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9" r:id="rId2"/>
  </p:sldMasterIdLst>
  <p:notesMasterIdLst>
    <p:notesMasterId r:id="rId57"/>
  </p:notesMasterIdLst>
  <p:sldIdLst>
    <p:sldId id="256" r:id="rId3"/>
    <p:sldId id="443" r:id="rId4"/>
    <p:sldId id="545" r:id="rId5"/>
    <p:sldId id="589" r:id="rId6"/>
    <p:sldId id="546" r:id="rId7"/>
    <p:sldId id="547" r:id="rId8"/>
    <p:sldId id="549" r:id="rId9"/>
    <p:sldId id="599" r:id="rId10"/>
    <p:sldId id="551" r:id="rId11"/>
    <p:sldId id="600" r:id="rId12"/>
    <p:sldId id="601" r:id="rId13"/>
    <p:sldId id="553" r:id="rId14"/>
    <p:sldId id="554" r:id="rId15"/>
    <p:sldId id="555" r:id="rId16"/>
    <p:sldId id="556" r:id="rId17"/>
    <p:sldId id="557" r:id="rId18"/>
    <p:sldId id="558" r:id="rId19"/>
    <p:sldId id="559" r:id="rId20"/>
    <p:sldId id="560" r:id="rId21"/>
    <p:sldId id="563" r:id="rId22"/>
    <p:sldId id="561" r:id="rId23"/>
    <p:sldId id="562" r:id="rId24"/>
    <p:sldId id="593" r:id="rId25"/>
    <p:sldId id="592" r:id="rId26"/>
    <p:sldId id="565" r:id="rId27"/>
    <p:sldId id="566" r:id="rId28"/>
    <p:sldId id="595" r:id="rId29"/>
    <p:sldId id="596" r:id="rId30"/>
    <p:sldId id="605" r:id="rId31"/>
    <p:sldId id="604" r:id="rId32"/>
    <p:sldId id="608" r:id="rId33"/>
    <p:sldId id="606" r:id="rId34"/>
    <p:sldId id="607" r:id="rId35"/>
    <p:sldId id="574" r:id="rId36"/>
    <p:sldId id="573" r:id="rId37"/>
    <p:sldId id="575" r:id="rId38"/>
    <p:sldId id="609" r:id="rId39"/>
    <p:sldId id="576" r:id="rId40"/>
    <p:sldId id="577" r:id="rId41"/>
    <p:sldId id="578" r:id="rId42"/>
    <p:sldId id="579" r:id="rId43"/>
    <p:sldId id="602" r:id="rId44"/>
    <p:sldId id="580" r:id="rId45"/>
    <p:sldId id="581" r:id="rId46"/>
    <p:sldId id="582" r:id="rId47"/>
    <p:sldId id="583" r:id="rId48"/>
    <p:sldId id="603" r:id="rId49"/>
    <p:sldId id="585" r:id="rId50"/>
    <p:sldId id="586" r:id="rId51"/>
    <p:sldId id="597" r:id="rId52"/>
    <p:sldId id="598" r:id="rId53"/>
    <p:sldId id="587" r:id="rId54"/>
    <p:sldId id="588" r:id="rId55"/>
    <p:sldId id="544"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1FDA9"/>
    <a:srgbClr val="990000"/>
    <a:srgbClr val="DDDDDD"/>
    <a:srgbClr val="9FB3AD"/>
    <a:srgbClr val="6F9DB7"/>
    <a:srgbClr val="98BAAF"/>
    <a:srgbClr val="7A31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359" autoAdjust="0"/>
  </p:normalViewPr>
  <p:slideViewPr>
    <p:cSldViewPr>
      <p:cViewPr>
        <p:scale>
          <a:sx n="100" d="100"/>
          <a:sy n="100" d="100"/>
        </p:scale>
        <p:origin x="-100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effectLst/>
                <a:latin typeface="Arial" charset="0"/>
              </a:defRPr>
            </a:lvl1pPr>
          </a:lstStyle>
          <a:p>
            <a:pPr>
              <a:defRPr/>
            </a:pPr>
            <a:endParaRPr lang="zh-CN" altLang="en-US"/>
          </a:p>
        </p:txBody>
      </p:sp>
      <p:sp>
        <p:nvSpPr>
          <p:cNvPr id="808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ffectLst/>
                <a:latin typeface="Arial" charset="0"/>
              </a:defRPr>
            </a:lvl1pPr>
          </a:lstStyle>
          <a:p>
            <a:pPr>
              <a:defRPr/>
            </a:pPr>
            <a:fld id="{D0437B1B-B631-45F6-B54F-56062687DAE8}" type="datetimeFigureOut">
              <a:rPr lang="zh-CN" altLang="en-US"/>
              <a:pPr>
                <a:defRPr/>
              </a:pPr>
              <a:t>2020-10-24</a:t>
            </a:fld>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effectLst/>
                <a:latin typeface="Arial" charset="0"/>
              </a:defRPr>
            </a:lvl1pPr>
          </a:lstStyle>
          <a:p>
            <a:pPr>
              <a:defRPr/>
            </a:pPr>
            <a:endParaRPr lang="en-US" altLang="zh-CN"/>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effectLst/>
              </a:defRPr>
            </a:lvl1pPr>
          </a:lstStyle>
          <a:p>
            <a:pPr>
              <a:defRPr/>
            </a:pPr>
            <a:fld id="{43E884F8-4DE7-45DA-BC5B-33ACC9EAEA0C}" type="slidenum">
              <a:rPr lang="zh-CN" altLang="en-US"/>
              <a:pPr>
                <a:defRPr/>
              </a:pPr>
              <a:t>‹#›</a:t>
            </a:fld>
            <a:endParaRPr lang="en-US" altLang="zh-CN"/>
          </a:p>
        </p:txBody>
      </p:sp>
    </p:spTree>
    <p:extLst>
      <p:ext uri="{BB962C8B-B14F-4D97-AF65-F5344CB8AC3E}">
        <p14:creationId xmlns:p14="http://schemas.microsoft.com/office/powerpoint/2010/main" val="24124418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n-ea"/>
        <a:cs typeface="+mn-cs"/>
      </a:defRPr>
    </a:lvl1pPr>
    <a:lvl2pPr marL="457200" algn="l" rtl="0" eaLnBrk="0" fontAlgn="base" hangingPunct="0">
      <a:spcBef>
        <a:spcPct val="30000"/>
      </a:spcBef>
      <a:spcAft>
        <a:spcPct val="0"/>
      </a:spcAft>
      <a:defRPr sz="1200" kern="1200">
        <a:solidFill>
          <a:schemeClr val="tx1"/>
        </a:solidFill>
        <a:latin typeface="Calibri" charset="0"/>
        <a:ea typeface="+mn-ea"/>
        <a:cs typeface="+mn-cs"/>
      </a:defRPr>
    </a:lvl2pPr>
    <a:lvl3pPr marL="914400" algn="l" rtl="0" eaLnBrk="0" fontAlgn="base" hangingPunct="0">
      <a:spcBef>
        <a:spcPct val="30000"/>
      </a:spcBef>
      <a:spcAft>
        <a:spcPct val="0"/>
      </a:spcAft>
      <a:defRPr sz="1200" kern="1200">
        <a:solidFill>
          <a:schemeClr val="tx1"/>
        </a:solidFill>
        <a:latin typeface="Calibri" charset="0"/>
        <a:ea typeface="+mn-ea"/>
        <a:cs typeface="+mn-cs"/>
      </a:defRPr>
    </a:lvl3pPr>
    <a:lvl4pPr marL="1371600" algn="l" rtl="0" eaLnBrk="0" fontAlgn="base" hangingPunct="0">
      <a:spcBef>
        <a:spcPct val="30000"/>
      </a:spcBef>
      <a:spcAft>
        <a:spcPct val="0"/>
      </a:spcAft>
      <a:defRPr sz="1200" kern="1200">
        <a:solidFill>
          <a:schemeClr val="tx1"/>
        </a:solidFill>
        <a:latin typeface="Calibri" charset="0"/>
        <a:ea typeface="+mn-ea"/>
        <a:cs typeface="+mn-cs"/>
      </a:defRPr>
    </a:lvl4pPr>
    <a:lvl5pPr marL="1828800" algn="l" rtl="0" eaLnBrk="0" fontAlgn="base" hangingPunct="0">
      <a:spcBef>
        <a:spcPct val="30000"/>
      </a:spcBef>
      <a:spcAft>
        <a:spcPct val="0"/>
      </a:spcAft>
      <a:defRPr sz="1200" kern="1200">
        <a:solidFill>
          <a:schemeClr val="tx1"/>
        </a:solidFill>
        <a:latin typeface="Calibri"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Calibri" panose="020F0502020204030204" pitchFamily="34" charset="0"/>
              </a:rPr>
              <a:t>1</a:t>
            </a:r>
            <a:r>
              <a:rPr lang="zh-CN" altLang="en-US" smtClean="0">
                <a:latin typeface="Calibri" panose="020F0502020204030204" pitchFamily="34" charset="0"/>
              </a:rPr>
              <a:t>、以每一次课（</a:t>
            </a:r>
            <a:r>
              <a:rPr lang="en-US" altLang="zh-CN" smtClean="0">
                <a:latin typeface="Calibri" panose="020F0502020204030204" pitchFamily="34" charset="0"/>
              </a:rPr>
              <a:t>2</a:t>
            </a:r>
            <a:r>
              <a:rPr lang="zh-CN" altLang="en-US" smtClean="0">
                <a:latin typeface="Calibri" panose="020F0502020204030204" pitchFamily="34" charset="0"/>
              </a:rPr>
              <a:t>节课）为单元。 </a:t>
            </a:r>
          </a:p>
        </p:txBody>
      </p:sp>
    </p:spTree>
    <p:extLst>
      <p:ext uri="{BB962C8B-B14F-4D97-AF65-F5344CB8AC3E}">
        <p14:creationId xmlns:p14="http://schemas.microsoft.com/office/powerpoint/2010/main" val="35787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3E884F8-4DE7-45DA-BC5B-33ACC9EAEA0C}" type="slidenum">
              <a:rPr lang="zh-CN" altLang="en-US" smtClean="0"/>
              <a:pPr>
                <a:defRPr/>
              </a:pPr>
              <a:t>30</a:t>
            </a:fld>
            <a:endParaRPr lang="en-US" altLang="zh-CN"/>
          </a:p>
        </p:txBody>
      </p:sp>
    </p:spTree>
    <p:extLst>
      <p:ext uri="{BB962C8B-B14F-4D97-AF65-F5344CB8AC3E}">
        <p14:creationId xmlns:p14="http://schemas.microsoft.com/office/powerpoint/2010/main" val="3779342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2EC5D2E-09CA-463A-B65C-9A948FBFB93C}" type="slidenum">
              <a:rPr lang="en-US" altLang="zh-CN"/>
              <a:pPr eaLnBrk="1" hangingPunct="1"/>
              <a:t>54</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2906300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549275"/>
            <a:ext cx="63722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descr="Light horizontal"/>
          <p:cNvSpPr>
            <a:spLocks noChangeArrowheads="1"/>
          </p:cNvSpPr>
          <p:nvPr/>
        </p:nvSpPr>
        <p:spPr bwMode="gray">
          <a:xfrm>
            <a:off x="9525" y="9525"/>
            <a:ext cx="1473200" cy="6848475"/>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sp>
        <p:nvSpPr>
          <p:cNvPr id="6" name="Rectangle 10"/>
          <p:cNvSpPr>
            <a:spLocks noChangeArrowheads="1"/>
          </p:cNvSpPr>
          <p:nvPr/>
        </p:nvSpPr>
        <p:spPr bwMode="invGray">
          <a:xfrm>
            <a:off x="0" y="3284538"/>
            <a:ext cx="9153525" cy="1509712"/>
          </a:xfrm>
          <a:prstGeom prst="rect">
            <a:avLst/>
          </a:prstGeom>
          <a:solidFill>
            <a:schemeClr val="accent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sp>
        <p:nvSpPr>
          <p:cNvPr id="7" name="AutoShape 11"/>
          <p:cNvSpPr>
            <a:spLocks noChangeArrowheads="1"/>
          </p:cNvSpPr>
          <p:nvPr/>
        </p:nvSpPr>
        <p:spPr bwMode="ltGray">
          <a:xfrm>
            <a:off x="1619250" y="4508500"/>
            <a:ext cx="7137400" cy="533400"/>
          </a:xfrm>
          <a:prstGeom prst="roundRect">
            <a:avLst>
              <a:gd name="adj" fmla="val 16667"/>
            </a:avLst>
          </a:prstGeom>
          <a:solidFill>
            <a:schemeClr val="tx1"/>
          </a:solidFill>
          <a:ln w="28575" algn="ctr">
            <a:solidFill>
              <a:schemeClr val="bg1"/>
            </a:solidFill>
            <a:round/>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pic>
        <p:nvPicPr>
          <p:cNvPr id="8" name="Picture 13" descr="to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775" y="5589588"/>
            <a:ext cx="45370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524000" y="3615184"/>
            <a:ext cx="7239000" cy="1012825"/>
          </a:xfrm>
        </p:spPr>
        <p:txBody>
          <a:bodyPr/>
          <a:lstStyle>
            <a:lvl1pPr algn="l">
              <a:defRPr sz="4400" b="1"/>
            </a:lvl1pPr>
          </a:lstStyle>
          <a:p>
            <a:r>
              <a:rPr lang="zh-CN" altLang="en-US" smtClean="0"/>
              <a:t>单击此处编辑母版标题样式</a:t>
            </a:r>
            <a:endParaRPr lang="en-US" altLang="zh-CN" dirty="0"/>
          </a:p>
        </p:txBody>
      </p:sp>
      <p:sp>
        <p:nvSpPr>
          <p:cNvPr id="3075" name="Rectangle 3"/>
          <p:cNvSpPr>
            <a:spLocks noGrp="1" noChangeArrowheads="1"/>
          </p:cNvSpPr>
          <p:nvPr>
            <p:ph type="subTitle" idx="1"/>
          </p:nvPr>
        </p:nvSpPr>
        <p:spPr bwMode="white">
          <a:xfrm>
            <a:off x="1547664" y="4581128"/>
            <a:ext cx="7086600" cy="504056"/>
          </a:xfrm>
        </p:spPr>
        <p:txBody>
          <a:bodyPr/>
          <a:lstStyle>
            <a:lvl1pPr marL="0" indent="0" algn="ctr">
              <a:buFont typeface="Wingdings" pitchFamily="2" charset="2"/>
              <a:buNone/>
              <a:defRPr sz="2400">
                <a:solidFill>
                  <a:schemeClr val="bg1"/>
                </a:solidFill>
              </a:defRPr>
            </a:lvl1pPr>
          </a:lstStyle>
          <a:p>
            <a:r>
              <a:rPr lang="zh-CN" altLang="en-US" smtClean="0"/>
              <a:t>单击此处编辑母版副标题样式</a:t>
            </a:r>
            <a:endParaRPr lang="en-US" altLang="zh-CN" dirty="0"/>
          </a:p>
        </p:txBody>
      </p:sp>
    </p:spTree>
    <p:extLst>
      <p:ext uri="{BB962C8B-B14F-4D97-AF65-F5344CB8AC3E}">
        <p14:creationId xmlns:p14="http://schemas.microsoft.com/office/powerpoint/2010/main" val="2048163721"/>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AC7808-61A9-4A05-992E-02BF9244DDAF}" type="slidenum">
              <a:rPr lang="en-US" altLang="zh-CN"/>
              <a:pPr>
                <a:defRPr/>
              </a:pPr>
              <a:t>‹#›</a:t>
            </a:fld>
            <a:endParaRPr lang="en-US" altLang="zh-CN"/>
          </a:p>
        </p:txBody>
      </p:sp>
    </p:spTree>
    <p:extLst>
      <p:ext uri="{BB962C8B-B14F-4D97-AF65-F5344CB8AC3E}">
        <p14:creationId xmlns:p14="http://schemas.microsoft.com/office/powerpoint/2010/main" val="3093310745"/>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838776-527D-4474-B9BA-E1AAD477603C}" type="slidenum">
              <a:rPr lang="en-US" altLang="zh-CN"/>
              <a:pPr>
                <a:defRPr/>
              </a:pPr>
              <a:t>‹#›</a:t>
            </a:fld>
            <a:endParaRPr lang="en-US" altLang="zh-CN"/>
          </a:p>
        </p:txBody>
      </p:sp>
    </p:spTree>
    <p:extLst>
      <p:ext uri="{BB962C8B-B14F-4D97-AF65-F5344CB8AC3E}">
        <p14:creationId xmlns:p14="http://schemas.microsoft.com/office/powerpoint/2010/main" val="3332388345"/>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088"/>
            <a:ext cx="73914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76325"/>
            <a:ext cx="8229600" cy="5248275"/>
          </a:xfrm>
        </p:spPr>
        <p:txBody>
          <a:bodyPr/>
          <a:lstStyle/>
          <a:p>
            <a:pPr lvl="0"/>
            <a:r>
              <a:rPr lang="zh-CN" altLang="en-US" noProof="0" smtClean="0"/>
              <a:t>单击图标添加表格</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0BE1D0-BE0C-4D67-9BB5-79B1BD18B1D0}" type="slidenum">
              <a:rPr lang="en-US" altLang="zh-CN"/>
              <a:pPr>
                <a:defRPr/>
              </a:pPr>
              <a:t>‹#›</a:t>
            </a:fld>
            <a:endParaRPr lang="en-US" altLang="zh-CN"/>
          </a:p>
        </p:txBody>
      </p:sp>
    </p:spTree>
    <p:extLst>
      <p:ext uri="{BB962C8B-B14F-4D97-AF65-F5344CB8AC3E}">
        <p14:creationId xmlns:p14="http://schemas.microsoft.com/office/powerpoint/2010/main" val="3228281254"/>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19088"/>
            <a:ext cx="73914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130494D-1447-40D8-86B5-9601F55754BE}" type="slidenum">
              <a:rPr lang="en-US" altLang="zh-CN"/>
              <a:pPr>
                <a:defRPr/>
              </a:pPr>
              <a:t>‹#›</a:t>
            </a:fld>
            <a:endParaRPr lang="en-US" altLang="zh-CN"/>
          </a:p>
        </p:txBody>
      </p:sp>
    </p:spTree>
    <p:extLst>
      <p:ext uri="{BB962C8B-B14F-4D97-AF65-F5344CB8AC3E}">
        <p14:creationId xmlns:p14="http://schemas.microsoft.com/office/powerpoint/2010/main" val="2128742078"/>
      </p:ext>
    </p:extLst>
  </p:cSld>
  <p:clrMapOvr>
    <a:masterClrMapping/>
  </p:clrMapOvr>
  <p:transition>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0AE39B-F211-4CA9-B828-D87C05BDC88D}" type="slidenum">
              <a:rPr lang="en-US" altLang="zh-CN"/>
              <a:pPr>
                <a:defRPr/>
              </a:pPr>
              <a:t>‹#›</a:t>
            </a:fld>
            <a:endParaRPr lang="en-US" altLang="zh-CN"/>
          </a:p>
        </p:txBody>
      </p:sp>
    </p:spTree>
    <p:extLst>
      <p:ext uri="{BB962C8B-B14F-4D97-AF65-F5344CB8AC3E}">
        <p14:creationId xmlns:p14="http://schemas.microsoft.com/office/powerpoint/2010/main" val="3636295880"/>
      </p:ext>
    </p:extLst>
  </p:cSld>
  <p:clrMapOvr>
    <a:masterClrMapping/>
  </p:clrMapOvr>
  <p:transition>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4" name="Picture 7" descr="校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5113" y="620713"/>
            <a:ext cx="7302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0" name="Rectangle 2"/>
          <p:cNvSpPr>
            <a:spLocks noGrp="1" noChangeArrowheads="1"/>
          </p:cNvSpPr>
          <p:nvPr>
            <p:ph type="ctrTitle"/>
          </p:nvPr>
        </p:nvSpPr>
        <p:spPr>
          <a:xfrm>
            <a:off x="457200" y="1905000"/>
            <a:ext cx="6851650" cy="596900"/>
          </a:xfrm>
        </p:spPr>
        <p:txBody>
          <a:bodyPr/>
          <a:lstStyle>
            <a:lvl1pPr>
              <a:defRPr sz="4000">
                <a:effectLst>
                  <a:outerShdw blurRad="38100" dist="38100" dir="2700000" algn="tl">
                    <a:srgbClr val="C0C0C0"/>
                  </a:outerShdw>
                </a:effectLst>
              </a:defRPr>
            </a:lvl1pPr>
          </a:lstStyle>
          <a:p>
            <a:r>
              <a:rPr lang="zh-CN" altLang="en-US"/>
              <a:t>单击此处编辑母版标题样式</a:t>
            </a:r>
          </a:p>
        </p:txBody>
      </p:sp>
      <p:sp>
        <p:nvSpPr>
          <p:cNvPr id="73731" name="Rectangle 3"/>
          <p:cNvSpPr>
            <a:spLocks noGrp="1" noChangeArrowheads="1"/>
          </p:cNvSpPr>
          <p:nvPr>
            <p:ph type="subTitle" idx="1"/>
          </p:nvPr>
        </p:nvSpPr>
        <p:spPr>
          <a:xfrm>
            <a:off x="1547813" y="2781300"/>
            <a:ext cx="4824412" cy="503238"/>
          </a:xfrm>
        </p:spPr>
        <p:txBody>
          <a:bodyPr/>
          <a:lstStyle>
            <a:lvl1pPr marL="0" indent="0" algn="r">
              <a:buFont typeface="Wingdings" pitchFamily="2" charset="2"/>
              <a:buNone/>
              <a:defRPr sz="2800">
                <a:solidFill>
                  <a:schemeClr val="accent1"/>
                </a:solidFill>
                <a:latin typeface="华文中宋" pitchFamily="2" charset="-122"/>
                <a:ea typeface="华文中宋" pitchFamily="2" charset="-122"/>
              </a:defRPr>
            </a:lvl1pPr>
          </a:lstStyle>
          <a:p>
            <a:r>
              <a:rPr lang="zh-CN" altLang="en-US"/>
              <a:t>单击此处编辑母版副标题样式</a:t>
            </a:r>
          </a:p>
        </p:txBody>
      </p:sp>
      <p:sp>
        <p:nvSpPr>
          <p:cNvPr id="5" name="Rectangle 4"/>
          <p:cNvSpPr>
            <a:spLocks noGrp="1" noChangeArrowheads="1"/>
          </p:cNvSpPr>
          <p:nvPr>
            <p:ph type="dt" sz="half" idx="10"/>
          </p:nvPr>
        </p:nvSpPr>
        <p:spPr bwMode="gray">
          <a:xfrm>
            <a:off x="457200" y="6477000"/>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a:effectLst>
                  <a:outerShdw blurRad="38100" dist="38100" dir="2700000" algn="tl">
                    <a:srgbClr val="C0C0C0"/>
                  </a:outerShdw>
                </a:effectLst>
                <a:latin typeface="Arial" pitchFamily="34" charset="0"/>
                <a:ea typeface="宋体" pitchFamily="2" charset="-122"/>
              </a:defRPr>
            </a:lvl1pPr>
          </a:lstStyle>
          <a:p>
            <a:pPr>
              <a:defRPr/>
            </a:pPr>
            <a:endParaRPr lang="en-US" altLang="zh-CN"/>
          </a:p>
        </p:txBody>
      </p:sp>
      <p:sp>
        <p:nvSpPr>
          <p:cNvPr id="6" name="Rectangle 5"/>
          <p:cNvSpPr>
            <a:spLocks noGrp="1" noChangeArrowheads="1"/>
          </p:cNvSpPr>
          <p:nvPr>
            <p:ph type="ftr" sz="quarter" idx="11"/>
          </p:nvPr>
        </p:nvSpPr>
        <p:spPr bwMode="gray">
          <a:xfrm>
            <a:off x="3124200" y="6477000"/>
            <a:ext cx="2895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Arial" pitchFamily="34" charset="0"/>
                <a:ea typeface="宋体"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6553200" y="6477000"/>
            <a:ext cx="2133600" cy="244475"/>
          </a:xfrm>
        </p:spPr>
        <p:txBody>
          <a:bodyPr/>
          <a:lstStyle>
            <a:lvl1pPr algn="ctr">
              <a:defRPr sz="1200" smtClean="0">
                <a:solidFill>
                  <a:schemeClr val="tx1"/>
                </a:solidFill>
                <a:latin typeface="Arial" panose="020B0604020202020204" pitchFamily="34" charset="0"/>
              </a:defRPr>
            </a:lvl1pPr>
          </a:lstStyle>
          <a:p>
            <a:pPr>
              <a:defRPr/>
            </a:pPr>
            <a:fld id="{07E84846-C4A7-4FA1-8F1A-940FD321BD3E}" type="slidenum">
              <a:rPr lang="en-US" altLang="zh-CN"/>
              <a:pPr>
                <a:defRPr/>
              </a:pPr>
              <a:t>‹#›</a:t>
            </a:fld>
            <a:endParaRPr lang="en-US" altLang="zh-CN"/>
          </a:p>
        </p:txBody>
      </p:sp>
    </p:spTree>
    <p:extLst>
      <p:ext uri="{BB962C8B-B14F-4D97-AF65-F5344CB8AC3E}">
        <p14:creationId xmlns:p14="http://schemas.microsoft.com/office/powerpoint/2010/main" val="387951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pPr>
              <a:defRPr/>
            </a:pPr>
            <a:fld id="{035F3531-60B8-4167-9D5B-8E20AC841B4A}" type="slidenum">
              <a:rPr lang="en-US" altLang="zh-CN"/>
              <a:pPr>
                <a:defRPr/>
              </a:pPr>
              <a:t>‹#›</a:t>
            </a:fld>
            <a:endParaRPr lang="en-US" altLang="zh-CN"/>
          </a:p>
        </p:txBody>
      </p:sp>
    </p:spTree>
    <p:extLst>
      <p:ext uri="{BB962C8B-B14F-4D97-AF65-F5344CB8AC3E}">
        <p14:creationId xmlns:p14="http://schemas.microsoft.com/office/powerpoint/2010/main" val="2015019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sldNum" sz="quarter" idx="10"/>
          </p:nvPr>
        </p:nvSpPr>
        <p:spPr>
          <a:ln/>
        </p:spPr>
        <p:txBody>
          <a:bodyPr/>
          <a:lstStyle>
            <a:lvl1pPr>
              <a:defRPr/>
            </a:lvl1pPr>
          </a:lstStyle>
          <a:p>
            <a:pPr>
              <a:defRPr/>
            </a:pPr>
            <a:fld id="{04752585-3E3D-4908-87CF-A73B6606310A}" type="slidenum">
              <a:rPr lang="en-US" altLang="zh-CN"/>
              <a:pPr>
                <a:defRPr/>
              </a:pPr>
              <a:t>‹#›</a:t>
            </a:fld>
            <a:endParaRPr lang="en-US" altLang="zh-CN"/>
          </a:p>
        </p:txBody>
      </p:sp>
    </p:spTree>
    <p:extLst>
      <p:ext uri="{BB962C8B-B14F-4D97-AF65-F5344CB8AC3E}">
        <p14:creationId xmlns:p14="http://schemas.microsoft.com/office/powerpoint/2010/main" val="1330255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31938"/>
            <a:ext cx="4038600" cy="4716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31938"/>
            <a:ext cx="4038600" cy="4716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sldNum" sz="quarter" idx="10"/>
          </p:nvPr>
        </p:nvSpPr>
        <p:spPr>
          <a:ln/>
        </p:spPr>
        <p:txBody>
          <a:bodyPr/>
          <a:lstStyle>
            <a:lvl1pPr>
              <a:defRPr/>
            </a:lvl1pPr>
          </a:lstStyle>
          <a:p>
            <a:pPr>
              <a:defRPr/>
            </a:pPr>
            <a:fld id="{8819E6EC-92E3-4716-915D-E689D628E945}" type="slidenum">
              <a:rPr lang="en-US" altLang="zh-CN"/>
              <a:pPr>
                <a:defRPr/>
              </a:pPr>
              <a:t>‹#›</a:t>
            </a:fld>
            <a:endParaRPr lang="en-US" altLang="zh-CN"/>
          </a:p>
        </p:txBody>
      </p:sp>
    </p:spTree>
    <p:extLst>
      <p:ext uri="{BB962C8B-B14F-4D97-AF65-F5344CB8AC3E}">
        <p14:creationId xmlns:p14="http://schemas.microsoft.com/office/powerpoint/2010/main" val="956966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0"/>
          </p:nvPr>
        </p:nvSpPr>
        <p:spPr>
          <a:ln/>
        </p:spPr>
        <p:txBody>
          <a:bodyPr/>
          <a:lstStyle>
            <a:lvl1pPr>
              <a:defRPr/>
            </a:lvl1pPr>
          </a:lstStyle>
          <a:p>
            <a:pPr>
              <a:defRPr/>
            </a:pPr>
            <a:fld id="{20B34982-7D14-43CF-9699-53F47DB4B688}" type="slidenum">
              <a:rPr lang="en-US" altLang="zh-CN"/>
              <a:pPr>
                <a:defRPr/>
              </a:pPr>
              <a:t>‹#›</a:t>
            </a:fld>
            <a:endParaRPr lang="en-US" altLang="zh-CN"/>
          </a:p>
        </p:txBody>
      </p:sp>
    </p:spTree>
    <p:extLst>
      <p:ext uri="{BB962C8B-B14F-4D97-AF65-F5344CB8AC3E}">
        <p14:creationId xmlns:p14="http://schemas.microsoft.com/office/powerpoint/2010/main" val="332628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7"/>
          <p:cNvSpPr>
            <a:spLocks/>
          </p:cNvSpPr>
          <p:nvPr/>
        </p:nvSpPr>
        <p:spPr bwMode="auto">
          <a:xfrm>
            <a:off x="373063" y="400050"/>
            <a:ext cx="454025" cy="306388"/>
          </a:xfrm>
          <a:custGeom>
            <a:avLst/>
            <a:gdLst>
              <a:gd name="T0" fmla="*/ 0 w 16620"/>
              <a:gd name="T1" fmla="*/ 4462 h 11158"/>
              <a:gd name="T2" fmla="*/ 65 w 16620"/>
              <a:gd name="T3" fmla="*/ 4480 h 11158"/>
              <a:gd name="T4" fmla="*/ 128 w 16620"/>
              <a:gd name="T5" fmla="*/ 4494 h 11158"/>
              <a:gd name="T6" fmla="*/ 188 w 16620"/>
              <a:gd name="T7" fmla="*/ 4509 h 11158"/>
              <a:gd name="T8" fmla="*/ 246 w 16620"/>
              <a:gd name="T9" fmla="*/ 4521 h 11158"/>
              <a:gd name="T10" fmla="*/ 353 w 16620"/>
              <a:gd name="T11" fmla="*/ 4545 h 11158"/>
              <a:gd name="T12" fmla="*/ 450 w 16620"/>
              <a:gd name="T13" fmla="*/ 4568 h 11158"/>
              <a:gd name="T14" fmla="*/ 495 w 16620"/>
              <a:gd name="T15" fmla="*/ 4580 h 11158"/>
              <a:gd name="T16" fmla="*/ 538 w 16620"/>
              <a:gd name="T17" fmla="*/ 4591 h 11158"/>
              <a:gd name="T18" fmla="*/ 579 w 16620"/>
              <a:gd name="T19" fmla="*/ 4603 h 11158"/>
              <a:gd name="T20" fmla="*/ 616 w 16620"/>
              <a:gd name="T21" fmla="*/ 4616 h 11158"/>
              <a:gd name="T22" fmla="*/ 652 w 16620"/>
              <a:gd name="T23" fmla="*/ 4631 h 11158"/>
              <a:gd name="T24" fmla="*/ 686 w 16620"/>
              <a:gd name="T25" fmla="*/ 4645 h 11158"/>
              <a:gd name="T26" fmla="*/ 717 w 16620"/>
              <a:gd name="T27" fmla="*/ 4663 h 11158"/>
              <a:gd name="T28" fmla="*/ 747 w 16620"/>
              <a:gd name="T29" fmla="*/ 4682 h 11158"/>
              <a:gd name="T30" fmla="*/ 774 w 16620"/>
              <a:gd name="T31" fmla="*/ 4702 h 11158"/>
              <a:gd name="T32" fmla="*/ 799 w 16620"/>
              <a:gd name="T33" fmla="*/ 4725 h 11158"/>
              <a:gd name="T34" fmla="*/ 822 w 16620"/>
              <a:gd name="T35" fmla="*/ 4750 h 11158"/>
              <a:gd name="T36" fmla="*/ 843 w 16620"/>
              <a:gd name="T37" fmla="*/ 4779 h 11158"/>
              <a:gd name="T38" fmla="*/ 862 w 16620"/>
              <a:gd name="T39" fmla="*/ 4810 h 11158"/>
              <a:gd name="T40" fmla="*/ 880 w 16620"/>
              <a:gd name="T41" fmla="*/ 4845 h 11158"/>
              <a:gd name="T42" fmla="*/ 895 w 16620"/>
              <a:gd name="T43" fmla="*/ 4882 h 11158"/>
              <a:gd name="T44" fmla="*/ 909 w 16620"/>
              <a:gd name="T45" fmla="*/ 4924 h 11158"/>
              <a:gd name="T46" fmla="*/ 921 w 16620"/>
              <a:gd name="T47" fmla="*/ 4969 h 11158"/>
              <a:gd name="T48" fmla="*/ 932 w 16620"/>
              <a:gd name="T49" fmla="*/ 5019 h 11158"/>
              <a:gd name="T50" fmla="*/ 940 w 16620"/>
              <a:gd name="T51" fmla="*/ 5073 h 11158"/>
              <a:gd name="T52" fmla="*/ 947 w 16620"/>
              <a:gd name="T53" fmla="*/ 5133 h 11158"/>
              <a:gd name="T54" fmla="*/ 953 w 16620"/>
              <a:gd name="T55" fmla="*/ 5196 h 11158"/>
              <a:gd name="T56" fmla="*/ 956 w 16620"/>
              <a:gd name="T57" fmla="*/ 5264 h 11158"/>
              <a:gd name="T58" fmla="*/ 958 w 16620"/>
              <a:gd name="T59" fmla="*/ 5339 h 11158"/>
              <a:gd name="T60" fmla="*/ 959 w 16620"/>
              <a:gd name="T61" fmla="*/ 5419 h 11158"/>
              <a:gd name="T62" fmla="*/ 959 w 16620"/>
              <a:gd name="T63" fmla="*/ 11158 h 11158"/>
              <a:gd name="T64" fmla="*/ 1598 w 16620"/>
              <a:gd name="T65" fmla="*/ 11158 h 11158"/>
              <a:gd name="T66" fmla="*/ 1598 w 16620"/>
              <a:gd name="T67" fmla="*/ 5419 h 11158"/>
              <a:gd name="T68" fmla="*/ 8330 w 16620"/>
              <a:gd name="T69" fmla="*/ 9211 h 11158"/>
              <a:gd name="T70" fmla="*/ 16517 w 16620"/>
              <a:gd name="T71" fmla="*/ 4292 h 11158"/>
              <a:gd name="T72" fmla="*/ 16620 w 16620"/>
              <a:gd name="T73" fmla="*/ 3825 h 11158"/>
              <a:gd name="T74" fmla="*/ 8310 w 16620"/>
              <a:gd name="T75" fmla="*/ 0 h 11158"/>
              <a:gd name="T76" fmla="*/ 0 w 16620"/>
              <a:gd name="T77" fmla="*/ 3825 h 11158"/>
              <a:gd name="T78" fmla="*/ 0 w 16620"/>
              <a:gd name="T79" fmla="*/ 4462 h 1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20" h="11158">
                <a:moveTo>
                  <a:pt x="0" y="4462"/>
                </a:moveTo>
                <a:lnTo>
                  <a:pt x="65" y="4480"/>
                </a:lnTo>
                <a:lnTo>
                  <a:pt x="128" y="4494"/>
                </a:lnTo>
                <a:lnTo>
                  <a:pt x="188" y="4509"/>
                </a:lnTo>
                <a:lnTo>
                  <a:pt x="246" y="4521"/>
                </a:lnTo>
                <a:lnTo>
                  <a:pt x="353" y="4545"/>
                </a:lnTo>
                <a:lnTo>
                  <a:pt x="450" y="4568"/>
                </a:lnTo>
                <a:lnTo>
                  <a:pt x="495" y="4580"/>
                </a:lnTo>
                <a:lnTo>
                  <a:pt x="538" y="4591"/>
                </a:lnTo>
                <a:lnTo>
                  <a:pt x="579" y="4603"/>
                </a:lnTo>
                <a:lnTo>
                  <a:pt x="616" y="4616"/>
                </a:lnTo>
                <a:lnTo>
                  <a:pt x="652" y="4631"/>
                </a:lnTo>
                <a:lnTo>
                  <a:pt x="686" y="4645"/>
                </a:lnTo>
                <a:lnTo>
                  <a:pt x="717" y="4663"/>
                </a:lnTo>
                <a:lnTo>
                  <a:pt x="747" y="4682"/>
                </a:lnTo>
                <a:lnTo>
                  <a:pt x="774" y="4702"/>
                </a:lnTo>
                <a:lnTo>
                  <a:pt x="799" y="4725"/>
                </a:lnTo>
                <a:lnTo>
                  <a:pt x="822" y="4750"/>
                </a:lnTo>
                <a:lnTo>
                  <a:pt x="843" y="4779"/>
                </a:lnTo>
                <a:lnTo>
                  <a:pt x="862" y="4810"/>
                </a:lnTo>
                <a:lnTo>
                  <a:pt x="880" y="4845"/>
                </a:lnTo>
                <a:lnTo>
                  <a:pt x="895" y="4882"/>
                </a:lnTo>
                <a:lnTo>
                  <a:pt x="909" y="4924"/>
                </a:lnTo>
                <a:lnTo>
                  <a:pt x="921" y="4969"/>
                </a:lnTo>
                <a:lnTo>
                  <a:pt x="932" y="5019"/>
                </a:lnTo>
                <a:lnTo>
                  <a:pt x="940" y="5073"/>
                </a:lnTo>
                <a:lnTo>
                  <a:pt x="947" y="5133"/>
                </a:lnTo>
                <a:lnTo>
                  <a:pt x="953" y="5196"/>
                </a:lnTo>
                <a:lnTo>
                  <a:pt x="956" y="5264"/>
                </a:lnTo>
                <a:lnTo>
                  <a:pt x="958" y="5339"/>
                </a:lnTo>
                <a:lnTo>
                  <a:pt x="959" y="5419"/>
                </a:lnTo>
                <a:lnTo>
                  <a:pt x="959" y="11158"/>
                </a:lnTo>
                <a:lnTo>
                  <a:pt x="1598" y="11158"/>
                </a:lnTo>
                <a:lnTo>
                  <a:pt x="1598" y="5419"/>
                </a:lnTo>
                <a:lnTo>
                  <a:pt x="8330" y="9211"/>
                </a:lnTo>
                <a:lnTo>
                  <a:pt x="16517" y="4292"/>
                </a:lnTo>
                <a:lnTo>
                  <a:pt x="16620" y="3825"/>
                </a:lnTo>
                <a:lnTo>
                  <a:pt x="8310" y="0"/>
                </a:lnTo>
                <a:lnTo>
                  <a:pt x="0" y="3825"/>
                </a:lnTo>
                <a:lnTo>
                  <a:pt x="0" y="4462"/>
                </a:lnTo>
                <a:close/>
              </a:path>
            </a:pathLst>
          </a:custGeom>
          <a:solidFill>
            <a:schemeClr val="bg1"/>
          </a:solidFill>
          <a:ln>
            <a:noFill/>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5" name="Freeform 8"/>
          <p:cNvSpPr>
            <a:spLocks/>
          </p:cNvSpPr>
          <p:nvPr/>
        </p:nvSpPr>
        <p:spPr bwMode="auto">
          <a:xfrm>
            <a:off x="434975" y="574675"/>
            <a:ext cx="331788" cy="261938"/>
          </a:xfrm>
          <a:custGeom>
            <a:avLst/>
            <a:gdLst>
              <a:gd name="T0" fmla="*/ 11030 w 12146"/>
              <a:gd name="T1" fmla="*/ 4122 h 9555"/>
              <a:gd name="T2" fmla="*/ 11252 w 12146"/>
              <a:gd name="T3" fmla="*/ 4107 h 9555"/>
              <a:gd name="T4" fmla="*/ 11385 w 12146"/>
              <a:gd name="T5" fmla="*/ 4096 h 9555"/>
              <a:gd name="T6" fmla="*/ 11507 w 12146"/>
              <a:gd name="T7" fmla="*/ 4083 h 9555"/>
              <a:gd name="T8" fmla="*/ 11617 w 12146"/>
              <a:gd name="T9" fmla="*/ 4065 h 9555"/>
              <a:gd name="T10" fmla="*/ 11717 w 12146"/>
              <a:gd name="T11" fmla="*/ 4041 h 9555"/>
              <a:gd name="T12" fmla="*/ 11805 w 12146"/>
              <a:gd name="T13" fmla="*/ 4010 h 9555"/>
              <a:gd name="T14" fmla="*/ 11883 w 12146"/>
              <a:gd name="T15" fmla="*/ 3968 h 9555"/>
              <a:gd name="T16" fmla="*/ 11949 w 12146"/>
              <a:gd name="T17" fmla="*/ 3916 h 9555"/>
              <a:gd name="T18" fmla="*/ 12006 w 12146"/>
              <a:gd name="T19" fmla="*/ 3851 h 9555"/>
              <a:gd name="T20" fmla="*/ 12053 w 12146"/>
              <a:gd name="T21" fmla="*/ 3771 h 9555"/>
              <a:gd name="T22" fmla="*/ 12090 w 12146"/>
              <a:gd name="T23" fmla="*/ 3673 h 9555"/>
              <a:gd name="T24" fmla="*/ 12117 w 12146"/>
              <a:gd name="T25" fmla="*/ 3559 h 9555"/>
              <a:gd name="T26" fmla="*/ 12136 w 12146"/>
              <a:gd name="T27" fmla="*/ 3423 h 9555"/>
              <a:gd name="T28" fmla="*/ 12144 w 12146"/>
              <a:gd name="T29" fmla="*/ 3266 h 9555"/>
              <a:gd name="T30" fmla="*/ 12146 w 12146"/>
              <a:gd name="T31" fmla="*/ 309 h 9555"/>
              <a:gd name="T32" fmla="*/ 6081 w 12146"/>
              <a:gd name="T33" fmla="*/ 3512 h 9555"/>
              <a:gd name="T34" fmla="*/ 0 w 12146"/>
              <a:gd name="T35" fmla="*/ 309 h 9555"/>
              <a:gd name="T36" fmla="*/ 0 w 12146"/>
              <a:gd name="T37" fmla="*/ 3259 h 9555"/>
              <a:gd name="T38" fmla="*/ 7 w 12146"/>
              <a:gd name="T39" fmla="*/ 3402 h 9555"/>
              <a:gd name="T40" fmla="*/ 19 w 12146"/>
              <a:gd name="T41" fmla="*/ 3524 h 9555"/>
              <a:gd name="T42" fmla="*/ 38 w 12146"/>
              <a:gd name="T43" fmla="*/ 3628 h 9555"/>
              <a:gd name="T44" fmla="*/ 64 w 12146"/>
              <a:gd name="T45" fmla="*/ 3715 h 9555"/>
              <a:gd name="T46" fmla="*/ 97 w 12146"/>
              <a:gd name="T47" fmla="*/ 3788 h 9555"/>
              <a:gd name="T48" fmla="*/ 137 w 12146"/>
              <a:gd name="T49" fmla="*/ 3847 h 9555"/>
              <a:gd name="T50" fmla="*/ 185 w 12146"/>
              <a:gd name="T51" fmla="*/ 3896 h 9555"/>
              <a:gd name="T52" fmla="*/ 241 w 12146"/>
              <a:gd name="T53" fmla="*/ 3935 h 9555"/>
              <a:gd name="T54" fmla="*/ 307 w 12146"/>
              <a:gd name="T55" fmla="*/ 3967 h 9555"/>
              <a:gd name="T56" fmla="*/ 381 w 12146"/>
              <a:gd name="T57" fmla="*/ 3994 h 9555"/>
              <a:gd name="T58" fmla="*/ 464 w 12146"/>
              <a:gd name="T59" fmla="*/ 4018 h 9555"/>
              <a:gd name="T60" fmla="*/ 606 w 12146"/>
              <a:gd name="T61" fmla="*/ 4051 h 9555"/>
              <a:gd name="T62" fmla="*/ 771 w 12146"/>
              <a:gd name="T63" fmla="*/ 4089 h 9555"/>
              <a:gd name="T64" fmla="*/ 894 w 12146"/>
              <a:gd name="T65" fmla="*/ 4118 h 9555"/>
              <a:gd name="T66" fmla="*/ 959 w 12146"/>
              <a:gd name="T67" fmla="*/ 7005 h 9555"/>
              <a:gd name="T68" fmla="*/ 2557 w 12146"/>
              <a:gd name="T69" fmla="*/ 9555 h 9555"/>
              <a:gd name="T70" fmla="*/ 4794 w 12146"/>
              <a:gd name="T71" fmla="*/ 7005 h 9555"/>
              <a:gd name="T72" fmla="*/ 7352 w 12146"/>
              <a:gd name="T73" fmla="*/ 9555 h 9555"/>
              <a:gd name="T74" fmla="*/ 9589 w 12146"/>
              <a:gd name="T75" fmla="*/ 7005 h 9555"/>
              <a:gd name="T76" fmla="*/ 10867 w 12146"/>
              <a:gd name="T77" fmla="*/ 4135 h 9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46" h="9555">
                <a:moveTo>
                  <a:pt x="10867" y="4135"/>
                </a:moveTo>
                <a:lnTo>
                  <a:pt x="11030" y="4122"/>
                </a:lnTo>
                <a:lnTo>
                  <a:pt x="11182" y="4112"/>
                </a:lnTo>
                <a:lnTo>
                  <a:pt x="11252" y="4107"/>
                </a:lnTo>
                <a:lnTo>
                  <a:pt x="11321" y="4101"/>
                </a:lnTo>
                <a:lnTo>
                  <a:pt x="11385" y="4096"/>
                </a:lnTo>
                <a:lnTo>
                  <a:pt x="11447" y="4090"/>
                </a:lnTo>
                <a:lnTo>
                  <a:pt x="11507" y="4083"/>
                </a:lnTo>
                <a:lnTo>
                  <a:pt x="11564" y="4074"/>
                </a:lnTo>
                <a:lnTo>
                  <a:pt x="11617" y="4065"/>
                </a:lnTo>
                <a:lnTo>
                  <a:pt x="11669" y="4054"/>
                </a:lnTo>
                <a:lnTo>
                  <a:pt x="11717" y="4041"/>
                </a:lnTo>
                <a:lnTo>
                  <a:pt x="11762" y="4027"/>
                </a:lnTo>
                <a:lnTo>
                  <a:pt x="11805" y="4010"/>
                </a:lnTo>
                <a:lnTo>
                  <a:pt x="11845" y="3990"/>
                </a:lnTo>
                <a:lnTo>
                  <a:pt x="11883" y="3968"/>
                </a:lnTo>
                <a:lnTo>
                  <a:pt x="11917" y="3943"/>
                </a:lnTo>
                <a:lnTo>
                  <a:pt x="11949" y="3916"/>
                </a:lnTo>
                <a:lnTo>
                  <a:pt x="11979" y="3885"/>
                </a:lnTo>
                <a:lnTo>
                  <a:pt x="12006" y="3851"/>
                </a:lnTo>
                <a:lnTo>
                  <a:pt x="12031" y="3812"/>
                </a:lnTo>
                <a:lnTo>
                  <a:pt x="12053" y="3771"/>
                </a:lnTo>
                <a:lnTo>
                  <a:pt x="12073" y="3724"/>
                </a:lnTo>
                <a:lnTo>
                  <a:pt x="12090" y="3673"/>
                </a:lnTo>
                <a:lnTo>
                  <a:pt x="12105" y="3618"/>
                </a:lnTo>
                <a:lnTo>
                  <a:pt x="12117" y="3559"/>
                </a:lnTo>
                <a:lnTo>
                  <a:pt x="12128" y="3493"/>
                </a:lnTo>
                <a:lnTo>
                  <a:pt x="12136" y="3423"/>
                </a:lnTo>
                <a:lnTo>
                  <a:pt x="12141" y="3347"/>
                </a:lnTo>
                <a:lnTo>
                  <a:pt x="12144" y="3266"/>
                </a:lnTo>
                <a:lnTo>
                  <a:pt x="12146" y="3179"/>
                </a:lnTo>
                <a:lnTo>
                  <a:pt x="12146" y="309"/>
                </a:lnTo>
                <a:lnTo>
                  <a:pt x="11973" y="19"/>
                </a:lnTo>
                <a:lnTo>
                  <a:pt x="6081" y="3512"/>
                </a:lnTo>
                <a:lnTo>
                  <a:pt x="182" y="0"/>
                </a:lnTo>
                <a:lnTo>
                  <a:pt x="0" y="309"/>
                </a:lnTo>
                <a:lnTo>
                  <a:pt x="0" y="3179"/>
                </a:lnTo>
                <a:lnTo>
                  <a:pt x="0" y="3259"/>
                </a:lnTo>
                <a:lnTo>
                  <a:pt x="4" y="3332"/>
                </a:lnTo>
                <a:lnTo>
                  <a:pt x="7" y="3402"/>
                </a:lnTo>
                <a:lnTo>
                  <a:pt x="12" y="3465"/>
                </a:lnTo>
                <a:lnTo>
                  <a:pt x="19" y="3524"/>
                </a:lnTo>
                <a:lnTo>
                  <a:pt x="27" y="3579"/>
                </a:lnTo>
                <a:lnTo>
                  <a:pt x="38" y="3628"/>
                </a:lnTo>
                <a:lnTo>
                  <a:pt x="50" y="3673"/>
                </a:lnTo>
                <a:lnTo>
                  <a:pt x="64" y="3715"/>
                </a:lnTo>
                <a:lnTo>
                  <a:pt x="79" y="3753"/>
                </a:lnTo>
                <a:lnTo>
                  <a:pt x="97" y="3788"/>
                </a:lnTo>
                <a:lnTo>
                  <a:pt x="116" y="3819"/>
                </a:lnTo>
                <a:lnTo>
                  <a:pt x="137" y="3847"/>
                </a:lnTo>
                <a:lnTo>
                  <a:pt x="160" y="3873"/>
                </a:lnTo>
                <a:lnTo>
                  <a:pt x="185" y="3896"/>
                </a:lnTo>
                <a:lnTo>
                  <a:pt x="212" y="3916"/>
                </a:lnTo>
                <a:lnTo>
                  <a:pt x="241" y="3935"/>
                </a:lnTo>
                <a:lnTo>
                  <a:pt x="274" y="3952"/>
                </a:lnTo>
                <a:lnTo>
                  <a:pt x="307" y="3967"/>
                </a:lnTo>
                <a:lnTo>
                  <a:pt x="343" y="3982"/>
                </a:lnTo>
                <a:lnTo>
                  <a:pt x="381" y="3994"/>
                </a:lnTo>
                <a:lnTo>
                  <a:pt x="421" y="4007"/>
                </a:lnTo>
                <a:lnTo>
                  <a:pt x="464" y="4018"/>
                </a:lnTo>
                <a:lnTo>
                  <a:pt x="508" y="4030"/>
                </a:lnTo>
                <a:lnTo>
                  <a:pt x="606" y="4051"/>
                </a:lnTo>
                <a:lnTo>
                  <a:pt x="713" y="4075"/>
                </a:lnTo>
                <a:lnTo>
                  <a:pt x="771" y="4089"/>
                </a:lnTo>
                <a:lnTo>
                  <a:pt x="831" y="4102"/>
                </a:lnTo>
                <a:lnTo>
                  <a:pt x="894" y="4118"/>
                </a:lnTo>
                <a:lnTo>
                  <a:pt x="959" y="4135"/>
                </a:lnTo>
                <a:lnTo>
                  <a:pt x="959" y="7005"/>
                </a:lnTo>
                <a:lnTo>
                  <a:pt x="2557" y="7005"/>
                </a:lnTo>
                <a:lnTo>
                  <a:pt x="2557" y="9555"/>
                </a:lnTo>
                <a:lnTo>
                  <a:pt x="4794" y="9555"/>
                </a:lnTo>
                <a:lnTo>
                  <a:pt x="4794" y="7005"/>
                </a:lnTo>
                <a:lnTo>
                  <a:pt x="7352" y="7005"/>
                </a:lnTo>
                <a:lnTo>
                  <a:pt x="7352" y="9555"/>
                </a:lnTo>
                <a:lnTo>
                  <a:pt x="9589" y="9555"/>
                </a:lnTo>
                <a:lnTo>
                  <a:pt x="9589" y="7005"/>
                </a:lnTo>
                <a:lnTo>
                  <a:pt x="10867" y="7005"/>
                </a:lnTo>
                <a:lnTo>
                  <a:pt x="10867" y="4135"/>
                </a:lnTo>
                <a:close/>
              </a:path>
            </a:pathLst>
          </a:custGeom>
          <a:solidFill>
            <a:schemeClr val="bg1"/>
          </a:solidFill>
          <a:ln>
            <a:noFill/>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2" name="标题 1"/>
          <p:cNvSpPr>
            <a:spLocks noGrp="1"/>
          </p:cNvSpPr>
          <p:nvPr>
            <p:ph type="title"/>
          </p:nvPr>
        </p:nvSpPr>
        <p:spPr>
          <a:xfrm>
            <a:off x="899592" y="319088"/>
            <a:ext cx="6949008" cy="563562"/>
          </a:xfrm>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smtClean="0"/>
            </a:lvl1pPr>
          </a:lstStyle>
          <a:p>
            <a:pPr>
              <a:defRPr/>
            </a:pPr>
            <a:fld id="{5D7D0A45-8F72-4E46-9645-292199DA76CE}" type="slidenum">
              <a:rPr lang="en-US" altLang="zh-CN"/>
              <a:pPr>
                <a:defRPr/>
              </a:pPr>
              <a:t>‹#›</a:t>
            </a:fld>
            <a:endParaRPr lang="en-US" altLang="zh-CN"/>
          </a:p>
        </p:txBody>
      </p:sp>
    </p:spTree>
    <p:extLst>
      <p:ext uri="{BB962C8B-B14F-4D97-AF65-F5344CB8AC3E}">
        <p14:creationId xmlns:p14="http://schemas.microsoft.com/office/powerpoint/2010/main" val="767160483"/>
      </p:ext>
    </p:extLst>
  </p:cSld>
  <p:clrMapOvr>
    <a:masterClrMapping/>
  </p:clrMapOvr>
  <p:transition>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sldNum" sz="quarter" idx="10"/>
          </p:nvPr>
        </p:nvSpPr>
        <p:spPr>
          <a:ln/>
        </p:spPr>
        <p:txBody>
          <a:bodyPr/>
          <a:lstStyle>
            <a:lvl1pPr>
              <a:defRPr/>
            </a:lvl1pPr>
          </a:lstStyle>
          <a:p>
            <a:pPr>
              <a:defRPr/>
            </a:pPr>
            <a:fld id="{C333E9A8-105E-4AB3-859A-B50DAF53E7BD}" type="slidenum">
              <a:rPr lang="en-US" altLang="zh-CN"/>
              <a:pPr>
                <a:defRPr/>
              </a:pPr>
              <a:t>‹#›</a:t>
            </a:fld>
            <a:endParaRPr lang="en-US" altLang="zh-CN"/>
          </a:p>
        </p:txBody>
      </p:sp>
    </p:spTree>
    <p:extLst>
      <p:ext uri="{BB962C8B-B14F-4D97-AF65-F5344CB8AC3E}">
        <p14:creationId xmlns:p14="http://schemas.microsoft.com/office/powerpoint/2010/main" val="2354412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3079A6EF-0C97-45A2-A2ED-7625050B4FF9}" type="slidenum">
              <a:rPr lang="en-US" altLang="zh-CN"/>
              <a:pPr>
                <a:defRPr/>
              </a:pPr>
              <a:t>‹#›</a:t>
            </a:fld>
            <a:endParaRPr lang="en-US" altLang="zh-CN"/>
          </a:p>
        </p:txBody>
      </p:sp>
    </p:spTree>
    <p:extLst>
      <p:ext uri="{BB962C8B-B14F-4D97-AF65-F5344CB8AC3E}">
        <p14:creationId xmlns:p14="http://schemas.microsoft.com/office/powerpoint/2010/main" val="471799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pPr>
              <a:defRPr/>
            </a:pPr>
            <a:fld id="{ECBFA8B8-0CC0-44DB-8B8C-27B1EB06B263}" type="slidenum">
              <a:rPr lang="en-US" altLang="zh-CN"/>
              <a:pPr>
                <a:defRPr/>
              </a:pPr>
              <a:t>‹#›</a:t>
            </a:fld>
            <a:endParaRPr lang="en-US" altLang="zh-CN"/>
          </a:p>
        </p:txBody>
      </p:sp>
    </p:spTree>
    <p:extLst>
      <p:ext uri="{BB962C8B-B14F-4D97-AF65-F5344CB8AC3E}">
        <p14:creationId xmlns:p14="http://schemas.microsoft.com/office/powerpoint/2010/main" val="15831190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sldNum" sz="quarter" idx="10"/>
          </p:nvPr>
        </p:nvSpPr>
        <p:spPr>
          <a:ln/>
        </p:spPr>
        <p:txBody>
          <a:bodyPr/>
          <a:lstStyle>
            <a:lvl1pPr>
              <a:defRPr/>
            </a:lvl1pPr>
          </a:lstStyle>
          <a:p>
            <a:pPr>
              <a:defRPr/>
            </a:pPr>
            <a:fld id="{88F59D38-9666-4EB4-9C84-BC5ED021D443}" type="slidenum">
              <a:rPr lang="en-US" altLang="zh-CN"/>
              <a:pPr>
                <a:defRPr/>
              </a:pPr>
              <a:t>‹#›</a:t>
            </a:fld>
            <a:endParaRPr lang="en-US" altLang="zh-CN"/>
          </a:p>
        </p:txBody>
      </p:sp>
    </p:spTree>
    <p:extLst>
      <p:ext uri="{BB962C8B-B14F-4D97-AF65-F5344CB8AC3E}">
        <p14:creationId xmlns:p14="http://schemas.microsoft.com/office/powerpoint/2010/main" val="2056284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pPr>
              <a:defRPr/>
            </a:pPr>
            <a:fld id="{27500046-21AF-4268-A207-BF1507785455}" type="slidenum">
              <a:rPr lang="en-US" altLang="zh-CN"/>
              <a:pPr>
                <a:defRPr/>
              </a:pPr>
              <a:t>‹#›</a:t>
            </a:fld>
            <a:endParaRPr lang="en-US" altLang="zh-CN"/>
          </a:p>
        </p:txBody>
      </p:sp>
    </p:spTree>
    <p:extLst>
      <p:ext uri="{BB962C8B-B14F-4D97-AF65-F5344CB8AC3E}">
        <p14:creationId xmlns:p14="http://schemas.microsoft.com/office/powerpoint/2010/main" val="2256025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1138" y="333375"/>
            <a:ext cx="2125662" cy="5915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333375"/>
            <a:ext cx="6229350" cy="59150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sldNum" sz="quarter" idx="10"/>
          </p:nvPr>
        </p:nvSpPr>
        <p:spPr>
          <a:ln/>
        </p:spPr>
        <p:txBody>
          <a:bodyPr/>
          <a:lstStyle>
            <a:lvl1pPr>
              <a:defRPr/>
            </a:lvl1pPr>
          </a:lstStyle>
          <a:p>
            <a:pPr>
              <a:defRPr/>
            </a:pPr>
            <a:fld id="{4929B9E7-8BD0-47DA-9623-C6EE6EA2ADAD}" type="slidenum">
              <a:rPr lang="en-US" altLang="zh-CN"/>
              <a:pPr>
                <a:defRPr/>
              </a:pPr>
              <a:t>‹#›</a:t>
            </a:fld>
            <a:endParaRPr lang="en-US" altLang="zh-CN"/>
          </a:p>
        </p:txBody>
      </p:sp>
    </p:spTree>
    <p:extLst>
      <p:ext uri="{BB962C8B-B14F-4D97-AF65-F5344CB8AC3E}">
        <p14:creationId xmlns:p14="http://schemas.microsoft.com/office/powerpoint/2010/main" val="108005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FA2A3B-260E-459E-8183-CABB05F95C1B}" type="slidenum">
              <a:rPr lang="en-US" altLang="zh-CN"/>
              <a:pPr>
                <a:defRPr/>
              </a:pPr>
              <a:t>‹#›</a:t>
            </a:fld>
            <a:endParaRPr lang="en-US" altLang="zh-CN"/>
          </a:p>
        </p:txBody>
      </p:sp>
    </p:spTree>
    <p:extLst>
      <p:ext uri="{BB962C8B-B14F-4D97-AF65-F5344CB8AC3E}">
        <p14:creationId xmlns:p14="http://schemas.microsoft.com/office/powerpoint/2010/main" val="3776915143"/>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F77B4D4-846A-4D97-8202-448B9A7ABC1D}" type="slidenum">
              <a:rPr lang="en-US" altLang="zh-CN"/>
              <a:pPr>
                <a:defRPr/>
              </a:pPr>
              <a:t>‹#›</a:t>
            </a:fld>
            <a:endParaRPr lang="en-US" altLang="zh-CN"/>
          </a:p>
        </p:txBody>
      </p:sp>
    </p:spTree>
    <p:extLst>
      <p:ext uri="{BB962C8B-B14F-4D97-AF65-F5344CB8AC3E}">
        <p14:creationId xmlns:p14="http://schemas.microsoft.com/office/powerpoint/2010/main" val="2246059653"/>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B79ABB6-2FA3-4397-B3D8-AD9F959B196F}" type="slidenum">
              <a:rPr lang="en-US" altLang="zh-CN"/>
              <a:pPr>
                <a:defRPr/>
              </a:pPr>
              <a:t>‹#›</a:t>
            </a:fld>
            <a:endParaRPr lang="en-US" altLang="zh-CN"/>
          </a:p>
        </p:txBody>
      </p:sp>
    </p:spTree>
    <p:extLst>
      <p:ext uri="{BB962C8B-B14F-4D97-AF65-F5344CB8AC3E}">
        <p14:creationId xmlns:p14="http://schemas.microsoft.com/office/powerpoint/2010/main" val="1353617713"/>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6C6CFCE-0ECC-41AD-8964-C86E516F595C}" type="slidenum">
              <a:rPr lang="en-US" altLang="zh-CN"/>
              <a:pPr>
                <a:defRPr/>
              </a:pPr>
              <a:t>‹#›</a:t>
            </a:fld>
            <a:endParaRPr lang="en-US" altLang="zh-CN"/>
          </a:p>
        </p:txBody>
      </p:sp>
    </p:spTree>
    <p:extLst>
      <p:ext uri="{BB962C8B-B14F-4D97-AF65-F5344CB8AC3E}">
        <p14:creationId xmlns:p14="http://schemas.microsoft.com/office/powerpoint/2010/main" val="146320007"/>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E46A71A-D6A0-49C5-8756-ED613C466870}" type="slidenum">
              <a:rPr lang="en-US" altLang="zh-CN"/>
              <a:pPr>
                <a:defRPr/>
              </a:pPr>
              <a:t>‹#›</a:t>
            </a:fld>
            <a:endParaRPr lang="en-US" altLang="zh-CN"/>
          </a:p>
        </p:txBody>
      </p:sp>
    </p:spTree>
    <p:extLst>
      <p:ext uri="{BB962C8B-B14F-4D97-AF65-F5344CB8AC3E}">
        <p14:creationId xmlns:p14="http://schemas.microsoft.com/office/powerpoint/2010/main" val="413861552"/>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778E39A-38CC-4941-8D03-E940D44AAF42}" type="slidenum">
              <a:rPr lang="en-US" altLang="zh-CN"/>
              <a:pPr>
                <a:defRPr/>
              </a:pPr>
              <a:t>‹#›</a:t>
            </a:fld>
            <a:endParaRPr lang="en-US" altLang="zh-CN"/>
          </a:p>
        </p:txBody>
      </p:sp>
    </p:spTree>
    <p:extLst>
      <p:ext uri="{BB962C8B-B14F-4D97-AF65-F5344CB8AC3E}">
        <p14:creationId xmlns:p14="http://schemas.microsoft.com/office/powerpoint/2010/main" val="363910888"/>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4D385A-C90C-4EE9-A151-73F3B5DA1D56}" type="slidenum">
              <a:rPr lang="en-US" altLang="zh-CN"/>
              <a:pPr>
                <a:defRPr/>
              </a:pPr>
              <a:t>‹#›</a:t>
            </a:fld>
            <a:endParaRPr lang="en-US" altLang="zh-CN"/>
          </a:p>
        </p:txBody>
      </p:sp>
    </p:spTree>
    <p:extLst>
      <p:ext uri="{BB962C8B-B14F-4D97-AF65-F5344CB8AC3E}">
        <p14:creationId xmlns:p14="http://schemas.microsoft.com/office/powerpoint/2010/main" val="3184246407"/>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4.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descr="Light horizontal"/>
          <p:cNvSpPr>
            <a:spLocks noChangeArrowheads="1"/>
          </p:cNvSpPr>
          <p:nvPr/>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sp>
        <p:nvSpPr>
          <p:cNvPr id="1027" name="Rectangle 8"/>
          <p:cNvSpPr>
            <a:spLocks noChangeArrowheads="1"/>
          </p:cNvSpPr>
          <p:nvPr/>
        </p:nvSpPr>
        <p:spPr bwMode="gray">
          <a:xfrm>
            <a:off x="0" y="0"/>
            <a:ext cx="9153525" cy="685800"/>
          </a:xfrm>
          <a:prstGeom prst="rect">
            <a:avLst/>
          </a:prstGeom>
          <a:solidFill>
            <a:schemeClr val="accent1"/>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ea typeface="宋体" panose="02010600030101010101" pitchFamily="2" charset="-122"/>
            </a:endParaRPr>
          </a:p>
        </p:txBody>
      </p:sp>
      <p:sp>
        <p:nvSpPr>
          <p:cNvPr id="1028" name="AutoShape 9"/>
          <p:cNvSpPr>
            <a:spLocks noChangeArrowheads="1"/>
          </p:cNvSpPr>
          <p:nvPr/>
        </p:nvSpPr>
        <p:spPr bwMode="ltGray">
          <a:xfrm>
            <a:off x="304800" y="288925"/>
            <a:ext cx="7670800" cy="644525"/>
          </a:xfrm>
          <a:prstGeom prst="roundRect">
            <a:avLst>
              <a:gd name="adj" fmla="val 16667"/>
            </a:avLst>
          </a:prstGeom>
          <a:solidFill>
            <a:schemeClr val="tx1"/>
          </a:solidFill>
          <a:ln w="28575" algn="ctr">
            <a:solidFill>
              <a:schemeClr val="bg1"/>
            </a:solidFill>
            <a:round/>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endParaRPr lang="zh-CN" altLang="en-US">
              <a:ea typeface="宋体" panose="02010600030101010101" pitchFamily="2" charset="-122"/>
            </a:endParaRPr>
          </a:p>
        </p:txBody>
      </p:sp>
      <p:sp>
        <p:nvSpPr>
          <p:cNvPr id="1029"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3"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effectLst/>
                <a:latin typeface="Arial" charset="0"/>
                <a:ea typeface="宋体" pitchFamily="2" charset="-122"/>
              </a:defRPr>
            </a:lvl1pPr>
          </a:lstStyle>
          <a:p>
            <a:pPr>
              <a:defRPr/>
            </a:pPr>
            <a:endParaRPr lang="en-US" altLang="zh-CN"/>
          </a:p>
        </p:txBody>
      </p:sp>
      <p:sp>
        <p:nvSpPr>
          <p:cNvPr id="2"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ffectLst/>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ffectLst/>
                <a:ea typeface="宋体" panose="02010600030101010101" pitchFamily="2" charset="-122"/>
              </a:defRPr>
            </a:lvl1pPr>
          </a:lstStyle>
          <a:p>
            <a:pPr>
              <a:defRPr/>
            </a:pPr>
            <a:fld id="{9A9C55A7-4833-4A52-A6C5-08887891FDDE}" type="slidenum">
              <a:rPr lang="en-US" altLang="zh-CN"/>
              <a:pPr>
                <a:defRPr/>
              </a:pPr>
              <a:t>‹#›</a:t>
            </a:fld>
            <a:endParaRPr lang="en-US" altLang="zh-CN"/>
          </a:p>
        </p:txBody>
      </p:sp>
      <p:sp>
        <p:nvSpPr>
          <p:cNvPr id="1033" name="Rectangle 2"/>
          <p:cNvSpPr>
            <a:spLocks noGrp="1" noChangeArrowheads="1"/>
          </p:cNvSpPr>
          <p:nvPr>
            <p:ph type="title"/>
          </p:nvPr>
        </p:nvSpPr>
        <p:spPr bwMode="white">
          <a:xfrm>
            <a:off x="457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34" name="Picture 12" descr="to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011863" y="6202363"/>
            <a:ext cx="3132137"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74" r:id="rId1"/>
    <p:sldLayoutId id="2147484175"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2" r:id="rId13"/>
    <p:sldLayoutId id="2147484163" r:id="rId14"/>
  </p:sldLayoutIdLst>
  <p:transition>
    <p:circle/>
  </p:transition>
  <p:txStyles>
    <p:titleStyle>
      <a:lvl1pPr algn="ctr" rtl="0" eaLnBrk="1" fontAlgn="base" hangingPunct="1">
        <a:spcBef>
          <a:spcPct val="0"/>
        </a:spcBef>
        <a:spcAft>
          <a:spcPct val="0"/>
        </a:spcAft>
        <a:defRPr sz="3200">
          <a:solidFill>
            <a:schemeClr val="bg1"/>
          </a:solidFill>
          <a:latin typeface="黑体" pitchFamily="2" charset="-122"/>
          <a:ea typeface="黑体" pitchFamily="2" charset="-122"/>
          <a:cs typeface="+mj-cs"/>
        </a:defRPr>
      </a:lvl1pPr>
      <a:lvl2pPr algn="ctr" rtl="0" eaLnBrk="1" fontAlgn="base" hangingPunct="1">
        <a:spcBef>
          <a:spcPct val="0"/>
        </a:spcBef>
        <a:spcAft>
          <a:spcPct val="0"/>
        </a:spcAft>
        <a:defRPr sz="3200">
          <a:solidFill>
            <a:schemeClr val="bg1"/>
          </a:solidFill>
          <a:latin typeface="黑体" pitchFamily="2" charset="-122"/>
          <a:ea typeface="黑体" pitchFamily="2" charset="-122"/>
        </a:defRPr>
      </a:lvl2pPr>
      <a:lvl3pPr algn="ctr" rtl="0" eaLnBrk="1" fontAlgn="base" hangingPunct="1">
        <a:spcBef>
          <a:spcPct val="0"/>
        </a:spcBef>
        <a:spcAft>
          <a:spcPct val="0"/>
        </a:spcAft>
        <a:defRPr sz="3200">
          <a:solidFill>
            <a:schemeClr val="bg1"/>
          </a:solidFill>
          <a:latin typeface="黑体" pitchFamily="2" charset="-122"/>
          <a:ea typeface="黑体" pitchFamily="2" charset="-122"/>
        </a:defRPr>
      </a:lvl3pPr>
      <a:lvl4pPr algn="ctr" rtl="0" eaLnBrk="1" fontAlgn="base" hangingPunct="1">
        <a:spcBef>
          <a:spcPct val="0"/>
        </a:spcBef>
        <a:spcAft>
          <a:spcPct val="0"/>
        </a:spcAft>
        <a:defRPr sz="3200">
          <a:solidFill>
            <a:schemeClr val="bg1"/>
          </a:solidFill>
          <a:latin typeface="黑体" pitchFamily="2" charset="-122"/>
          <a:ea typeface="黑体" pitchFamily="2" charset="-122"/>
        </a:defRPr>
      </a:lvl4pPr>
      <a:lvl5pPr algn="ctr" rtl="0" eaLnBrk="1" fontAlgn="base" hangingPunct="1">
        <a:spcBef>
          <a:spcPct val="0"/>
        </a:spcBef>
        <a:spcAft>
          <a:spcPct val="0"/>
        </a:spcAft>
        <a:defRPr sz="3200">
          <a:solidFill>
            <a:schemeClr val="bg1"/>
          </a:solidFill>
          <a:latin typeface="黑体" pitchFamily="2" charset="-122"/>
          <a:ea typeface="黑体" pitchFamily="2" charset="-122"/>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lnSpc>
          <a:spcPct val="130000"/>
        </a:lnSpc>
        <a:spcBef>
          <a:spcPct val="0"/>
        </a:spcBef>
        <a:spcAft>
          <a:spcPct val="0"/>
        </a:spcAft>
        <a:buClr>
          <a:schemeClr val="hlink"/>
        </a:buClr>
        <a:buFont typeface="Wingdings" panose="05000000000000000000" pitchFamily="2" charset="2"/>
        <a:buChar char="v"/>
        <a:defRPr sz="2400">
          <a:solidFill>
            <a:schemeClr val="tx1"/>
          </a:solidFill>
          <a:latin typeface="华文中宋" pitchFamily="2" charset="-122"/>
          <a:ea typeface="华文中宋" pitchFamily="2" charset="-122"/>
          <a:cs typeface="+mn-cs"/>
        </a:defRPr>
      </a:lvl1pPr>
      <a:lvl2pPr marL="742950" indent="-285750" algn="l" rtl="0" eaLnBrk="1" fontAlgn="base" hangingPunct="1">
        <a:lnSpc>
          <a:spcPct val="130000"/>
        </a:lnSpc>
        <a:spcBef>
          <a:spcPct val="0"/>
        </a:spcBef>
        <a:spcAft>
          <a:spcPct val="0"/>
        </a:spcAft>
        <a:buClr>
          <a:schemeClr val="accent1"/>
        </a:buClr>
        <a:buFont typeface="Wingdings" panose="05000000000000000000" pitchFamily="2" charset="2"/>
        <a:buChar char="§"/>
        <a:defRPr sz="2400">
          <a:solidFill>
            <a:schemeClr val="tx1"/>
          </a:solidFill>
          <a:latin typeface="华文中宋" pitchFamily="2" charset="-122"/>
          <a:ea typeface="华文中宋" pitchFamily="2" charset="-122"/>
        </a:defRPr>
      </a:lvl2pPr>
      <a:lvl3pPr marL="1143000" indent="-228600" algn="l" rtl="0" eaLnBrk="1" fontAlgn="base" hangingPunct="1">
        <a:lnSpc>
          <a:spcPct val="130000"/>
        </a:lnSpc>
        <a:spcBef>
          <a:spcPct val="0"/>
        </a:spcBef>
        <a:spcAft>
          <a:spcPct val="0"/>
        </a:spcAft>
        <a:buClr>
          <a:schemeClr val="tx1"/>
        </a:buClr>
        <a:buChar char="•"/>
        <a:defRPr sz="2400">
          <a:solidFill>
            <a:schemeClr val="tx1"/>
          </a:solidFill>
          <a:latin typeface="华文中宋" pitchFamily="2" charset="-122"/>
          <a:ea typeface="华文中宋" pitchFamily="2" charset="-122"/>
        </a:defRPr>
      </a:lvl3pPr>
      <a:lvl4pPr marL="1600200" indent="-228600" algn="l" rtl="0" eaLnBrk="1" fontAlgn="base" hangingPunct="1">
        <a:lnSpc>
          <a:spcPct val="130000"/>
        </a:lnSpc>
        <a:spcBef>
          <a:spcPct val="0"/>
        </a:spcBef>
        <a:spcAft>
          <a:spcPct val="0"/>
        </a:spcAft>
        <a:buChar char="–"/>
        <a:defRPr sz="2400">
          <a:solidFill>
            <a:schemeClr val="tx1"/>
          </a:solidFill>
          <a:latin typeface="华文中宋" pitchFamily="2" charset="-122"/>
          <a:ea typeface="华文中宋" pitchFamily="2" charset="-122"/>
        </a:defRPr>
      </a:lvl4pPr>
      <a:lvl5pPr marL="2057400" indent="-228600" algn="l" rtl="0" eaLnBrk="1" fontAlgn="base" hangingPunct="1">
        <a:lnSpc>
          <a:spcPct val="130000"/>
        </a:lnSpc>
        <a:spcBef>
          <a:spcPct val="0"/>
        </a:spcBef>
        <a:spcAft>
          <a:spcPct val="0"/>
        </a:spcAft>
        <a:buChar char="»"/>
        <a:defRPr sz="2400">
          <a:solidFill>
            <a:schemeClr val="tx1"/>
          </a:solidFill>
          <a:latin typeface="华文中宋" pitchFamily="2" charset="-122"/>
          <a:ea typeface="华文中宋"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gray">
          <a:xfrm>
            <a:off x="457200" y="1531938"/>
            <a:ext cx="8229600"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2707" name="Rectangle 3"/>
          <p:cNvSpPr>
            <a:spLocks noGrp="1" noChangeArrowheads="1"/>
          </p:cNvSpPr>
          <p:nvPr>
            <p:ph type="sldNum" sz="quarter" idx="4"/>
          </p:nvPr>
        </p:nvSpPr>
        <p:spPr bwMode="gray">
          <a:xfrm>
            <a:off x="381000" y="64611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smtClean="0">
                <a:solidFill>
                  <a:schemeClr val="bg1"/>
                </a:solidFill>
                <a:effectLst>
                  <a:outerShdw blurRad="38100" dist="38100" dir="2700000" algn="tl">
                    <a:srgbClr val="C0C0C0"/>
                  </a:outerShdw>
                </a:effectLst>
                <a:latin typeface="Verdana" panose="020B0604030504040204" pitchFamily="34" charset="0"/>
                <a:ea typeface="宋体" panose="02010600030101010101" pitchFamily="2" charset="-122"/>
              </a:defRPr>
            </a:lvl1pPr>
          </a:lstStyle>
          <a:p>
            <a:pPr>
              <a:defRPr/>
            </a:pPr>
            <a:fld id="{A5667E0F-E50E-40C9-A29D-967E7969E98B}" type="slidenum">
              <a:rPr lang="en-US" altLang="zh-CN"/>
              <a:pPr>
                <a:defRPr/>
              </a:pPr>
              <a:t>‹#›</a:t>
            </a:fld>
            <a:endParaRPr lang="en-US" altLang="zh-CN"/>
          </a:p>
        </p:txBody>
      </p:sp>
      <p:sp>
        <p:nvSpPr>
          <p:cNvPr id="2052" name="Rectangle 4"/>
          <p:cNvSpPr>
            <a:spLocks noGrp="1" noChangeArrowheads="1"/>
          </p:cNvSpPr>
          <p:nvPr>
            <p:ph type="title"/>
          </p:nvPr>
        </p:nvSpPr>
        <p:spPr bwMode="gray">
          <a:xfrm>
            <a:off x="179388" y="333375"/>
            <a:ext cx="7696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2053" name="Picture 5" descr="校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643938" y="6310313"/>
            <a:ext cx="4651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76"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Lst>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华文中宋" pitchFamily="2" charset="-122"/>
          <a:ea typeface="华文中宋" pitchFamily="2" charset="-122"/>
        </a:defRPr>
      </a:lvl2pPr>
      <a:lvl3pPr algn="l" rtl="0" eaLnBrk="0" fontAlgn="base" hangingPunct="0">
        <a:spcBef>
          <a:spcPct val="0"/>
        </a:spcBef>
        <a:spcAft>
          <a:spcPct val="0"/>
        </a:spcAft>
        <a:defRPr sz="3600" b="1">
          <a:solidFill>
            <a:schemeClr val="tx1"/>
          </a:solidFill>
          <a:latin typeface="华文中宋" pitchFamily="2" charset="-122"/>
          <a:ea typeface="华文中宋" pitchFamily="2" charset="-122"/>
        </a:defRPr>
      </a:lvl3pPr>
      <a:lvl4pPr algn="l" rtl="0" eaLnBrk="0" fontAlgn="base" hangingPunct="0">
        <a:spcBef>
          <a:spcPct val="0"/>
        </a:spcBef>
        <a:spcAft>
          <a:spcPct val="0"/>
        </a:spcAft>
        <a:defRPr sz="3600" b="1">
          <a:solidFill>
            <a:schemeClr val="tx1"/>
          </a:solidFill>
          <a:latin typeface="华文中宋" pitchFamily="2" charset="-122"/>
          <a:ea typeface="华文中宋" pitchFamily="2" charset="-122"/>
        </a:defRPr>
      </a:lvl4pPr>
      <a:lvl5pPr algn="l" rtl="0" eaLnBrk="0" fontAlgn="base" hangingPunct="0">
        <a:spcBef>
          <a:spcPct val="0"/>
        </a:spcBef>
        <a:spcAft>
          <a:spcPct val="0"/>
        </a:spcAft>
        <a:defRPr sz="3600" b="1">
          <a:solidFill>
            <a:schemeClr val="tx1"/>
          </a:solidFill>
          <a:latin typeface="华文中宋" pitchFamily="2" charset="-122"/>
          <a:ea typeface="华文中宋" pitchFamily="2" charset="-122"/>
        </a:defRPr>
      </a:lvl5pPr>
      <a:lvl6pPr marL="457200" algn="l" rtl="0" fontAlgn="base">
        <a:spcBef>
          <a:spcPct val="0"/>
        </a:spcBef>
        <a:spcAft>
          <a:spcPct val="0"/>
        </a:spcAft>
        <a:defRPr sz="3600" b="1">
          <a:solidFill>
            <a:schemeClr val="tx1"/>
          </a:solidFill>
          <a:latin typeface="华文中宋" pitchFamily="2" charset="-122"/>
          <a:ea typeface="华文中宋" pitchFamily="2" charset="-122"/>
        </a:defRPr>
      </a:lvl6pPr>
      <a:lvl7pPr marL="914400" algn="l" rtl="0" fontAlgn="base">
        <a:spcBef>
          <a:spcPct val="0"/>
        </a:spcBef>
        <a:spcAft>
          <a:spcPct val="0"/>
        </a:spcAft>
        <a:defRPr sz="3600" b="1">
          <a:solidFill>
            <a:schemeClr val="tx1"/>
          </a:solidFill>
          <a:latin typeface="华文中宋" pitchFamily="2" charset="-122"/>
          <a:ea typeface="华文中宋" pitchFamily="2" charset="-122"/>
        </a:defRPr>
      </a:lvl7pPr>
      <a:lvl8pPr marL="1371600" algn="l" rtl="0" fontAlgn="base">
        <a:spcBef>
          <a:spcPct val="0"/>
        </a:spcBef>
        <a:spcAft>
          <a:spcPct val="0"/>
        </a:spcAft>
        <a:defRPr sz="3600" b="1">
          <a:solidFill>
            <a:schemeClr val="tx1"/>
          </a:solidFill>
          <a:latin typeface="华文中宋" pitchFamily="2" charset="-122"/>
          <a:ea typeface="华文中宋" pitchFamily="2" charset="-122"/>
        </a:defRPr>
      </a:lvl8pPr>
      <a:lvl9pPr marL="1828800" algn="l" rtl="0" fontAlgn="base">
        <a:spcBef>
          <a:spcPct val="0"/>
        </a:spcBef>
        <a:spcAft>
          <a:spcPct val="0"/>
        </a:spcAft>
        <a:defRPr sz="3600" b="1">
          <a:solidFill>
            <a:schemeClr val="tx1"/>
          </a:solidFill>
          <a:latin typeface="华文中宋" pitchFamily="2" charset="-122"/>
          <a:ea typeface="华文中宋" pitchFamily="2" charset="-122"/>
        </a:defRPr>
      </a:lvl9pPr>
    </p:titleStyle>
    <p:bodyStyle>
      <a:lvl1pPr marL="342900" indent="-342900" algn="l" rtl="0" eaLnBrk="0" fontAlgn="base" hangingPunct="0">
        <a:lnSpc>
          <a:spcPct val="120000"/>
        </a:lnSpc>
        <a:spcBef>
          <a:spcPct val="20000"/>
        </a:spcBef>
        <a:spcAft>
          <a:spcPct val="0"/>
        </a:spcAft>
        <a:buClr>
          <a:schemeClr val="hlink"/>
        </a:buClr>
        <a:buFont typeface="Wingdings" panose="05000000000000000000" pitchFamily="2" charset="2"/>
        <a:buChar char="v"/>
        <a:defRPr sz="3200" b="1">
          <a:solidFill>
            <a:schemeClr val="tx2"/>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
        <a:defRPr sz="2800">
          <a:solidFill>
            <a:schemeClr val="tx1"/>
          </a:solidFill>
          <a:latin typeface="Arial" pitchFamily="34" charset="0"/>
        </a:defRPr>
      </a:lvl2pPr>
      <a:lvl3pPr marL="1143000" indent="-228600" algn="l" rtl="0" eaLnBrk="0" fontAlgn="base" hangingPunct="0">
        <a:lnSpc>
          <a:spcPct val="120000"/>
        </a:lnSpc>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lnSpc>
          <a:spcPct val="120000"/>
        </a:lnSpc>
        <a:spcBef>
          <a:spcPct val="20000"/>
        </a:spcBef>
        <a:spcAft>
          <a:spcPct val="0"/>
        </a:spcAft>
        <a:buChar char="–"/>
        <a:defRPr sz="2000">
          <a:solidFill>
            <a:schemeClr val="tx1"/>
          </a:solidFill>
          <a:latin typeface="Arial" pitchFamily="34" charset="0"/>
        </a:defRPr>
      </a:lvl4pPr>
      <a:lvl5pPr marL="2057400" indent="-228600" algn="l" rtl="0" eaLnBrk="0" fontAlgn="base" hangingPunct="0">
        <a:lnSpc>
          <a:spcPct val="120000"/>
        </a:lnSpc>
        <a:spcBef>
          <a:spcPct val="20000"/>
        </a:spcBef>
        <a:spcAft>
          <a:spcPct val="0"/>
        </a:spcAft>
        <a:buChar char="»"/>
        <a:defRPr sz="2000">
          <a:solidFill>
            <a:schemeClr val="tx1"/>
          </a:solidFill>
          <a:latin typeface="Arial" pitchFamily="34" charset="0"/>
        </a:defRPr>
      </a:lvl5pPr>
      <a:lvl6pPr marL="2514600" indent="-228600" algn="l" rtl="0" fontAlgn="base">
        <a:lnSpc>
          <a:spcPct val="120000"/>
        </a:lnSpc>
        <a:spcBef>
          <a:spcPct val="20000"/>
        </a:spcBef>
        <a:spcAft>
          <a:spcPct val="0"/>
        </a:spcAft>
        <a:buChar char="»"/>
        <a:defRPr sz="2000">
          <a:solidFill>
            <a:schemeClr val="tx1"/>
          </a:solidFill>
          <a:latin typeface="Arial" pitchFamily="34" charset="0"/>
        </a:defRPr>
      </a:lvl6pPr>
      <a:lvl7pPr marL="2971800" indent="-228600" algn="l" rtl="0" fontAlgn="base">
        <a:lnSpc>
          <a:spcPct val="120000"/>
        </a:lnSpc>
        <a:spcBef>
          <a:spcPct val="20000"/>
        </a:spcBef>
        <a:spcAft>
          <a:spcPct val="0"/>
        </a:spcAft>
        <a:buChar char="»"/>
        <a:defRPr sz="2000">
          <a:solidFill>
            <a:schemeClr val="tx1"/>
          </a:solidFill>
          <a:latin typeface="Arial" pitchFamily="34" charset="0"/>
        </a:defRPr>
      </a:lvl7pPr>
      <a:lvl8pPr marL="3429000" indent="-228600" algn="l" rtl="0" fontAlgn="base">
        <a:lnSpc>
          <a:spcPct val="120000"/>
        </a:lnSpc>
        <a:spcBef>
          <a:spcPct val="20000"/>
        </a:spcBef>
        <a:spcAft>
          <a:spcPct val="0"/>
        </a:spcAft>
        <a:buChar char="»"/>
        <a:defRPr sz="2000">
          <a:solidFill>
            <a:schemeClr val="tx1"/>
          </a:solidFill>
          <a:latin typeface="Arial" pitchFamily="34" charset="0"/>
        </a:defRPr>
      </a:lvl8pPr>
      <a:lvl9pPr marL="3886200" indent="-228600" algn="l" rtl="0" fontAlgn="base">
        <a:lnSpc>
          <a:spcPct val="120000"/>
        </a:lnSpc>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404813"/>
            <a:ext cx="9251950" cy="1012825"/>
          </a:xfrm>
        </p:spPr>
        <p:txBody>
          <a:bodyPr/>
          <a:lstStyle/>
          <a:p>
            <a:pPr algn="ctr" eaLnBrk="1" hangingPunct="1">
              <a:lnSpc>
                <a:spcPct val="120000"/>
              </a:lnSpc>
            </a:pPr>
            <a:r>
              <a:rPr lang="en-US" altLang="zh-CN" sz="3200" dirty="0" smtClean="0">
                <a:solidFill>
                  <a:srgbClr val="000000"/>
                </a:solidFill>
                <a:latin typeface="华文中宋" panose="02010600040101010101" pitchFamily="2" charset="-122"/>
                <a:ea typeface="华文中宋" panose="02010600040101010101" pitchFamily="2" charset="-122"/>
              </a:rPr>
              <a:t>Java</a:t>
            </a:r>
            <a:r>
              <a:rPr lang="zh-CN" altLang="en-US" sz="3200" dirty="0" smtClean="0">
                <a:solidFill>
                  <a:srgbClr val="000000"/>
                </a:solidFill>
                <a:latin typeface="华文中宋" panose="02010600040101010101" pitchFamily="2" charset="-122"/>
                <a:ea typeface="华文中宋" panose="02010600040101010101" pitchFamily="2" charset="-122"/>
              </a:rPr>
              <a:t>程序设计基础</a:t>
            </a:r>
          </a:p>
        </p:txBody>
      </p:sp>
      <p:sp>
        <p:nvSpPr>
          <p:cNvPr id="7171" name="Rectangle 3"/>
          <p:cNvSpPr>
            <a:spLocks noGrp="1" noChangeArrowheads="1"/>
          </p:cNvSpPr>
          <p:nvPr>
            <p:ph type="subTitle" idx="1"/>
          </p:nvPr>
        </p:nvSpPr>
        <p:spPr>
          <a:xfrm>
            <a:off x="1547813" y="4581525"/>
            <a:ext cx="7086600" cy="503238"/>
          </a:xfrm>
          <a:noFill/>
        </p:spPr>
        <p:txBody>
          <a:bodyPr/>
          <a:lstStyle/>
          <a:p>
            <a:pPr eaLnBrk="1" hangingPunct="1">
              <a:lnSpc>
                <a:spcPct val="90000"/>
              </a:lnSpc>
              <a:spcBef>
                <a:spcPct val="20000"/>
              </a:spcBef>
            </a:pPr>
            <a:r>
              <a:rPr lang="zh-CN" altLang="en-US" sz="2000" smtClean="0">
                <a:latin typeface="Arial" panose="020B0604020202020204" pitchFamily="34" charset="0"/>
              </a:rPr>
              <a:t>深圳职业技术学院：软件技术专业</a:t>
            </a:r>
            <a:endParaRPr lang="en-US" altLang="zh-CN" sz="2000" smtClean="0">
              <a:latin typeface="Arial" panose="020B0604020202020204" pitchFamily="34" charset="0"/>
            </a:endParaRPr>
          </a:p>
        </p:txBody>
      </p:sp>
      <p:sp>
        <p:nvSpPr>
          <p:cNvPr id="7172" name="Rectangle 2"/>
          <p:cNvSpPr>
            <a:spLocks noChangeArrowheads="1"/>
          </p:cNvSpPr>
          <p:nvPr/>
        </p:nvSpPr>
        <p:spPr bwMode="white">
          <a:xfrm>
            <a:off x="0" y="3500438"/>
            <a:ext cx="925195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gn="ctr" eaLnBrk="1" hangingPunct="1">
              <a:lnSpc>
                <a:spcPct val="120000"/>
              </a:lnSpc>
              <a:buClrTx/>
              <a:buFontTx/>
              <a:buNone/>
            </a:pPr>
            <a:r>
              <a:rPr lang="en-US" altLang="zh-CN" sz="3200" b="1" dirty="0" smtClean="0">
                <a:solidFill>
                  <a:srgbClr val="000000"/>
                </a:solidFill>
              </a:rPr>
              <a:t>Java</a:t>
            </a:r>
            <a:r>
              <a:rPr lang="zh-CN" altLang="en-US" sz="3200" b="1" dirty="0" smtClean="0">
                <a:solidFill>
                  <a:srgbClr val="000000"/>
                </a:solidFill>
              </a:rPr>
              <a:t>语言</a:t>
            </a:r>
            <a:r>
              <a:rPr lang="en-US" altLang="zh-CN" sz="3200" b="1" dirty="0" smtClean="0">
                <a:solidFill>
                  <a:srgbClr val="000000"/>
                </a:solidFill>
              </a:rPr>
              <a:t>-</a:t>
            </a:r>
            <a:r>
              <a:rPr lang="zh-CN" altLang="en-US" sz="3200" b="1" dirty="0" smtClean="0">
                <a:solidFill>
                  <a:srgbClr val="000000"/>
                </a:solidFill>
              </a:rPr>
              <a:t>选择结构程序设计</a:t>
            </a:r>
            <a:endParaRPr lang="zh-CN" altLang="en-US" sz="3200" b="1" dirty="0">
              <a:solidFill>
                <a:srgbClr val="000000"/>
              </a:solidFill>
            </a:endParaRPr>
          </a:p>
        </p:txBody>
      </p:sp>
    </p:spTree>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语句块</a:t>
            </a:r>
            <a:endParaRPr lang="zh-CN" altLang="en-US" dirty="0"/>
          </a:p>
        </p:txBody>
      </p:sp>
      <p:sp>
        <p:nvSpPr>
          <p:cNvPr id="3" name="内容占位符 2"/>
          <p:cNvSpPr>
            <a:spLocks noGrp="1"/>
          </p:cNvSpPr>
          <p:nvPr>
            <p:ph idx="1"/>
          </p:nvPr>
        </p:nvSpPr>
        <p:spPr/>
        <p:txBody>
          <a:bodyPr/>
          <a:lstStyle/>
          <a:p>
            <a:r>
              <a:rPr lang="zh-CN" altLang="en-US" dirty="0" smtClean="0"/>
              <a:t>修改例</a:t>
            </a:r>
            <a:r>
              <a:rPr lang="en-US" altLang="zh-CN" dirty="0" smtClean="0"/>
              <a:t>2</a:t>
            </a:r>
            <a:r>
              <a:rPr lang="zh-CN" altLang="en-US" dirty="0" smtClean="0"/>
              <a:t>：如果小沈阳的</a:t>
            </a:r>
            <a:r>
              <a:rPr lang="en-US" altLang="zh-CN" dirty="0" smtClean="0"/>
              <a:t>Java</a:t>
            </a:r>
            <a:r>
              <a:rPr lang="zh-CN" altLang="en-US" dirty="0" smtClean="0"/>
              <a:t>考试成绩为</a:t>
            </a:r>
            <a:r>
              <a:rPr lang="en-US" altLang="zh-CN" dirty="0" smtClean="0"/>
              <a:t>100</a:t>
            </a:r>
            <a:r>
              <a:rPr lang="zh-CN" altLang="en-US" dirty="0" smtClean="0"/>
              <a:t>分，或者英语考试成绩大于</a:t>
            </a:r>
            <a:r>
              <a:rPr lang="en-US" altLang="zh-CN" dirty="0" smtClean="0"/>
              <a:t>90</a:t>
            </a:r>
            <a:r>
              <a:rPr lang="zh-CN" altLang="en-US" dirty="0" smtClean="0"/>
              <a:t>分，师父就奖励他一部</a:t>
            </a:r>
            <a:r>
              <a:rPr lang="en-US" altLang="zh-CN" dirty="0" smtClean="0"/>
              <a:t>Apple</a:t>
            </a:r>
            <a:r>
              <a:rPr lang="zh-CN" altLang="en-US" dirty="0" smtClean="0"/>
              <a:t>手机，同时将小沈阳的成绩等级定为“优秀”。</a:t>
            </a:r>
            <a:endParaRPr lang="en-US" altLang="zh-CN" dirty="0" smtClean="0"/>
          </a:p>
          <a:p>
            <a:endParaRPr lang="en-US" altLang="zh-CN" dirty="0" smtClean="0"/>
          </a:p>
          <a:p>
            <a:r>
              <a:rPr lang="zh-CN" altLang="en-US" dirty="0" smtClean="0"/>
              <a:t>语句块：也称复合语句，指由一对</a:t>
            </a:r>
            <a:r>
              <a:rPr lang="en-US" altLang="zh-CN" dirty="0" smtClean="0"/>
              <a:t>{}</a:t>
            </a:r>
            <a:r>
              <a:rPr lang="zh-CN" altLang="en-US" dirty="0" smtClean="0"/>
              <a:t>括起来的若干条简单的</a:t>
            </a:r>
            <a:r>
              <a:rPr lang="en-US" altLang="zh-CN" dirty="0" smtClean="0"/>
              <a:t>Java</a:t>
            </a:r>
            <a:r>
              <a:rPr lang="zh-CN" altLang="en-US" dirty="0" smtClean="0"/>
              <a:t>语句。一个语句块作为一个整体处理。</a:t>
            </a:r>
            <a:endParaRPr lang="en-US" altLang="zh-CN" dirty="0" smtClean="0"/>
          </a:p>
          <a:p>
            <a:endParaRPr lang="en-US" altLang="zh-CN" dirty="0" smtClean="0"/>
          </a:p>
        </p:txBody>
      </p:sp>
    </p:spTree>
  </p:cSld>
  <p:clrMapOvr>
    <a:masterClrMapping/>
  </p:clrMapOvr>
  <p:transition>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语句块</a:t>
            </a:r>
            <a:endParaRPr lang="zh-CN" altLang="en-US" dirty="0"/>
          </a:p>
        </p:txBody>
      </p:sp>
      <p:sp>
        <p:nvSpPr>
          <p:cNvPr id="3" name="内容占位符 2"/>
          <p:cNvSpPr>
            <a:spLocks noGrp="1"/>
          </p:cNvSpPr>
          <p:nvPr>
            <p:ph idx="1"/>
          </p:nvPr>
        </p:nvSpPr>
        <p:spPr/>
        <p:txBody>
          <a:bodyPr/>
          <a:lstStyle/>
          <a:p>
            <a:r>
              <a:rPr lang="zh-CN" altLang="en-US" dirty="0" smtClean="0"/>
              <a:t>语句块确定了变量的作用域。</a:t>
            </a:r>
            <a:endParaRPr lang="en-US" altLang="zh-CN" dirty="0" smtClean="0"/>
          </a:p>
          <a:p>
            <a:pPr lvl="1"/>
            <a:r>
              <a:rPr lang="zh-CN" altLang="en-US" dirty="0" smtClean="0"/>
              <a:t>例：输出小沈阳成绩等级</a:t>
            </a:r>
            <a:endParaRPr lang="en-US" altLang="zh-CN" dirty="0" smtClean="0"/>
          </a:p>
          <a:p>
            <a:pPr lvl="1">
              <a:buNone/>
            </a:pPr>
            <a:endParaRPr lang="en-US" altLang="zh-CN" dirty="0" smtClean="0"/>
          </a:p>
          <a:p>
            <a:r>
              <a:rPr lang="zh-CN" altLang="en-US" dirty="0" smtClean="0"/>
              <a:t>一个语句块可以嵌套在另一个语句块中，但不能在嵌套的语句块中声明同名的变量</a:t>
            </a:r>
          </a:p>
          <a:p>
            <a:endParaRPr lang="zh-CN" altLang="en-US" dirty="0"/>
          </a:p>
        </p:txBody>
      </p:sp>
    </p:spTree>
  </p:cSld>
  <p:clrMapOvr>
    <a:masterClrMapping/>
  </p:clrMapOvr>
  <p:transition>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smtClean="0"/>
              <a:t>2</a:t>
            </a:r>
            <a:r>
              <a:rPr lang="en-US" altLang="zh-CN" dirty="0"/>
              <a:t>.</a:t>
            </a:r>
            <a:r>
              <a:rPr lang="en-US" altLang="zh-CN" dirty="0" smtClean="0"/>
              <a:t>2 if-else</a:t>
            </a:r>
            <a:r>
              <a:rPr lang="zh-CN" altLang="en-US" dirty="0" smtClean="0"/>
              <a:t>语句</a:t>
            </a:r>
          </a:p>
        </p:txBody>
      </p:sp>
      <p:sp>
        <p:nvSpPr>
          <p:cNvPr id="22531" name="Rectangle 3"/>
          <p:cNvSpPr>
            <a:spLocks noGrp="1" noChangeArrowheads="1"/>
          </p:cNvSpPr>
          <p:nvPr>
            <p:ph idx="1"/>
          </p:nvPr>
        </p:nvSpPr>
        <p:spPr/>
        <p:txBody>
          <a:bodyPr/>
          <a:lstStyle/>
          <a:p>
            <a:pPr eaLnBrk="1" hangingPunct="1">
              <a:lnSpc>
                <a:spcPct val="90000"/>
              </a:lnSpc>
              <a:buFontTx/>
              <a:buNone/>
            </a:pPr>
            <a:r>
              <a:rPr lang="en-US" altLang="zh-CN" sz="2400" dirty="0" smtClean="0"/>
              <a:t>    if</a:t>
            </a:r>
            <a:r>
              <a:rPr lang="zh-CN" altLang="en-US" sz="2400" dirty="0" smtClean="0"/>
              <a:t>语句更常用的形式是双分支语句。</a:t>
            </a:r>
            <a:r>
              <a:rPr lang="zh-CN" altLang="en-US" sz="2400" dirty="0" smtClean="0"/>
              <a:t>当在条件满足和不满足时分别执行不同的语句的情况下使用。</a:t>
            </a:r>
            <a:r>
              <a:rPr lang="en-US" altLang="zh-CN" sz="2400" dirty="0" smtClean="0"/>
              <a:t>if-else</a:t>
            </a:r>
            <a:r>
              <a:rPr lang="zh-CN" altLang="en-US" sz="2400" dirty="0" smtClean="0"/>
              <a:t>语句的一般形式如下：</a:t>
            </a:r>
          </a:p>
          <a:p>
            <a:pPr eaLnBrk="1" hangingPunct="1">
              <a:lnSpc>
                <a:spcPct val="90000"/>
              </a:lnSpc>
              <a:buFontTx/>
              <a:buNone/>
            </a:pPr>
            <a:r>
              <a:rPr lang="zh-CN" altLang="en-US" sz="2400" dirty="0" smtClean="0"/>
              <a:t>    </a:t>
            </a:r>
            <a:r>
              <a:rPr lang="en-US" altLang="zh-CN" sz="2400" dirty="0" smtClean="0"/>
              <a:t>if</a:t>
            </a:r>
            <a:r>
              <a:rPr lang="zh-CN" altLang="en-US" sz="2400" dirty="0" smtClean="0"/>
              <a:t>（条件表达式）</a:t>
            </a:r>
          </a:p>
          <a:p>
            <a:pPr eaLnBrk="1" hangingPunct="1">
              <a:lnSpc>
                <a:spcPct val="90000"/>
              </a:lnSpc>
              <a:buFontTx/>
              <a:buNone/>
            </a:pPr>
            <a:r>
              <a:rPr lang="zh-CN" altLang="en-US" sz="2400" dirty="0" smtClean="0"/>
              <a:t>    </a:t>
            </a:r>
            <a:r>
              <a:rPr lang="en-US" altLang="zh-CN" sz="2400" dirty="0" smtClean="0"/>
              <a:t>{</a:t>
            </a:r>
          </a:p>
          <a:p>
            <a:pPr eaLnBrk="1" hangingPunct="1">
              <a:lnSpc>
                <a:spcPct val="90000"/>
              </a:lnSpc>
              <a:buFontTx/>
              <a:buNone/>
            </a:pPr>
            <a:r>
              <a:rPr lang="en-US" altLang="zh-CN" sz="2400" dirty="0" smtClean="0"/>
              <a:t>       </a:t>
            </a:r>
            <a:r>
              <a:rPr lang="zh-CN" altLang="en-US" sz="2400" dirty="0" smtClean="0"/>
              <a:t>语句</a:t>
            </a:r>
            <a:r>
              <a:rPr lang="zh-CN" altLang="en-US" dirty="0" smtClean="0"/>
              <a:t>块</a:t>
            </a:r>
            <a:r>
              <a:rPr lang="en-US" altLang="zh-CN" dirty="0" smtClean="0"/>
              <a:t>1</a:t>
            </a:r>
            <a:endParaRPr lang="en-US" altLang="zh-CN" sz="2400" dirty="0" smtClean="0"/>
          </a:p>
          <a:p>
            <a:pPr eaLnBrk="1" hangingPunct="1">
              <a:lnSpc>
                <a:spcPct val="90000"/>
              </a:lnSpc>
              <a:buFontTx/>
              <a:buNone/>
            </a:pPr>
            <a:r>
              <a:rPr lang="en-US" altLang="zh-CN" sz="2400" dirty="0" smtClean="0"/>
              <a:t>    }</a:t>
            </a:r>
          </a:p>
          <a:p>
            <a:pPr eaLnBrk="1" hangingPunct="1">
              <a:lnSpc>
                <a:spcPct val="90000"/>
              </a:lnSpc>
              <a:buFontTx/>
              <a:buNone/>
            </a:pPr>
            <a:r>
              <a:rPr lang="en-US" altLang="zh-CN" sz="2400" dirty="0" smtClean="0"/>
              <a:t>    else </a:t>
            </a:r>
          </a:p>
          <a:p>
            <a:pPr eaLnBrk="1" hangingPunct="1">
              <a:lnSpc>
                <a:spcPct val="90000"/>
              </a:lnSpc>
              <a:buFontTx/>
              <a:buNone/>
            </a:pPr>
            <a:r>
              <a:rPr lang="en-US" altLang="zh-CN" sz="2400" dirty="0" smtClean="0"/>
              <a:t>    {</a:t>
            </a:r>
          </a:p>
          <a:p>
            <a:pPr eaLnBrk="1" hangingPunct="1">
              <a:lnSpc>
                <a:spcPct val="90000"/>
              </a:lnSpc>
              <a:buFontTx/>
              <a:buNone/>
            </a:pPr>
            <a:r>
              <a:rPr lang="en-US" altLang="zh-CN" sz="2400" dirty="0" smtClean="0"/>
              <a:t>       </a:t>
            </a:r>
            <a:r>
              <a:rPr lang="zh-CN" altLang="en-US" sz="2400" dirty="0" smtClean="0"/>
              <a:t>语句</a:t>
            </a:r>
            <a:r>
              <a:rPr lang="zh-CN" altLang="en-US" dirty="0" smtClean="0"/>
              <a:t>块</a:t>
            </a:r>
            <a:r>
              <a:rPr lang="en-US" altLang="zh-CN" dirty="0" smtClean="0"/>
              <a:t>2</a:t>
            </a:r>
            <a:endParaRPr lang="en-US" altLang="zh-CN" sz="2400" dirty="0" smtClean="0"/>
          </a:p>
          <a:p>
            <a:pPr eaLnBrk="1" hangingPunct="1">
              <a:lnSpc>
                <a:spcPct val="90000"/>
              </a:lnSpc>
              <a:buFontTx/>
              <a:buNone/>
            </a:pPr>
            <a:r>
              <a:rPr lang="en-US" altLang="zh-CN" sz="2400" dirty="0" smtClean="0"/>
              <a:t>    }</a:t>
            </a:r>
          </a:p>
        </p:txBody>
      </p:sp>
    </p:spTree>
    <p:extLst>
      <p:ext uri="{BB962C8B-B14F-4D97-AF65-F5344CB8AC3E}">
        <p14:creationId xmlns:p14="http://schemas.microsoft.com/office/powerpoint/2010/main" val="405510956"/>
      </p:ext>
    </p:extLst>
  </p:cSld>
  <p:clrMapOvr>
    <a:masterClrMapping/>
  </p:clrMapOvr>
  <p:transition>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t>2.2 if-else</a:t>
            </a:r>
            <a:r>
              <a:rPr lang="zh-CN" altLang="en-US" dirty="0" smtClean="0"/>
              <a:t>语句</a:t>
            </a:r>
          </a:p>
        </p:txBody>
      </p:sp>
      <p:sp>
        <p:nvSpPr>
          <p:cNvPr id="23555" name="Rectangle 3"/>
          <p:cNvSpPr>
            <a:spLocks noGrp="1" noChangeArrowheads="1"/>
          </p:cNvSpPr>
          <p:nvPr>
            <p:ph idx="1"/>
          </p:nvPr>
        </p:nvSpPr>
        <p:spPr/>
        <p:txBody>
          <a:bodyPr/>
          <a:lstStyle/>
          <a:p>
            <a:pPr eaLnBrk="1" hangingPunct="1">
              <a:lnSpc>
                <a:spcPct val="90000"/>
              </a:lnSpc>
            </a:pPr>
            <a:r>
              <a:rPr lang="zh-CN" altLang="en-US" sz="2800" dirty="0" smtClean="0"/>
              <a:t>例如：</a:t>
            </a:r>
          </a:p>
          <a:p>
            <a:pPr eaLnBrk="1" hangingPunct="1">
              <a:lnSpc>
                <a:spcPct val="90000"/>
              </a:lnSpc>
              <a:buFontTx/>
              <a:buNone/>
            </a:pPr>
            <a:r>
              <a:rPr lang="zh-CN" altLang="en-US" sz="2800" dirty="0" smtClean="0"/>
              <a:t>    </a:t>
            </a:r>
            <a:r>
              <a:rPr lang="en-US" altLang="zh-CN" sz="2800" dirty="0" smtClean="0"/>
              <a:t>if(x&gt;y)</a:t>
            </a:r>
          </a:p>
          <a:p>
            <a:pPr eaLnBrk="1" hangingPunct="1">
              <a:lnSpc>
                <a:spcPct val="90000"/>
              </a:lnSpc>
              <a:buFontTx/>
              <a:buNone/>
            </a:pPr>
            <a:r>
              <a:rPr lang="en-US" altLang="zh-CN" sz="2800" dirty="0" smtClean="0"/>
              <a:t>{</a:t>
            </a:r>
          </a:p>
          <a:p>
            <a:pPr eaLnBrk="1" hangingPunct="1">
              <a:lnSpc>
                <a:spcPct val="90000"/>
              </a:lnSpc>
              <a:buFontTx/>
              <a:buNone/>
            </a:pPr>
            <a:r>
              <a:rPr lang="en-US" altLang="zh-CN" sz="2800" dirty="0" smtClean="0"/>
              <a:t>	    max=x;</a:t>
            </a:r>
          </a:p>
          <a:p>
            <a:pPr eaLnBrk="1" hangingPunct="1">
              <a:lnSpc>
                <a:spcPct val="90000"/>
              </a:lnSpc>
              <a:buFontTx/>
              <a:buNone/>
            </a:pPr>
            <a:r>
              <a:rPr lang="en-US" altLang="zh-CN" sz="2800" dirty="0" smtClean="0"/>
              <a:t>}</a:t>
            </a:r>
          </a:p>
          <a:p>
            <a:pPr eaLnBrk="1" hangingPunct="1">
              <a:lnSpc>
                <a:spcPct val="90000"/>
              </a:lnSpc>
              <a:buFontTx/>
              <a:buNone/>
            </a:pPr>
            <a:r>
              <a:rPr lang="en-US" altLang="zh-CN" sz="2800" dirty="0" smtClean="0"/>
              <a:t>else</a:t>
            </a:r>
          </a:p>
          <a:p>
            <a:pPr eaLnBrk="1" hangingPunct="1">
              <a:lnSpc>
                <a:spcPct val="90000"/>
              </a:lnSpc>
              <a:buFontTx/>
              <a:buNone/>
            </a:pPr>
            <a:r>
              <a:rPr lang="en-US" altLang="zh-CN" sz="2800" dirty="0" smtClean="0"/>
              <a:t>{</a:t>
            </a:r>
          </a:p>
          <a:p>
            <a:pPr eaLnBrk="1" hangingPunct="1">
              <a:lnSpc>
                <a:spcPct val="90000"/>
              </a:lnSpc>
              <a:buFontTx/>
              <a:buNone/>
            </a:pPr>
            <a:r>
              <a:rPr lang="en-US" altLang="zh-CN" sz="2800" dirty="0" smtClean="0"/>
              <a:t>	    max=y;</a:t>
            </a:r>
          </a:p>
          <a:p>
            <a:pPr eaLnBrk="1" hangingPunct="1">
              <a:lnSpc>
                <a:spcPct val="90000"/>
              </a:lnSpc>
              <a:buFontTx/>
              <a:buNone/>
            </a:pPr>
            <a:r>
              <a:rPr lang="en-US" altLang="zh-CN" sz="2800" dirty="0" smtClean="0"/>
              <a:t>}</a:t>
            </a:r>
          </a:p>
        </p:txBody>
      </p:sp>
      <p:sp>
        <p:nvSpPr>
          <p:cNvPr id="2355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3557" name="Object 4"/>
          <p:cNvGraphicFramePr>
            <a:graphicFrameLocks noChangeAspect="1"/>
          </p:cNvGraphicFramePr>
          <p:nvPr/>
        </p:nvGraphicFramePr>
        <p:xfrm>
          <a:off x="3851920" y="2420888"/>
          <a:ext cx="3143250" cy="1724025"/>
        </p:xfrm>
        <a:graphic>
          <a:graphicData uri="http://schemas.openxmlformats.org/presentationml/2006/ole">
            <mc:AlternateContent xmlns:mc="http://schemas.openxmlformats.org/markup-compatibility/2006">
              <mc:Choice xmlns:v="urn:schemas-microsoft-com:vml" Requires="v">
                <p:oleObj spid="_x0000_s2126" name="Visio" r:id="rId3" imgW="3490341" imgH="1913382" progId="">
                  <p:embed/>
                </p:oleObj>
              </mc:Choice>
              <mc:Fallback>
                <p:oleObj name="Visio" r:id="rId3" imgW="3490341" imgH="1913382" progId="">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420888"/>
                        <a:ext cx="3143250" cy="172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5177677"/>
      </p:ext>
    </p:extLst>
  </p:cSld>
  <p:clrMapOvr>
    <a:masterClrMapping/>
  </p:clrMapOvr>
  <p:transition>
    <p:circl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dirty="0" smtClean="0"/>
              <a:t>2.2 if-else</a:t>
            </a:r>
            <a:r>
              <a:rPr lang="zh-CN" altLang="en-US" dirty="0" smtClean="0"/>
              <a:t>语句</a:t>
            </a:r>
          </a:p>
        </p:txBody>
      </p:sp>
      <p:sp>
        <p:nvSpPr>
          <p:cNvPr id="24579" name="Rectangle 3"/>
          <p:cNvSpPr>
            <a:spLocks noGrp="1" noChangeArrowheads="1"/>
          </p:cNvSpPr>
          <p:nvPr>
            <p:ph idx="1"/>
          </p:nvPr>
        </p:nvSpPr>
        <p:spPr/>
        <p:txBody>
          <a:bodyPr/>
          <a:lstStyle/>
          <a:p>
            <a:pPr eaLnBrk="1" hangingPunct="1"/>
            <a:r>
              <a:rPr lang="zh-CN" altLang="en-US" dirty="0" smtClean="0"/>
              <a:t>例</a:t>
            </a:r>
            <a:r>
              <a:rPr lang="en-US" altLang="zh-CN" dirty="0" smtClean="0"/>
              <a:t>4</a:t>
            </a:r>
            <a:r>
              <a:rPr lang="zh-CN" altLang="en-US" dirty="0" smtClean="0"/>
              <a:t>如果小沈阳的</a:t>
            </a:r>
            <a:r>
              <a:rPr lang="en-US" altLang="zh-CN" dirty="0" smtClean="0"/>
              <a:t>Java</a:t>
            </a:r>
            <a:r>
              <a:rPr lang="zh-CN" altLang="en-US" dirty="0" smtClean="0"/>
              <a:t>考试成绩大于</a:t>
            </a:r>
            <a:r>
              <a:rPr lang="en-US" altLang="zh-CN" dirty="0" smtClean="0"/>
              <a:t>90</a:t>
            </a:r>
            <a:r>
              <a:rPr lang="zh-CN" altLang="en-US" dirty="0" smtClean="0"/>
              <a:t>分，师父就奖励他一本英文版的</a:t>
            </a:r>
            <a:r>
              <a:rPr lang="en-US" altLang="zh-CN" dirty="0" smtClean="0"/>
              <a:t>《Thinking in Java》</a:t>
            </a:r>
            <a:r>
              <a:rPr lang="zh-CN" altLang="en-US" dirty="0" smtClean="0"/>
              <a:t>，否则师父就罚他表演二人转。 </a:t>
            </a:r>
          </a:p>
        </p:txBody>
      </p:sp>
    </p:spTree>
    <p:extLst>
      <p:ext uri="{BB962C8B-B14F-4D97-AF65-F5344CB8AC3E}">
        <p14:creationId xmlns:p14="http://schemas.microsoft.com/office/powerpoint/2010/main" val="731764341"/>
      </p:ext>
    </p:extLst>
  </p:cSld>
  <p:clrMapOvr>
    <a:masterClrMapping/>
  </p:clrMapOvr>
  <p:transition>
    <p:circl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smtClean="0"/>
              <a:t>2.2 if-else</a:t>
            </a:r>
            <a:r>
              <a:rPr lang="zh-CN" altLang="en-US" dirty="0" smtClean="0"/>
              <a:t>语句</a:t>
            </a:r>
          </a:p>
        </p:txBody>
      </p:sp>
      <p:sp>
        <p:nvSpPr>
          <p:cNvPr id="25603" name="Rectangle 3"/>
          <p:cNvSpPr>
            <a:spLocks noGrp="1" noChangeArrowheads="1"/>
          </p:cNvSpPr>
          <p:nvPr>
            <p:ph idx="1"/>
          </p:nvPr>
        </p:nvSpPr>
        <p:spPr/>
        <p:txBody>
          <a:bodyPr/>
          <a:lstStyle/>
          <a:p>
            <a:pPr eaLnBrk="1" hangingPunct="1">
              <a:lnSpc>
                <a:spcPct val="80000"/>
              </a:lnSpc>
              <a:buFontTx/>
              <a:buNone/>
            </a:pPr>
            <a:r>
              <a:rPr lang="en-US" altLang="zh-CN" dirty="0" smtClean="0"/>
              <a:t>public class </a:t>
            </a:r>
            <a:r>
              <a:rPr lang="en-US" altLang="zh-CN" dirty="0" err="1" smtClean="0"/>
              <a:t>ScoreTest</a:t>
            </a:r>
            <a:r>
              <a:rPr lang="en-US" altLang="zh-CN" dirty="0" smtClean="0"/>
              <a:t> {</a:t>
            </a:r>
          </a:p>
          <a:p>
            <a:pPr eaLnBrk="1" hangingPunct="1">
              <a:lnSpc>
                <a:spcPct val="80000"/>
              </a:lnSpc>
              <a:buFontTx/>
              <a:buNone/>
            </a:pPr>
            <a:r>
              <a:rPr lang="en-US" altLang="zh-CN" dirty="0" smtClean="0"/>
              <a:t>    public static void main(String </a:t>
            </a:r>
            <a:r>
              <a:rPr lang="en-US" altLang="zh-CN" dirty="0" err="1" smtClean="0"/>
              <a:t>args</a:t>
            </a:r>
            <a:r>
              <a:rPr lang="en-US" altLang="zh-CN" dirty="0" smtClean="0"/>
              <a:t>[]) {</a:t>
            </a:r>
          </a:p>
          <a:p>
            <a:pPr eaLnBrk="1" hangingPunct="1">
              <a:lnSpc>
                <a:spcPct val="80000"/>
              </a:lnSpc>
              <a:buFontTx/>
              <a:buNone/>
            </a:pPr>
            <a:r>
              <a:rPr lang="en-US" altLang="zh-CN" dirty="0" smtClean="0"/>
              <a:t>    	Scanner </a:t>
            </a:r>
            <a:r>
              <a:rPr lang="en-US" altLang="zh-CN" dirty="0" err="1" smtClean="0"/>
              <a:t>sc</a:t>
            </a:r>
            <a:r>
              <a:rPr lang="en-US" altLang="zh-CN" dirty="0" smtClean="0"/>
              <a:t>=new Scanner(System.in);</a:t>
            </a:r>
          </a:p>
          <a:p>
            <a:pPr eaLnBrk="1" hangingPunct="1">
              <a:lnSpc>
                <a:spcPct val="80000"/>
              </a:lnSpc>
              <a:buFontTx/>
              <a:buNone/>
            </a:pPr>
            <a:r>
              <a:rPr lang="en-US" altLang="zh-CN" dirty="0" smtClean="0"/>
              <a:t>    	</a:t>
            </a:r>
            <a:r>
              <a:rPr lang="en-US" altLang="zh-CN" dirty="0" err="1" smtClean="0"/>
              <a:t>System.out.println</a:t>
            </a:r>
            <a:r>
              <a:rPr lang="en-US" altLang="zh-CN" dirty="0" smtClean="0"/>
              <a:t>("</a:t>
            </a:r>
            <a:r>
              <a:rPr lang="zh-CN" altLang="en-US" dirty="0" smtClean="0"/>
              <a:t>请输入小沈阳的</a:t>
            </a:r>
            <a:r>
              <a:rPr lang="en-US" altLang="zh-CN" dirty="0" smtClean="0"/>
              <a:t>Java</a:t>
            </a:r>
            <a:r>
              <a:rPr lang="zh-CN" altLang="en-US" dirty="0" smtClean="0"/>
              <a:t>考试成绩：</a:t>
            </a:r>
            <a:r>
              <a:rPr lang="en-US" altLang="zh-CN" dirty="0" smtClean="0"/>
              <a:t>");</a:t>
            </a:r>
          </a:p>
          <a:p>
            <a:pPr eaLnBrk="1" hangingPunct="1">
              <a:lnSpc>
                <a:spcPct val="80000"/>
              </a:lnSpc>
              <a:buFontTx/>
              <a:buNone/>
            </a:pPr>
            <a:r>
              <a:rPr lang="en-US" altLang="zh-CN" dirty="0" smtClean="0"/>
              <a:t>    	</a:t>
            </a:r>
            <a:r>
              <a:rPr lang="en-US" altLang="zh-CN" dirty="0" err="1" smtClean="0"/>
              <a:t>int</a:t>
            </a:r>
            <a:r>
              <a:rPr lang="en-US" altLang="zh-CN" dirty="0" smtClean="0"/>
              <a:t> java = </a:t>
            </a:r>
            <a:r>
              <a:rPr lang="en-US" altLang="zh-CN" dirty="0" err="1" smtClean="0"/>
              <a:t>sc.nextInt</a:t>
            </a:r>
            <a:r>
              <a:rPr lang="en-US" altLang="zh-CN" dirty="0" smtClean="0"/>
              <a:t>(); </a:t>
            </a:r>
          </a:p>
          <a:p>
            <a:pPr eaLnBrk="1" hangingPunct="1">
              <a:lnSpc>
                <a:spcPct val="80000"/>
              </a:lnSpc>
              <a:buFontTx/>
              <a:buNone/>
            </a:pPr>
            <a:r>
              <a:rPr lang="en-US" altLang="zh-CN" dirty="0" smtClean="0"/>
              <a:t>		if (java&gt;90)  {</a:t>
            </a:r>
          </a:p>
          <a:p>
            <a:pPr eaLnBrk="1" hangingPunct="1">
              <a:lnSpc>
                <a:spcPct val="80000"/>
              </a:lnSpc>
              <a:buFontTx/>
              <a:buNone/>
            </a:pPr>
            <a:r>
              <a:rPr lang="en-US" altLang="zh-CN" dirty="0" smtClean="0"/>
              <a:t>			</a:t>
            </a:r>
            <a:r>
              <a:rPr lang="en-US" altLang="zh-CN" dirty="0" err="1" smtClean="0"/>
              <a:t>System.out.println</a:t>
            </a:r>
            <a:r>
              <a:rPr lang="en-US" altLang="zh-CN" dirty="0" smtClean="0"/>
              <a:t>("</a:t>
            </a:r>
            <a:r>
              <a:rPr lang="zh-CN" altLang="en-US" dirty="0" smtClean="0"/>
              <a:t>师父奖励他一本英文版</a:t>
            </a:r>
            <a:r>
              <a:rPr lang="en-US" altLang="zh-CN" dirty="0" smtClean="0"/>
              <a:t>《Thinking in    </a:t>
            </a:r>
          </a:p>
          <a:p>
            <a:pPr eaLnBrk="1" hangingPunct="1">
              <a:lnSpc>
                <a:spcPct val="80000"/>
              </a:lnSpc>
              <a:buFontTx/>
              <a:buNone/>
            </a:pPr>
            <a:r>
              <a:rPr lang="en-US" altLang="zh-CN" dirty="0" smtClean="0"/>
              <a:t>                                                                                    </a:t>
            </a:r>
          </a:p>
          <a:p>
            <a:pPr eaLnBrk="1" hangingPunct="1">
              <a:lnSpc>
                <a:spcPct val="80000"/>
              </a:lnSpc>
              <a:buFontTx/>
              <a:buNone/>
            </a:pPr>
            <a:r>
              <a:rPr lang="en-US" altLang="zh-CN" dirty="0" smtClean="0"/>
              <a:t>                                    Java》");</a:t>
            </a:r>
          </a:p>
          <a:p>
            <a:pPr eaLnBrk="1" hangingPunct="1">
              <a:lnSpc>
                <a:spcPct val="80000"/>
              </a:lnSpc>
              <a:buFontTx/>
              <a:buNone/>
            </a:pPr>
            <a:r>
              <a:rPr lang="en-US" altLang="zh-CN" dirty="0" smtClean="0"/>
              <a:t>		}</a:t>
            </a:r>
          </a:p>
          <a:p>
            <a:pPr eaLnBrk="1" hangingPunct="1">
              <a:lnSpc>
                <a:spcPct val="80000"/>
              </a:lnSpc>
              <a:buFontTx/>
              <a:buNone/>
            </a:pPr>
            <a:r>
              <a:rPr lang="en-US" altLang="zh-CN" dirty="0" smtClean="0"/>
              <a:t>		else {</a:t>
            </a:r>
          </a:p>
          <a:p>
            <a:pPr eaLnBrk="1" hangingPunct="1">
              <a:lnSpc>
                <a:spcPct val="80000"/>
              </a:lnSpc>
              <a:buFontTx/>
              <a:buNone/>
            </a:pPr>
            <a:r>
              <a:rPr lang="en-US" altLang="zh-CN" dirty="0" smtClean="0"/>
              <a:t>                </a:t>
            </a:r>
            <a:r>
              <a:rPr lang="en-US" altLang="zh-CN" dirty="0" err="1" smtClean="0"/>
              <a:t>System.out.println</a:t>
            </a:r>
            <a:r>
              <a:rPr lang="en-US" altLang="zh-CN" dirty="0" smtClean="0"/>
              <a:t>("</a:t>
            </a:r>
            <a:r>
              <a:rPr lang="zh-CN" altLang="en-US" dirty="0" smtClean="0"/>
              <a:t>表演二人转去吧！</a:t>
            </a:r>
            <a:r>
              <a:rPr lang="en-US" altLang="zh-CN" dirty="0" smtClean="0"/>
              <a:t>");</a:t>
            </a:r>
          </a:p>
          <a:p>
            <a:pPr eaLnBrk="1" hangingPunct="1">
              <a:lnSpc>
                <a:spcPct val="80000"/>
              </a:lnSpc>
              <a:buFontTx/>
              <a:buNone/>
            </a:pPr>
            <a:r>
              <a:rPr lang="en-US" altLang="zh-CN" dirty="0" smtClean="0"/>
              <a:t>		}</a:t>
            </a:r>
          </a:p>
          <a:p>
            <a:pPr eaLnBrk="1" hangingPunct="1">
              <a:lnSpc>
                <a:spcPct val="80000"/>
              </a:lnSpc>
              <a:buFontTx/>
              <a:buNone/>
            </a:pPr>
            <a:r>
              <a:rPr lang="en-US" altLang="zh-CN" dirty="0" smtClean="0"/>
              <a:t>    }</a:t>
            </a:r>
          </a:p>
          <a:p>
            <a:pPr eaLnBrk="1" hangingPunct="1">
              <a:lnSpc>
                <a:spcPct val="80000"/>
              </a:lnSpc>
              <a:buFontTx/>
              <a:buNone/>
            </a:pPr>
            <a:r>
              <a:rPr lang="en-US" altLang="zh-CN" dirty="0" smtClean="0"/>
              <a:t>}</a:t>
            </a:r>
          </a:p>
        </p:txBody>
      </p:sp>
    </p:spTree>
    <p:extLst>
      <p:ext uri="{BB962C8B-B14F-4D97-AF65-F5344CB8AC3E}">
        <p14:creationId xmlns:p14="http://schemas.microsoft.com/office/powerpoint/2010/main" val="3713924913"/>
      </p:ext>
    </p:extLst>
  </p:cSld>
  <p:clrMapOvr>
    <a:masterClrMapping/>
  </p:clrMapOvr>
  <p:transition>
    <p:circl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smtClean="0"/>
              <a:t>实战</a:t>
            </a:r>
            <a:r>
              <a:rPr lang="en-US" altLang="zh-CN" dirty="0" smtClean="0"/>
              <a:t>1</a:t>
            </a:r>
            <a:r>
              <a:rPr lang="zh-CN" altLang="en-US" dirty="0" smtClean="0"/>
              <a:t>：</a:t>
            </a:r>
            <a:r>
              <a:rPr lang="en-US" altLang="zh-CN" dirty="0" smtClean="0"/>
              <a:t> if-else</a:t>
            </a:r>
            <a:r>
              <a:rPr lang="zh-CN" altLang="en-US" dirty="0" smtClean="0"/>
              <a:t>语句</a:t>
            </a:r>
          </a:p>
        </p:txBody>
      </p:sp>
      <p:sp>
        <p:nvSpPr>
          <p:cNvPr id="26627" name="Rectangle 3"/>
          <p:cNvSpPr>
            <a:spLocks noGrp="1" noChangeArrowheads="1"/>
          </p:cNvSpPr>
          <p:nvPr>
            <p:ph idx="1"/>
          </p:nvPr>
        </p:nvSpPr>
        <p:spPr/>
        <p:txBody>
          <a:bodyPr/>
          <a:lstStyle/>
          <a:p>
            <a:pPr eaLnBrk="1" hangingPunct="1"/>
            <a:r>
              <a:rPr lang="zh-CN" altLang="en-US" dirty="0" smtClean="0"/>
              <a:t>例</a:t>
            </a:r>
            <a:r>
              <a:rPr lang="en-US" altLang="zh-CN" dirty="0" smtClean="0"/>
              <a:t>5 </a:t>
            </a:r>
            <a:r>
              <a:rPr lang="zh-CN" altLang="en-US" dirty="0" smtClean="0"/>
              <a:t>从键盘输入一个字母，如果输入的是小写字母，将其转换成大写字母后输出，否则原样输出。</a:t>
            </a:r>
          </a:p>
        </p:txBody>
      </p:sp>
    </p:spTree>
    <p:extLst>
      <p:ext uri="{BB962C8B-B14F-4D97-AF65-F5344CB8AC3E}">
        <p14:creationId xmlns:p14="http://schemas.microsoft.com/office/powerpoint/2010/main" val="636483645"/>
      </p:ext>
    </p:extLst>
  </p:cSld>
  <p:clrMapOvr>
    <a:masterClrMapping/>
  </p:clrMapOvr>
  <p:transition>
    <p:circl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dirty="0" smtClean="0"/>
              <a:t>2.2 if-else</a:t>
            </a:r>
            <a:r>
              <a:rPr lang="zh-CN" altLang="en-US" dirty="0" smtClean="0"/>
              <a:t>语句</a:t>
            </a:r>
          </a:p>
        </p:txBody>
      </p:sp>
      <p:sp>
        <p:nvSpPr>
          <p:cNvPr id="27651" name="Rectangle 3"/>
          <p:cNvSpPr>
            <a:spLocks noGrp="1" noChangeArrowheads="1"/>
          </p:cNvSpPr>
          <p:nvPr>
            <p:ph idx="1"/>
          </p:nvPr>
        </p:nvSpPr>
        <p:spPr/>
        <p:txBody>
          <a:bodyPr/>
          <a:lstStyle/>
          <a:p>
            <a:pPr eaLnBrk="1" hangingPunct="1">
              <a:lnSpc>
                <a:spcPct val="80000"/>
              </a:lnSpc>
              <a:buFontTx/>
              <a:buNone/>
            </a:pPr>
            <a:r>
              <a:rPr lang="en-US" altLang="zh-CN" sz="2000" dirty="0" smtClean="0"/>
              <a:t>import </a:t>
            </a:r>
            <a:r>
              <a:rPr lang="en-US" altLang="zh-CN" sz="2000" dirty="0" err="1" smtClean="0"/>
              <a:t>java.util</a:t>
            </a:r>
            <a:r>
              <a:rPr lang="en-US" altLang="zh-CN" sz="2000" dirty="0" smtClean="0"/>
              <a:t>.*;</a:t>
            </a:r>
          </a:p>
          <a:p>
            <a:pPr eaLnBrk="1" hangingPunct="1">
              <a:lnSpc>
                <a:spcPct val="80000"/>
              </a:lnSpc>
              <a:buFontTx/>
              <a:buNone/>
            </a:pPr>
            <a:r>
              <a:rPr lang="en-US" altLang="zh-CN" sz="2000" dirty="0" smtClean="0"/>
              <a:t>public class </a:t>
            </a:r>
            <a:r>
              <a:rPr lang="en-US" altLang="zh-CN" sz="2000" dirty="0" err="1" smtClean="0"/>
              <a:t>ConvChar</a:t>
            </a:r>
            <a:r>
              <a:rPr lang="en-US" altLang="zh-CN" sz="2000" dirty="0" smtClean="0"/>
              <a:t> {</a:t>
            </a:r>
          </a:p>
          <a:p>
            <a:pPr eaLnBrk="1" hangingPunct="1">
              <a:lnSpc>
                <a:spcPct val="80000"/>
              </a:lnSpc>
              <a:buFontTx/>
              <a:buNone/>
            </a:pPr>
            <a:r>
              <a:rPr lang="en-US" altLang="zh-CN" sz="2000" dirty="0" smtClean="0"/>
              <a:t>    public static void main(String </a:t>
            </a:r>
            <a:r>
              <a:rPr lang="en-US" altLang="zh-CN" sz="2000" dirty="0" err="1" smtClean="0"/>
              <a:t>args</a:t>
            </a:r>
            <a:r>
              <a:rPr lang="en-US" altLang="zh-CN" sz="2000" dirty="0" smtClean="0"/>
              <a:t>[]) {</a:t>
            </a:r>
          </a:p>
          <a:p>
            <a:pPr eaLnBrk="1" hangingPunct="1">
              <a:lnSpc>
                <a:spcPct val="80000"/>
              </a:lnSpc>
              <a:buFontTx/>
              <a:buNone/>
            </a:pPr>
            <a:r>
              <a:rPr lang="en-US" altLang="zh-CN" sz="2000" dirty="0" smtClean="0"/>
              <a:t>          Scanner </a:t>
            </a:r>
            <a:r>
              <a:rPr lang="en-US" altLang="zh-CN" sz="2000" dirty="0" err="1" smtClean="0"/>
              <a:t>sc</a:t>
            </a:r>
            <a:r>
              <a:rPr lang="en-US" altLang="zh-CN" sz="2000" dirty="0" smtClean="0"/>
              <a:t>=new Scanner(System.in);     </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r>
              <a:rPr lang="zh-CN" altLang="en-US" sz="2000" dirty="0" smtClean="0"/>
              <a:t>请输入一个字母：</a:t>
            </a:r>
            <a:r>
              <a:rPr lang="en-US" altLang="zh-CN" sz="2000" dirty="0" smtClean="0"/>
              <a:t>");</a:t>
            </a:r>
          </a:p>
          <a:p>
            <a:pPr eaLnBrk="1" hangingPunct="1">
              <a:lnSpc>
                <a:spcPct val="80000"/>
              </a:lnSpc>
              <a:buFontTx/>
              <a:buNone/>
            </a:pPr>
            <a:r>
              <a:rPr lang="en-US" altLang="zh-CN" sz="2000" dirty="0" smtClean="0"/>
              <a:t>	      </a:t>
            </a:r>
            <a:r>
              <a:rPr lang="en-US" altLang="zh-CN" sz="2000" dirty="0" smtClean="0">
                <a:solidFill>
                  <a:srgbClr val="FF0000"/>
                </a:solidFill>
              </a:rPr>
              <a:t>char </a:t>
            </a:r>
            <a:r>
              <a:rPr lang="en-US" altLang="zh-CN" sz="2000" dirty="0" err="1" smtClean="0">
                <a:solidFill>
                  <a:srgbClr val="FF0000"/>
                </a:solidFill>
              </a:rPr>
              <a:t>ch</a:t>
            </a:r>
            <a:r>
              <a:rPr lang="en-US" altLang="zh-CN" sz="2000" dirty="0" smtClean="0">
                <a:solidFill>
                  <a:srgbClr val="FF0000"/>
                </a:solidFill>
              </a:rPr>
              <a:t>=</a:t>
            </a:r>
            <a:r>
              <a:rPr lang="en-US" altLang="zh-CN" sz="2000" dirty="0" err="1" smtClean="0">
                <a:solidFill>
                  <a:srgbClr val="FF0000"/>
                </a:solidFill>
              </a:rPr>
              <a:t>sc.nextLine</a:t>
            </a:r>
            <a:r>
              <a:rPr lang="en-US" altLang="zh-CN" sz="2000" dirty="0" smtClean="0">
                <a:solidFill>
                  <a:srgbClr val="FF0000"/>
                </a:solidFill>
              </a:rPr>
              <a:t>().</a:t>
            </a:r>
            <a:r>
              <a:rPr lang="en-US" altLang="zh-CN" sz="2000" dirty="0" err="1" smtClean="0">
                <a:solidFill>
                  <a:srgbClr val="FF0000"/>
                </a:solidFill>
              </a:rPr>
              <a:t>charAt</a:t>
            </a:r>
            <a:r>
              <a:rPr lang="en-US" altLang="zh-CN" sz="2000" dirty="0" smtClean="0">
                <a:solidFill>
                  <a:srgbClr val="FF0000"/>
                </a:solidFill>
              </a:rPr>
              <a:t>(0); </a:t>
            </a:r>
            <a:r>
              <a:rPr lang="en-US" altLang="zh-CN" sz="2000" dirty="0" smtClean="0"/>
              <a:t>//</a:t>
            </a:r>
            <a:r>
              <a:rPr lang="zh-CN" altLang="en-US" sz="2000" dirty="0" smtClean="0"/>
              <a:t>从键盘获取一个字母</a:t>
            </a:r>
          </a:p>
          <a:p>
            <a:pPr eaLnBrk="1" hangingPunct="1">
              <a:lnSpc>
                <a:spcPct val="80000"/>
              </a:lnSpc>
              <a:buFontTx/>
              <a:buNone/>
            </a:pPr>
            <a:r>
              <a:rPr lang="zh-CN" altLang="en-US" sz="2000" dirty="0" smtClean="0"/>
              <a:t>	      </a:t>
            </a:r>
            <a:r>
              <a:rPr lang="en-US" altLang="zh-CN" sz="2000" dirty="0" smtClean="0"/>
              <a:t>if(</a:t>
            </a:r>
            <a:r>
              <a:rPr lang="en-US" altLang="zh-CN" sz="2000" dirty="0" err="1" smtClean="0"/>
              <a:t>ch</a:t>
            </a:r>
            <a:r>
              <a:rPr lang="en-US" altLang="zh-CN" sz="2000" dirty="0" smtClean="0"/>
              <a:t>&gt;='a'&amp;&amp;</a:t>
            </a:r>
            <a:r>
              <a:rPr lang="en-US" altLang="zh-CN" sz="2000" dirty="0" err="1" smtClean="0"/>
              <a:t>ch</a:t>
            </a:r>
            <a:r>
              <a:rPr lang="en-US" altLang="zh-CN" sz="2000" dirty="0" smtClean="0"/>
              <a:t>&lt;='z')</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a:t>
            </a:r>
            <a:r>
              <a:rPr lang="en-US" altLang="zh-CN" sz="2000" dirty="0" err="1" smtClean="0"/>
              <a:t>ch</a:t>
            </a:r>
            <a:r>
              <a:rPr lang="en-US" altLang="zh-CN" sz="2000" dirty="0" smtClean="0"/>
              <a:t>=(char)(ch-32);</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r>
              <a:rPr lang="zh-CN" altLang="en-US" sz="2000" dirty="0" smtClean="0"/>
              <a:t>输入的是小写字母</a:t>
            </a:r>
            <a:r>
              <a:rPr lang="en-US" altLang="zh-CN" sz="2000" dirty="0" smtClean="0"/>
              <a:t>,</a:t>
            </a:r>
            <a:r>
              <a:rPr lang="zh-CN" altLang="en-US" sz="2000" dirty="0" smtClean="0"/>
              <a:t>转换为大写字母是：</a:t>
            </a:r>
            <a:endParaRPr lang="en-US" altLang="zh-CN" sz="2000" dirty="0" smtClean="0"/>
          </a:p>
          <a:p>
            <a:pPr eaLnBrk="1" hangingPunct="1">
              <a:lnSpc>
                <a:spcPct val="80000"/>
              </a:lnSpc>
              <a:buFontTx/>
              <a:buNone/>
            </a:pPr>
            <a:r>
              <a:rPr lang="en-US" altLang="zh-CN" sz="2000" dirty="0" smtClean="0"/>
              <a:t>                               "+</a:t>
            </a:r>
            <a:r>
              <a:rPr lang="en-US" altLang="zh-CN" sz="2000" dirty="0" err="1" smtClean="0"/>
              <a:t>ch</a:t>
            </a:r>
            <a:r>
              <a:rPr lang="en-US" altLang="zh-CN" sz="2000" dirty="0" smtClean="0"/>
              <a:t>);</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else</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r>
              <a:rPr lang="zh-CN" altLang="en-US" sz="2000" dirty="0" smtClean="0"/>
              <a:t>输入字母不是小写字母，它是：</a:t>
            </a:r>
            <a:r>
              <a:rPr lang="en-US" altLang="zh-CN" sz="2000" dirty="0" smtClean="0"/>
              <a:t>"+</a:t>
            </a:r>
            <a:r>
              <a:rPr lang="en-US" altLang="zh-CN" sz="2000" dirty="0" err="1" smtClean="0"/>
              <a:t>ch</a:t>
            </a:r>
            <a:r>
              <a:rPr lang="en-US" altLang="zh-CN" sz="2000" dirty="0" smtClean="0"/>
              <a:t>);</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a:t>
            </a:r>
          </a:p>
        </p:txBody>
      </p:sp>
    </p:spTree>
    <p:extLst>
      <p:ext uri="{BB962C8B-B14F-4D97-AF65-F5344CB8AC3E}">
        <p14:creationId xmlns:p14="http://schemas.microsoft.com/office/powerpoint/2010/main" val="3067013141"/>
      </p:ext>
    </p:extLst>
  </p:cSld>
  <p:clrMapOvr>
    <a:masterClrMapping/>
  </p:clrMapOvr>
  <p:transition>
    <p:circl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dirty="0" smtClean="0"/>
              <a:t>2.2 if-else</a:t>
            </a:r>
            <a:r>
              <a:rPr lang="zh-CN" altLang="en-US" dirty="0" smtClean="0"/>
              <a:t>语句</a:t>
            </a:r>
          </a:p>
        </p:txBody>
      </p:sp>
      <p:sp>
        <p:nvSpPr>
          <p:cNvPr id="28675" name="Rectangle 3"/>
          <p:cNvSpPr>
            <a:spLocks noGrp="1" noChangeArrowheads="1"/>
          </p:cNvSpPr>
          <p:nvPr>
            <p:ph idx="1"/>
          </p:nvPr>
        </p:nvSpPr>
        <p:spPr/>
        <p:txBody>
          <a:bodyPr/>
          <a:lstStyle/>
          <a:p>
            <a:pPr eaLnBrk="1" hangingPunct="1"/>
            <a:r>
              <a:rPr lang="zh-CN" altLang="en-US" dirty="0" smtClean="0"/>
              <a:t>例</a:t>
            </a:r>
            <a:r>
              <a:rPr lang="en-US" altLang="zh-CN" dirty="0" smtClean="0"/>
              <a:t>6 </a:t>
            </a:r>
            <a:r>
              <a:rPr lang="zh-CN" altLang="en-US" dirty="0" smtClean="0"/>
              <a:t>从键盘输入年份，判断是否为闰年。</a:t>
            </a:r>
          </a:p>
        </p:txBody>
      </p:sp>
    </p:spTree>
    <p:extLst>
      <p:ext uri="{BB962C8B-B14F-4D97-AF65-F5344CB8AC3E}">
        <p14:creationId xmlns:p14="http://schemas.microsoft.com/office/powerpoint/2010/main" val="1795702486"/>
      </p:ext>
    </p:extLst>
  </p:cSld>
  <p:clrMapOvr>
    <a:masterClrMapping/>
  </p:clrMapOvr>
  <p:transition>
    <p:circl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dirty="0" smtClean="0"/>
              <a:t>2.2 if-else</a:t>
            </a:r>
            <a:r>
              <a:rPr lang="zh-CN" altLang="en-US" dirty="0" smtClean="0"/>
              <a:t>语句</a:t>
            </a:r>
          </a:p>
        </p:txBody>
      </p:sp>
      <p:sp>
        <p:nvSpPr>
          <p:cNvPr id="29699" name="Rectangle 3"/>
          <p:cNvSpPr>
            <a:spLocks noGrp="1" noChangeArrowheads="1"/>
          </p:cNvSpPr>
          <p:nvPr>
            <p:ph idx="1"/>
          </p:nvPr>
        </p:nvSpPr>
        <p:spPr/>
        <p:txBody>
          <a:bodyPr/>
          <a:lstStyle/>
          <a:p>
            <a:pPr eaLnBrk="1" hangingPunct="1">
              <a:lnSpc>
                <a:spcPct val="80000"/>
              </a:lnSpc>
              <a:buFontTx/>
              <a:buNone/>
            </a:pPr>
            <a:r>
              <a:rPr lang="en-US" altLang="zh-CN" sz="1800" dirty="0" smtClean="0"/>
              <a:t>import </a:t>
            </a:r>
            <a:r>
              <a:rPr lang="en-US" altLang="zh-CN" sz="1800" dirty="0" err="1" smtClean="0"/>
              <a:t>java.util</a:t>
            </a:r>
            <a:r>
              <a:rPr lang="en-US" altLang="zh-CN" sz="1800" dirty="0" smtClean="0"/>
              <a:t>.*;</a:t>
            </a:r>
          </a:p>
          <a:p>
            <a:pPr eaLnBrk="1" hangingPunct="1">
              <a:lnSpc>
                <a:spcPct val="80000"/>
              </a:lnSpc>
              <a:buFontTx/>
              <a:buNone/>
            </a:pPr>
            <a:r>
              <a:rPr lang="en-US" altLang="zh-CN" sz="1800" dirty="0" smtClean="0"/>
              <a:t>public class </a:t>
            </a:r>
            <a:r>
              <a:rPr lang="en-US" altLang="zh-CN" sz="1800" dirty="0" err="1" smtClean="0"/>
              <a:t>LeapYear</a:t>
            </a:r>
            <a:r>
              <a:rPr lang="en-US" altLang="zh-CN" sz="1800" dirty="0" smtClean="0"/>
              <a:t> {</a:t>
            </a:r>
          </a:p>
          <a:p>
            <a:pPr eaLnBrk="1" hangingPunct="1">
              <a:lnSpc>
                <a:spcPct val="80000"/>
              </a:lnSpc>
              <a:buFontTx/>
              <a:buNone/>
            </a:pPr>
            <a:r>
              <a:rPr lang="en-US" altLang="zh-CN" sz="1800" dirty="0" smtClean="0"/>
              <a:t>    public static void main(String </a:t>
            </a:r>
            <a:r>
              <a:rPr lang="en-US" altLang="zh-CN" sz="1800" dirty="0" err="1" smtClean="0"/>
              <a:t>args</a:t>
            </a:r>
            <a:r>
              <a:rPr lang="en-US" altLang="zh-CN" sz="1800" dirty="0" smtClean="0"/>
              <a:t>[]) {</a:t>
            </a:r>
          </a:p>
          <a:p>
            <a:pPr eaLnBrk="1" hangingPunct="1">
              <a:lnSpc>
                <a:spcPct val="80000"/>
              </a:lnSpc>
              <a:buFontTx/>
              <a:buNone/>
            </a:pPr>
            <a:r>
              <a:rPr lang="en-US" altLang="zh-CN" sz="1800" dirty="0" smtClean="0"/>
              <a:t>    	Scanner </a:t>
            </a:r>
            <a:r>
              <a:rPr lang="en-US" altLang="zh-CN" sz="1800" dirty="0" err="1" smtClean="0"/>
              <a:t>sc</a:t>
            </a:r>
            <a:r>
              <a:rPr lang="en-US" altLang="zh-CN" sz="1800" dirty="0" smtClean="0"/>
              <a:t>=new Scanner(System.in);</a:t>
            </a:r>
          </a:p>
          <a:p>
            <a:pPr eaLnBrk="1" hangingPunct="1">
              <a:lnSpc>
                <a:spcPct val="80000"/>
              </a:lnSpc>
              <a:buFontTx/>
              <a:buNone/>
            </a:pPr>
            <a:r>
              <a:rPr lang="en-US" altLang="zh-CN" sz="1800" dirty="0" smtClean="0"/>
              <a:t>    	</a:t>
            </a:r>
            <a:r>
              <a:rPr lang="en-US" altLang="zh-CN" sz="1800" dirty="0" err="1" smtClean="0"/>
              <a:t>System.out.println</a:t>
            </a:r>
            <a:r>
              <a:rPr lang="en-US" altLang="zh-CN" sz="1800" dirty="0" smtClean="0"/>
              <a:t>("</a:t>
            </a:r>
            <a:r>
              <a:rPr lang="zh-CN" altLang="en-US" sz="1800" dirty="0" smtClean="0"/>
              <a:t>请输入一个年份：</a:t>
            </a:r>
            <a:r>
              <a:rPr lang="en-US" altLang="zh-CN" sz="1800" dirty="0" smtClean="0"/>
              <a:t>");</a:t>
            </a:r>
          </a:p>
          <a:p>
            <a:pPr eaLnBrk="1" hangingPunct="1">
              <a:lnSpc>
                <a:spcPct val="80000"/>
              </a:lnSpc>
              <a:buFontTx/>
              <a:buNone/>
            </a:pPr>
            <a:r>
              <a:rPr lang="en-US" altLang="zh-CN" sz="1800" dirty="0" smtClean="0"/>
              <a:t>    	</a:t>
            </a:r>
            <a:r>
              <a:rPr lang="en-US" altLang="zh-CN" sz="1800" dirty="0" err="1" smtClean="0"/>
              <a:t>int</a:t>
            </a:r>
            <a:r>
              <a:rPr lang="en-US" altLang="zh-CN" sz="1800" dirty="0" smtClean="0"/>
              <a:t> year=</a:t>
            </a:r>
            <a:r>
              <a:rPr lang="en-US" altLang="zh-CN" sz="1800" dirty="0" err="1" smtClean="0"/>
              <a:t>sc.nextInt</a:t>
            </a:r>
            <a:r>
              <a:rPr lang="en-US" altLang="zh-CN" sz="1800" dirty="0" smtClean="0"/>
              <a:t>();</a:t>
            </a:r>
          </a:p>
          <a:p>
            <a:pPr eaLnBrk="1" hangingPunct="1">
              <a:lnSpc>
                <a:spcPct val="80000"/>
              </a:lnSpc>
              <a:buFontTx/>
              <a:buNone/>
            </a:pPr>
            <a:r>
              <a:rPr lang="en-US" altLang="zh-CN" sz="1800" dirty="0" smtClean="0"/>
              <a:t>    	if((year%4==0&amp;&amp;year%100!=0)||year%400==0)</a:t>
            </a:r>
          </a:p>
          <a:p>
            <a:pPr eaLnBrk="1" hangingPunct="1">
              <a:lnSpc>
                <a:spcPct val="80000"/>
              </a:lnSpc>
              <a:buFontTx/>
              <a:buNone/>
            </a:pPr>
            <a:r>
              <a:rPr lang="en-US" altLang="zh-CN" sz="1800" dirty="0" smtClean="0"/>
              <a:t>    	{</a:t>
            </a:r>
          </a:p>
          <a:p>
            <a:pPr eaLnBrk="1" hangingPunct="1">
              <a:lnSpc>
                <a:spcPct val="80000"/>
              </a:lnSpc>
              <a:buFontTx/>
              <a:buNone/>
            </a:pPr>
            <a:r>
              <a:rPr lang="en-US" altLang="zh-CN" sz="1800" dirty="0" smtClean="0"/>
              <a:t>    		</a:t>
            </a:r>
            <a:r>
              <a:rPr lang="en-US" altLang="zh-CN" sz="1800" dirty="0" err="1" smtClean="0"/>
              <a:t>System.out.println</a:t>
            </a:r>
            <a:r>
              <a:rPr lang="en-US" altLang="zh-CN" sz="1800" dirty="0" smtClean="0"/>
              <a:t>(year+"</a:t>
            </a:r>
            <a:r>
              <a:rPr lang="zh-CN" altLang="en-US" sz="1800" dirty="0" smtClean="0"/>
              <a:t>年是闰年</a:t>
            </a:r>
            <a:r>
              <a:rPr lang="en-US" altLang="zh-CN" sz="1800" dirty="0" smtClean="0"/>
              <a:t>");</a:t>
            </a:r>
          </a:p>
          <a:p>
            <a:pPr eaLnBrk="1" hangingPunct="1">
              <a:lnSpc>
                <a:spcPct val="80000"/>
              </a:lnSpc>
              <a:buFontTx/>
              <a:buNone/>
            </a:pPr>
            <a:r>
              <a:rPr lang="en-US" altLang="zh-CN" sz="1800" dirty="0" smtClean="0"/>
              <a:t>    	}</a:t>
            </a:r>
          </a:p>
          <a:p>
            <a:pPr eaLnBrk="1" hangingPunct="1">
              <a:lnSpc>
                <a:spcPct val="80000"/>
              </a:lnSpc>
              <a:buFontTx/>
              <a:buNone/>
            </a:pPr>
            <a:r>
              <a:rPr lang="en-US" altLang="zh-CN" sz="1800" dirty="0" smtClean="0"/>
              <a:t>    	else</a:t>
            </a:r>
          </a:p>
          <a:p>
            <a:pPr eaLnBrk="1" hangingPunct="1">
              <a:lnSpc>
                <a:spcPct val="80000"/>
              </a:lnSpc>
              <a:buFontTx/>
              <a:buNone/>
            </a:pPr>
            <a:r>
              <a:rPr lang="en-US" altLang="zh-CN" sz="1800" dirty="0" smtClean="0"/>
              <a:t>    	{</a:t>
            </a:r>
          </a:p>
          <a:p>
            <a:pPr eaLnBrk="1" hangingPunct="1">
              <a:lnSpc>
                <a:spcPct val="80000"/>
              </a:lnSpc>
              <a:buFontTx/>
              <a:buNone/>
            </a:pPr>
            <a:r>
              <a:rPr lang="en-US" altLang="zh-CN" sz="1800" dirty="0" smtClean="0"/>
              <a:t>    		</a:t>
            </a:r>
            <a:r>
              <a:rPr lang="en-US" altLang="zh-CN" sz="1800" dirty="0" err="1" smtClean="0"/>
              <a:t>System.out.println</a:t>
            </a:r>
            <a:r>
              <a:rPr lang="en-US" altLang="zh-CN" sz="1800" dirty="0" smtClean="0"/>
              <a:t>(year+"</a:t>
            </a:r>
            <a:r>
              <a:rPr lang="zh-CN" altLang="en-US" sz="1800" dirty="0" smtClean="0"/>
              <a:t>年不是闰年</a:t>
            </a:r>
            <a:r>
              <a:rPr lang="en-US" altLang="zh-CN" sz="1800" dirty="0" smtClean="0"/>
              <a:t>");</a:t>
            </a:r>
          </a:p>
          <a:p>
            <a:pPr eaLnBrk="1" hangingPunct="1">
              <a:lnSpc>
                <a:spcPct val="80000"/>
              </a:lnSpc>
              <a:buFontTx/>
              <a:buNone/>
            </a:pPr>
            <a:r>
              <a:rPr lang="en-US" altLang="zh-CN" sz="1800" dirty="0" smtClean="0"/>
              <a:t>    	}</a:t>
            </a:r>
          </a:p>
          <a:p>
            <a:pPr eaLnBrk="1" hangingPunct="1">
              <a:lnSpc>
                <a:spcPct val="80000"/>
              </a:lnSpc>
              <a:buFontTx/>
              <a:buNone/>
            </a:pPr>
            <a:r>
              <a:rPr lang="en-US" altLang="zh-CN" sz="1800" dirty="0" smtClean="0"/>
              <a:t>    }</a:t>
            </a:r>
          </a:p>
          <a:p>
            <a:pPr eaLnBrk="1" hangingPunct="1">
              <a:lnSpc>
                <a:spcPct val="80000"/>
              </a:lnSpc>
              <a:buFontTx/>
              <a:buNone/>
            </a:pPr>
            <a:r>
              <a:rPr lang="en-US" altLang="zh-CN" sz="1800" dirty="0" smtClean="0"/>
              <a:t>}</a:t>
            </a:r>
          </a:p>
        </p:txBody>
      </p:sp>
    </p:spTree>
    <p:extLst>
      <p:ext uri="{BB962C8B-B14F-4D97-AF65-F5344CB8AC3E}">
        <p14:creationId xmlns:p14="http://schemas.microsoft.com/office/powerpoint/2010/main" val="3267285255"/>
      </p:ext>
    </p:extLst>
  </p:cSld>
  <p:clrMapOvr>
    <a:masterClrMapping/>
  </p:clrMapOvr>
  <p:transition>
    <p:circl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042988" y="319088"/>
            <a:ext cx="6805612" cy="563562"/>
          </a:xfrm>
        </p:spPr>
        <p:txBody>
          <a:bodyPr/>
          <a:lstStyle/>
          <a:p>
            <a:r>
              <a:rPr lang="zh-CN" altLang="en-US" smtClean="0">
                <a:latin typeface="黑体" panose="02010609060101010101" pitchFamily="49" charset="-122"/>
                <a:ea typeface="黑体" panose="02010609060101010101" pitchFamily="49" charset="-122"/>
              </a:rPr>
              <a:t>内容提要</a:t>
            </a:r>
          </a:p>
        </p:txBody>
      </p:sp>
      <p:sp>
        <p:nvSpPr>
          <p:cNvPr id="6" name="Line 59"/>
          <p:cNvSpPr>
            <a:spLocks noChangeShapeType="1"/>
          </p:cNvSpPr>
          <p:nvPr/>
        </p:nvSpPr>
        <p:spPr bwMode="gray">
          <a:xfrm>
            <a:off x="2212975" y="2287588"/>
            <a:ext cx="4800600" cy="1587"/>
          </a:xfrm>
          <a:prstGeom prst="line">
            <a:avLst/>
          </a:prstGeom>
          <a:noFill/>
          <a:ln w="25400">
            <a:solidFill>
              <a:schemeClr val="tx2"/>
            </a:solidFill>
            <a:prstDash val="sysDot"/>
            <a:round/>
            <a:headEnd/>
            <a:tailEnd type="oval" w="med"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 name="Rectangle 60"/>
          <p:cNvSpPr>
            <a:spLocks noChangeArrowheads="1"/>
          </p:cNvSpPr>
          <p:nvPr/>
        </p:nvSpPr>
        <p:spPr bwMode="gray">
          <a:xfrm rot="3419336">
            <a:off x="1928812" y="1711326"/>
            <a:ext cx="479425" cy="520700"/>
          </a:xfrm>
          <a:prstGeom prst="rect">
            <a:avLst/>
          </a:prstGeom>
          <a:gradFill rotWithShape="1">
            <a:gsLst>
              <a:gs pos="0">
                <a:schemeClr val="accent1"/>
              </a:gs>
              <a:gs pos="100000">
                <a:srgbClr val="234468"/>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rot="10800000" vert="eaVert" wrap="none" anchor="ctr">
            <a:flatTx/>
          </a:bodyPr>
          <a:lstStyle/>
          <a:p>
            <a:pPr eaLnBrk="1" hangingPunct="1">
              <a:defRPr/>
            </a:pPr>
            <a:endParaRPr lang="zh-CN" altLang="en-US">
              <a:effectLst>
                <a:outerShdw blurRad="38100" dist="38100" dir="2700000" algn="tl">
                  <a:srgbClr val="000000"/>
                </a:outerShdw>
              </a:effectLst>
              <a:ea typeface="宋体" pitchFamily="2" charset="-122"/>
            </a:endParaRPr>
          </a:p>
        </p:txBody>
      </p:sp>
      <p:sp>
        <p:nvSpPr>
          <p:cNvPr id="9223" name="Text Box 61"/>
          <p:cNvSpPr txBox="1">
            <a:spLocks noChangeArrowheads="1"/>
          </p:cNvSpPr>
          <p:nvPr/>
        </p:nvSpPr>
        <p:spPr bwMode="gray">
          <a:xfrm>
            <a:off x="3168822" y="1761436"/>
            <a:ext cx="359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nSpc>
                <a:spcPct val="100000"/>
              </a:lnSpc>
              <a:buClrTx/>
              <a:buFontTx/>
              <a:buNone/>
            </a:pPr>
            <a:r>
              <a:rPr lang="zh-CN" altLang="en-US" b="1" dirty="0" smtClean="0">
                <a:latin typeface="Arial" panose="020B0604020202020204" pitchFamily="34" charset="0"/>
                <a:cs typeface="Arial" panose="020B0604020202020204" pitchFamily="34" charset="0"/>
              </a:rPr>
              <a:t>选择结构的用途</a:t>
            </a:r>
            <a:endParaRPr lang="zh-CN" altLang="en-US" b="1" dirty="0">
              <a:latin typeface="Arial" panose="020B0604020202020204" pitchFamily="34" charset="0"/>
              <a:cs typeface="Arial" panose="020B0604020202020204" pitchFamily="34" charset="0"/>
            </a:endParaRPr>
          </a:p>
        </p:txBody>
      </p:sp>
      <p:sp>
        <p:nvSpPr>
          <p:cNvPr id="9224" name="Text Box 62"/>
          <p:cNvSpPr txBox="1">
            <a:spLocks noChangeArrowheads="1"/>
          </p:cNvSpPr>
          <p:nvPr/>
        </p:nvSpPr>
        <p:spPr bwMode="gray">
          <a:xfrm>
            <a:off x="1984375" y="17541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gn="ctr">
              <a:lnSpc>
                <a:spcPct val="100000"/>
              </a:lnSpc>
              <a:buClrTx/>
              <a:buFontTx/>
              <a:buNone/>
            </a:pPr>
            <a:r>
              <a:rPr lang="en-US" altLang="zh-CN" b="1">
                <a:solidFill>
                  <a:srgbClr val="FFFFFF"/>
                </a:solidFill>
                <a:latin typeface="Arial" panose="020B0604020202020204" pitchFamily="34" charset="0"/>
                <a:ea typeface="宋体" panose="02010600030101010101" pitchFamily="2" charset="-122"/>
                <a:cs typeface="Arial" panose="020B0604020202020204" pitchFamily="34" charset="0"/>
              </a:rPr>
              <a:t>1</a:t>
            </a:r>
          </a:p>
        </p:txBody>
      </p:sp>
      <p:sp>
        <p:nvSpPr>
          <p:cNvPr id="10" name="Line 63"/>
          <p:cNvSpPr>
            <a:spLocks noChangeShapeType="1"/>
          </p:cNvSpPr>
          <p:nvPr/>
        </p:nvSpPr>
        <p:spPr bwMode="gray">
          <a:xfrm>
            <a:off x="2212975" y="3125788"/>
            <a:ext cx="4800600" cy="1587"/>
          </a:xfrm>
          <a:prstGeom prst="line">
            <a:avLst/>
          </a:prstGeom>
          <a:noFill/>
          <a:ln w="25400">
            <a:solidFill>
              <a:schemeClr val="tx2"/>
            </a:solidFill>
            <a:prstDash val="sysDot"/>
            <a:round/>
            <a:headEnd/>
            <a:tailEnd type="oval" w="med"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1" name="Rectangle 64"/>
          <p:cNvSpPr>
            <a:spLocks noChangeArrowheads="1"/>
          </p:cNvSpPr>
          <p:nvPr/>
        </p:nvSpPr>
        <p:spPr bwMode="gray">
          <a:xfrm rot="3419336">
            <a:off x="1928812" y="2549526"/>
            <a:ext cx="479425" cy="520700"/>
          </a:xfrm>
          <a:prstGeom prst="rect">
            <a:avLst/>
          </a:prstGeom>
          <a:gradFill rotWithShape="1">
            <a:gsLst>
              <a:gs pos="0">
                <a:schemeClr val="accent2"/>
              </a:gs>
              <a:gs pos="100000">
                <a:srgbClr val="475E76"/>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rot="10800000" vert="eaVert" wrap="none" anchor="ctr">
            <a:flatTx/>
          </a:bodyPr>
          <a:lstStyle/>
          <a:p>
            <a:pPr eaLnBrk="1" hangingPunct="1">
              <a:defRPr/>
            </a:pPr>
            <a:endParaRPr lang="zh-CN" altLang="en-US">
              <a:effectLst>
                <a:outerShdw blurRad="38100" dist="38100" dir="2700000" algn="tl">
                  <a:srgbClr val="000000"/>
                </a:outerShdw>
              </a:effectLst>
              <a:ea typeface="宋体" pitchFamily="2" charset="-122"/>
            </a:endParaRPr>
          </a:p>
        </p:txBody>
      </p:sp>
      <p:sp>
        <p:nvSpPr>
          <p:cNvPr id="9227" name="Text Box 65"/>
          <p:cNvSpPr txBox="1">
            <a:spLocks noChangeArrowheads="1"/>
          </p:cNvSpPr>
          <p:nvPr/>
        </p:nvSpPr>
        <p:spPr bwMode="gray">
          <a:xfrm>
            <a:off x="1984375" y="25923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gn="ctr">
              <a:lnSpc>
                <a:spcPct val="100000"/>
              </a:lnSpc>
              <a:buClrTx/>
              <a:buFontTx/>
              <a:buNone/>
            </a:pPr>
            <a:r>
              <a:rPr lang="en-US" altLang="zh-CN" b="1">
                <a:solidFill>
                  <a:srgbClr val="FFFFFF"/>
                </a:solidFill>
                <a:latin typeface="Arial" panose="020B0604020202020204" pitchFamily="34" charset="0"/>
                <a:ea typeface="宋体" panose="02010600030101010101" pitchFamily="2" charset="-122"/>
                <a:cs typeface="Arial" panose="020B0604020202020204" pitchFamily="34" charset="0"/>
              </a:rPr>
              <a:t>2</a:t>
            </a:r>
          </a:p>
        </p:txBody>
      </p:sp>
      <p:sp>
        <p:nvSpPr>
          <p:cNvPr id="14" name="Rectangle 67"/>
          <p:cNvSpPr>
            <a:spLocks noChangeArrowheads="1"/>
          </p:cNvSpPr>
          <p:nvPr/>
        </p:nvSpPr>
        <p:spPr bwMode="gray">
          <a:xfrm rot="3419336">
            <a:off x="1973263" y="4627470"/>
            <a:ext cx="479425" cy="520700"/>
          </a:xfrm>
          <a:prstGeom prst="rect">
            <a:avLst/>
          </a:prstGeom>
          <a:gradFill rotWithShape="1">
            <a:gsLst>
              <a:gs pos="0">
                <a:schemeClr val="hlink"/>
              </a:gs>
              <a:gs pos="100000">
                <a:srgbClr val="002F5E"/>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rot="10800000" vert="eaVert" wrap="none" anchor="ctr">
            <a:flatTx/>
          </a:bodyPr>
          <a:lstStyle/>
          <a:p>
            <a:pPr eaLnBrk="1" hangingPunct="1">
              <a:defRPr/>
            </a:pPr>
            <a:endParaRPr lang="zh-CN" altLang="en-US" dirty="0">
              <a:effectLst>
                <a:outerShdw blurRad="38100" dist="38100" dir="2700000" algn="tl">
                  <a:srgbClr val="000000"/>
                </a:outerShdw>
              </a:effectLst>
              <a:ea typeface="宋体" pitchFamily="2" charset="-122"/>
            </a:endParaRPr>
          </a:p>
        </p:txBody>
      </p:sp>
      <p:sp>
        <p:nvSpPr>
          <p:cNvPr id="9230" name="Text Box 68"/>
          <p:cNvSpPr txBox="1">
            <a:spLocks noChangeArrowheads="1"/>
          </p:cNvSpPr>
          <p:nvPr/>
        </p:nvSpPr>
        <p:spPr bwMode="gray">
          <a:xfrm>
            <a:off x="1984375" y="3430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gn="ctr">
              <a:lnSpc>
                <a:spcPct val="100000"/>
              </a:lnSpc>
              <a:buClrTx/>
              <a:buFontTx/>
              <a:buNone/>
            </a:pPr>
            <a:r>
              <a:rPr lang="en-US" altLang="zh-CN" b="1">
                <a:solidFill>
                  <a:srgbClr val="FFFFFF"/>
                </a:solidFill>
                <a:latin typeface="Arial" panose="020B0604020202020204" pitchFamily="34" charset="0"/>
                <a:ea typeface="宋体" panose="02010600030101010101" pitchFamily="2" charset="-122"/>
                <a:cs typeface="Arial" panose="020B0604020202020204" pitchFamily="34" charset="0"/>
              </a:rPr>
              <a:t>3</a:t>
            </a:r>
          </a:p>
        </p:txBody>
      </p:sp>
      <p:sp>
        <p:nvSpPr>
          <p:cNvPr id="9231" name="Text Box 73"/>
          <p:cNvSpPr txBox="1">
            <a:spLocks noChangeArrowheads="1"/>
          </p:cNvSpPr>
          <p:nvPr/>
        </p:nvSpPr>
        <p:spPr bwMode="gray">
          <a:xfrm>
            <a:off x="3144011" y="3495323"/>
            <a:ext cx="359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nSpc>
                <a:spcPct val="100000"/>
              </a:lnSpc>
              <a:buClrTx/>
              <a:buFontTx/>
              <a:buNone/>
            </a:pPr>
            <a:r>
              <a:rPr lang="en-US" altLang="zh-CN" b="1" dirty="0">
                <a:latin typeface="Arial" panose="020B0604020202020204" pitchFamily="34" charset="0"/>
                <a:cs typeface="Arial" panose="020B0604020202020204" pitchFamily="34" charset="0"/>
              </a:rPr>
              <a:t>s</a:t>
            </a:r>
            <a:r>
              <a:rPr lang="en-US" altLang="zh-CN" b="1" dirty="0" smtClean="0">
                <a:latin typeface="Arial" panose="020B0604020202020204" pitchFamily="34" charset="0"/>
                <a:cs typeface="Arial" panose="020B0604020202020204" pitchFamily="34" charset="0"/>
              </a:rPr>
              <a:t>witch</a:t>
            </a:r>
            <a:r>
              <a:rPr lang="zh-CN" altLang="en-US" b="1" dirty="0" smtClean="0">
                <a:latin typeface="Arial" panose="020B0604020202020204" pitchFamily="34" charset="0"/>
                <a:cs typeface="Arial" panose="020B0604020202020204" pitchFamily="34" charset="0"/>
              </a:rPr>
              <a:t>语句用法</a:t>
            </a:r>
            <a:endParaRPr lang="zh-CN" altLang="en-US" b="1" dirty="0">
              <a:latin typeface="Arial" panose="020B0604020202020204" pitchFamily="34" charset="0"/>
              <a:cs typeface="Arial" panose="020B0604020202020204" pitchFamily="34" charset="0"/>
            </a:endParaRPr>
          </a:p>
        </p:txBody>
      </p:sp>
      <p:sp>
        <p:nvSpPr>
          <p:cNvPr id="9232" name="Text Box 61"/>
          <p:cNvSpPr txBox="1">
            <a:spLocks noChangeArrowheads="1"/>
          </p:cNvSpPr>
          <p:nvPr/>
        </p:nvSpPr>
        <p:spPr bwMode="gray">
          <a:xfrm>
            <a:off x="3198812" y="2584450"/>
            <a:ext cx="4649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nSpc>
                <a:spcPct val="100000"/>
              </a:lnSpc>
              <a:buClrTx/>
              <a:buNone/>
            </a:pPr>
            <a:r>
              <a:rPr lang="en-US" altLang="zh-CN" b="1" dirty="0">
                <a:latin typeface="Arial" panose="020B0604020202020204" pitchFamily="34" charset="0"/>
                <a:cs typeface="Arial" panose="020B0604020202020204" pitchFamily="34" charset="0"/>
              </a:rPr>
              <a:t>i</a:t>
            </a:r>
            <a:r>
              <a:rPr lang="en-US" altLang="zh-CN" b="1" dirty="0" smtClean="0">
                <a:latin typeface="Arial" panose="020B0604020202020204" pitchFamily="34" charset="0"/>
                <a:cs typeface="Arial" panose="020B0604020202020204" pitchFamily="34" charset="0"/>
              </a:rPr>
              <a:t>f</a:t>
            </a:r>
            <a:r>
              <a:rPr lang="zh-CN" altLang="en-US" b="1" dirty="0" smtClean="0">
                <a:latin typeface="Arial" panose="020B0604020202020204" pitchFamily="34" charset="0"/>
                <a:cs typeface="Arial" panose="020B0604020202020204" pitchFamily="34" charset="0"/>
              </a:rPr>
              <a:t>语句用法</a:t>
            </a:r>
            <a:endParaRPr lang="zh-CN" altLang="en-US" b="1" dirty="0">
              <a:latin typeface="Arial" panose="020B0604020202020204" pitchFamily="34" charset="0"/>
              <a:cs typeface="Arial" panose="020B0604020202020204" pitchFamily="34" charset="0"/>
            </a:endParaRPr>
          </a:p>
        </p:txBody>
      </p:sp>
      <p:sp>
        <p:nvSpPr>
          <p:cNvPr id="17" name="Line 66"/>
          <p:cNvSpPr>
            <a:spLocks noChangeShapeType="1"/>
          </p:cNvSpPr>
          <p:nvPr/>
        </p:nvSpPr>
        <p:spPr bwMode="gray">
          <a:xfrm>
            <a:off x="2366963" y="4114800"/>
            <a:ext cx="4799012" cy="1588"/>
          </a:xfrm>
          <a:prstGeom prst="line">
            <a:avLst/>
          </a:prstGeom>
          <a:noFill/>
          <a:ln w="25400">
            <a:solidFill>
              <a:schemeClr val="tx2"/>
            </a:solidFill>
            <a:prstDash val="sysDot"/>
            <a:round/>
            <a:headEnd/>
            <a:tailEnd type="oval" w="med"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8" name="Rectangle 67"/>
          <p:cNvSpPr>
            <a:spLocks noChangeArrowheads="1"/>
          </p:cNvSpPr>
          <p:nvPr/>
        </p:nvSpPr>
        <p:spPr bwMode="gray">
          <a:xfrm rot="3419336">
            <a:off x="1955688" y="3582067"/>
            <a:ext cx="479425" cy="520700"/>
          </a:xfrm>
          <a:prstGeom prst="rect">
            <a:avLst/>
          </a:prstGeom>
          <a:gradFill rotWithShape="1">
            <a:gsLst>
              <a:gs pos="0">
                <a:schemeClr val="hlink"/>
              </a:gs>
              <a:gs pos="100000">
                <a:srgbClr val="002F5E"/>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rot="10800000" vert="eaVert" wrap="none" anchor="ctr">
            <a:flatTx/>
          </a:bodyPr>
          <a:lstStyle/>
          <a:p>
            <a:pPr eaLnBrk="1" hangingPunct="1">
              <a:defRPr/>
            </a:pPr>
            <a:endParaRPr lang="zh-CN" altLang="en-US">
              <a:effectLst>
                <a:outerShdw blurRad="38100" dist="38100" dir="2700000" algn="tl">
                  <a:srgbClr val="000000"/>
                </a:outerShdw>
              </a:effectLst>
              <a:ea typeface="宋体" pitchFamily="2" charset="-122"/>
            </a:endParaRPr>
          </a:p>
        </p:txBody>
      </p:sp>
      <p:sp>
        <p:nvSpPr>
          <p:cNvPr id="19" name="Text Box 68"/>
          <p:cNvSpPr txBox="1">
            <a:spLocks noChangeArrowheads="1"/>
          </p:cNvSpPr>
          <p:nvPr/>
        </p:nvSpPr>
        <p:spPr bwMode="gray">
          <a:xfrm>
            <a:off x="2136775" y="35829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gn="ctr">
              <a:lnSpc>
                <a:spcPct val="100000"/>
              </a:lnSpc>
              <a:buClrTx/>
              <a:buFontTx/>
              <a:buNone/>
            </a:pPr>
            <a:r>
              <a:rPr lang="en-US" altLang="zh-CN" b="1" dirty="0">
                <a:solidFill>
                  <a:srgbClr val="FFFFFF"/>
                </a:solidFill>
                <a:latin typeface="Arial" panose="020B0604020202020204" pitchFamily="34" charset="0"/>
                <a:ea typeface="宋体" panose="02010600030101010101" pitchFamily="2" charset="-122"/>
                <a:cs typeface="Arial" panose="020B0604020202020204" pitchFamily="34" charset="0"/>
              </a:rPr>
              <a:t>3</a:t>
            </a:r>
          </a:p>
        </p:txBody>
      </p:sp>
      <p:sp>
        <p:nvSpPr>
          <p:cNvPr id="20" name="Text Box 68"/>
          <p:cNvSpPr txBox="1">
            <a:spLocks noChangeArrowheads="1"/>
          </p:cNvSpPr>
          <p:nvPr/>
        </p:nvSpPr>
        <p:spPr bwMode="gray">
          <a:xfrm>
            <a:off x="2129755" y="4653136"/>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gn="ctr">
              <a:lnSpc>
                <a:spcPct val="100000"/>
              </a:lnSpc>
              <a:buClrTx/>
              <a:buFontTx/>
              <a:buNone/>
            </a:pPr>
            <a:r>
              <a:rPr lang="en-US" altLang="zh-CN" b="1" dirty="0" smtClean="0">
                <a:solidFill>
                  <a:srgbClr val="FFFFFF"/>
                </a:solidFill>
                <a:latin typeface="Arial" panose="020B0604020202020204" pitchFamily="34" charset="0"/>
                <a:ea typeface="宋体" panose="02010600030101010101" pitchFamily="2" charset="-122"/>
                <a:cs typeface="Arial" panose="020B0604020202020204" pitchFamily="34" charset="0"/>
              </a:rPr>
              <a:t>4</a:t>
            </a:r>
            <a:endParaRPr lang="en-US" altLang="zh-CN" b="1"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24" name="Text Box 73"/>
          <p:cNvSpPr txBox="1">
            <a:spLocks noChangeArrowheads="1"/>
          </p:cNvSpPr>
          <p:nvPr/>
        </p:nvSpPr>
        <p:spPr bwMode="gray">
          <a:xfrm>
            <a:off x="3167762" y="4474899"/>
            <a:ext cx="3590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nSpc>
                <a:spcPct val="100000"/>
              </a:lnSpc>
              <a:buClrTx/>
              <a:buFontTx/>
              <a:buNone/>
            </a:pPr>
            <a:r>
              <a:rPr lang="zh-CN" altLang="en-US" b="1" dirty="0" smtClean="0">
                <a:latin typeface="Arial" panose="020B0604020202020204" pitchFamily="34" charset="0"/>
                <a:cs typeface="Arial" panose="020B0604020202020204" pitchFamily="34" charset="0"/>
              </a:rPr>
              <a:t>条件</a:t>
            </a:r>
            <a:r>
              <a:rPr lang="zh-CN" altLang="en-US" b="1" dirty="0">
                <a:latin typeface="Arial" panose="020B0604020202020204" pitchFamily="34" charset="0"/>
                <a:cs typeface="Arial" panose="020B0604020202020204" pitchFamily="34" charset="0"/>
              </a:rPr>
              <a:t>运算符的应用</a:t>
            </a:r>
          </a:p>
        </p:txBody>
      </p:sp>
      <p:sp>
        <p:nvSpPr>
          <p:cNvPr id="25" name="Line 66"/>
          <p:cNvSpPr>
            <a:spLocks noChangeShapeType="1"/>
          </p:cNvSpPr>
          <p:nvPr/>
        </p:nvSpPr>
        <p:spPr bwMode="gray">
          <a:xfrm>
            <a:off x="2519363" y="5097760"/>
            <a:ext cx="4799012" cy="1588"/>
          </a:xfrm>
          <a:prstGeom prst="line">
            <a:avLst/>
          </a:prstGeom>
          <a:noFill/>
          <a:ln w="25400">
            <a:solidFill>
              <a:schemeClr val="tx2"/>
            </a:solidFill>
            <a:prstDash val="sysDot"/>
            <a:round/>
            <a:headEnd/>
            <a:tailEnd type="oval" w="med" len="me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27" name="Text Box 68"/>
          <p:cNvSpPr txBox="1">
            <a:spLocks noChangeArrowheads="1"/>
          </p:cNvSpPr>
          <p:nvPr/>
        </p:nvSpPr>
        <p:spPr bwMode="gray">
          <a:xfrm>
            <a:off x="2282155" y="5636096"/>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nSpc>
                <a:spcPct val="130000"/>
              </a:lnSpc>
              <a:buClr>
                <a:schemeClr val="hlink"/>
              </a:buClr>
              <a:buFont typeface="Wingdings" panose="05000000000000000000" pitchFamily="2" charset="2"/>
              <a:buChar char="v"/>
              <a:defRPr sz="2400">
                <a:solidFill>
                  <a:schemeClr val="tx1"/>
                </a:solidFill>
                <a:latin typeface="华文中宋" panose="02010600040101010101" pitchFamily="2" charset="-122"/>
                <a:ea typeface="华文中宋" panose="02010600040101010101" pitchFamily="2" charset="-122"/>
              </a:defRPr>
            </a:lvl1pPr>
            <a:lvl2pPr marL="742950" indent="-285750">
              <a:lnSpc>
                <a:spcPct val="130000"/>
              </a:lnSpc>
              <a:buClr>
                <a:schemeClr val="accent1"/>
              </a:buClr>
              <a:buFont typeface="Wingdings" panose="05000000000000000000" pitchFamily="2" charset="2"/>
              <a:buChar char="§"/>
              <a:defRPr sz="2400">
                <a:solidFill>
                  <a:schemeClr val="tx1"/>
                </a:solidFill>
                <a:latin typeface="华文中宋" panose="02010600040101010101" pitchFamily="2" charset="-122"/>
                <a:ea typeface="华文中宋" panose="02010600040101010101" pitchFamily="2" charset="-122"/>
              </a:defRPr>
            </a:lvl2pPr>
            <a:lvl3pPr marL="1143000" indent="-228600">
              <a:lnSpc>
                <a:spcPct val="130000"/>
              </a:lnSpc>
              <a:buClr>
                <a:schemeClr val="tx1"/>
              </a:buClr>
              <a:buChar char="•"/>
              <a:defRPr sz="2400">
                <a:solidFill>
                  <a:schemeClr val="tx1"/>
                </a:solidFill>
                <a:latin typeface="华文中宋" panose="02010600040101010101" pitchFamily="2" charset="-122"/>
                <a:ea typeface="华文中宋" panose="02010600040101010101" pitchFamily="2" charset="-122"/>
              </a:defRPr>
            </a:lvl3pPr>
            <a:lvl4pPr marL="16002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4pPr>
            <a:lvl5pPr marL="2057400" indent="-228600">
              <a:lnSpc>
                <a:spcPct val="130000"/>
              </a:lnSpc>
              <a:buChar char="»"/>
              <a:defRPr sz="2400">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lnSpc>
                <a:spcPct val="130000"/>
              </a:lnSpc>
              <a:spcBef>
                <a:spcPct val="0"/>
              </a:spcBef>
              <a:spcAft>
                <a:spcPct val="0"/>
              </a:spcAft>
              <a:buChar char="»"/>
              <a:defRPr sz="2400">
                <a:solidFill>
                  <a:schemeClr val="tx1"/>
                </a:solidFill>
                <a:latin typeface="华文中宋" panose="02010600040101010101" pitchFamily="2" charset="-122"/>
                <a:ea typeface="华文中宋" panose="02010600040101010101" pitchFamily="2" charset="-122"/>
              </a:defRPr>
            </a:lvl9pPr>
          </a:lstStyle>
          <a:p>
            <a:pPr algn="ctr">
              <a:lnSpc>
                <a:spcPct val="100000"/>
              </a:lnSpc>
              <a:buClrTx/>
              <a:buFontTx/>
              <a:buNone/>
            </a:pPr>
            <a:r>
              <a:rPr lang="en-US" altLang="zh-CN" b="1" dirty="0" smtClean="0">
                <a:solidFill>
                  <a:srgbClr val="FFFFFF"/>
                </a:solidFill>
                <a:latin typeface="Arial" panose="020B0604020202020204" pitchFamily="34" charset="0"/>
                <a:ea typeface="宋体" panose="02010600030101010101" pitchFamily="2" charset="-122"/>
                <a:cs typeface="Arial" panose="020B0604020202020204" pitchFamily="34" charset="0"/>
              </a:rPr>
              <a:t>4</a:t>
            </a:r>
            <a:endParaRPr lang="en-US" altLang="zh-CN" b="1" dirty="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circl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smtClean="0"/>
              <a:t>2.3 if-else-if</a:t>
            </a:r>
            <a:r>
              <a:rPr lang="zh-CN" altLang="en-US" dirty="0" smtClean="0"/>
              <a:t>多分支选择结构</a:t>
            </a:r>
          </a:p>
        </p:txBody>
      </p:sp>
      <p:sp>
        <p:nvSpPr>
          <p:cNvPr id="32771" name="Rectangle 3"/>
          <p:cNvSpPr>
            <a:spLocks noGrp="1" noChangeArrowheads="1"/>
          </p:cNvSpPr>
          <p:nvPr>
            <p:ph idx="1"/>
          </p:nvPr>
        </p:nvSpPr>
        <p:spPr/>
        <p:txBody>
          <a:bodyPr/>
          <a:lstStyle/>
          <a:p>
            <a:pPr eaLnBrk="1" hangingPunct="1">
              <a:buFontTx/>
              <a:buNone/>
            </a:pPr>
            <a:r>
              <a:rPr lang="en-US" altLang="zh-CN" dirty="0" smtClean="0"/>
              <a:t> </a:t>
            </a:r>
            <a:r>
              <a:rPr lang="zh-CN" altLang="en-US" dirty="0" smtClean="0"/>
              <a:t>例</a:t>
            </a:r>
            <a:r>
              <a:rPr lang="en-US" altLang="zh-CN" dirty="0" smtClean="0"/>
              <a:t>7 </a:t>
            </a:r>
            <a:r>
              <a:rPr lang="zh-CN" altLang="en-US" dirty="0" smtClean="0"/>
              <a:t>求解函数</a:t>
            </a:r>
          </a:p>
          <a:p>
            <a:pPr eaLnBrk="1" hangingPunct="1">
              <a:buFontTx/>
              <a:buNone/>
            </a:pPr>
            <a:r>
              <a:rPr lang="zh-CN" altLang="en-US" dirty="0" smtClean="0"/>
              <a:t>           </a:t>
            </a:r>
            <a:r>
              <a:rPr lang="en-US" altLang="zh-CN" dirty="0" smtClean="0"/>
              <a:t>-1   (x&lt;0)</a:t>
            </a:r>
          </a:p>
          <a:p>
            <a:pPr eaLnBrk="1" hangingPunct="1">
              <a:buFontTx/>
              <a:buNone/>
            </a:pPr>
            <a:r>
              <a:rPr lang="en-US" altLang="zh-CN" dirty="0" smtClean="0"/>
              <a:t>y=         0   (x=0)</a:t>
            </a:r>
          </a:p>
          <a:p>
            <a:pPr eaLnBrk="1" hangingPunct="1">
              <a:buFontTx/>
              <a:buNone/>
            </a:pPr>
            <a:r>
              <a:rPr lang="en-US" altLang="zh-CN" dirty="0" smtClean="0"/>
              <a:t>           1    (x&gt;0)</a:t>
            </a:r>
          </a:p>
          <a:p>
            <a:pPr eaLnBrk="1" hangingPunct="1">
              <a:buFontTx/>
              <a:buNone/>
            </a:pPr>
            <a:endParaRPr lang="en-US" altLang="zh-CN" dirty="0" smtClean="0"/>
          </a:p>
        </p:txBody>
      </p:sp>
      <p:sp>
        <p:nvSpPr>
          <p:cNvPr id="32772" name="AutoShape 4"/>
          <p:cNvSpPr>
            <a:spLocks/>
          </p:cNvSpPr>
          <p:nvPr/>
        </p:nvSpPr>
        <p:spPr bwMode="auto">
          <a:xfrm>
            <a:off x="1259632" y="1844824"/>
            <a:ext cx="177800" cy="1296988"/>
          </a:xfrm>
          <a:prstGeom prst="leftBrace">
            <a:avLst>
              <a:gd name="adj1" fmla="val 607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187874209"/>
      </p:ext>
    </p:extLst>
  </p:cSld>
  <p:clrMapOvr>
    <a:masterClrMapping/>
  </p:clrMapOvr>
  <p:transition>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dirty="0" smtClean="0"/>
              <a:t>2.3 if-else-if</a:t>
            </a:r>
            <a:r>
              <a:rPr lang="zh-CN" altLang="en-US" dirty="0" smtClean="0"/>
              <a:t>多分支选择结构</a:t>
            </a:r>
          </a:p>
        </p:txBody>
      </p:sp>
      <p:sp>
        <p:nvSpPr>
          <p:cNvPr id="30723" name="Rectangle 3"/>
          <p:cNvSpPr>
            <a:spLocks noGrp="1" noChangeArrowheads="1"/>
          </p:cNvSpPr>
          <p:nvPr>
            <p:ph idx="1"/>
          </p:nvPr>
        </p:nvSpPr>
        <p:spPr>
          <a:xfrm>
            <a:off x="684213" y="1052736"/>
            <a:ext cx="8064251" cy="2232248"/>
          </a:xfrm>
        </p:spPr>
        <p:txBody>
          <a:bodyPr/>
          <a:lstStyle/>
          <a:p>
            <a:pPr eaLnBrk="1" hangingPunct="1">
              <a:lnSpc>
                <a:spcPct val="80000"/>
              </a:lnSpc>
              <a:buFontTx/>
              <a:buNone/>
            </a:pPr>
            <a:r>
              <a:rPr lang="en-US" altLang="zh-CN" sz="2000" dirty="0" smtClean="0"/>
              <a:t>       if</a:t>
            </a:r>
            <a:r>
              <a:rPr lang="zh-CN" altLang="en-US" sz="2000" dirty="0" smtClean="0"/>
              <a:t>双分支语句可对只有两种可能的条件做判断，而实际中有些问题可能需要在多种情况中做判断，这时可以使用</a:t>
            </a:r>
            <a:r>
              <a:rPr lang="en-US" altLang="zh-CN" sz="2000" dirty="0" smtClean="0"/>
              <a:t>if-else-if</a:t>
            </a:r>
            <a:r>
              <a:rPr lang="zh-CN" altLang="en-US" sz="2000" dirty="0" smtClean="0"/>
              <a:t>语句结构，以实现两个以上的分支控制。</a:t>
            </a:r>
          </a:p>
          <a:p>
            <a:pPr eaLnBrk="1" hangingPunct="1">
              <a:lnSpc>
                <a:spcPct val="80000"/>
              </a:lnSpc>
              <a:buFontTx/>
              <a:buNone/>
            </a:pPr>
            <a:r>
              <a:rPr lang="zh-CN" altLang="en-US" sz="2000" dirty="0" smtClean="0"/>
              <a:t>      一般格式为：</a:t>
            </a:r>
            <a:endParaRPr lang="en-US" altLang="zh-CN" sz="2000" dirty="0" smtClean="0"/>
          </a:p>
          <a:p>
            <a:pPr eaLnBrk="1" hangingPunct="1">
              <a:lnSpc>
                <a:spcPct val="80000"/>
              </a:lnSpc>
              <a:buFontTx/>
              <a:buNone/>
            </a:pPr>
            <a:endParaRPr lang="zh-CN" altLang="en-US" sz="2000" dirty="0" smtClean="0"/>
          </a:p>
          <a:p>
            <a:pPr eaLnBrk="1" hangingPunct="1">
              <a:lnSpc>
                <a:spcPct val="80000"/>
              </a:lnSpc>
              <a:buFontTx/>
              <a:buNone/>
            </a:pPr>
            <a:r>
              <a:rPr lang="zh-CN" altLang="en-US" sz="2000" dirty="0" smtClean="0"/>
              <a:t>      </a:t>
            </a:r>
            <a:r>
              <a:rPr lang="en-US" altLang="zh-CN" sz="2000" dirty="0" smtClean="0"/>
              <a:t>if(</a:t>
            </a:r>
            <a:r>
              <a:rPr lang="zh-CN" altLang="en-US" sz="2000" dirty="0" smtClean="0"/>
              <a:t>表达式</a:t>
            </a:r>
            <a:r>
              <a:rPr lang="en-US" altLang="zh-CN" sz="2000" dirty="0" smtClean="0"/>
              <a:t>1)</a:t>
            </a:r>
          </a:p>
          <a:p>
            <a:pPr eaLnBrk="1" hangingPunct="1">
              <a:lnSpc>
                <a:spcPct val="80000"/>
              </a:lnSpc>
              <a:buFontTx/>
              <a:buNone/>
            </a:pPr>
            <a:r>
              <a:rPr lang="en-US" altLang="zh-CN" sz="2000" dirty="0" smtClean="0"/>
              <a:t>        {    </a:t>
            </a:r>
          </a:p>
          <a:p>
            <a:pPr eaLnBrk="1" hangingPunct="1">
              <a:lnSpc>
                <a:spcPct val="80000"/>
              </a:lnSpc>
              <a:buFontTx/>
              <a:buNone/>
            </a:pPr>
            <a:r>
              <a:rPr lang="en-US" altLang="zh-CN" sz="2000" dirty="0" smtClean="0"/>
              <a:t>             </a:t>
            </a:r>
            <a:r>
              <a:rPr lang="zh-CN" altLang="en-US" sz="2000" dirty="0" smtClean="0"/>
              <a:t>语句</a:t>
            </a:r>
            <a:r>
              <a:rPr lang="en-US" altLang="zh-CN" sz="2000" dirty="0" smtClean="0"/>
              <a:t>1</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else  if(</a:t>
            </a:r>
            <a:r>
              <a:rPr lang="zh-CN" altLang="en-US" sz="2000" dirty="0" smtClean="0"/>
              <a:t>表达式</a:t>
            </a:r>
            <a:r>
              <a:rPr lang="en-US" altLang="zh-CN" sz="2000" dirty="0" smtClean="0"/>
              <a:t>2)  </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a:t>
            </a:r>
            <a:r>
              <a:rPr lang="zh-CN" altLang="en-US" sz="2000" dirty="0" smtClean="0"/>
              <a:t>语句</a:t>
            </a:r>
            <a:r>
              <a:rPr lang="en-US" altLang="zh-CN" sz="2000" dirty="0" smtClean="0"/>
              <a:t>2</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  </a:t>
            </a:r>
          </a:p>
          <a:p>
            <a:pPr eaLnBrk="1" hangingPunct="1">
              <a:lnSpc>
                <a:spcPct val="80000"/>
              </a:lnSpc>
              <a:buFontTx/>
              <a:buNone/>
            </a:pPr>
            <a:r>
              <a:rPr lang="en-US" altLang="zh-CN" sz="2000" dirty="0" smtClean="0"/>
              <a:t>        else  if(</a:t>
            </a:r>
            <a:r>
              <a:rPr lang="zh-CN" altLang="en-US" sz="2000" dirty="0" smtClean="0"/>
              <a:t>表达式</a:t>
            </a:r>
            <a:r>
              <a:rPr lang="en-US" altLang="zh-CN" sz="2000" dirty="0" smtClean="0"/>
              <a:t>n)  </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a:t>
            </a:r>
            <a:r>
              <a:rPr lang="zh-CN" altLang="en-US" sz="2000" dirty="0" smtClean="0"/>
              <a:t>语句</a:t>
            </a:r>
            <a:r>
              <a:rPr lang="en-US" altLang="zh-CN" sz="2000" dirty="0" smtClean="0"/>
              <a:t>n</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else </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a:t>
            </a:r>
            <a:r>
              <a:rPr lang="zh-CN" altLang="en-US" sz="2000" dirty="0" smtClean="0"/>
              <a:t>语句</a:t>
            </a:r>
            <a:r>
              <a:rPr lang="en-US" altLang="zh-CN" sz="2000" dirty="0" smtClean="0"/>
              <a:t>n+1    </a:t>
            </a:r>
          </a:p>
          <a:p>
            <a:pPr eaLnBrk="1" hangingPunct="1">
              <a:lnSpc>
                <a:spcPct val="80000"/>
              </a:lnSpc>
              <a:buFontTx/>
              <a:buNone/>
            </a:pPr>
            <a:r>
              <a:rPr lang="en-US" altLang="zh-CN" sz="2000" dirty="0" smtClean="0"/>
              <a:t>        }</a:t>
            </a:r>
          </a:p>
        </p:txBody>
      </p:sp>
    </p:spTree>
    <p:extLst>
      <p:ext uri="{BB962C8B-B14F-4D97-AF65-F5344CB8AC3E}">
        <p14:creationId xmlns:p14="http://schemas.microsoft.com/office/powerpoint/2010/main" val="3852086983"/>
      </p:ext>
    </p:extLst>
  </p:cSld>
  <p:clrMapOvr>
    <a:masterClrMapping/>
  </p:clrMapOvr>
  <p:transition>
    <p:circl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dirty="0" smtClean="0"/>
              <a:t>2.3 if-else-if</a:t>
            </a:r>
            <a:r>
              <a:rPr lang="zh-CN" altLang="en-US" dirty="0" smtClean="0"/>
              <a:t>多分支选择结构</a:t>
            </a:r>
          </a:p>
        </p:txBody>
      </p:sp>
      <p:sp>
        <p:nvSpPr>
          <p:cNvPr id="31747" name="Rectangle 3"/>
          <p:cNvSpPr>
            <a:spLocks noGrp="1" noChangeArrowheads="1"/>
          </p:cNvSpPr>
          <p:nvPr>
            <p:ph idx="1"/>
          </p:nvPr>
        </p:nvSpPr>
        <p:spPr/>
        <p:txBody>
          <a:bodyPr/>
          <a:lstStyle/>
          <a:p>
            <a:pPr eaLnBrk="1" hangingPunct="1"/>
            <a:r>
              <a:rPr lang="en-US" altLang="zh-CN" smtClean="0"/>
              <a:t>if-else-if</a:t>
            </a:r>
            <a:r>
              <a:rPr lang="zh-CN" altLang="en-US" smtClean="0"/>
              <a:t>语句的执行流程见图。</a:t>
            </a:r>
          </a:p>
        </p:txBody>
      </p:sp>
      <p:sp>
        <p:nvSpPr>
          <p:cNvPr id="31748" name="Rectangle 5"/>
          <p:cNvSpPr>
            <a:spLocks noChangeArrowheads="1"/>
          </p:cNvSpPr>
          <p:nvPr/>
        </p:nvSpPr>
        <p:spPr bwMode="auto">
          <a:xfrm>
            <a:off x="0" y="2438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1749" name="Object 4"/>
          <p:cNvGraphicFramePr>
            <a:graphicFrameLocks noChangeAspect="1"/>
          </p:cNvGraphicFramePr>
          <p:nvPr/>
        </p:nvGraphicFramePr>
        <p:xfrm>
          <a:off x="1259632" y="2132856"/>
          <a:ext cx="5324310" cy="2557636"/>
        </p:xfrm>
        <a:graphic>
          <a:graphicData uri="http://schemas.openxmlformats.org/presentationml/2006/ole">
            <mc:AlternateContent xmlns:mc="http://schemas.openxmlformats.org/markup-compatibility/2006">
              <mc:Choice xmlns:v="urn:schemas-microsoft-com:vml" Requires="v">
                <p:oleObj spid="_x0000_s3150" name="Visio" r:id="rId3" imgW="4120515" imgH="1984629" progId="">
                  <p:embed/>
                </p:oleObj>
              </mc:Choice>
              <mc:Fallback>
                <p:oleObj name="Visio" r:id="rId3" imgW="4120515" imgH="1984629" progId="">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132856"/>
                        <a:ext cx="5324310" cy="2557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28143306"/>
      </p:ext>
    </p:extLst>
  </p:cSld>
  <p:clrMapOvr>
    <a:masterClrMapping/>
  </p:clrMapOvr>
  <p:transition>
    <p:circl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dirty="0" smtClean="0"/>
              <a:t>2.3 if-else-if</a:t>
            </a:r>
            <a:r>
              <a:rPr lang="zh-CN" altLang="en-US" dirty="0" smtClean="0"/>
              <a:t>多分支选择结构</a:t>
            </a:r>
          </a:p>
        </p:txBody>
      </p:sp>
      <p:sp>
        <p:nvSpPr>
          <p:cNvPr id="33795" name="Rectangle 3"/>
          <p:cNvSpPr>
            <a:spLocks noGrp="1" noChangeArrowheads="1"/>
          </p:cNvSpPr>
          <p:nvPr>
            <p:ph idx="1"/>
          </p:nvPr>
        </p:nvSpPr>
        <p:spPr/>
        <p:txBody>
          <a:bodyPr/>
          <a:lstStyle/>
          <a:p>
            <a:pPr eaLnBrk="1" hangingPunct="1">
              <a:lnSpc>
                <a:spcPct val="80000"/>
              </a:lnSpc>
              <a:buFontTx/>
              <a:buNone/>
            </a:pPr>
            <a:r>
              <a:rPr lang="en-US" altLang="zh-CN" sz="1200" dirty="0" smtClean="0"/>
              <a:t> </a:t>
            </a:r>
            <a:r>
              <a:rPr lang="en-US" altLang="zh-CN" sz="2000" dirty="0" smtClean="0"/>
              <a:t>import </a:t>
            </a:r>
            <a:r>
              <a:rPr lang="en-US" altLang="zh-CN" sz="2000" dirty="0" err="1" smtClean="0"/>
              <a:t>java.util</a:t>
            </a:r>
            <a:r>
              <a:rPr lang="en-US" altLang="zh-CN" sz="2000" dirty="0" smtClean="0"/>
              <a:t>.*;</a:t>
            </a:r>
          </a:p>
          <a:p>
            <a:pPr eaLnBrk="1" hangingPunct="1">
              <a:lnSpc>
                <a:spcPct val="80000"/>
              </a:lnSpc>
              <a:buFontTx/>
              <a:buNone/>
            </a:pPr>
            <a:r>
              <a:rPr lang="en-US" altLang="zh-CN" sz="2000" dirty="0" smtClean="0"/>
              <a:t>public class </a:t>
            </a:r>
            <a:r>
              <a:rPr lang="en-US" altLang="zh-CN" sz="2000" dirty="0" err="1" smtClean="0"/>
              <a:t>CalFunc</a:t>
            </a:r>
            <a:r>
              <a:rPr lang="en-US" altLang="zh-CN" sz="2000" dirty="0" smtClean="0"/>
              <a:t> {</a:t>
            </a:r>
          </a:p>
          <a:p>
            <a:pPr eaLnBrk="1" hangingPunct="1">
              <a:lnSpc>
                <a:spcPct val="80000"/>
              </a:lnSpc>
              <a:buFontTx/>
              <a:buNone/>
            </a:pPr>
            <a:r>
              <a:rPr lang="en-US" altLang="zh-CN" sz="2000" dirty="0" smtClean="0"/>
              <a:t>        public static void main(String </a:t>
            </a:r>
            <a:r>
              <a:rPr lang="en-US" altLang="zh-CN" sz="2000" dirty="0" err="1" smtClean="0"/>
              <a:t>args</a:t>
            </a:r>
            <a:r>
              <a:rPr lang="en-US" altLang="zh-CN" sz="2000" dirty="0" smtClean="0"/>
              <a:t>[]) {</a:t>
            </a:r>
          </a:p>
          <a:p>
            <a:pPr eaLnBrk="1" hangingPunct="1">
              <a:lnSpc>
                <a:spcPct val="80000"/>
              </a:lnSpc>
              <a:buFontTx/>
              <a:buNone/>
            </a:pPr>
            <a:r>
              <a:rPr lang="en-US" altLang="zh-CN" sz="2000" dirty="0" smtClean="0"/>
              <a:t>    	    </a:t>
            </a:r>
            <a:r>
              <a:rPr lang="en-US" altLang="zh-CN" sz="2000" dirty="0" err="1" smtClean="0"/>
              <a:t>int</a:t>
            </a:r>
            <a:r>
              <a:rPr lang="en-US" altLang="zh-CN" sz="2000" dirty="0" smtClean="0"/>
              <a:t> </a:t>
            </a:r>
            <a:r>
              <a:rPr lang="en-US" altLang="zh-CN" sz="2000" dirty="0" err="1" smtClean="0"/>
              <a:t>x,y</a:t>
            </a:r>
            <a:r>
              <a:rPr lang="en-US" altLang="zh-CN" sz="2000" dirty="0" smtClean="0"/>
              <a:t>;</a:t>
            </a:r>
          </a:p>
          <a:p>
            <a:pPr eaLnBrk="1" hangingPunct="1">
              <a:lnSpc>
                <a:spcPct val="80000"/>
              </a:lnSpc>
              <a:buFontTx/>
              <a:buNone/>
            </a:pPr>
            <a:r>
              <a:rPr lang="en-US" altLang="zh-CN" sz="2000" dirty="0" smtClean="0"/>
              <a:t>    	    Scanner </a:t>
            </a:r>
            <a:r>
              <a:rPr lang="en-US" altLang="zh-CN" sz="2000" dirty="0" err="1" smtClean="0"/>
              <a:t>sc</a:t>
            </a:r>
            <a:r>
              <a:rPr lang="en-US" altLang="zh-CN" sz="2000" dirty="0" smtClean="0"/>
              <a:t>=new Scanner(System.in);</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r>
              <a:rPr lang="zh-CN" altLang="en-US" sz="2000" dirty="0" smtClean="0"/>
              <a:t>请输入一个数字：</a:t>
            </a:r>
            <a:r>
              <a:rPr lang="en-US" altLang="zh-CN" sz="2000" dirty="0" smtClean="0"/>
              <a:t>");</a:t>
            </a:r>
          </a:p>
          <a:p>
            <a:pPr eaLnBrk="1" hangingPunct="1">
              <a:lnSpc>
                <a:spcPct val="80000"/>
              </a:lnSpc>
              <a:buFontTx/>
              <a:buNone/>
            </a:pPr>
            <a:r>
              <a:rPr lang="en-US" altLang="zh-CN" sz="2000" dirty="0" smtClean="0"/>
              <a:t>    	    x=</a:t>
            </a:r>
            <a:r>
              <a:rPr lang="en-US" altLang="zh-CN" sz="2000" dirty="0" err="1" smtClean="0"/>
              <a:t>sc.nextInt</a:t>
            </a:r>
            <a:r>
              <a:rPr lang="en-US" altLang="zh-CN" sz="2000" dirty="0" smtClean="0"/>
              <a:t>();</a:t>
            </a:r>
          </a:p>
          <a:p>
            <a:pPr eaLnBrk="1" hangingPunct="1">
              <a:lnSpc>
                <a:spcPct val="80000"/>
              </a:lnSpc>
              <a:buFontTx/>
              <a:buNone/>
            </a:pPr>
            <a:r>
              <a:rPr lang="en-US" altLang="zh-CN" sz="2000" dirty="0" smtClean="0"/>
              <a:t>            if(x&lt;0) </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y=-1;</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else if(x==0) </a:t>
            </a:r>
          </a:p>
          <a:p>
            <a:pPr eaLnBrk="1" hangingPunct="1">
              <a:lnSpc>
                <a:spcPct val="80000"/>
              </a:lnSpc>
              <a:buFontTx/>
              <a:buNone/>
            </a:pPr>
            <a:r>
              <a:rPr lang="en-US" altLang="zh-CN" sz="2000" dirty="0" smtClean="0"/>
              <a:t>            {</a:t>
            </a:r>
            <a:endParaRPr lang="fr-FR" altLang="zh-CN" sz="2000" dirty="0" smtClean="0"/>
          </a:p>
          <a:p>
            <a:pPr eaLnBrk="1" hangingPunct="1">
              <a:lnSpc>
                <a:spcPct val="80000"/>
              </a:lnSpc>
              <a:buFontTx/>
              <a:buNone/>
            </a:pPr>
            <a:r>
              <a:rPr lang="fr-FR" altLang="zh-CN" sz="2000" dirty="0" smtClean="0"/>
              <a:t>                y=0;</a:t>
            </a:r>
          </a:p>
          <a:p>
            <a:pPr eaLnBrk="1" hangingPunct="1">
              <a:lnSpc>
                <a:spcPct val="80000"/>
              </a:lnSpc>
              <a:buFontTx/>
              <a:buNone/>
            </a:pPr>
            <a:r>
              <a:rPr lang="fr-FR" altLang="zh-CN" sz="2000" dirty="0" smtClean="0"/>
              <a:t>            }</a:t>
            </a:r>
          </a:p>
          <a:p>
            <a:pPr eaLnBrk="1" hangingPunct="1">
              <a:lnSpc>
                <a:spcPct val="80000"/>
              </a:lnSpc>
              <a:buFontTx/>
              <a:buNone/>
            </a:pPr>
            <a:r>
              <a:rPr lang="fr-FR" altLang="zh-CN" sz="2000" dirty="0" smtClean="0"/>
              <a:t>            else </a:t>
            </a:r>
          </a:p>
          <a:p>
            <a:pPr eaLnBrk="1" hangingPunct="1">
              <a:lnSpc>
                <a:spcPct val="80000"/>
              </a:lnSpc>
              <a:buFontTx/>
              <a:buNone/>
            </a:pPr>
            <a:r>
              <a:rPr lang="fr-FR" altLang="zh-CN" sz="2000" dirty="0" smtClean="0"/>
              <a:t>            {</a:t>
            </a:r>
          </a:p>
          <a:p>
            <a:pPr eaLnBrk="1" hangingPunct="1">
              <a:lnSpc>
                <a:spcPct val="80000"/>
              </a:lnSpc>
              <a:buFontTx/>
              <a:buNone/>
            </a:pPr>
            <a:r>
              <a:rPr lang="fr-FR" altLang="zh-CN" sz="2000" dirty="0" smtClean="0"/>
              <a:t>                y=1;</a:t>
            </a:r>
          </a:p>
          <a:p>
            <a:pPr eaLnBrk="1" hangingPunct="1">
              <a:lnSpc>
                <a:spcPct val="80000"/>
              </a:lnSpc>
              <a:buFontTx/>
              <a:buNone/>
            </a:pPr>
            <a:r>
              <a:rPr lang="fr-FR" altLang="zh-CN" sz="2000" dirty="0" smtClean="0"/>
              <a:t>            }</a:t>
            </a:r>
          </a:p>
          <a:p>
            <a:pPr eaLnBrk="1" hangingPunct="1">
              <a:lnSpc>
                <a:spcPct val="80000"/>
              </a:lnSpc>
              <a:buFontTx/>
              <a:buNone/>
            </a:pPr>
            <a:r>
              <a:rPr lang="fr-FR" altLang="zh-CN" sz="2000" dirty="0" smtClean="0"/>
              <a:t>            System.out.println("x="+x+",y="+y);</a:t>
            </a:r>
          </a:p>
          <a:p>
            <a:pPr eaLnBrk="1" hangingPunct="1">
              <a:lnSpc>
                <a:spcPct val="80000"/>
              </a:lnSpc>
              <a:buFontTx/>
              <a:buNone/>
            </a:pPr>
            <a:r>
              <a:rPr lang="fr-FR" altLang="zh-CN" sz="2000" dirty="0" smtClean="0"/>
              <a:t>        </a:t>
            </a:r>
            <a:r>
              <a:rPr lang="en-US" altLang="zh-CN" sz="2000" dirty="0" smtClean="0"/>
              <a:t>}</a:t>
            </a:r>
          </a:p>
          <a:p>
            <a:pPr eaLnBrk="1" hangingPunct="1">
              <a:lnSpc>
                <a:spcPct val="80000"/>
              </a:lnSpc>
              <a:buFontTx/>
              <a:buNone/>
            </a:pPr>
            <a:r>
              <a:rPr lang="en-US" altLang="zh-CN" sz="2000" dirty="0" smtClean="0"/>
              <a:t>}</a:t>
            </a:r>
          </a:p>
        </p:txBody>
      </p:sp>
    </p:spTree>
    <p:extLst>
      <p:ext uri="{BB962C8B-B14F-4D97-AF65-F5344CB8AC3E}">
        <p14:creationId xmlns:p14="http://schemas.microsoft.com/office/powerpoint/2010/main" val="863906259"/>
      </p:ext>
    </p:extLst>
  </p:cSld>
  <p:clrMapOvr>
    <a:masterClrMapping/>
  </p:clrMapOvr>
  <p:transition>
    <p:circl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smtClean="0"/>
              <a:t>实战演练：</a:t>
            </a:r>
          </a:p>
        </p:txBody>
      </p:sp>
      <p:sp>
        <p:nvSpPr>
          <p:cNvPr id="32771" name="Rectangle 3"/>
          <p:cNvSpPr>
            <a:spLocks noGrp="1" noChangeArrowheads="1"/>
          </p:cNvSpPr>
          <p:nvPr>
            <p:ph idx="1"/>
          </p:nvPr>
        </p:nvSpPr>
        <p:spPr/>
        <p:txBody>
          <a:bodyPr/>
          <a:lstStyle/>
          <a:p>
            <a:pPr eaLnBrk="1" hangingPunct="1">
              <a:buFontTx/>
              <a:buNone/>
            </a:pPr>
            <a:r>
              <a:rPr lang="en-US" altLang="zh-CN" dirty="0" smtClean="0"/>
              <a:t> </a:t>
            </a:r>
            <a:r>
              <a:rPr lang="zh-CN" altLang="en-US" dirty="0" smtClean="0"/>
              <a:t>例</a:t>
            </a:r>
            <a:r>
              <a:rPr lang="en-US" altLang="zh-CN" dirty="0" smtClean="0"/>
              <a:t>6 </a:t>
            </a:r>
            <a:r>
              <a:rPr lang="zh-CN" altLang="en-US" dirty="0" smtClean="0"/>
              <a:t>求解函数</a:t>
            </a:r>
          </a:p>
          <a:p>
            <a:pPr eaLnBrk="1" hangingPunct="1">
              <a:buFontTx/>
              <a:buNone/>
            </a:pPr>
            <a:r>
              <a:rPr lang="zh-CN" altLang="en-US" dirty="0" smtClean="0"/>
              <a:t>           </a:t>
            </a:r>
            <a:r>
              <a:rPr lang="en-US" altLang="zh-CN" dirty="0" smtClean="0"/>
              <a:t>x+3   (x&gt;5)</a:t>
            </a:r>
          </a:p>
          <a:p>
            <a:pPr eaLnBrk="1" hangingPunct="1">
              <a:buFontTx/>
              <a:buNone/>
            </a:pPr>
            <a:r>
              <a:rPr lang="en-US" altLang="zh-CN" dirty="0" smtClean="0"/>
              <a:t>y=         0    (0&lt;=x&lt;=5)</a:t>
            </a:r>
          </a:p>
          <a:p>
            <a:pPr eaLnBrk="1" hangingPunct="1">
              <a:buFontTx/>
              <a:buNone/>
            </a:pPr>
            <a:r>
              <a:rPr lang="en-US" altLang="zh-CN" dirty="0" smtClean="0"/>
              <a:t>           2x+30    (x&lt;0)</a:t>
            </a:r>
          </a:p>
        </p:txBody>
      </p:sp>
      <p:sp>
        <p:nvSpPr>
          <p:cNvPr id="32772" name="AutoShape 4"/>
          <p:cNvSpPr>
            <a:spLocks/>
          </p:cNvSpPr>
          <p:nvPr/>
        </p:nvSpPr>
        <p:spPr bwMode="auto">
          <a:xfrm>
            <a:off x="1259632" y="1844824"/>
            <a:ext cx="177800" cy="1296988"/>
          </a:xfrm>
          <a:prstGeom prst="leftBrace">
            <a:avLst>
              <a:gd name="adj1" fmla="val 607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436891621"/>
      </p:ext>
    </p:extLst>
  </p:cSld>
  <p:clrMapOvr>
    <a:masterClrMapping/>
  </p:clrMapOvr>
  <p:transition>
    <p:circl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dirty="0" smtClean="0"/>
              <a:t>2.3 if-else-if</a:t>
            </a:r>
            <a:r>
              <a:rPr lang="zh-CN" altLang="en-US" dirty="0" smtClean="0"/>
              <a:t>多分支选择结构</a:t>
            </a:r>
          </a:p>
        </p:txBody>
      </p:sp>
      <p:sp>
        <p:nvSpPr>
          <p:cNvPr id="34819" name="Rectangle 3"/>
          <p:cNvSpPr>
            <a:spLocks noGrp="1" noChangeArrowheads="1"/>
          </p:cNvSpPr>
          <p:nvPr>
            <p:ph idx="1"/>
          </p:nvPr>
        </p:nvSpPr>
        <p:spPr/>
        <p:txBody>
          <a:bodyPr/>
          <a:lstStyle/>
          <a:p>
            <a:pPr eaLnBrk="1" hangingPunct="1"/>
            <a:r>
              <a:rPr lang="zh-CN" altLang="en-US" dirty="0" smtClean="0"/>
              <a:t>例</a:t>
            </a:r>
            <a:r>
              <a:rPr lang="en-US" altLang="zh-CN" dirty="0" smtClean="0"/>
              <a:t>8</a:t>
            </a:r>
            <a:r>
              <a:rPr lang="zh-CN" altLang="en-US" dirty="0" smtClean="0"/>
              <a:t>：对学生的考试成绩进行评测：成绩在</a:t>
            </a:r>
            <a:r>
              <a:rPr lang="en-US" altLang="zh-CN" dirty="0" smtClean="0"/>
              <a:t>90</a:t>
            </a:r>
            <a:r>
              <a:rPr lang="zh-CN" altLang="en-US" dirty="0" smtClean="0"/>
              <a:t>分以上为优秀，</a:t>
            </a:r>
            <a:r>
              <a:rPr lang="en-US" altLang="zh-CN" dirty="0" smtClean="0"/>
              <a:t>80</a:t>
            </a:r>
            <a:r>
              <a:rPr lang="zh-CN" altLang="en-US" dirty="0" smtClean="0"/>
              <a:t>到</a:t>
            </a:r>
            <a:r>
              <a:rPr lang="en-US" altLang="zh-CN" dirty="0" smtClean="0"/>
              <a:t>90</a:t>
            </a:r>
            <a:r>
              <a:rPr lang="zh-CN" altLang="en-US" dirty="0" smtClean="0"/>
              <a:t>分之间为良好，</a:t>
            </a:r>
            <a:r>
              <a:rPr lang="en-US" altLang="zh-CN" dirty="0" smtClean="0"/>
              <a:t>60</a:t>
            </a:r>
            <a:r>
              <a:rPr lang="zh-CN" altLang="en-US" dirty="0" smtClean="0"/>
              <a:t>到</a:t>
            </a:r>
            <a:r>
              <a:rPr lang="en-US" altLang="zh-CN" dirty="0" smtClean="0"/>
              <a:t>80</a:t>
            </a:r>
            <a:r>
              <a:rPr lang="zh-CN" altLang="en-US" dirty="0" smtClean="0"/>
              <a:t>分之间为及格，</a:t>
            </a:r>
            <a:r>
              <a:rPr lang="en-US" altLang="zh-CN" dirty="0" smtClean="0"/>
              <a:t>60</a:t>
            </a:r>
            <a:r>
              <a:rPr lang="zh-CN" altLang="en-US" dirty="0" smtClean="0"/>
              <a:t>分以下为差。</a:t>
            </a:r>
          </a:p>
        </p:txBody>
      </p:sp>
    </p:spTree>
    <p:extLst>
      <p:ext uri="{BB962C8B-B14F-4D97-AF65-F5344CB8AC3E}">
        <p14:creationId xmlns:p14="http://schemas.microsoft.com/office/powerpoint/2010/main" val="4106003119"/>
      </p:ext>
    </p:extLst>
  </p:cSld>
  <p:clrMapOvr>
    <a:masterClrMapping/>
  </p:clrMapOvr>
  <p:transition>
    <p:circl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dirty="0" smtClean="0"/>
              <a:t>2.3 if-else-if</a:t>
            </a:r>
            <a:r>
              <a:rPr lang="zh-CN" altLang="en-US" dirty="0" smtClean="0"/>
              <a:t>多分支选择结构</a:t>
            </a:r>
          </a:p>
        </p:txBody>
      </p:sp>
      <p:sp>
        <p:nvSpPr>
          <p:cNvPr id="35843" name="Rectangle 3"/>
          <p:cNvSpPr>
            <a:spLocks noGrp="1" noChangeArrowheads="1"/>
          </p:cNvSpPr>
          <p:nvPr>
            <p:ph idx="1"/>
          </p:nvPr>
        </p:nvSpPr>
        <p:spPr/>
        <p:txBody>
          <a:bodyPr/>
          <a:lstStyle/>
          <a:p>
            <a:pPr eaLnBrk="1" hangingPunct="1">
              <a:lnSpc>
                <a:spcPct val="80000"/>
              </a:lnSpc>
              <a:buFontTx/>
              <a:buNone/>
            </a:pPr>
            <a:r>
              <a:rPr lang="en-US" altLang="zh-CN" sz="2000" smtClean="0"/>
              <a:t>public class PerEval {</a:t>
            </a:r>
          </a:p>
          <a:p>
            <a:pPr eaLnBrk="1" hangingPunct="1">
              <a:lnSpc>
                <a:spcPct val="80000"/>
              </a:lnSpc>
              <a:buFontTx/>
              <a:buNone/>
            </a:pPr>
            <a:r>
              <a:rPr lang="en-US" altLang="zh-CN" sz="2000" smtClean="0"/>
              <a:t>	public static void main(String[] args) {</a:t>
            </a:r>
          </a:p>
          <a:p>
            <a:pPr eaLnBrk="1" hangingPunct="1">
              <a:lnSpc>
                <a:spcPct val="80000"/>
              </a:lnSpc>
              <a:buFontTx/>
              <a:buNone/>
            </a:pPr>
            <a:r>
              <a:rPr lang="en-US" altLang="zh-CN" sz="2000" smtClean="0"/>
              <a:t>		int score = 72;             // </a:t>
            </a:r>
            <a:r>
              <a:rPr lang="zh-CN" altLang="en-US" sz="2000" smtClean="0"/>
              <a:t>考试成绩</a:t>
            </a:r>
          </a:p>
          <a:p>
            <a:pPr eaLnBrk="1" hangingPunct="1">
              <a:lnSpc>
                <a:spcPct val="80000"/>
              </a:lnSpc>
              <a:buFontTx/>
              <a:buNone/>
            </a:pPr>
            <a:r>
              <a:rPr lang="zh-CN" altLang="en-US" sz="2000" smtClean="0"/>
              <a:t>		</a:t>
            </a:r>
            <a:r>
              <a:rPr lang="en-US" altLang="zh-CN" sz="2000" smtClean="0"/>
              <a:t>if (score &gt;= 90) {          // </a:t>
            </a:r>
            <a:r>
              <a:rPr lang="zh-CN" altLang="en-US" sz="2000" smtClean="0"/>
              <a:t>考试成绩</a:t>
            </a:r>
            <a:r>
              <a:rPr lang="en-US" altLang="zh-CN" sz="2000" smtClean="0"/>
              <a:t>&gt;=90</a:t>
            </a:r>
          </a:p>
          <a:p>
            <a:pPr eaLnBrk="1" hangingPunct="1">
              <a:lnSpc>
                <a:spcPct val="80000"/>
              </a:lnSpc>
              <a:buFontTx/>
              <a:buNone/>
            </a:pPr>
            <a:r>
              <a:rPr lang="en-US" altLang="zh-CN" sz="2000" smtClean="0"/>
              <a:t>			System.out.println("</a:t>
            </a:r>
            <a:r>
              <a:rPr lang="zh-CN" altLang="en-US" sz="2000" smtClean="0"/>
              <a:t>优秀</a:t>
            </a:r>
            <a:r>
              <a:rPr lang="en-US" altLang="zh-CN" sz="2000" smtClean="0"/>
              <a:t>");</a:t>
            </a:r>
          </a:p>
          <a:p>
            <a:pPr eaLnBrk="1" hangingPunct="1">
              <a:lnSpc>
                <a:spcPct val="80000"/>
              </a:lnSpc>
              <a:buFontTx/>
              <a:buNone/>
            </a:pPr>
            <a:r>
              <a:rPr lang="en-US" altLang="zh-CN" sz="2000" smtClean="0"/>
              <a:t>		} else if (score &gt;= 80) {   // 90&gt;</a:t>
            </a:r>
            <a:r>
              <a:rPr lang="zh-CN" altLang="en-US" sz="2000" smtClean="0"/>
              <a:t>考试成绩</a:t>
            </a:r>
            <a:r>
              <a:rPr lang="en-US" altLang="zh-CN" sz="2000" smtClean="0"/>
              <a:t>&gt;=80</a:t>
            </a:r>
          </a:p>
          <a:p>
            <a:pPr eaLnBrk="1" hangingPunct="1">
              <a:lnSpc>
                <a:spcPct val="80000"/>
              </a:lnSpc>
              <a:buFontTx/>
              <a:buNone/>
            </a:pPr>
            <a:r>
              <a:rPr lang="en-US" altLang="zh-CN" sz="2000" smtClean="0"/>
              <a:t>			System.out.println("</a:t>
            </a:r>
            <a:r>
              <a:rPr lang="zh-CN" altLang="en-US" sz="2000" smtClean="0"/>
              <a:t>良好</a:t>
            </a:r>
            <a:r>
              <a:rPr lang="en-US" altLang="zh-CN" sz="2000" smtClean="0"/>
              <a:t>");</a:t>
            </a:r>
          </a:p>
          <a:p>
            <a:pPr eaLnBrk="1" hangingPunct="1">
              <a:lnSpc>
                <a:spcPct val="80000"/>
              </a:lnSpc>
              <a:buFontTx/>
              <a:buNone/>
            </a:pPr>
            <a:r>
              <a:rPr lang="en-US" altLang="zh-CN" sz="2000" smtClean="0"/>
              <a:t>		} else if (score &gt;= 60) {   // 80&gt;</a:t>
            </a:r>
            <a:r>
              <a:rPr lang="zh-CN" altLang="en-US" sz="2000" smtClean="0"/>
              <a:t>考试成绩</a:t>
            </a:r>
            <a:r>
              <a:rPr lang="en-US" altLang="zh-CN" sz="2000" smtClean="0"/>
              <a:t>&gt;=60</a:t>
            </a:r>
          </a:p>
          <a:p>
            <a:pPr eaLnBrk="1" hangingPunct="1">
              <a:lnSpc>
                <a:spcPct val="80000"/>
              </a:lnSpc>
              <a:buFontTx/>
              <a:buNone/>
            </a:pPr>
            <a:r>
              <a:rPr lang="en-US" altLang="zh-CN" sz="2000" smtClean="0"/>
              <a:t>			System.out.println("</a:t>
            </a:r>
            <a:r>
              <a:rPr lang="zh-CN" altLang="en-US" sz="2000" smtClean="0"/>
              <a:t>及格</a:t>
            </a:r>
            <a:r>
              <a:rPr lang="en-US" altLang="zh-CN" sz="2000" smtClean="0"/>
              <a:t>");</a:t>
            </a:r>
          </a:p>
          <a:p>
            <a:pPr eaLnBrk="1" hangingPunct="1">
              <a:lnSpc>
                <a:spcPct val="80000"/>
              </a:lnSpc>
              <a:buFontTx/>
              <a:buNone/>
            </a:pPr>
            <a:r>
              <a:rPr lang="en-US" altLang="zh-CN" sz="2000" smtClean="0"/>
              <a:t>		} else {                    // </a:t>
            </a:r>
            <a:r>
              <a:rPr lang="zh-CN" altLang="en-US" sz="2000" smtClean="0"/>
              <a:t>考试成绩</a:t>
            </a:r>
            <a:r>
              <a:rPr lang="en-US" altLang="zh-CN" sz="2000" smtClean="0"/>
              <a:t>&lt;60</a:t>
            </a:r>
          </a:p>
          <a:p>
            <a:pPr eaLnBrk="1" hangingPunct="1">
              <a:lnSpc>
                <a:spcPct val="80000"/>
              </a:lnSpc>
              <a:buFontTx/>
              <a:buNone/>
            </a:pPr>
            <a:r>
              <a:rPr lang="en-US" altLang="zh-CN" sz="2000" smtClean="0"/>
              <a:t>			System.out.println("</a:t>
            </a:r>
            <a:r>
              <a:rPr lang="zh-CN" altLang="en-US" sz="2000" smtClean="0"/>
              <a:t>差</a:t>
            </a:r>
            <a:r>
              <a:rPr lang="en-US" altLang="zh-CN" sz="2000" smtClean="0"/>
              <a:t>");</a:t>
            </a:r>
          </a:p>
          <a:p>
            <a:pPr eaLnBrk="1" hangingPunct="1">
              <a:lnSpc>
                <a:spcPct val="80000"/>
              </a:lnSpc>
              <a:buFontTx/>
              <a:buNone/>
            </a:pPr>
            <a:r>
              <a:rPr lang="en-US" altLang="zh-CN" sz="2000" smtClean="0"/>
              <a:t>		}</a:t>
            </a:r>
          </a:p>
          <a:p>
            <a:pPr eaLnBrk="1" hangingPunct="1">
              <a:lnSpc>
                <a:spcPct val="80000"/>
              </a:lnSpc>
              <a:buFontTx/>
              <a:buNone/>
            </a:pPr>
            <a:r>
              <a:rPr lang="en-US" altLang="zh-CN" sz="2000" smtClean="0"/>
              <a:t>	}</a:t>
            </a:r>
          </a:p>
          <a:p>
            <a:pPr eaLnBrk="1" hangingPunct="1">
              <a:lnSpc>
                <a:spcPct val="80000"/>
              </a:lnSpc>
              <a:buFontTx/>
              <a:buNone/>
            </a:pPr>
            <a:r>
              <a:rPr lang="en-US" altLang="zh-CN" sz="2000" smtClean="0"/>
              <a:t>}</a:t>
            </a:r>
          </a:p>
        </p:txBody>
      </p:sp>
    </p:spTree>
    <p:extLst>
      <p:ext uri="{BB962C8B-B14F-4D97-AF65-F5344CB8AC3E}">
        <p14:creationId xmlns:p14="http://schemas.microsoft.com/office/powerpoint/2010/main" val="2577236251"/>
      </p:ext>
    </p:extLst>
  </p:cSld>
  <p:clrMapOvr>
    <a:masterClrMapping/>
  </p:clrMapOvr>
  <p:transition>
    <p:circl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实战演练</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9</a:t>
            </a:r>
            <a:r>
              <a:rPr lang="zh-CN" altLang="en-US" dirty="0" smtClean="0"/>
              <a:t>：已知某公司员工的底薪为</a:t>
            </a:r>
            <a:r>
              <a:rPr lang="en-US" altLang="zh-CN" dirty="0" smtClean="0"/>
              <a:t>500</a:t>
            </a:r>
            <a:r>
              <a:rPr lang="zh-CN" altLang="en-US" dirty="0" smtClean="0"/>
              <a:t>，某月所接工程的利润</a:t>
            </a:r>
            <a:r>
              <a:rPr lang="en-US" altLang="zh-CN" dirty="0" smtClean="0"/>
              <a:t>profit</a:t>
            </a:r>
            <a:r>
              <a:rPr lang="zh-CN" altLang="en-US" dirty="0" smtClean="0"/>
              <a:t>（整数）与利润提成的关系如下（计量单位：元）</a:t>
            </a:r>
            <a:endParaRPr lang="en-US" altLang="zh-CN" dirty="0" smtClean="0"/>
          </a:p>
          <a:p>
            <a:pPr marL="0" indent="0">
              <a:buNone/>
            </a:pPr>
            <a:r>
              <a:rPr lang="en-US" altLang="zh-CN" dirty="0"/>
              <a:t>	</a:t>
            </a:r>
            <a:r>
              <a:rPr lang="en-US" altLang="zh-CN" dirty="0" smtClean="0"/>
              <a:t>profit&lt;=1000		</a:t>
            </a:r>
            <a:r>
              <a:rPr lang="zh-CN" altLang="en-US" dirty="0" smtClean="0"/>
              <a:t>没有提成</a:t>
            </a:r>
            <a:endParaRPr lang="en-US" altLang="zh-CN" dirty="0" smtClean="0"/>
          </a:p>
          <a:p>
            <a:pPr marL="0" indent="0">
              <a:buNone/>
            </a:pPr>
            <a:r>
              <a:rPr lang="en-US" altLang="zh-CN" dirty="0"/>
              <a:t>	</a:t>
            </a:r>
            <a:r>
              <a:rPr lang="en-US" altLang="zh-CN" dirty="0" smtClean="0"/>
              <a:t>1000&lt;profit&lt;2000		</a:t>
            </a:r>
            <a:r>
              <a:rPr lang="zh-CN" altLang="en-US" dirty="0" smtClean="0"/>
              <a:t>提成</a:t>
            </a:r>
            <a:r>
              <a:rPr lang="en-US" altLang="zh-CN" dirty="0" smtClean="0"/>
              <a:t>10%</a:t>
            </a:r>
          </a:p>
          <a:p>
            <a:pPr marL="0" indent="0">
              <a:buNone/>
            </a:pPr>
            <a:r>
              <a:rPr lang="en-US" altLang="zh-CN" dirty="0"/>
              <a:t>	</a:t>
            </a:r>
            <a:r>
              <a:rPr lang="en-US" altLang="zh-CN" dirty="0" smtClean="0"/>
              <a:t>2000&lt;profit&lt;5000</a:t>
            </a:r>
            <a:r>
              <a:rPr lang="en-US" altLang="zh-CN" dirty="0"/>
              <a:t>		</a:t>
            </a:r>
            <a:r>
              <a:rPr lang="zh-CN" altLang="en-US" dirty="0" smtClean="0"/>
              <a:t>提成</a:t>
            </a:r>
            <a:r>
              <a:rPr lang="en-US" altLang="zh-CN" dirty="0" smtClean="0"/>
              <a:t>15%</a:t>
            </a:r>
            <a:endParaRPr lang="en-US" altLang="zh-CN" dirty="0"/>
          </a:p>
          <a:p>
            <a:pPr marL="0" indent="0">
              <a:buNone/>
            </a:pPr>
            <a:r>
              <a:rPr lang="en-US" altLang="zh-CN" dirty="0" smtClean="0"/>
              <a:t>	5000&lt;profit&lt;10000</a:t>
            </a:r>
            <a:r>
              <a:rPr lang="en-US" altLang="zh-CN" dirty="0"/>
              <a:t>	</a:t>
            </a:r>
            <a:r>
              <a:rPr lang="zh-CN" altLang="en-US" dirty="0"/>
              <a:t>提成</a:t>
            </a:r>
            <a:r>
              <a:rPr lang="en-US" altLang="zh-CN" dirty="0"/>
              <a:t>10%</a:t>
            </a:r>
          </a:p>
          <a:p>
            <a:pPr marL="0" indent="0">
              <a:buNone/>
            </a:pPr>
            <a:r>
              <a:rPr lang="en-US" altLang="zh-CN" dirty="0"/>
              <a:t>	</a:t>
            </a:r>
            <a:r>
              <a:rPr lang="en-US" altLang="zh-CN" dirty="0" smtClean="0"/>
              <a:t>10000&lt;profit</a:t>
            </a:r>
            <a:r>
              <a:rPr lang="en-US" altLang="zh-CN" dirty="0"/>
              <a:t>		</a:t>
            </a:r>
            <a:r>
              <a:rPr lang="zh-CN" altLang="en-US" dirty="0" smtClean="0"/>
              <a:t>提成</a:t>
            </a:r>
            <a:r>
              <a:rPr lang="en-US" altLang="zh-CN" dirty="0" smtClean="0"/>
              <a:t>25%</a:t>
            </a:r>
          </a:p>
          <a:p>
            <a:pPr marL="0" indent="0">
              <a:buNone/>
            </a:pPr>
            <a:r>
              <a:rPr lang="zh-CN" altLang="en-US" dirty="0" smtClean="0"/>
              <a:t>请输入某员工利润，输出应得的月薪。</a:t>
            </a:r>
            <a:endParaRPr lang="en-US" altLang="zh-CN" dirty="0"/>
          </a:p>
          <a:p>
            <a:pPr marL="0" indent="0">
              <a:buNone/>
            </a:pPr>
            <a:endParaRPr lang="zh-CN" altLang="en-US" dirty="0"/>
          </a:p>
        </p:txBody>
      </p:sp>
    </p:spTree>
    <p:extLst>
      <p:ext uri="{BB962C8B-B14F-4D97-AF65-F5344CB8AC3E}">
        <p14:creationId xmlns:p14="http://schemas.microsoft.com/office/powerpoint/2010/main" val="1977186858"/>
      </p:ext>
    </p:extLst>
  </p:cSld>
  <p:clrMapOvr>
    <a:masterClrMapping/>
  </p:clrMapOvr>
  <p:transition>
    <p:circl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综合练习</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9680" y="1945559"/>
            <a:ext cx="6620799" cy="3134162"/>
          </a:xfrm>
        </p:spPr>
      </p:pic>
      <p:sp>
        <p:nvSpPr>
          <p:cNvPr id="5" name="矩形 4"/>
          <p:cNvSpPr/>
          <p:nvPr/>
        </p:nvSpPr>
        <p:spPr>
          <a:xfrm>
            <a:off x="611560" y="1052737"/>
            <a:ext cx="7237040" cy="738664"/>
          </a:xfrm>
          <a:prstGeom prst="rect">
            <a:avLst/>
          </a:prstGeom>
        </p:spPr>
        <p:txBody>
          <a:bodyPr wrap="square">
            <a:spAutoFit/>
          </a:bodyPr>
          <a:lstStyle/>
          <a:p>
            <a:r>
              <a:rPr lang="zh-CN" altLang="en-US" sz="1400" dirty="0" smtClean="0">
                <a:solidFill>
                  <a:srgbClr val="333333"/>
                </a:solidFill>
                <a:latin typeface="arial" panose="020B0604020202020204" pitchFamily="34" charset="0"/>
              </a:rPr>
              <a:t>例</a:t>
            </a:r>
            <a:r>
              <a:rPr lang="en-US" altLang="zh-CN" sz="1400" dirty="0" smtClean="0">
                <a:solidFill>
                  <a:srgbClr val="333333"/>
                </a:solidFill>
                <a:latin typeface="arial" panose="020B0604020202020204" pitchFamily="34" charset="0"/>
              </a:rPr>
              <a:t>10</a:t>
            </a:r>
            <a:r>
              <a:rPr lang="zh-CN" altLang="en-US" sz="1400" dirty="0" smtClean="0">
                <a:solidFill>
                  <a:srgbClr val="333333"/>
                </a:solidFill>
                <a:latin typeface="arial" panose="020B0604020202020204" pitchFamily="34" charset="0"/>
              </a:rPr>
              <a:t>：</a:t>
            </a:r>
            <a:r>
              <a:rPr lang="en-US" altLang="zh-CN" sz="1400" dirty="0" smtClean="0">
                <a:solidFill>
                  <a:srgbClr val="333333"/>
                </a:solidFill>
                <a:latin typeface="arial" panose="020B0604020202020204" pitchFamily="34" charset="0"/>
              </a:rPr>
              <a:t>2018</a:t>
            </a:r>
            <a:r>
              <a:rPr lang="zh-CN" altLang="en-US" sz="1400" dirty="0">
                <a:solidFill>
                  <a:srgbClr val="333333"/>
                </a:solidFill>
                <a:latin typeface="arial" panose="020B0604020202020204" pitchFamily="34" charset="0"/>
              </a:rPr>
              <a:t>年</a:t>
            </a:r>
            <a:r>
              <a:rPr lang="en-US" altLang="zh-CN" sz="1400" dirty="0">
                <a:solidFill>
                  <a:srgbClr val="333333"/>
                </a:solidFill>
                <a:latin typeface="arial" panose="020B0604020202020204" pitchFamily="34" charset="0"/>
              </a:rPr>
              <a:t>8</a:t>
            </a:r>
            <a:r>
              <a:rPr lang="zh-CN" altLang="en-US" sz="1400" dirty="0">
                <a:solidFill>
                  <a:srgbClr val="333333"/>
                </a:solidFill>
                <a:latin typeface="arial" panose="020B0604020202020204" pitchFamily="34" charset="0"/>
              </a:rPr>
              <a:t>月</a:t>
            </a:r>
            <a:r>
              <a:rPr lang="en-US" altLang="zh-CN" sz="1400" dirty="0">
                <a:solidFill>
                  <a:srgbClr val="333333"/>
                </a:solidFill>
                <a:latin typeface="arial" panose="020B0604020202020204" pitchFamily="34" charset="0"/>
              </a:rPr>
              <a:t>31</a:t>
            </a:r>
            <a:r>
              <a:rPr lang="zh-CN" altLang="en-US" sz="1400" dirty="0">
                <a:solidFill>
                  <a:srgbClr val="333333"/>
                </a:solidFill>
                <a:latin typeface="arial" panose="020B0604020202020204" pitchFamily="34" charset="0"/>
              </a:rPr>
              <a:t>日，第十三届全国人民代表大会常务委员会第五次会议</a:t>
            </a:r>
            <a:r>
              <a:rPr lang="en-US" altLang="zh-CN" sz="1400" dirty="0">
                <a:solidFill>
                  <a:srgbClr val="333333"/>
                </a:solidFill>
                <a:latin typeface="arial" panose="020B0604020202020204" pitchFamily="34" charset="0"/>
              </a:rPr>
              <a:t>《</a:t>
            </a:r>
            <a:r>
              <a:rPr lang="zh-CN" altLang="en-US" sz="1400" dirty="0">
                <a:solidFill>
                  <a:srgbClr val="333333"/>
                </a:solidFill>
                <a:latin typeface="arial" panose="020B0604020202020204" pitchFamily="34" charset="0"/>
              </a:rPr>
              <a:t>关于修改</a:t>
            </a:r>
            <a:r>
              <a:rPr lang="en-US" altLang="zh-CN" sz="1400" dirty="0">
                <a:solidFill>
                  <a:srgbClr val="333333"/>
                </a:solidFill>
                <a:latin typeface="arial" panose="020B0604020202020204" pitchFamily="34" charset="0"/>
              </a:rPr>
              <a:t>〈</a:t>
            </a:r>
            <a:r>
              <a:rPr lang="zh-CN" altLang="en-US" sz="1400" dirty="0">
                <a:solidFill>
                  <a:srgbClr val="333333"/>
                </a:solidFill>
                <a:latin typeface="arial" panose="020B0604020202020204" pitchFamily="34" charset="0"/>
              </a:rPr>
              <a:t>中华人民共和国个人所得税法</a:t>
            </a:r>
            <a:r>
              <a:rPr lang="en-US" altLang="zh-CN" sz="1400" dirty="0">
                <a:solidFill>
                  <a:srgbClr val="333333"/>
                </a:solidFill>
                <a:latin typeface="arial" panose="020B0604020202020204" pitchFamily="34" charset="0"/>
              </a:rPr>
              <a:t>〉</a:t>
            </a:r>
            <a:r>
              <a:rPr lang="zh-CN" altLang="en-US" sz="1400" dirty="0">
                <a:solidFill>
                  <a:srgbClr val="333333"/>
                </a:solidFill>
                <a:latin typeface="arial" panose="020B0604020202020204" pitchFamily="34" charset="0"/>
              </a:rPr>
              <a:t>的决定</a:t>
            </a:r>
            <a:r>
              <a:rPr lang="en-US" altLang="zh-CN" sz="1400" dirty="0">
                <a:solidFill>
                  <a:srgbClr val="333333"/>
                </a:solidFill>
                <a:latin typeface="arial" panose="020B0604020202020204" pitchFamily="34" charset="0"/>
              </a:rPr>
              <a:t>》</a:t>
            </a:r>
            <a:r>
              <a:rPr lang="zh-CN" altLang="en-US" sz="1400" dirty="0">
                <a:solidFill>
                  <a:srgbClr val="333333"/>
                </a:solidFill>
                <a:latin typeface="arial" panose="020B0604020202020204" pitchFamily="34" charset="0"/>
              </a:rPr>
              <a:t>，将个税免征额由</a:t>
            </a:r>
            <a:r>
              <a:rPr lang="en-US" altLang="zh-CN" sz="1400" dirty="0">
                <a:solidFill>
                  <a:srgbClr val="333333"/>
                </a:solidFill>
                <a:latin typeface="arial" panose="020B0604020202020204" pitchFamily="34" charset="0"/>
              </a:rPr>
              <a:t>3500</a:t>
            </a:r>
            <a:r>
              <a:rPr lang="zh-CN" altLang="en-US" sz="1400" dirty="0">
                <a:solidFill>
                  <a:srgbClr val="333333"/>
                </a:solidFill>
                <a:latin typeface="arial" panose="020B0604020202020204" pitchFamily="34" charset="0"/>
              </a:rPr>
              <a:t>元提高到</a:t>
            </a:r>
            <a:r>
              <a:rPr lang="en-US" altLang="zh-CN" sz="1400" dirty="0">
                <a:solidFill>
                  <a:srgbClr val="333333"/>
                </a:solidFill>
                <a:latin typeface="arial" panose="020B0604020202020204" pitchFamily="34" charset="0"/>
              </a:rPr>
              <a:t>5000</a:t>
            </a:r>
            <a:r>
              <a:rPr lang="zh-CN" altLang="en-US" sz="1400" dirty="0">
                <a:solidFill>
                  <a:srgbClr val="333333"/>
                </a:solidFill>
                <a:latin typeface="arial" panose="020B0604020202020204" pitchFamily="34" charset="0"/>
              </a:rPr>
              <a:t>元</a:t>
            </a:r>
            <a:r>
              <a:rPr lang="zh-CN" altLang="en-US" sz="1400" dirty="0" smtClean="0">
                <a:solidFill>
                  <a:srgbClr val="333333"/>
                </a:solidFill>
                <a:latin typeface="arial" panose="020B0604020202020204" pitchFamily="34" charset="0"/>
              </a:rPr>
              <a:t>。税率表如下：</a:t>
            </a:r>
            <a:endParaRPr lang="zh-CN" altLang="en-US" sz="1400" dirty="0"/>
          </a:p>
        </p:txBody>
      </p:sp>
      <p:sp>
        <p:nvSpPr>
          <p:cNvPr id="6" name="矩形 5"/>
          <p:cNvSpPr/>
          <p:nvPr/>
        </p:nvSpPr>
        <p:spPr>
          <a:xfrm>
            <a:off x="755576" y="5449323"/>
            <a:ext cx="7237040" cy="369332"/>
          </a:xfrm>
          <a:prstGeom prst="rect">
            <a:avLst/>
          </a:prstGeom>
        </p:spPr>
        <p:txBody>
          <a:bodyPr wrap="square">
            <a:spAutoFit/>
          </a:bodyPr>
          <a:lstStyle/>
          <a:p>
            <a:r>
              <a:rPr lang="zh-CN" altLang="en-US" dirty="0" smtClean="0"/>
              <a:t>编程实现：输入年收收入，计算税后收入并输出。</a:t>
            </a:r>
            <a:endParaRPr lang="zh-CN" altLang="en-US" dirty="0"/>
          </a:p>
        </p:txBody>
      </p:sp>
    </p:spTree>
    <p:extLst>
      <p:ext uri="{BB962C8B-B14F-4D97-AF65-F5344CB8AC3E}">
        <p14:creationId xmlns:p14="http://schemas.microsoft.com/office/powerpoint/2010/main" val="852294949"/>
      </p:ext>
    </p:extLst>
  </p:cSld>
  <p:clrMapOvr>
    <a:masterClrMapping/>
  </p:clrMapOvr>
  <p:transition>
    <p:circl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000" dirty="0"/>
              <a:t>2.4 </a:t>
            </a:r>
            <a:r>
              <a:rPr lang="en-US" altLang="zh-CN" sz="2000" dirty="0" smtClean="0"/>
              <a:t>if</a:t>
            </a:r>
            <a:r>
              <a:rPr lang="zh-CN" altLang="en-US" sz="2000" dirty="0"/>
              <a:t>语句的嵌套</a:t>
            </a:r>
          </a:p>
        </p:txBody>
      </p:sp>
      <p:sp>
        <p:nvSpPr>
          <p:cNvPr id="3" name="内容占位符 2"/>
          <p:cNvSpPr>
            <a:spLocks noGrp="1"/>
          </p:cNvSpPr>
          <p:nvPr>
            <p:ph idx="1"/>
          </p:nvPr>
        </p:nvSpPr>
        <p:spPr>
          <a:xfrm>
            <a:off x="395536" y="1052736"/>
            <a:ext cx="9361040" cy="4818197"/>
          </a:xfrm>
        </p:spPr>
        <p:txBody>
          <a:bodyPr/>
          <a:lstStyle/>
          <a:p>
            <a:pPr marL="0" indent="0">
              <a:buNone/>
            </a:pPr>
            <a:r>
              <a:rPr lang="en-US" altLang="zh-CN" sz="1200" dirty="0"/>
              <a:t>import </a:t>
            </a:r>
            <a:r>
              <a:rPr lang="en-US" altLang="zh-CN" sz="1200" dirty="0" err="1"/>
              <a:t>java.util.Scanner</a:t>
            </a:r>
            <a:r>
              <a:rPr lang="en-US" altLang="zh-CN" sz="1200" dirty="0"/>
              <a:t>;</a:t>
            </a:r>
          </a:p>
          <a:p>
            <a:pPr marL="0" indent="0">
              <a:buNone/>
            </a:pPr>
            <a:r>
              <a:rPr lang="en-US" altLang="zh-CN" sz="1200" dirty="0"/>
              <a:t>public class </a:t>
            </a:r>
            <a:r>
              <a:rPr lang="en-US" altLang="zh-CN" sz="1200" dirty="0" err="1"/>
              <a:t>IfNest</a:t>
            </a:r>
            <a:r>
              <a:rPr lang="en-US" altLang="zh-CN" sz="1200" dirty="0"/>
              <a:t> {</a:t>
            </a:r>
          </a:p>
          <a:p>
            <a:pPr marL="0" indent="0">
              <a:buNone/>
            </a:pPr>
            <a:r>
              <a:rPr lang="en-US" altLang="zh-CN" sz="1200" dirty="0"/>
              <a:t>	public static void main(String[] </a:t>
            </a:r>
            <a:r>
              <a:rPr lang="en-US" altLang="zh-CN" sz="1200" dirty="0" err="1"/>
              <a:t>args</a:t>
            </a:r>
            <a:r>
              <a:rPr lang="en-US" altLang="zh-CN" sz="1200" dirty="0"/>
              <a:t>) {</a:t>
            </a:r>
          </a:p>
          <a:p>
            <a:pPr marL="0" indent="0">
              <a:buNone/>
            </a:pPr>
            <a:r>
              <a:rPr lang="en-US" altLang="zh-CN" sz="1200" dirty="0"/>
              <a:t>		Scanner in=new Scanner(System.in);</a:t>
            </a:r>
          </a:p>
          <a:p>
            <a:pPr marL="0" indent="0">
              <a:buNone/>
            </a:pPr>
            <a:r>
              <a:rPr lang="en-US" altLang="zh-CN" sz="1200" dirty="0"/>
              <a:t>		</a:t>
            </a:r>
            <a:r>
              <a:rPr lang="en-US" altLang="zh-CN" sz="1200" dirty="0" err="1"/>
              <a:t>System.out.println</a:t>
            </a:r>
            <a:r>
              <a:rPr lang="en-US" altLang="zh-CN" sz="1200" dirty="0"/>
              <a:t>("</a:t>
            </a:r>
            <a:r>
              <a:rPr lang="zh-CN" altLang="en-US" sz="1200" dirty="0"/>
              <a:t>姓名：</a:t>
            </a:r>
            <a:r>
              <a:rPr lang="en-US" altLang="zh-CN" sz="1200" dirty="0"/>
              <a:t>");</a:t>
            </a:r>
          </a:p>
          <a:p>
            <a:pPr marL="0" indent="0">
              <a:buNone/>
            </a:pPr>
            <a:r>
              <a:rPr lang="en-US" altLang="zh-CN" sz="1200" dirty="0"/>
              <a:t>		String name= </a:t>
            </a:r>
            <a:r>
              <a:rPr lang="en-US" altLang="zh-CN" sz="1200" dirty="0" err="1"/>
              <a:t>in.nextLine</a:t>
            </a:r>
            <a:r>
              <a:rPr lang="en-US" altLang="zh-CN" sz="1200" dirty="0"/>
              <a:t>();</a:t>
            </a:r>
          </a:p>
          <a:p>
            <a:pPr marL="0" indent="0">
              <a:buNone/>
            </a:pPr>
            <a:r>
              <a:rPr lang="en-US" altLang="zh-CN" sz="1200" dirty="0"/>
              <a:t>		</a:t>
            </a:r>
            <a:r>
              <a:rPr lang="en-US" altLang="zh-CN" sz="1200" dirty="0" err="1"/>
              <a:t>System.out.println</a:t>
            </a:r>
            <a:r>
              <a:rPr lang="en-US" altLang="zh-CN" sz="1200" dirty="0"/>
              <a:t>("</a:t>
            </a:r>
            <a:r>
              <a:rPr lang="zh-CN" altLang="en-US" sz="1200" dirty="0"/>
              <a:t>是否有工作？（</a:t>
            </a:r>
            <a:r>
              <a:rPr lang="en-US" altLang="zh-CN" sz="1200" dirty="0"/>
              <a:t>y/n)");</a:t>
            </a:r>
          </a:p>
          <a:p>
            <a:pPr marL="0" indent="0">
              <a:buNone/>
            </a:pPr>
            <a:r>
              <a:rPr lang="en-US" altLang="zh-CN" sz="1200" dirty="0"/>
              <a:t>		char employed=</a:t>
            </a:r>
            <a:r>
              <a:rPr lang="en-US" altLang="zh-CN" sz="1200" dirty="0" err="1"/>
              <a:t>in.nextLine</a:t>
            </a:r>
            <a:r>
              <a:rPr lang="en-US" altLang="zh-CN" sz="1200" dirty="0"/>
              <a:t>().</a:t>
            </a:r>
            <a:r>
              <a:rPr lang="en-US" altLang="zh-CN" sz="1200" dirty="0" err="1"/>
              <a:t>charAt</a:t>
            </a:r>
            <a:r>
              <a:rPr lang="en-US" altLang="zh-CN" sz="1200" dirty="0"/>
              <a:t>(0);</a:t>
            </a:r>
          </a:p>
          <a:p>
            <a:pPr marL="0" indent="0">
              <a:buNone/>
            </a:pPr>
            <a:r>
              <a:rPr lang="en-US" altLang="zh-CN" sz="1200" dirty="0"/>
              <a:t>		</a:t>
            </a:r>
            <a:r>
              <a:rPr lang="en-US" altLang="zh-CN" sz="1200" dirty="0" err="1"/>
              <a:t>System.out.println</a:t>
            </a:r>
            <a:r>
              <a:rPr lang="en-US" altLang="zh-CN" sz="1200" dirty="0"/>
              <a:t>("</a:t>
            </a:r>
            <a:r>
              <a:rPr lang="zh-CN" altLang="en-US" sz="1200" dirty="0"/>
              <a:t>大学毕业几年？：</a:t>
            </a:r>
            <a:r>
              <a:rPr lang="en-US" altLang="zh-CN" sz="1200" dirty="0"/>
              <a:t>");</a:t>
            </a:r>
          </a:p>
          <a:p>
            <a:pPr marL="0" indent="0">
              <a:buNone/>
            </a:pPr>
            <a:r>
              <a:rPr lang="en-US" altLang="zh-CN" sz="1200" dirty="0"/>
              <a:t>		</a:t>
            </a:r>
            <a:r>
              <a:rPr lang="en-US" altLang="zh-CN" sz="1200" dirty="0" err="1"/>
              <a:t>int</a:t>
            </a:r>
            <a:r>
              <a:rPr lang="en-US" altLang="zh-CN" sz="1200" dirty="0"/>
              <a:t> year=</a:t>
            </a:r>
            <a:r>
              <a:rPr lang="en-US" altLang="zh-CN" sz="1200" dirty="0" err="1"/>
              <a:t>in.nextInt</a:t>
            </a:r>
            <a:r>
              <a:rPr lang="en-US" altLang="zh-CN" sz="1200" dirty="0"/>
              <a:t>();</a:t>
            </a:r>
          </a:p>
          <a:p>
            <a:pPr marL="0" indent="0">
              <a:buNone/>
            </a:pPr>
            <a:r>
              <a:rPr lang="en-US" altLang="zh-CN" sz="1200" dirty="0"/>
              <a:t>		if(employed=='y')</a:t>
            </a:r>
          </a:p>
          <a:p>
            <a:pPr marL="0" indent="0">
              <a:buNone/>
            </a:pPr>
            <a:r>
              <a:rPr lang="en-US" altLang="zh-CN" sz="1200" dirty="0"/>
              <a:t>		</a:t>
            </a:r>
            <a:r>
              <a:rPr lang="en-US" altLang="zh-CN" sz="1200" dirty="0" smtClean="0"/>
              <a:t>       if(year</a:t>
            </a:r>
            <a:r>
              <a:rPr lang="en-US" altLang="zh-CN" sz="1200" dirty="0"/>
              <a:t>&lt;=2)</a:t>
            </a:r>
          </a:p>
          <a:p>
            <a:pPr marL="0" indent="0">
              <a:buNone/>
            </a:pPr>
            <a:r>
              <a:rPr lang="en-US" altLang="zh-CN" sz="1200" dirty="0"/>
              <a:t>	</a:t>
            </a:r>
            <a:r>
              <a:rPr lang="en-US" altLang="zh-CN" sz="1200" dirty="0" smtClean="0"/>
              <a:t>                                </a:t>
            </a:r>
            <a:r>
              <a:rPr lang="en-US" altLang="zh-CN" sz="1200" dirty="0" err="1" smtClean="0"/>
              <a:t>System.out.println</a:t>
            </a:r>
            <a:r>
              <a:rPr lang="en-US" altLang="zh-CN" sz="1200" dirty="0" smtClean="0"/>
              <a:t>(name</a:t>
            </a:r>
            <a:r>
              <a:rPr lang="en-US" altLang="zh-CN" sz="1200" dirty="0"/>
              <a:t>+"</a:t>
            </a:r>
            <a:r>
              <a:rPr lang="zh-CN" altLang="en-US" sz="1200" dirty="0"/>
              <a:t>有工作，大学毕业</a:t>
            </a:r>
            <a:r>
              <a:rPr lang="en-US" altLang="zh-CN" sz="1200" dirty="0"/>
              <a:t>2</a:t>
            </a:r>
            <a:r>
              <a:rPr lang="zh-CN" altLang="en-US" sz="1200" dirty="0"/>
              <a:t>年之内，能获得低息贷款</a:t>
            </a:r>
            <a:r>
              <a:rPr lang="en-US" altLang="zh-CN" sz="1200" dirty="0"/>
              <a:t>!");</a:t>
            </a:r>
          </a:p>
          <a:p>
            <a:pPr marL="0" indent="0">
              <a:buNone/>
            </a:pPr>
            <a:r>
              <a:rPr lang="en-US" altLang="zh-CN" sz="1200" dirty="0"/>
              <a:t>		</a:t>
            </a:r>
            <a:r>
              <a:rPr lang="en-US" altLang="zh-CN" sz="1200" dirty="0" smtClean="0"/>
              <a:t>       else</a:t>
            </a:r>
            <a:endParaRPr lang="en-US" altLang="zh-CN" sz="1200" dirty="0"/>
          </a:p>
          <a:p>
            <a:pPr marL="0" indent="0">
              <a:buNone/>
            </a:pPr>
            <a:r>
              <a:rPr lang="en-US" altLang="zh-CN" sz="1200" dirty="0" smtClean="0"/>
              <a:t>                                                   </a:t>
            </a:r>
            <a:r>
              <a:rPr lang="en-US" altLang="zh-CN" sz="1200" dirty="0" err="1" smtClean="0"/>
              <a:t>System.out.println</a:t>
            </a:r>
            <a:r>
              <a:rPr lang="en-US" altLang="zh-CN" sz="1200" dirty="0" smtClean="0"/>
              <a:t>(name</a:t>
            </a:r>
            <a:r>
              <a:rPr lang="en-US" altLang="zh-CN" sz="1200" dirty="0"/>
              <a:t>+"</a:t>
            </a:r>
            <a:r>
              <a:rPr lang="zh-CN" altLang="en-US" sz="1200" dirty="0"/>
              <a:t>有工作，大学毕业超过</a:t>
            </a:r>
            <a:r>
              <a:rPr lang="en-US" altLang="zh-CN" sz="1200" dirty="0"/>
              <a:t>2</a:t>
            </a:r>
            <a:r>
              <a:rPr lang="zh-CN" altLang="en-US" sz="1200" dirty="0"/>
              <a:t>年，不能获得低息贷款！</a:t>
            </a:r>
            <a:r>
              <a:rPr lang="en-US" altLang="zh-CN" sz="1200" dirty="0"/>
              <a:t>");</a:t>
            </a:r>
          </a:p>
          <a:p>
            <a:pPr marL="0" indent="0">
              <a:buNone/>
            </a:pPr>
            <a:r>
              <a:rPr lang="en-US" altLang="zh-CN" sz="1200" dirty="0"/>
              <a:t>		else</a:t>
            </a:r>
          </a:p>
          <a:p>
            <a:pPr marL="0" indent="0">
              <a:buNone/>
            </a:pPr>
            <a:r>
              <a:rPr lang="en-US" altLang="zh-CN" sz="1200" dirty="0"/>
              <a:t>	</a:t>
            </a:r>
            <a:r>
              <a:rPr lang="en-US" altLang="zh-CN" sz="1200" dirty="0" smtClean="0"/>
              <a:t>                          </a:t>
            </a:r>
            <a:r>
              <a:rPr lang="en-US" altLang="zh-CN" sz="1200" dirty="0" err="1" smtClean="0"/>
              <a:t>System.out.println</a:t>
            </a:r>
            <a:r>
              <a:rPr lang="en-US" altLang="zh-CN" sz="1200" dirty="0" smtClean="0"/>
              <a:t>(name</a:t>
            </a:r>
            <a:r>
              <a:rPr lang="en-US" altLang="zh-CN" sz="1200" dirty="0"/>
              <a:t>+"</a:t>
            </a:r>
            <a:r>
              <a:rPr lang="zh-CN" altLang="en-US" sz="1200" dirty="0"/>
              <a:t>没有工作，不能获得低息贷款</a:t>
            </a:r>
            <a:r>
              <a:rPr lang="en-US" altLang="zh-CN" sz="1200" dirty="0"/>
              <a:t>!");</a:t>
            </a:r>
          </a:p>
          <a:p>
            <a:pPr marL="0" indent="0">
              <a:buNone/>
            </a:pPr>
            <a:r>
              <a:rPr lang="en-US" altLang="zh-CN" sz="1200" dirty="0"/>
              <a:t>	}</a:t>
            </a:r>
          </a:p>
          <a:p>
            <a:pPr marL="0" indent="0">
              <a:buNone/>
            </a:pPr>
            <a:r>
              <a:rPr lang="en-US" altLang="zh-CN" sz="1200" dirty="0"/>
              <a:t>}</a:t>
            </a:r>
            <a:endParaRPr lang="zh-CN" altLang="en-US" sz="1200" dirty="0"/>
          </a:p>
        </p:txBody>
      </p:sp>
      <p:sp>
        <p:nvSpPr>
          <p:cNvPr id="4" name="文本框 3"/>
          <p:cNvSpPr txBox="1"/>
          <p:nvPr/>
        </p:nvSpPr>
        <p:spPr>
          <a:xfrm>
            <a:off x="467544" y="5870933"/>
            <a:ext cx="2448272" cy="584775"/>
          </a:xfrm>
          <a:prstGeom prst="rect">
            <a:avLst/>
          </a:prstGeom>
          <a:noFill/>
        </p:spPr>
        <p:txBody>
          <a:bodyPr wrap="square" rtlCol="0">
            <a:spAutoFit/>
          </a:bodyPr>
          <a:lstStyle/>
          <a:p>
            <a:r>
              <a:rPr lang="zh-CN" altLang="en-US" sz="1600" dirty="0" smtClean="0">
                <a:solidFill>
                  <a:srgbClr val="FF0000"/>
                </a:solidFill>
              </a:rPr>
              <a:t>输入数据为：张三、</a:t>
            </a:r>
            <a:r>
              <a:rPr lang="en-US" altLang="zh-CN" sz="1600" dirty="0" smtClean="0">
                <a:solidFill>
                  <a:srgbClr val="FF0000"/>
                </a:solidFill>
              </a:rPr>
              <a:t>y</a:t>
            </a:r>
            <a:r>
              <a:rPr lang="zh-CN" altLang="en-US" sz="1600" dirty="0" smtClean="0">
                <a:solidFill>
                  <a:srgbClr val="FF0000"/>
                </a:solidFill>
              </a:rPr>
              <a:t>、</a:t>
            </a:r>
            <a:r>
              <a:rPr lang="en-US" altLang="zh-CN" sz="1600" dirty="0" smtClean="0">
                <a:solidFill>
                  <a:srgbClr val="FF0000"/>
                </a:solidFill>
              </a:rPr>
              <a:t>1</a:t>
            </a:r>
          </a:p>
          <a:p>
            <a:r>
              <a:rPr lang="zh-CN" altLang="en-US" sz="1600" dirty="0" smtClean="0">
                <a:solidFill>
                  <a:srgbClr val="FF0000"/>
                </a:solidFill>
              </a:rPr>
              <a:t>运行结果为？</a:t>
            </a:r>
            <a:endParaRPr lang="zh-CN" altLang="en-US" sz="1600" dirty="0">
              <a:solidFill>
                <a:srgbClr val="FF0000"/>
              </a:solidFill>
            </a:endParaRPr>
          </a:p>
        </p:txBody>
      </p:sp>
      <p:sp>
        <p:nvSpPr>
          <p:cNvPr id="5" name="文本框 4"/>
          <p:cNvSpPr txBox="1"/>
          <p:nvPr/>
        </p:nvSpPr>
        <p:spPr>
          <a:xfrm>
            <a:off x="3059832" y="5877272"/>
            <a:ext cx="2880320" cy="584775"/>
          </a:xfrm>
          <a:prstGeom prst="rect">
            <a:avLst/>
          </a:prstGeom>
          <a:noFill/>
        </p:spPr>
        <p:txBody>
          <a:bodyPr wrap="square" rtlCol="0">
            <a:spAutoFit/>
          </a:bodyPr>
          <a:lstStyle/>
          <a:p>
            <a:r>
              <a:rPr lang="zh-CN" altLang="en-US" sz="1600" dirty="0" smtClean="0">
                <a:solidFill>
                  <a:srgbClr val="FF0000"/>
                </a:solidFill>
              </a:rPr>
              <a:t>输入数据为：李四、</a:t>
            </a:r>
            <a:r>
              <a:rPr lang="en-US" altLang="zh-CN" sz="1600" dirty="0">
                <a:solidFill>
                  <a:srgbClr val="FF0000"/>
                </a:solidFill>
              </a:rPr>
              <a:t>n</a:t>
            </a:r>
            <a:r>
              <a:rPr lang="zh-CN" altLang="en-US" sz="1600" dirty="0" smtClean="0">
                <a:solidFill>
                  <a:srgbClr val="FF0000"/>
                </a:solidFill>
              </a:rPr>
              <a:t>、</a:t>
            </a:r>
            <a:r>
              <a:rPr lang="en-US" altLang="zh-CN" sz="1600" dirty="0" smtClean="0">
                <a:solidFill>
                  <a:srgbClr val="FF0000"/>
                </a:solidFill>
              </a:rPr>
              <a:t>4</a:t>
            </a:r>
          </a:p>
          <a:p>
            <a:r>
              <a:rPr lang="zh-CN" altLang="en-US" sz="1600" dirty="0" smtClean="0">
                <a:solidFill>
                  <a:srgbClr val="FF0000"/>
                </a:solidFill>
              </a:rPr>
              <a:t>运行结果为？</a:t>
            </a:r>
            <a:endParaRPr lang="zh-CN" altLang="en-US" sz="1600" dirty="0">
              <a:solidFill>
                <a:srgbClr val="FF0000"/>
              </a:solidFill>
            </a:endParaRPr>
          </a:p>
        </p:txBody>
      </p:sp>
    </p:spTree>
    <p:extLst>
      <p:ext uri="{BB962C8B-B14F-4D97-AF65-F5344CB8AC3E}">
        <p14:creationId xmlns:p14="http://schemas.microsoft.com/office/powerpoint/2010/main" val="2081092668"/>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 calcmode="lin" valueType="num">
                                      <p:cBhvr additive="base">
                                        <p:cTn id="7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anim calcmode="lin" valueType="num">
                                      <p:cBhvr additive="base">
                                        <p:cTn id="7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 calcmode="lin" valueType="num">
                                      <p:cBhvr additive="base">
                                        <p:cTn id="7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ppt_x"/>
                                          </p:val>
                                        </p:tav>
                                        <p:tav tm="100000">
                                          <p:val>
                                            <p:strVal val="#ppt_x"/>
                                          </p:val>
                                        </p:tav>
                                      </p:tavLst>
                                    </p:anim>
                                    <p:anim calcmode="lin" valueType="num">
                                      <p:cBhvr additive="base">
                                        <p:cTn id="8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99592" y="512763"/>
            <a:ext cx="6949008" cy="563562"/>
          </a:xfrm>
        </p:spPr>
        <p:txBody>
          <a:bodyPr rtlCol="0">
            <a:normAutofit fontScale="90000"/>
          </a:bodyPr>
          <a:lstStyle/>
          <a:p>
            <a:pPr eaLnBrk="1" fontAlgn="auto" hangingPunct="1">
              <a:spcAft>
                <a:spcPts val="0"/>
              </a:spcAft>
              <a:defRPr/>
            </a:pPr>
            <a:r>
              <a:rPr lang="en-US" altLang="zh-CN" sz="4000" dirty="0" smtClean="0"/>
              <a:t>1.</a:t>
            </a:r>
            <a:r>
              <a:rPr lang="zh-CN" altLang="en-US" sz="4000" dirty="0" smtClean="0"/>
              <a:t>选择</a:t>
            </a:r>
            <a:r>
              <a:rPr lang="zh-CN" altLang="en-US" sz="4000" dirty="0"/>
              <a:t>结构用途</a:t>
            </a:r>
            <a:br>
              <a:rPr lang="zh-CN" altLang="en-US" sz="4000" dirty="0"/>
            </a:br>
            <a:endParaRPr lang="zh-CN" altLang="en-US" sz="4000" dirty="0"/>
          </a:p>
        </p:txBody>
      </p:sp>
      <p:sp>
        <p:nvSpPr>
          <p:cNvPr id="14339" name="Rectangle 3"/>
          <p:cNvSpPr>
            <a:spLocks noGrp="1" noChangeArrowheads="1"/>
          </p:cNvSpPr>
          <p:nvPr>
            <p:ph idx="1"/>
          </p:nvPr>
        </p:nvSpPr>
        <p:spPr/>
        <p:txBody>
          <a:bodyPr/>
          <a:lstStyle/>
          <a:p>
            <a:pPr eaLnBrk="1" hangingPunct="1"/>
            <a:r>
              <a:rPr lang="zh-CN" altLang="en-US" dirty="0" smtClean="0"/>
              <a:t>程序执行结构并不总是顺序结构组成，有时需要根据条件，选择不同的执行路径</a:t>
            </a:r>
            <a:endParaRPr lang="en-US" altLang="zh-CN" dirty="0" smtClean="0"/>
          </a:p>
          <a:p>
            <a:pPr lvl="1"/>
            <a:r>
              <a:rPr lang="zh-CN" altLang="en-US" dirty="0" smtClean="0"/>
              <a:t>例：早上出门是否带伞</a:t>
            </a:r>
            <a:endParaRPr lang="en-US" altLang="zh-CN" dirty="0" smtClean="0"/>
          </a:p>
          <a:p>
            <a:pPr lvl="2"/>
            <a:r>
              <a:rPr lang="zh-CN" altLang="en-US" dirty="0" smtClean="0"/>
              <a:t>下雨：带伞</a:t>
            </a:r>
            <a:endParaRPr lang="en-US" altLang="zh-CN" dirty="0" smtClean="0"/>
          </a:p>
          <a:p>
            <a:pPr lvl="2"/>
            <a:r>
              <a:rPr lang="zh-CN" altLang="en-US" dirty="0" smtClean="0"/>
              <a:t>不下雨：不带伞</a:t>
            </a:r>
          </a:p>
          <a:p>
            <a:pPr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178510558"/>
      </p:ext>
    </p:extLst>
  </p:cSld>
  <p:clrMapOvr>
    <a:masterClrMapping/>
  </p:clrMapOvr>
  <p:transition>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smtClean="0"/>
              <a:t>2.4 if</a:t>
            </a:r>
            <a:r>
              <a:rPr lang="zh-CN" altLang="en-US" dirty="0" smtClean="0"/>
              <a:t>语句的嵌套 </a:t>
            </a:r>
          </a:p>
        </p:txBody>
      </p:sp>
      <p:sp>
        <p:nvSpPr>
          <p:cNvPr id="38915" name="Rectangle 3"/>
          <p:cNvSpPr>
            <a:spLocks noGrp="1" noChangeArrowheads="1"/>
          </p:cNvSpPr>
          <p:nvPr>
            <p:ph idx="1"/>
          </p:nvPr>
        </p:nvSpPr>
        <p:spPr/>
        <p:txBody>
          <a:bodyPr/>
          <a:lstStyle/>
          <a:p>
            <a:pPr eaLnBrk="1" hangingPunct="1">
              <a:lnSpc>
                <a:spcPct val="80000"/>
              </a:lnSpc>
              <a:buFontTx/>
              <a:buNone/>
            </a:pPr>
            <a:r>
              <a:rPr lang="en-US" altLang="zh-CN" sz="2000" dirty="0" smtClean="0"/>
              <a:t>if-else-if</a:t>
            </a:r>
            <a:r>
              <a:rPr lang="zh-CN" altLang="en-US" sz="2000" dirty="0" smtClean="0"/>
              <a:t>语句实际上是</a:t>
            </a:r>
            <a:r>
              <a:rPr lang="en-US" altLang="zh-CN" sz="2000" dirty="0" smtClean="0"/>
              <a:t>if</a:t>
            </a:r>
            <a:r>
              <a:rPr lang="zh-CN" altLang="en-US" sz="2000" dirty="0" smtClean="0"/>
              <a:t>语句的一种嵌套方式，对于一般的</a:t>
            </a:r>
            <a:r>
              <a:rPr lang="en-US" altLang="zh-CN" sz="2000" dirty="0" smtClean="0"/>
              <a:t>if</a:t>
            </a:r>
            <a:r>
              <a:rPr lang="zh-CN" altLang="en-US" sz="2000" dirty="0" smtClean="0"/>
              <a:t>语句，可以根据需要进行嵌套。在</a:t>
            </a:r>
            <a:r>
              <a:rPr lang="en-US" altLang="zh-CN" sz="2000" dirty="0" smtClean="0"/>
              <a:t>if</a:t>
            </a:r>
            <a:r>
              <a:rPr lang="zh-CN" altLang="en-US" sz="2000" dirty="0" smtClean="0"/>
              <a:t>语句中又包含一个或多个</a:t>
            </a:r>
            <a:r>
              <a:rPr lang="en-US" altLang="zh-CN" sz="2000" dirty="0" smtClean="0"/>
              <a:t>if</a:t>
            </a:r>
            <a:r>
              <a:rPr lang="zh-CN" altLang="en-US" sz="2000" dirty="0" smtClean="0"/>
              <a:t>语句称为</a:t>
            </a:r>
            <a:r>
              <a:rPr lang="en-US" altLang="zh-CN" sz="2000" dirty="0" smtClean="0"/>
              <a:t>if</a:t>
            </a:r>
            <a:r>
              <a:rPr lang="zh-CN" altLang="en-US" sz="2000" dirty="0" smtClean="0"/>
              <a:t>语句的嵌套。</a:t>
            </a:r>
          </a:p>
          <a:p>
            <a:pPr eaLnBrk="1" hangingPunct="1">
              <a:lnSpc>
                <a:spcPct val="80000"/>
              </a:lnSpc>
              <a:buFontTx/>
              <a:buNone/>
            </a:pPr>
            <a:r>
              <a:rPr lang="zh-CN" altLang="en-US" sz="2000" dirty="0" smtClean="0"/>
              <a:t>常见的</a:t>
            </a:r>
            <a:r>
              <a:rPr lang="en-US" altLang="zh-CN" sz="2000" dirty="0" smtClean="0"/>
              <a:t>if</a:t>
            </a:r>
            <a:r>
              <a:rPr lang="zh-CN" altLang="en-US" sz="2000" dirty="0" smtClean="0"/>
              <a:t>语句的嵌套格式如下：</a:t>
            </a:r>
          </a:p>
          <a:p>
            <a:pPr eaLnBrk="1" hangingPunct="1">
              <a:lnSpc>
                <a:spcPct val="80000"/>
              </a:lnSpc>
              <a:buFontTx/>
              <a:buNone/>
            </a:pPr>
            <a:r>
              <a:rPr lang="zh-CN" altLang="en-US" sz="2000" dirty="0" smtClean="0"/>
              <a:t>（</a:t>
            </a:r>
            <a:r>
              <a:rPr lang="en-US" altLang="zh-CN" sz="2000" dirty="0" smtClean="0"/>
              <a:t>1</a:t>
            </a:r>
            <a:r>
              <a:rPr lang="zh-CN" altLang="en-US" sz="2000" dirty="0" smtClean="0"/>
              <a:t>）在</a:t>
            </a:r>
            <a:r>
              <a:rPr lang="en-US" altLang="zh-CN" sz="2000" dirty="0" smtClean="0"/>
              <a:t>if</a:t>
            </a:r>
            <a:r>
              <a:rPr lang="zh-CN" altLang="en-US" sz="2000" dirty="0" smtClean="0"/>
              <a:t>后面进行嵌套，格式如下：</a:t>
            </a:r>
          </a:p>
          <a:p>
            <a:pPr eaLnBrk="1" hangingPunct="1">
              <a:lnSpc>
                <a:spcPct val="80000"/>
              </a:lnSpc>
              <a:buFontTx/>
              <a:buNone/>
            </a:pPr>
            <a:r>
              <a:rPr lang="zh-CN" altLang="en-US" sz="2000" dirty="0" smtClean="0"/>
              <a:t>    </a:t>
            </a:r>
            <a:r>
              <a:rPr lang="en-US" altLang="zh-CN" sz="2000" dirty="0" smtClean="0"/>
              <a:t>if(</a:t>
            </a:r>
            <a:r>
              <a:rPr lang="zh-CN" altLang="en-US" sz="2000" dirty="0" smtClean="0"/>
              <a:t>表达式</a:t>
            </a:r>
            <a:r>
              <a:rPr lang="en-US" altLang="zh-CN" sz="2000" dirty="0" smtClean="0"/>
              <a:t>1)</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if(</a:t>
            </a:r>
            <a:r>
              <a:rPr lang="zh-CN" altLang="en-US" sz="2000" dirty="0" smtClean="0"/>
              <a:t>表达式</a:t>
            </a:r>
            <a:r>
              <a:rPr lang="en-US" altLang="zh-CN" sz="2000" dirty="0" smtClean="0"/>
              <a:t>2)</a:t>
            </a:r>
          </a:p>
          <a:p>
            <a:pPr eaLnBrk="1" hangingPunct="1">
              <a:lnSpc>
                <a:spcPct val="80000"/>
              </a:lnSpc>
              <a:buFontTx/>
              <a:buNone/>
            </a:pPr>
            <a:r>
              <a:rPr lang="en-US" altLang="zh-CN" sz="2000" dirty="0" smtClean="0"/>
              <a:t>            </a:t>
            </a:r>
            <a:r>
              <a:rPr lang="zh-CN" altLang="en-US" sz="2000" dirty="0" smtClean="0"/>
              <a:t>语句</a:t>
            </a:r>
            <a:r>
              <a:rPr lang="en-US" altLang="zh-CN" sz="2000" dirty="0" smtClean="0"/>
              <a:t>1;</a:t>
            </a:r>
          </a:p>
          <a:p>
            <a:pPr eaLnBrk="1" hangingPunct="1">
              <a:lnSpc>
                <a:spcPct val="80000"/>
              </a:lnSpc>
              <a:buFontTx/>
              <a:buNone/>
            </a:pPr>
            <a:r>
              <a:rPr lang="en-US" altLang="zh-CN" sz="2000" dirty="0" smtClean="0"/>
              <a:t>        else</a:t>
            </a:r>
          </a:p>
          <a:p>
            <a:pPr eaLnBrk="1" hangingPunct="1">
              <a:lnSpc>
                <a:spcPct val="80000"/>
              </a:lnSpc>
              <a:buFontTx/>
              <a:buNone/>
            </a:pPr>
            <a:r>
              <a:rPr lang="en-US" altLang="zh-CN" sz="2000" dirty="0" smtClean="0"/>
              <a:t>            </a:t>
            </a:r>
            <a:r>
              <a:rPr lang="zh-CN" altLang="en-US" sz="2000" dirty="0" smtClean="0"/>
              <a:t>语句</a:t>
            </a:r>
            <a:r>
              <a:rPr lang="en-US" altLang="zh-CN" sz="2000" dirty="0" smtClean="0"/>
              <a:t>2;</a:t>
            </a:r>
          </a:p>
          <a:p>
            <a:pPr eaLnBrk="1" hangingPunct="1">
              <a:lnSpc>
                <a:spcPct val="80000"/>
              </a:lnSpc>
              <a:buFontTx/>
              <a:buNone/>
            </a:pPr>
            <a:r>
              <a:rPr lang="en-US" altLang="zh-CN" sz="2000" dirty="0" smtClean="0"/>
              <a:t>    }	</a:t>
            </a:r>
          </a:p>
          <a:p>
            <a:pPr eaLnBrk="1" hangingPunct="1">
              <a:lnSpc>
                <a:spcPct val="80000"/>
              </a:lnSpc>
              <a:buFontTx/>
              <a:buNone/>
            </a:pPr>
            <a:r>
              <a:rPr lang="en-US" altLang="zh-CN" sz="2000" dirty="0" smtClean="0"/>
              <a:t>    else</a:t>
            </a:r>
          </a:p>
          <a:p>
            <a:pPr eaLnBrk="1" hangingPunct="1">
              <a:lnSpc>
                <a:spcPct val="80000"/>
              </a:lnSpc>
              <a:buFontTx/>
              <a:buNone/>
            </a:pPr>
            <a:r>
              <a:rPr lang="en-US" altLang="zh-CN" sz="2000" dirty="0" smtClean="0"/>
              <a:t>        </a:t>
            </a:r>
            <a:r>
              <a:rPr lang="zh-CN" altLang="en-US" sz="2000" dirty="0" smtClean="0"/>
              <a:t>语句</a:t>
            </a:r>
            <a:r>
              <a:rPr lang="en-US" altLang="zh-CN" sz="2000" dirty="0" smtClean="0"/>
              <a:t>3;</a:t>
            </a:r>
          </a:p>
          <a:p>
            <a:pPr eaLnBrk="1" hangingPunct="1">
              <a:lnSpc>
                <a:spcPct val="80000"/>
              </a:lnSpc>
              <a:buFontTx/>
              <a:buNone/>
            </a:pPr>
            <a:r>
              <a:rPr lang="zh-CN" altLang="en-US" sz="2000" dirty="0" smtClean="0"/>
              <a:t>（</a:t>
            </a:r>
            <a:r>
              <a:rPr lang="en-US" altLang="zh-CN" sz="2000" dirty="0" smtClean="0"/>
              <a:t>2</a:t>
            </a:r>
            <a:r>
              <a:rPr lang="zh-CN" altLang="en-US" sz="2000" dirty="0" smtClean="0"/>
              <a:t>）在</a:t>
            </a:r>
            <a:r>
              <a:rPr lang="en-US" altLang="zh-CN" sz="2000" dirty="0" smtClean="0"/>
              <a:t>else</a:t>
            </a:r>
            <a:r>
              <a:rPr lang="zh-CN" altLang="en-US" sz="2000" dirty="0" smtClean="0"/>
              <a:t>后面进行嵌套，格式如下：</a:t>
            </a:r>
          </a:p>
          <a:p>
            <a:pPr eaLnBrk="1" hangingPunct="1">
              <a:lnSpc>
                <a:spcPct val="80000"/>
              </a:lnSpc>
              <a:buFontTx/>
              <a:buNone/>
            </a:pPr>
            <a:r>
              <a:rPr lang="zh-CN" altLang="en-US" sz="2000" dirty="0" smtClean="0"/>
              <a:t>    </a:t>
            </a:r>
            <a:r>
              <a:rPr lang="en-US" altLang="zh-CN" sz="2000" dirty="0" smtClean="0"/>
              <a:t>if(</a:t>
            </a:r>
            <a:r>
              <a:rPr lang="zh-CN" altLang="en-US" sz="2000" dirty="0" smtClean="0"/>
              <a:t>表达式</a:t>
            </a:r>
            <a:r>
              <a:rPr lang="en-US" altLang="zh-CN" sz="2000" dirty="0" smtClean="0"/>
              <a:t>1)</a:t>
            </a:r>
          </a:p>
          <a:p>
            <a:pPr eaLnBrk="1" hangingPunct="1">
              <a:lnSpc>
                <a:spcPct val="80000"/>
              </a:lnSpc>
              <a:buFontTx/>
              <a:buNone/>
            </a:pPr>
            <a:r>
              <a:rPr lang="en-US" altLang="zh-CN" sz="2000" dirty="0" smtClean="0"/>
              <a:t>        </a:t>
            </a:r>
            <a:r>
              <a:rPr lang="zh-CN" altLang="en-US" sz="2000" dirty="0" smtClean="0"/>
              <a:t>语句</a:t>
            </a:r>
            <a:r>
              <a:rPr lang="en-US" altLang="zh-CN" sz="2000" dirty="0" smtClean="0"/>
              <a:t>3;</a:t>
            </a:r>
          </a:p>
          <a:p>
            <a:pPr eaLnBrk="1" hangingPunct="1">
              <a:lnSpc>
                <a:spcPct val="80000"/>
              </a:lnSpc>
              <a:buFontTx/>
              <a:buNone/>
            </a:pPr>
            <a:r>
              <a:rPr lang="en-US" altLang="zh-CN" sz="2000" dirty="0" smtClean="0"/>
              <a:t>    else</a:t>
            </a:r>
          </a:p>
          <a:p>
            <a:pPr eaLnBrk="1" hangingPunct="1">
              <a:lnSpc>
                <a:spcPct val="80000"/>
              </a:lnSpc>
              <a:buFontTx/>
              <a:buNone/>
            </a:pPr>
            <a:r>
              <a:rPr lang="en-US" altLang="zh-CN" sz="2000" dirty="0" smtClean="0"/>
              <a:t>    {</a:t>
            </a:r>
          </a:p>
          <a:p>
            <a:pPr eaLnBrk="1" hangingPunct="1">
              <a:lnSpc>
                <a:spcPct val="80000"/>
              </a:lnSpc>
              <a:buFontTx/>
              <a:buNone/>
            </a:pPr>
            <a:r>
              <a:rPr lang="en-US" altLang="zh-CN" sz="2000" dirty="0" smtClean="0"/>
              <a:t>        if(</a:t>
            </a:r>
            <a:r>
              <a:rPr lang="zh-CN" altLang="en-US" sz="2000" dirty="0" smtClean="0"/>
              <a:t>表达式</a:t>
            </a:r>
            <a:r>
              <a:rPr lang="en-US" altLang="zh-CN" sz="2000" dirty="0" smtClean="0"/>
              <a:t>2)</a:t>
            </a:r>
          </a:p>
          <a:p>
            <a:pPr eaLnBrk="1" hangingPunct="1">
              <a:lnSpc>
                <a:spcPct val="80000"/>
              </a:lnSpc>
              <a:buFontTx/>
              <a:buNone/>
            </a:pPr>
            <a:r>
              <a:rPr lang="en-US" altLang="zh-CN" sz="2000" dirty="0" smtClean="0"/>
              <a:t>            </a:t>
            </a:r>
            <a:r>
              <a:rPr lang="zh-CN" altLang="en-US" sz="2000" dirty="0" smtClean="0"/>
              <a:t>语句</a:t>
            </a:r>
            <a:r>
              <a:rPr lang="en-US" altLang="zh-CN" sz="2000" dirty="0" smtClean="0"/>
              <a:t>2;</a:t>
            </a:r>
          </a:p>
          <a:p>
            <a:pPr eaLnBrk="1" hangingPunct="1">
              <a:lnSpc>
                <a:spcPct val="80000"/>
              </a:lnSpc>
              <a:buFontTx/>
              <a:buNone/>
            </a:pPr>
            <a:r>
              <a:rPr lang="en-US" altLang="zh-CN" sz="2000" dirty="0" smtClean="0"/>
              <a:t>        else</a:t>
            </a:r>
          </a:p>
          <a:p>
            <a:pPr eaLnBrk="1" hangingPunct="1">
              <a:lnSpc>
                <a:spcPct val="80000"/>
              </a:lnSpc>
              <a:buFontTx/>
              <a:buNone/>
            </a:pPr>
            <a:r>
              <a:rPr lang="en-US" altLang="zh-CN" sz="2000" dirty="0" smtClean="0"/>
              <a:t>            </a:t>
            </a:r>
            <a:r>
              <a:rPr lang="zh-CN" altLang="en-US" sz="2000" dirty="0" smtClean="0"/>
              <a:t>语句</a:t>
            </a:r>
            <a:r>
              <a:rPr lang="en-US" altLang="zh-CN" sz="2000" dirty="0" smtClean="0"/>
              <a:t>3;</a:t>
            </a:r>
          </a:p>
          <a:p>
            <a:pPr eaLnBrk="1" hangingPunct="1">
              <a:lnSpc>
                <a:spcPct val="80000"/>
              </a:lnSpc>
              <a:buFontTx/>
              <a:buNone/>
            </a:pPr>
            <a:r>
              <a:rPr lang="en-US" altLang="zh-CN" sz="2000" dirty="0" smtClean="0"/>
              <a:t>    }</a:t>
            </a:r>
          </a:p>
        </p:txBody>
      </p:sp>
    </p:spTree>
    <p:extLst>
      <p:ext uri="{BB962C8B-B14F-4D97-AF65-F5344CB8AC3E}">
        <p14:creationId xmlns:p14="http://schemas.microsoft.com/office/powerpoint/2010/main" val="2438590924"/>
      </p:ext>
    </p:extLst>
  </p:cSld>
  <p:clrMapOvr>
    <a:masterClrMapping/>
  </p:clrMapOvr>
  <p:transition>
    <p:circl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a:t>
            </a:r>
            <a:r>
              <a:rPr lang="zh-CN" altLang="en-US" dirty="0"/>
              <a:t>语句的嵌套</a:t>
            </a:r>
          </a:p>
        </p:txBody>
      </p:sp>
      <p:sp>
        <p:nvSpPr>
          <p:cNvPr id="3" name="内容占位符 2"/>
          <p:cNvSpPr>
            <a:spLocks noGrp="1"/>
          </p:cNvSpPr>
          <p:nvPr>
            <p:ph idx="1"/>
          </p:nvPr>
        </p:nvSpPr>
        <p:spPr/>
        <p:txBody>
          <a:bodyPr/>
          <a:lstStyle/>
          <a:p>
            <a:r>
              <a:rPr lang="zh-CN" altLang="en-US" dirty="0"/>
              <a:t>实战</a:t>
            </a:r>
            <a:r>
              <a:rPr lang="zh-CN" altLang="en-US" dirty="0" smtClean="0"/>
              <a:t>：活动</a:t>
            </a:r>
            <a:r>
              <a:rPr lang="zh-CN" altLang="en-US" dirty="0"/>
              <a:t>计划的安排，如果今天是工作日，则去上班，如果今天是周末，则外出</a:t>
            </a:r>
            <a:r>
              <a:rPr lang="zh-CN" altLang="en-US" dirty="0" smtClean="0"/>
              <a:t>游玩：如果天气</a:t>
            </a:r>
            <a:r>
              <a:rPr lang="zh-CN" altLang="en-US" dirty="0"/>
              <a:t>晴朗，则去室外游乐场游玩，否则去室内游乐场游玩</a:t>
            </a:r>
          </a:p>
        </p:txBody>
      </p:sp>
    </p:spTree>
    <p:extLst>
      <p:ext uri="{BB962C8B-B14F-4D97-AF65-F5344CB8AC3E}">
        <p14:creationId xmlns:p14="http://schemas.microsoft.com/office/powerpoint/2010/main" val="3841700475"/>
      </p:ext>
    </p:extLst>
  </p:cSld>
  <p:clrMapOvr>
    <a:masterClrMapping/>
  </p:clrMapOvr>
  <p:transition>
    <p:circl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关于嵌套</a:t>
            </a:r>
            <a:endParaRPr lang="zh-CN" altLang="en-US" dirty="0"/>
          </a:p>
        </p:txBody>
      </p:sp>
      <p:sp>
        <p:nvSpPr>
          <p:cNvPr id="4" name="内容占位符 2"/>
          <p:cNvSpPr>
            <a:spLocks noGrp="1"/>
          </p:cNvSpPr>
          <p:nvPr>
            <p:ph idx="1"/>
          </p:nvPr>
        </p:nvSpPr>
        <p:spPr/>
        <p:txBody>
          <a:bodyPr/>
          <a:lstStyle/>
          <a:p>
            <a:pPr marL="0" indent="0">
              <a:buNone/>
            </a:pPr>
            <a:r>
              <a:rPr lang="en-US" altLang="zh-CN" sz="1200" dirty="0"/>
              <a:t>import </a:t>
            </a:r>
            <a:r>
              <a:rPr lang="en-US" altLang="zh-CN" sz="1200" dirty="0" err="1"/>
              <a:t>java.util.Scanner</a:t>
            </a:r>
            <a:r>
              <a:rPr lang="en-US" altLang="zh-CN" sz="1200" dirty="0"/>
              <a:t>;</a:t>
            </a:r>
          </a:p>
          <a:p>
            <a:pPr marL="0" indent="0">
              <a:buNone/>
            </a:pPr>
            <a:r>
              <a:rPr lang="en-US" altLang="zh-CN" sz="1200" dirty="0"/>
              <a:t>public class </a:t>
            </a:r>
            <a:r>
              <a:rPr lang="en-US" altLang="zh-CN" sz="1200" dirty="0" err="1"/>
              <a:t>IfNest</a:t>
            </a:r>
            <a:r>
              <a:rPr lang="en-US" altLang="zh-CN" sz="1200" dirty="0"/>
              <a:t> {</a:t>
            </a:r>
          </a:p>
          <a:p>
            <a:pPr marL="0" indent="0">
              <a:buNone/>
            </a:pPr>
            <a:r>
              <a:rPr lang="en-US" altLang="zh-CN" sz="1200" dirty="0"/>
              <a:t>	public static void main(String[] </a:t>
            </a:r>
            <a:r>
              <a:rPr lang="en-US" altLang="zh-CN" sz="1200" dirty="0" err="1"/>
              <a:t>args</a:t>
            </a:r>
            <a:r>
              <a:rPr lang="en-US" altLang="zh-CN" sz="1200" dirty="0"/>
              <a:t>) {</a:t>
            </a:r>
          </a:p>
          <a:p>
            <a:pPr marL="0" indent="0">
              <a:buNone/>
            </a:pPr>
            <a:r>
              <a:rPr lang="en-US" altLang="zh-CN" sz="1200" dirty="0" smtClean="0"/>
              <a:t>		……</a:t>
            </a:r>
          </a:p>
          <a:p>
            <a:pPr marL="0" indent="0">
              <a:buNone/>
            </a:pPr>
            <a:r>
              <a:rPr lang="en-US" altLang="zh-CN" sz="1200" dirty="0"/>
              <a:t>		if(employed=='y')</a:t>
            </a:r>
          </a:p>
          <a:p>
            <a:pPr marL="0" indent="0">
              <a:buNone/>
            </a:pPr>
            <a:r>
              <a:rPr lang="en-US" altLang="zh-CN" sz="1200" dirty="0"/>
              <a:t>		</a:t>
            </a:r>
            <a:r>
              <a:rPr lang="en-US" altLang="zh-CN" sz="1200" dirty="0" smtClean="0"/>
              <a:t>       if(year</a:t>
            </a:r>
            <a:r>
              <a:rPr lang="en-US" altLang="zh-CN" sz="1200" dirty="0"/>
              <a:t>&lt;=2)</a:t>
            </a:r>
          </a:p>
          <a:p>
            <a:pPr marL="0" indent="0">
              <a:buNone/>
            </a:pPr>
            <a:r>
              <a:rPr lang="en-US" altLang="zh-CN" sz="1200" dirty="0"/>
              <a:t>	</a:t>
            </a:r>
            <a:r>
              <a:rPr lang="en-US" altLang="zh-CN" sz="1200" dirty="0" smtClean="0"/>
              <a:t>                                </a:t>
            </a:r>
            <a:r>
              <a:rPr lang="en-US" altLang="zh-CN" sz="1200" dirty="0" err="1" smtClean="0"/>
              <a:t>System.out.println</a:t>
            </a:r>
            <a:r>
              <a:rPr lang="en-US" altLang="zh-CN" sz="1200" dirty="0" smtClean="0"/>
              <a:t>(name</a:t>
            </a:r>
            <a:r>
              <a:rPr lang="en-US" altLang="zh-CN" sz="1200" dirty="0"/>
              <a:t>+"</a:t>
            </a:r>
            <a:r>
              <a:rPr lang="zh-CN" altLang="en-US" sz="1200" dirty="0"/>
              <a:t>有工作，大学毕业</a:t>
            </a:r>
            <a:r>
              <a:rPr lang="en-US" altLang="zh-CN" sz="1200" dirty="0"/>
              <a:t>2</a:t>
            </a:r>
            <a:r>
              <a:rPr lang="zh-CN" altLang="en-US" sz="1200" dirty="0"/>
              <a:t>年之内，能获得低息贷款</a:t>
            </a:r>
            <a:r>
              <a:rPr lang="en-US" altLang="zh-CN" sz="1200" dirty="0"/>
              <a:t>!");</a:t>
            </a:r>
          </a:p>
          <a:p>
            <a:pPr marL="0" indent="0">
              <a:buNone/>
            </a:pPr>
            <a:r>
              <a:rPr lang="en-US" altLang="zh-CN" sz="1200" dirty="0"/>
              <a:t>		</a:t>
            </a:r>
            <a:r>
              <a:rPr lang="en-US" altLang="zh-CN" sz="1200" dirty="0" smtClean="0"/>
              <a:t>       else</a:t>
            </a:r>
            <a:endParaRPr lang="en-US" altLang="zh-CN" sz="1200" dirty="0"/>
          </a:p>
          <a:p>
            <a:pPr marL="0" indent="0">
              <a:buNone/>
            </a:pPr>
            <a:r>
              <a:rPr lang="en-US" altLang="zh-CN" sz="1200" dirty="0" smtClean="0"/>
              <a:t>                                                   </a:t>
            </a:r>
            <a:r>
              <a:rPr lang="en-US" altLang="zh-CN" sz="1200" dirty="0" err="1" smtClean="0"/>
              <a:t>System.out.println</a:t>
            </a:r>
            <a:r>
              <a:rPr lang="en-US" altLang="zh-CN" sz="1200" dirty="0" smtClean="0"/>
              <a:t>(name</a:t>
            </a:r>
            <a:r>
              <a:rPr lang="en-US" altLang="zh-CN" sz="1200" dirty="0"/>
              <a:t>+"</a:t>
            </a:r>
            <a:r>
              <a:rPr lang="zh-CN" altLang="en-US" sz="1200" dirty="0"/>
              <a:t>有工作，大学毕业超过</a:t>
            </a:r>
            <a:r>
              <a:rPr lang="en-US" altLang="zh-CN" sz="1200" dirty="0"/>
              <a:t>2</a:t>
            </a:r>
            <a:r>
              <a:rPr lang="zh-CN" altLang="en-US" sz="1200" dirty="0"/>
              <a:t>年，不能获得低息贷款！</a:t>
            </a:r>
            <a:r>
              <a:rPr lang="en-US" altLang="zh-CN" sz="1200" dirty="0"/>
              <a:t>");</a:t>
            </a:r>
          </a:p>
          <a:p>
            <a:pPr marL="0" indent="0">
              <a:buNone/>
            </a:pPr>
            <a:r>
              <a:rPr lang="en-US" altLang="zh-CN" sz="1200" dirty="0"/>
              <a:t>		else</a:t>
            </a:r>
          </a:p>
          <a:p>
            <a:pPr marL="0" indent="0">
              <a:buNone/>
            </a:pPr>
            <a:r>
              <a:rPr lang="en-US" altLang="zh-CN" sz="1200" dirty="0"/>
              <a:t>	</a:t>
            </a:r>
            <a:r>
              <a:rPr lang="en-US" altLang="zh-CN" sz="1200" dirty="0" smtClean="0"/>
              <a:t>                          </a:t>
            </a:r>
            <a:r>
              <a:rPr lang="en-US" altLang="zh-CN" sz="1200" dirty="0" err="1" smtClean="0"/>
              <a:t>System.out.println</a:t>
            </a:r>
            <a:r>
              <a:rPr lang="en-US" altLang="zh-CN" sz="1200" dirty="0" smtClean="0"/>
              <a:t>(name</a:t>
            </a:r>
            <a:r>
              <a:rPr lang="en-US" altLang="zh-CN" sz="1200" dirty="0"/>
              <a:t>+"</a:t>
            </a:r>
            <a:r>
              <a:rPr lang="zh-CN" altLang="en-US" sz="1200" dirty="0"/>
              <a:t>没有工作，不能获得低息贷款</a:t>
            </a:r>
            <a:r>
              <a:rPr lang="en-US" altLang="zh-CN" sz="1200" dirty="0"/>
              <a:t>!");</a:t>
            </a:r>
          </a:p>
          <a:p>
            <a:pPr marL="0" indent="0">
              <a:buNone/>
            </a:pPr>
            <a:r>
              <a:rPr lang="en-US" altLang="zh-CN" sz="1200" dirty="0"/>
              <a:t>	}</a:t>
            </a:r>
          </a:p>
          <a:p>
            <a:pPr marL="0" indent="0">
              <a:buNone/>
            </a:pPr>
            <a:r>
              <a:rPr lang="en-US" altLang="zh-CN" sz="1200" dirty="0" smtClean="0"/>
              <a:t>}</a:t>
            </a:r>
          </a:p>
          <a:p>
            <a:pPr marL="0" indent="0">
              <a:buNone/>
            </a:pPr>
            <a:endParaRPr lang="en-US" altLang="zh-CN" sz="1200" dirty="0"/>
          </a:p>
          <a:p>
            <a:pPr marL="0" indent="0">
              <a:buNone/>
            </a:pPr>
            <a:r>
              <a:rPr lang="zh-CN" altLang="en-US" sz="1200" dirty="0" smtClean="0">
                <a:solidFill>
                  <a:srgbClr val="FF0000"/>
                </a:solidFill>
              </a:rPr>
              <a:t>上述代码段可以不使用嵌套吗？如何做？</a:t>
            </a:r>
            <a:endParaRPr lang="en-US" altLang="zh-CN" sz="1200" dirty="0">
              <a:solidFill>
                <a:srgbClr val="FF0000"/>
              </a:solidFill>
            </a:endParaRPr>
          </a:p>
        </p:txBody>
      </p:sp>
    </p:spTree>
    <p:extLst>
      <p:ext uri="{BB962C8B-B14F-4D97-AF65-F5344CB8AC3E}">
        <p14:creationId xmlns:p14="http://schemas.microsoft.com/office/powerpoint/2010/main" val="1948750575"/>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4" end="14"/>
                                            </p:txEl>
                                          </p:spTgt>
                                        </p:tgtEl>
                                        <p:attrNameLst>
                                          <p:attrName>style.visibility</p:attrName>
                                        </p:attrNameLst>
                                      </p:cBhvr>
                                      <p:to>
                                        <p:strVal val="visible"/>
                                      </p:to>
                                    </p:set>
                                    <p:anim calcmode="lin" valueType="num">
                                      <p:cBhvr additive="base">
                                        <p:cTn id="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smtClean="0"/>
              <a:t>if</a:t>
            </a:r>
            <a:r>
              <a:rPr lang="zh-CN" altLang="en-US" dirty="0" smtClean="0"/>
              <a:t>嵌套的使用</a:t>
            </a:r>
            <a:endParaRPr lang="zh-CN" altLang="en-US" dirty="0"/>
          </a:p>
        </p:txBody>
      </p:sp>
      <p:sp>
        <p:nvSpPr>
          <p:cNvPr id="3" name="内容占位符 2"/>
          <p:cNvSpPr>
            <a:spLocks noGrp="1"/>
          </p:cNvSpPr>
          <p:nvPr>
            <p:ph idx="1"/>
          </p:nvPr>
        </p:nvSpPr>
        <p:spPr/>
        <p:txBody>
          <a:bodyPr/>
          <a:lstStyle/>
          <a:p>
            <a:r>
              <a:rPr lang="zh-CN" altLang="en-US" dirty="0" smtClean="0"/>
              <a:t>嵌套过多，可能会使程序逻辑变得很复杂，维护也很困难</a:t>
            </a:r>
            <a:endParaRPr lang="en-US" altLang="zh-CN" dirty="0" smtClean="0"/>
          </a:p>
          <a:p>
            <a:endParaRPr lang="en-US" altLang="zh-CN" dirty="0" smtClean="0"/>
          </a:p>
          <a:p>
            <a:r>
              <a:rPr lang="zh-CN" altLang="en-US" dirty="0" smtClean="0"/>
              <a:t>一般建议嵌套最多不超过</a:t>
            </a:r>
            <a:r>
              <a:rPr lang="en-US" altLang="zh-CN" dirty="0" smtClean="0"/>
              <a:t>3</a:t>
            </a:r>
            <a:r>
              <a:rPr lang="zh-CN" altLang="en-US" dirty="0" smtClean="0"/>
              <a:t>层</a:t>
            </a:r>
            <a:endParaRPr lang="en-US" altLang="zh-CN" dirty="0" smtClean="0"/>
          </a:p>
          <a:p>
            <a:endParaRPr lang="en-US" altLang="zh-CN" dirty="0" smtClean="0"/>
          </a:p>
          <a:p>
            <a:r>
              <a:rPr lang="zh-CN" altLang="en-US" dirty="0" smtClean="0"/>
              <a:t>减少嵌套的有效方法</a:t>
            </a:r>
            <a:r>
              <a:rPr lang="en-US" altLang="zh-CN" dirty="0" smtClean="0"/>
              <a:t>?</a:t>
            </a:r>
          </a:p>
          <a:p>
            <a:pPr marL="457200" lvl="1" indent="0">
              <a:buNone/>
            </a:pPr>
            <a:r>
              <a:rPr lang="zh-CN" altLang="en-US" dirty="0" smtClean="0"/>
              <a:t>条件的合并、化简，甚至方法接口的重新定义等。</a:t>
            </a:r>
            <a:endParaRPr lang="zh-CN" altLang="en-US" dirty="0"/>
          </a:p>
        </p:txBody>
      </p:sp>
    </p:spTree>
    <p:extLst>
      <p:ext uri="{BB962C8B-B14F-4D97-AF65-F5344CB8AC3E}">
        <p14:creationId xmlns:p14="http://schemas.microsoft.com/office/powerpoint/2010/main" val="2232624396"/>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dirty="0" smtClean="0"/>
              <a:t>3.1 switch</a:t>
            </a:r>
            <a:r>
              <a:rPr lang="zh-CN" altLang="en-US" dirty="0" smtClean="0"/>
              <a:t>语句</a:t>
            </a:r>
          </a:p>
        </p:txBody>
      </p:sp>
      <p:sp>
        <p:nvSpPr>
          <p:cNvPr id="44035" name="Rectangle 3"/>
          <p:cNvSpPr>
            <a:spLocks noGrp="1" noChangeArrowheads="1"/>
          </p:cNvSpPr>
          <p:nvPr>
            <p:ph idx="1"/>
          </p:nvPr>
        </p:nvSpPr>
        <p:spPr>
          <a:xfrm>
            <a:off x="457200" y="1076325"/>
            <a:ext cx="6851104" cy="696491"/>
          </a:xfrm>
        </p:spPr>
        <p:txBody>
          <a:bodyPr/>
          <a:lstStyle/>
          <a:p>
            <a:pPr eaLnBrk="1" hangingPunct="1"/>
            <a:r>
              <a:rPr lang="en-US" altLang="zh-CN" dirty="0" smtClean="0"/>
              <a:t>switch</a:t>
            </a:r>
            <a:r>
              <a:rPr lang="zh-CN" altLang="en-US" dirty="0" smtClean="0"/>
              <a:t>语句的基本流程如图所示。</a:t>
            </a:r>
          </a:p>
        </p:txBody>
      </p:sp>
      <p:sp>
        <p:nvSpPr>
          <p:cNvPr id="44036" name="Rectangle 5"/>
          <p:cNvSpPr>
            <a:spLocks noChangeArrowheads="1"/>
          </p:cNvSpPr>
          <p:nvPr/>
        </p:nvSpPr>
        <p:spPr bwMode="auto">
          <a:xfrm>
            <a:off x="0" y="2038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4037" name="Object 4"/>
          <p:cNvGraphicFramePr>
            <a:graphicFrameLocks noChangeAspect="1"/>
          </p:cNvGraphicFramePr>
          <p:nvPr>
            <p:extLst>
              <p:ext uri="{D42A27DB-BD31-4B8C-83A1-F6EECF244321}">
                <p14:modId xmlns:p14="http://schemas.microsoft.com/office/powerpoint/2010/main" val="1344096237"/>
              </p:ext>
            </p:extLst>
          </p:nvPr>
        </p:nvGraphicFramePr>
        <p:xfrm>
          <a:off x="1403648" y="1844824"/>
          <a:ext cx="4067175" cy="2781300"/>
        </p:xfrm>
        <a:graphic>
          <a:graphicData uri="http://schemas.openxmlformats.org/presentationml/2006/ole">
            <mc:AlternateContent xmlns:mc="http://schemas.openxmlformats.org/markup-compatibility/2006">
              <mc:Choice xmlns:v="urn:schemas-microsoft-com:vml" Requires="v">
                <p:oleObj spid="_x0000_s4175" name="Visio" r:id="rId3" imgW="4066794" imgH="2777490" progId="">
                  <p:embed/>
                </p:oleObj>
              </mc:Choice>
              <mc:Fallback>
                <p:oleObj name="Visio" r:id="rId3" imgW="4066794" imgH="2777490" progId="">
                  <p:embed/>
                  <p:pic>
                    <p:nvPicPr>
                      <p:cNvPr id="0"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844824"/>
                        <a:ext cx="4067175" cy="278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7759386"/>
      </p:ext>
    </p:extLst>
  </p:cSld>
  <p:clrMapOvr>
    <a:masterClrMapping/>
  </p:clrMapOvr>
  <p:transition>
    <p:circl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smtClean="0"/>
              <a:t>3.1 switch</a:t>
            </a:r>
            <a:r>
              <a:rPr lang="zh-CN" altLang="en-US" dirty="0" smtClean="0"/>
              <a:t>语句</a:t>
            </a:r>
          </a:p>
        </p:txBody>
      </p:sp>
      <p:sp>
        <p:nvSpPr>
          <p:cNvPr id="43011" name="Rectangle 3"/>
          <p:cNvSpPr>
            <a:spLocks noGrp="1" noChangeArrowheads="1"/>
          </p:cNvSpPr>
          <p:nvPr>
            <p:ph idx="1"/>
          </p:nvPr>
        </p:nvSpPr>
        <p:spPr/>
        <p:txBody>
          <a:bodyPr/>
          <a:lstStyle/>
          <a:p>
            <a:pPr eaLnBrk="1" hangingPunct="1">
              <a:lnSpc>
                <a:spcPct val="100000"/>
              </a:lnSpc>
              <a:buFontTx/>
              <a:buNone/>
            </a:pPr>
            <a:r>
              <a:rPr lang="en-US" altLang="zh-CN" sz="2000" dirty="0" smtClean="0"/>
              <a:t>3.2.1</a:t>
            </a:r>
            <a:r>
              <a:rPr lang="zh-CN" altLang="en-US" sz="2000" dirty="0" smtClean="0"/>
              <a:t>基本的</a:t>
            </a:r>
            <a:r>
              <a:rPr lang="en-US" altLang="zh-CN" sz="2000" dirty="0" smtClean="0"/>
              <a:t>switch</a:t>
            </a:r>
            <a:r>
              <a:rPr lang="zh-CN" altLang="en-US" sz="2000" dirty="0" smtClean="0"/>
              <a:t>语句</a:t>
            </a:r>
          </a:p>
          <a:p>
            <a:pPr eaLnBrk="1" hangingPunct="1">
              <a:lnSpc>
                <a:spcPct val="100000"/>
              </a:lnSpc>
              <a:buFontTx/>
              <a:buNone/>
            </a:pPr>
            <a:r>
              <a:rPr lang="en-US" altLang="zh-CN" sz="2000" dirty="0" smtClean="0"/>
              <a:t>switch</a:t>
            </a:r>
            <a:r>
              <a:rPr lang="zh-CN" altLang="en-US" sz="2000" dirty="0" smtClean="0"/>
              <a:t>语句的一般形式为：</a:t>
            </a:r>
          </a:p>
          <a:p>
            <a:pPr eaLnBrk="1" hangingPunct="1">
              <a:lnSpc>
                <a:spcPct val="100000"/>
              </a:lnSpc>
              <a:buFontTx/>
              <a:buNone/>
            </a:pPr>
            <a:r>
              <a:rPr lang="zh-CN" altLang="en-US" sz="2000" dirty="0" smtClean="0"/>
              <a:t>    </a:t>
            </a:r>
            <a:r>
              <a:rPr lang="en-US" altLang="zh-CN" sz="2000" dirty="0" smtClean="0"/>
              <a:t>switch(</a:t>
            </a:r>
            <a:r>
              <a:rPr lang="zh-CN" altLang="en-US" sz="2000" dirty="0" smtClean="0"/>
              <a:t>表达式</a:t>
            </a:r>
            <a:r>
              <a:rPr lang="en-US" altLang="zh-CN" sz="2000" dirty="0" smtClean="0"/>
              <a:t>)</a:t>
            </a:r>
          </a:p>
          <a:p>
            <a:pPr eaLnBrk="1" hangingPunct="1">
              <a:lnSpc>
                <a:spcPct val="100000"/>
              </a:lnSpc>
              <a:buFontTx/>
              <a:buNone/>
            </a:pPr>
            <a:r>
              <a:rPr lang="en-US" altLang="zh-CN" sz="2000" dirty="0" smtClean="0"/>
              <a:t>{  </a:t>
            </a:r>
          </a:p>
          <a:p>
            <a:pPr eaLnBrk="1" hangingPunct="1">
              <a:lnSpc>
                <a:spcPct val="100000"/>
              </a:lnSpc>
              <a:buFontTx/>
              <a:buNone/>
            </a:pPr>
            <a:r>
              <a:rPr lang="en-US" altLang="zh-CN" sz="2000" dirty="0" smtClean="0"/>
              <a:t>        case</a:t>
            </a:r>
            <a:r>
              <a:rPr lang="zh-CN" altLang="en-US" sz="2000" dirty="0" smtClean="0"/>
              <a:t>常量表达式</a:t>
            </a:r>
            <a:r>
              <a:rPr lang="en-US" altLang="zh-CN" sz="2000" dirty="0" smtClean="0"/>
              <a:t>1:  </a:t>
            </a:r>
          </a:p>
          <a:p>
            <a:pPr eaLnBrk="1" hangingPunct="1">
              <a:lnSpc>
                <a:spcPct val="100000"/>
              </a:lnSpc>
              <a:buFontTx/>
              <a:buNone/>
            </a:pPr>
            <a:r>
              <a:rPr lang="en-US" altLang="zh-CN" sz="2000" dirty="0" smtClean="0"/>
              <a:t>			</a:t>
            </a:r>
            <a:r>
              <a:rPr lang="zh-CN" altLang="en-US" sz="2000" dirty="0" smtClean="0"/>
              <a:t>语句</a:t>
            </a:r>
            <a:r>
              <a:rPr lang="en-US" altLang="zh-CN" sz="2000" dirty="0" smtClean="0"/>
              <a:t>1</a:t>
            </a:r>
            <a:r>
              <a:rPr lang="zh-CN" altLang="en-US" sz="2000" dirty="0" smtClean="0"/>
              <a:t>；</a:t>
            </a:r>
          </a:p>
          <a:p>
            <a:pPr eaLnBrk="1" hangingPunct="1">
              <a:lnSpc>
                <a:spcPct val="100000"/>
              </a:lnSpc>
              <a:buFontTx/>
              <a:buNone/>
            </a:pPr>
            <a:r>
              <a:rPr lang="en-US" altLang="zh-CN" sz="2000" dirty="0" smtClean="0"/>
              <a:t>			break</a:t>
            </a:r>
            <a:r>
              <a:rPr lang="zh-CN" altLang="en-US" sz="2000" dirty="0" smtClean="0"/>
              <a:t>；</a:t>
            </a:r>
          </a:p>
          <a:p>
            <a:pPr eaLnBrk="1" hangingPunct="1">
              <a:lnSpc>
                <a:spcPct val="100000"/>
              </a:lnSpc>
              <a:buFontTx/>
              <a:buNone/>
            </a:pPr>
            <a:r>
              <a:rPr lang="zh-CN" altLang="en-US" sz="2000" dirty="0" smtClean="0"/>
              <a:t>        </a:t>
            </a:r>
            <a:r>
              <a:rPr lang="en-US" altLang="zh-CN" sz="2000" dirty="0" smtClean="0"/>
              <a:t>case</a:t>
            </a:r>
            <a:r>
              <a:rPr lang="zh-CN" altLang="en-US" sz="2000" dirty="0" smtClean="0"/>
              <a:t>常量表达式</a:t>
            </a:r>
            <a:r>
              <a:rPr lang="en-US" altLang="zh-CN" sz="2000" dirty="0" smtClean="0"/>
              <a:t>2:  </a:t>
            </a:r>
          </a:p>
          <a:p>
            <a:pPr eaLnBrk="1" hangingPunct="1">
              <a:lnSpc>
                <a:spcPct val="100000"/>
              </a:lnSpc>
              <a:buFontTx/>
              <a:buNone/>
            </a:pPr>
            <a:r>
              <a:rPr lang="en-US" altLang="zh-CN" sz="2000" dirty="0" smtClean="0"/>
              <a:t>			</a:t>
            </a:r>
            <a:r>
              <a:rPr lang="zh-CN" altLang="en-US" sz="2000" dirty="0" smtClean="0"/>
              <a:t>语句</a:t>
            </a:r>
            <a:r>
              <a:rPr lang="en-US" altLang="zh-CN" sz="2000" dirty="0" smtClean="0"/>
              <a:t>2</a:t>
            </a:r>
            <a:r>
              <a:rPr lang="zh-CN" altLang="en-US" sz="2000" dirty="0" smtClean="0"/>
              <a:t>；</a:t>
            </a:r>
          </a:p>
          <a:p>
            <a:pPr eaLnBrk="1" hangingPunct="1">
              <a:lnSpc>
                <a:spcPct val="100000"/>
              </a:lnSpc>
              <a:buFontTx/>
              <a:buNone/>
            </a:pPr>
            <a:r>
              <a:rPr lang="en-US" altLang="zh-CN" sz="2000" dirty="0" smtClean="0"/>
              <a:t>			break</a:t>
            </a:r>
            <a:r>
              <a:rPr lang="zh-CN" altLang="en-US" sz="2000" dirty="0" smtClean="0"/>
              <a:t>；</a:t>
            </a:r>
          </a:p>
          <a:p>
            <a:pPr eaLnBrk="1" hangingPunct="1">
              <a:lnSpc>
                <a:spcPct val="100000"/>
              </a:lnSpc>
              <a:buFontTx/>
              <a:buNone/>
            </a:pPr>
            <a:r>
              <a:rPr lang="zh-CN" altLang="en-US" sz="2000" dirty="0" smtClean="0"/>
              <a:t>        </a:t>
            </a:r>
            <a:r>
              <a:rPr lang="en-US" altLang="zh-CN" sz="2000" dirty="0" smtClean="0"/>
              <a:t>…  </a:t>
            </a:r>
          </a:p>
          <a:p>
            <a:pPr eaLnBrk="1" hangingPunct="1">
              <a:lnSpc>
                <a:spcPct val="100000"/>
              </a:lnSpc>
              <a:buFontTx/>
              <a:buNone/>
            </a:pPr>
            <a:r>
              <a:rPr lang="en-US" altLang="zh-CN" sz="2000" dirty="0" smtClean="0"/>
              <a:t>        case</a:t>
            </a:r>
            <a:r>
              <a:rPr lang="zh-CN" altLang="en-US" sz="2000" dirty="0" smtClean="0"/>
              <a:t>常量表达式</a:t>
            </a:r>
            <a:r>
              <a:rPr lang="en-US" altLang="zh-CN" sz="2000" dirty="0" smtClean="0"/>
              <a:t>n:  </a:t>
            </a:r>
          </a:p>
          <a:p>
            <a:pPr eaLnBrk="1" hangingPunct="1">
              <a:lnSpc>
                <a:spcPct val="100000"/>
              </a:lnSpc>
              <a:buFontTx/>
              <a:buNone/>
            </a:pPr>
            <a:r>
              <a:rPr lang="en-US" altLang="zh-CN" sz="2000" dirty="0" smtClean="0"/>
              <a:t>			</a:t>
            </a:r>
            <a:r>
              <a:rPr lang="zh-CN" altLang="en-US" sz="2000" dirty="0" smtClean="0"/>
              <a:t>语句</a:t>
            </a:r>
            <a:r>
              <a:rPr lang="en-US" altLang="zh-CN" sz="2000" dirty="0" smtClean="0"/>
              <a:t>n</a:t>
            </a:r>
            <a:r>
              <a:rPr lang="zh-CN" altLang="en-US" sz="2000" dirty="0" smtClean="0"/>
              <a:t>；</a:t>
            </a:r>
          </a:p>
          <a:p>
            <a:pPr eaLnBrk="1" hangingPunct="1">
              <a:lnSpc>
                <a:spcPct val="100000"/>
              </a:lnSpc>
              <a:buFontTx/>
              <a:buNone/>
            </a:pPr>
            <a:r>
              <a:rPr lang="en-US" altLang="zh-CN" sz="2000" dirty="0" smtClean="0"/>
              <a:t>			break</a:t>
            </a:r>
            <a:r>
              <a:rPr lang="zh-CN" altLang="en-US" sz="2000" dirty="0" smtClean="0"/>
              <a:t>；</a:t>
            </a:r>
          </a:p>
          <a:p>
            <a:pPr eaLnBrk="1" hangingPunct="1">
              <a:lnSpc>
                <a:spcPct val="100000"/>
              </a:lnSpc>
              <a:buFontTx/>
              <a:buNone/>
            </a:pPr>
            <a:r>
              <a:rPr lang="zh-CN" altLang="en-US" sz="2000" dirty="0" smtClean="0"/>
              <a:t>        </a:t>
            </a:r>
            <a:r>
              <a:rPr lang="en-US" altLang="zh-CN" sz="2000" dirty="0" smtClean="0"/>
              <a:t>default:  </a:t>
            </a:r>
          </a:p>
          <a:p>
            <a:pPr eaLnBrk="1" hangingPunct="1">
              <a:lnSpc>
                <a:spcPct val="100000"/>
              </a:lnSpc>
              <a:buFontTx/>
              <a:buNone/>
            </a:pPr>
            <a:r>
              <a:rPr lang="en-US" altLang="zh-CN" sz="2000" dirty="0" smtClean="0"/>
              <a:t>			</a:t>
            </a:r>
            <a:r>
              <a:rPr lang="zh-CN" altLang="en-US" sz="2000" dirty="0" smtClean="0"/>
              <a:t>语句</a:t>
            </a:r>
            <a:r>
              <a:rPr lang="en-US" altLang="zh-CN" sz="2000" dirty="0" smtClean="0"/>
              <a:t>n+1</a:t>
            </a:r>
          </a:p>
          <a:p>
            <a:pPr eaLnBrk="1" hangingPunct="1">
              <a:lnSpc>
                <a:spcPct val="100000"/>
              </a:lnSpc>
              <a:buFontTx/>
              <a:buNone/>
            </a:pPr>
            <a:r>
              <a:rPr lang="en-US" altLang="zh-CN" sz="2000" dirty="0" smtClean="0"/>
              <a:t>    }</a:t>
            </a:r>
          </a:p>
        </p:txBody>
      </p:sp>
      <p:sp>
        <p:nvSpPr>
          <p:cNvPr id="4" name="Rectangle 3"/>
          <p:cNvSpPr txBox="1">
            <a:spLocks noChangeArrowheads="1"/>
          </p:cNvSpPr>
          <p:nvPr/>
        </p:nvSpPr>
        <p:spPr bwMode="auto">
          <a:xfrm>
            <a:off x="5730888" y="1772816"/>
            <a:ext cx="341311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30000"/>
              </a:lnSpc>
              <a:spcBef>
                <a:spcPct val="0"/>
              </a:spcBef>
              <a:spcAft>
                <a:spcPct val="0"/>
              </a:spcAft>
              <a:buClr>
                <a:schemeClr val="hlink"/>
              </a:buClr>
              <a:buFont typeface="Wingdings" panose="05000000000000000000" pitchFamily="2" charset="2"/>
              <a:buChar char="v"/>
              <a:defRPr sz="2400">
                <a:solidFill>
                  <a:schemeClr val="tx1"/>
                </a:solidFill>
                <a:latin typeface="华文中宋" pitchFamily="2" charset="-122"/>
                <a:ea typeface="华文中宋" pitchFamily="2" charset="-122"/>
                <a:cs typeface="+mn-cs"/>
              </a:defRPr>
            </a:lvl1pPr>
            <a:lvl2pPr marL="742950" indent="-285750" algn="l" rtl="0" eaLnBrk="1" fontAlgn="base" hangingPunct="1">
              <a:lnSpc>
                <a:spcPct val="130000"/>
              </a:lnSpc>
              <a:spcBef>
                <a:spcPct val="0"/>
              </a:spcBef>
              <a:spcAft>
                <a:spcPct val="0"/>
              </a:spcAft>
              <a:buClr>
                <a:schemeClr val="accent1"/>
              </a:buClr>
              <a:buFont typeface="Wingdings" panose="05000000000000000000" pitchFamily="2" charset="2"/>
              <a:buChar char="§"/>
              <a:defRPr sz="2400">
                <a:solidFill>
                  <a:schemeClr val="tx1"/>
                </a:solidFill>
                <a:latin typeface="华文中宋" pitchFamily="2" charset="-122"/>
                <a:ea typeface="华文中宋" pitchFamily="2" charset="-122"/>
              </a:defRPr>
            </a:lvl2pPr>
            <a:lvl3pPr marL="1143000" indent="-228600" algn="l" rtl="0" eaLnBrk="1" fontAlgn="base" hangingPunct="1">
              <a:lnSpc>
                <a:spcPct val="130000"/>
              </a:lnSpc>
              <a:spcBef>
                <a:spcPct val="0"/>
              </a:spcBef>
              <a:spcAft>
                <a:spcPct val="0"/>
              </a:spcAft>
              <a:buClr>
                <a:schemeClr val="tx1"/>
              </a:buClr>
              <a:buChar char="•"/>
              <a:defRPr sz="2400">
                <a:solidFill>
                  <a:schemeClr val="tx1"/>
                </a:solidFill>
                <a:latin typeface="华文中宋" pitchFamily="2" charset="-122"/>
                <a:ea typeface="华文中宋" pitchFamily="2" charset="-122"/>
              </a:defRPr>
            </a:lvl3pPr>
            <a:lvl4pPr marL="1600200" indent="-228600" algn="l" rtl="0" eaLnBrk="1" fontAlgn="base" hangingPunct="1">
              <a:lnSpc>
                <a:spcPct val="130000"/>
              </a:lnSpc>
              <a:spcBef>
                <a:spcPct val="0"/>
              </a:spcBef>
              <a:spcAft>
                <a:spcPct val="0"/>
              </a:spcAft>
              <a:buChar char="–"/>
              <a:defRPr sz="2400">
                <a:solidFill>
                  <a:schemeClr val="tx1"/>
                </a:solidFill>
                <a:latin typeface="华文中宋" pitchFamily="2" charset="-122"/>
                <a:ea typeface="华文中宋" pitchFamily="2" charset="-122"/>
              </a:defRPr>
            </a:lvl4pPr>
            <a:lvl5pPr marL="2057400" indent="-228600" algn="l" rtl="0" eaLnBrk="1" fontAlgn="base" hangingPunct="1">
              <a:lnSpc>
                <a:spcPct val="130000"/>
              </a:lnSpc>
              <a:spcBef>
                <a:spcPct val="0"/>
              </a:spcBef>
              <a:spcAft>
                <a:spcPct val="0"/>
              </a:spcAft>
              <a:buChar char="»"/>
              <a:defRPr sz="2400">
                <a:solidFill>
                  <a:schemeClr val="tx1"/>
                </a:solidFill>
                <a:latin typeface="华文中宋" pitchFamily="2" charset="-122"/>
                <a:ea typeface="华文中宋" pitchFamily="2"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kern="0" dirty="0" smtClean="0">
                <a:solidFill>
                  <a:srgbClr val="FF0000"/>
                </a:solidFill>
              </a:rPr>
              <a:t>关键点：</a:t>
            </a:r>
            <a:endParaRPr lang="en-US" altLang="zh-CN" kern="0" dirty="0" smtClean="0">
              <a:solidFill>
                <a:srgbClr val="FF0000"/>
              </a:solidFill>
            </a:endParaRPr>
          </a:p>
          <a:p>
            <a:pPr lvl="1"/>
            <a:r>
              <a:rPr lang="en-US" altLang="zh-CN" kern="0" dirty="0" smtClean="0">
                <a:solidFill>
                  <a:srgbClr val="FF0000"/>
                </a:solidFill>
              </a:rPr>
              <a:t>1</a:t>
            </a:r>
            <a:r>
              <a:rPr lang="zh-CN" altLang="en-US" kern="0" dirty="0" smtClean="0">
                <a:solidFill>
                  <a:srgbClr val="FF0000"/>
                </a:solidFill>
              </a:rPr>
              <a:t>、表达式？</a:t>
            </a:r>
            <a:endParaRPr lang="en-US" altLang="zh-CN" kern="0" dirty="0" smtClean="0">
              <a:solidFill>
                <a:srgbClr val="FF0000"/>
              </a:solidFill>
            </a:endParaRPr>
          </a:p>
          <a:p>
            <a:pPr lvl="1"/>
            <a:r>
              <a:rPr lang="en-US" altLang="zh-CN" kern="0" dirty="0" smtClean="0">
                <a:solidFill>
                  <a:srgbClr val="FF0000"/>
                </a:solidFill>
              </a:rPr>
              <a:t>2</a:t>
            </a:r>
            <a:r>
              <a:rPr lang="zh-CN" altLang="en-US" kern="0" dirty="0" smtClean="0">
                <a:solidFill>
                  <a:srgbClr val="FF0000"/>
                </a:solidFill>
              </a:rPr>
              <a:t>、常量表达式？</a:t>
            </a:r>
            <a:endParaRPr lang="en-US" altLang="zh-CN" kern="0" dirty="0" smtClean="0">
              <a:solidFill>
                <a:srgbClr val="FF0000"/>
              </a:solidFill>
            </a:endParaRPr>
          </a:p>
          <a:p>
            <a:pPr lvl="1"/>
            <a:r>
              <a:rPr lang="en-US" altLang="zh-CN" kern="0" dirty="0">
                <a:solidFill>
                  <a:srgbClr val="FF0000"/>
                </a:solidFill>
              </a:rPr>
              <a:t>3</a:t>
            </a:r>
            <a:r>
              <a:rPr lang="zh-CN" altLang="en-US" kern="0" dirty="0" smtClean="0">
                <a:solidFill>
                  <a:srgbClr val="FF0000"/>
                </a:solidFill>
              </a:rPr>
              <a:t>、</a:t>
            </a:r>
            <a:r>
              <a:rPr lang="en-US" altLang="zh-CN" kern="0" dirty="0" smtClean="0">
                <a:solidFill>
                  <a:srgbClr val="FF0000"/>
                </a:solidFill>
              </a:rPr>
              <a:t>break</a:t>
            </a:r>
            <a:r>
              <a:rPr lang="zh-CN" altLang="en-US" kern="0" dirty="0" smtClean="0">
                <a:solidFill>
                  <a:srgbClr val="FF0000"/>
                </a:solidFill>
              </a:rPr>
              <a:t>的作用</a:t>
            </a:r>
            <a:endParaRPr lang="en-US" altLang="zh-CN" kern="0" dirty="0" smtClean="0">
              <a:solidFill>
                <a:srgbClr val="FF0000"/>
              </a:solidFill>
            </a:endParaRPr>
          </a:p>
          <a:p>
            <a:endParaRPr lang="zh-CN" altLang="en-US" kern="0" dirty="0" smtClean="0"/>
          </a:p>
        </p:txBody>
      </p:sp>
    </p:spTree>
    <p:extLst>
      <p:ext uri="{BB962C8B-B14F-4D97-AF65-F5344CB8AC3E}">
        <p14:creationId xmlns:p14="http://schemas.microsoft.com/office/powerpoint/2010/main" val="21356911"/>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dirty="0" smtClean="0"/>
              <a:t>3.1 switch</a:t>
            </a:r>
            <a:r>
              <a:rPr lang="zh-CN" altLang="en-US" dirty="0" smtClean="0"/>
              <a:t>语句</a:t>
            </a:r>
          </a:p>
        </p:txBody>
      </p:sp>
      <p:sp>
        <p:nvSpPr>
          <p:cNvPr id="45059" name="Rectangle 3"/>
          <p:cNvSpPr>
            <a:spLocks noGrp="1" noChangeArrowheads="1"/>
          </p:cNvSpPr>
          <p:nvPr>
            <p:ph idx="1"/>
          </p:nvPr>
        </p:nvSpPr>
        <p:spPr/>
        <p:txBody>
          <a:bodyPr/>
          <a:lstStyle/>
          <a:p>
            <a:pPr eaLnBrk="1" hangingPunct="1"/>
            <a:r>
              <a:rPr lang="zh-CN" altLang="en-US" dirty="0" smtClean="0"/>
              <a:t>该语句的执行流程：</a:t>
            </a:r>
          </a:p>
          <a:p>
            <a:pPr lvl="1"/>
            <a:r>
              <a:rPr lang="zh-CN" altLang="en-US" dirty="0" smtClean="0"/>
              <a:t>先计算表达式的值</a:t>
            </a:r>
            <a:r>
              <a:rPr lang="en-US" altLang="zh-CN" dirty="0" smtClean="0"/>
              <a:t>;</a:t>
            </a:r>
          </a:p>
          <a:p>
            <a:pPr lvl="1"/>
            <a:r>
              <a:rPr lang="zh-CN" altLang="en-US" dirty="0" smtClean="0"/>
              <a:t>逐个与其后的常量表达式值相比较，当表达式的值与某个常量表达式的值相等时，即执行其后的语句，然后不再进行判断，根据是否有</a:t>
            </a:r>
            <a:r>
              <a:rPr lang="en-US" altLang="zh-CN" dirty="0" smtClean="0"/>
              <a:t>break</a:t>
            </a:r>
            <a:r>
              <a:rPr lang="zh-CN" altLang="en-US" dirty="0" smtClean="0"/>
              <a:t>语句决定是否执行后面的</a:t>
            </a:r>
            <a:r>
              <a:rPr lang="en-US" altLang="zh-CN" dirty="0" smtClean="0"/>
              <a:t>case</a:t>
            </a:r>
            <a:r>
              <a:rPr lang="zh-CN" altLang="en-US" dirty="0" smtClean="0"/>
              <a:t>语句。</a:t>
            </a:r>
            <a:endParaRPr lang="en-US" altLang="zh-CN" dirty="0" smtClean="0"/>
          </a:p>
          <a:p>
            <a:pPr lvl="1"/>
            <a:r>
              <a:rPr lang="zh-CN" altLang="en-US" dirty="0" smtClean="0"/>
              <a:t>如表达式的值与所有</a:t>
            </a:r>
            <a:r>
              <a:rPr lang="en-US" altLang="zh-CN" dirty="0" smtClean="0"/>
              <a:t>case</a:t>
            </a:r>
            <a:r>
              <a:rPr lang="zh-CN" altLang="en-US" dirty="0" smtClean="0"/>
              <a:t>后的常量表达式均不相同时，则执行</a:t>
            </a:r>
            <a:r>
              <a:rPr lang="en-US" altLang="zh-CN" dirty="0" smtClean="0"/>
              <a:t>default</a:t>
            </a:r>
            <a:r>
              <a:rPr lang="zh-CN" altLang="en-US" dirty="0" smtClean="0"/>
              <a:t>后面的语句。 </a:t>
            </a:r>
          </a:p>
        </p:txBody>
      </p:sp>
    </p:spTree>
    <p:extLst>
      <p:ext uri="{BB962C8B-B14F-4D97-AF65-F5344CB8AC3E}">
        <p14:creationId xmlns:p14="http://schemas.microsoft.com/office/powerpoint/2010/main" val="2087681129"/>
      </p:ext>
    </p:extLst>
  </p:cSld>
  <p:clrMapOvr>
    <a:masterClrMapping/>
  </p:clrMapOvr>
  <p:transition>
    <p:circl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switch</a:t>
            </a:r>
            <a:r>
              <a:rPr lang="zh-CN" altLang="en-US" dirty="0"/>
              <a:t>语句</a:t>
            </a:r>
          </a:p>
        </p:txBody>
      </p:sp>
      <p:sp>
        <p:nvSpPr>
          <p:cNvPr id="3" name="内容占位符 2"/>
          <p:cNvSpPr>
            <a:spLocks noGrp="1"/>
          </p:cNvSpPr>
          <p:nvPr>
            <p:ph idx="1"/>
          </p:nvPr>
        </p:nvSpPr>
        <p:spPr/>
        <p:txBody>
          <a:bodyPr/>
          <a:lstStyle/>
          <a:p>
            <a:r>
              <a:rPr lang="en-US" altLang="zh-CN" dirty="0" smtClean="0"/>
              <a:t>switch</a:t>
            </a:r>
            <a:r>
              <a:rPr lang="zh-CN" altLang="en-US" dirty="0" smtClean="0"/>
              <a:t>后面的表达式产生的值的类型只能是：</a:t>
            </a:r>
            <a:endParaRPr lang="en-US" altLang="zh-CN" dirty="0" smtClean="0"/>
          </a:p>
          <a:p>
            <a:pPr lvl="1"/>
            <a:r>
              <a:rPr lang="en-US" altLang="zh-CN" dirty="0" err="1" smtClean="0"/>
              <a:t>int</a:t>
            </a:r>
            <a:r>
              <a:rPr lang="en-US" altLang="zh-CN" dirty="0" smtClean="0"/>
              <a:t>/short/byte</a:t>
            </a:r>
          </a:p>
          <a:p>
            <a:pPr lvl="1"/>
            <a:r>
              <a:rPr lang="en-US" altLang="zh-CN" dirty="0"/>
              <a:t>c</a:t>
            </a:r>
            <a:r>
              <a:rPr lang="en-US" altLang="zh-CN" dirty="0" smtClean="0"/>
              <a:t>har</a:t>
            </a:r>
          </a:p>
          <a:p>
            <a:pPr lvl="1"/>
            <a:r>
              <a:rPr lang="en-US" altLang="zh-CN" dirty="0" smtClean="0"/>
              <a:t>String</a:t>
            </a:r>
          </a:p>
          <a:p>
            <a:pPr lvl="1"/>
            <a:r>
              <a:rPr lang="zh-CN" altLang="en-US" dirty="0" smtClean="0"/>
              <a:t>枚举类型</a:t>
            </a:r>
            <a:endParaRPr lang="zh-CN" altLang="en-US" dirty="0"/>
          </a:p>
        </p:txBody>
      </p:sp>
    </p:spTree>
    <p:extLst>
      <p:ext uri="{BB962C8B-B14F-4D97-AF65-F5344CB8AC3E}">
        <p14:creationId xmlns:p14="http://schemas.microsoft.com/office/powerpoint/2010/main" val="2899735004"/>
      </p:ext>
    </p:extLst>
  </p:cSld>
  <p:clrMapOvr>
    <a:masterClrMapping/>
  </p:clrMapOvr>
  <p:transition>
    <p:circl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smtClean="0"/>
              <a:t>3.1 switch</a:t>
            </a:r>
            <a:r>
              <a:rPr lang="zh-CN" altLang="en-US" dirty="0" smtClean="0"/>
              <a:t>语句</a:t>
            </a:r>
          </a:p>
        </p:txBody>
      </p:sp>
      <p:sp>
        <p:nvSpPr>
          <p:cNvPr id="46083" name="Rectangle 3"/>
          <p:cNvSpPr>
            <a:spLocks noGrp="1" noChangeArrowheads="1"/>
          </p:cNvSpPr>
          <p:nvPr>
            <p:ph idx="1"/>
          </p:nvPr>
        </p:nvSpPr>
        <p:spPr/>
        <p:txBody>
          <a:bodyPr/>
          <a:lstStyle/>
          <a:p>
            <a:pPr eaLnBrk="1" hangingPunct="1"/>
            <a:r>
              <a:rPr lang="zh-CN" altLang="en-US" dirty="0" smtClean="0"/>
              <a:t>例</a:t>
            </a:r>
            <a:r>
              <a:rPr lang="en-US" altLang="zh-CN" dirty="0" smtClean="0"/>
              <a:t>11</a:t>
            </a:r>
            <a:r>
              <a:rPr lang="zh-CN" altLang="en-US" dirty="0" smtClean="0"/>
              <a:t>：输入一个</a:t>
            </a:r>
            <a:r>
              <a:rPr lang="en-US" altLang="zh-CN" dirty="0" smtClean="0"/>
              <a:t>1~7</a:t>
            </a:r>
            <a:r>
              <a:rPr lang="zh-CN" altLang="en-US" dirty="0" smtClean="0"/>
              <a:t>之间的数字，输出其所对应的每星期七天的英文单词。</a:t>
            </a:r>
          </a:p>
        </p:txBody>
      </p:sp>
    </p:spTree>
    <p:extLst>
      <p:ext uri="{BB962C8B-B14F-4D97-AF65-F5344CB8AC3E}">
        <p14:creationId xmlns:p14="http://schemas.microsoft.com/office/powerpoint/2010/main" val="2686827417"/>
      </p:ext>
    </p:extLst>
  </p:cSld>
  <p:clrMapOvr>
    <a:masterClrMapping/>
  </p:clrMapOvr>
  <p:transition>
    <p:circl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dirty="0" smtClean="0"/>
              <a:t>3.1 switch</a:t>
            </a:r>
            <a:r>
              <a:rPr lang="zh-CN" altLang="en-US" dirty="0" smtClean="0"/>
              <a:t>语句</a:t>
            </a:r>
          </a:p>
        </p:txBody>
      </p:sp>
      <p:sp>
        <p:nvSpPr>
          <p:cNvPr id="36867" name="Rectangle 3"/>
          <p:cNvSpPr>
            <a:spLocks noGrp="1" noChangeArrowheads="1"/>
          </p:cNvSpPr>
          <p:nvPr>
            <p:ph idx="1"/>
          </p:nvPr>
        </p:nvSpPr>
        <p:spPr>
          <a:xfrm>
            <a:off x="539750" y="908720"/>
            <a:ext cx="8147050" cy="5760368"/>
          </a:xfrm>
        </p:spPr>
        <p:txBody>
          <a:bodyPr rtlCol="0">
            <a:noAutofit/>
          </a:bodyPr>
          <a:lstStyle/>
          <a:p>
            <a:pPr eaLnBrk="1" fontAlgn="auto" hangingPunct="1">
              <a:lnSpc>
                <a:spcPct val="80000"/>
              </a:lnSpc>
              <a:spcAft>
                <a:spcPts val="0"/>
              </a:spcAft>
              <a:buFontTx/>
              <a:buNone/>
              <a:defRPr/>
            </a:pPr>
            <a:r>
              <a:rPr lang="en-US" altLang="zh-CN" sz="1400" dirty="0"/>
              <a:t>import </a:t>
            </a:r>
            <a:r>
              <a:rPr lang="en-US" altLang="zh-CN" sz="1400" dirty="0" err="1"/>
              <a:t>java.util</a:t>
            </a:r>
            <a:r>
              <a:rPr lang="en-US" altLang="zh-CN" sz="1400" dirty="0"/>
              <a:t>.*;</a:t>
            </a:r>
          </a:p>
          <a:p>
            <a:pPr eaLnBrk="1" fontAlgn="auto" hangingPunct="1">
              <a:lnSpc>
                <a:spcPct val="80000"/>
              </a:lnSpc>
              <a:spcAft>
                <a:spcPts val="0"/>
              </a:spcAft>
              <a:buFontTx/>
              <a:buNone/>
              <a:defRPr/>
            </a:pPr>
            <a:r>
              <a:rPr lang="en-US" altLang="zh-CN" sz="1400" dirty="0"/>
              <a:t>public class </a:t>
            </a:r>
            <a:r>
              <a:rPr lang="en-US" altLang="zh-CN" sz="1400" dirty="0" err="1"/>
              <a:t>DayOfWeek</a:t>
            </a:r>
            <a:r>
              <a:rPr lang="en-US" altLang="zh-CN" sz="1400" dirty="0"/>
              <a:t> {</a:t>
            </a:r>
          </a:p>
          <a:p>
            <a:pPr eaLnBrk="1" fontAlgn="auto" hangingPunct="1">
              <a:lnSpc>
                <a:spcPct val="80000"/>
              </a:lnSpc>
              <a:spcAft>
                <a:spcPts val="0"/>
              </a:spcAft>
              <a:buFontTx/>
              <a:buNone/>
              <a:defRPr/>
            </a:pPr>
            <a:r>
              <a:rPr lang="en-US" altLang="zh-CN" sz="1400" dirty="0"/>
              <a:t>    public static void main(String </a:t>
            </a:r>
            <a:r>
              <a:rPr lang="en-US" altLang="zh-CN" sz="1400" dirty="0" err="1"/>
              <a:t>args</a:t>
            </a:r>
            <a:r>
              <a:rPr lang="en-US" altLang="zh-CN" sz="1400" dirty="0"/>
              <a:t>[]) {</a:t>
            </a:r>
          </a:p>
          <a:p>
            <a:pPr eaLnBrk="1" fontAlgn="auto" hangingPunct="1">
              <a:lnSpc>
                <a:spcPct val="80000"/>
              </a:lnSpc>
              <a:spcAft>
                <a:spcPts val="0"/>
              </a:spcAft>
              <a:buFontTx/>
              <a:buNone/>
              <a:defRPr/>
            </a:pPr>
            <a:r>
              <a:rPr lang="en-US" altLang="zh-CN" sz="1400" dirty="0"/>
              <a:t>    	 </a:t>
            </a:r>
            <a:r>
              <a:rPr lang="en-US" altLang="zh-CN" sz="1400" dirty="0" err="1"/>
              <a:t>int</a:t>
            </a:r>
            <a:r>
              <a:rPr lang="en-US" altLang="zh-CN" sz="1400" dirty="0"/>
              <a:t> n;</a:t>
            </a:r>
          </a:p>
          <a:p>
            <a:pPr eaLnBrk="1" fontAlgn="auto" hangingPunct="1">
              <a:lnSpc>
                <a:spcPct val="80000"/>
              </a:lnSpc>
              <a:spcAft>
                <a:spcPts val="0"/>
              </a:spcAft>
              <a:buFontTx/>
              <a:buNone/>
              <a:defRPr/>
            </a:pPr>
            <a:r>
              <a:rPr lang="en-US" altLang="zh-CN" sz="1400" dirty="0"/>
              <a:t>    	 Scanner </a:t>
            </a:r>
            <a:r>
              <a:rPr lang="en-US" altLang="zh-CN" sz="1400" dirty="0" err="1"/>
              <a:t>sc</a:t>
            </a:r>
            <a:r>
              <a:rPr lang="en-US" altLang="zh-CN" sz="1400" dirty="0"/>
              <a:t>=new Scanner(System.in);</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a:t>
            </a:r>
            <a:r>
              <a:rPr lang="zh-CN" altLang="en-US" sz="1400" dirty="0"/>
              <a:t>请输入一个数字</a:t>
            </a:r>
            <a:r>
              <a:rPr lang="en-US" altLang="zh-CN" sz="1400" dirty="0"/>
              <a:t>(1~7): ");</a:t>
            </a:r>
          </a:p>
          <a:p>
            <a:pPr eaLnBrk="1" fontAlgn="auto" hangingPunct="1">
              <a:lnSpc>
                <a:spcPct val="80000"/>
              </a:lnSpc>
              <a:spcAft>
                <a:spcPts val="0"/>
              </a:spcAft>
              <a:buFontTx/>
              <a:buNone/>
              <a:defRPr/>
            </a:pPr>
            <a:r>
              <a:rPr lang="en-US" altLang="zh-CN" sz="1400" dirty="0"/>
              <a:t>         n=</a:t>
            </a:r>
            <a:r>
              <a:rPr lang="en-US" altLang="zh-CN" sz="1400" dirty="0" err="1"/>
              <a:t>sc.nextInt</a:t>
            </a:r>
            <a:r>
              <a:rPr lang="en-US" altLang="zh-CN" sz="1400" dirty="0"/>
              <a:t>();</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a:t>
            </a:r>
            <a:r>
              <a:rPr lang="zh-CN" altLang="en-US" sz="1400" dirty="0"/>
              <a:t>该数字对应的英文星期：</a:t>
            </a:r>
            <a:r>
              <a:rPr lang="en-US" altLang="zh-CN" sz="1400" dirty="0"/>
              <a:t>");</a:t>
            </a:r>
          </a:p>
          <a:p>
            <a:pPr eaLnBrk="1" fontAlgn="auto" hangingPunct="1">
              <a:lnSpc>
                <a:spcPct val="80000"/>
              </a:lnSpc>
              <a:spcAft>
                <a:spcPts val="0"/>
              </a:spcAft>
              <a:buFontTx/>
              <a:buNone/>
              <a:defRPr/>
            </a:pPr>
            <a:r>
              <a:rPr lang="en-US" altLang="zh-CN" sz="1400" dirty="0"/>
              <a:t>         switch (n)</a:t>
            </a:r>
          </a:p>
          <a:p>
            <a:pPr eaLnBrk="1" fontAlgn="auto" hangingPunct="1">
              <a:lnSpc>
                <a:spcPct val="80000"/>
              </a:lnSpc>
              <a:spcAft>
                <a:spcPts val="0"/>
              </a:spcAft>
              <a:buFontTx/>
              <a:buNone/>
              <a:defRPr/>
            </a:pPr>
            <a:r>
              <a:rPr lang="en-US" altLang="zh-CN" sz="1400" dirty="0"/>
              <a:t>	     {</a:t>
            </a:r>
          </a:p>
          <a:p>
            <a:pPr eaLnBrk="1" fontAlgn="auto" hangingPunct="1">
              <a:lnSpc>
                <a:spcPct val="80000"/>
              </a:lnSpc>
              <a:spcAft>
                <a:spcPts val="0"/>
              </a:spcAft>
              <a:buFontTx/>
              <a:buNone/>
              <a:defRPr/>
            </a:pPr>
            <a:r>
              <a:rPr lang="en-US" altLang="zh-CN" sz="1400" dirty="0"/>
              <a:t>           case 1:</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("Monday");</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case 2:</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("Tuesday"); </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case 3:</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("Wednesday");</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case 4:</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("Thursday");</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case 5:</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("Friday");</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case 6:</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("Saturday");</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case 7:</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("Sunday");</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default:</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a:t>
            </a:r>
            <a:r>
              <a:rPr lang="zh-CN" altLang="en-US" sz="1400" dirty="0"/>
              <a:t>输入数字有错！</a:t>
            </a:r>
            <a:r>
              <a:rPr lang="en-US" altLang="zh-CN" sz="1400" dirty="0"/>
              <a:t>");</a:t>
            </a:r>
          </a:p>
          <a:p>
            <a:pPr eaLnBrk="1" fontAlgn="auto" hangingPunct="1">
              <a:lnSpc>
                <a:spcPct val="80000"/>
              </a:lnSpc>
              <a:spcAft>
                <a:spcPts val="0"/>
              </a:spcAft>
              <a:buFontTx/>
              <a:buNone/>
              <a:defRPr/>
            </a:pPr>
            <a:r>
              <a:rPr lang="en-US" altLang="zh-CN" sz="1400" dirty="0"/>
              <a:t>         }</a:t>
            </a:r>
          </a:p>
          <a:p>
            <a:pPr eaLnBrk="1" fontAlgn="auto" hangingPunct="1">
              <a:lnSpc>
                <a:spcPct val="80000"/>
              </a:lnSpc>
              <a:spcAft>
                <a:spcPts val="0"/>
              </a:spcAft>
              <a:buFontTx/>
              <a:buNone/>
              <a:defRPr/>
            </a:pPr>
            <a:r>
              <a:rPr lang="en-US" altLang="zh-CN" sz="1400" dirty="0"/>
              <a:t>    }</a:t>
            </a:r>
          </a:p>
          <a:p>
            <a:pPr eaLnBrk="1" fontAlgn="auto" hangingPunct="1">
              <a:lnSpc>
                <a:spcPct val="80000"/>
              </a:lnSpc>
              <a:spcAft>
                <a:spcPts val="0"/>
              </a:spcAft>
              <a:buFontTx/>
              <a:buNone/>
              <a:defRPr/>
            </a:pPr>
            <a:r>
              <a:rPr lang="en-US" altLang="zh-CN" sz="1400" dirty="0"/>
              <a:t>}</a:t>
            </a:r>
          </a:p>
        </p:txBody>
      </p:sp>
    </p:spTree>
    <p:extLst>
      <p:ext uri="{BB962C8B-B14F-4D97-AF65-F5344CB8AC3E}">
        <p14:creationId xmlns:p14="http://schemas.microsoft.com/office/powerpoint/2010/main" val="644100400"/>
      </p:ext>
    </p:extLst>
  </p:cSld>
  <p:clrMapOvr>
    <a:masterClrMapping/>
  </p:clrMapOvr>
  <p:transition>
    <p:circl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99592" y="512763"/>
            <a:ext cx="6949008" cy="563562"/>
          </a:xfrm>
        </p:spPr>
        <p:txBody>
          <a:bodyPr rtlCol="0">
            <a:normAutofit fontScale="90000"/>
          </a:bodyPr>
          <a:lstStyle/>
          <a:p>
            <a:pPr eaLnBrk="1" fontAlgn="auto" hangingPunct="1">
              <a:spcAft>
                <a:spcPts val="0"/>
              </a:spcAft>
              <a:defRPr/>
            </a:pPr>
            <a:r>
              <a:rPr lang="en-US" altLang="zh-CN" sz="4000" dirty="0" smtClean="0"/>
              <a:t>2.if</a:t>
            </a:r>
            <a:r>
              <a:rPr lang="zh-CN" altLang="en-US" sz="4000" dirty="0"/>
              <a:t>语句</a:t>
            </a:r>
            <a:br>
              <a:rPr lang="zh-CN" altLang="en-US" sz="4000" dirty="0"/>
            </a:br>
            <a:endParaRPr lang="zh-CN" altLang="en-US" sz="4000" dirty="0"/>
          </a:p>
        </p:txBody>
      </p:sp>
      <p:sp>
        <p:nvSpPr>
          <p:cNvPr id="14339" name="Rectangle 3"/>
          <p:cNvSpPr>
            <a:spLocks noGrp="1" noChangeArrowheads="1"/>
          </p:cNvSpPr>
          <p:nvPr>
            <p:ph idx="1"/>
          </p:nvPr>
        </p:nvSpPr>
        <p:spPr/>
        <p:txBody>
          <a:bodyPr/>
          <a:lstStyle/>
          <a:p>
            <a:r>
              <a:rPr lang="en-US" altLang="zh-CN" dirty="0" smtClean="0"/>
              <a:t>Java</a:t>
            </a:r>
            <a:r>
              <a:rPr lang="zh-CN" altLang="en-US" dirty="0" smtClean="0"/>
              <a:t>使用</a:t>
            </a:r>
            <a:r>
              <a:rPr lang="en-US" altLang="zh-CN" dirty="0" smtClean="0"/>
              <a:t>if</a:t>
            </a:r>
            <a:r>
              <a:rPr lang="zh-CN" altLang="en-US" dirty="0" smtClean="0"/>
              <a:t>语句在两种或更多情况下，做出选择</a:t>
            </a:r>
            <a:endParaRPr lang="en-US" altLang="zh-CN" dirty="0" smtClean="0"/>
          </a:p>
          <a:p>
            <a:pPr eaLnBrk="1" hangingPunct="1"/>
            <a:endParaRPr lang="en-US" altLang="zh-CN" dirty="0" smtClean="0"/>
          </a:p>
          <a:p>
            <a:pPr eaLnBrk="1" hangingPunct="1"/>
            <a:r>
              <a:rPr lang="en-US" altLang="zh-CN" dirty="0" smtClean="0"/>
              <a:t>if</a:t>
            </a:r>
            <a:r>
              <a:rPr lang="zh-CN" altLang="en-US" dirty="0" smtClean="0"/>
              <a:t>语句是根据条件来控制程序流程的。</a:t>
            </a:r>
            <a:endParaRPr lang="en-US" altLang="zh-CN" dirty="0" smtClean="0"/>
          </a:p>
          <a:p>
            <a:pPr eaLnBrk="1" hangingPunct="1"/>
            <a:endParaRPr lang="zh-CN" altLang="en-US" dirty="0" smtClean="0"/>
          </a:p>
          <a:p>
            <a:pPr eaLnBrk="1" hangingPunct="1"/>
            <a:r>
              <a:rPr lang="en-US" altLang="zh-CN" dirty="0" smtClean="0"/>
              <a:t>if</a:t>
            </a:r>
            <a:r>
              <a:rPr lang="zh-CN" altLang="en-US" dirty="0" smtClean="0"/>
              <a:t>结构存在</a:t>
            </a:r>
            <a:r>
              <a:rPr lang="en-US" altLang="zh-CN" dirty="0" smtClean="0"/>
              <a:t>3</a:t>
            </a:r>
            <a:r>
              <a:rPr lang="zh-CN" altLang="en-US" dirty="0" smtClean="0"/>
              <a:t>种形式：</a:t>
            </a:r>
            <a:endParaRPr lang="en-US" altLang="zh-CN" dirty="0" smtClean="0"/>
          </a:p>
          <a:p>
            <a:pPr lvl="1"/>
            <a:r>
              <a:rPr lang="en-US" altLang="zh-CN" dirty="0" smtClean="0"/>
              <a:t>1.</a:t>
            </a:r>
            <a:r>
              <a:rPr lang="zh-CN" altLang="en-US" dirty="0" smtClean="0"/>
              <a:t>基本</a:t>
            </a:r>
            <a:r>
              <a:rPr lang="en-US" altLang="zh-CN" dirty="0" smtClean="0"/>
              <a:t>if</a:t>
            </a:r>
            <a:r>
              <a:rPr lang="zh-CN" altLang="en-US" dirty="0" smtClean="0"/>
              <a:t>语句：</a:t>
            </a:r>
            <a:r>
              <a:rPr lang="en-US" altLang="zh-CN" dirty="0" smtClean="0"/>
              <a:t>1</a:t>
            </a:r>
            <a:r>
              <a:rPr lang="zh-CN" altLang="en-US" dirty="0" smtClean="0"/>
              <a:t>条路径</a:t>
            </a:r>
            <a:endParaRPr lang="en-US" altLang="zh-CN" dirty="0" smtClean="0"/>
          </a:p>
          <a:p>
            <a:pPr lvl="1"/>
            <a:r>
              <a:rPr lang="en-US" altLang="zh-CN" dirty="0" smtClean="0"/>
              <a:t>2.if-else</a:t>
            </a:r>
            <a:r>
              <a:rPr lang="zh-CN" altLang="en-US" dirty="0" smtClean="0"/>
              <a:t>语句：</a:t>
            </a:r>
            <a:r>
              <a:rPr lang="en-US" altLang="zh-CN" dirty="0" smtClean="0"/>
              <a:t>2</a:t>
            </a:r>
            <a:r>
              <a:rPr lang="zh-CN" altLang="en-US" dirty="0" smtClean="0"/>
              <a:t>条路径</a:t>
            </a:r>
            <a:endParaRPr lang="en-US" altLang="zh-CN" dirty="0" smtClean="0"/>
          </a:p>
          <a:p>
            <a:pPr lvl="1"/>
            <a:r>
              <a:rPr lang="en-US" altLang="zh-CN" dirty="0" smtClean="0"/>
              <a:t>3.if-else if</a:t>
            </a:r>
            <a:r>
              <a:rPr lang="zh-CN" altLang="en-US" dirty="0" smtClean="0"/>
              <a:t>语句：多条路径。</a:t>
            </a:r>
          </a:p>
        </p:txBody>
      </p:sp>
    </p:spTree>
    <p:extLst>
      <p:ext uri="{BB962C8B-B14F-4D97-AF65-F5344CB8AC3E}">
        <p14:creationId xmlns:p14="http://schemas.microsoft.com/office/powerpoint/2010/main" val="1121704418"/>
      </p:ext>
    </p:extLst>
  </p:cSld>
  <p:clrMapOvr>
    <a:masterClrMapping/>
  </p:clrMapOvr>
  <p:transition>
    <p:circl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smtClean="0"/>
              <a:t>3.1 switch</a:t>
            </a:r>
            <a:r>
              <a:rPr lang="zh-CN" altLang="en-US" dirty="0" smtClean="0"/>
              <a:t>语句</a:t>
            </a:r>
          </a:p>
        </p:txBody>
      </p:sp>
      <p:sp>
        <p:nvSpPr>
          <p:cNvPr id="48131" name="Rectangle 3"/>
          <p:cNvSpPr>
            <a:spLocks noGrp="1" noChangeArrowheads="1"/>
          </p:cNvSpPr>
          <p:nvPr>
            <p:ph idx="1"/>
          </p:nvPr>
        </p:nvSpPr>
        <p:spPr/>
        <p:txBody>
          <a:bodyPr/>
          <a:lstStyle/>
          <a:p>
            <a:pPr eaLnBrk="1" hangingPunct="1"/>
            <a:r>
              <a:rPr lang="zh-CN" altLang="en-US" dirty="0" smtClean="0"/>
              <a:t>例</a:t>
            </a:r>
            <a:r>
              <a:rPr lang="en-US" altLang="zh-CN" dirty="0" smtClean="0"/>
              <a:t>12 </a:t>
            </a:r>
            <a:r>
              <a:rPr lang="zh-CN" altLang="en-US" dirty="0" smtClean="0"/>
              <a:t>改写例</a:t>
            </a:r>
            <a:r>
              <a:rPr lang="en-US" altLang="zh-CN" dirty="0" smtClean="0"/>
              <a:t>8</a:t>
            </a:r>
            <a:r>
              <a:rPr lang="zh-CN" altLang="en-US" dirty="0" smtClean="0"/>
              <a:t>，用</a:t>
            </a:r>
            <a:r>
              <a:rPr lang="en-US" altLang="zh-CN" dirty="0" smtClean="0"/>
              <a:t>switch</a:t>
            </a:r>
            <a:r>
              <a:rPr lang="zh-CN" altLang="en-US" dirty="0" smtClean="0"/>
              <a:t>实现多分支选择。 </a:t>
            </a:r>
            <a:endParaRPr lang="en-US" altLang="zh-CN" dirty="0" smtClean="0"/>
          </a:p>
          <a:p>
            <a:pPr lvl="1"/>
            <a:r>
              <a:rPr lang="zh-CN" altLang="en-US" dirty="0" smtClean="0"/>
              <a:t>对学生的考试成绩进行评测：成绩在</a:t>
            </a:r>
            <a:r>
              <a:rPr lang="en-US" altLang="zh-CN" dirty="0" smtClean="0"/>
              <a:t>90</a:t>
            </a:r>
            <a:r>
              <a:rPr lang="zh-CN" altLang="en-US" dirty="0" smtClean="0"/>
              <a:t>分以上为优秀，</a:t>
            </a:r>
            <a:r>
              <a:rPr lang="en-US" altLang="zh-CN" dirty="0" smtClean="0"/>
              <a:t>80</a:t>
            </a:r>
            <a:r>
              <a:rPr lang="zh-CN" altLang="en-US" dirty="0" smtClean="0"/>
              <a:t>到</a:t>
            </a:r>
            <a:r>
              <a:rPr lang="en-US" altLang="zh-CN" dirty="0" smtClean="0"/>
              <a:t>90</a:t>
            </a:r>
            <a:r>
              <a:rPr lang="zh-CN" altLang="en-US" dirty="0" smtClean="0"/>
              <a:t>分之间为良好，</a:t>
            </a:r>
            <a:r>
              <a:rPr lang="en-US" altLang="zh-CN" dirty="0" smtClean="0"/>
              <a:t>60</a:t>
            </a:r>
            <a:r>
              <a:rPr lang="zh-CN" altLang="en-US" dirty="0" smtClean="0"/>
              <a:t>到</a:t>
            </a:r>
            <a:r>
              <a:rPr lang="en-US" altLang="zh-CN" dirty="0" smtClean="0"/>
              <a:t>80</a:t>
            </a:r>
            <a:r>
              <a:rPr lang="zh-CN" altLang="en-US" dirty="0" smtClean="0"/>
              <a:t>分之间为及格，</a:t>
            </a:r>
            <a:r>
              <a:rPr lang="en-US" altLang="zh-CN" dirty="0" smtClean="0"/>
              <a:t>60</a:t>
            </a:r>
            <a:r>
              <a:rPr lang="zh-CN" altLang="en-US" dirty="0" smtClean="0"/>
              <a:t>分以下为差。</a:t>
            </a:r>
          </a:p>
        </p:txBody>
      </p:sp>
    </p:spTree>
    <p:extLst>
      <p:ext uri="{BB962C8B-B14F-4D97-AF65-F5344CB8AC3E}">
        <p14:creationId xmlns:p14="http://schemas.microsoft.com/office/powerpoint/2010/main" val="3420495593"/>
      </p:ext>
    </p:extLst>
  </p:cSld>
  <p:clrMapOvr>
    <a:masterClrMapping/>
  </p:clrMapOvr>
  <p:transition>
    <p:circl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t>3.1 switch</a:t>
            </a:r>
            <a:r>
              <a:rPr lang="zh-CN" altLang="en-US" dirty="0" smtClean="0"/>
              <a:t>语句</a:t>
            </a:r>
          </a:p>
        </p:txBody>
      </p:sp>
      <p:sp>
        <p:nvSpPr>
          <p:cNvPr id="49155" name="Rectangle 3"/>
          <p:cNvSpPr>
            <a:spLocks noGrp="1" noChangeArrowheads="1"/>
          </p:cNvSpPr>
          <p:nvPr>
            <p:ph idx="1"/>
          </p:nvPr>
        </p:nvSpPr>
        <p:spPr/>
        <p:txBody>
          <a:bodyPr/>
          <a:lstStyle/>
          <a:p>
            <a:pPr eaLnBrk="1" hangingPunct="1">
              <a:lnSpc>
                <a:spcPct val="80000"/>
              </a:lnSpc>
              <a:buFontTx/>
              <a:buNone/>
            </a:pPr>
            <a:r>
              <a:rPr lang="en-US" altLang="zh-CN" sz="2200" dirty="0" smtClean="0"/>
              <a:t>public class </a:t>
            </a:r>
            <a:r>
              <a:rPr lang="en-US" altLang="zh-CN" sz="2200" dirty="0" err="1" smtClean="0"/>
              <a:t>PerEval</a:t>
            </a:r>
            <a:r>
              <a:rPr lang="en-US" altLang="zh-CN" sz="2200" dirty="0" smtClean="0"/>
              <a:t> {</a:t>
            </a:r>
          </a:p>
          <a:p>
            <a:pPr eaLnBrk="1" hangingPunct="1">
              <a:lnSpc>
                <a:spcPct val="80000"/>
              </a:lnSpc>
              <a:buFontTx/>
              <a:buNone/>
            </a:pPr>
            <a:r>
              <a:rPr lang="en-US" altLang="zh-CN" sz="2200" dirty="0" smtClean="0"/>
              <a:t>	public static void main(String[] </a:t>
            </a:r>
            <a:r>
              <a:rPr lang="en-US" altLang="zh-CN" sz="2200" dirty="0" err="1" smtClean="0"/>
              <a:t>args</a:t>
            </a:r>
            <a:r>
              <a:rPr lang="en-US" altLang="zh-CN" sz="2200" dirty="0" smtClean="0"/>
              <a:t>) {</a:t>
            </a:r>
          </a:p>
          <a:p>
            <a:pPr eaLnBrk="1" hangingPunct="1">
              <a:lnSpc>
                <a:spcPct val="80000"/>
              </a:lnSpc>
              <a:buFontTx/>
              <a:buNone/>
            </a:pPr>
            <a:r>
              <a:rPr lang="en-US" altLang="zh-CN" sz="2200" dirty="0" smtClean="0"/>
              <a:t>		</a:t>
            </a:r>
            <a:r>
              <a:rPr lang="en-US" altLang="zh-CN" sz="2200" dirty="0" err="1" smtClean="0"/>
              <a:t>int</a:t>
            </a:r>
            <a:r>
              <a:rPr lang="en-US" altLang="zh-CN" sz="2200" dirty="0" smtClean="0"/>
              <a:t> score = 72; // </a:t>
            </a:r>
            <a:r>
              <a:rPr lang="zh-CN" altLang="en-US" sz="2200" dirty="0" smtClean="0"/>
              <a:t>考试成绩</a:t>
            </a:r>
          </a:p>
          <a:p>
            <a:pPr eaLnBrk="1" hangingPunct="1">
              <a:lnSpc>
                <a:spcPct val="80000"/>
              </a:lnSpc>
              <a:buFontTx/>
              <a:buNone/>
            </a:pPr>
            <a:r>
              <a:rPr lang="zh-CN" altLang="en-US" sz="2200" dirty="0" smtClean="0"/>
              <a:t>		</a:t>
            </a:r>
            <a:r>
              <a:rPr lang="en-US" altLang="zh-CN" sz="2200" dirty="0" smtClean="0"/>
              <a:t>switch(score/10){</a:t>
            </a:r>
          </a:p>
          <a:p>
            <a:pPr eaLnBrk="1" hangingPunct="1">
              <a:lnSpc>
                <a:spcPct val="80000"/>
              </a:lnSpc>
              <a:buFontTx/>
              <a:buNone/>
            </a:pPr>
            <a:r>
              <a:rPr lang="en-US" altLang="zh-CN" sz="2200" dirty="0" smtClean="0"/>
              <a:t>			case 10:</a:t>
            </a:r>
          </a:p>
          <a:p>
            <a:pPr eaLnBrk="1" hangingPunct="1">
              <a:lnSpc>
                <a:spcPct val="80000"/>
              </a:lnSpc>
              <a:buFontTx/>
              <a:buNone/>
            </a:pPr>
            <a:r>
              <a:rPr lang="en-US" altLang="zh-CN" sz="2200" dirty="0" smtClean="0"/>
              <a:t>			case 9:</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t>
            </a:r>
            <a:r>
              <a:rPr lang="zh-CN" altLang="en-US" sz="2200" dirty="0" smtClean="0"/>
              <a:t>优秀</a:t>
            </a:r>
            <a:r>
              <a:rPr lang="en-US" altLang="zh-CN" sz="2200" dirty="0" smtClean="0"/>
              <a:t>");</a:t>
            </a:r>
          </a:p>
          <a:p>
            <a:pPr eaLnBrk="1" hangingPunct="1">
              <a:lnSpc>
                <a:spcPct val="80000"/>
              </a:lnSpc>
              <a:buFontTx/>
              <a:buNone/>
            </a:pPr>
            <a:r>
              <a:rPr lang="en-US" altLang="zh-CN" sz="2200" dirty="0" smtClean="0"/>
              <a:t>				break;</a:t>
            </a:r>
          </a:p>
          <a:p>
            <a:pPr eaLnBrk="1" hangingPunct="1">
              <a:lnSpc>
                <a:spcPct val="80000"/>
              </a:lnSpc>
              <a:buFontTx/>
              <a:buNone/>
            </a:pPr>
            <a:r>
              <a:rPr lang="en-US" altLang="zh-CN" sz="2200" dirty="0" smtClean="0"/>
              <a:t>			case 8:</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t>
            </a:r>
            <a:r>
              <a:rPr lang="zh-CN" altLang="en-US" sz="2200" dirty="0" smtClean="0"/>
              <a:t>良好</a:t>
            </a:r>
            <a:r>
              <a:rPr lang="en-US" altLang="zh-CN" sz="2200" dirty="0" smtClean="0"/>
              <a:t>");</a:t>
            </a:r>
          </a:p>
          <a:p>
            <a:pPr eaLnBrk="1" hangingPunct="1">
              <a:lnSpc>
                <a:spcPct val="80000"/>
              </a:lnSpc>
              <a:buFontTx/>
              <a:buNone/>
            </a:pPr>
            <a:r>
              <a:rPr lang="en-US" altLang="zh-CN" sz="2200" dirty="0" smtClean="0"/>
              <a:t>				break;</a:t>
            </a:r>
          </a:p>
          <a:p>
            <a:pPr eaLnBrk="1" hangingPunct="1">
              <a:lnSpc>
                <a:spcPct val="80000"/>
              </a:lnSpc>
              <a:buFontTx/>
              <a:buNone/>
            </a:pPr>
            <a:r>
              <a:rPr lang="en-US" altLang="zh-CN" sz="2200" dirty="0" smtClean="0"/>
              <a:t>			case 7:</a:t>
            </a:r>
          </a:p>
          <a:p>
            <a:pPr eaLnBrk="1" hangingPunct="1">
              <a:lnSpc>
                <a:spcPct val="80000"/>
              </a:lnSpc>
              <a:buFontTx/>
              <a:buNone/>
            </a:pPr>
            <a:r>
              <a:rPr lang="en-US" altLang="zh-CN" sz="2200" dirty="0" smtClean="0"/>
              <a:t>			case 6:</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t>
            </a:r>
            <a:r>
              <a:rPr lang="zh-CN" altLang="en-US" sz="2200" dirty="0" smtClean="0"/>
              <a:t>及格</a:t>
            </a:r>
            <a:r>
              <a:rPr lang="en-US" altLang="zh-CN" sz="2200" dirty="0" smtClean="0"/>
              <a:t>");</a:t>
            </a:r>
          </a:p>
          <a:p>
            <a:pPr eaLnBrk="1" hangingPunct="1">
              <a:lnSpc>
                <a:spcPct val="80000"/>
              </a:lnSpc>
              <a:buFontTx/>
              <a:buNone/>
            </a:pPr>
            <a:r>
              <a:rPr lang="en-US" altLang="zh-CN" sz="2200" dirty="0" smtClean="0"/>
              <a:t>			           break;</a:t>
            </a:r>
          </a:p>
          <a:p>
            <a:pPr eaLnBrk="1" hangingPunct="1">
              <a:lnSpc>
                <a:spcPct val="80000"/>
              </a:lnSpc>
              <a:buFontTx/>
              <a:buNone/>
            </a:pPr>
            <a:r>
              <a:rPr lang="en-US" altLang="zh-CN" sz="2200" dirty="0" smtClean="0"/>
              <a:t>			default:</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t>
            </a:r>
            <a:r>
              <a:rPr lang="zh-CN" altLang="en-US" sz="2200" dirty="0" smtClean="0"/>
              <a:t>差</a:t>
            </a:r>
            <a:r>
              <a:rPr lang="en-US" altLang="zh-CN" sz="2200" dirty="0" smtClean="0"/>
              <a:t>");	</a:t>
            </a:r>
          </a:p>
          <a:p>
            <a:pPr eaLnBrk="1" hangingPunct="1">
              <a:lnSpc>
                <a:spcPct val="80000"/>
              </a:lnSpc>
              <a:buFontTx/>
              <a:buNone/>
            </a:pPr>
            <a:r>
              <a:rPr lang="en-US" altLang="zh-CN" sz="2200" dirty="0" smtClean="0"/>
              <a:t>		}</a:t>
            </a:r>
          </a:p>
          <a:p>
            <a:pPr eaLnBrk="1" hangingPunct="1">
              <a:lnSpc>
                <a:spcPct val="80000"/>
              </a:lnSpc>
              <a:buFontTx/>
              <a:buNone/>
            </a:pPr>
            <a:r>
              <a:rPr lang="en-US" altLang="zh-CN" sz="2200" dirty="0" smtClean="0"/>
              <a:t>	}</a:t>
            </a:r>
          </a:p>
          <a:p>
            <a:pPr eaLnBrk="1" hangingPunct="1">
              <a:lnSpc>
                <a:spcPct val="80000"/>
              </a:lnSpc>
              <a:buFontTx/>
              <a:buNone/>
            </a:pPr>
            <a:r>
              <a:rPr lang="en-US" altLang="zh-CN" sz="2200" dirty="0" smtClean="0"/>
              <a:t>}</a:t>
            </a:r>
          </a:p>
        </p:txBody>
      </p:sp>
    </p:spTree>
    <p:extLst>
      <p:ext uri="{BB962C8B-B14F-4D97-AF65-F5344CB8AC3E}">
        <p14:creationId xmlns:p14="http://schemas.microsoft.com/office/powerpoint/2010/main" val="349033931"/>
      </p:ext>
    </p:extLst>
  </p:cSld>
  <p:clrMapOvr>
    <a:masterClrMapping/>
  </p:clrMapOvr>
  <p:transition>
    <p:circl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Switch</a:t>
            </a:r>
            <a:r>
              <a:rPr lang="zh-CN" altLang="en-US" dirty="0" smtClean="0"/>
              <a:t>语句</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13</a:t>
            </a:r>
            <a:r>
              <a:rPr lang="zh-CN" altLang="en-US" dirty="0" smtClean="0"/>
              <a:t>：单位出差报销标准按员工职称计算，细则如下表所示，编程实现出差费用的计算。（从键盘输入职称、出差天数、实际交通费、实际住宿费）</a:t>
            </a:r>
            <a:endParaRPr lang="zh-CN" altLang="en-US" dirty="0"/>
          </a:p>
        </p:txBody>
      </p:sp>
      <p:graphicFrame>
        <p:nvGraphicFramePr>
          <p:cNvPr id="4" name="表格 3"/>
          <p:cNvGraphicFramePr>
            <a:graphicFrameLocks noGrp="1"/>
          </p:cNvGraphicFramePr>
          <p:nvPr/>
        </p:nvGraphicFramePr>
        <p:xfrm>
          <a:off x="1043608" y="306896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zh-CN" altLang="en-US" dirty="0" smtClean="0"/>
                        <a:t>职称</a:t>
                      </a:r>
                      <a:endParaRPr lang="zh-CN" altLang="en-US" dirty="0"/>
                    </a:p>
                  </a:txBody>
                  <a:tcPr/>
                </a:tc>
                <a:tc>
                  <a:txBody>
                    <a:bodyPr/>
                    <a:lstStyle/>
                    <a:p>
                      <a:r>
                        <a:rPr lang="zh-CN" altLang="en-US" dirty="0" smtClean="0"/>
                        <a:t>交通费</a:t>
                      </a:r>
                      <a:endParaRPr lang="zh-CN" altLang="en-US" dirty="0"/>
                    </a:p>
                  </a:txBody>
                  <a:tcPr/>
                </a:tc>
                <a:tc>
                  <a:txBody>
                    <a:bodyPr/>
                    <a:lstStyle/>
                    <a:p>
                      <a:r>
                        <a:rPr lang="zh-CN" altLang="en-US" dirty="0" smtClean="0"/>
                        <a:t>住宿</a:t>
                      </a:r>
                      <a:endParaRPr lang="zh-CN" altLang="en-US" dirty="0"/>
                    </a:p>
                  </a:txBody>
                  <a:tcPr/>
                </a:tc>
                <a:tc>
                  <a:txBody>
                    <a:bodyPr/>
                    <a:lstStyle/>
                    <a:p>
                      <a:r>
                        <a:rPr lang="zh-CN" altLang="en-US" dirty="0" smtClean="0"/>
                        <a:t>伙食</a:t>
                      </a:r>
                      <a:endParaRPr lang="zh-CN" altLang="en-US" dirty="0"/>
                    </a:p>
                  </a:txBody>
                  <a:tcPr/>
                </a:tc>
              </a:tr>
              <a:tr h="370840">
                <a:tc>
                  <a:txBody>
                    <a:bodyPr/>
                    <a:lstStyle/>
                    <a:p>
                      <a:r>
                        <a:rPr lang="zh-CN" altLang="en-US" dirty="0" smtClean="0"/>
                        <a:t>高级</a:t>
                      </a:r>
                      <a:endParaRPr lang="zh-CN" altLang="en-US" dirty="0"/>
                    </a:p>
                  </a:txBody>
                  <a:tcPr/>
                </a:tc>
                <a:tc>
                  <a:txBody>
                    <a:bodyPr/>
                    <a:lstStyle/>
                    <a:p>
                      <a:r>
                        <a:rPr lang="zh-CN" altLang="en-US" dirty="0" smtClean="0"/>
                        <a:t>实报</a:t>
                      </a:r>
                      <a:endParaRPr lang="zh-CN" altLang="en-US" dirty="0"/>
                    </a:p>
                  </a:txBody>
                  <a:tcPr/>
                </a:tc>
                <a:tc>
                  <a:txBody>
                    <a:bodyPr/>
                    <a:lstStyle/>
                    <a:p>
                      <a:r>
                        <a:rPr lang="en-US" altLang="zh-CN" dirty="0" smtClean="0"/>
                        <a:t>600/</a:t>
                      </a:r>
                      <a:r>
                        <a:rPr lang="zh-CN" altLang="en-US" dirty="0" smtClean="0"/>
                        <a:t>天</a:t>
                      </a:r>
                      <a:endParaRPr lang="zh-CN" altLang="en-US" dirty="0"/>
                    </a:p>
                  </a:txBody>
                  <a:tcPr/>
                </a:tc>
                <a:tc>
                  <a:txBody>
                    <a:bodyPr/>
                    <a:lstStyle/>
                    <a:p>
                      <a:r>
                        <a:rPr lang="en-US" altLang="zh-CN" dirty="0" smtClean="0"/>
                        <a:t>180/</a:t>
                      </a:r>
                      <a:r>
                        <a:rPr lang="zh-CN" altLang="en-US" dirty="0" smtClean="0"/>
                        <a:t>天</a:t>
                      </a:r>
                      <a:endParaRPr lang="zh-CN" altLang="en-US" dirty="0"/>
                    </a:p>
                  </a:txBody>
                  <a:tcPr/>
                </a:tc>
              </a:tr>
              <a:tr h="370840">
                <a:tc>
                  <a:txBody>
                    <a:bodyPr/>
                    <a:lstStyle/>
                    <a:p>
                      <a:r>
                        <a:rPr lang="zh-CN" altLang="en-US" dirty="0" smtClean="0"/>
                        <a:t>中级</a:t>
                      </a:r>
                      <a:endParaRPr lang="zh-CN" altLang="en-US" dirty="0"/>
                    </a:p>
                  </a:txBody>
                  <a:tcPr/>
                </a:tc>
                <a:tc>
                  <a:txBody>
                    <a:bodyPr/>
                    <a:lstStyle/>
                    <a:p>
                      <a:r>
                        <a:rPr lang="zh-CN" altLang="en-US" dirty="0" smtClean="0"/>
                        <a:t>实报</a:t>
                      </a:r>
                      <a:endParaRPr lang="zh-CN" altLang="en-US" dirty="0"/>
                    </a:p>
                  </a:txBody>
                  <a:tcPr/>
                </a:tc>
                <a:tc>
                  <a:txBody>
                    <a:bodyPr/>
                    <a:lstStyle/>
                    <a:p>
                      <a:r>
                        <a:rPr lang="en-US" altLang="zh-CN" dirty="0" smtClean="0"/>
                        <a:t>450/</a:t>
                      </a:r>
                      <a:r>
                        <a:rPr lang="zh-CN" altLang="en-US" dirty="0" smtClean="0"/>
                        <a:t>天</a:t>
                      </a:r>
                      <a:endParaRPr lang="zh-CN" altLang="en-US" dirty="0"/>
                    </a:p>
                  </a:txBody>
                  <a:tcPr/>
                </a:tc>
                <a:tc>
                  <a:txBody>
                    <a:bodyPr/>
                    <a:lstStyle/>
                    <a:p>
                      <a:r>
                        <a:rPr lang="en-US" altLang="zh-CN" dirty="0" smtClean="0"/>
                        <a:t>150/</a:t>
                      </a:r>
                      <a:r>
                        <a:rPr lang="zh-CN" altLang="en-US" dirty="0" smtClean="0"/>
                        <a:t>天</a:t>
                      </a:r>
                      <a:endParaRPr lang="zh-CN" altLang="en-US" dirty="0"/>
                    </a:p>
                  </a:txBody>
                  <a:tcPr/>
                </a:tc>
              </a:tr>
              <a:tr h="370840">
                <a:tc>
                  <a:txBody>
                    <a:bodyPr/>
                    <a:lstStyle/>
                    <a:p>
                      <a:r>
                        <a:rPr lang="zh-CN" altLang="en-US" dirty="0" smtClean="0"/>
                        <a:t>高级</a:t>
                      </a:r>
                      <a:endParaRPr lang="zh-CN" altLang="en-US" dirty="0"/>
                    </a:p>
                  </a:txBody>
                  <a:tcPr/>
                </a:tc>
                <a:tc>
                  <a:txBody>
                    <a:bodyPr/>
                    <a:lstStyle/>
                    <a:p>
                      <a:r>
                        <a:rPr lang="zh-CN" altLang="en-US" dirty="0" smtClean="0"/>
                        <a:t>实报</a:t>
                      </a:r>
                      <a:endParaRPr lang="zh-CN" altLang="en-US" dirty="0"/>
                    </a:p>
                  </a:txBody>
                  <a:tcPr/>
                </a:tc>
                <a:tc>
                  <a:txBody>
                    <a:bodyPr/>
                    <a:lstStyle/>
                    <a:p>
                      <a:r>
                        <a:rPr lang="en-US" altLang="zh-CN" dirty="0" smtClean="0"/>
                        <a:t>350/</a:t>
                      </a:r>
                      <a:r>
                        <a:rPr lang="zh-CN" altLang="en-US" dirty="0" smtClean="0"/>
                        <a:t>天</a:t>
                      </a:r>
                      <a:endParaRPr lang="zh-CN" altLang="en-US" dirty="0"/>
                    </a:p>
                  </a:txBody>
                  <a:tcPr/>
                </a:tc>
                <a:tc>
                  <a:txBody>
                    <a:bodyPr/>
                    <a:lstStyle/>
                    <a:p>
                      <a:r>
                        <a:rPr lang="en-US" altLang="zh-CN" dirty="0" smtClean="0"/>
                        <a:t>120/</a:t>
                      </a:r>
                      <a:r>
                        <a:rPr lang="zh-CN" altLang="en-US" dirty="0" smtClean="0"/>
                        <a:t>天</a:t>
                      </a:r>
                      <a:endParaRPr lang="zh-CN" altLang="en-US" dirty="0"/>
                    </a:p>
                  </a:txBody>
                  <a:tcPr/>
                </a:tc>
              </a:tr>
            </a:tbl>
          </a:graphicData>
        </a:graphic>
      </p:graphicFrame>
    </p:spTree>
  </p:cSld>
  <p:clrMapOvr>
    <a:masterClrMapping/>
  </p:clrMapOvr>
  <p:transition>
    <p:circl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smtClean="0"/>
              <a:t>3.2 switch</a:t>
            </a:r>
            <a:r>
              <a:rPr lang="zh-CN" altLang="en-US" dirty="0" smtClean="0"/>
              <a:t>语句的嵌套 </a:t>
            </a:r>
          </a:p>
        </p:txBody>
      </p:sp>
      <p:sp>
        <p:nvSpPr>
          <p:cNvPr id="50179" name="Rectangle 3"/>
          <p:cNvSpPr>
            <a:spLocks noGrp="1" noChangeArrowheads="1"/>
          </p:cNvSpPr>
          <p:nvPr>
            <p:ph idx="1"/>
          </p:nvPr>
        </p:nvSpPr>
        <p:spPr/>
        <p:txBody>
          <a:bodyPr/>
          <a:lstStyle/>
          <a:p>
            <a:pPr eaLnBrk="1" hangingPunct="1"/>
            <a:r>
              <a:rPr lang="zh-CN" altLang="en-US" dirty="0" smtClean="0"/>
              <a:t>例</a:t>
            </a:r>
            <a:r>
              <a:rPr lang="en-US" altLang="zh-CN" dirty="0" smtClean="0"/>
              <a:t>14 </a:t>
            </a:r>
            <a:r>
              <a:rPr lang="zh-CN" altLang="en-US" dirty="0" smtClean="0"/>
              <a:t>输入两个整数，用</a:t>
            </a:r>
            <a:r>
              <a:rPr lang="en-US" altLang="zh-CN" dirty="0" smtClean="0"/>
              <a:t>switch</a:t>
            </a:r>
            <a:r>
              <a:rPr lang="zh-CN" altLang="en-US" dirty="0" smtClean="0"/>
              <a:t>语句的嵌套判断这两个整数是奇数还是偶数。 </a:t>
            </a:r>
          </a:p>
        </p:txBody>
      </p:sp>
    </p:spTree>
    <p:extLst>
      <p:ext uri="{BB962C8B-B14F-4D97-AF65-F5344CB8AC3E}">
        <p14:creationId xmlns:p14="http://schemas.microsoft.com/office/powerpoint/2010/main" val="1509911326"/>
      </p:ext>
    </p:extLst>
  </p:cSld>
  <p:clrMapOvr>
    <a:masterClrMapping/>
  </p:clrMapOvr>
  <p:transition>
    <p:circl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smtClean="0"/>
              <a:t>3.2 switch</a:t>
            </a:r>
            <a:r>
              <a:rPr lang="zh-CN" altLang="en-US" dirty="0" smtClean="0"/>
              <a:t>语句的嵌套</a:t>
            </a:r>
          </a:p>
        </p:txBody>
      </p:sp>
      <p:sp>
        <p:nvSpPr>
          <p:cNvPr id="40963" name="Rectangle 3"/>
          <p:cNvSpPr>
            <a:spLocks noGrp="1" noChangeArrowheads="1"/>
          </p:cNvSpPr>
          <p:nvPr>
            <p:ph idx="1"/>
          </p:nvPr>
        </p:nvSpPr>
        <p:spPr>
          <a:xfrm>
            <a:off x="457200" y="1125538"/>
            <a:ext cx="8229600" cy="5327650"/>
          </a:xfrm>
        </p:spPr>
        <p:txBody>
          <a:bodyPr rtlCol="0">
            <a:noAutofit/>
          </a:bodyPr>
          <a:lstStyle/>
          <a:p>
            <a:pPr eaLnBrk="1" fontAlgn="auto" hangingPunct="1">
              <a:lnSpc>
                <a:spcPct val="80000"/>
              </a:lnSpc>
              <a:spcAft>
                <a:spcPts val="0"/>
              </a:spcAft>
              <a:buFontTx/>
              <a:buNone/>
              <a:defRPr/>
            </a:pPr>
            <a:r>
              <a:rPr lang="en-US" altLang="zh-CN" sz="1400" dirty="0"/>
              <a:t>import </a:t>
            </a:r>
            <a:r>
              <a:rPr lang="en-US" altLang="zh-CN" sz="1400" dirty="0" err="1"/>
              <a:t>java.util</a:t>
            </a:r>
            <a:r>
              <a:rPr lang="en-US" altLang="zh-CN" sz="1400" dirty="0"/>
              <a:t>.*;</a:t>
            </a:r>
          </a:p>
          <a:p>
            <a:pPr eaLnBrk="1" fontAlgn="auto" hangingPunct="1">
              <a:lnSpc>
                <a:spcPct val="80000"/>
              </a:lnSpc>
              <a:spcAft>
                <a:spcPts val="0"/>
              </a:spcAft>
              <a:buFontTx/>
              <a:buNone/>
              <a:defRPr/>
            </a:pPr>
            <a:r>
              <a:rPr lang="en-US" altLang="zh-CN" sz="1400" dirty="0"/>
              <a:t>public class </a:t>
            </a:r>
            <a:r>
              <a:rPr lang="en-US" altLang="zh-CN" sz="1400" dirty="0" err="1"/>
              <a:t>OddOrEven</a:t>
            </a:r>
            <a:r>
              <a:rPr lang="en-US" altLang="zh-CN" sz="1400" dirty="0"/>
              <a:t> {</a:t>
            </a:r>
          </a:p>
          <a:p>
            <a:pPr eaLnBrk="1" fontAlgn="auto" hangingPunct="1">
              <a:lnSpc>
                <a:spcPct val="80000"/>
              </a:lnSpc>
              <a:spcAft>
                <a:spcPts val="0"/>
              </a:spcAft>
              <a:buFontTx/>
              <a:buNone/>
              <a:defRPr/>
            </a:pPr>
            <a:r>
              <a:rPr lang="en-US" altLang="zh-CN" sz="1400" dirty="0"/>
              <a:t>    public static void main(String </a:t>
            </a:r>
            <a:r>
              <a:rPr lang="en-US" altLang="zh-CN" sz="1400" dirty="0" err="1"/>
              <a:t>args</a:t>
            </a:r>
            <a:r>
              <a:rPr lang="en-US" altLang="zh-CN" sz="1400" dirty="0"/>
              <a:t>[]) {</a:t>
            </a:r>
          </a:p>
          <a:p>
            <a:pPr eaLnBrk="1" fontAlgn="auto" hangingPunct="1">
              <a:lnSpc>
                <a:spcPct val="80000"/>
              </a:lnSpc>
              <a:spcAft>
                <a:spcPts val="0"/>
              </a:spcAft>
              <a:buFontTx/>
              <a:buNone/>
              <a:defRPr/>
            </a:pPr>
            <a:r>
              <a:rPr lang="en-US" altLang="zh-CN" sz="1400" dirty="0"/>
              <a:t>      </a:t>
            </a:r>
            <a:r>
              <a:rPr lang="en-US" altLang="zh-CN" sz="1400" dirty="0" err="1"/>
              <a:t>int</a:t>
            </a:r>
            <a:r>
              <a:rPr lang="en-US" altLang="zh-CN" sz="1400" dirty="0"/>
              <a:t> </a:t>
            </a:r>
            <a:r>
              <a:rPr lang="en-US" altLang="zh-CN" sz="1400" dirty="0" err="1"/>
              <a:t>a,b</a:t>
            </a:r>
            <a:r>
              <a:rPr lang="en-US" altLang="zh-CN" sz="1400" dirty="0"/>
              <a:t>;</a:t>
            </a:r>
          </a:p>
          <a:p>
            <a:pPr eaLnBrk="1" fontAlgn="auto" hangingPunct="1">
              <a:lnSpc>
                <a:spcPct val="80000"/>
              </a:lnSpc>
              <a:spcAft>
                <a:spcPts val="0"/>
              </a:spcAft>
              <a:buFontTx/>
              <a:buNone/>
              <a:defRPr/>
            </a:pPr>
            <a:r>
              <a:rPr lang="en-US" altLang="zh-CN" sz="1400" dirty="0"/>
              <a:t>      Scanner </a:t>
            </a:r>
            <a:r>
              <a:rPr lang="en-US" altLang="zh-CN" sz="1400" dirty="0" err="1"/>
              <a:t>sc</a:t>
            </a:r>
            <a:r>
              <a:rPr lang="en-US" altLang="zh-CN" sz="1400" dirty="0"/>
              <a:t>=new Scanner(System.in);</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a:t>
            </a:r>
            <a:r>
              <a:rPr lang="zh-CN" altLang="en-US" sz="1400" dirty="0"/>
              <a:t>请输入两个整数：</a:t>
            </a:r>
            <a:r>
              <a:rPr lang="en-US" altLang="zh-CN" sz="1400" dirty="0"/>
              <a:t>");</a:t>
            </a:r>
          </a:p>
          <a:p>
            <a:pPr eaLnBrk="1" fontAlgn="auto" hangingPunct="1">
              <a:lnSpc>
                <a:spcPct val="80000"/>
              </a:lnSpc>
              <a:spcAft>
                <a:spcPts val="0"/>
              </a:spcAft>
              <a:buFontTx/>
              <a:buNone/>
              <a:defRPr/>
            </a:pPr>
            <a:r>
              <a:rPr lang="en-US" altLang="zh-CN" sz="1400" dirty="0"/>
              <a:t>      a=</a:t>
            </a:r>
            <a:r>
              <a:rPr lang="en-US" altLang="zh-CN" sz="1400" dirty="0" err="1"/>
              <a:t>sc.nextInt</a:t>
            </a:r>
            <a:r>
              <a:rPr lang="en-US" altLang="zh-CN" sz="1400" dirty="0"/>
              <a:t>();</a:t>
            </a:r>
          </a:p>
          <a:p>
            <a:pPr eaLnBrk="1" fontAlgn="auto" hangingPunct="1">
              <a:lnSpc>
                <a:spcPct val="80000"/>
              </a:lnSpc>
              <a:spcAft>
                <a:spcPts val="0"/>
              </a:spcAft>
              <a:buFontTx/>
              <a:buNone/>
              <a:defRPr/>
            </a:pPr>
            <a:r>
              <a:rPr lang="en-US" altLang="zh-CN" sz="1400" dirty="0"/>
              <a:t>      b=</a:t>
            </a:r>
            <a:r>
              <a:rPr lang="en-US" altLang="zh-CN" sz="1400" dirty="0" err="1"/>
              <a:t>sc.nextInt</a:t>
            </a:r>
            <a:r>
              <a:rPr lang="en-US" altLang="zh-CN" sz="1400" dirty="0"/>
              <a:t>();</a:t>
            </a:r>
          </a:p>
          <a:p>
            <a:pPr eaLnBrk="1" fontAlgn="auto" hangingPunct="1">
              <a:lnSpc>
                <a:spcPct val="80000"/>
              </a:lnSpc>
              <a:spcAft>
                <a:spcPts val="0"/>
              </a:spcAft>
              <a:buFontTx/>
              <a:buNone/>
              <a:defRPr/>
            </a:pPr>
            <a:r>
              <a:rPr lang="en-US" altLang="zh-CN" sz="1400" dirty="0"/>
              <a:t>      switch(a%2)</a:t>
            </a:r>
          </a:p>
          <a:p>
            <a:pPr eaLnBrk="1" fontAlgn="auto" hangingPunct="1">
              <a:lnSpc>
                <a:spcPct val="80000"/>
              </a:lnSpc>
              <a:spcAft>
                <a:spcPts val="0"/>
              </a:spcAft>
              <a:buFontTx/>
              <a:buNone/>
              <a:defRPr/>
            </a:pPr>
            <a:r>
              <a:rPr lang="en-US" altLang="zh-CN" sz="1400" dirty="0"/>
              <a:t>      {</a:t>
            </a:r>
          </a:p>
          <a:p>
            <a:pPr eaLnBrk="1" fontAlgn="auto" hangingPunct="1">
              <a:lnSpc>
                <a:spcPct val="80000"/>
              </a:lnSpc>
              <a:spcAft>
                <a:spcPts val="0"/>
              </a:spcAft>
              <a:buFontTx/>
              <a:buNone/>
              <a:defRPr/>
            </a:pPr>
            <a:r>
              <a:rPr lang="en-US" altLang="zh-CN" sz="1400" dirty="0"/>
              <a:t>       case 0:</a:t>
            </a:r>
          </a:p>
          <a:p>
            <a:pPr eaLnBrk="1" fontAlgn="auto" hangingPunct="1">
              <a:lnSpc>
                <a:spcPct val="80000"/>
              </a:lnSpc>
              <a:spcAft>
                <a:spcPts val="0"/>
              </a:spcAft>
              <a:buFontTx/>
              <a:buNone/>
              <a:defRPr/>
            </a:pPr>
            <a:r>
              <a:rPr lang="en-US" altLang="zh-CN" sz="1400" dirty="0"/>
              <a:t>         switch(b%2)</a:t>
            </a:r>
          </a:p>
          <a:p>
            <a:pPr eaLnBrk="1" fontAlgn="auto" hangingPunct="1">
              <a:lnSpc>
                <a:spcPct val="80000"/>
              </a:lnSpc>
              <a:spcAft>
                <a:spcPts val="0"/>
              </a:spcAft>
              <a:buFontTx/>
              <a:buNone/>
              <a:defRPr/>
            </a:pPr>
            <a:r>
              <a:rPr lang="en-US" altLang="zh-CN" sz="1400" dirty="0"/>
              <a:t>         {</a:t>
            </a:r>
          </a:p>
          <a:p>
            <a:pPr eaLnBrk="1" fontAlgn="auto" hangingPunct="1">
              <a:lnSpc>
                <a:spcPct val="80000"/>
              </a:lnSpc>
              <a:spcAft>
                <a:spcPts val="0"/>
              </a:spcAft>
              <a:buFontTx/>
              <a:buNone/>
              <a:defRPr/>
            </a:pPr>
            <a:r>
              <a:rPr lang="en-US" altLang="zh-CN" sz="1400" dirty="0"/>
              <a:t>           case 0:</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(a+","+b+"</a:t>
            </a:r>
            <a:r>
              <a:rPr lang="zh-CN" altLang="en-US" sz="1400" dirty="0"/>
              <a:t>都是偶数</a:t>
            </a:r>
            <a:r>
              <a:rPr lang="en-US" altLang="zh-CN" sz="1400" dirty="0"/>
              <a:t>");</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case 1:</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(a+"</a:t>
            </a:r>
            <a:r>
              <a:rPr lang="zh-CN" altLang="en-US" sz="1400" dirty="0"/>
              <a:t>是偶数</a:t>
            </a:r>
            <a:r>
              <a:rPr lang="en-US" altLang="zh-CN" sz="1400" dirty="0"/>
              <a:t>,"+b+"</a:t>
            </a:r>
            <a:r>
              <a:rPr lang="zh-CN" altLang="en-US" sz="1400" dirty="0"/>
              <a:t>是奇数</a:t>
            </a:r>
            <a:r>
              <a:rPr lang="en-US" altLang="zh-CN" sz="1400" dirty="0"/>
              <a:t>");</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case 1:</a:t>
            </a:r>
          </a:p>
          <a:p>
            <a:pPr eaLnBrk="1" fontAlgn="auto" hangingPunct="1">
              <a:lnSpc>
                <a:spcPct val="80000"/>
              </a:lnSpc>
              <a:spcAft>
                <a:spcPts val="0"/>
              </a:spcAft>
              <a:buFontTx/>
              <a:buNone/>
              <a:defRPr/>
            </a:pPr>
            <a:r>
              <a:rPr lang="en-US" altLang="zh-CN" sz="1400" dirty="0"/>
              <a:t>        switch(b%2)</a:t>
            </a:r>
          </a:p>
          <a:p>
            <a:pPr eaLnBrk="1" fontAlgn="auto" hangingPunct="1">
              <a:lnSpc>
                <a:spcPct val="80000"/>
              </a:lnSpc>
              <a:spcAft>
                <a:spcPts val="0"/>
              </a:spcAft>
              <a:buFontTx/>
              <a:buNone/>
              <a:defRPr/>
            </a:pPr>
            <a:r>
              <a:rPr lang="en-US" altLang="zh-CN" sz="1400" dirty="0"/>
              <a:t>        {</a:t>
            </a:r>
          </a:p>
          <a:p>
            <a:pPr eaLnBrk="1" fontAlgn="auto" hangingPunct="1">
              <a:lnSpc>
                <a:spcPct val="80000"/>
              </a:lnSpc>
              <a:spcAft>
                <a:spcPts val="0"/>
              </a:spcAft>
              <a:buFontTx/>
              <a:buNone/>
              <a:defRPr/>
            </a:pPr>
            <a:r>
              <a:rPr lang="en-US" altLang="zh-CN" sz="1400" dirty="0"/>
              <a:t>          case 0:</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(a+"</a:t>
            </a:r>
            <a:r>
              <a:rPr lang="zh-CN" altLang="en-US" sz="1400" dirty="0"/>
              <a:t>是奇数</a:t>
            </a:r>
            <a:r>
              <a:rPr lang="en-US" altLang="zh-CN" sz="1400" dirty="0"/>
              <a:t>,"+b+"</a:t>
            </a:r>
            <a:r>
              <a:rPr lang="zh-CN" altLang="en-US" sz="1400" dirty="0"/>
              <a:t>是偶数</a:t>
            </a:r>
            <a:r>
              <a:rPr lang="en-US" altLang="zh-CN" sz="1400" dirty="0"/>
              <a:t>");</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case 1:</a:t>
            </a:r>
          </a:p>
          <a:p>
            <a:pPr eaLnBrk="1" fontAlgn="auto" hangingPunct="1">
              <a:lnSpc>
                <a:spcPct val="80000"/>
              </a:lnSpc>
              <a:spcAft>
                <a:spcPts val="0"/>
              </a:spcAft>
              <a:buFontTx/>
              <a:buNone/>
              <a:defRPr/>
            </a:pPr>
            <a:r>
              <a:rPr lang="en-US" altLang="zh-CN" sz="1400" dirty="0"/>
              <a:t>          	</a:t>
            </a:r>
            <a:r>
              <a:rPr lang="en-US" altLang="zh-CN" sz="1400" dirty="0" err="1"/>
              <a:t>System.out.println</a:t>
            </a:r>
            <a:r>
              <a:rPr lang="en-US" altLang="zh-CN" sz="1400" dirty="0"/>
              <a:t>(a+","+b+"</a:t>
            </a:r>
            <a:r>
              <a:rPr lang="zh-CN" altLang="en-US" sz="1400" dirty="0"/>
              <a:t>都是奇数</a:t>
            </a:r>
            <a:r>
              <a:rPr lang="en-US" altLang="zh-CN" sz="1400" dirty="0"/>
              <a:t>");</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a:t>
            </a:r>
          </a:p>
          <a:p>
            <a:pPr eaLnBrk="1" fontAlgn="auto" hangingPunct="1">
              <a:lnSpc>
                <a:spcPct val="80000"/>
              </a:lnSpc>
              <a:spcAft>
                <a:spcPts val="0"/>
              </a:spcAft>
              <a:buFontTx/>
              <a:buNone/>
              <a:defRPr/>
            </a:pPr>
            <a:r>
              <a:rPr lang="en-US" altLang="zh-CN" sz="1400" dirty="0"/>
              <a:t>        break;</a:t>
            </a:r>
          </a:p>
          <a:p>
            <a:pPr eaLnBrk="1" fontAlgn="auto" hangingPunct="1">
              <a:lnSpc>
                <a:spcPct val="80000"/>
              </a:lnSpc>
              <a:spcAft>
                <a:spcPts val="0"/>
              </a:spcAft>
              <a:buFontTx/>
              <a:buNone/>
              <a:defRPr/>
            </a:pPr>
            <a:r>
              <a:rPr lang="en-US" altLang="zh-CN" sz="1400" dirty="0"/>
              <a:t>      }</a:t>
            </a:r>
          </a:p>
          <a:p>
            <a:pPr eaLnBrk="1" fontAlgn="auto" hangingPunct="1">
              <a:lnSpc>
                <a:spcPct val="80000"/>
              </a:lnSpc>
              <a:spcAft>
                <a:spcPts val="0"/>
              </a:spcAft>
              <a:buFontTx/>
              <a:buNone/>
              <a:defRPr/>
            </a:pPr>
            <a:r>
              <a:rPr lang="en-US" altLang="zh-CN" sz="1400" dirty="0"/>
              <a:t>}</a:t>
            </a:r>
          </a:p>
          <a:p>
            <a:pPr eaLnBrk="1" fontAlgn="auto" hangingPunct="1">
              <a:lnSpc>
                <a:spcPct val="80000"/>
              </a:lnSpc>
              <a:spcAft>
                <a:spcPts val="0"/>
              </a:spcAft>
              <a:buFontTx/>
              <a:buNone/>
              <a:defRPr/>
            </a:pPr>
            <a:r>
              <a:rPr lang="en-US" altLang="zh-CN" sz="1400" dirty="0"/>
              <a:t>}</a:t>
            </a:r>
          </a:p>
        </p:txBody>
      </p:sp>
    </p:spTree>
    <p:extLst>
      <p:ext uri="{BB962C8B-B14F-4D97-AF65-F5344CB8AC3E}">
        <p14:creationId xmlns:p14="http://schemas.microsoft.com/office/powerpoint/2010/main" val="3356483929"/>
      </p:ext>
    </p:extLst>
  </p:cSld>
  <p:clrMapOvr>
    <a:masterClrMapping/>
  </p:clrMapOvr>
  <p:transition>
    <p:circl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z="4000" dirty="0" smtClean="0"/>
              <a:t>3.3.switch</a:t>
            </a:r>
            <a:r>
              <a:rPr lang="zh-CN" altLang="en-US" sz="4000" dirty="0" smtClean="0"/>
              <a:t>与</a:t>
            </a:r>
            <a:r>
              <a:rPr lang="en-US" altLang="zh-CN" sz="4000" dirty="0" smtClean="0"/>
              <a:t>if</a:t>
            </a:r>
            <a:r>
              <a:rPr lang="zh-CN" altLang="en-US" sz="4000" dirty="0" smtClean="0"/>
              <a:t>的混合嵌套</a:t>
            </a:r>
          </a:p>
        </p:txBody>
      </p:sp>
      <p:sp>
        <p:nvSpPr>
          <p:cNvPr id="52227" name="Rectangle 3"/>
          <p:cNvSpPr>
            <a:spLocks noGrp="1" noChangeArrowheads="1"/>
          </p:cNvSpPr>
          <p:nvPr>
            <p:ph idx="1"/>
          </p:nvPr>
        </p:nvSpPr>
        <p:spPr/>
        <p:txBody>
          <a:bodyPr/>
          <a:lstStyle/>
          <a:p>
            <a:pPr eaLnBrk="1" hangingPunct="1"/>
            <a:r>
              <a:rPr lang="zh-CN" altLang="en-US" dirty="0" smtClean="0"/>
              <a:t>例</a:t>
            </a:r>
            <a:r>
              <a:rPr lang="en-US" altLang="zh-CN" dirty="0" smtClean="0"/>
              <a:t>15 </a:t>
            </a:r>
            <a:r>
              <a:rPr lang="zh-CN" altLang="en-US" dirty="0" smtClean="0"/>
              <a:t>用</a:t>
            </a:r>
            <a:r>
              <a:rPr lang="en-US" altLang="zh-CN" dirty="0" smtClean="0"/>
              <a:t>if</a:t>
            </a:r>
            <a:r>
              <a:rPr lang="zh-CN" altLang="en-US" dirty="0" smtClean="0"/>
              <a:t>语句与</a:t>
            </a:r>
            <a:r>
              <a:rPr lang="en-US" altLang="zh-CN" dirty="0" smtClean="0"/>
              <a:t>switch</a:t>
            </a:r>
            <a:r>
              <a:rPr lang="zh-CN" altLang="en-US" dirty="0" smtClean="0"/>
              <a:t>语句的混合嵌套重写例题</a:t>
            </a:r>
            <a:r>
              <a:rPr lang="en-US" altLang="zh-CN" dirty="0" smtClean="0"/>
              <a:t>12</a:t>
            </a:r>
            <a:r>
              <a:rPr lang="zh-CN" altLang="en-US" dirty="0" smtClean="0"/>
              <a:t>，并要求从键盘输入成绩，进行合法性判断。</a:t>
            </a:r>
          </a:p>
        </p:txBody>
      </p:sp>
    </p:spTree>
    <p:extLst>
      <p:ext uri="{BB962C8B-B14F-4D97-AF65-F5344CB8AC3E}">
        <p14:creationId xmlns:p14="http://schemas.microsoft.com/office/powerpoint/2010/main" val="420408198"/>
      </p:ext>
    </p:extLst>
  </p:cSld>
  <p:clrMapOvr>
    <a:masterClrMapping/>
  </p:clrMapOvr>
  <p:transition>
    <p:circl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z="4000" dirty="0" smtClean="0"/>
              <a:t>3.3 switch</a:t>
            </a:r>
            <a:r>
              <a:rPr lang="zh-CN" altLang="en-US" sz="4000" dirty="0" smtClean="0"/>
              <a:t>与</a:t>
            </a:r>
            <a:r>
              <a:rPr lang="en-US" altLang="zh-CN" sz="4000" dirty="0" smtClean="0"/>
              <a:t>if</a:t>
            </a:r>
            <a:r>
              <a:rPr lang="zh-CN" altLang="en-US" sz="4000" dirty="0" smtClean="0"/>
              <a:t>的混合嵌套</a:t>
            </a:r>
          </a:p>
        </p:txBody>
      </p:sp>
      <p:sp>
        <p:nvSpPr>
          <p:cNvPr id="53251" name="Rectangle 3"/>
          <p:cNvSpPr>
            <a:spLocks noGrp="1" noChangeArrowheads="1"/>
          </p:cNvSpPr>
          <p:nvPr>
            <p:ph idx="1"/>
          </p:nvPr>
        </p:nvSpPr>
        <p:spPr>
          <a:xfrm>
            <a:off x="457200" y="1125538"/>
            <a:ext cx="8229600" cy="5000625"/>
          </a:xfrm>
        </p:spPr>
        <p:txBody>
          <a:bodyPr/>
          <a:lstStyle/>
          <a:p>
            <a:pPr eaLnBrk="1" hangingPunct="1">
              <a:lnSpc>
                <a:spcPct val="80000"/>
              </a:lnSpc>
              <a:buFontTx/>
              <a:buNone/>
            </a:pPr>
            <a:r>
              <a:rPr lang="en-US" altLang="zh-CN" sz="1700" dirty="0" smtClean="0"/>
              <a:t>import </a:t>
            </a:r>
            <a:r>
              <a:rPr lang="en-US" altLang="zh-CN" sz="1700" dirty="0" err="1" smtClean="0"/>
              <a:t>java.util</a:t>
            </a:r>
            <a:r>
              <a:rPr lang="en-US" altLang="zh-CN" sz="1700" dirty="0" smtClean="0"/>
              <a:t>.*;</a:t>
            </a:r>
          </a:p>
          <a:p>
            <a:pPr eaLnBrk="1" hangingPunct="1">
              <a:lnSpc>
                <a:spcPct val="80000"/>
              </a:lnSpc>
              <a:buFontTx/>
              <a:buNone/>
            </a:pPr>
            <a:r>
              <a:rPr lang="en-US" altLang="zh-CN" sz="1700" dirty="0" smtClean="0"/>
              <a:t>public class </a:t>
            </a:r>
            <a:r>
              <a:rPr lang="en-US" altLang="zh-CN" sz="1700" dirty="0" err="1" smtClean="0"/>
              <a:t>PerEval</a:t>
            </a:r>
            <a:r>
              <a:rPr lang="en-US" altLang="zh-CN" sz="1700" dirty="0" smtClean="0"/>
              <a:t> {</a:t>
            </a:r>
          </a:p>
          <a:p>
            <a:pPr eaLnBrk="1" hangingPunct="1">
              <a:lnSpc>
                <a:spcPct val="80000"/>
              </a:lnSpc>
              <a:buFontTx/>
              <a:buNone/>
            </a:pPr>
            <a:r>
              <a:rPr lang="en-US" altLang="zh-CN" sz="1700" dirty="0" smtClean="0"/>
              <a:t>	    public static void main(String[] </a:t>
            </a:r>
            <a:r>
              <a:rPr lang="en-US" altLang="zh-CN" sz="1700" dirty="0" err="1" smtClean="0"/>
              <a:t>args</a:t>
            </a:r>
            <a:r>
              <a:rPr lang="en-US" altLang="zh-CN" sz="1700" dirty="0" smtClean="0"/>
              <a:t>) {</a:t>
            </a:r>
          </a:p>
          <a:p>
            <a:pPr eaLnBrk="1" hangingPunct="1">
              <a:lnSpc>
                <a:spcPct val="80000"/>
              </a:lnSpc>
              <a:buFontTx/>
              <a:buNone/>
            </a:pPr>
            <a:r>
              <a:rPr lang="en-US" altLang="zh-CN" sz="1700" dirty="0" smtClean="0"/>
              <a:t>		    </a:t>
            </a:r>
            <a:r>
              <a:rPr lang="en-US" altLang="zh-CN" sz="1700" dirty="0" err="1" smtClean="0"/>
              <a:t>int</a:t>
            </a:r>
            <a:r>
              <a:rPr lang="en-US" altLang="zh-CN" sz="1700" dirty="0" smtClean="0"/>
              <a:t> score; </a:t>
            </a:r>
          </a:p>
          <a:p>
            <a:pPr eaLnBrk="1" hangingPunct="1">
              <a:lnSpc>
                <a:spcPct val="80000"/>
              </a:lnSpc>
              <a:buFontTx/>
              <a:buNone/>
            </a:pPr>
            <a:r>
              <a:rPr lang="en-US" altLang="zh-CN" sz="1700" dirty="0" smtClean="0"/>
              <a:t>		    Scanner </a:t>
            </a:r>
            <a:r>
              <a:rPr lang="en-US" altLang="zh-CN" sz="1700" dirty="0" err="1" smtClean="0"/>
              <a:t>sc</a:t>
            </a:r>
            <a:r>
              <a:rPr lang="en-US" altLang="zh-CN" sz="1700" dirty="0" smtClean="0"/>
              <a:t>=new Scanner(System.in);</a:t>
            </a:r>
          </a:p>
          <a:p>
            <a:pPr eaLnBrk="1" hangingPunct="1">
              <a:lnSpc>
                <a:spcPct val="80000"/>
              </a:lnSpc>
              <a:buFontTx/>
              <a:buNone/>
            </a:pPr>
            <a:r>
              <a:rPr lang="en-US" altLang="zh-CN" sz="1700" dirty="0" smtClean="0"/>
              <a:t>		    </a:t>
            </a:r>
            <a:r>
              <a:rPr lang="en-US" altLang="zh-CN" sz="1700" dirty="0" err="1" smtClean="0"/>
              <a:t>System.out.println</a:t>
            </a:r>
            <a:r>
              <a:rPr lang="en-US" altLang="zh-CN" sz="1700" dirty="0" smtClean="0"/>
              <a:t>("</a:t>
            </a:r>
            <a:r>
              <a:rPr lang="zh-CN" altLang="en-US" sz="1700" dirty="0" smtClean="0"/>
              <a:t>请输入考试成绩：</a:t>
            </a:r>
            <a:r>
              <a:rPr lang="en-US" altLang="zh-CN" sz="1700" dirty="0" smtClean="0"/>
              <a:t>");</a:t>
            </a:r>
          </a:p>
          <a:p>
            <a:pPr eaLnBrk="1" hangingPunct="1">
              <a:lnSpc>
                <a:spcPct val="80000"/>
              </a:lnSpc>
              <a:buFontTx/>
              <a:buNone/>
            </a:pPr>
            <a:r>
              <a:rPr lang="en-US" altLang="zh-CN" sz="1700" dirty="0" smtClean="0"/>
              <a:t>		    score=</a:t>
            </a:r>
            <a:r>
              <a:rPr lang="en-US" altLang="zh-CN" sz="1700" dirty="0" err="1" smtClean="0"/>
              <a:t>sc.nextInt</a:t>
            </a:r>
            <a:r>
              <a:rPr lang="en-US" altLang="zh-CN" sz="1700" dirty="0" smtClean="0"/>
              <a:t>();</a:t>
            </a:r>
          </a:p>
          <a:p>
            <a:pPr eaLnBrk="1" hangingPunct="1">
              <a:lnSpc>
                <a:spcPct val="80000"/>
              </a:lnSpc>
              <a:buFontTx/>
              <a:buNone/>
            </a:pPr>
            <a:r>
              <a:rPr lang="en-US" altLang="zh-CN" sz="1700" dirty="0" smtClean="0"/>
              <a:t>		    if(score&gt;100||score&lt;0)</a:t>
            </a:r>
          </a:p>
          <a:p>
            <a:pPr eaLnBrk="1" hangingPunct="1">
              <a:lnSpc>
                <a:spcPct val="80000"/>
              </a:lnSpc>
              <a:buFontTx/>
              <a:buNone/>
            </a:pPr>
            <a:r>
              <a:rPr lang="en-US" altLang="zh-CN" sz="1700" dirty="0" smtClean="0"/>
              <a:t>	          </a:t>
            </a:r>
            <a:r>
              <a:rPr lang="en-US" altLang="zh-CN" sz="1700" dirty="0" err="1" smtClean="0"/>
              <a:t>System.out.println</a:t>
            </a:r>
            <a:r>
              <a:rPr lang="en-US" altLang="zh-CN" sz="1700" dirty="0" smtClean="0"/>
              <a:t>("</a:t>
            </a:r>
            <a:r>
              <a:rPr lang="zh-CN" altLang="en-US" sz="1700" dirty="0" smtClean="0"/>
              <a:t>输入数据无效</a:t>
            </a:r>
            <a:r>
              <a:rPr lang="en-US" altLang="zh-CN" sz="1700" dirty="0" smtClean="0"/>
              <a:t>!");</a:t>
            </a:r>
          </a:p>
          <a:p>
            <a:pPr eaLnBrk="1" hangingPunct="1">
              <a:lnSpc>
                <a:spcPct val="80000"/>
              </a:lnSpc>
              <a:buFontTx/>
              <a:buNone/>
            </a:pPr>
            <a:r>
              <a:rPr lang="en-US" altLang="zh-CN" sz="1700" dirty="0" smtClean="0"/>
              <a:t>	        else</a:t>
            </a:r>
          </a:p>
          <a:p>
            <a:pPr eaLnBrk="1" hangingPunct="1">
              <a:lnSpc>
                <a:spcPct val="80000"/>
              </a:lnSpc>
              <a:buFontTx/>
              <a:buNone/>
            </a:pPr>
            <a:r>
              <a:rPr lang="en-US" altLang="zh-CN" sz="1700" dirty="0" smtClean="0"/>
              <a:t>            {</a:t>
            </a:r>
          </a:p>
          <a:p>
            <a:pPr eaLnBrk="1" hangingPunct="1">
              <a:lnSpc>
                <a:spcPct val="80000"/>
              </a:lnSpc>
              <a:buFontTx/>
              <a:buNone/>
            </a:pPr>
            <a:r>
              <a:rPr lang="en-US" altLang="zh-CN" sz="1700" dirty="0" smtClean="0"/>
              <a:t>		      switch(score/10){</a:t>
            </a:r>
          </a:p>
          <a:p>
            <a:pPr eaLnBrk="1" hangingPunct="1">
              <a:lnSpc>
                <a:spcPct val="80000"/>
              </a:lnSpc>
              <a:buFontTx/>
              <a:buNone/>
            </a:pPr>
            <a:r>
              <a:rPr lang="en-US" altLang="zh-CN" sz="1700" dirty="0" smtClean="0"/>
              <a:t>			    case 10:</a:t>
            </a:r>
          </a:p>
          <a:p>
            <a:pPr eaLnBrk="1" hangingPunct="1">
              <a:lnSpc>
                <a:spcPct val="80000"/>
              </a:lnSpc>
              <a:buFontTx/>
              <a:buNone/>
            </a:pPr>
            <a:r>
              <a:rPr lang="en-US" altLang="zh-CN" sz="1700" dirty="0" smtClean="0"/>
              <a:t>			    case 9:</a:t>
            </a:r>
          </a:p>
          <a:p>
            <a:pPr eaLnBrk="1" hangingPunct="1">
              <a:lnSpc>
                <a:spcPct val="80000"/>
              </a:lnSpc>
              <a:buFontTx/>
              <a:buNone/>
            </a:pPr>
            <a:r>
              <a:rPr lang="en-US" altLang="zh-CN" sz="1700" dirty="0" smtClean="0"/>
              <a:t>				    </a:t>
            </a:r>
            <a:r>
              <a:rPr lang="en-US" altLang="zh-CN" sz="1700" dirty="0" err="1" smtClean="0"/>
              <a:t>System.out.println</a:t>
            </a:r>
            <a:r>
              <a:rPr lang="en-US" altLang="zh-CN" sz="1700" dirty="0" smtClean="0"/>
              <a:t>("</a:t>
            </a:r>
            <a:r>
              <a:rPr lang="zh-CN" altLang="en-US" sz="1700" dirty="0" smtClean="0"/>
              <a:t>优秀</a:t>
            </a:r>
            <a:r>
              <a:rPr lang="en-US" altLang="zh-CN" sz="1700" dirty="0" smtClean="0"/>
              <a:t>");</a:t>
            </a:r>
          </a:p>
          <a:p>
            <a:pPr eaLnBrk="1" hangingPunct="1">
              <a:lnSpc>
                <a:spcPct val="80000"/>
              </a:lnSpc>
              <a:buFontTx/>
              <a:buNone/>
            </a:pPr>
            <a:r>
              <a:rPr lang="en-US" altLang="zh-CN" sz="1700" dirty="0" smtClean="0"/>
              <a:t>				    break;</a:t>
            </a:r>
          </a:p>
          <a:p>
            <a:pPr eaLnBrk="1" hangingPunct="1">
              <a:lnSpc>
                <a:spcPct val="80000"/>
              </a:lnSpc>
              <a:buFontTx/>
              <a:buNone/>
            </a:pPr>
            <a:r>
              <a:rPr lang="en-US" altLang="zh-CN" sz="1700" dirty="0" smtClean="0"/>
              <a:t>			    case 8:</a:t>
            </a:r>
          </a:p>
          <a:p>
            <a:pPr eaLnBrk="1" hangingPunct="1">
              <a:lnSpc>
                <a:spcPct val="80000"/>
              </a:lnSpc>
              <a:buFontTx/>
              <a:buNone/>
            </a:pPr>
            <a:r>
              <a:rPr lang="en-US" altLang="zh-CN" sz="1700" dirty="0" smtClean="0"/>
              <a:t>				    </a:t>
            </a:r>
            <a:r>
              <a:rPr lang="en-US" altLang="zh-CN" sz="1700" dirty="0" err="1" smtClean="0"/>
              <a:t>System.out.println</a:t>
            </a:r>
            <a:r>
              <a:rPr lang="en-US" altLang="zh-CN" sz="1700" dirty="0" smtClean="0"/>
              <a:t>("</a:t>
            </a:r>
            <a:r>
              <a:rPr lang="zh-CN" altLang="en-US" sz="1700" dirty="0" smtClean="0"/>
              <a:t>良好</a:t>
            </a:r>
            <a:r>
              <a:rPr lang="en-US" altLang="zh-CN" sz="1700" dirty="0" smtClean="0"/>
              <a:t>");</a:t>
            </a:r>
          </a:p>
          <a:p>
            <a:pPr eaLnBrk="1" hangingPunct="1">
              <a:lnSpc>
                <a:spcPct val="80000"/>
              </a:lnSpc>
              <a:buFontTx/>
              <a:buNone/>
            </a:pPr>
            <a:r>
              <a:rPr lang="en-US" altLang="zh-CN" sz="1700" dirty="0" smtClean="0"/>
              <a:t>				    break;</a:t>
            </a:r>
          </a:p>
          <a:p>
            <a:pPr eaLnBrk="1" hangingPunct="1">
              <a:lnSpc>
                <a:spcPct val="80000"/>
              </a:lnSpc>
              <a:buFontTx/>
              <a:buNone/>
            </a:pPr>
            <a:r>
              <a:rPr lang="en-US" altLang="zh-CN" sz="1700" dirty="0" smtClean="0"/>
              <a:t>			    case 7:</a:t>
            </a:r>
          </a:p>
          <a:p>
            <a:pPr eaLnBrk="1" hangingPunct="1">
              <a:lnSpc>
                <a:spcPct val="80000"/>
              </a:lnSpc>
              <a:buFontTx/>
              <a:buNone/>
            </a:pPr>
            <a:r>
              <a:rPr lang="en-US" altLang="zh-CN" sz="1700" dirty="0" smtClean="0"/>
              <a:t>			    case 6:</a:t>
            </a:r>
          </a:p>
          <a:p>
            <a:pPr eaLnBrk="1" hangingPunct="1">
              <a:lnSpc>
                <a:spcPct val="80000"/>
              </a:lnSpc>
              <a:buFontTx/>
              <a:buNone/>
            </a:pPr>
            <a:r>
              <a:rPr lang="en-US" altLang="zh-CN" sz="1700" dirty="0" smtClean="0"/>
              <a:t>			        </a:t>
            </a:r>
            <a:r>
              <a:rPr lang="en-US" altLang="zh-CN" sz="1700" dirty="0" err="1" smtClean="0"/>
              <a:t>System.out.println</a:t>
            </a:r>
            <a:r>
              <a:rPr lang="en-US" altLang="zh-CN" sz="1700" dirty="0" smtClean="0"/>
              <a:t>("</a:t>
            </a:r>
            <a:r>
              <a:rPr lang="zh-CN" altLang="en-US" sz="1700" dirty="0" smtClean="0"/>
              <a:t>及格</a:t>
            </a:r>
            <a:r>
              <a:rPr lang="en-US" altLang="zh-CN" sz="1700" dirty="0" smtClean="0"/>
              <a:t>");</a:t>
            </a:r>
          </a:p>
          <a:p>
            <a:pPr eaLnBrk="1" hangingPunct="1">
              <a:lnSpc>
                <a:spcPct val="80000"/>
              </a:lnSpc>
              <a:buFontTx/>
              <a:buNone/>
            </a:pPr>
            <a:r>
              <a:rPr lang="en-US" altLang="zh-CN" sz="1700" dirty="0" smtClean="0"/>
              <a:t>			        break;</a:t>
            </a:r>
          </a:p>
          <a:p>
            <a:pPr eaLnBrk="1" hangingPunct="1">
              <a:lnSpc>
                <a:spcPct val="80000"/>
              </a:lnSpc>
              <a:buFontTx/>
              <a:buNone/>
            </a:pPr>
            <a:r>
              <a:rPr lang="en-US" altLang="zh-CN" sz="1700" dirty="0" smtClean="0"/>
              <a:t>			    default:</a:t>
            </a:r>
          </a:p>
          <a:p>
            <a:pPr eaLnBrk="1" hangingPunct="1">
              <a:lnSpc>
                <a:spcPct val="80000"/>
              </a:lnSpc>
              <a:buFontTx/>
              <a:buNone/>
            </a:pPr>
            <a:r>
              <a:rPr lang="en-US" altLang="zh-CN" sz="1700" dirty="0" smtClean="0"/>
              <a:t>				    </a:t>
            </a:r>
            <a:r>
              <a:rPr lang="en-US" altLang="zh-CN" sz="1700" dirty="0" err="1" smtClean="0"/>
              <a:t>System.out.println</a:t>
            </a:r>
            <a:r>
              <a:rPr lang="en-US" altLang="zh-CN" sz="1700" dirty="0" smtClean="0"/>
              <a:t>("</a:t>
            </a:r>
            <a:r>
              <a:rPr lang="zh-CN" altLang="en-US" sz="1700" dirty="0" smtClean="0"/>
              <a:t>差</a:t>
            </a:r>
            <a:r>
              <a:rPr lang="en-US" altLang="zh-CN" sz="1700" dirty="0" smtClean="0"/>
              <a:t>");	</a:t>
            </a:r>
          </a:p>
          <a:p>
            <a:pPr eaLnBrk="1" hangingPunct="1">
              <a:lnSpc>
                <a:spcPct val="80000"/>
              </a:lnSpc>
              <a:buFontTx/>
              <a:buNone/>
            </a:pPr>
            <a:r>
              <a:rPr lang="en-US" altLang="zh-CN" sz="1700" dirty="0" smtClean="0"/>
              <a:t>		      }</a:t>
            </a:r>
          </a:p>
          <a:p>
            <a:pPr eaLnBrk="1" hangingPunct="1">
              <a:lnSpc>
                <a:spcPct val="80000"/>
              </a:lnSpc>
              <a:buFontTx/>
              <a:buNone/>
            </a:pPr>
            <a:r>
              <a:rPr lang="en-US" altLang="zh-CN" sz="1700" dirty="0" smtClean="0"/>
              <a:t>           }</a:t>
            </a:r>
          </a:p>
          <a:p>
            <a:pPr eaLnBrk="1" hangingPunct="1">
              <a:lnSpc>
                <a:spcPct val="80000"/>
              </a:lnSpc>
              <a:buFontTx/>
              <a:buNone/>
            </a:pPr>
            <a:r>
              <a:rPr lang="en-US" altLang="zh-CN" sz="1700" dirty="0" smtClean="0"/>
              <a:t>	    }</a:t>
            </a:r>
          </a:p>
          <a:p>
            <a:pPr eaLnBrk="1" hangingPunct="1">
              <a:lnSpc>
                <a:spcPct val="80000"/>
              </a:lnSpc>
              <a:buFontTx/>
              <a:buNone/>
            </a:pPr>
            <a:r>
              <a:rPr lang="en-US" altLang="zh-CN" sz="1700" dirty="0" smtClean="0"/>
              <a:t>}</a:t>
            </a:r>
          </a:p>
        </p:txBody>
      </p:sp>
    </p:spTree>
    <p:extLst>
      <p:ext uri="{BB962C8B-B14F-4D97-AF65-F5344CB8AC3E}">
        <p14:creationId xmlns:p14="http://schemas.microsoft.com/office/powerpoint/2010/main" val="791657190"/>
      </p:ext>
    </p:extLst>
  </p:cSld>
  <p:clrMapOvr>
    <a:masterClrMapping/>
  </p:clrMapOvr>
  <p:transition>
    <p:circl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switch</a:t>
            </a:r>
            <a:r>
              <a:rPr lang="zh-CN" altLang="en-US" dirty="0" smtClean="0"/>
              <a:t>与</a:t>
            </a:r>
            <a:r>
              <a:rPr lang="en-US" altLang="zh-CN" dirty="0" smtClean="0"/>
              <a:t>if</a:t>
            </a:r>
            <a:r>
              <a:rPr lang="zh-CN" altLang="en-US" dirty="0" smtClean="0"/>
              <a:t>的混合嵌套</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16</a:t>
            </a:r>
            <a:r>
              <a:rPr lang="zh-CN" altLang="en-US" dirty="0" smtClean="0"/>
              <a:t>：实现一个简单的四则运输计算器程序，采用菜单形式实现运算类型的选择</a:t>
            </a:r>
            <a:endParaRPr lang="zh-CN" altLang="en-US" dirty="0"/>
          </a:p>
        </p:txBody>
      </p:sp>
    </p:spTree>
  </p:cSld>
  <p:clrMapOvr>
    <a:masterClrMapping/>
  </p:clrMapOvr>
  <p:transition>
    <p:circl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z="4000" dirty="0" smtClean="0"/>
              <a:t>3.3 switch</a:t>
            </a:r>
            <a:r>
              <a:rPr lang="zh-CN" altLang="en-US" sz="4000" dirty="0" smtClean="0"/>
              <a:t>与</a:t>
            </a:r>
            <a:r>
              <a:rPr lang="en-US" altLang="zh-CN" sz="4000" dirty="0" smtClean="0"/>
              <a:t>if</a:t>
            </a:r>
            <a:r>
              <a:rPr lang="zh-CN" altLang="en-US" sz="4000" dirty="0" smtClean="0"/>
              <a:t>的混合嵌套</a:t>
            </a:r>
          </a:p>
        </p:txBody>
      </p:sp>
      <p:sp>
        <p:nvSpPr>
          <p:cNvPr id="55299" name="Rectangle 3"/>
          <p:cNvSpPr>
            <a:spLocks noGrp="1" noChangeArrowheads="1"/>
          </p:cNvSpPr>
          <p:nvPr>
            <p:ph idx="1"/>
          </p:nvPr>
        </p:nvSpPr>
        <p:spPr/>
        <p:txBody>
          <a:bodyPr/>
          <a:lstStyle/>
          <a:p>
            <a:pPr eaLnBrk="1" hangingPunct="1">
              <a:lnSpc>
                <a:spcPct val="80000"/>
              </a:lnSpc>
              <a:buFontTx/>
              <a:buNone/>
            </a:pPr>
            <a:r>
              <a:rPr lang="en-US" altLang="zh-CN" sz="2000" dirty="0" smtClean="0"/>
              <a:t>import </a:t>
            </a:r>
            <a:r>
              <a:rPr lang="en-US" altLang="zh-CN" sz="2000" dirty="0" err="1" smtClean="0"/>
              <a:t>java.util</a:t>
            </a:r>
            <a:r>
              <a:rPr lang="en-US" altLang="zh-CN" sz="2000" dirty="0" smtClean="0"/>
              <a:t>.*;</a:t>
            </a:r>
          </a:p>
          <a:p>
            <a:pPr eaLnBrk="1" hangingPunct="1">
              <a:lnSpc>
                <a:spcPct val="80000"/>
              </a:lnSpc>
              <a:buFontTx/>
              <a:buNone/>
            </a:pPr>
            <a:r>
              <a:rPr lang="en-US" altLang="zh-CN" sz="2000" dirty="0" smtClean="0"/>
              <a:t>public class </a:t>
            </a:r>
            <a:r>
              <a:rPr lang="en-US" altLang="zh-CN" sz="2000" dirty="0" err="1" smtClean="0"/>
              <a:t>Calc</a:t>
            </a:r>
            <a:r>
              <a:rPr lang="en-US" altLang="zh-CN" sz="2000" dirty="0" smtClean="0"/>
              <a:t> {</a:t>
            </a:r>
          </a:p>
          <a:p>
            <a:pPr eaLnBrk="1" hangingPunct="1">
              <a:lnSpc>
                <a:spcPct val="80000"/>
              </a:lnSpc>
              <a:buFontTx/>
              <a:buNone/>
            </a:pPr>
            <a:r>
              <a:rPr lang="en-US" altLang="zh-CN" sz="2000" dirty="0" smtClean="0"/>
              <a:t>    public static void main(String </a:t>
            </a:r>
            <a:r>
              <a:rPr lang="en-US" altLang="zh-CN" sz="2000" dirty="0" err="1" smtClean="0"/>
              <a:t>args</a:t>
            </a:r>
            <a:r>
              <a:rPr lang="en-US" altLang="zh-CN" sz="2000" dirty="0" smtClean="0"/>
              <a:t>[]) {</a:t>
            </a:r>
          </a:p>
          <a:p>
            <a:pPr eaLnBrk="1" hangingPunct="1">
              <a:lnSpc>
                <a:spcPct val="80000"/>
              </a:lnSpc>
              <a:buFontTx/>
              <a:buNone/>
            </a:pPr>
            <a:r>
              <a:rPr lang="en-US" altLang="zh-CN" sz="2000" dirty="0" smtClean="0"/>
              <a:t>      Scanner </a:t>
            </a:r>
            <a:r>
              <a:rPr lang="en-US" altLang="zh-CN" sz="2000" dirty="0" err="1" smtClean="0"/>
              <a:t>sc</a:t>
            </a:r>
            <a:r>
              <a:rPr lang="en-US" altLang="zh-CN" sz="2000" dirty="0" smtClean="0"/>
              <a:t>=new Scanner(System.in);</a:t>
            </a:r>
          </a:p>
          <a:p>
            <a:pPr eaLnBrk="1" hangingPunct="1">
              <a:lnSpc>
                <a:spcPct val="80000"/>
              </a:lnSpc>
              <a:buFontTx/>
              <a:buNone/>
            </a:pPr>
            <a:r>
              <a:rPr lang="en-US" altLang="zh-CN" sz="2000" dirty="0" smtClean="0"/>
              <a:t>      double </a:t>
            </a:r>
            <a:r>
              <a:rPr lang="en-US" altLang="zh-CN" sz="2000" dirty="0" err="1" smtClean="0"/>
              <a:t>a,b</a:t>
            </a:r>
            <a:r>
              <a:rPr lang="en-US" altLang="zh-CN" sz="2000" dirty="0" smtClean="0"/>
              <a:t>;</a:t>
            </a:r>
          </a:p>
          <a:p>
            <a:pPr eaLnBrk="1" hangingPunct="1">
              <a:lnSpc>
                <a:spcPct val="80000"/>
              </a:lnSpc>
              <a:buFontTx/>
              <a:buNone/>
            </a:pPr>
            <a:r>
              <a:rPr lang="en-US" altLang="zh-CN" sz="2000" dirty="0" smtClean="0"/>
              <a:t>      </a:t>
            </a:r>
            <a:r>
              <a:rPr lang="en-US" altLang="zh-CN" sz="2000" dirty="0" err="1" smtClean="0"/>
              <a:t>int</a:t>
            </a:r>
            <a:r>
              <a:rPr lang="en-US" altLang="zh-CN" sz="2000" dirty="0" smtClean="0"/>
              <a:t> c;</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r>
              <a:rPr lang="zh-CN" altLang="en-US" sz="2000" dirty="0" smtClean="0"/>
              <a:t>简单计算器：</a:t>
            </a:r>
            <a:r>
              <a:rPr lang="en-US" altLang="zh-CN" sz="2000" dirty="0" smtClean="0"/>
              <a:t>");</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r>
              <a:rPr lang="zh-CN" altLang="en-US" sz="2000" dirty="0" smtClean="0"/>
              <a:t>菜单</a:t>
            </a:r>
            <a:r>
              <a:rPr lang="en-US" altLang="zh-CN" sz="2000" dirty="0" smtClean="0"/>
              <a:t>====");</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("1-------</a:t>
            </a:r>
            <a:r>
              <a:rPr lang="zh-CN" altLang="en-US" sz="2000" dirty="0" smtClean="0"/>
              <a:t>加法</a:t>
            </a:r>
            <a:r>
              <a:rPr lang="en-US" altLang="zh-CN" sz="2000" dirty="0" smtClean="0"/>
              <a:t>");</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("2-------</a:t>
            </a:r>
            <a:r>
              <a:rPr lang="zh-CN" altLang="en-US" sz="2000" dirty="0" smtClean="0"/>
              <a:t>减法</a:t>
            </a:r>
            <a:r>
              <a:rPr lang="en-US" altLang="zh-CN" sz="2000" dirty="0" smtClean="0"/>
              <a:t>");</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("3-------</a:t>
            </a:r>
            <a:r>
              <a:rPr lang="zh-CN" altLang="en-US" sz="2000" dirty="0" smtClean="0"/>
              <a:t>乘法</a:t>
            </a:r>
            <a:r>
              <a:rPr lang="en-US" altLang="zh-CN" sz="2000" dirty="0" smtClean="0"/>
              <a:t>");</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("4-------</a:t>
            </a:r>
            <a:r>
              <a:rPr lang="zh-CN" altLang="en-US" sz="2000" dirty="0" smtClean="0"/>
              <a:t>除法</a:t>
            </a:r>
            <a:r>
              <a:rPr lang="en-US" altLang="zh-CN" sz="2000" dirty="0" smtClean="0"/>
              <a:t>");</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r>
              <a:rPr lang="zh-CN" altLang="en-US" sz="2000" dirty="0" smtClean="0"/>
              <a:t>请输入你的选择：</a:t>
            </a:r>
            <a:r>
              <a:rPr lang="en-US" altLang="zh-CN" sz="2000" dirty="0" smtClean="0"/>
              <a:t>");</a:t>
            </a:r>
          </a:p>
          <a:p>
            <a:pPr eaLnBrk="1" hangingPunct="1">
              <a:lnSpc>
                <a:spcPct val="80000"/>
              </a:lnSpc>
              <a:buFontTx/>
              <a:buNone/>
            </a:pPr>
            <a:r>
              <a:rPr lang="en-US" altLang="zh-CN" sz="2000" dirty="0" smtClean="0"/>
              <a:t>	  c=</a:t>
            </a:r>
            <a:r>
              <a:rPr lang="en-US" altLang="zh-CN" sz="2000" dirty="0" err="1" smtClean="0"/>
              <a:t>sc.nextInt</a:t>
            </a:r>
            <a:r>
              <a:rPr lang="en-US" altLang="zh-CN" sz="2000" dirty="0" smtClean="0"/>
              <a:t>();</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r>
              <a:rPr lang="zh-CN" altLang="en-US" sz="2000" dirty="0" smtClean="0"/>
              <a:t>请输入要运算的数据：</a:t>
            </a:r>
            <a:r>
              <a:rPr lang="en-US" altLang="zh-CN" sz="2000" dirty="0" smtClean="0"/>
              <a:t>");</a:t>
            </a:r>
          </a:p>
          <a:p>
            <a:pPr eaLnBrk="1" hangingPunct="1">
              <a:lnSpc>
                <a:spcPct val="80000"/>
              </a:lnSpc>
              <a:buFontTx/>
              <a:buNone/>
            </a:pPr>
            <a:r>
              <a:rPr lang="en-US" altLang="zh-CN" sz="2000" dirty="0" smtClean="0"/>
              <a:t>      a=</a:t>
            </a:r>
            <a:r>
              <a:rPr lang="en-US" altLang="zh-CN" sz="2000" dirty="0" err="1" smtClean="0"/>
              <a:t>sc.nextInt</a:t>
            </a:r>
            <a:r>
              <a:rPr lang="en-US" altLang="zh-CN" sz="2000" dirty="0" smtClean="0"/>
              <a:t>();</a:t>
            </a:r>
          </a:p>
          <a:p>
            <a:pPr eaLnBrk="1" hangingPunct="1">
              <a:lnSpc>
                <a:spcPct val="80000"/>
              </a:lnSpc>
              <a:buFontTx/>
              <a:buNone/>
            </a:pPr>
            <a:r>
              <a:rPr lang="en-US" altLang="zh-CN" sz="2000" dirty="0" smtClean="0"/>
              <a:t>      b=</a:t>
            </a:r>
            <a:r>
              <a:rPr lang="en-US" altLang="zh-CN" sz="2000" dirty="0" err="1" smtClean="0"/>
              <a:t>sc.nextInt</a:t>
            </a:r>
            <a:r>
              <a:rPr lang="en-US" altLang="zh-CN" sz="2000" dirty="0" smtClean="0"/>
              <a:t>();</a:t>
            </a:r>
          </a:p>
          <a:p>
            <a:pPr eaLnBrk="1" hangingPunct="1">
              <a:lnSpc>
                <a:spcPct val="80000"/>
              </a:lnSpc>
              <a:buFontTx/>
              <a:buNone/>
            </a:pPr>
            <a:r>
              <a:rPr lang="en-US" altLang="zh-CN" sz="2000" dirty="0" smtClean="0"/>
              <a:t>      </a:t>
            </a:r>
            <a:r>
              <a:rPr lang="en-US" altLang="zh-CN" sz="2000" dirty="0" err="1" smtClean="0"/>
              <a:t>System.out.println</a:t>
            </a:r>
            <a:r>
              <a:rPr lang="en-US" altLang="zh-CN" sz="2000" dirty="0" smtClean="0"/>
              <a:t>("</a:t>
            </a:r>
            <a:r>
              <a:rPr lang="zh-CN" altLang="en-US" sz="2000" dirty="0" smtClean="0"/>
              <a:t>运算结果： </a:t>
            </a:r>
            <a:r>
              <a:rPr lang="en-US" altLang="zh-CN" sz="2000" dirty="0" smtClean="0"/>
              <a:t>");</a:t>
            </a:r>
          </a:p>
          <a:p>
            <a:pPr eaLnBrk="1" hangingPunct="1">
              <a:lnSpc>
                <a:spcPct val="80000"/>
              </a:lnSpc>
              <a:buFontTx/>
              <a:buNone/>
            </a:pPr>
            <a:r>
              <a:rPr lang="en-US" altLang="zh-CN" sz="2000" dirty="0" smtClean="0"/>
              <a:t>      </a:t>
            </a:r>
          </a:p>
        </p:txBody>
      </p:sp>
    </p:spTree>
    <p:extLst>
      <p:ext uri="{BB962C8B-B14F-4D97-AF65-F5344CB8AC3E}">
        <p14:creationId xmlns:p14="http://schemas.microsoft.com/office/powerpoint/2010/main" val="1891727020"/>
      </p:ext>
    </p:extLst>
  </p:cSld>
  <p:clrMapOvr>
    <a:masterClrMapping/>
  </p:clrMapOvr>
  <p:transition>
    <p:circl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z="4000" dirty="0" smtClean="0"/>
              <a:t>3.3 switch</a:t>
            </a:r>
            <a:r>
              <a:rPr lang="zh-CN" altLang="en-US" sz="4000" dirty="0" smtClean="0"/>
              <a:t>与</a:t>
            </a:r>
            <a:r>
              <a:rPr lang="en-US" altLang="zh-CN" sz="4000" dirty="0" smtClean="0"/>
              <a:t>if</a:t>
            </a:r>
            <a:r>
              <a:rPr lang="zh-CN" altLang="en-US" sz="4000" dirty="0" smtClean="0"/>
              <a:t>的混合嵌套</a:t>
            </a:r>
          </a:p>
        </p:txBody>
      </p:sp>
      <p:sp>
        <p:nvSpPr>
          <p:cNvPr id="56323" name="Rectangle 3"/>
          <p:cNvSpPr>
            <a:spLocks noGrp="1" noChangeArrowheads="1"/>
          </p:cNvSpPr>
          <p:nvPr>
            <p:ph idx="1"/>
          </p:nvPr>
        </p:nvSpPr>
        <p:spPr/>
        <p:txBody>
          <a:bodyPr/>
          <a:lstStyle/>
          <a:p>
            <a:pPr eaLnBrk="1" hangingPunct="1">
              <a:lnSpc>
                <a:spcPct val="80000"/>
              </a:lnSpc>
              <a:buFontTx/>
              <a:buNone/>
            </a:pPr>
            <a:r>
              <a:rPr lang="en-US" altLang="zh-CN" sz="2200" dirty="0" smtClean="0"/>
              <a:t>switch(c)</a:t>
            </a:r>
          </a:p>
          <a:p>
            <a:pPr eaLnBrk="1" hangingPunct="1">
              <a:lnSpc>
                <a:spcPct val="80000"/>
              </a:lnSpc>
              <a:buFontTx/>
              <a:buNone/>
            </a:pPr>
            <a:r>
              <a:rPr lang="en-US" altLang="zh-CN" sz="2200" dirty="0" smtClean="0"/>
              <a:t>      {</a:t>
            </a:r>
          </a:p>
          <a:p>
            <a:pPr eaLnBrk="1" hangingPunct="1">
              <a:lnSpc>
                <a:spcPct val="80000"/>
              </a:lnSpc>
              <a:buFontTx/>
              <a:buNone/>
            </a:pPr>
            <a:r>
              <a:rPr lang="en-US" altLang="zh-CN" sz="2200" dirty="0" smtClean="0"/>
              <a:t>        case 1:</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(a+"+"+b+"="+(</a:t>
            </a:r>
            <a:r>
              <a:rPr lang="en-US" altLang="zh-CN" sz="2200" dirty="0" err="1" smtClean="0"/>
              <a:t>a+b</a:t>
            </a:r>
            <a:r>
              <a:rPr lang="en-US" altLang="zh-CN" sz="2200" dirty="0" smtClean="0"/>
              <a:t>));</a:t>
            </a:r>
          </a:p>
          <a:p>
            <a:pPr eaLnBrk="1" hangingPunct="1">
              <a:lnSpc>
                <a:spcPct val="80000"/>
              </a:lnSpc>
              <a:buFontTx/>
              <a:buNone/>
            </a:pPr>
            <a:r>
              <a:rPr lang="en-US" altLang="zh-CN" sz="2200" dirty="0" smtClean="0"/>
              <a:t>            break;</a:t>
            </a:r>
          </a:p>
          <a:p>
            <a:pPr eaLnBrk="1" hangingPunct="1">
              <a:lnSpc>
                <a:spcPct val="80000"/>
              </a:lnSpc>
              <a:buFontTx/>
              <a:buNone/>
            </a:pPr>
            <a:r>
              <a:rPr lang="en-US" altLang="zh-CN" sz="2200" dirty="0" smtClean="0"/>
              <a:t>        case 2:</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(a+"-"+b+"="+(a-b));</a:t>
            </a:r>
          </a:p>
          <a:p>
            <a:pPr eaLnBrk="1" hangingPunct="1">
              <a:lnSpc>
                <a:spcPct val="80000"/>
              </a:lnSpc>
              <a:buFontTx/>
              <a:buNone/>
            </a:pPr>
            <a:r>
              <a:rPr lang="en-US" altLang="zh-CN" sz="2200" dirty="0" smtClean="0"/>
              <a:t>            break;</a:t>
            </a:r>
          </a:p>
          <a:p>
            <a:pPr eaLnBrk="1" hangingPunct="1">
              <a:lnSpc>
                <a:spcPct val="80000"/>
              </a:lnSpc>
              <a:buFontTx/>
              <a:buNone/>
            </a:pPr>
            <a:r>
              <a:rPr lang="en-US" altLang="zh-CN" sz="2200" dirty="0" smtClean="0"/>
              <a:t>        case 3:</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(a+"*"+b+"="+(a*b));</a:t>
            </a:r>
          </a:p>
          <a:p>
            <a:pPr eaLnBrk="1" hangingPunct="1">
              <a:lnSpc>
                <a:spcPct val="80000"/>
              </a:lnSpc>
              <a:buFontTx/>
              <a:buNone/>
            </a:pPr>
            <a:r>
              <a:rPr lang="en-US" altLang="zh-CN" sz="2200" dirty="0" smtClean="0"/>
              <a:t>            break;</a:t>
            </a:r>
          </a:p>
          <a:p>
            <a:pPr eaLnBrk="1" hangingPunct="1">
              <a:lnSpc>
                <a:spcPct val="80000"/>
              </a:lnSpc>
              <a:buFontTx/>
              <a:buNone/>
            </a:pPr>
            <a:r>
              <a:rPr lang="en-US" altLang="zh-CN" sz="2200" dirty="0" smtClean="0"/>
              <a:t>        case 4:</a:t>
            </a:r>
          </a:p>
          <a:p>
            <a:pPr eaLnBrk="1" hangingPunct="1">
              <a:lnSpc>
                <a:spcPct val="80000"/>
              </a:lnSpc>
              <a:buFontTx/>
              <a:buNone/>
            </a:pPr>
            <a:r>
              <a:rPr lang="en-US" altLang="zh-CN" sz="2200" dirty="0" smtClean="0"/>
              <a:t>		  if(b==0)</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t>
            </a:r>
            <a:r>
              <a:rPr lang="zh-CN" altLang="en-US" sz="2200" dirty="0" smtClean="0"/>
              <a:t>错误！被除数不能为零。</a:t>
            </a:r>
            <a:r>
              <a:rPr lang="en-US" altLang="zh-CN" sz="2200" dirty="0" smtClean="0"/>
              <a:t>");</a:t>
            </a:r>
          </a:p>
          <a:p>
            <a:pPr eaLnBrk="1" hangingPunct="1">
              <a:lnSpc>
                <a:spcPct val="80000"/>
              </a:lnSpc>
              <a:buFontTx/>
              <a:buNone/>
            </a:pPr>
            <a:r>
              <a:rPr lang="en-US" altLang="zh-CN" sz="2200" dirty="0" smtClean="0"/>
              <a:t>		  else </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(a+"/"+b+"="+(a/b));</a:t>
            </a:r>
          </a:p>
          <a:p>
            <a:pPr eaLnBrk="1" hangingPunct="1">
              <a:lnSpc>
                <a:spcPct val="80000"/>
              </a:lnSpc>
              <a:buFontTx/>
              <a:buNone/>
            </a:pPr>
            <a:r>
              <a:rPr lang="en-US" altLang="zh-CN" sz="2200" dirty="0" smtClean="0"/>
              <a:t>              break;</a:t>
            </a:r>
          </a:p>
          <a:p>
            <a:pPr eaLnBrk="1" hangingPunct="1">
              <a:lnSpc>
                <a:spcPct val="80000"/>
              </a:lnSpc>
              <a:buFontTx/>
              <a:buNone/>
            </a:pPr>
            <a:r>
              <a:rPr lang="en-US" altLang="zh-CN" sz="2200" dirty="0" smtClean="0"/>
              <a:t>        default: </a:t>
            </a:r>
          </a:p>
          <a:p>
            <a:pPr eaLnBrk="1" hangingPunct="1">
              <a:lnSpc>
                <a:spcPct val="80000"/>
              </a:lnSpc>
              <a:buFontTx/>
              <a:buNone/>
            </a:pPr>
            <a:r>
              <a:rPr lang="en-US" altLang="zh-CN" sz="2200" dirty="0" smtClean="0"/>
              <a:t>              </a:t>
            </a:r>
            <a:r>
              <a:rPr lang="en-US" altLang="zh-CN" sz="2200" dirty="0" err="1" smtClean="0"/>
              <a:t>System.out.println</a:t>
            </a:r>
            <a:r>
              <a:rPr lang="en-US" altLang="zh-CN" sz="2200" dirty="0" smtClean="0"/>
              <a:t>("</a:t>
            </a:r>
            <a:r>
              <a:rPr lang="zh-CN" altLang="en-US" sz="2200" dirty="0" smtClean="0"/>
              <a:t>运算选择错误</a:t>
            </a:r>
            <a:r>
              <a:rPr lang="en-US" altLang="zh-CN" sz="2200" dirty="0" smtClean="0"/>
              <a:t>!\n");</a:t>
            </a:r>
          </a:p>
          <a:p>
            <a:pPr eaLnBrk="1" hangingPunct="1">
              <a:lnSpc>
                <a:spcPct val="80000"/>
              </a:lnSpc>
              <a:buFontTx/>
              <a:buNone/>
            </a:pPr>
            <a:r>
              <a:rPr lang="en-US" altLang="zh-CN" sz="2200" dirty="0" smtClean="0"/>
              <a:t>      }</a:t>
            </a:r>
          </a:p>
          <a:p>
            <a:pPr eaLnBrk="1" hangingPunct="1">
              <a:lnSpc>
                <a:spcPct val="80000"/>
              </a:lnSpc>
              <a:buFontTx/>
              <a:buNone/>
            </a:pPr>
            <a:r>
              <a:rPr lang="en-US" altLang="zh-CN" sz="2200" dirty="0" smtClean="0"/>
              <a:t>    }</a:t>
            </a:r>
          </a:p>
          <a:p>
            <a:pPr eaLnBrk="1" hangingPunct="1">
              <a:lnSpc>
                <a:spcPct val="80000"/>
              </a:lnSpc>
              <a:buFontTx/>
              <a:buNone/>
            </a:pPr>
            <a:r>
              <a:rPr lang="en-US" altLang="zh-CN" sz="2200" dirty="0" smtClean="0"/>
              <a:t> }</a:t>
            </a:r>
          </a:p>
          <a:p>
            <a:pPr eaLnBrk="1" hangingPunct="1">
              <a:lnSpc>
                <a:spcPct val="80000"/>
              </a:lnSpc>
              <a:buFontTx/>
              <a:buNone/>
            </a:pPr>
            <a:endParaRPr lang="en-US" altLang="zh-CN" sz="1200" dirty="0" smtClean="0"/>
          </a:p>
        </p:txBody>
      </p:sp>
    </p:spTree>
    <p:extLst>
      <p:ext uri="{BB962C8B-B14F-4D97-AF65-F5344CB8AC3E}">
        <p14:creationId xmlns:p14="http://schemas.microsoft.com/office/powerpoint/2010/main" val="2464324552"/>
      </p:ext>
    </p:extLst>
  </p:cSld>
  <p:clrMapOvr>
    <a:masterClrMapping/>
  </p:clrMapOvr>
  <p:transition>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79797" y="512763"/>
            <a:ext cx="6949008" cy="563562"/>
          </a:xfrm>
        </p:spPr>
        <p:txBody>
          <a:bodyPr rtlCol="0">
            <a:normAutofit fontScale="90000"/>
          </a:bodyPr>
          <a:lstStyle/>
          <a:p>
            <a:pPr eaLnBrk="1" fontAlgn="auto" hangingPunct="1">
              <a:spcAft>
                <a:spcPts val="0"/>
              </a:spcAft>
              <a:defRPr/>
            </a:pPr>
            <a:r>
              <a:rPr lang="en-US" altLang="zh-CN" sz="4000" dirty="0" smtClean="0"/>
              <a:t>2.1.</a:t>
            </a:r>
            <a:r>
              <a:rPr lang="zh-CN" altLang="en-US" sz="4000" dirty="0" smtClean="0"/>
              <a:t>基本</a:t>
            </a:r>
            <a:r>
              <a:rPr lang="en-US" altLang="zh-CN" sz="4000" dirty="0"/>
              <a:t>if</a:t>
            </a:r>
            <a:r>
              <a:rPr lang="zh-CN" altLang="en-US" sz="4000" dirty="0"/>
              <a:t>语句</a:t>
            </a:r>
            <a:br>
              <a:rPr lang="zh-CN" altLang="en-US" sz="4000" dirty="0"/>
            </a:br>
            <a:endParaRPr lang="zh-CN" altLang="en-US" sz="4000" dirty="0"/>
          </a:p>
        </p:txBody>
      </p:sp>
      <p:sp>
        <p:nvSpPr>
          <p:cNvPr id="15363" name="Rectangle 3"/>
          <p:cNvSpPr>
            <a:spLocks noGrp="1" noChangeArrowheads="1"/>
          </p:cNvSpPr>
          <p:nvPr>
            <p:ph idx="1"/>
          </p:nvPr>
        </p:nvSpPr>
        <p:spPr/>
        <p:txBody>
          <a:bodyPr/>
          <a:lstStyle/>
          <a:p>
            <a:pPr eaLnBrk="1" hangingPunct="1">
              <a:lnSpc>
                <a:spcPct val="80000"/>
              </a:lnSpc>
              <a:buFontTx/>
              <a:buNone/>
            </a:pPr>
            <a:r>
              <a:rPr lang="en-US" altLang="zh-CN" sz="2800" dirty="0" smtClean="0"/>
              <a:t>if</a:t>
            </a:r>
            <a:r>
              <a:rPr lang="zh-CN" altLang="en-US" sz="2800" dirty="0" smtClean="0"/>
              <a:t>语句最简单的形式为：</a:t>
            </a:r>
          </a:p>
          <a:p>
            <a:pPr eaLnBrk="1" hangingPunct="1">
              <a:lnSpc>
                <a:spcPct val="80000"/>
              </a:lnSpc>
              <a:buFontTx/>
              <a:buNone/>
            </a:pPr>
            <a:r>
              <a:rPr lang="zh-CN" altLang="en-US" sz="2800" dirty="0" smtClean="0"/>
              <a:t>    </a:t>
            </a:r>
            <a:r>
              <a:rPr lang="en-US" altLang="zh-CN" sz="2800" dirty="0" smtClean="0"/>
              <a:t>if(</a:t>
            </a:r>
            <a:r>
              <a:rPr lang="zh-CN" altLang="en-US" sz="2800" dirty="0" smtClean="0">
                <a:solidFill>
                  <a:srgbClr val="FF0000"/>
                </a:solidFill>
              </a:rPr>
              <a:t>条件表达式</a:t>
            </a:r>
            <a:r>
              <a:rPr lang="en-US" altLang="zh-CN" sz="2800" dirty="0" smtClean="0"/>
              <a:t>) </a:t>
            </a:r>
          </a:p>
          <a:p>
            <a:pPr eaLnBrk="1" hangingPunct="1">
              <a:lnSpc>
                <a:spcPct val="80000"/>
              </a:lnSpc>
              <a:buFontTx/>
              <a:buNone/>
            </a:pPr>
            <a:r>
              <a:rPr lang="en-US" altLang="zh-CN" sz="2800" dirty="0" smtClean="0"/>
              <a:t>	</a:t>
            </a:r>
            <a:r>
              <a:rPr lang="en-US" altLang="zh-CN" sz="2800" dirty="0" smtClean="0">
                <a:solidFill>
                  <a:srgbClr val="FF0000"/>
                </a:solidFill>
              </a:rPr>
              <a:t>{</a:t>
            </a:r>
          </a:p>
          <a:p>
            <a:pPr eaLnBrk="1" hangingPunct="1">
              <a:lnSpc>
                <a:spcPct val="80000"/>
              </a:lnSpc>
              <a:buFontTx/>
              <a:buNone/>
            </a:pPr>
            <a:r>
              <a:rPr lang="en-US" altLang="zh-CN" sz="2800" dirty="0" smtClean="0">
                <a:solidFill>
                  <a:srgbClr val="FF0000"/>
                </a:solidFill>
              </a:rPr>
              <a:t> 		</a:t>
            </a:r>
            <a:r>
              <a:rPr lang="zh-CN" altLang="en-US" sz="2800" dirty="0" smtClean="0">
                <a:solidFill>
                  <a:srgbClr val="FF0000"/>
                </a:solidFill>
              </a:rPr>
              <a:t>语句或语句</a:t>
            </a:r>
            <a:r>
              <a:rPr lang="zh-CN" altLang="en-US" sz="2800" dirty="0">
                <a:solidFill>
                  <a:srgbClr val="FF0000"/>
                </a:solidFill>
              </a:rPr>
              <a:t>块</a:t>
            </a:r>
            <a:r>
              <a:rPr lang="zh-CN" altLang="en-US" sz="2800" dirty="0" smtClean="0">
                <a:solidFill>
                  <a:srgbClr val="FF0000"/>
                </a:solidFill>
              </a:rPr>
              <a:t>；</a:t>
            </a:r>
          </a:p>
          <a:p>
            <a:pPr eaLnBrk="1" hangingPunct="1">
              <a:lnSpc>
                <a:spcPct val="80000"/>
              </a:lnSpc>
              <a:buFontTx/>
              <a:buNone/>
            </a:pPr>
            <a:r>
              <a:rPr lang="en-US" altLang="zh-CN" sz="2800" dirty="0" smtClean="0">
                <a:solidFill>
                  <a:srgbClr val="FF0000"/>
                </a:solidFill>
              </a:rPr>
              <a:t>	}</a:t>
            </a:r>
          </a:p>
          <a:p>
            <a:pPr eaLnBrk="1" hangingPunct="1">
              <a:lnSpc>
                <a:spcPct val="80000"/>
              </a:lnSpc>
              <a:buFontTx/>
              <a:buNone/>
            </a:pPr>
            <a:r>
              <a:rPr lang="en-US" altLang="zh-CN" sz="2800" dirty="0" smtClean="0"/>
              <a:t>	</a:t>
            </a:r>
            <a:r>
              <a:rPr lang="zh-CN" altLang="en-US" sz="2800" dirty="0" smtClean="0"/>
              <a:t>例如：</a:t>
            </a:r>
          </a:p>
          <a:p>
            <a:pPr eaLnBrk="1" hangingPunct="1">
              <a:lnSpc>
                <a:spcPct val="80000"/>
              </a:lnSpc>
              <a:buFontTx/>
              <a:buNone/>
            </a:pPr>
            <a:r>
              <a:rPr lang="en-US" altLang="zh-CN" sz="2800" dirty="0" smtClean="0"/>
              <a:t>	if</a:t>
            </a:r>
            <a:r>
              <a:rPr lang="zh-CN" altLang="en-US" sz="2800" dirty="0" smtClean="0"/>
              <a:t>（</a:t>
            </a:r>
            <a:r>
              <a:rPr lang="en-US" altLang="zh-CN" sz="2800" dirty="0" smtClean="0"/>
              <a:t>x&gt;y</a:t>
            </a:r>
            <a:r>
              <a:rPr lang="zh-CN" altLang="en-US" sz="2800" dirty="0" smtClean="0"/>
              <a:t>）</a:t>
            </a:r>
          </a:p>
          <a:p>
            <a:pPr eaLnBrk="1" hangingPunct="1">
              <a:lnSpc>
                <a:spcPct val="80000"/>
              </a:lnSpc>
              <a:buFontTx/>
              <a:buNone/>
            </a:pPr>
            <a:r>
              <a:rPr lang="en-US" altLang="zh-CN" sz="2800" dirty="0" smtClean="0"/>
              <a:t>	</a:t>
            </a:r>
            <a:r>
              <a:rPr lang="en-US" altLang="zh-CN" sz="2800" dirty="0" smtClean="0">
                <a:solidFill>
                  <a:srgbClr val="FF0000"/>
                </a:solidFill>
              </a:rPr>
              <a:t>{</a:t>
            </a:r>
          </a:p>
          <a:p>
            <a:pPr eaLnBrk="1" hangingPunct="1">
              <a:lnSpc>
                <a:spcPct val="80000"/>
              </a:lnSpc>
              <a:buFontTx/>
              <a:buNone/>
            </a:pPr>
            <a:r>
              <a:rPr lang="en-US" altLang="zh-CN" sz="2800" dirty="0" smtClean="0"/>
              <a:t>		</a:t>
            </a:r>
            <a:r>
              <a:rPr lang="en-US" altLang="zh-CN" sz="2800" dirty="0" err="1" smtClean="0"/>
              <a:t>System.out.println</a:t>
            </a:r>
            <a:r>
              <a:rPr lang="en-US" altLang="zh-CN" sz="2800" dirty="0" smtClean="0"/>
              <a:t>(“max=”+x);</a:t>
            </a:r>
          </a:p>
          <a:p>
            <a:pPr eaLnBrk="1" hangingPunct="1">
              <a:lnSpc>
                <a:spcPct val="80000"/>
              </a:lnSpc>
              <a:buFontTx/>
              <a:buNone/>
            </a:pPr>
            <a:r>
              <a:rPr lang="en-US" altLang="zh-CN" sz="2800" dirty="0" smtClean="0"/>
              <a:t>	</a:t>
            </a:r>
            <a:r>
              <a:rPr lang="en-US" altLang="zh-CN" sz="2800" dirty="0" smtClean="0">
                <a:solidFill>
                  <a:srgbClr val="FF0000"/>
                </a:solidFill>
              </a:rPr>
              <a:t>}</a:t>
            </a:r>
          </a:p>
        </p:txBody>
      </p:sp>
      <p:sp>
        <p:nvSpPr>
          <p:cNvPr id="1536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5" name="Object 4"/>
          <p:cNvGraphicFramePr>
            <a:graphicFrameLocks noChangeAspect="1"/>
          </p:cNvGraphicFramePr>
          <p:nvPr>
            <p:extLst>
              <p:ext uri="{D42A27DB-BD31-4B8C-83A1-F6EECF244321}">
                <p14:modId xmlns:p14="http://schemas.microsoft.com/office/powerpoint/2010/main" val="1184229432"/>
              </p:ext>
            </p:extLst>
          </p:nvPr>
        </p:nvGraphicFramePr>
        <p:xfrm>
          <a:off x="6660232" y="1484784"/>
          <a:ext cx="1847850" cy="1962150"/>
        </p:xfrm>
        <a:graphic>
          <a:graphicData uri="http://schemas.openxmlformats.org/presentationml/2006/ole">
            <mc:AlternateContent xmlns:mc="http://schemas.openxmlformats.org/markup-compatibility/2006">
              <mc:Choice xmlns:v="urn:schemas-microsoft-com:vml" Requires="v">
                <p:oleObj spid="_x0000_s1102" name="Visio" r:id="rId3" imgW="2029587" imgH="2165223" progId="">
                  <p:embed/>
                </p:oleObj>
              </mc:Choice>
              <mc:Fallback>
                <p:oleObj name="Visio" r:id="rId3" imgW="2029587" imgH="2165223" progId="">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484784"/>
                        <a:ext cx="1847850" cy="196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7483576"/>
      </p:ext>
    </p:extLst>
  </p:cSld>
  <p:clrMapOvr>
    <a:masterClrMapping/>
  </p:clrMapOvr>
  <p:transition>
    <p:circl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实战演练：改写例</a:t>
            </a:r>
            <a:r>
              <a:rPr lang="en-US" altLang="zh-CN" dirty="0" smtClean="0"/>
              <a:t>15</a:t>
            </a:r>
            <a:endParaRPr lang="zh-CN" altLang="en-US" dirty="0"/>
          </a:p>
        </p:txBody>
      </p:sp>
      <p:sp>
        <p:nvSpPr>
          <p:cNvPr id="3" name="内容占位符 2"/>
          <p:cNvSpPr>
            <a:spLocks noGrp="1"/>
          </p:cNvSpPr>
          <p:nvPr>
            <p:ph idx="1"/>
          </p:nvPr>
        </p:nvSpPr>
        <p:spPr/>
        <p:txBody>
          <a:bodyPr/>
          <a:lstStyle/>
          <a:p>
            <a:r>
              <a:rPr lang="zh-CN" altLang="en-US" dirty="0" smtClean="0"/>
              <a:t>改写例</a:t>
            </a:r>
            <a:r>
              <a:rPr lang="en-US" altLang="zh-CN" dirty="0" smtClean="0"/>
              <a:t>16</a:t>
            </a:r>
            <a:r>
              <a:rPr lang="zh-CN" altLang="en-US" dirty="0" smtClean="0"/>
              <a:t>程序：直接使用运算符为</a:t>
            </a:r>
            <a:r>
              <a:rPr lang="en-US" altLang="zh-CN" dirty="0" smtClean="0"/>
              <a:t>switch</a:t>
            </a:r>
            <a:r>
              <a:rPr lang="zh-CN" altLang="en-US" dirty="0" smtClean="0"/>
              <a:t>的条件表达式</a:t>
            </a:r>
            <a:endParaRPr lang="zh-CN" altLang="en-US" dirty="0"/>
          </a:p>
        </p:txBody>
      </p:sp>
    </p:spTree>
    <p:extLst>
      <p:ext uri="{BB962C8B-B14F-4D97-AF65-F5344CB8AC3E}">
        <p14:creationId xmlns:p14="http://schemas.microsoft.com/office/powerpoint/2010/main" val="1054354036"/>
      </p:ext>
    </p:extLst>
  </p:cSld>
  <p:clrMapOvr>
    <a:masterClrMapping/>
  </p:clrMapOvr>
  <p:transition>
    <p:circl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综合练习</a:t>
            </a:r>
            <a:endParaRPr lang="zh-CN" altLang="en-US" dirty="0"/>
          </a:p>
        </p:txBody>
      </p:sp>
      <p:sp>
        <p:nvSpPr>
          <p:cNvPr id="3" name="内容占位符 2"/>
          <p:cNvSpPr>
            <a:spLocks noGrp="1"/>
          </p:cNvSpPr>
          <p:nvPr>
            <p:ph idx="1"/>
          </p:nvPr>
        </p:nvSpPr>
        <p:spPr/>
        <p:txBody>
          <a:bodyPr/>
          <a:lstStyle/>
          <a:p>
            <a:r>
              <a:rPr lang="zh-CN" altLang="en-US" dirty="0" smtClean="0"/>
              <a:t>要求编写一个计算天数的程序，即从键盘输入当天的日期（年、月、日），在屏幕中输出此日期该年的第几天。程序运行结果如下所示：</a:t>
            </a:r>
            <a:endParaRPr lang="en-US" altLang="zh-CN" dirty="0" smtClean="0"/>
          </a:p>
          <a:p>
            <a:pPr marL="0" indent="0">
              <a:buNone/>
            </a:pPr>
            <a:r>
              <a:rPr lang="en-US" altLang="zh-CN" dirty="0"/>
              <a:t>	</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2708920"/>
            <a:ext cx="2565058" cy="1944216"/>
          </a:xfrm>
          <a:prstGeom prst="rect">
            <a:avLst/>
          </a:prstGeom>
        </p:spPr>
      </p:pic>
    </p:spTree>
    <p:extLst>
      <p:ext uri="{BB962C8B-B14F-4D97-AF65-F5344CB8AC3E}">
        <p14:creationId xmlns:p14="http://schemas.microsoft.com/office/powerpoint/2010/main" val="4231376175"/>
      </p:ext>
    </p:extLst>
  </p:cSld>
  <p:clrMapOvr>
    <a:masterClrMapping/>
  </p:clrMapOvr>
  <p:transition>
    <p:circl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smtClean="0"/>
              <a:t>3.4 switch</a:t>
            </a:r>
            <a:r>
              <a:rPr lang="zh-CN" altLang="en-US" dirty="0" smtClean="0"/>
              <a:t>与</a:t>
            </a:r>
            <a:r>
              <a:rPr lang="en-US" altLang="zh-CN" dirty="0" smtClean="0"/>
              <a:t>if-else</a:t>
            </a:r>
            <a:r>
              <a:rPr lang="zh-CN" altLang="en-US" dirty="0" smtClean="0"/>
              <a:t>结构比较</a:t>
            </a:r>
          </a:p>
        </p:txBody>
      </p:sp>
      <p:sp>
        <p:nvSpPr>
          <p:cNvPr id="57347" name="Rectangle 3"/>
          <p:cNvSpPr>
            <a:spLocks noGrp="1" noChangeArrowheads="1"/>
          </p:cNvSpPr>
          <p:nvPr>
            <p:ph idx="1"/>
          </p:nvPr>
        </p:nvSpPr>
        <p:spPr>
          <a:xfrm>
            <a:off x="457200" y="908720"/>
            <a:ext cx="8363272" cy="5688632"/>
          </a:xfrm>
        </p:spPr>
        <p:txBody>
          <a:bodyPr/>
          <a:lstStyle/>
          <a:p>
            <a:pPr eaLnBrk="1" hangingPunct="1">
              <a:lnSpc>
                <a:spcPct val="150000"/>
              </a:lnSpc>
              <a:buFontTx/>
              <a:buNone/>
            </a:pPr>
            <a:r>
              <a:rPr lang="en-US" altLang="zh-CN" sz="1500" dirty="0" smtClean="0"/>
              <a:t>switch</a:t>
            </a:r>
            <a:r>
              <a:rPr lang="zh-CN" altLang="en-US" sz="1500" dirty="0" smtClean="0"/>
              <a:t>与</a:t>
            </a:r>
            <a:r>
              <a:rPr lang="en-US" altLang="zh-CN" sz="1500" dirty="0" smtClean="0"/>
              <a:t>if-else</a:t>
            </a:r>
            <a:r>
              <a:rPr lang="zh-CN" altLang="en-US" sz="1500" dirty="0" smtClean="0"/>
              <a:t>结构都用来完成分支选择控制，很多情况下也可以相互代替，但也有一些不同之处：</a:t>
            </a:r>
          </a:p>
          <a:p>
            <a:pPr eaLnBrk="1" hangingPunct="1">
              <a:lnSpc>
                <a:spcPct val="150000"/>
              </a:lnSpc>
              <a:buFontTx/>
              <a:buNone/>
            </a:pPr>
            <a:r>
              <a:rPr lang="zh-CN" altLang="en-US" sz="1500" dirty="0" smtClean="0"/>
              <a:t>（</a:t>
            </a:r>
            <a:r>
              <a:rPr lang="en-US" altLang="zh-CN" sz="1500" dirty="0" smtClean="0"/>
              <a:t>1</a:t>
            </a:r>
            <a:r>
              <a:rPr lang="zh-CN" altLang="en-US" sz="1500" dirty="0" smtClean="0"/>
              <a:t>）</a:t>
            </a:r>
            <a:r>
              <a:rPr lang="en-US" altLang="zh-CN" sz="1500" dirty="0" smtClean="0"/>
              <a:t>switch</a:t>
            </a:r>
            <a:r>
              <a:rPr lang="zh-CN" altLang="en-US" sz="1500" dirty="0" smtClean="0"/>
              <a:t>结构简单，可读性更好，但</a:t>
            </a:r>
            <a:r>
              <a:rPr lang="en-US" altLang="zh-CN" sz="1500" dirty="0" smtClean="0"/>
              <a:t>switch</a:t>
            </a:r>
            <a:r>
              <a:rPr lang="zh-CN" altLang="en-US" sz="1500" dirty="0" smtClean="0"/>
              <a:t>结构中的表达式只能是整型或字符型表达式，</a:t>
            </a:r>
            <a:r>
              <a:rPr lang="en-US" altLang="zh-CN" sz="1500" dirty="0" smtClean="0"/>
              <a:t>case</a:t>
            </a:r>
            <a:r>
              <a:rPr lang="zh-CN" altLang="en-US" sz="1500" dirty="0" smtClean="0"/>
              <a:t>后的常量也只能取整型或字符型常量，不能处理其他类型数据。</a:t>
            </a:r>
          </a:p>
          <a:p>
            <a:pPr eaLnBrk="1" hangingPunct="1">
              <a:lnSpc>
                <a:spcPct val="150000"/>
              </a:lnSpc>
              <a:buFontTx/>
              <a:buNone/>
            </a:pPr>
            <a:r>
              <a:rPr lang="zh-CN" altLang="en-US" sz="1500" dirty="0" smtClean="0"/>
              <a:t>（</a:t>
            </a:r>
            <a:r>
              <a:rPr lang="en-US" altLang="zh-CN" sz="1500" dirty="0" smtClean="0"/>
              <a:t>2</a:t>
            </a:r>
            <a:r>
              <a:rPr lang="zh-CN" altLang="en-US" sz="1500" dirty="0" smtClean="0"/>
              <a:t>）从使用的效率上来看，在对同一个变量的不同值作条件判断时，可以用</a:t>
            </a:r>
            <a:r>
              <a:rPr lang="en-US" altLang="zh-CN" sz="1500" dirty="0" smtClean="0"/>
              <a:t>switch</a:t>
            </a:r>
            <a:r>
              <a:rPr lang="zh-CN" altLang="en-US" sz="1500" dirty="0" smtClean="0"/>
              <a:t>语句与</a:t>
            </a:r>
            <a:r>
              <a:rPr lang="en-US" altLang="zh-CN" sz="1500" dirty="0" smtClean="0"/>
              <a:t>if</a:t>
            </a:r>
            <a:r>
              <a:rPr lang="zh-CN" altLang="en-US" sz="1500" dirty="0" smtClean="0"/>
              <a:t>语句，使用</a:t>
            </a:r>
            <a:r>
              <a:rPr lang="en-US" altLang="zh-CN" sz="1500" dirty="0" smtClean="0"/>
              <a:t>switch</a:t>
            </a:r>
            <a:r>
              <a:rPr lang="zh-CN" altLang="en-US" sz="1500" dirty="0" smtClean="0"/>
              <a:t>语句的效率相对更高一些，尤其是判断的分支越多越明显。</a:t>
            </a:r>
          </a:p>
          <a:p>
            <a:pPr eaLnBrk="1" hangingPunct="1">
              <a:lnSpc>
                <a:spcPct val="150000"/>
              </a:lnSpc>
              <a:buFontTx/>
              <a:buNone/>
            </a:pPr>
            <a:r>
              <a:rPr lang="zh-CN" altLang="en-US" sz="1500" dirty="0" smtClean="0"/>
              <a:t>（</a:t>
            </a:r>
            <a:r>
              <a:rPr lang="en-US" altLang="zh-CN" sz="1500" dirty="0" smtClean="0"/>
              <a:t>3</a:t>
            </a:r>
            <a:r>
              <a:rPr lang="zh-CN" altLang="en-US" sz="1500" dirty="0" smtClean="0"/>
              <a:t>）分支少的时候用</a:t>
            </a:r>
            <a:r>
              <a:rPr lang="en-US" altLang="zh-CN" sz="1500" dirty="0" smtClean="0"/>
              <a:t>if-else </a:t>
            </a:r>
            <a:r>
              <a:rPr lang="zh-CN" altLang="en-US" sz="1500" dirty="0" smtClean="0"/>
              <a:t>效率高，而且程序可读性好。</a:t>
            </a:r>
          </a:p>
          <a:p>
            <a:pPr eaLnBrk="1" hangingPunct="1">
              <a:lnSpc>
                <a:spcPct val="150000"/>
              </a:lnSpc>
              <a:buFontTx/>
              <a:buNone/>
            </a:pPr>
            <a:r>
              <a:rPr lang="zh-CN" altLang="en-US" sz="1500" dirty="0" smtClean="0"/>
              <a:t>（</a:t>
            </a:r>
            <a:r>
              <a:rPr lang="en-US" altLang="zh-CN" sz="1500" dirty="0" smtClean="0"/>
              <a:t>4</a:t>
            </a:r>
            <a:r>
              <a:rPr lang="zh-CN" altLang="en-US" sz="1500" dirty="0" smtClean="0"/>
              <a:t>）</a:t>
            </a:r>
            <a:r>
              <a:rPr lang="en-US" altLang="zh-CN" sz="1500" dirty="0" smtClean="0"/>
              <a:t>switch </a:t>
            </a:r>
            <a:r>
              <a:rPr lang="zh-CN" altLang="en-US" sz="1500" dirty="0" smtClean="0"/>
              <a:t>用作分支情况较多的判断，判断条件类型单一，只有一个入口，在分支执行完后（如果没有</a:t>
            </a:r>
            <a:r>
              <a:rPr lang="en-US" altLang="zh-CN" sz="1500" dirty="0" smtClean="0"/>
              <a:t>break</a:t>
            </a:r>
            <a:r>
              <a:rPr lang="zh-CN" altLang="en-US" sz="1500" dirty="0" smtClean="0"/>
              <a:t>跳出）不加判断的执行下去，而</a:t>
            </a:r>
            <a:r>
              <a:rPr lang="en-US" altLang="zh-CN" sz="1500" dirty="0" smtClean="0"/>
              <a:t>if </a:t>
            </a:r>
            <a:r>
              <a:rPr lang="zh-CN" altLang="en-US" sz="1500" dirty="0" smtClean="0"/>
              <a:t>嵌套的分支主要适合于分支情况较少的分支结构，判断类型不单一，只要一个分支被执行后，后边分支的不加选择的跳过。</a:t>
            </a:r>
          </a:p>
          <a:p>
            <a:pPr eaLnBrk="1" hangingPunct="1">
              <a:lnSpc>
                <a:spcPct val="150000"/>
              </a:lnSpc>
              <a:buFontTx/>
              <a:buNone/>
            </a:pPr>
            <a:r>
              <a:rPr lang="zh-CN" altLang="en-US" sz="1500" dirty="0" smtClean="0"/>
              <a:t>（</a:t>
            </a:r>
            <a:r>
              <a:rPr lang="en-US" altLang="zh-CN" sz="1500" dirty="0" smtClean="0"/>
              <a:t>5</a:t>
            </a:r>
            <a:r>
              <a:rPr lang="zh-CN" altLang="en-US" sz="1500" dirty="0" smtClean="0"/>
              <a:t>）</a:t>
            </a:r>
            <a:r>
              <a:rPr lang="en-US" altLang="zh-CN" sz="1500" dirty="0" smtClean="0"/>
              <a:t>switch</a:t>
            </a:r>
            <a:r>
              <a:rPr lang="zh-CN" altLang="en-US" sz="1500" dirty="0" smtClean="0"/>
              <a:t>应用于当多路分支由一个表达式的取值决定并与某个常量相等的情况，对于复杂的分支判断问题就比较困难了。比如，当条件是某个范围区间时（如：</a:t>
            </a:r>
            <a:r>
              <a:rPr lang="en-US" altLang="zh-CN" sz="1500" dirty="0" smtClean="0"/>
              <a:t>score&gt;=80&amp;&amp;score&lt;90</a:t>
            </a:r>
            <a:r>
              <a:rPr lang="zh-CN" altLang="en-US" sz="1500" dirty="0" smtClean="0"/>
              <a:t>），使用</a:t>
            </a:r>
            <a:r>
              <a:rPr lang="en-US" altLang="zh-CN" sz="1500" dirty="0" smtClean="0"/>
              <a:t>switch</a:t>
            </a:r>
            <a:r>
              <a:rPr lang="zh-CN" altLang="en-US" sz="1500" dirty="0" smtClean="0"/>
              <a:t>语句就很难实现，这时通常使用</a:t>
            </a:r>
            <a:r>
              <a:rPr lang="en-US" altLang="zh-CN" sz="1500" dirty="0" smtClean="0"/>
              <a:t>if-else-if</a:t>
            </a:r>
            <a:r>
              <a:rPr lang="zh-CN" altLang="en-US" sz="1500" dirty="0" smtClean="0"/>
              <a:t>语句来实现。不过，也可以对数据进行简单处理后，再使用</a:t>
            </a:r>
            <a:r>
              <a:rPr lang="en-US" altLang="zh-CN" sz="1500" dirty="0" smtClean="0"/>
              <a:t>switch</a:t>
            </a:r>
            <a:r>
              <a:rPr lang="zh-CN" altLang="en-US" sz="1500" dirty="0" smtClean="0"/>
              <a:t>语句进行分支选择。处理的方法是减少</a:t>
            </a:r>
            <a:r>
              <a:rPr lang="en-US" altLang="zh-CN" sz="1500" dirty="0" smtClean="0"/>
              <a:t>case</a:t>
            </a:r>
            <a:r>
              <a:rPr lang="zh-CN" altLang="en-US" sz="1500" dirty="0" smtClean="0"/>
              <a:t>的分支数目。</a:t>
            </a:r>
          </a:p>
          <a:p>
            <a:pPr eaLnBrk="1" hangingPunct="1">
              <a:lnSpc>
                <a:spcPct val="150000"/>
              </a:lnSpc>
              <a:buFontTx/>
              <a:buNone/>
            </a:pPr>
            <a:r>
              <a:rPr lang="zh-CN" altLang="en-US" sz="1500" dirty="0" smtClean="0"/>
              <a:t>（</a:t>
            </a:r>
            <a:r>
              <a:rPr lang="en-US" altLang="zh-CN" sz="1500" dirty="0" smtClean="0"/>
              <a:t>6</a:t>
            </a:r>
            <a:r>
              <a:rPr lang="zh-CN" altLang="en-US" sz="1500" dirty="0" smtClean="0"/>
              <a:t>）从语句的实用性来看，</a:t>
            </a:r>
            <a:r>
              <a:rPr lang="en-US" altLang="zh-CN" sz="1500" dirty="0" smtClean="0"/>
              <a:t>switch</a:t>
            </a:r>
            <a:r>
              <a:rPr lang="zh-CN" altLang="en-US" sz="1500" dirty="0" smtClean="0"/>
              <a:t>语句不如</a:t>
            </a:r>
            <a:r>
              <a:rPr lang="en-US" altLang="zh-CN" sz="1500" dirty="0" smtClean="0"/>
              <a:t>if</a:t>
            </a:r>
            <a:r>
              <a:rPr lang="zh-CN" altLang="en-US" sz="1500" dirty="0" smtClean="0"/>
              <a:t>条件语句。</a:t>
            </a:r>
            <a:r>
              <a:rPr lang="en-US" altLang="zh-CN" sz="1500" dirty="0" smtClean="0"/>
              <a:t>if</a:t>
            </a:r>
            <a:r>
              <a:rPr lang="zh-CN" altLang="en-US" sz="1500" dirty="0" smtClean="0"/>
              <a:t>条件语句是应用最广泛和最实用</a:t>
            </a:r>
            <a:r>
              <a:rPr lang="zh-CN" altLang="en-US" sz="1600" dirty="0" smtClean="0"/>
              <a:t>的语句。 </a:t>
            </a:r>
          </a:p>
        </p:txBody>
      </p:sp>
    </p:spTree>
    <p:extLst>
      <p:ext uri="{BB962C8B-B14F-4D97-AF65-F5344CB8AC3E}">
        <p14:creationId xmlns:p14="http://schemas.microsoft.com/office/powerpoint/2010/main" val="2877985632"/>
      </p:ext>
    </p:extLst>
  </p:cSld>
  <p:clrMapOvr>
    <a:masterClrMapping/>
  </p:clrMapOvr>
  <p:transition>
    <p:circl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dirty="0"/>
              <a:t>4</a:t>
            </a:r>
            <a:r>
              <a:rPr lang="en-US" altLang="zh-CN" dirty="0" smtClean="0"/>
              <a:t> </a:t>
            </a:r>
            <a:r>
              <a:rPr lang="zh-CN" altLang="en-US" dirty="0" smtClean="0"/>
              <a:t>条件运算符的应用</a:t>
            </a:r>
          </a:p>
        </p:txBody>
      </p:sp>
      <p:sp>
        <p:nvSpPr>
          <p:cNvPr id="58371" name="Rectangle 3"/>
          <p:cNvSpPr>
            <a:spLocks noGrp="1" noChangeArrowheads="1"/>
          </p:cNvSpPr>
          <p:nvPr>
            <p:ph idx="1"/>
          </p:nvPr>
        </p:nvSpPr>
        <p:spPr>
          <a:xfrm>
            <a:off x="457200" y="1268413"/>
            <a:ext cx="8229600" cy="5184775"/>
          </a:xfrm>
        </p:spPr>
        <p:txBody>
          <a:bodyPr/>
          <a:lstStyle/>
          <a:p>
            <a:pPr eaLnBrk="1" hangingPunct="1">
              <a:lnSpc>
                <a:spcPct val="80000"/>
              </a:lnSpc>
            </a:pPr>
            <a:endParaRPr lang="en-US" altLang="zh-CN" sz="2800" smtClean="0"/>
          </a:p>
          <a:p>
            <a:pPr eaLnBrk="1" hangingPunct="1">
              <a:lnSpc>
                <a:spcPct val="80000"/>
              </a:lnSpc>
              <a:buFontTx/>
              <a:buNone/>
            </a:pPr>
            <a:r>
              <a:rPr lang="zh-CN" altLang="en-US" sz="2800" smtClean="0"/>
              <a:t>条件运算符（</a:t>
            </a:r>
            <a:r>
              <a:rPr lang="en-US" altLang="zh-CN" sz="2800" smtClean="0"/>
              <a:t>?:</a:t>
            </a:r>
            <a:r>
              <a:rPr lang="zh-CN" altLang="en-US" sz="2800" smtClean="0"/>
              <a:t>）的作用与</a:t>
            </a:r>
            <a:r>
              <a:rPr lang="en-US" altLang="zh-CN" sz="2800" smtClean="0"/>
              <a:t>if-else</a:t>
            </a:r>
            <a:r>
              <a:rPr lang="zh-CN" altLang="en-US" sz="2800" smtClean="0"/>
              <a:t>语句十分相似。可以使用条件运算符来代替</a:t>
            </a:r>
            <a:r>
              <a:rPr lang="en-US" altLang="zh-CN" sz="2800" smtClean="0"/>
              <a:t>if</a:t>
            </a:r>
            <a:r>
              <a:rPr lang="zh-CN" altLang="en-US" sz="2800" smtClean="0"/>
              <a:t>语句处理一些简单</a:t>
            </a:r>
          </a:p>
          <a:p>
            <a:pPr eaLnBrk="1" hangingPunct="1">
              <a:lnSpc>
                <a:spcPct val="80000"/>
              </a:lnSpc>
              <a:buFontTx/>
              <a:buNone/>
            </a:pPr>
            <a:r>
              <a:rPr lang="zh-CN" altLang="en-US" sz="2800" smtClean="0"/>
              <a:t>的条件运算。</a:t>
            </a:r>
          </a:p>
          <a:p>
            <a:pPr eaLnBrk="1" hangingPunct="1">
              <a:lnSpc>
                <a:spcPct val="80000"/>
              </a:lnSpc>
              <a:buFontTx/>
              <a:buNone/>
            </a:pPr>
            <a:r>
              <a:rPr lang="zh-CN" altLang="en-US" sz="2800" smtClean="0"/>
              <a:t>例如：</a:t>
            </a:r>
          </a:p>
          <a:p>
            <a:pPr eaLnBrk="1" hangingPunct="1">
              <a:lnSpc>
                <a:spcPct val="80000"/>
              </a:lnSpc>
              <a:buFontTx/>
              <a:buNone/>
            </a:pPr>
            <a:r>
              <a:rPr lang="en-US" altLang="zh-CN" sz="2800" smtClean="0"/>
              <a:t>if(a&gt;b)</a:t>
            </a:r>
          </a:p>
          <a:p>
            <a:pPr eaLnBrk="1" hangingPunct="1">
              <a:lnSpc>
                <a:spcPct val="80000"/>
              </a:lnSpc>
              <a:buFontTx/>
              <a:buNone/>
            </a:pPr>
            <a:r>
              <a:rPr lang="en-US" altLang="zh-CN" sz="2800" smtClean="0"/>
              <a:t>    	max=a;</a:t>
            </a:r>
          </a:p>
          <a:p>
            <a:pPr eaLnBrk="1" hangingPunct="1">
              <a:lnSpc>
                <a:spcPct val="80000"/>
              </a:lnSpc>
              <a:buFontTx/>
              <a:buNone/>
            </a:pPr>
            <a:r>
              <a:rPr lang="en-US" altLang="zh-CN" sz="2800" smtClean="0"/>
              <a:t>else</a:t>
            </a:r>
          </a:p>
          <a:p>
            <a:pPr eaLnBrk="1" hangingPunct="1">
              <a:lnSpc>
                <a:spcPct val="80000"/>
              </a:lnSpc>
              <a:buFontTx/>
              <a:buNone/>
            </a:pPr>
            <a:r>
              <a:rPr lang="en-US" altLang="zh-CN" sz="2800" smtClean="0"/>
              <a:t>    	max=b;</a:t>
            </a:r>
          </a:p>
          <a:p>
            <a:pPr eaLnBrk="1" hangingPunct="1">
              <a:lnSpc>
                <a:spcPct val="80000"/>
              </a:lnSpc>
              <a:buFontTx/>
              <a:buNone/>
            </a:pPr>
            <a:r>
              <a:rPr lang="zh-CN" altLang="en-US" sz="2800" smtClean="0"/>
              <a:t>使用条件运算符可以将上面的语句改写成：</a:t>
            </a:r>
          </a:p>
          <a:p>
            <a:pPr eaLnBrk="1" hangingPunct="1">
              <a:lnSpc>
                <a:spcPct val="80000"/>
              </a:lnSpc>
              <a:buFontTx/>
              <a:buNone/>
            </a:pPr>
            <a:r>
              <a:rPr lang="zh-CN" altLang="en-US" sz="2800" smtClean="0"/>
              <a:t>    </a:t>
            </a:r>
            <a:r>
              <a:rPr lang="en-US" altLang="zh-CN" sz="2800" smtClean="0"/>
              <a:t>max=a&gt;b?a:b;</a:t>
            </a:r>
          </a:p>
        </p:txBody>
      </p:sp>
    </p:spTree>
    <p:extLst>
      <p:ext uri="{BB962C8B-B14F-4D97-AF65-F5344CB8AC3E}">
        <p14:creationId xmlns:p14="http://schemas.microsoft.com/office/powerpoint/2010/main" val="1752368729"/>
      </p:ext>
    </p:extLst>
  </p:cSld>
  <p:clrMapOvr>
    <a:masterClrMapping/>
  </p:clrMapOvr>
  <p:transition>
    <p:circl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zh-CN" altLang="en-US" dirty="0" smtClean="0"/>
              <a:t>课后作业</a:t>
            </a:r>
            <a:endParaRPr lang="zh-CN" altLang="en-US" dirty="0"/>
          </a:p>
        </p:txBody>
      </p:sp>
      <p:sp>
        <p:nvSpPr>
          <p:cNvPr id="13315" name="Rectangle 3"/>
          <p:cNvSpPr>
            <a:spLocks noGrp="1" noChangeArrowheads="1"/>
          </p:cNvSpPr>
          <p:nvPr>
            <p:ph type="body" idx="4294967295"/>
          </p:nvPr>
        </p:nvSpPr>
        <p:spPr>
          <a:xfrm>
            <a:off x="457200" y="1076325"/>
            <a:ext cx="7499176" cy="5248275"/>
          </a:xfrm>
        </p:spPr>
        <p:txBody>
          <a:bodyPr/>
          <a:lstStyle/>
          <a:p>
            <a:r>
              <a:rPr lang="en-US" altLang="zh-CN" sz="2800" dirty="0" smtClean="0"/>
              <a:t>1.</a:t>
            </a:r>
            <a:r>
              <a:rPr lang="zh-CN" altLang="en-US" sz="2800" dirty="0" smtClean="0"/>
              <a:t>复习本节课知识点</a:t>
            </a:r>
            <a:endParaRPr lang="en-US" altLang="zh-CN" sz="2800" dirty="0" smtClean="0"/>
          </a:p>
          <a:p>
            <a:r>
              <a:rPr lang="en-US" altLang="zh-CN" sz="2800" dirty="0" smtClean="0"/>
              <a:t>2.</a:t>
            </a:r>
            <a:r>
              <a:rPr lang="zh-CN" altLang="en-US" sz="2800" dirty="0" smtClean="0"/>
              <a:t>预习</a:t>
            </a:r>
            <a:r>
              <a:rPr lang="zh-CN" altLang="en-US" sz="2800" dirty="0"/>
              <a:t>循环</a:t>
            </a:r>
            <a:r>
              <a:rPr lang="zh-CN" altLang="en-US" sz="2800" dirty="0" smtClean="0"/>
              <a:t>结构程序设计</a:t>
            </a:r>
            <a:endParaRPr lang="en-US" altLang="zh-CN" sz="2800" dirty="0" smtClean="0"/>
          </a:p>
          <a:p>
            <a:r>
              <a:rPr lang="en-US" altLang="zh-CN" sz="2800" dirty="0" smtClean="0"/>
              <a:t>3.</a:t>
            </a:r>
            <a:r>
              <a:rPr lang="zh-CN" altLang="zh-CN" sz="2800" dirty="0"/>
              <a:t>教材习题</a:t>
            </a:r>
            <a:r>
              <a:rPr lang="en-US" altLang="zh-CN" sz="2800" dirty="0" smtClean="0"/>
              <a:t>3-3</a:t>
            </a:r>
            <a:r>
              <a:rPr lang="zh-CN" altLang="en-US" sz="2800" dirty="0" smtClean="0"/>
              <a:t>，</a:t>
            </a:r>
            <a:r>
              <a:rPr lang="en-US" altLang="zh-CN" sz="2800" dirty="0" smtClean="0"/>
              <a:t>p75</a:t>
            </a:r>
            <a:endParaRPr lang="en-US" altLang="zh-CN" sz="2800" dirty="0"/>
          </a:p>
        </p:txBody>
      </p:sp>
    </p:spTree>
    <p:extLst>
      <p:ext uri="{BB962C8B-B14F-4D97-AF65-F5344CB8AC3E}">
        <p14:creationId xmlns:p14="http://schemas.microsoft.com/office/powerpoint/2010/main" val="1600634858"/>
      </p:ext>
    </p:extLst>
  </p:cSld>
  <p:clrMapOvr>
    <a:masterClrMapping/>
  </p:clrMapOvr>
  <p:transition>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smtClean="0"/>
              <a:t>2.1.</a:t>
            </a:r>
            <a:r>
              <a:rPr lang="zh-CN" altLang="en-US" dirty="0" smtClean="0"/>
              <a:t>基本</a:t>
            </a:r>
            <a:r>
              <a:rPr lang="en-US" altLang="zh-CN" dirty="0" smtClean="0"/>
              <a:t>if</a:t>
            </a:r>
            <a:r>
              <a:rPr lang="zh-CN" altLang="en-US" dirty="0" smtClean="0"/>
              <a:t>语句</a:t>
            </a:r>
          </a:p>
        </p:txBody>
      </p:sp>
      <p:sp>
        <p:nvSpPr>
          <p:cNvPr id="16387" name="Rectangle 3"/>
          <p:cNvSpPr>
            <a:spLocks noGrp="1" noChangeArrowheads="1"/>
          </p:cNvSpPr>
          <p:nvPr>
            <p:ph idx="1"/>
          </p:nvPr>
        </p:nvSpPr>
        <p:spPr/>
        <p:txBody>
          <a:bodyPr/>
          <a:lstStyle/>
          <a:p>
            <a:pPr eaLnBrk="1" hangingPunct="1">
              <a:buFontTx/>
              <a:buNone/>
            </a:pPr>
            <a:r>
              <a:rPr lang="zh-CN" altLang="en-US" dirty="0" smtClean="0"/>
              <a:t>例</a:t>
            </a:r>
            <a:r>
              <a:rPr lang="en-US" altLang="zh-CN" dirty="0" smtClean="0"/>
              <a:t>1 </a:t>
            </a:r>
            <a:r>
              <a:rPr lang="zh-CN" altLang="en-US" dirty="0" smtClean="0"/>
              <a:t>如果小沈阳的</a:t>
            </a:r>
            <a:r>
              <a:rPr lang="en-US" altLang="zh-CN" dirty="0" smtClean="0"/>
              <a:t>Java</a:t>
            </a:r>
            <a:r>
              <a:rPr lang="zh-CN" altLang="en-US" dirty="0" smtClean="0"/>
              <a:t>考试成绩为</a:t>
            </a:r>
            <a:r>
              <a:rPr lang="en-US" altLang="zh-CN" dirty="0" smtClean="0"/>
              <a:t>100</a:t>
            </a:r>
            <a:r>
              <a:rPr lang="zh-CN" altLang="en-US" dirty="0" smtClean="0"/>
              <a:t>分，师父就奖励他一部</a:t>
            </a:r>
            <a:r>
              <a:rPr lang="en-US" altLang="zh-CN" dirty="0" smtClean="0"/>
              <a:t>Apple</a:t>
            </a:r>
            <a:r>
              <a:rPr lang="zh-CN" altLang="en-US" dirty="0" smtClean="0"/>
              <a:t>手机。 </a:t>
            </a:r>
          </a:p>
        </p:txBody>
      </p:sp>
    </p:spTree>
    <p:extLst>
      <p:ext uri="{BB962C8B-B14F-4D97-AF65-F5344CB8AC3E}">
        <p14:creationId xmlns:p14="http://schemas.microsoft.com/office/powerpoint/2010/main" val="2205118377"/>
      </p:ext>
    </p:extLst>
  </p:cSld>
  <p:clrMapOvr>
    <a:masterClrMapping/>
  </p:clrMapOvr>
  <p:transition>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smtClean="0"/>
              <a:t>基本</a:t>
            </a:r>
            <a:r>
              <a:rPr lang="en-US" altLang="zh-CN" dirty="0" smtClean="0"/>
              <a:t>if</a:t>
            </a:r>
            <a:r>
              <a:rPr lang="zh-CN" altLang="en-US" dirty="0" smtClean="0"/>
              <a:t>语句</a:t>
            </a:r>
          </a:p>
        </p:txBody>
      </p:sp>
      <p:sp>
        <p:nvSpPr>
          <p:cNvPr id="18435" name="Rectangle 3"/>
          <p:cNvSpPr>
            <a:spLocks noGrp="1" noChangeArrowheads="1"/>
          </p:cNvSpPr>
          <p:nvPr>
            <p:ph idx="1"/>
          </p:nvPr>
        </p:nvSpPr>
        <p:spPr/>
        <p:txBody>
          <a:bodyPr/>
          <a:lstStyle/>
          <a:p>
            <a:pPr eaLnBrk="1" hangingPunct="1">
              <a:buFontTx/>
              <a:buNone/>
            </a:pPr>
            <a:r>
              <a:rPr lang="en-US" altLang="zh-CN" dirty="0" smtClean="0"/>
              <a:t>   </a:t>
            </a:r>
            <a:r>
              <a:rPr lang="zh-CN" altLang="en-US" dirty="0" smtClean="0"/>
              <a:t>例</a:t>
            </a:r>
            <a:r>
              <a:rPr lang="en-US" altLang="zh-CN" dirty="0" smtClean="0"/>
              <a:t>2 </a:t>
            </a:r>
            <a:r>
              <a:rPr lang="zh-CN" altLang="en-US" dirty="0" smtClean="0"/>
              <a:t>如果小沈阳的</a:t>
            </a:r>
            <a:r>
              <a:rPr lang="en-US" altLang="zh-CN" dirty="0" smtClean="0"/>
              <a:t>Java</a:t>
            </a:r>
            <a:r>
              <a:rPr lang="zh-CN" altLang="en-US" dirty="0" smtClean="0"/>
              <a:t>考试成绩为</a:t>
            </a:r>
            <a:r>
              <a:rPr lang="en-US" altLang="zh-CN" dirty="0" smtClean="0"/>
              <a:t>100</a:t>
            </a:r>
            <a:r>
              <a:rPr lang="zh-CN" altLang="en-US" dirty="0" smtClean="0"/>
              <a:t>分，师父就奖励他一部</a:t>
            </a:r>
            <a:r>
              <a:rPr lang="en-US" altLang="zh-CN" dirty="0" smtClean="0"/>
              <a:t>Apple</a:t>
            </a:r>
            <a:r>
              <a:rPr lang="zh-CN" altLang="en-US" dirty="0" smtClean="0"/>
              <a:t>手机，或者英语考试成绩大于</a:t>
            </a:r>
            <a:r>
              <a:rPr lang="en-US" altLang="zh-CN" dirty="0" smtClean="0"/>
              <a:t>90</a:t>
            </a:r>
            <a:r>
              <a:rPr lang="zh-CN" altLang="en-US" dirty="0" smtClean="0"/>
              <a:t>分，师父也奖励他。</a:t>
            </a:r>
          </a:p>
        </p:txBody>
      </p:sp>
    </p:spTree>
    <p:extLst>
      <p:ext uri="{BB962C8B-B14F-4D97-AF65-F5344CB8AC3E}">
        <p14:creationId xmlns:p14="http://schemas.microsoft.com/office/powerpoint/2010/main" val="4142393497"/>
      </p:ext>
    </p:extLst>
  </p:cSld>
  <p:clrMapOvr>
    <a:masterClrMapping/>
  </p:clrMapOvr>
  <p:transition>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smtClean="0"/>
              <a:t>基本</a:t>
            </a:r>
            <a:r>
              <a:rPr lang="en-US" altLang="zh-CN" dirty="0" smtClean="0"/>
              <a:t>if</a:t>
            </a:r>
            <a:r>
              <a:rPr lang="zh-CN" altLang="en-US" dirty="0" smtClean="0"/>
              <a:t>语句</a:t>
            </a:r>
          </a:p>
        </p:txBody>
      </p:sp>
      <p:sp>
        <p:nvSpPr>
          <p:cNvPr id="20483" name="Rectangle 3"/>
          <p:cNvSpPr>
            <a:spLocks noGrp="1" noChangeArrowheads="1"/>
          </p:cNvSpPr>
          <p:nvPr>
            <p:ph idx="1"/>
          </p:nvPr>
        </p:nvSpPr>
        <p:spPr/>
        <p:txBody>
          <a:bodyPr/>
          <a:lstStyle/>
          <a:p>
            <a:pPr eaLnBrk="1" hangingPunct="1">
              <a:buFontTx/>
              <a:buNone/>
            </a:pPr>
            <a:r>
              <a:rPr lang="zh-CN" altLang="en-US" dirty="0" smtClean="0"/>
              <a:t>例</a:t>
            </a:r>
            <a:r>
              <a:rPr lang="en-US" altLang="zh-CN" dirty="0" smtClean="0"/>
              <a:t>3 </a:t>
            </a:r>
            <a:r>
              <a:rPr lang="zh-CN" altLang="en-US" dirty="0" smtClean="0"/>
              <a:t>登录一个系统需要输入正确的用户名、密码和验证码，如果输入的信息分别</a:t>
            </a:r>
            <a:r>
              <a:rPr lang="zh-CN" altLang="en-US" dirty="0" smtClean="0">
                <a:solidFill>
                  <a:srgbClr val="FF0000"/>
                </a:solidFill>
              </a:rPr>
              <a:t>不</a:t>
            </a:r>
            <a:r>
              <a:rPr lang="zh-CN" altLang="en-US" dirty="0">
                <a:solidFill>
                  <a:srgbClr val="FF0000"/>
                </a:solidFill>
              </a:rPr>
              <a:t>是</a:t>
            </a:r>
            <a:r>
              <a:rPr lang="zh-CN" altLang="en-US" dirty="0" smtClean="0"/>
              <a:t>：用户名为“</a:t>
            </a:r>
            <a:r>
              <a:rPr lang="en-US" altLang="zh-CN" dirty="0" smtClean="0"/>
              <a:t>admin</a:t>
            </a:r>
            <a:r>
              <a:rPr lang="zh-CN" altLang="en-US" dirty="0" smtClean="0"/>
              <a:t>”；密码为“</a:t>
            </a:r>
            <a:r>
              <a:rPr lang="en-US" altLang="zh-CN" dirty="0" smtClean="0"/>
              <a:t>123456</a:t>
            </a:r>
            <a:r>
              <a:rPr lang="zh-CN" altLang="en-US" dirty="0" smtClean="0"/>
              <a:t>”；验证码为：“</a:t>
            </a:r>
            <a:r>
              <a:rPr lang="en-US" altLang="zh-CN" dirty="0" smtClean="0"/>
              <a:t>888888”</a:t>
            </a:r>
            <a:r>
              <a:rPr lang="zh-CN" altLang="en-US" dirty="0" smtClean="0"/>
              <a:t>。 显示登录失败提示信息。</a:t>
            </a:r>
          </a:p>
        </p:txBody>
      </p:sp>
    </p:spTree>
    <p:extLst>
      <p:ext uri="{BB962C8B-B14F-4D97-AF65-F5344CB8AC3E}">
        <p14:creationId xmlns:p14="http://schemas.microsoft.com/office/powerpoint/2010/main" val="811569804"/>
      </p:ext>
    </p:extLst>
  </p:cSld>
  <p:clrMapOvr>
    <a:masterClrMapping/>
  </p:clrMapOvr>
  <p:transition>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dirty="0" smtClean="0"/>
              <a:t>实战：基本</a:t>
            </a:r>
            <a:r>
              <a:rPr lang="en-US" altLang="zh-CN" dirty="0" smtClean="0"/>
              <a:t>if</a:t>
            </a:r>
            <a:r>
              <a:rPr lang="zh-CN" altLang="en-US" dirty="0" smtClean="0"/>
              <a:t>语句</a:t>
            </a:r>
          </a:p>
        </p:txBody>
      </p:sp>
      <p:sp>
        <p:nvSpPr>
          <p:cNvPr id="20483" name="Rectangle 3"/>
          <p:cNvSpPr>
            <a:spLocks noGrp="1" noChangeArrowheads="1"/>
          </p:cNvSpPr>
          <p:nvPr>
            <p:ph idx="1"/>
          </p:nvPr>
        </p:nvSpPr>
        <p:spPr/>
        <p:txBody>
          <a:bodyPr/>
          <a:lstStyle/>
          <a:p>
            <a:pPr eaLnBrk="1" hangingPunct="1">
              <a:buFontTx/>
              <a:buNone/>
            </a:pPr>
            <a:r>
              <a:rPr lang="zh-CN" altLang="en-US" dirty="0" smtClean="0"/>
              <a:t>从键盘输入三位同学的考试成绩，求出最高分。 </a:t>
            </a:r>
          </a:p>
        </p:txBody>
      </p:sp>
    </p:spTree>
    <p:extLst>
      <p:ext uri="{BB962C8B-B14F-4D97-AF65-F5344CB8AC3E}">
        <p14:creationId xmlns:p14="http://schemas.microsoft.com/office/powerpoint/2010/main" val="612889766"/>
      </p:ext>
    </p:extLst>
  </p:cSld>
  <p:clrMapOvr>
    <a:masterClrMapping/>
  </p:clrMapOvr>
  <p:transition>
    <p:circle/>
  </p:transition>
  <p:timing>
    <p:tnLst>
      <p:par>
        <p:cTn id="1" dur="indefinite" restart="never" nodeType="tmRoot"/>
      </p:par>
    </p:tnLst>
  </p:timing>
</p:sld>
</file>

<file path=ppt/theme/theme1.xml><?xml version="1.0" encoding="utf-8"?>
<a:theme xmlns:a="http://schemas.openxmlformats.org/drawingml/2006/main" name="PowerPoint Template">
  <a:themeElements>
    <a:clrScheme name="Office 主题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Office 主题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Office 主题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Java面向对象程序设计_概论（4学时）.ppt [兼容模式]" id="{99CDF118-54E3-43AF-8E50-A1252EFC194E}" vid="{CFE3E24E-AD5B-41BE-B739-75F615979018}"/>
    </a:ext>
  </a:extLst>
</a:theme>
</file>

<file path=ppt/theme/theme2.xml><?xml version="1.0" encoding="utf-8"?>
<a:theme xmlns:a="http://schemas.openxmlformats.org/drawingml/2006/main" name="223TGp_edu_light_v2">
  <a:themeElements>
    <a:clrScheme name="223TGp_edu_light_v2 3">
      <a:dk1>
        <a:srgbClr val="000000"/>
      </a:dk1>
      <a:lt1>
        <a:srgbClr val="FFFFFF"/>
      </a:lt1>
      <a:dk2>
        <a:srgbClr val="7A4832"/>
      </a:dk2>
      <a:lt2>
        <a:srgbClr val="DDDDDD"/>
      </a:lt2>
      <a:accent1>
        <a:srgbClr val="A18537"/>
      </a:accent1>
      <a:accent2>
        <a:srgbClr val="518D47"/>
      </a:accent2>
      <a:accent3>
        <a:srgbClr val="FFFFFF"/>
      </a:accent3>
      <a:accent4>
        <a:srgbClr val="000000"/>
      </a:accent4>
      <a:accent5>
        <a:srgbClr val="CDC2AE"/>
      </a:accent5>
      <a:accent6>
        <a:srgbClr val="497F3F"/>
      </a:accent6>
      <a:hlink>
        <a:srgbClr val="844B91"/>
      </a:hlink>
      <a:folHlink>
        <a:srgbClr val="90A8B0"/>
      </a:folHlink>
    </a:clrScheme>
    <a:fontScheme name="223TGp_edu_light_v2">
      <a:majorFont>
        <a:latin typeface="华文中宋"/>
        <a:ea typeface="华文中宋"/>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223TGp_edu_light_v2 1">
        <a:dk1>
          <a:srgbClr val="000066"/>
        </a:dk1>
        <a:lt1>
          <a:srgbClr val="FFFFFF"/>
        </a:lt1>
        <a:dk2>
          <a:srgbClr val="0D5597"/>
        </a:dk2>
        <a:lt2>
          <a:srgbClr val="DDDDDD"/>
        </a:lt2>
        <a:accent1>
          <a:srgbClr val="428E71"/>
        </a:accent1>
        <a:accent2>
          <a:srgbClr val="3F90BD"/>
        </a:accent2>
        <a:accent3>
          <a:srgbClr val="FFFFFF"/>
        </a:accent3>
        <a:accent4>
          <a:srgbClr val="000056"/>
        </a:accent4>
        <a:accent5>
          <a:srgbClr val="B0C6BB"/>
        </a:accent5>
        <a:accent6>
          <a:srgbClr val="3882AB"/>
        </a:accent6>
        <a:hlink>
          <a:srgbClr val="99A75F"/>
        </a:hlink>
        <a:folHlink>
          <a:srgbClr val="BCC8AC"/>
        </a:folHlink>
      </a:clrScheme>
      <a:clrMap bg1="lt1" tx1="dk1" bg2="lt2" tx2="dk2" accent1="accent1" accent2="accent2" accent3="accent3" accent4="accent4" accent5="accent5" accent6="accent6" hlink="hlink" folHlink="folHlink"/>
    </a:extraClrScheme>
    <a:extraClrScheme>
      <a:clrScheme name="223TGp_edu_light_v2 2">
        <a:dk1>
          <a:srgbClr val="30311D"/>
        </a:dk1>
        <a:lt1>
          <a:srgbClr val="FFFFFF"/>
        </a:lt1>
        <a:dk2>
          <a:srgbClr val="866D10"/>
        </a:dk2>
        <a:lt2>
          <a:srgbClr val="DDDDDD"/>
        </a:lt2>
        <a:accent1>
          <a:srgbClr val="345C22"/>
        </a:accent1>
        <a:accent2>
          <a:srgbClr val="93B75F"/>
        </a:accent2>
        <a:accent3>
          <a:srgbClr val="FFFFFF"/>
        </a:accent3>
        <a:accent4>
          <a:srgbClr val="272817"/>
        </a:accent4>
        <a:accent5>
          <a:srgbClr val="AEB5AB"/>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
      <a:clrScheme name="223TGp_edu_light_v2 3">
        <a:dk1>
          <a:srgbClr val="000000"/>
        </a:dk1>
        <a:lt1>
          <a:srgbClr val="FFFFFF"/>
        </a:lt1>
        <a:dk2>
          <a:srgbClr val="7A4832"/>
        </a:dk2>
        <a:lt2>
          <a:srgbClr val="DDDDDD"/>
        </a:lt2>
        <a:accent1>
          <a:srgbClr val="A18537"/>
        </a:accent1>
        <a:accent2>
          <a:srgbClr val="518D47"/>
        </a:accent2>
        <a:accent3>
          <a:srgbClr val="FFFFFF"/>
        </a:accent3>
        <a:accent4>
          <a:srgbClr val="000000"/>
        </a:accent4>
        <a:accent5>
          <a:srgbClr val="CDC2AE"/>
        </a:accent5>
        <a:accent6>
          <a:srgbClr val="497F3F"/>
        </a:accent6>
        <a:hlink>
          <a:srgbClr val="844B91"/>
        </a:hlink>
        <a:folHlink>
          <a:srgbClr val="90A8B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Java面向对象程序设计_概论（4学时）.ppt [兼容模式]" id="{99CDF118-54E3-43AF-8E50-A1252EFC194E}" vid="{9B9110AC-8877-4035-850F-19B86AE30829}"/>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Java面向对象程序设计_概论（4学时）</Template>
  <TotalTime>5144</TotalTime>
  <Words>2287</Words>
  <Application>Microsoft Office PowerPoint</Application>
  <PresentationFormat>全屏显示(4:3)</PresentationFormat>
  <Paragraphs>551</Paragraphs>
  <Slides>54</Slides>
  <Notes>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57" baseType="lpstr">
      <vt:lpstr>PowerPoint Template</vt:lpstr>
      <vt:lpstr>223TGp_edu_light_v2</vt:lpstr>
      <vt:lpstr>Visio</vt:lpstr>
      <vt:lpstr>Java程序设计基础</vt:lpstr>
      <vt:lpstr>内容提要</vt:lpstr>
      <vt:lpstr>1.选择结构用途 </vt:lpstr>
      <vt:lpstr>2.if语句 </vt:lpstr>
      <vt:lpstr>2.1.基本if语句 </vt:lpstr>
      <vt:lpstr>2.1.基本if语句</vt:lpstr>
      <vt:lpstr>基本if语句</vt:lpstr>
      <vt:lpstr>基本if语句</vt:lpstr>
      <vt:lpstr>实战：基本if语句</vt:lpstr>
      <vt:lpstr>语句块</vt:lpstr>
      <vt:lpstr>语句块</vt:lpstr>
      <vt:lpstr>2.2 if-else语句</vt:lpstr>
      <vt:lpstr>2.2 if-else语句</vt:lpstr>
      <vt:lpstr>2.2 if-else语句</vt:lpstr>
      <vt:lpstr>2.2 if-else语句</vt:lpstr>
      <vt:lpstr>实战1： if-else语句</vt:lpstr>
      <vt:lpstr>2.2 if-else语句</vt:lpstr>
      <vt:lpstr>2.2 if-else语句</vt:lpstr>
      <vt:lpstr>2.2 if-else语句</vt:lpstr>
      <vt:lpstr>2.3 if-else-if多分支选择结构</vt:lpstr>
      <vt:lpstr>2.3 if-else-if多分支选择结构</vt:lpstr>
      <vt:lpstr>2.3 if-else-if多分支选择结构</vt:lpstr>
      <vt:lpstr>2.3 if-else-if多分支选择结构</vt:lpstr>
      <vt:lpstr>实战演练：</vt:lpstr>
      <vt:lpstr>2.3 if-else-if多分支选择结构</vt:lpstr>
      <vt:lpstr>2.3 if-else-if多分支选择结构</vt:lpstr>
      <vt:lpstr>实战演练</vt:lpstr>
      <vt:lpstr>综合练习</vt:lpstr>
      <vt:lpstr>2.4 if语句的嵌套</vt:lpstr>
      <vt:lpstr>2.4 if语句的嵌套 </vt:lpstr>
      <vt:lpstr>if语句的嵌套</vt:lpstr>
      <vt:lpstr>关于嵌套</vt:lpstr>
      <vt:lpstr>关于if嵌套的使用</vt:lpstr>
      <vt:lpstr>3.1 switch语句</vt:lpstr>
      <vt:lpstr>3.1 switch语句</vt:lpstr>
      <vt:lpstr>3.1 switch语句</vt:lpstr>
      <vt:lpstr>switch语句</vt:lpstr>
      <vt:lpstr>3.1 switch语句</vt:lpstr>
      <vt:lpstr>3.1 switch语句</vt:lpstr>
      <vt:lpstr>3.1 switch语句</vt:lpstr>
      <vt:lpstr>3.1 switch语句</vt:lpstr>
      <vt:lpstr>Switch语句</vt:lpstr>
      <vt:lpstr>3.2 switch语句的嵌套 </vt:lpstr>
      <vt:lpstr>3.2 switch语句的嵌套</vt:lpstr>
      <vt:lpstr>3.3.switch与if的混合嵌套</vt:lpstr>
      <vt:lpstr>3.3 switch与if的混合嵌套</vt:lpstr>
      <vt:lpstr>3.3 switch与if的混合嵌套</vt:lpstr>
      <vt:lpstr>3.3 switch与if的混合嵌套</vt:lpstr>
      <vt:lpstr>3.3 switch与if的混合嵌套</vt:lpstr>
      <vt:lpstr>实战演练：改写例15</vt:lpstr>
      <vt:lpstr>综合练习</vt:lpstr>
      <vt:lpstr>3.4 switch与if-else结构比较</vt:lpstr>
      <vt:lpstr>4 条件运算符的应用</vt:lpstr>
      <vt:lpstr>课后作业</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Java面向对象程序设计</dc:title>
  <dc:creator>meiyu</dc:creator>
  <cp:lastModifiedBy>adminn</cp:lastModifiedBy>
  <cp:revision>234</cp:revision>
  <dcterms:created xsi:type="dcterms:W3CDTF">2018-09-03T07:17:26Z</dcterms:created>
  <dcterms:modified xsi:type="dcterms:W3CDTF">2020-10-24T01:04:50Z</dcterms:modified>
</cp:coreProperties>
</file>