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9" r:id="rId2"/>
  </p:sldMasterIdLst>
  <p:notesMasterIdLst>
    <p:notesMasterId r:id="rId38"/>
  </p:notesMasterIdLst>
  <p:sldIdLst>
    <p:sldId id="256" r:id="rId3"/>
    <p:sldId id="443" r:id="rId4"/>
    <p:sldId id="545" r:id="rId5"/>
    <p:sldId id="592" r:id="rId6"/>
    <p:sldId id="593" r:id="rId7"/>
    <p:sldId id="589" r:id="rId8"/>
    <p:sldId id="594" r:id="rId9"/>
    <p:sldId id="546" r:id="rId10"/>
    <p:sldId id="595" r:id="rId11"/>
    <p:sldId id="611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612" r:id="rId22"/>
    <p:sldId id="613" r:id="rId23"/>
    <p:sldId id="614" r:id="rId24"/>
    <p:sldId id="615" r:id="rId25"/>
    <p:sldId id="608" r:id="rId26"/>
    <p:sldId id="607" r:id="rId27"/>
    <p:sldId id="609" r:id="rId28"/>
    <p:sldId id="631" r:id="rId29"/>
    <p:sldId id="632" r:id="rId30"/>
    <p:sldId id="633" r:id="rId31"/>
    <p:sldId id="634" r:id="rId32"/>
    <p:sldId id="636" r:id="rId33"/>
    <p:sldId id="635" r:id="rId34"/>
    <p:sldId id="637" r:id="rId35"/>
    <p:sldId id="638" r:id="rId36"/>
    <p:sldId id="639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FDA9"/>
    <a:srgbClr val="990000"/>
    <a:srgbClr val="DDDDDD"/>
    <a:srgbClr val="9FB3AD"/>
    <a:srgbClr val="6F9DB7"/>
    <a:srgbClr val="98BAAF"/>
    <a:srgbClr val="7A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59" autoAdjust="0"/>
  </p:normalViewPr>
  <p:slideViewPr>
    <p:cSldViewPr>
      <p:cViewPr varScale="1">
        <p:scale>
          <a:sx n="64" d="100"/>
          <a:sy n="64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D0437B1B-B631-45F6-B54F-56062687DAE8}" type="datetimeFigureOut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effectLst/>
              </a:defRPr>
            </a:lvl1pPr>
          </a:lstStyle>
          <a:p>
            <a:pPr>
              <a:defRPr/>
            </a:pPr>
            <a:fld id="{43E884F8-4DE7-45DA-BC5B-33ACC9EAEA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441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</a:rPr>
              <a:t>1</a:t>
            </a:r>
            <a:r>
              <a:rPr lang="zh-CN" altLang="en-US" smtClean="0">
                <a:latin typeface="Calibri" panose="020F0502020204030204" pitchFamily="34" charset="0"/>
              </a:rPr>
              <a:t>、以每一次课（</a:t>
            </a:r>
            <a:r>
              <a:rPr lang="en-US" altLang="zh-CN" smtClean="0">
                <a:latin typeface="Calibri" panose="020F0502020204030204" pitchFamily="34" charset="0"/>
              </a:rPr>
              <a:t>2</a:t>
            </a:r>
            <a:r>
              <a:rPr lang="zh-CN" altLang="en-US" smtClean="0">
                <a:latin typeface="Calibri" panose="020F0502020204030204" pitchFamily="34" charset="0"/>
              </a:rPr>
              <a:t>节课）为单元。 </a:t>
            </a:r>
          </a:p>
        </p:txBody>
      </p:sp>
    </p:spTree>
    <p:extLst>
      <p:ext uri="{BB962C8B-B14F-4D97-AF65-F5344CB8AC3E}">
        <p14:creationId xmlns:p14="http://schemas.microsoft.com/office/powerpoint/2010/main" val="35787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invGray">
          <a:xfrm>
            <a:off x="0" y="3284538"/>
            <a:ext cx="9153525" cy="1509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ltGray">
          <a:xfrm>
            <a:off x="1619250" y="45085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Picture 13" descr="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589588"/>
            <a:ext cx="45370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615184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47664" y="4581128"/>
            <a:ext cx="7086600" cy="50405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163721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C7808-61A9-4A05-992E-02BF9244DD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310745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38776-527D-4474-B9BA-E1AAD47760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388345"/>
      </p:ext>
    </p:extLst>
  </p:cSld>
  <p:clrMapOvr>
    <a:masterClrMapping/>
  </p:clrMapOvr>
  <p:transition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BE1D0-BE0C-4D67-9BB5-79B1BD18B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281254"/>
      </p:ext>
    </p:extLst>
  </p:cSld>
  <p:clrMapOvr>
    <a:masterClrMapping/>
  </p:clrMapOvr>
  <p:transition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0494D-1447-40D8-86B5-9601F5575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742078"/>
      </p:ext>
    </p:extLst>
  </p:cSld>
  <p:clrMapOvr>
    <a:masterClrMapping/>
  </p:clrMapOvr>
  <p:transition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AE39B-F211-4CA9-B828-D87C05BDC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295880"/>
      </p:ext>
    </p:extLst>
  </p:cSld>
  <p:clrMapOvr>
    <a:masterClrMapping/>
  </p:clrMapOvr>
  <p:transition>
    <p:circl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校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20713"/>
            <a:ext cx="730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6851650" cy="596900"/>
          </a:xfrm>
        </p:spPr>
        <p:txBody>
          <a:bodyPr/>
          <a:lstStyle>
            <a:lvl1pPr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781300"/>
            <a:ext cx="4824412" cy="5032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E84846-C4A7-4FA1-8F1A-940FD321B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5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F3531-60B8-4167-9D5B-8E20AC841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01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52585-3E3D-4908-87CF-A73B66063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255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19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319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9E6EC-92E3-4716-915D-E689D628E9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966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34982-7D14-43CF-9699-53F47DB4B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2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373063" y="400050"/>
            <a:ext cx="454025" cy="306388"/>
          </a:xfrm>
          <a:custGeom>
            <a:avLst/>
            <a:gdLst>
              <a:gd name="T0" fmla="*/ 0 w 16620"/>
              <a:gd name="T1" fmla="*/ 4462 h 11158"/>
              <a:gd name="T2" fmla="*/ 65 w 16620"/>
              <a:gd name="T3" fmla="*/ 4480 h 11158"/>
              <a:gd name="T4" fmla="*/ 128 w 16620"/>
              <a:gd name="T5" fmla="*/ 4494 h 11158"/>
              <a:gd name="T6" fmla="*/ 188 w 16620"/>
              <a:gd name="T7" fmla="*/ 4509 h 11158"/>
              <a:gd name="T8" fmla="*/ 246 w 16620"/>
              <a:gd name="T9" fmla="*/ 4521 h 11158"/>
              <a:gd name="T10" fmla="*/ 353 w 16620"/>
              <a:gd name="T11" fmla="*/ 4545 h 11158"/>
              <a:gd name="T12" fmla="*/ 450 w 16620"/>
              <a:gd name="T13" fmla="*/ 4568 h 11158"/>
              <a:gd name="T14" fmla="*/ 495 w 16620"/>
              <a:gd name="T15" fmla="*/ 4580 h 11158"/>
              <a:gd name="T16" fmla="*/ 538 w 16620"/>
              <a:gd name="T17" fmla="*/ 4591 h 11158"/>
              <a:gd name="T18" fmla="*/ 579 w 16620"/>
              <a:gd name="T19" fmla="*/ 4603 h 11158"/>
              <a:gd name="T20" fmla="*/ 616 w 16620"/>
              <a:gd name="T21" fmla="*/ 4616 h 11158"/>
              <a:gd name="T22" fmla="*/ 652 w 16620"/>
              <a:gd name="T23" fmla="*/ 4631 h 11158"/>
              <a:gd name="T24" fmla="*/ 686 w 16620"/>
              <a:gd name="T25" fmla="*/ 4645 h 11158"/>
              <a:gd name="T26" fmla="*/ 717 w 16620"/>
              <a:gd name="T27" fmla="*/ 4663 h 11158"/>
              <a:gd name="T28" fmla="*/ 747 w 16620"/>
              <a:gd name="T29" fmla="*/ 4682 h 11158"/>
              <a:gd name="T30" fmla="*/ 774 w 16620"/>
              <a:gd name="T31" fmla="*/ 4702 h 11158"/>
              <a:gd name="T32" fmla="*/ 799 w 16620"/>
              <a:gd name="T33" fmla="*/ 4725 h 11158"/>
              <a:gd name="T34" fmla="*/ 822 w 16620"/>
              <a:gd name="T35" fmla="*/ 4750 h 11158"/>
              <a:gd name="T36" fmla="*/ 843 w 16620"/>
              <a:gd name="T37" fmla="*/ 4779 h 11158"/>
              <a:gd name="T38" fmla="*/ 862 w 16620"/>
              <a:gd name="T39" fmla="*/ 4810 h 11158"/>
              <a:gd name="T40" fmla="*/ 880 w 16620"/>
              <a:gd name="T41" fmla="*/ 4845 h 11158"/>
              <a:gd name="T42" fmla="*/ 895 w 16620"/>
              <a:gd name="T43" fmla="*/ 4882 h 11158"/>
              <a:gd name="T44" fmla="*/ 909 w 16620"/>
              <a:gd name="T45" fmla="*/ 4924 h 11158"/>
              <a:gd name="T46" fmla="*/ 921 w 16620"/>
              <a:gd name="T47" fmla="*/ 4969 h 11158"/>
              <a:gd name="T48" fmla="*/ 932 w 16620"/>
              <a:gd name="T49" fmla="*/ 5019 h 11158"/>
              <a:gd name="T50" fmla="*/ 940 w 16620"/>
              <a:gd name="T51" fmla="*/ 5073 h 11158"/>
              <a:gd name="T52" fmla="*/ 947 w 16620"/>
              <a:gd name="T53" fmla="*/ 5133 h 11158"/>
              <a:gd name="T54" fmla="*/ 953 w 16620"/>
              <a:gd name="T55" fmla="*/ 5196 h 11158"/>
              <a:gd name="T56" fmla="*/ 956 w 16620"/>
              <a:gd name="T57" fmla="*/ 5264 h 11158"/>
              <a:gd name="T58" fmla="*/ 958 w 16620"/>
              <a:gd name="T59" fmla="*/ 5339 h 11158"/>
              <a:gd name="T60" fmla="*/ 959 w 16620"/>
              <a:gd name="T61" fmla="*/ 5419 h 11158"/>
              <a:gd name="T62" fmla="*/ 959 w 16620"/>
              <a:gd name="T63" fmla="*/ 11158 h 11158"/>
              <a:gd name="T64" fmla="*/ 1598 w 16620"/>
              <a:gd name="T65" fmla="*/ 11158 h 11158"/>
              <a:gd name="T66" fmla="*/ 1598 w 16620"/>
              <a:gd name="T67" fmla="*/ 5419 h 11158"/>
              <a:gd name="T68" fmla="*/ 8330 w 16620"/>
              <a:gd name="T69" fmla="*/ 9211 h 11158"/>
              <a:gd name="T70" fmla="*/ 16517 w 16620"/>
              <a:gd name="T71" fmla="*/ 4292 h 11158"/>
              <a:gd name="T72" fmla="*/ 16620 w 16620"/>
              <a:gd name="T73" fmla="*/ 3825 h 11158"/>
              <a:gd name="T74" fmla="*/ 8310 w 16620"/>
              <a:gd name="T75" fmla="*/ 0 h 11158"/>
              <a:gd name="T76" fmla="*/ 0 w 16620"/>
              <a:gd name="T77" fmla="*/ 3825 h 11158"/>
              <a:gd name="T78" fmla="*/ 0 w 16620"/>
              <a:gd name="T79" fmla="*/ 4462 h 1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620" h="11158">
                <a:moveTo>
                  <a:pt x="0" y="4462"/>
                </a:moveTo>
                <a:lnTo>
                  <a:pt x="65" y="4480"/>
                </a:lnTo>
                <a:lnTo>
                  <a:pt x="128" y="4494"/>
                </a:lnTo>
                <a:lnTo>
                  <a:pt x="188" y="4509"/>
                </a:lnTo>
                <a:lnTo>
                  <a:pt x="246" y="4521"/>
                </a:lnTo>
                <a:lnTo>
                  <a:pt x="353" y="4545"/>
                </a:lnTo>
                <a:lnTo>
                  <a:pt x="450" y="4568"/>
                </a:lnTo>
                <a:lnTo>
                  <a:pt x="495" y="4580"/>
                </a:lnTo>
                <a:lnTo>
                  <a:pt x="538" y="4591"/>
                </a:lnTo>
                <a:lnTo>
                  <a:pt x="579" y="4603"/>
                </a:lnTo>
                <a:lnTo>
                  <a:pt x="616" y="4616"/>
                </a:lnTo>
                <a:lnTo>
                  <a:pt x="652" y="4631"/>
                </a:lnTo>
                <a:lnTo>
                  <a:pt x="686" y="4645"/>
                </a:lnTo>
                <a:lnTo>
                  <a:pt x="717" y="4663"/>
                </a:lnTo>
                <a:lnTo>
                  <a:pt x="747" y="4682"/>
                </a:lnTo>
                <a:lnTo>
                  <a:pt x="774" y="4702"/>
                </a:lnTo>
                <a:lnTo>
                  <a:pt x="799" y="4725"/>
                </a:lnTo>
                <a:lnTo>
                  <a:pt x="822" y="4750"/>
                </a:lnTo>
                <a:lnTo>
                  <a:pt x="843" y="4779"/>
                </a:lnTo>
                <a:lnTo>
                  <a:pt x="862" y="4810"/>
                </a:lnTo>
                <a:lnTo>
                  <a:pt x="880" y="4845"/>
                </a:lnTo>
                <a:lnTo>
                  <a:pt x="895" y="4882"/>
                </a:lnTo>
                <a:lnTo>
                  <a:pt x="909" y="4924"/>
                </a:lnTo>
                <a:lnTo>
                  <a:pt x="921" y="4969"/>
                </a:lnTo>
                <a:lnTo>
                  <a:pt x="932" y="5019"/>
                </a:lnTo>
                <a:lnTo>
                  <a:pt x="940" y="5073"/>
                </a:lnTo>
                <a:lnTo>
                  <a:pt x="947" y="5133"/>
                </a:lnTo>
                <a:lnTo>
                  <a:pt x="953" y="5196"/>
                </a:lnTo>
                <a:lnTo>
                  <a:pt x="956" y="5264"/>
                </a:lnTo>
                <a:lnTo>
                  <a:pt x="958" y="5339"/>
                </a:lnTo>
                <a:lnTo>
                  <a:pt x="959" y="5419"/>
                </a:lnTo>
                <a:lnTo>
                  <a:pt x="959" y="11158"/>
                </a:lnTo>
                <a:lnTo>
                  <a:pt x="1598" y="11158"/>
                </a:lnTo>
                <a:lnTo>
                  <a:pt x="1598" y="5419"/>
                </a:lnTo>
                <a:lnTo>
                  <a:pt x="8330" y="9211"/>
                </a:lnTo>
                <a:lnTo>
                  <a:pt x="16517" y="4292"/>
                </a:lnTo>
                <a:lnTo>
                  <a:pt x="16620" y="3825"/>
                </a:lnTo>
                <a:lnTo>
                  <a:pt x="8310" y="0"/>
                </a:lnTo>
                <a:lnTo>
                  <a:pt x="0" y="3825"/>
                </a:lnTo>
                <a:lnTo>
                  <a:pt x="0" y="4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434975" y="574675"/>
            <a:ext cx="331788" cy="261938"/>
          </a:xfrm>
          <a:custGeom>
            <a:avLst/>
            <a:gdLst>
              <a:gd name="T0" fmla="*/ 11030 w 12146"/>
              <a:gd name="T1" fmla="*/ 4122 h 9555"/>
              <a:gd name="T2" fmla="*/ 11252 w 12146"/>
              <a:gd name="T3" fmla="*/ 4107 h 9555"/>
              <a:gd name="T4" fmla="*/ 11385 w 12146"/>
              <a:gd name="T5" fmla="*/ 4096 h 9555"/>
              <a:gd name="T6" fmla="*/ 11507 w 12146"/>
              <a:gd name="T7" fmla="*/ 4083 h 9555"/>
              <a:gd name="T8" fmla="*/ 11617 w 12146"/>
              <a:gd name="T9" fmla="*/ 4065 h 9555"/>
              <a:gd name="T10" fmla="*/ 11717 w 12146"/>
              <a:gd name="T11" fmla="*/ 4041 h 9555"/>
              <a:gd name="T12" fmla="*/ 11805 w 12146"/>
              <a:gd name="T13" fmla="*/ 4010 h 9555"/>
              <a:gd name="T14" fmla="*/ 11883 w 12146"/>
              <a:gd name="T15" fmla="*/ 3968 h 9555"/>
              <a:gd name="T16" fmla="*/ 11949 w 12146"/>
              <a:gd name="T17" fmla="*/ 3916 h 9555"/>
              <a:gd name="T18" fmla="*/ 12006 w 12146"/>
              <a:gd name="T19" fmla="*/ 3851 h 9555"/>
              <a:gd name="T20" fmla="*/ 12053 w 12146"/>
              <a:gd name="T21" fmla="*/ 3771 h 9555"/>
              <a:gd name="T22" fmla="*/ 12090 w 12146"/>
              <a:gd name="T23" fmla="*/ 3673 h 9555"/>
              <a:gd name="T24" fmla="*/ 12117 w 12146"/>
              <a:gd name="T25" fmla="*/ 3559 h 9555"/>
              <a:gd name="T26" fmla="*/ 12136 w 12146"/>
              <a:gd name="T27" fmla="*/ 3423 h 9555"/>
              <a:gd name="T28" fmla="*/ 12144 w 12146"/>
              <a:gd name="T29" fmla="*/ 3266 h 9555"/>
              <a:gd name="T30" fmla="*/ 12146 w 12146"/>
              <a:gd name="T31" fmla="*/ 309 h 9555"/>
              <a:gd name="T32" fmla="*/ 6081 w 12146"/>
              <a:gd name="T33" fmla="*/ 3512 h 9555"/>
              <a:gd name="T34" fmla="*/ 0 w 12146"/>
              <a:gd name="T35" fmla="*/ 309 h 9555"/>
              <a:gd name="T36" fmla="*/ 0 w 12146"/>
              <a:gd name="T37" fmla="*/ 3259 h 9555"/>
              <a:gd name="T38" fmla="*/ 7 w 12146"/>
              <a:gd name="T39" fmla="*/ 3402 h 9555"/>
              <a:gd name="T40" fmla="*/ 19 w 12146"/>
              <a:gd name="T41" fmla="*/ 3524 h 9555"/>
              <a:gd name="T42" fmla="*/ 38 w 12146"/>
              <a:gd name="T43" fmla="*/ 3628 h 9555"/>
              <a:gd name="T44" fmla="*/ 64 w 12146"/>
              <a:gd name="T45" fmla="*/ 3715 h 9555"/>
              <a:gd name="T46" fmla="*/ 97 w 12146"/>
              <a:gd name="T47" fmla="*/ 3788 h 9555"/>
              <a:gd name="T48" fmla="*/ 137 w 12146"/>
              <a:gd name="T49" fmla="*/ 3847 h 9555"/>
              <a:gd name="T50" fmla="*/ 185 w 12146"/>
              <a:gd name="T51" fmla="*/ 3896 h 9555"/>
              <a:gd name="T52" fmla="*/ 241 w 12146"/>
              <a:gd name="T53" fmla="*/ 3935 h 9555"/>
              <a:gd name="T54" fmla="*/ 307 w 12146"/>
              <a:gd name="T55" fmla="*/ 3967 h 9555"/>
              <a:gd name="T56" fmla="*/ 381 w 12146"/>
              <a:gd name="T57" fmla="*/ 3994 h 9555"/>
              <a:gd name="T58" fmla="*/ 464 w 12146"/>
              <a:gd name="T59" fmla="*/ 4018 h 9555"/>
              <a:gd name="T60" fmla="*/ 606 w 12146"/>
              <a:gd name="T61" fmla="*/ 4051 h 9555"/>
              <a:gd name="T62" fmla="*/ 771 w 12146"/>
              <a:gd name="T63" fmla="*/ 4089 h 9555"/>
              <a:gd name="T64" fmla="*/ 894 w 12146"/>
              <a:gd name="T65" fmla="*/ 4118 h 9555"/>
              <a:gd name="T66" fmla="*/ 959 w 12146"/>
              <a:gd name="T67" fmla="*/ 7005 h 9555"/>
              <a:gd name="T68" fmla="*/ 2557 w 12146"/>
              <a:gd name="T69" fmla="*/ 9555 h 9555"/>
              <a:gd name="T70" fmla="*/ 4794 w 12146"/>
              <a:gd name="T71" fmla="*/ 7005 h 9555"/>
              <a:gd name="T72" fmla="*/ 7352 w 12146"/>
              <a:gd name="T73" fmla="*/ 9555 h 9555"/>
              <a:gd name="T74" fmla="*/ 9589 w 12146"/>
              <a:gd name="T75" fmla="*/ 7005 h 9555"/>
              <a:gd name="T76" fmla="*/ 10867 w 12146"/>
              <a:gd name="T77" fmla="*/ 4135 h 9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146" h="9555">
                <a:moveTo>
                  <a:pt x="10867" y="4135"/>
                </a:moveTo>
                <a:lnTo>
                  <a:pt x="11030" y="4122"/>
                </a:lnTo>
                <a:lnTo>
                  <a:pt x="11182" y="4112"/>
                </a:lnTo>
                <a:lnTo>
                  <a:pt x="11252" y="4107"/>
                </a:lnTo>
                <a:lnTo>
                  <a:pt x="11321" y="4101"/>
                </a:lnTo>
                <a:lnTo>
                  <a:pt x="11385" y="4096"/>
                </a:lnTo>
                <a:lnTo>
                  <a:pt x="11447" y="4090"/>
                </a:lnTo>
                <a:lnTo>
                  <a:pt x="11507" y="4083"/>
                </a:lnTo>
                <a:lnTo>
                  <a:pt x="11564" y="4074"/>
                </a:lnTo>
                <a:lnTo>
                  <a:pt x="11617" y="4065"/>
                </a:lnTo>
                <a:lnTo>
                  <a:pt x="11669" y="4054"/>
                </a:lnTo>
                <a:lnTo>
                  <a:pt x="11717" y="4041"/>
                </a:lnTo>
                <a:lnTo>
                  <a:pt x="11762" y="4027"/>
                </a:lnTo>
                <a:lnTo>
                  <a:pt x="11805" y="4010"/>
                </a:lnTo>
                <a:lnTo>
                  <a:pt x="11845" y="3990"/>
                </a:lnTo>
                <a:lnTo>
                  <a:pt x="11883" y="3968"/>
                </a:lnTo>
                <a:lnTo>
                  <a:pt x="11917" y="3943"/>
                </a:lnTo>
                <a:lnTo>
                  <a:pt x="11949" y="3916"/>
                </a:lnTo>
                <a:lnTo>
                  <a:pt x="11979" y="3885"/>
                </a:lnTo>
                <a:lnTo>
                  <a:pt x="12006" y="3851"/>
                </a:lnTo>
                <a:lnTo>
                  <a:pt x="12031" y="3812"/>
                </a:lnTo>
                <a:lnTo>
                  <a:pt x="12053" y="3771"/>
                </a:lnTo>
                <a:lnTo>
                  <a:pt x="12073" y="3724"/>
                </a:lnTo>
                <a:lnTo>
                  <a:pt x="12090" y="3673"/>
                </a:lnTo>
                <a:lnTo>
                  <a:pt x="12105" y="3618"/>
                </a:lnTo>
                <a:lnTo>
                  <a:pt x="12117" y="3559"/>
                </a:lnTo>
                <a:lnTo>
                  <a:pt x="12128" y="3493"/>
                </a:lnTo>
                <a:lnTo>
                  <a:pt x="12136" y="3423"/>
                </a:lnTo>
                <a:lnTo>
                  <a:pt x="12141" y="3347"/>
                </a:lnTo>
                <a:lnTo>
                  <a:pt x="12144" y="3266"/>
                </a:lnTo>
                <a:lnTo>
                  <a:pt x="12146" y="3179"/>
                </a:lnTo>
                <a:lnTo>
                  <a:pt x="12146" y="309"/>
                </a:lnTo>
                <a:lnTo>
                  <a:pt x="11973" y="19"/>
                </a:lnTo>
                <a:lnTo>
                  <a:pt x="6081" y="3512"/>
                </a:lnTo>
                <a:lnTo>
                  <a:pt x="182" y="0"/>
                </a:lnTo>
                <a:lnTo>
                  <a:pt x="0" y="309"/>
                </a:lnTo>
                <a:lnTo>
                  <a:pt x="0" y="3179"/>
                </a:lnTo>
                <a:lnTo>
                  <a:pt x="0" y="3259"/>
                </a:lnTo>
                <a:lnTo>
                  <a:pt x="4" y="3332"/>
                </a:lnTo>
                <a:lnTo>
                  <a:pt x="7" y="3402"/>
                </a:lnTo>
                <a:lnTo>
                  <a:pt x="12" y="3465"/>
                </a:lnTo>
                <a:lnTo>
                  <a:pt x="19" y="3524"/>
                </a:lnTo>
                <a:lnTo>
                  <a:pt x="27" y="3579"/>
                </a:lnTo>
                <a:lnTo>
                  <a:pt x="38" y="3628"/>
                </a:lnTo>
                <a:lnTo>
                  <a:pt x="50" y="3673"/>
                </a:lnTo>
                <a:lnTo>
                  <a:pt x="64" y="3715"/>
                </a:lnTo>
                <a:lnTo>
                  <a:pt x="79" y="3753"/>
                </a:lnTo>
                <a:lnTo>
                  <a:pt x="97" y="3788"/>
                </a:lnTo>
                <a:lnTo>
                  <a:pt x="116" y="3819"/>
                </a:lnTo>
                <a:lnTo>
                  <a:pt x="137" y="3847"/>
                </a:lnTo>
                <a:lnTo>
                  <a:pt x="160" y="3873"/>
                </a:lnTo>
                <a:lnTo>
                  <a:pt x="185" y="3896"/>
                </a:lnTo>
                <a:lnTo>
                  <a:pt x="212" y="3916"/>
                </a:lnTo>
                <a:lnTo>
                  <a:pt x="241" y="3935"/>
                </a:lnTo>
                <a:lnTo>
                  <a:pt x="274" y="3952"/>
                </a:lnTo>
                <a:lnTo>
                  <a:pt x="307" y="3967"/>
                </a:lnTo>
                <a:lnTo>
                  <a:pt x="343" y="3982"/>
                </a:lnTo>
                <a:lnTo>
                  <a:pt x="381" y="3994"/>
                </a:lnTo>
                <a:lnTo>
                  <a:pt x="421" y="4007"/>
                </a:lnTo>
                <a:lnTo>
                  <a:pt x="464" y="4018"/>
                </a:lnTo>
                <a:lnTo>
                  <a:pt x="508" y="4030"/>
                </a:lnTo>
                <a:lnTo>
                  <a:pt x="606" y="4051"/>
                </a:lnTo>
                <a:lnTo>
                  <a:pt x="713" y="4075"/>
                </a:lnTo>
                <a:lnTo>
                  <a:pt x="771" y="4089"/>
                </a:lnTo>
                <a:lnTo>
                  <a:pt x="831" y="4102"/>
                </a:lnTo>
                <a:lnTo>
                  <a:pt x="894" y="4118"/>
                </a:lnTo>
                <a:lnTo>
                  <a:pt x="959" y="4135"/>
                </a:lnTo>
                <a:lnTo>
                  <a:pt x="959" y="7005"/>
                </a:lnTo>
                <a:lnTo>
                  <a:pt x="2557" y="7005"/>
                </a:lnTo>
                <a:lnTo>
                  <a:pt x="2557" y="9555"/>
                </a:lnTo>
                <a:lnTo>
                  <a:pt x="4794" y="9555"/>
                </a:lnTo>
                <a:lnTo>
                  <a:pt x="4794" y="7005"/>
                </a:lnTo>
                <a:lnTo>
                  <a:pt x="7352" y="7005"/>
                </a:lnTo>
                <a:lnTo>
                  <a:pt x="7352" y="9555"/>
                </a:lnTo>
                <a:lnTo>
                  <a:pt x="9589" y="9555"/>
                </a:lnTo>
                <a:lnTo>
                  <a:pt x="9589" y="7005"/>
                </a:lnTo>
                <a:lnTo>
                  <a:pt x="10867" y="7005"/>
                </a:lnTo>
                <a:lnTo>
                  <a:pt x="10867" y="4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19088"/>
            <a:ext cx="6949008" cy="56356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7D0A45-8F72-4E46-9645-292199DA7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160483"/>
      </p:ext>
    </p:extLst>
  </p:cSld>
  <p:clrMapOvr>
    <a:masterClrMapping/>
  </p:clrMapOvr>
  <p:transition>
    <p:circl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3E9A8-105E-4AB3-859A-B50DAF53E7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41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9A6EF-0C97-45A2-A2ED-7625050B4F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799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FA8B8-0CC0-44DB-8B8C-27B1EB06B2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119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9D38-9666-4EB4-9C84-BC5ED021D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28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00046-21AF-4268-A207-BF1507785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25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333375"/>
            <a:ext cx="2125662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33375"/>
            <a:ext cx="622935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9B9E7-8BD0-47DA-9623-C6EE6EA2A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5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A2A3B-260E-459E-8183-CABB05F95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915143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7B4D4-846A-4D97-8202-448B9A7AB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059653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ABB6-2FA3-4397-B3D8-AD9F959B1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617713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CFCE-0ECC-41AD-8964-C86E516F5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20007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6A71A-D6A0-49C5-8756-ED613C466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61552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8E39A-38CC-4941-8D03-E940D44AAF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10888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D385A-C90C-4EE9-A151-73F3B5DA1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246407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28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9C55A7-4833-4A52-A6C5-08887891FD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034" name="Picture 12" descr="to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02363"/>
            <a:ext cx="313213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  <p:sldLayoutId id="2147484162" r:id="rId13"/>
    <p:sldLayoutId id="2147484163" r:id="rId14"/>
  </p:sldLayoutIdLst>
  <p:transition>
    <p:circl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531938"/>
            <a:ext cx="8229600" cy="471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4611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5667E0F-E50E-40C9-A29D-967E7969E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79388" y="333375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Picture 5" descr="校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38" y="6310313"/>
            <a:ext cx="4651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04813"/>
            <a:ext cx="9251950" cy="1012825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sz="32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程序设计基础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581525"/>
            <a:ext cx="7086600" cy="5032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smtClean="0">
                <a:latin typeface="Arial" panose="020B0604020202020204" pitchFamily="34" charset="0"/>
              </a:rPr>
              <a:t>深圳职业技术学院：软件技术专业</a:t>
            </a:r>
            <a:endParaRPr lang="en-US" altLang="zh-CN" sz="2000" smtClean="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white">
          <a:xfrm>
            <a:off x="0" y="3500438"/>
            <a:ext cx="92519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3200" b="1" dirty="0" smtClean="0">
                <a:solidFill>
                  <a:srgbClr val="000000"/>
                </a:solidFill>
              </a:rPr>
              <a:t>Java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语言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-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循环</a:t>
            </a:r>
            <a:r>
              <a:rPr lang="zh-CN" altLang="en-US" sz="3200" b="1" dirty="0">
                <a:solidFill>
                  <a:srgbClr val="000000"/>
                </a:solidFill>
              </a:rPr>
              <a:t>结构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340768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for</a:t>
            </a:r>
            <a:r>
              <a:rPr lang="zh-CN" altLang="en-US" dirty="0"/>
              <a:t>语句不仅可以用于循环次数已经确定的情况，还可以用于循环次数不确定而只给出循环结束条件的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for</a:t>
            </a:r>
            <a:r>
              <a:rPr lang="zh-CN" altLang="en-US" dirty="0"/>
              <a:t>语句完全可以代替</a:t>
            </a:r>
            <a:r>
              <a:rPr lang="en-US" altLang="zh-CN" dirty="0"/>
              <a:t>while</a:t>
            </a:r>
            <a:r>
              <a:rPr lang="zh-CN" altLang="en-US" dirty="0"/>
              <a:t>语句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用</a:t>
            </a:r>
            <a:r>
              <a:rPr lang="en-US" altLang="zh-CN" dirty="0"/>
              <a:t>for </a:t>
            </a:r>
            <a:r>
              <a:rPr lang="zh-CN" altLang="en-US" dirty="0"/>
              <a:t>语句实现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37888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4" name="流程图: 决策 15"/>
          <p:cNvSpPr>
            <a:spLocks noChangeArrowheads="1"/>
          </p:cNvSpPr>
          <p:nvPr/>
        </p:nvSpPr>
        <p:spPr bwMode="auto">
          <a:xfrm>
            <a:off x="5585147" y="2436019"/>
            <a:ext cx="2857500" cy="714375"/>
          </a:xfrm>
          <a:prstGeom prst="flowChartDecision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≤</a:t>
            </a: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100</a:t>
            </a:r>
            <a:endParaRPr lang="zh-CN" altLang="en-US" sz="2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5" name="TextBox 16"/>
          <p:cNvSpPr txBox="1">
            <a:spLocks noChangeArrowheads="1"/>
          </p:cNvSpPr>
          <p:nvPr/>
        </p:nvSpPr>
        <p:spPr bwMode="auto">
          <a:xfrm>
            <a:off x="7085335" y="3124994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Y</a:t>
            </a:r>
            <a:endParaRPr lang="zh-CN" altLang="en-US" sz="2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6" name="TextBox 17"/>
          <p:cNvSpPr txBox="1">
            <a:spLocks noChangeArrowheads="1"/>
          </p:cNvSpPr>
          <p:nvPr/>
        </p:nvSpPr>
        <p:spPr bwMode="auto">
          <a:xfrm>
            <a:off x="8299772" y="2267744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N</a:t>
            </a:r>
            <a:endParaRPr lang="zh-CN" altLang="en-US" sz="2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7" name="流程图: 过程 18"/>
          <p:cNvSpPr>
            <a:spLocks noChangeArrowheads="1"/>
          </p:cNvSpPr>
          <p:nvPr/>
        </p:nvSpPr>
        <p:spPr bwMode="auto">
          <a:xfrm>
            <a:off x="6156647" y="4482306"/>
            <a:ext cx="1714500" cy="500063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i=i+1</a:t>
            </a:r>
            <a:endParaRPr lang="zh-CN" altLang="en-US" sz="2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0488" name="直接箭头连接符 19"/>
          <p:cNvCxnSpPr>
            <a:cxnSpLocks noChangeShapeType="1"/>
          </p:cNvCxnSpPr>
          <p:nvPr/>
        </p:nvCxnSpPr>
        <p:spPr bwMode="auto">
          <a:xfrm rot="16200000" flipH="1">
            <a:off x="6799584" y="2267744"/>
            <a:ext cx="4286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直接连接符 20"/>
          <p:cNvCxnSpPr>
            <a:cxnSpLocks noChangeShapeType="1"/>
          </p:cNvCxnSpPr>
          <p:nvPr/>
        </p:nvCxnSpPr>
        <p:spPr bwMode="auto">
          <a:xfrm rot="10800000">
            <a:off x="5227960" y="5268119"/>
            <a:ext cx="178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直接箭头连接符 21"/>
          <p:cNvCxnSpPr>
            <a:cxnSpLocks noChangeShapeType="1"/>
          </p:cNvCxnSpPr>
          <p:nvPr/>
        </p:nvCxnSpPr>
        <p:spPr bwMode="auto">
          <a:xfrm rot="16200000" flipH="1">
            <a:off x="6799584" y="3372644"/>
            <a:ext cx="4286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直接箭头连接符 22"/>
          <p:cNvCxnSpPr>
            <a:cxnSpLocks noChangeShapeType="1"/>
          </p:cNvCxnSpPr>
          <p:nvPr/>
        </p:nvCxnSpPr>
        <p:spPr bwMode="auto">
          <a:xfrm rot="16200000" flipH="1">
            <a:off x="6805959" y="5696744"/>
            <a:ext cx="4286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直接连接符 23"/>
          <p:cNvCxnSpPr>
            <a:cxnSpLocks noChangeShapeType="1"/>
          </p:cNvCxnSpPr>
          <p:nvPr/>
        </p:nvCxnSpPr>
        <p:spPr bwMode="auto">
          <a:xfrm rot="16200000" flipV="1">
            <a:off x="3692053" y="3732213"/>
            <a:ext cx="307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直接箭头连接符 24"/>
          <p:cNvCxnSpPr>
            <a:cxnSpLocks noChangeShapeType="1"/>
          </p:cNvCxnSpPr>
          <p:nvPr/>
        </p:nvCxnSpPr>
        <p:spPr bwMode="auto">
          <a:xfrm>
            <a:off x="5227960" y="2196306"/>
            <a:ext cx="1795462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4" name="流程图: 过程 25"/>
          <p:cNvSpPr>
            <a:spLocks noChangeArrowheads="1"/>
          </p:cNvSpPr>
          <p:nvPr/>
        </p:nvSpPr>
        <p:spPr bwMode="auto">
          <a:xfrm>
            <a:off x="6289997" y="1553369"/>
            <a:ext cx="1463675" cy="500062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i=1</a:t>
            </a:r>
            <a:endParaRPr lang="zh-CN" altLang="en-US" sz="2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0495" name="直接箭头连接符 26"/>
          <p:cNvCxnSpPr>
            <a:cxnSpLocks noChangeShapeType="1"/>
          </p:cNvCxnSpPr>
          <p:nvPr/>
        </p:nvCxnSpPr>
        <p:spPr bwMode="auto">
          <a:xfrm rot="16200000" flipH="1">
            <a:off x="6799584" y="1339057"/>
            <a:ext cx="4286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平行四边形 27"/>
          <p:cNvSpPr>
            <a:spLocks noChangeArrowheads="1"/>
          </p:cNvSpPr>
          <p:nvPr/>
        </p:nvSpPr>
        <p:spPr bwMode="auto">
          <a:xfrm>
            <a:off x="6156647" y="3586956"/>
            <a:ext cx="1714500" cy="500063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输出</a:t>
            </a: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</a:t>
            </a:r>
            <a:endParaRPr lang="zh-CN" altLang="en-US" sz="2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0497" name="直接箭头连接符 28"/>
          <p:cNvCxnSpPr>
            <a:cxnSpLocks noChangeShapeType="1"/>
          </p:cNvCxnSpPr>
          <p:nvPr/>
        </p:nvCxnSpPr>
        <p:spPr bwMode="auto">
          <a:xfrm rot="16200000" flipH="1">
            <a:off x="6799584" y="4293394"/>
            <a:ext cx="4286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直接连接符 29"/>
          <p:cNvCxnSpPr>
            <a:cxnSpLocks noChangeShapeType="1"/>
            <a:stCxn id="20487" idx="2"/>
          </p:cNvCxnSpPr>
          <p:nvPr/>
        </p:nvCxnSpPr>
        <p:spPr bwMode="auto">
          <a:xfrm rot="5400000">
            <a:off x="6871022" y="5125244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直接连接符 38"/>
          <p:cNvCxnSpPr>
            <a:cxnSpLocks noChangeShapeType="1"/>
          </p:cNvCxnSpPr>
          <p:nvPr/>
        </p:nvCxnSpPr>
        <p:spPr bwMode="auto">
          <a:xfrm rot="5400000">
            <a:off x="7448872" y="4131469"/>
            <a:ext cx="2701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直接连接符 41"/>
          <p:cNvCxnSpPr>
            <a:cxnSpLocks noChangeShapeType="1"/>
          </p:cNvCxnSpPr>
          <p:nvPr/>
        </p:nvCxnSpPr>
        <p:spPr bwMode="auto">
          <a:xfrm rot="10800000">
            <a:off x="7013897" y="5482431"/>
            <a:ext cx="1785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直接连接符 44"/>
          <p:cNvCxnSpPr>
            <a:cxnSpLocks noChangeShapeType="1"/>
          </p:cNvCxnSpPr>
          <p:nvPr/>
        </p:nvCxnSpPr>
        <p:spPr bwMode="auto">
          <a:xfrm rot="10800000">
            <a:off x="8391847" y="2793206"/>
            <a:ext cx="42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78" name="图片 30" descr="Untitled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3" name="Rectangle 3"/>
          <p:cNvSpPr txBox="1">
            <a:spLocks noChangeArrowheads="1"/>
          </p:cNvSpPr>
          <p:nvPr/>
        </p:nvSpPr>
        <p:spPr bwMode="auto">
          <a:xfrm>
            <a:off x="784760" y="3722737"/>
            <a:ext cx="456252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System.out.println</a:t>
            </a: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 i );</a:t>
            </a:r>
            <a:endParaRPr lang="en-US" altLang="zh-CN" sz="3200" b="1" dirty="0">
              <a:solidFill>
                <a:srgbClr val="FF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504" name="Rectangle 3"/>
          <p:cNvSpPr txBox="1">
            <a:spLocks noChangeArrowheads="1"/>
          </p:cNvSpPr>
          <p:nvPr/>
        </p:nvSpPr>
        <p:spPr bwMode="auto">
          <a:xfrm>
            <a:off x="3254089" y="2352681"/>
            <a:ext cx="9286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</a:rPr>
              <a:t>i++</a:t>
            </a:r>
            <a:endParaRPr lang="en-US" altLang="zh-CN" sz="3200" b="1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05" name="Rectangle 3"/>
          <p:cNvSpPr txBox="1">
            <a:spLocks noChangeArrowheads="1"/>
          </p:cNvSpPr>
          <p:nvPr/>
        </p:nvSpPr>
        <p:spPr bwMode="auto">
          <a:xfrm>
            <a:off x="1848817" y="2363743"/>
            <a:ext cx="164306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i&lt;=100</a:t>
            </a:r>
          </a:p>
        </p:txBody>
      </p:sp>
      <p:sp>
        <p:nvSpPr>
          <p:cNvPr id="20506" name="Rectangle 3"/>
          <p:cNvSpPr txBox="1">
            <a:spLocks noChangeArrowheads="1"/>
          </p:cNvSpPr>
          <p:nvPr/>
        </p:nvSpPr>
        <p:spPr bwMode="auto">
          <a:xfrm>
            <a:off x="1121432" y="2370892"/>
            <a:ext cx="9286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</a:rPr>
              <a:t>i=1</a:t>
            </a:r>
            <a:endParaRPr lang="en-US" altLang="zh-CN" sz="3200" b="1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07" name="Rectangle 3"/>
          <p:cNvSpPr txBox="1">
            <a:spLocks noChangeArrowheads="1"/>
          </p:cNvSpPr>
          <p:nvPr/>
        </p:nvSpPr>
        <p:spPr bwMode="auto">
          <a:xfrm>
            <a:off x="778944" y="3726036"/>
            <a:ext cx="4536504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System.out.println</a:t>
            </a: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 i );</a:t>
            </a:r>
            <a:endParaRPr lang="en-US" altLang="zh-CN" sz="3200" b="1" dirty="0">
              <a:solidFill>
                <a:srgbClr val="FF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508" name="Rectangle 3"/>
          <p:cNvSpPr txBox="1">
            <a:spLocks noChangeArrowheads="1"/>
          </p:cNvSpPr>
          <p:nvPr/>
        </p:nvSpPr>
        <p:spPr bwMode="auto">
          <a:xfrm>
            <a:off x="3254088" y="2357884"/>
            <a:ext cx="92868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i++</a:t>
            </a:r>
            <a:endParaRPr lang="en-US" altLang="zh-CN" sz="3200" b="1" dirty="0">
              <a:solidFill>
                <a:srgbClr val="FF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509" name="Rectangle 3"/>
          <p:cNvSpPr txBox="1">
            <a:spLocks noChangeArrowheads="1"/>
          </p:cNvSpPr>
          <p:nvPr/>
        </p:nvSpPr>
        <p:spPr bwMode="auto">
          <a:xfrm>
            <a:off x="1845424" y="2369810"/>
            <a:ext cx="16414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i&lt;=100</a:t>
            </a:r>
          </a:p>
        </p:txBody>
      </p:sp>
      <p:sp>
        <p:nvSpPr>
          <p:cNvPr id="19486" name="Rectangle 3"/>
          <p:cNvSpPr txBox="1">
            <a:spLocks noChangeArrowheads="1"/>
          </p:cNvSpPr>
          <p:nvPr/>
        </p:nvSpPr>
        <p:spPr bwMode="auto">
          <a:xfrm>
            <a:off x="1123033" y="2370421"/>
            <a:ext cx="928687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i=1</a:t>
            </a:r>
            <a:endParaRPr lang="en-US" altLang="zh-CN" sz="3200" b="1" dirty="0">
              <a:solidFill>
                <a:srgbClr val="FF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487" name="Rectangle 3"/>
          <p:cNvSpPr txBox="1">
            <a:spLocks noChangeArrowheads="1"/>
          </p:cNvSpPr>
          <p:nvPr/>
        </p:nvSpPr>
        <p:spPr bwMode="auto">
          <a:xfrm>
            <a:off x="338906" y="2366963"/>
            <a:ext cx="6033294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for (i=1;i&lt;=100;i++)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{ 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System.out.println</a:t>
            </a:r>
            <a:r>
              <a:rPr lang="en-US" altLang="zh-CN" sz="32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( </a:t>
            </a:r>
            <a:r>
              <a:rPr lang="en-US" altLang="zh-CN" sz="32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 ); 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}</a:t>
            </a:r>
            <a:endParaRPr lang="en-US" altLang="zh-CN" sz="32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3" name="标题 2"/>
          <p:cNvSpPr txBox="1">
            <a:spLocks/>
          </p:cNvSpPr>
          <p:nvPr/>
        </p:nvSpPr>
        <p:spPr>
          <a:xfrm>
            <a:off x="338906" y="391039"/>
            <a:ext cx="5724872" cy="5635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dirty="0" smtClean="0"/>
              <a:t>4.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语句实现循环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18655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2050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0" fill="hold"/>
                                        <p:tgtEl>
                                          <p:spTgt spid="205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1000" fill="hold"/>
                                        <p:tgtEl>
                                          <p:spTgt spid="205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1000" fill="hold"/>
                                        <p:tgtEl>
                                          <p:spTgt spid="2050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1000" fill="hold"/>
                                        <p:tgtEl>
                                          <p:spTgt spid="205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1000" fill="hold"/>
                                        <p:tgtEl>
                                          <p:spTgt spid="205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1000" fill="hold"/>
                                        <p:tgtEl>
                                          <p:spTgt spid="2050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 autoUpdateAnimBg="0"/>
      <p:bldP spid="20485" grpId="0" autoUpdateAnimBg="0"/>
      <p:bldP spid="20486" grpId="0" autoUpdateAnimBg="0"/>
      <p:bldP spid="20487" grpId="0" animBg="1" autoUpdateAnimBg="0"/>
      <p:bldP spid="20494" grpId="0" animBg="1" autoUpdateAnimBg="0"/>
      <p:bldP spid="20496" grpId="0" animBg="1" autoUpdateAnimBg="0"/>
      <p:bldP spid="20503" grpId="0" autoUpdateAnimBg="0"/>
      <p:bldP spid="20504" grpId="0" autoUpdateAnimBg="0"/>
      <p:bldP spid="20505" grpId="0" autoUpdateAnimBg="0"/>
      <p:bldP spid="20506" grpId="0" autoUpdateAnimBg="0"/>
      <p:bldP spid="20507" grpId="0" autoUpdateAnimBg="0"/>
      <p:bldP spid="20508" grpId="0" autoUpdateAnimBg="0"/>
      <p:bldP spid="2050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928688" y="2000250"/>
            <a:ext cx="7143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l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for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语句的一般形式为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for(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；表达式</a:t>
            </a: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；表达式</a:t>
            </a: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3) </a:t>
            </a:r>
            <a:endParaRPr lang="zh-CN" altLang="en-US" sz="32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         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语句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1509" name="直接连接符 4"/>
          <p:cNvCxnSpPr>
            <a:cxnSpLocks noChangeShapeType="1"/>
          </p:cNvCxnSpPr>
          <p:nvPr/>
        </p:nvCxnSpPr>
        <p:spPr bwMode="auto">
          <a:xfrm>
            <a:off x="2214563" y="3214688"/>
            <a:ext cx="15001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0" name="线形标注 2 7"/>
          <p:cNvSpPr>
            <a:spLocks/>
          </p:cNvSpPr>
          <p:nvPr/>
        </p:nvSpPr>
        <p:spPr bwMode="auto">
          <a:xfrm>
            <a:off x="1285875" y="4000500"/>
            <a:ext cx="4143375" cy="1571625"/>
          </a:xfrm>
          <a:prstGeom prst="borderCallout2">
            <a:avLst>
              <a:gd name="adj1" fmla="val 2245"/>
              <a:gd name="adj2" fmla="val 13352"/>
              <a:gd name="adj3" fmla="val -26472"/>
              <a:gd name="adj4" fmla="val 16347"/>
              <a:gd name="adj5" fmla="val -48106"/>
              <a:gd name="adj6" fmla="val 27644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设置初始条件，只执行一次。可以为零个、一个或多个变量设置初值执行</a:t>
            </a:r>
            <a:endParaRPr lang="zh-CN" altLang="en-US" sz="2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0487" name="图片 6" descr="Untitled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2"/>
          <p:cNvSpPr txBox="1">
            <a:spLocks/>
          </p:cNvSpPr>
          <p:nvPr/>
        </p:nvSpPr>
        <p:spPr>
          <a:xfrm>
            <a:off x="338906" y="391039"/>
            <a:ext cx="5724872" cy="5635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dirty="0" smtClean="0"/>
              <a:t>4.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语句实现循环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15797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928688" y="2000250"/>
            <a:ext cx="7143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l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for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语句的一般形式为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for(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；表达式</a:t>
            </a: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；表达式</a:t>
            </a: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3) </a:t>
            </a:r>
            <a:endParaRPr lang="zh-CN" altLang="en-US" sz="32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         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语句</a:t>
            </a: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2533" name="直接连接符 4"/>
          <p:cNvCxnSpPr>
            <a:cxnSpLocks noChangeShapeType="1"/>
          </p:cNvCxnSpPr>
          <p:nvPr/>
        </p:nvCxnSpPr>
        <p:spPr bwMode="auto">
          <a:xfrm>
            <a:off x="4000500" y="3214688"/>
            <a:ext cx="15001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线形标注 2 7"/>
          <p:cNvSpPr>
            <a:spLocks/>
          </p:cNvSpPr>
          <p:nvPr/>
        </p:nvSpPr>
        <p:spPr bwMode="auto">
          <a:xfrm>
            <a:off x="2714625" y="4000500"/>
            <a:ext cx="5929313" cy="1571625"/>
          </a:xfrm>
          <a:prstGeom prst="borderCallout2">
            <a:avLst>
              <a:gd name="adj1" fmla="val -1741"/>
              <a:gd name="adj2" fmla="val 51801"/>
              <a:gd name="adj3" fmla="val -24875"/>
              <a:gd name="adj4" fmla="val 50778"/>
              <a:gd name="adj5" fmla="val -48106"/>
              <a:gd name="adj6" fmla="val 38843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循环条件表达式，用来判定是否继续循环。在每次执行循环体前先执行此表达式，决定是否继续执行循环</a:t>
            </a:r>
            <a:endParaRPr lang="zh-CN" altLang="en-US" sz="2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1511" name="图片 6" descr="Untitled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2"/>
          <p:cNvSpPr txBox="1">
            <a:spLocks/>
          </p:cNvSpPr>
          <p:nvPr/>
        </p:nvSpPr>
        <p:spPr>
          <a:xfrm>
            <a:off x="338906" y="391039"/>
            <a:ext cx="5724872" cy="5635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dirty="0" smtClean="0"/>
              <a:t>4.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语句实现循环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60246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928688" y="2000250"/>
            <a:ext cx="7143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l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for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语句的一般形式为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for(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；表达式</a:t>
            </a: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；表达式</a:t>
            </a: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3) </a:t>
            </a:r>
            <a:endParaRPr lang="zh-CN" altLang="en-US" sz="32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         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语句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3557" name="直接连接符 4"/>
          <p:cNvCxnSpPr>
            <a:cxnSpLocks noChangeShapeType="1"/>
          </p:cNvCxnSpPr>
          <p:nvPr/>
        </p:nvCxnSpPr>
        <p:spPr bwMode="auto">
          <a:xfrm>
            <a:off x="5857875" y="3214688"/>
            <a:ext cx="15001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线形标注 2 7"/>
          <p:cNvSpPr>
            <a:spLocks/>
          </p:cNvSpPr>
          <p:nvPr/>
        </p:nvSpPr>
        <p:spPr bwMode="auto">
          <a:xfrm>
            <a:off x="4357688" y="4143375"/>
            <a:ext cx="4429125" cy="1571625"/>
          </a:xfrm>
          <a:prstGeom prst="borderCallout2">
            <a:avLst>
              <a:gd name="adj1" fmla="val -1741"/>
              <a:gd name="adj2" fmla="val 51801"/>
              <a:gd name="adj3" fmla="val -24875"/>
              <a:gd name="adj4" fmla="val 50778"/>
              <a:gd name="adj5" fmla="val -56875"/>
              <a:gd name="adj6" fmla="val 43648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作为循环的调整器，例如使循环变量增值，它是在执行完循环体后才进行的</a:t>
            </a:r>
            <a:endParaRPr lang="zh-CN" altLang="en-US" sz="2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2535" name="图片 6" descr="Untitled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2"/>
          <p:cNvSpPr txBox="1">
            <a:spLocks/>
          </p:cNvSpPr>
          <p:nvPr/>
        </p:nvSpPr>
        <p:spPr>
          <a:xfrm>
            <a:off x="338906" y="391039"/>
            <a:ext cx="5724872" cy="5635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dirty="0" smtClean="0"/>
              <a:t>4.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语句实现循环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77607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 txBox="1">
            <a:spLocks noChangeArrowheads="1"/>
          </p:cNvSpPr>
          <p:nvPr/>
        </p:nvSpPr>
        <p:spPr bwMode="auto">
          <a:xfrm>
            <a:off x="642938" y="1571625"/>
            <a:ext cx="8072437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l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for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语句的执行过程：</a:t>
            </a:r>
          </a:p>
          <a:p>
            <a:pPr lvl="1" algn="l"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(1) </a:t>
            </a:r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先求解表达式</a:t>
            </a: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</a:t>
            </a:r>
            <a:endParaRPr lang="zh-CN" altLang="en-US" sz="2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lvl="1" algn="l"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(2) </a:t>
            </a:r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求解表达式</a:t>
            </a: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，若其值为真，执行循环体，然后执行下面第</a:t>
            </a: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(3)</a:t>
            </a:r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步。若为假，则结束循环，转到第</a:t>
            </a: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(5)</a:t>
            </a:r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步</a:t>
            </a:r>
          </a:p>
          <a:p>
            <a:pPr lvl="1" algn="l"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(3) </a:t>
            </a:r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求解表达式</a:t>
            </a: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3</a:t>
            </a:r>
            <a:endParaRPr lang="zh-CN" altLang="en-US" sz="2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lvl="1" algn="l"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(4) </a:t>
            </a:r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转回上面步骤</a:t>
            </a: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(2)</a:t>
            </a:r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继续执行</a:t>
            </a:r>
          </a:p>
          <a:p>
            <a:pPr lvl="1" algn="l"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(5) </a:t>
            </a:r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循环结束，执行</a:t>
            </a: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for</a:t>
            </a:r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语句下面的一个语句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3557" name="图片 4" descr="Untitled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338906" y="391039"/>
            <a:ext cx="5724872" cy="5635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dirty="0" smtClean="0"/>
              <a:t>4.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语句实现循环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21895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1714500" y="1785938"/>
            <a:ext cx="5072063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sz="32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for(i=1;i&lt;=100;i++) </a:t>
            </a:r>
            <a:endParaRPr lang="zh-CN" altLang="en-US" sz="32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 algn="l" eaLnBrk="1" hangingPunct="1"/>
            <a:r>
              <a:rPr lang="en-US" altLang="zh-CN" sz="32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       sum=sum+i;</a:t>
            </a:r>
          </a:p>
          <a:p>
            <a:pPr algn="l" eaLnBrk="1" hangingPunct="1"/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等价于</a:t>
            </a:r>
          </a:p>
          <a:p>
            <a:pPr algn="l" eaLnBrk="1" hangingPunct="1"/>
            <a:r>
              <a:rPr lang="en-US" altLang="zh-CN" sz="3200" b="1">
                <a:solidFill>
                  <a:srgbClr val="9D138D"/>
                </a:solidFill>
                <a:latin typeface="Arial" pitchFamily="34" charset="0"/>
                <a:ea typeface="宋体" pitchFamily="2" charset="-122"/>
              </a:rPr>
              <a:t>i=1;</a:t>
            </a:r>
            <a:endParaRPr lang="zh-CN" altLang="en-US" sz="3200" b="1">
              <a:solidFill>
                <a:srgbClr val="9D138D"/>
              </a:solidFill>
              <a:latin typeface="Arial" pitchFamily="34" charset="0"/>
              <a:ea typeface="宋体" pitchFamily="2" charset="-122"/>
            </a:endParaRPr>
          </a:p>
          <a:p>
            <a:pPr algn="l" eaLnBrk="1" hangingPunct="1"/>
            <a:r>
              <a:rPr lang="en-US" altLang="zh-CN" sz="3200" b="1">
                <a:solidFill>
                  <a:srgbClr val="9D138D"/>
                </a:solidFill>
                <a:latin typeface="Arial" pitchFamily="34" charset="0"/>
                <a:ea typeface="宋体" pitchFamily="2" charset="-122"/>
              </a:rPr>
              <a:t>while(i&lt;=100)</a:t>
            </a:r>
            <a:endParaRPr lang="zh-CN" altLang="en-US" sz="3200" b="1">
              <a:solidFill>
                <a:srgbClr val="9D138D"/>
              </a:solidFill>
              <a:latin typeface="Arial" pitchFamily="34" charset="0"/>
              <a:ea typeface="宋体" pitchFamily="2" charset="-122"/>
            </a:endParaRPr>
          </a:p>
          <a:p>
            <a:pPr algn="l" eaLnBrk="1" hangingPunct="1"/>
            <a:r>
              <a:rPr lang="en-US" altLang="zh-CN" sz="3200" b="1">
                <a:solidFill>
                  <a:srgbClr val="9D138D"/>
                </a:solidFill>
                <a:latin typeface="Arial" pitchFamily="34" charset="0"/>
                <a:ea typeface="宋体" pitchFamily="2" charset="-122"/>
              </a:rPr>
              <a:t>{</a:t>
            </a:r>
            <a:endParaRPr lang="zh-CN" altLang="en-US" sz="3200" b="1">
              <a:solidFill>
                <a:srgbClr val="9D138D"/>
              </a:solidFill>
              <a:latin typeface="Arial" pitchFamily="34" charset="0"/>
              <a:ea typeface="宋体" pitchFamily="2" charset="-122"/>
            </a:endParaRPr>
          </a:p>
          <a:p>
            <a:pPr algn="l" eaLnBrk="1" hangingPunct="1"/>
            <a:r>
              <a:rPr lang="en-US" altLang="zh-CN" sz="3200" b="1">
                <a:solidFill>
                  <a:srgbClr val="9D138D"/>
                </a:solidFill>
                <a:latin typeface="Arial" pitchFamily="34" charset="0"/>
                <a:ea typeface="宋体" pitchFamily="2" charset="-122"/>
              </a:rPr>
              <a:t>     sum=sum+i;</a:t>
            </a:r>
            <a:endParaRPr lang="zh-CN" altLang="en-US" sz="3200" b="1">
              <a:solidFill>
                <a:srgbClr val="9D138D"/>
              </a:solidFill>
              <a:latin typeface="Arial" pitchFamily="34" charset="0"/>
              <a:ea typeface="宋体" pitchFamily="2" charset="-122"/>
            </a:endParaRPr>
          </a:p>
          <a:p>
            <a:pPr algn="l" eaLnBrk="1" hangingPunct="1"/>
            <a:r>
              <a:rPr lang="en-US" altLang="zh-CN" sz="3200" b="1">
                <a:solidFill>
                  <a:srgbClr val="9D138D"/>
                </a:solidFill>
                <a:latin typeface="Arial" pitchFamily="34" charset="0"/>
                <a:ea typeface="宋体" pitchFamily="2" charset="-122"/>
              </a:rPr>
              <a:t>     i++;	</a:t>
            </a:r>
            <a:endParaRPr lang="zh-CN" altLang="en-US" sz="3200" b="1">
              <a:solidFill>
                <a:srgbClr val="9D138D"/>
              </a:solidFill>
              <a:latin typeface="Arial" pitchFamily="34" charset="0"/>
              <a:ea typeface="宋体" pitchFamily="2" charset="-122"/>
            </a:endParaRPr>
          </a:p>
          <a:p>
            <a:pPr algn="l" eaLnBrk="1" hangingPunct="1"/>
            <a:r>
              <a:rPr lang="en-US" altLang="zh-CN" sz="3200" b="1">
                <a:solidFill>
                  <a:srgbClr val="9D138D"/>
                </a:solidFill>
                <a:latin typeface="Arial" pitchFamily="34" charset="0"/>
                <a:ea typeface="宋体" pitchFamily="2" charset="-122"/>
              </a:rPr>
              <a:t>}</a:t>
            </a:r>
            <a:endParaRPr lang="zh-CN" altLang="en-US" sz="3200" b="1">
              <a:solidFill>
                <a:srgbClr val="9D138D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5" name="线形标注 2 4"/>
          <p:cNvSpPr>
            <a:spLocks/>
          </p:cNvSpPr>
          <p:nvPr/>
        </p:nvSpPr>
        <p:spPr bwMode="auto">
          <a:xfrm>
            <a:off x="4286250" y="3000375"/>
            <a:ext cx="4286250" cy="571500"/>
          </a:xfrm>
          <a:prstGeom prst="borderCallout2">
            <a:avLst>
              <a:gd name="adj1" fmla="val -1741"/>
              <a:gd name="adj2" fmla="val 51801"/>
              <a:gd name="adj3" fmla="val -57750"/>
              <a:gd name="adj4" fmla="val 45519"/>
              <a:gd name="adj5" fmla="val -124819"/>
              <a:gd name="adj6" fmla="val 24722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用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for</a:t>
            </a:r>
            <a:r>
              <a:rPr lang="zh-CN" altLang="en-US" sz="28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语句更简单、方便</a:t>
            </a:r>
            <a:endParaRPr lang="zh-CN" altLang="en-US" sz="2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4582" name="图片 5" descr="Untitled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2"/>
          <p:cNvSpPr txBox="1">
            <a:spLocks/>
          </p:cNvSpPr>
          <p:nvPr/>
        </p:nvSpPr>
        <p:spPr>
          <a:xfrm>
            <a:off x="338906" y="391039"/>
            <a:ext cx="5724872" cy="5635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dirty="0" smtClean="0"/>
              <a:t>4.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语句实现循环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37799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928688" y="2000250"/>
            <a:ext cx="714375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for(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；表达式</a:t>
            </a: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；表达式</a:t>
            </a: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3) </a:t>
            </a:r>
            <a:endParaRPr lang="zh-CN" altLang="en-US" sz="32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         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语句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线形标注 2 7"/>
          <p:cNvSpPr>
            <a:spLocks/>
          </p:cNvSpPr>
          <p:nvPr/>
        </p:nvSpPr>
        <p:spPr bwMode="auto">
          <a:xfrm>
            <a:off x="3000375" y="3643313"/>
            <a:ext cx="3357563" cy="1143000"/>
          </a:xfrm>
          <a:prstGeom prst="borderCallout2">
            <a:avLst>
              <a:gd name="adj1" fmla="val -1741"/>
              <a:gd name="adj2" fmla="val 51801"/>
              <a:gd name="adj3" fmla="val -21690"/>
              <a:gd name="adj4" fmla="val 53606"/>
              <a:gd name="adj5" fmla="val -66435"/>
              <a:gd name="adj6" fmla="val 43935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一个或两个或三个表达式均可以省略</a:t>
            </a:r>
            <a:endParaRPr lang="zh-CN" altLang="en-US" sz="2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0" name="矩形 6"/>
          <p:cNvSpPr>
            <a:spLocks noChangeArrowheads="1"/>
          </p:cNvSpPr>
          <p:nvPr/>
        </p:nvSpPr>
        <p:spPr bwMode="auto">
          <a:xfrm>
            <a:off x="2249488" y="2071688"/>
            <a:ext cx="1601787" cy="571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1" name="矩形 8"/>
          <p:cNvSpPr>
            <a:spLocks noChangeArrowheads="1"/>
          </p:cNvSpPr>
          <p:nvPr/>
        </p:nvSpPr>
        <p:spPr bwMode="auto">
          <a:xfrm>
            <a:off x="4067175" y="2081213"/>
            <a:ext cx="1584325" cy="571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2" name="矩形 9"/>
          <p:cNvSpPr>
            <a:spLocks noChangeArrowheads="1"/>
          </p:cNvSpPr>
          <p:nvPr/>
        </p:nvSpPr>
        <p:spPr bwMode="auto">
          <a:xfrm>
            <a:off x="5867400" y="2071688"/>
            <a:ext cx="1500188" cy="571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5609" name="图片 10" descr="Untitled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2"/>
          <p:cNvSpPr txBox="1">
            <a:spLocks/>
          </p:cNvSpPr>
          <p:nvPr/>
        </p:nvSpPr>
        <p:spPr>
          <a:xfrm>
            <a:off x="338906" y="391039"/>
            <a:ext cx="5724872" cy="5635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dirty="0" smtClean="0"/>
              <a:t>4.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语句实现循环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79782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 autoUpdateAnimBg="0"/>
      <p:bldP spid="26630" grpId="0" animBg="1" autoUpdateAnimBg="0"/>
      <p:bldP spid="26631" grpId="0" animBg="1" autoUpdateAnimBg="0"/>
      <p:bldP spid="2663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1763713" y="1746250"/>
            <a:ext cx="6072187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for (sum=0 </a:t>
            </a:r>
            <a:r>
              <a:rPr lang="en-US" altLang="zh-CN" sz="3200" b="1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,i=1;  </a:t>
            </a:r>
            <a:r>
              <a:rPr lang="en-US" altLang="zh-CN" sz="32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i&lt;=100;  i++)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      sum=</a:t>
            </a:r>
            <a:r>
              <a:rPr lang="en-US" altLang="zh-CN" sz="32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sum+i</a:t>
            </a:r>
            <a:r>
              <a:rPr lang="en-US" altLang="zh-CN" sz="32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;              </a:t>
            </a:r>
            <a:endParaRPr lang="zh-CN" altLang="en-US" sz="32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3" name="线形标注 2 7"/>
          <p:cNvSpPr>
            <a:spLocks/>
          </p:cNvSpPr>
          <p:nvPr/>
        </p:nvSpPr>
        <p:spPr bwMode="auto">
          <a:xfrm>
            <a:off x="2252663" y="3214688"/>
            <a:ext cx="3143250" cy="1000125"/>
          </a:xfrm>
          <a:prstGeom prst="borderCallout2">
            <a:avLst>
              <a:gd name="adj1" fmla="val -2176"/>
              <a:gd name="adj2" fmla="val 21921"/>
              <a:gd name="adj3" fmla="val -39644"/>
              <a:gd name="adj4" fmla="val 17463"/>
              <a:gd name="adj5" fmla="val -85866"/>
              <a:gd name="adj6" fmla="val 32486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与循环变量无关</a:t>
            </a:r>
          </a:p>
          <a:p>
            <a:r>
              <a:rPr lang="zh-CN" altLang="en-US" sz="2800" b="1">
                <a:solidFill>
                  <a:srgbClr val="9D138D"/>
                </a:solidFill>
                <a:latin typeface="Arial" pitchFamily="34" charset="0"/>
                <a:ea typeface="宋体" pitchFamily="2" charset="-122"/>
              </a:rPr>
              <a:t>合法</a:t>
            </a:r>
          </a:p>
        </p:txBody>
      </p:sp>
      <p:sp>
        <p:nvSpPr>
          <p:cNvPr id="27654" name="矩形 6"/>
          <p:cNvSpPr>
            <a:spLocks noChangeArrowheads="1"/>
          </p:cNvSpPr>
          <p:nvPr/>
        </p:nvSpPr>
        <p:spPr bwMode="auto">
          <a:xfrm>
            <a:off x="3109912" y="1854200"/>
            <a:ext cx="1689893" cy="571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6631" name="图片 8" descr="Untitled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2"/>
          <p:cNvSpPr txBox="1">
            <a:spLocks/>
          </p:cNvSpPr>
          <p:nvPr/>
        </p:nvSpPr>
        <p:spPr>
          <a:xfrm>
            <a:off x="338906" y="391039"/>
            <a:ext cx="5724872" cy="5635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dirty="0" smtClean="0"/>
              <a:t>4.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语句实现循环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46418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 autoUpdateAnimBg="0"/>
      <p:bldP spid="2765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 txBox="1">
            <a:spLocks noChangeArrowheads="1"/>
          </p:cNvSpPr>
          <p:nvPr/>
        </p:nvSpPr>
        <p:spPr bwMode="auto">
          <a:xfrm>
            <a:off x="1357313" y="1714500"/>
            <a:ext cx="6072187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for(sum=0,i=1 ; i&lt;=100; i++)    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  sum=</a:t>
            </a:r>
            <a:r>
              <a:rPr lang="en-US" altLang="zh-CN" sz="32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sum+i</a:t>
            </a:r>
            <a:r>
              <a:rPr lang="en-US" altLang="zh-CN" sz="32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;              </a:t>
            </a:r>
            <a:endParaRPr lang="zh-CN" altLang="en-US" sz="32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77" name="线形标注 2 7"/>
          <p:cNvSpPr>
            <a:spLocks/>
          </p:cNvSpPr>
          <p:nvPr/>
        </p:nvSpPr>
        <p:spPr bwMode="auto">
          <a:xfrm>
            <a:off x="5789613" y="4786313"/>
            <a:ext cx="2286000" cy="1000125"/>
          </a:xfrm>
          <a:prstGeom prst="borderCallout2">
            <a:avLst>
              <a:gd name="adj1" fmla="val -926"/>
              <a:gd name="adj2" fmla="val 42644"/>
              <a:gd name="adj3" fmla="val -49662"/>
              <a:gd name="adj4" fmla="val 34199"/>
              <a:gd name="adj5" fmla="val -79602"/>
              <a:gd name="adj6" fmla="val 15301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逗号表达式</a:t>
            </a:r>
          </a:p>
          <a:p>
            <a:r>
              <a:rPr lang="zh-CN" altLang="en-US" sz="2800" b="1">
                <a:solidFill>
                  <a:srgbClr val="9D138D"/>
                </a:solidFill>
                <a:latin typeface="Arial" pitchFamily="34" charset="0"/>
                <a:ea typeface="宋体" pitchFamily="2" charset="-122"/>
              </a:rPr>
              <a:t>合法</a:t>
            </a:r>
          </a:p>
        </p:txBody>
      </p:sp>
      <p:sp>
        <p:nvSpPr>
          <p:cNvPr id="28678" name="矩形 6"/>
          <p:cNvSpPr>
            <a:spLocks noChangeArrowheads="1"/>
          </p:cNvSpPr>
          <p:nvPr/>
        </p:nvSpPr>
        <p:spPr bwMode="auto">
          <a:xfrm>
            <a:off x="2123728" y="1785938"/>
            <a:ext cx="2306985" cy="571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5" name="Rectangle 3"/>
          <p:cNvSpPr txBox="1">
            <a:spLocks noChangeArrowheads="1"/>
          </p:cNvSpPr>
          <p:nvPr/>
        </p:nvSpPr>
        <p:spPr bwMode="auto">
          <a:xfrm>
            <a:off x="1358900" y="3286125"/>
            <a:ext cx="623887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for(i=0,j=100 ; i&lt;=j;  i++,j--  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k=i+j</a:t>
            </a:r>
            <a:r>
              <a:rPr lang="zh-CN" altLang="en-US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；                      </a:t>
            </a:r>
          </a:p>
        </p:txBody>
      </p:sp>
      <p:sp>
        <p:nvSpPr>
          <p:cNvPr id="28680" name="矩形 11"/>
          <p:cNvSpPr>
            <a:spLocks noChangeArrowheads="1"/>
          </p:cNvSpPr>
          <p:nvPr/>
        </p:nvSpPr>
        <p:spPr bwMode="auto">
          <a:xfrm>
            <a:off x="2123728" y="3336925"/>
            <a:ext cx="2138710" cy="571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81" name="矩形 12"/>
          <p:cNvSpPr>
            <a:spLocks noChangeArrowheads="1"/>
          </p:cNvSpPr>
          <p:nvPr/>
        </p:nvSpPr>
        <p:spPr bwMode="auto">
          <a:xfrm>
            <a:off x="5220072" y="3342397"/>
            <a:ext cx="1357312" cy="571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7658" name="图片 9" descr="Untitled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2"/>
          <p:cNvSpPr txBox="1">
            <a:spLocks/>
          </p:cNvSpPr>
          <p:nvPr/>
        </p:nvSpPr>
        <p:spPr>
          <a:xfrm>
            <a:off x="338906" y="391039"/>
            <a:ext cx="5724872" cy="5635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dirty="0" smtClean="0"/>
              <a:t>4.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语句实现循环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582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ldLvl="0" animBg="1" autoUpdateAnimBg="0"/>
      <p:bldP spid="28678" grpId="0" bldLvl="0" animBg="1" autoUpdateAnimBg="0"/>
      <p:bldP spid="28680" grpId="0" bldLvl="0" animBg="1" autoUpdateAnimBg="0"/>
      <p:bldP spid="2868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042988" y="319088"/>
            <a:ext cx="6805612" cy="563562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内容提要</a:t>
            </a: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gray">
          <a:xfrm>
            <a:off x="2212975" y="2287588"/>
            <a:ext cx="4800600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gray">
          <a:xfrm rot="3419336">
            <a:off x="1928812" y="171132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234468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23" name="Text Box 61"/>
          <p:cNvSpPr txBox="1">
            <a:spLocks noChangeArrowheads="1"/>
          </p:cNvSpPr>
          <p:nvPr/>
        </p:nvSpPr>
        <p:spPr bwMode="gray">
          <a:xfrm>
            <a:off x="3168822" y="1761436"/>
            <a:ext cx="359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问题引入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4" name="Text Box 62"/>
          <p:cNvSpPr txBox="1">
            <a:spLocks noChangeArrowheads="1"/>
          </p:cNvSpPr>
          <p:nvPr/>
        </p:nvSpPr>
        <p:spPr bwMode="gray">
          <a:xfrm>
            <a:off x="1984375" y="17541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gray">
          <a:xfrm>
            <a:off x="2212975" y="3125788"/>
            <a:ext cx="4800600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gray">
          <a:xfrm rot="3419336">
            <a:off x="1928812" y="254952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75E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27" name="Text Box 65"/>
          <p:cNvSpPr txBox="1">
            <a:spLocks noChangeArrowheads="1"/>
          </p:cNvSpPr>
          <p:nvPr/>
        </p:nvSpPr>
        <p:spPr bwMode="gray">
          <a:xfrm>
            <a:off x="1984375" y="25923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gray">
          <a:xfrm>
            <a:off x="2214563" y="3962400"/>
            <a:ext cx="4799012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gray">
          <a:xfrm rot="3419336">
            <a:off x="1973263" y="4627470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002F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30" name="Text Box 68"/>
          <p:cNvSpPr txBox="1">
            <a:spLocks noChangeArrowheads="1"/>
          </p:cNvSpPr>
          <p:nvPr/>
        </p:nvSpPr>
        <p:spPr bwMode="gray">
          <a:xfrm>
            <a:off x="1984375" y="34305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231" name="Text Box 73"/>
          <p:cNvSpPr txBox="1">
            <a:spLocks noChangeArrowheads="1"/>
          </p:cNvSpPr>
          <p:nvPr/>
        </p:nvSpPr>
        <p:spPr bwMode="gray">
          <a:xfrm>
            <a:off x="3144011" y="3495323"/>
            <a:ext cx="359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语句用法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Text Box 61"/>
          <p:cNvSpPr txBox="1">
            <a:spLocks noChangeArrowheads="1"/>
          </p:cNvSpPr>
          <p:nvPr/>
        </p:nvSpPr>
        <p:spPr bwMode="gray">
          <a:xfrm>
            <a:off x="3198812" y="2584450"/>
            <a:ext cx="4649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循环语句用法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gray">
          <a:xfrm rot="3419336">
            <a:off x="1955688" y="3582067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002F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9" name="Text Box 68"/>
          <p:cNvSpPr txBox="1">
            <a:spLocks noChangeArrowheads="1"/>
          </p:cNvSpPr>
          <p:nvPr/>
        </p:nvSpPr>
        <p:spPr bwMode="gray">
          <a:xfrm>
            <a:off x="2136775" y="35829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Text Box 68"/>
          <p:cNvSpPr txBox="1">
            <a:spLocks noChangeArrowheads="1"/>
          </p:cNvSpPr>
          <p:nvPr/>
        </p:nvSpPr>
        <p:spPr bwMode="gray">
          <a:xfrm>
            <a:off x="2129755" y="465313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Line 66"/>
          <p:cNvSpPr>
            <a:spLocks noChangeShapeType="1"/>
          </p:cNvSpPr>
          <p:nvPr/>
        </p:nvSpPr>
        <p:spPr bwMode="gray">
          <a:xfrm>
            <a:off x="2366963" y="4945360"/>
            <a:ext cx="4799012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4" name="Text Box 73"/>
          <p:cNvSpPr txBox="1">
            <a:spLocks noChangeArrowheads="1"/>
          </p:cNvSpPr>
          <p:nvPr/>
        </p:nvSpPr>
        <p:spPr bwMode="gray">
          <a:xfrm>
            <a:off x="3167762" y="4474899"/>
            <a:ext cx="359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do…while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语句用法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68"/>
          <p:cNvSpPr txBox="1">
            <a:spLocks noChangeArrowheads="1"/>
          </p:cNvSpPr>
          <p:nvPr/>
        </p:nvSpPr>
        <p:spPr bwMode="gray">
          <a:xfrm>
            <a:off x="2282155" y="563609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Rectangle 67"/>
          <p:cNvSpPr>
            <a:spLocks noChangeArrowheads="1"/>
          </p:cNvSpPr>
          <p:nvPr/>
        </p:nvSpPr>
        <p:spPr bwMode="gray">
          <a:xfrm rot="3419336">
            <a:off x="1944900" y="5453779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002F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22" name="Text Box 68"/>
          <p:cNvSpPr txBox="1">
            <a:spLocks noChangeArrowheads="1"/>
          </p:cNvSpPr>
          <p:nvPr/>
        </p:nvSpPr>
        <p:spPr bwMode="gray">
          <a:xfrm>
            <a:off x="2101392" y="547944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Line 66"/>
          <p:cNvSpPr>
            <a:spLocks noChangeShapeType="1"/>
          </p:cNvSpPr>
          <p:nvPr/>
        </p:nvSpPr>
        <p:spPr bwMode="gray">
          <a:xfrm>
            <a:off x="2338600" y="5771669"/>
            <a:ext cx="4799012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6" name="Text Box 73"/>
          <p:cNvSpPr txBox="1">
            <a:spLocks noChangeArrowheads="1"/>
          </p:cNvSpPr>
          <p:nvPr/>
        </p:nvSpPr>
        <p:spPr bwMode="gray">
          <a:xfrm>
            <a:off x="3139399" y="5301208"/>
            <a:ext cx="359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7" y="512763"/>
            <a:ext cx="6949008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/>
              <a:t>练习：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b="1" dirty="0" smtClean="0"/>
              <a:t>将前面</a:t>
            </a:r>
            <a:r>
              <a:rPr lang="zh-CN" altLang="en-US" sz="2800" b="1" dirty="0" smtClean="0"/>
              <a:t>三</a:t>
            </a:r>
            <a:r>
              <a:rPr lang="zh-CN" altLang="zh-CN" sz="2800" b="1" dirty="0" smtClean="0"/>
              <a:t>个</a:t>
            </a:r>
            <a:r>
              <a:rPr lang="zh-CN" altLang="zh-CN" sz="2800" b="1" dirty="0"/>
              <a:t>案例用</a:t>
            </a:r>
            <a:r>
              <a:rPr lang="en-US" altLang="zh-CN" sz="2800" b="1" dirty="0"/>
              <a:t>for</a:t>
            </a:r>
            <a:r>
              <a:rPr lang="zh-CN" altLang="zh-CN" sz="2800" b="1" dirty="0"/>
              <a:t>语句改写</a:t>
            </a:r>
            <a:endParaRPr lang="zh-CN" altLang="zh-CN" sz="2800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6127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7" y="512763"/>
            <a:ext cx="6949008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zh-CN" sz="4000" b="1" dirty="0"/>
              <a:t>作业：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b="1" dirty="0" smtClean="0"/>
              <a:t>用</a:t>
            </a:r>
            <a:r>
              <a:rPr lang="zh-CN" altLang="zh-CN" sz="2800" b="1" dirty="0"/>
              <a:t>两种循环语句分别</a:t>
            </a:r>
            <a:r>
              <a:rPr lang="zh-CN" altLang="zh-CN" sz="2800" b="1" dirty="0" smtClean="0"/>
              <a:t>实现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计算</a:t>
            </a:r>
            <a:r>
              <a:rPr lang="en-US" altLang="zh-CN" sz="2800" b="1" dirty="0"/>
              <a:t>n</a:t>
            </a:r>
            <a:r>
              <a:rPr lang="zh-CN" altLang="zh-CN" sz="2800" b="1" dirty="0"/>
              <a:t>！</a:t>
            </a:r>
            <a:r>
              <a:rPr lang="en-US" altLang="zh-CN" sz="2800" b="1" dirty="0"/>
              <a:t>=</a:t>
            </a:r>
            <a:r>
              <a:rPr lang="zh-CN" altLang="zh-CN" sz="2800" b="1" dirty="0"/>
              <a:t>？</a:t>
            </a:r>
            <a:endParaRPr lang="zh-CN" altLang="zh-CN" sz="2800" dirty="0"/>
          </a:p>
          <a:p>
            <a:r>
              <a:rPr lang="en-US" altLang="zh-CN" sz="2800" b="1" dirty="0"/>
              <a:t> </a:t>
            </a:r>
            <a:endParaRPr lang="zh-CN" altLang="zh-CN" sz="2800" dirty="0"/>
          </a:p>
          <a:p>
            <a:pPr lvl="0"/>
            <a:r>
              <a:rPr lang="zh-CN" altLang="en-US" sz="2800" b="1" dirty="0" smtClean="0"/>
              <a:t>其中</a:t>
            </a:r>
            <a:r>
              <a:rPr lang="en-US" altLang="zh-CN" sz="2800" b="1" dirty="0" smtClean="0"/>
              <a:t>n</a:t>
            </a:r>
            <a:r>
              <a:rPr lang="zh-CN" altLang="zh-CN" sz="2800" b="1" dirty="0" smtClean="0"/>
              <a:t>由</a:t>
            </a:r>
            <a:r>
              <a:rPr lang="zh-CN" altLang="zh-CN" sz="2800" b="1" dirty="0"/>
              <a:t>键盘</a:t>
            </a:r>
            <a:r>
              <a:rPr lang="zh-CN" altLang="zh-CN" sz="2800" b="1" dirty="0" smtClean="0"/>
              <a:t>输入</a:t>
            </a:r>
            <a:r>
              <a:rPr lang="zh-CN" altLang="en-US" sz="2800" b="1" dirty="0" smtClean="0"/>
              <a:t>。</a:t>
            </a:r>
            <a:endParaRPr lang="zh-CN" altLang="zh-CN" sz="2800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6809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7" y="512763"/>
            <a:ext cx="6949008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 smtClean="0"/>
              <a:t>do…while</a:t>
            </a:r>
            <a:r>
              <a:rPr lang="zh-CN" altLang="en-US" sz="4000" b="1" dirty="0" smtClean="0"/>
              <a:t>循环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800" b="1" dirty="0"/>
              <a:t>do</a:t>
            </a:r>
            <a:r>
              <a:rPr lang="en-US" altLang="zh-CN" sz="2800" dirty="0"/>
              <a:t>---</a:t>
            </a:r>
            <a:r>
              <a:rPr lang="en-US" altLang="zh-CN" sz="2800" b="1" dirty="0"/>
              <a:t>while</a:t>
            </a:r>
            <a:r>
              <a:rPr lang="zh-CN" altLang="en-US" sz="2800" b="1" dirty="0"/>
              <a:t>语句的特点：先无条件地执行循环体，然后判断循环条件是否成立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9D138D"/>
                </a:solidFill>
              </a:rPr>
              <a:t>do---while</a:t>
            </a:r>
            <a:r>
              <a:rPr lang="zh-CN" altLang="en-US" sz="2800" b="1" dirty="0">
                <a:solidFill>
                  <a:srgbClr val="9D138D"/>
                </a:solidFill>
              </a:rPr>
              <a:t>语句的一般形式为：</a:t>
            </a:r>
          </a:p>
          <a:p>
            <a:r>
              <a:rPr lang="en-US" altLang="zh-CN" sz="2800" b="1" dirty="0">
                <a:solidFill>
                  <a:srgbClr val="9D138D"/>
                </a:solidFill>
              </a:rPr>
              <a:t>     do</a:t>
            </a:r>
            <a:endParaRPr lang="zh-CN" altLang="en-US" sz="2800" b="1" dirty="0">
              <a:solidFill>
                <a:srgbClr val="9D138D"/>
              </a:solidFill>
            </a:endParaRPr>
          </a:p>
          <a:p>
            <a:r>
              <a:rPr lang="en-US" altLang="zh-CN" sz="2800" b="1" dirty="0">
                <a:solidFill>
                  <a:srgbClr val="9D138D"/>
                </a:solidFill>
              </a:rPr>
              <a:t>       </a:t>
            </a:r>
            <a:r>
              <a:rPr lang="zh-CN" altLang="en-US" sz="2800" b="1" dirty="0">
                <a:solidFill>
                  <a:srgbClr val="9D138D"/>
                </a:solidFill>
              </a:rPr>
              <a:t>语句</a:t>
            </a:r>
          </a:p>
          <a:p>
            <a:r>
              <a:rPr lang="en-US" altLang="zh-CN" sz="2800" b="1" dirty="0">
                <a:solidFill>
                  <a:srgbClr val="9D138D"/>
                </a:solidFill>
              </a:rPr>
              <a:t>    while (</a:t>
            </a:r>
            <a:r>
              <a:rPr lang="zh-CN" altLang="en-US" sz="2800" b="1" dirty="0">
                <a:solidFill>
                  <a:srgbClr val="9D138D"/>
                </a:solidFill>
              </a:rPr>
              <a:t>表达式</a:t>
            </a:r>
            <a:r>
              <a:rPr lang="en-US" altLang="zh-CN" sz="2800" b="1" dirty="0">
                <a:solidFill>
                  <a:srgbClr val="9D138D"/>
                </a:solidFill>
              </a:rPr>
              <a:t>)</a:t>
            </a:r>
            <a:r>
              <a:rPr lang="zh-CN" altLang="en-US" sz="2800" b="1" dirty="0">
                <a:solidFill>
                  <a:srgbClr val="9D138D"/>
                </a:solidFill>
              </a:rPr>
              <a:t>；</a:t>
            </a:r>
          </a:p>
          <a:p>
            <a:pPr>
              <a:lnSpc>
                <a:spcPct val="80000"/>
              </a:lnSpc>
              <a:buNone/>
            </a:pPr>
            <a:endParaRPr lang="en-US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流程图: 决策 4"/>
          <p:cNvSpPr>
            <a:spLocks noChangeArrowheads="1"/>
          </p:cNvSpPr>
          <p:nvPr/>
        </p:nvSpPr>
        <p:spPr bwMode="auto">
          <a:xfrm>
            <a:off x="5835650" y="4978400"/>
            <a:ext cx="2857500" cy="714375"/>
          </a:xfrm>
          <a:prstGeom prst="flowChartDecision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表达式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07025" y="4764088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Y</a:t>
            </a:r>
            <a:endParaRPr lang="zh-CN" altLang="en-US" sz="2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572375" y="4621213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N</a:t>
            </a:r>
            <a:endParaRPr lang="zh-CN" altLang="en-US" sz="2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流程图: 过程 8"/>
          <p:cNvSpPr>
            <a:spLocks noChangeArrowheads="1"/>
          </p:cNvSpPr>
          <p:nvPr/>
        </p:nvSpPr>
        <p:spPr bwMode="auto">
          <a:xfrm>
            <a:off x="6121400" y="4049713"/>
            <a:ext cx="2357438" cy="500062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zh-CN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循环体语句</a:t>
            </a:r>
          </a:p>
        </p:txBody>
      </p:sp>
      <p:cxnSp>
        <p:nvCxnSpPr>
          <p:cNvPr id="9" name="直接箭头连接符 9"/>
          <p:cNvCxnSpPr>
            <a:cxnSpLocks noChangeShapeType="1"/>
          </p:cNvCxnSpPr>
          <p:nvPr/>
        </p:nvCxnSpPr>
        <p:spPr bwMode="auto">
          <a:xfrm rot="16200000" flipH="1">
            <a:off x="7050087" y="4764088"/>
            <a:ext cx="4286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10"/>
          <p:cNvCxnSpPr>
            <a:cxnSpLocks noChangeShapeType="1"/>
          </p:cNvCxnSpPr>
          <p:nvPr/>
        </p:nvCxnSpPr>
        <p:spPr bwMode="auto">
          <a:xfrm rot="10800000" flipV="1">
            <a:off x="5264150" y="5335588"/>
            <a:ext cx="500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11"/>
          <p:cNvCxnSpPr>
            <a:cxnSpLocks noChangeShapeType="1"/>
          </p:cNvCxnSpPr>
          <p:nvPr/>
        </p:nvCxnSpPr>
        <p:spPr bwMode="auto">
          <a:xfrm rot="16200000" flipH="1">
            <a:off x="7050087" y="3835401"/>
            <a:ext cx="4286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2"/>
          <p:cNvCxnSpPr>
            <a:cxnSpLocks noChangeShapeType="1"/>
          </p:cNvCxnSpPr>
          <p:nvPr/>
        </p:nvCxnSpPr>
        <p:spPr bwMode="auto">
          <a:xfrm rot="16200000" flipH="1">
            <a:off x="8478837" y="5549901"/>
            <a:ext cx="4286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 13"/>
          <p:cNvCxnSpPr>
            <a:cxnSpLocks noChangeShapeType="1"/>
          </p:cNvCxnSpPr>
          <p:nvPr/>
        </p:nvCxnSpPr>
        <p:spPr bwMode="auto">
          <a:xfrm rot="16200000" flipV="1">
            <a:off x="4478337" y="4549776"/>
            <a:ext cx="1571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6"/>
          <p:cNvCxnSpPr>
            <a:cxnSpLocks noChangeShapeType="1"/>
          </p:cNvCxnSpPr>
          <p:nvPr/>
        </p:nvCxnSpPr>
        <p:spPr bwMode="auto">
          <a:xfrm flipV="1">
            <a:off x="5264150" y="3763963"/>
            <a:ext cx="20002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448826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utoUpdateAnimBg="0"/>
      <p:bldP spid="7" grpId="0" autoUpdateAnimBg="0"/>
      <p:bldP spid="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7" y="512763"/>
            <a:ext cx="6949008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 smtClean="0"/>
              <a:t>do…while</a:t>
            </a:r>
            <a:r>
              <a:rPr lang="zh-CN" altLang="en-US" sz="4000" b="1" dirty="0" smtClean="0"/>
              <a:t>循环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D138D"/>
                </a:solidFill>
              </a:rPr>
              <a:t>用</a:t>
            </a:r>
            <a:r>
              <a:rPr lang="en-US" altLang="zh-CN" sz="2800" b="1" dirty="0" smtClean="0">
                <a:solidFill>
                  <a:srgbClr val="9D138D"/>
                </a:solidFill>
              </a:rPr>
              <a:t>do-</a:t>
            </a:r>
            <a:r>
              <a:rPr lang="en-US" altLang="zh-CN" sz="2800" b="1" dirty="0">
                <a:solidFill>
                  <a:srgbClr val="9D138D"/>
                </a:solidFill>
              </a:rPr>
              <a:t>--</a:t>
            </a:r>
            <a:r>
              <a:rPr lang="en-US" altLang="zh-CN" sz="2800" b="1" dirty="0" smtClean="0">
                <a:solidFill>
                  <a:srgbClr val="9D138D"/>
                </a:solidFill>
              </a:rPr>
              <a:t>while</a:t>
            </a:r>
            <a:r>
              <a:rPr lang="zh-CN" altLang="en-US" sz="2800" b="1" dirty="0" smtClean="0">
                <a:solidFill>
                  <a:srgbClr val="9D138D"/>
                </a:solidFill>
              </a:rPr>
              <a:t>循环实现</a:t>
            </a:r>
            <a:r>
              <a:rPr lang="en-US" altLang="zh-CN" sz="2800" b="1" dirty="0" smtClean="0">
                <a:solidFill>
                  <a:srgbClr val="9D138D"/>
                </a:solidFill>
              </a:rPr>
              <a:t>1+2+</a:t>
            </a:r>
            <a:r>
              <a:rPr lang="zh-CN" altLang="en-US" sz="2800" b="1" dirty="0" smtClean="0">
                <a:solidFill>
                  <a:srgbClr val="9D138D"/>
                </a:solidFill>
              </a:rPr>
              <a:t>。。。</a:t>
            </a:r>
            <a:r>
              <a:rPr lang="en-US" altLang="zh-CN" sz="2800" b="1" dirty="0" smtClean="0">
                <a:solidFill>
                  <a:srgbClr val="9D138D"/>
                </a:solidFill>
              </a:rPr>
              <a:t>+100=</a:t>
            </a:r>
            <a:r>
              <a:rPr lang="zh-CN" altLang="en-US" sz="2800" b="1" dirty="0" smtClean="0">
                <a:solidFill>
                  <a:srgbClr val="9D138D"/>
                </a:solidFill>
              </a:rPr>
              <a:t>？</a:t>
            </a:r>
            <a:endParaRPr lang="en-US" altLang="zh-CN" sz="2800" b="1" dirty="0" smtClean="0">
              <a:solidFill>
                <a:srgbClr val="9D138D"/>
              </a:solidFill>
            </a:endParaRPr>
          </a:p>
          <a:p>
            <a:pPr>
              <a:buFont typeface="Wingdings" pitchFamily="2" charset="2"/>
              <a:buChar char="Ø"/>
            </a:pPr>
            <a:endParaRPr lang="zh-CN" altLang="en-US" sz="2800" b="1" dirty="0">
              <a:solidFill>
                <a:srgbClr val="9D138D"/>
              </a:solidFill>
            </a:endParaRPr>
          </a:p>
          <a:p>
            <a:r>
              <a:rPr lang="zh-CN" altLang="en-US" sz="2800" b="1" dirty="0" smtClean="0">
                <a:solidFill>
                  <a:srgbClr val="9D138D"/>
                </a:solidFill>
              </a:rPr>
              <a:t>比较</a:t>
            </a:r>
            <a:r>
              <a:rPr lang="en-US" altLang="zh-CN" sz="2800" b="1" dirty="0" smtClean="0">
                <a:solidFill>
                  <a:srgbClr val="9D138D"/>
                </a:solidFill>
              </a:rPr>
              <a:t>while</a:t>
            </a:r>
            <a:r>
              <a:rPr lang="zh-CN" altLang="en-US" sz="2800" b="1" dirty="0" smtClean="0">
                <a:solidFill>
                  <a:srgbClr val="9D138D"/>
                </a:solidFill>
              </a:rPr>
              <a:t>循环的实现</a:t>
            </a:r>
            <a:endParaRPr lang="zh-CN" altLang="en-US" sz="2800" b="1" dirty="0">
              <a:solidFill>
                <a:srgbClr val="9D138D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56282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dirty="0" smtClean="0"/>
              <a:t>猴子吃桃问题：猴子第一天摘下若干个桃子，当即吃了一半，还不瘾，又多吃了一个第二天早上又将剩下的桃子吃掉一半，又多吃了一个。以后每天早上都吃了前一天剩下的一半零一个。到第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天早上想再吃时，见只剩下一个桃子了。求第一天共摘了多少。</a:t>
            </a:r>
          </a:p>
        </p:txBody>
      </p:sp>
    </p:spTree>
    <p:extLst>
      <p:ext uri="{BB962C8B-B14F-4D97-AF65-F5344CB8AC3E}">
        <p14:creationId xmlns:p14="http://schemas.microsoft.com/office/powerpoint/2010/main" val="301219173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s=</a:t>
            </a:r>
            <a:r>
              <a:rPr lang="en-US" altLang="zh-CN" dirty="0" err="1" smtClean="0"/>
              <a:t>a+aa+aaa+aaaa+aa</a:t>
            </a:r>
            <a:r>
              <a:rPr lang="en-US" altLang="zh-CN" dirty="0" smtClean="0"/>
              <a:t>...a</a:t>
            </a:r>
            <a:r>
              <a:rPr lang="zh-CN" altLang="en-US" dirty="0" smtClean="0"/>
              <a:t>的值，其中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是一个数字。例如</a:t>
            </a:r>
            <a:r>
              <a:rPr lang="en-US" altLang="zh-CN" dirty="0" smtClean="0"/>
              <a:t>2+22+222+2222+22222(</a:t>
            </a:r>
            <a:r>
              <a:rPr lang="zh-CN" altLang="en-US" dirty="0" smtClean="0"/>
              <a:t>此时共有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个数相加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，几个数</a:t>
            </a:r>
            <a:r>
              <a:rPr lang="zh-CN" altLang="en-US" dirty="0" smtClean="0"/>
              <a:t>相加</a:t>
            </a:r>
            <a:r>
              <a:rPr lang="zh-CN" altLang="en-US" dirty="0"/>
              <a:t>由</a:t>
            </a:r>
            <a:r>
              <a:rPr lang="zh-CN" altLang="en-US" dirty="0" smtClean="0"/>
              <a:t>键盘</a:t>
            </a:r>
            <a:r>
              <a:rPr lang="zh-CN" altLang="en-US" dirty="0" smtClean="0"/>
              <a:t>控制。</a:t>
            </a:r>
          </a:p>
        </p:txBody>
      </p:sp>
    </p:spTree>
    <p:extLst>
      <p:ext uri="{BB962C8B-B14F-4D97-AF65-F5344CB8AC3E}">
        <p14:creationId xmlns:p14="http://schemas.microsoft.com/office/powerpoint/2010/main" val="2514726657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有一分数序列：</a:t>
            </a:r>
            <a:r>
              <a:rPr lang="en-US" altLang="zh-CN" smtClean="0"/>
              <a:t>2/1</a:t>
            </a:r>
            <a:r>
              <a:rPr lang="zh-CN" altLang="en-US" smtClean="0"/>
              <a:t>，</a:t>
            </a:r>
            <a:r>
              <a:rPr lang="en-US" altLang="zh-CN" smtClean="0"/>
              <a:t>3/2</a:t>
            </a:r>
            <a:r>
              <a:rPr lang="zh-CN" altLang="en-US" smtClean="0"/>
              <a:t>，</a:t>
            </a:r>
            <a:r>
              <a:rPr lang="en-US" altLang="zh-CN" smtClean="0"/>
              <a:t>5/3</a:t>
            </a:r>
            <a:r>
              <a:rPr lang="zh-CN" altLang="en-US" smtClean="0"/>
              <a:t>，</a:t>
            </a:r>
            <a:r>
              <a:rPr lang="en-US" altLang="zh-CN" smtClean="0"/>
              <a:t>8/5</a:t>
            </a:r>
            <a:r>
              <a:rPr lang="zh-CN" altLang="en-US" smtClean="0"/>
              <a:t>，</a:t>
            </a:r>
            <a:r>
              <a:rPr lang="en-US" altLang="zh-CN" smtClean="0"/>
              <a:t>13/8</a:t>
            </a:r>
            <a:r>
              <a:rPr lang="zh-CN" altLang="en-US" smtClean="0"/>
              <a:t>，</a:t>
            </a:r>
            <a:r>
              <a:rPr lang="en-US" altLang="zh-CN" smtClean="0"/>
              <a:t>21/13...</a:t>
            </a:r>
            <a:r>
              <a:rPr lang="zh-CN" altLang="en-US" smtClean="0"/>
              <a:t>求出这个数列的前</a:t>
            </a:r>
            <a:r>
              <a:rPr lang="en-US" altLang="zh-CN" smtClean="0"/>
              <a:t>20</a:t>
            </a:r>
            <a:r>
              <a:rPr lang="zh-CN" altLang="en-US" smtClean="0"/>
              <a:t>项之和。</a:t>
            </a:r>
          </a:p>
        </p:txBody>
      </p:sp>
    </p:spTree>
    <p:extLst>
      <p:ext uri="{BB962C8B-B14F-4D97-AF65-F5344CB8AC3E}">
        <p14:creationId xmlns:p14="http://schemas.microsoft.com/office/powerpoint/2010/main" val="1627280697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7" y="512763"/>
            <a:ext cx="6949008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b="1" dirty="0"/>
              <a:t>用</a:t>
            </a:r>
            <a:r>
              <a:rPr lang="en-US" altLang="zh-CN" sz="4000" b="1" dirty="0"/>
              <a:t>break</a:t>
            </a:r>
            <a:r>
              <a:rPr lang="zh-CN" altLang="en-US" sz="4000" b="1" dirty="0"/>
              <a:t>语句提前终止循环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在全系</a:t>
            </a:r>
            <a:r>
              <a:rPr lang="en-US" altLang="zh-CN" sz="2800" dirty="0"/>
              <a:t>1000</a:t>
            </a:r>
            <a:r>
              <a:rPr lang="zh-CN" altLang="zh-CN" sz="2800" dirty="0"/>
              <a:t>学生中，征集慈善募捐，当总数达到</a:t>
            </a:r>
            <a:r>
              <a:rPr lang="en-US" altLang="zh-CN" sz="2800" dirty="0"/>
              <a:t>10</a:t>
            </a:r>
            <a:r>
              <a:rPr lang="zh-CN" altLang="zh-CN" sz="2800" dirty="0"/>
              <a:t>万元时就结束，统计此时捐款的人数，以及平均每人捐款的数目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  <a:p>
            <a:r>
              <a:rPr lang="en-US" altLang="zh-CN" sz="2800" b="1" dirty="0"/>
              <a:t> break</a:t>
            </a:r>
            <a:r>
              <a:rPr lang="zh-CN" altLang="en-US" sz="2800" b="1" dirty="0"/>
              <a:t>语句可以用来从循环体内跳出循环体，即提前结束循环，接着执行循环下面的语句</a:t>
            </a:r>
          </a:p>
          <a:p>
            <a:endParaRPr lang="zh-CN" altLang="zh-CN" sz="2800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654974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7" y="512763"/>
            <a:ext cx="6949008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b="1" dirty="0"/>
              <a:t>用</a:t>
            </a:r>
            <a:r>
              <a:rPr lang="en-US" altLang="zh-CN" sz="4000" b="1" dirty="0"/>
              <a:t>break</a:t>
            </a:r>
            <a:r>
              <a:rPr lang="zh-CN" altLang="en-US" sz="4000" b="1" dirty="0"/>
              <a:t>语句提前终止循环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编程思路：</a:t>
            </a:r>
          </a:p>
          <a:p>
            <a:pPr lvl="1"/>
            <a:r>
              <a:rPr lang="zh-CN" altLang="en-US" sz="2800" dirty="0"/>
              <a:t>循环次数不确定，但最多循环</a:t>
            </a:r>
            <a:r>
              <a:rPr lang="en-US" altLang="zh-CN" sz="2800" dirty="0"/>
              <a:t>1000</a:t>
            </a:r>
            <a:r>
              <a:rPr lang="zh-CN" altLang="en-US" sz="2800" dirty="0"/>
              <a:t>次</a:t>
            </a:r>
          </a:p>
          <a:p>
            <a:pPr lvl="1"/>
            <a:r>
              <a:rPr lang="zh-CN" altLang="en-US" sz="2800" dirty="0"/>
              <a:t>在循环体中累计捐款总数</a:t>
            </a:r>
          </a:p>
          <a:p>
            <a:pPr lvl="1"/>
            <a:r>
              <a:rPr lang="zh-CN" altLang="en-US" sz="2800" dirty="0"/>
              <a:t>用</a:t>
            </a:r>
            <a:r>
              <a:rPr lang="en-US" altLang="zh-CN" sz="2800" dirty="0"/>
              <a:t>if</a:t>
            </a:r>
            <a:r>
              <a:rPr lang="zh-CN" altLang="en-US" sz="2800" dirty="0"/>
              <a:t>语句检查是否达到</a:t>
            </a:r>
            <a:r>
              <a:rPr lang="en-US" altLang="zh-CN" sz="2800" dirty="0"/>
              <a:t>10</a:t>
            </a:r>
            <a:r>
              <a:rPr lang="zh-CN" altLang="en-US" sz="2800" dirty="0"/>
              <a:t>万元</a:t>
            </a:r>
          </a:p>
          <a:p>
            <a:pPr lvl="1"/>
            <a:r>
              <a:rPr lang="zh-CN" altLang="en-US" sz="2800" dirty="0"/>
              <a:t>如果达到就不再继续执行循环，终止累加</a:t>
            </a:r>
          </a:p>
          <a:p>
            <a:pPr lvl="1"/>
            <a:r>
              <a:rPr lang="zh-CN" altLang="en-US" sz="2800" dirty="0"/>
              <a:t>计算人均捐款数</a:t>
            </a:r>
          </a:p>
          <a:p>
            <a:r>
              <a:rPr lang="en-US" altLang="zh-CN" sz="2800" b="1" dirty="0"/>
              <a:t> </a:t>
            </a:r>
            <a:endParaRPr lang="zh-CN" altLang="zh-CN" sz="2800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62397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7" y="512763"/>
            <a:ext cx="6949008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b="1" dirty="0"/>
              <a:t>用</a:t>
            </a:r>
            <a:r>
              <a:rPr lang="en-US" altLang="zh-CN" sz="4000" b="1" dirty="0"/>
              <a:t>break</a:t>
            </a:r>
            <a:r>
              <a:rPr lang="zh-CN" altLang="en-US" sz="4000" b="1" dirty="0"/>
              <a:t>语句提前终止循环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编程思路：</a:t>
            </a:r>
          </a:p>
          <a:p>
            <a:pPr lvl="1"/>
            <a:r>
              <a:rPr lang="zh-CN" altLang="en-US" sz="2800" dirty="0"/>
              <a:t>变量</a:t>
            </a:r>
            <a:r>
              <a:rPr lang="en-US" altLang="zh-CN" sz="2800" dirty="0"/>
              <a:t>amount</a:t>
            </a:r>
            <a:r>
              <a:rPr lang="zh-CN" altLang="en-US" sz="2800" dirty="0"/>
              <a:t>，用来存放捐款数</a:t>
            </a:r>
          </a:p>
          <a:p>
            <a:pPr lvl="1"/>
            <a:r>
              <a:rPr lang="zh-CN" altLang="en-US" sz="2800" dirty="0"/>
              <a:t>变量</a:t>
            </a:r>
            <a:r>
              <a:rPr lang="en-US" altLang="zh-CN" sz="2800" dirty="0"/>
              <a:t>total</a:t>
            </a:r>
            <a:r>
              <a:rPr lang="zh-CN" altLang="en-US" sz="2800" dirty="0"/>
              <a:t>，用来存放累加后的总捐款数</a:t>
            </a:r>
          </a:p>
          <a:p>
            <a:pPr lvl="1"/>
            <a:r>
              <a:rPr lang="zh-CN" altLang="en-US" sz="2800" dirty="0"/>
              <a:t>变量</a:t>
            </a:r>
            <a:r>
              <a:rPr lang="en-US" altLang="zh-CN" sz="2800" dirty="0"/>
              <a:t>aver</a:t>
            </a:r>
            <a:r>
              <a:rPr lang="zh-CN" altLang="en-US" sz="2800" dirty="0"/>
              <a:t>，用来存放人均捐款数</a:t>
            </a:r>
          </a:p>
          <a:p>
            <a:pPr lvl="1"/>
            <a:r>
              <a:rPr lang="zh-CN" altLang="en-US" sz="2800" dirty="0"/>
              <a:t>定义符号常量</a:t>
            </a:r>
            <a:r>
              <a:rPr lang="en-US" altLang="zh-CN" sz="2800" dirty="0"/>
              <a:t>SUM</a:t>
            </a:r>
            <a:r>
              <a:rPr lang="zh-CN" altLang="en-US" sz="2800" dirty="0"/>
              <a:t>代表</a:t>
            </a:r>
            <a:r>
              <a:rPr lang="en-US" altLang="zh-CN" sz="2800" dirty="0"/>
              <a:t>100000</a:t>
            </a:r>
          </a:p>
          <a:p>
            <a:r>
              <a:rPr lang="en-US" altLang="zh-CN" sz="2800" b="1" dirty="0"/>
              <a:t> </a:t>
            </a:r>
            <a:endParaRPr lang="zh-CN" altLang="zh-CN" sz="2800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641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12763"/>
            <a:ext cx="6949008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/>
              <a:t>1.</a:t>
            </a:r>
            <a:r>
              <a:rPr lang="zh-CN" altLang="en-US" sz="4000" dirty="0" smtClean="0"/>
              <a:t>问题引入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传说国际象棋是由一位印度数学家发明的。国王十分感谢这位数学家，于是就请他自己说出想要得到什么奖赏。这位数学家想了一分钟后就提出请求</a:t>
            </a:r>
            <a:r>
              <a:rPr lang="en-US" altLang="zh-CN" dirty="0"/>
              <a:t>——</a:t>
            </a:r>
            <a:r>
              <a:rPr lang="zh-CN" altLang="en-US" dirty="0"/>
              <a:t>把</a:t>
            </a:r>
            <a:r>
              <a:rPr lang="en-US" altLang="zh-CN" dirty="0"/>
              <a:t>1</a:t>
            </a:r>
            <a:r>
              <a:rPr lang="zh-CN" altLang="en-US" dirty="0"/>
              <a:t>粒米放在棋盘的第</a:t>
            </a:r>
            <a:r>
              <a:rPr lang="en-US" altLang="zh-CN" dirty="0"/>
              <a:t>1</a:t>
            </a:r>
            <a:r>
              <a:rPr lang="zh-CN" altLang="en-US" dirty="0"/>
              <a:t>格里，</a:t>
            </a:r>
            <a:r>
              <a:rPr lang="en-US" altLang="zh-CN" dirty="0"/>
              <a:t>2</a:t>
            </a:r>
            <a:r>
              <a:rPr lang="zh-CN" altLang="en-US" dirty="0"/>
              <a:t>粒米放在第</a:t>
            </a:r>
            <a:r>
              <a:rPr lang="en-US" altLang="zh-CN" dirty="0"/>
              <a:t>2</a:t>
            </a:r>
            <a:r>
              <a:rPr lang="zh-CN" altLang="en-US" dirty="0"/>
              <a:t>格，</a:t>
            </a:r>
            <a:r>
              <a:rPr lang="en-US" altLang="zh-CN" dirty="0"/>
              <a:t>4</a:t>
            </a:r>
            <a:r>
              <a:rPr lang="zh-CN" altLang="en-US" dirty="0"/>
              <a:t>粒米放在第</a:t>
            </a:r>
            <a:r>
              <a:rPr lang="en-US" altLang="zh-CN" dirty="0"/>
              <a:t>3</a:t>
            </a:r>
            <a:r>
              <a:rPr lang="zh-CN" altLang="en-US" dirty="0"/>
              <a:t>格，</a:t>
            </a:r>
            <a:r>
              <a:rPr lang="en-US" altLang="zh-CN" dirty="0"/>
              <a:t>8</a:t>
            </a:r>
            <a:r>
              <a:rPr lang="zh-CN" altLang="en-US" dirty="0"/>
              <a:t>粒米放在第</a:t>
            </a:r>
            <a:r>
              <a:rPr lang="en-US" altLang="zh-CN" dirty="0"/>
              <a:t>4</a:t>
            </a:r>
            <a:r>
              <a:rPr lang="zh-CN" altLang="en-US" dirty="0"/>
              <a:t>格，依次类推，每个方格中的米粒数量都是之前方格中的米粒数量的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请输出前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个格子各需要放多少粒米？</a:t>
            </a:r>
          </a:p>
        </p:txBody>
      </p:sp>
    </p:spTree>
    <p:extLst>
      <p:ext uri="{BB962C8B-B14F-4D97-AF65-F5344CB8AC3E}">
        <p14:creationId xmlns:p14="http://schemas.microsoft.com/office/powerpoint/2010/main" val="317851055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6" y="512763"/>
            <a:ext cx="7364611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b="1" dirty="0"/>
              <a:t>用</a:t>
            </a:r>
            <a:r>
              <a:rPr lang="en-US" altLang="zh-CN" sz="4000" b="1" dirty="0"/>
              <a:t>continue</a:t>
            </a:r>
            <a:r>
              <a:rPr lang="zh-CN" altLang="en-US" sz="4000" b="1" dirty="0"/>
              <a:t>语句提前结束本次循环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800" b="1" dirty="0"/>
              <a:t>要求输出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～</a:t>
            </a:r>
            <a:r>
              <a:rPr lang="en-US" altLang="zh-CN" sz="2800" b="1" dirty="0"/>
              <a:t>200</a:t>
            </a:r>
            <a:r>
              <a:rPr lang="zh-CN" altLang="en-US" sz="2800" b="1" dirty="0"/>
              <a:t>之间的不能被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整除的数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lvl="0"/>
            <a:endParaRPr lang="zh-CN" altLang="en-US" sz="2800" b="1" dirty="0"/>
          </a:p>
          <a:p>
            <a:pPr lvl="0"/>
            <a:r>
              <a:rPr lang="zh-CN" altLang="en-US" sz="2800" b="1" dirty="0"/>
              <a:t>编程思路：</a:t>
            </a:r>
          </a:p>
          <a:p>
            <a:pPr lvl="1"/>
            <a:r>
              <a:rPr lang="zh-CN" altLang="en-US" sz="2800" b="1" dirty="0"/>
              <a:t>对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200</a:t>
            </a:r>
            <a:r>
              <a:rPr lang="zh-CN" altLang="en-US" sz="2800" b="1" dirty="0"/>
              <a:t>之间的每一个整数进行检查</a:t>
            </a:r>
          </a:p>
          <a:p>
            <a:pPr lvl="1"/>
            <a:r>
              <a:rPr lang="zh-CN" altLang="en-US" sz="2800" b="1" dirty="0"/>
              <a:t>如果不能被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整除，输出，否则不输出</a:t>
            </a:r>
          </a:p>
          <a:p>
            <a:pPr lvl="1"/>
            <a:r>
              <a:rPr lang="zh-CN" altLang="en-US" sz="2800" b="1" dirty="0"/>
              <a:t>无论是否输出此数，都要接着检查下一个数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直到</a:t>
            </a:r>
            <a:r>
              <a:rPr lang="en-US" altLang="zh-CN" sz="2800" b="1" dirty="0"/>
              <a:t>200</a:t>
            </a:r>
            <a:r>
              <a:rPr lang="zh-CN" altLang="en-US" sz="2800" b="1" dirty="0"/>
              <a:t>为止</a:t>
            </a:r>
            <a:r>
              <a:rPr lang="en-US" altLang="zh-CN" sz="2800" b="1" dirty="0"/>
              <a:t>)</a:t>
            </a:r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92511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6" y="512763"/>
            <a:ext cx="7292603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b="1" dirty="0"/>
              <a:t>用</a:t>
            </a:r>
            <a:r>
              <a:rPr lang="en-US" altLang="zh-CN" sz="4000" b="1" dirty="0"/>
              <a:t>continue</a:t>
            </a:r>
            <a:r>
              <a:rPr lang="zh-CN" altLang="en-US" sz="4000" b="1" dirty="0"/>
              <a:t>语句提前结束本次循环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有时并不希望终止整个循环的操作，而只希望提前结束本次循环，而接着执行下次循环。这时可以用</a:t>
            </a:r>
            <a:r>
              <a:rPr lang="en-US" altLang="zh-CN" sz="2800" dirty="0"/>
              <a:t>continue</a:t>
            </a:r>
            <a:r>
              <a:rPr lang="zh-CN" altLang="en-US" sz="2800" dirty="0"/>
              <a:t>语句</a:t>
            </a:r>
          </a:p>
          <a:p>
            <a:r>
              <a:rPr lang="en-US" altLang="zh-CN" sz="2800" b="1" dirty="0"/>
              <a:t> </a:t>
            </a:r>
            <a:endParaRPr lang="zh-CN" altLang="zh-CN" sz="2800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7387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6" y="512763"/>
            <a:ext cx="7292603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b="1" dirty="0"/>
              <a:t>用</a:t>
            </a:r>
            <a:r>
              <a:rPr lang="en-US" altLang="zh-CN" sz="4000" b="1" dirty="0"/>
              <a:t>continue</a:t>
            </a:r>
            <a:r>
              <a:rPr lang="zh-CN" altLang="en-US" sz="4000" b="1" dirty="0"/>
              <a:t>语句提前结束本次循环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57625" y="2476500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kumimoji="1" lang="zh-CN" altLang="en-US" sz="2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rot="16200000" flipH="1">
            <a:off x="2286000" y="6572251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142875" y="1928813"/>
            <a:ext cx="2438400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 rot="5400000">
            <a:off x="3429000" y="4429126"/>
            <a:ext cx="38576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 rot="10800000" flipV="1">
            <a:off x="2500313" y="6357938"/>
            <a:ext cx="28575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/>
          <p:cNvCxnSpPr>
            <a:cxnSpLocks noChangeShapeType="1"/>
            <a:endCxn id="15" idx="3"/>
          </p:cNvCxnSpPr>
          <p:nvPr/>
        </p:nvCxnSpPr>
        <p:spPr bwMode="auto">
          <a:xfrm rot="10800000">
            <a:off x="3954463" y="2500313"/>
            <a:ext cx="1423987" cy="1270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流程图: 过程 12"/>
          <p:cNvSpPr>
            <a:spLocks noChangeArrowheads="1"/>
          </p:cNvSpPr>
          <p:nvPr/>
        </p:nvSpPr>
        <p:spPr bwMode="auto">
          <a:xfrm>
            <a:off x="1811338" y="1285875"/>
            <a:ext cx="1463675" cy="500063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en-US" altLang="zh-CN" sz="2800" b="1" smtClean="0">
                <a:solidFill>
                  <a:srgbClr val="000000"/>
                </a:solidFill>
              </a:rPr>
              <a:t>n=100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rot="16200000" flipH="1">
            <a:off x="2320925" y="107156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流程图: 决策 14"/>
          <p:cNvSpPr>
            <a:spLocks noChangeArrowheads="1"/>
          </p:cNvSpPr>
          <p:nvPr/>
        </p:nvSpPr>
        <p:spPr bwMode="auto">
          <a:xfrm>
            <a:off x="1096963" y="2143125"/>
            <a:ext cx="2857500" cy="714375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en-US" altLang="zh-CN" sz="2800" b="1" smtClean="0">
                <a:solidFill>
                  <a:srgbClr val="000000"/>
                </a:solidFill>
              </a:rPr>
              <a:t>n</a:t>
            </a:r>
            <a:r>
              <a:rPr kumimoji="1" lang="zh-CN" altLang="zh-CN" sz="2800" b="1" smtClean="0">
                <a:solidFill>
                  <a:srgbClr val="000000"/>
                </a:solidFill>
              </a:rPr>
              <a:t>≤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200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 rot="16200000" flipH="1">
            <a:off x="2311400" y="1974851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97150" y="2786063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smtClean="0">
                <a:solidFill>
                  <a:srgbClr val="000000"/>
                </a:solidFill>
                <a:latin typeface="Arial" pitchFamily="34" charset="0"/>
              </a:rPr>
              <a:t>Y</a:t>
            </a:r>
            <a:endParaRPr kumimoji="1" lang="zh-CN" altLang="en-US" sz="2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 rot="16200000" flipH="1">
            <a:off x="2311400" y="303371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流程图: 决策 18"/>
          <p:cNvSpPr>
            <a:spLocks noChangeArrowheads="1"/>
          </p:cNvSpPr>
          <p:nvPr/>
        </p:nvSpPr>
        <p:spPr bwMode="auto">
          <a:xfrm>
            <a:off x="428625" y="3214688"/>
            <a:ext cx="4214813" cy="857250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en-US" altLang="zh-CN" sz="2800" b="1" smtClean="0">
                <a:solidFill>
                  <a:srgbClr val="000000"/>
                </a:solidFill>
              </a:rPr>
              <a:t>n</a:t>
            </a:r>
            <a:r>
              <a:rPr kumimoji="1" lang="zh-CN" altLang="en-US" sz="2800" b="1" smtClean="0">
                <a:solidFill>
                  <a:srgbClr val="000000"/>
                </a:solidFill>
              </a:rPr>
              <a:t>能被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3</a:t>
            </a:r>
            <a:r>
              <a:rPr kumimoji="1" lang="zh-CN" altLang="en-US" sz="2800" b="1" smtClean="0">
                <a:solidFill>
                  <a:srgbClr val="000000"/>
                </a:solidFill>
              </a:rPr>
              <a:t>整除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597150" y="4000500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kumimoji="1" lang="zh-CN" altLang="en-US" sz="2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rot="16200000" flipH="1">
            <a:off x="2311400" y="4286251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流程图: 过程 21"/>
          <p:cNvSpPr>
            <a:spLocks noChangeArrowheads="1"/>
          </p:cNvSpPr>
          <p:nvPr/>
        </p:nvSpPr>
        <p:spPr bwMode="auto">
          <a:xfrm>
            <a:off x="1651000" y="5373688"/>
            <a:ext cx="1714500" cy="500062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en-US" altLang="zh-CN" sz="2800" b="1" smtClean="0">
                <a:solidFill>
                  <a:srgbClr val="000000"/>
                </a:solidFill>
              </a:rPr>
              <a:t>n=n+1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 rot="10800000">
            <a:off x="142875" y="6143625"/>
            <a:ext cx="2365375" cy="158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 rot="16200000" flipV="1">
            <a:off x="-1972469" y="4044157"/>
            <a:ext cx="42306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平行四边形 24"/>
          <p:cNvSpPr>
            <a:spLocks noChangeArrowheads="1"/>
          </p:cNvSpPr>
          <p:nvPr/>
        </p:nvSpPr>
        <p:spPr bwMode="auto">
          <a:xfrm>
            <a:off x="1651000" y="4478338"/>
            <a:ext cx="1714500" cy="500062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zh-CN" altLang="en-US" sz="2800" b="1" smtClean="0">
                <a:solidFill>
                  <a:srgbClr val="000000"/>
                </a:solidFill>
              </a:rPr>
              <a:t>输出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n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 rot="16200000" flipH="1">
            <a:off x="2293937" y="5184776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  <a:stCxn id="22" idx="2"/>
          </p:cNvCxnSpPr>
          <p:nvPr/>
        </p:nvCxnSpPr>
        <p:spPr bwMode="auto">
          <a:xfrm rot="5400000">
            <a:off x="2365375" y="6016625"/>
            <a:ext cx="285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27"/>
          <p:cNvCxnSpPr>
            <a:cxnSpLocks noChangeShapeType="1"/>
          </p:cNvCxnSpPr>
          <p:nvPr/>
        </p:nvCxnSpPr>
        <p:spPr bwMode="auto">
          <a:xfrm rot="10800000">
            <a:off x="4643438" y="3643313"/>
            <a:ext cx="4286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>
            <a:cxnSpLocks noChangeShapeType="1"/>
          </p:cNvCxnSpPr>
          <p:nvPr/>
        </p:nvCxnSpPr>
        <p:spPr bwMode="auto">
          <a:xfrm rot="5400000">
            <a:off x="4321969" y="4393407"/>
            <a:ext cx="15001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29"/>
          <p:cNvCxnSpPr>
            <a:cxnSpLocks noChangeShapeType="1"/>
          </p:cNvCxnSpPr>
          <p:nvPr/>
        </p:nvCxnSpPr>
        <p:spPr bwMode="auto">
          <a:xfrm rot="10800000">
            <a:off x="2500313" y="5143500"/>
            <a:ext cx="257175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449763" y="3143250"/>
            <a:ext cx="44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smtClean="0">
                <a:solidFill>
                  <a:srgbClr val="000000"/>
                </a:solidFill>
                <a:latin typeface="Arial" pitchFamily="34" charset="0"/>
              </a:rPr>
              <a:t>Y</a:t>
            </a:r>
            <a:endParaRPr kumimoji="1" lang="zh-CN" altLang="en-US" sz="2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275013" y="0"/>
            <a:ext cx="5868987" cy="22145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800" b="1" kern="0" dirty="0">
                <a:solidFill>
                  <a:srgbClr val="C00000"/>
                </a:solidFill>
                <a:latin typeface="Verdana"/>
              </a:rPr>
              <a:t>for(n=100;n&lt;=200;n++)</a:t>
            </a:r>
            <a:endParaRPr kumimoji="1" lang="zh-CN" altLang="zh-CN" sz="2800" b="1" kern="0" dirty="0">
              <a:solidFill>
                <a:srgbClr val="C00000"/>
              </a:solidFill>
              <a:latin typeface="Verdana"/>
            </a:endParaRPr>
          </a:p>
          <a:p>
            <a:pPr eaLnBrk="1" hangingPunct="1">
              <a:defRPr/>
            </a:pPr>
            <a:r>
              <a:rPr kumimoji="1" lang="en-US" altLang="zh-CN" sz="2800" b="1" kern="0" dirty="0">
                <a:solidFill>
                  <a:srgbClr val="C00000"/>
                </a:solidFill>
                <a:latin typeface="Verdana"/>
              </a:rPr>
              <a:t>     {  if (n%3==0)</a:t>
            </a:r>
            <a:endParaRPr kumimoji="1" lang="zh-CN" altLang="zh-CN" sz="2800" b="1" kern="0" dirty="0">
              <a:solidFill>
                <a:srgbClr val="C00000"/>
              </a:solidFill>
              <a:latin typeface="Verdana"/>
            </a:endParaRPr>
          </a:p>
          <a:p>
            <a:pPr eaLnBrk="1" hangingPunct="1">
              <a:defRPr/>
            </a:pPr>
            <a:r>
              <a:rPr kumimoji="1" lang="en-US" altLang="zh-CN" sz="2800" b="1" kern="0" dirty="0">
                <a:solidFill>
                  <a:srgbClr val="C00000"/>
                </a:solidFill>
                <a:latin typeface="Verdana"/>
              </a:rPr>
              <a:t>             </a:t>
            </a:r>
            <a:r>
              <a:rPr kumimoji="1" lang="en-US" altLang="zh-CN" sz="2800" b="1" kern="0" dirty="0">
                <a:solidFill>
                  <a:srgbClr val="00B050"/>
                </a:solidFill>
                <a:latin typeface="Verdana"/>
              </a:rPr>
              <a:t>continue;</a:t>
            </a:r>
            <a:endParaRPr kumimoji="1" lang="zh-CN" altLang="zh-CN" sz="2800" b="1" kern="0" dirty="0">
              <a:solidFill>
                <a:srgbClr val="00B050"/>
              </a:solidFill>
              <a:latin typeface="Verdana"/>
            </a:endParaRPr>
          </a:p>
          <a:p>
            <a:pPr eaLnBrk="1" hangingPunct="1">
              <a:defRPr/>
            </a:pPr>
            <a:r>
              <a:rPr kumimoji="1" lang="en-US" altLang="zh-CN" sz="2800" b="1" kern="0" dirty="0">
                <a:solidFill>
                  <a:srgbClr val="C00000"/>
                </a:solidFill>
                <a:latin typeface="Verdana"/>
              </a:rPr>
              <a:t>         </a:t>
            </a:r>
            <a:r>
              <a:rPr kumimoji="1" lang="en-US" altLang="zh-CN" sz="2800" b="1" kern="0" dirty="0" err="1" smtClean="0">
                <a:solidFill>
                  <a:srgbClr val="C00000"/>
                </a:solidFill>
                <a:latin typeface="Verdana"/>
              </a:rPr>
              <a:t>System.out.println</a:t>
            </a:r>
            <a:r>
              <a:rPr kumimoji="1" lang="en-US" altLang="zh-CN" sz="2800" b="1" kern="0" dirty="0" smtClean="0">
                <a:solidFill>
                  <a:srgbClr val="C00000"/>
                </a:solidFill>
                <a:latin typeface="Verdana"/>
              </a:rPr>
              <a:t>(n</a:t>
            </a:r>
            <a:r>
              <a:rPr kumimoji="1" lang="en-US" altLang="zh-CN" sz="2800" b="1" kern="0" dirty="0">
                <a:solidFill>
                  <a:srgbClr val="C00000"/>
                </a:solidFill>
                <a:latin typeface="Verdana"/>
              </a:rPr>
              <a:t>);</a:t>
            </a:r>
            <a:endParaRPr kumimoji="1" lang="zh-CN" altLang="zh-CN" sz="2800" b="1" kern="0" dirty="0">
              <a:solidFill>
                <a:srgbClr val="C00000"/>
              </a:solidFill>
              <a:latin typeface="Verdana"/>
            </a:endParaRPr>
          </a:p>
          <a:p>
            <a:pPr eaLnBrk="1" hangingPunct="1">
              <a:defRPr/>
            </a:pPr>
            <a:r>
              <a:rPr kumimoji="1" lang="en-US" altLang="zh-CN" sz="2800" b="1" kern="0" dirty="0">
                <a:solidFill>
                  <a:srgbClr val="C00000"/>
                </a:solidFill>
                <a:latin typeface="Verdana"/>
              </a:rPr>
              <a:t>      }</a:t>
            </a:r>
          </a:p>
        </p:txBody>
      </p:sp>
      <p:pic>
        <p:nvPicPr>
          <p:cNvPr id="33" name="Picture 2" descr="pic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286000"/>
            <a:ext cx="8929688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7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124389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5" grpId="0" animBg="1"/>
      <p:bldP spid="17" grpId="0"/>
      <p:bldP spid="19" grpId="0" animBg="1"/>
      <p:bldP spid="20" grpId="0"/>
      <p:bldP spid="22" grpId="0" animBg="1"/>
      <p:bldP spid="25" grpId="0" animBg="1"/>
      <p:bldP spid="31" grpId="0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6" y="512763"/>
            <a:ext cx="7292603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/>
              <a:t>break</a:t>
            </a:r>
            <a:r>
              <a:rPr lang="zh-CN" altLang="en-US" sz="4000" b="1" dirty="0"/>
              <a:t>语句和</a:t>
            </a:r>
            <a:r>
              <a:rPr lang="en-US" altLang="zh-CN" sz="4000" b="1" dirty="0"/>
              <a:t>continue</a:t>
            </a:r>
            <a:r>
              <a:rPr lang="zh-CN" altLang="en-US" sz="4000" b="1" dirty="0"/>
              <a:t>语句的区别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continue</a:t>
            </a:r>
            <a:r>
              <a:rPr lang="zh-CN" altLang="en-US" sz="2800" dirty="0"/>
              <a:t>语句只结束本次循环，而不是终止整个循环的执行</a:t>
            </a:r>
          </a:p>
          <a:p>
            <a:r>
              <a:rPr lang="en-US" altLang="zh-CN" sz="2800" dirty="0"/>
              <a:t>break</a:t>
            </a:r>
            <a:r>
              <a:rPr lang="zh-CN" altLang="en-US" sz="2800" dirty="0"/>
              <a:t>语句结束整个循环过程，不再判断执行循环的条件是否成立</a:t>
            </a:r>
          </a:p>
          <a:p>
            <a:r>
              <a:rPr lang="en-US" altLang="zh-CN" sz="2800" b="1" dirty="0"/>
              <a:t> </a:t>
            </a:r>
            <a:endParaRPr lang="zh-CN" altLang="zh-CN" sz="2800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092632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6" y="512763"/>
            <a:ext cx="7292603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/>
              <a:t>break</a:t>
            </a:r>
            <a:r>
              <a:rPr lang="zh-CN" altLang="en-US" sz="4000" b="1" dirty="0"/>
              <a:t>语句和</a:t>
            </a:r>
            <a:r>
              <a:rPr lang="en-US" altLang="zh-CN" sz="4000" b="1" dirty="0"/>
              <a:t>continue</a:t>
            </a:r>
            <a:r>
              <a:rPr lang="zh-CN" altLang="en-US" sz="4000" b="1" dirty="0"/>
              <a:t>语句的区别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15250" y="1385836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kumimoji="1" lang="zh-CN" altLang="en-US" sz="2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16200000" flipH="1">
            <a:off x="6551612" y="6815087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4500563" y="1314399"/>
            <a:ext cx="1917700" cy="269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 rot="5400000">
            <a:off x="6036469" y="4279055"/>
            <a:ext cx="46434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 rot="10800000" flipV="1">
            <a:off x="6337300" y="6600774"/>
            <a:ext cx="2020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0"/>
          <p:cNvCxnSpPr>
            <a:cxnSpLocks noChangeShapeType="1"/>
            <a:endCxn id="12" idx="3"/>
          </p:cNvCxnSpPr>
          <p:nvPr/>
        </p:nvCxnSpPr>
        <p:spPr bwMode="auto">
          <a:xfrm rot="10800000">
            <a:off x="7791450" y="1911299"/>
            <a:ext cx="566738" cy="4762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流程图: 决策 13"/>
          <p:cNvSpPr>
            <a:spLocks noChangeArrowheads="1"/>
          </p:cNvSpPr>
          <p:nvPr/>
        </p:nvSpPr>
        <p:spPr bwMode="auto">
          <a:xfrm>
            <a:off x="4933950" y="1554111"/>
            <a:ext cx="2857500" cy="714375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zh-CN" altLang="en-US" sz="2800" b="1" smtClean="0">
                <a:solidFill>
                  <a:srgbClr val="000000"/>
                </a:solidFill>
              </a:rPr>
              <a:t>表达式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1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cxnSp>
        <p:nvCxnSpPr>
          <p:cNvPr id="13" name="直接箭头连接符 14"/>
          <p:cNvCxnSpPr>
            <a:cxnSpLocks noChangeShapeType="1"/>
          </p:cNvCxnSpPr>
          <p:nvPr/>
        </p:nvCxnSpPr>
        <p:spPr bwMode="auto">
          <a:xfrm rot="16200000" flipH="1">
            <a:off x="6148387" y="1385837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434138" y="2197049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smtClean="0">
                <a:solidFill>
                  <a:srgbClr val="000000"/>
                </a:solidFill>
                <a:latin typeface="Arial" pitchFamily="34" charset="0"/>
              </a:rPr>
              <a:t>Y</a:t>
            </a:r>
            <a:endParaRPr kumimoji="1" lang="zh-CN" altLang="en-US" sz="2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5" name="直接箭头连接符 16"/>
          <p:cNvCxnSpPr>
            <a:cxnSpLocks noChangeShapeType="1"/>
          </p:cNvCxnSpPr>
          <p:nvPr/>
        </p:nvCxnSpPr>
        <p:spPr bwMode="auto">
          <a:xfrm rot="16200000" flipH="1">
            <a:off x="6148387" y="2444699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流程图: 决策 17"/>
          <p:cNvSpPr>
            <a:spLocks noChangeArrowheads="1"/>
          </p:cNvSpPr>
          <p:nvPr/>
        </p:nvSpPr>
        <p:spPr bwMode="auto">
          <a:xfrm>
            <a:off x="4857750" y="3600399"/>
            <a:ext cx="3000375" cy="714375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zh-CN" altLang="en-US" sz="2800" b="1" smtClean="0">
                <a:solidFill>
                  <a:srgbClr val="000000"/>
                </a:solidFill>
              </a:rPr>
              <a:t>表达式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2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6434138" y="4243336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kumimoji="1" lang="zh-CN" altLang="en-US" sz="2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8" name="直接箭头连接符 19"/>
          <p:cNvCxnSpPr>
            <a:cxnSpLocks noChangeShapeType="1"/>
          </p:cNvCxnSpPr>
          <p:nvPr/>
        </p:nvCxnSpPr>
        <p:spPr bwMode="auto">
          <a:xfrm rot="16200000" flipH="1">
            <a:off x="6148387" y="4529087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流程图: 过程 20"/>
          <p:cNvSpPr>
            <a:spLocks noChangeArrowheads="1"/>
          </p:cNvSpPr>
          <p:nvPr/>
        </p:nvSpPr>
        <p:spPr bwMode="auto">
          <a:xfrm>
            <a:off x="5487988" y="5616524"/>
            <a:ext cx="1714500" cy="500062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en-US" altLang="zh-CN" sz="2800" b="1" smtClean="0">
                <a:solidFill>
                  <a:srgbClr val="000000"/>
                </a:solidFill>
              </a:rPr>
              <a:t>……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cxnSp>
        <p:nvCxnSpPr>
          <p:cNvPr id="20" name="直接连接符 21"/>
          <p:cNvCxnSpPr>
            <a:cxnSpLocks noChangeShapeType="1"/>
          </p:cNvCxnSpPr>
          <p:nvPr/>
        </p:nvCxnSpPr>
        <p:spPr bwMode="auto">
          <a:xfrm rot="10800000">
            <a:off x="4500563" y="6386461"/>
            <a:ext cx="1844675" cy="158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2"/>
          <p:cNvCxnSpPr>
            <a:cxnSpLocks noChangeShapeType="1"/>
          </p:cNvCxnSpPr>
          <p:nvPr/>
        </p:nvCxnSpPr>
        <p:spPr bwMode="auto">
          <a:xfrm rot="5400000" flipH="1" flipV="1">
            <a:off x="1956594" y="3858368"/>
            <a:ext cx="50879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24"/>
          <p:cNvCxnSpPr>
            <a:cxnSpLocks noChangeShapeType="1"/>
          </p:cNvCxnSpPr>
          <p:nvPr/>
        </p:nvCxnSpPr>
        <p:spPr bwMode="auto">
          <a:xfrm rot="16200000" flipH="1">
            <a:off x="6130925" y="5427612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5"/>
          <p:cNvCxnSpPr>
            <a:cxnSpLocks noChangeShapeType="1"/>
            <a:stCxn id="19" idx="2"/>
          </p:cNvCxnSpPr>
          <p:nvPr/>
        </p:nvCxnSpPr>
        <p:spPr bwMode="auto">
          <a:xfrm rot="5400000">
            <a:off x="6202363" y="6259461"/>
            <a:ext cx="285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6"/>
          <p:cNvCxnSpPr>
            <a:cxnSpLocks noChangeShapeType="1"/>
          </p:cNvCxnSpPr>
          <p:nvPr/>
        </p:nvCxnSpPr>
        <p:spPr bwMode="auto">
          <a:xfrm rot="10800000">
            <a:off x="7929563" y="3957586"/>
            <a:ext cx="1428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7"/>
          <p:cNvCxnSpPr>
            <a:cxnSpLocks noChangeShapeType="1"/>
          </p:cNvCxnSpPr>
          <p:nvPr/>
        </p:nvCxnSpPr>
        <p:spPr bwMode="auto">
          <a:xfrm rot="5400000">
            <a:off x="7358063" y="4671961"/>
            <a:ext cx="1428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8"/>
          <p:cNvCxnSpPr>
            <a:cxnSpLocks noChangeShapeType="1"/>
          </p:cNvCxnSpPr>
          <p:nvPr/>
        </p:nvCxnSpPr>
        <p:spPr bwMode="auto">
          <a:xfrm rot="10800000" flipV="1">
            <a:off x="6350000" y="5386336"/>
            <a:ext cx="1722438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7715250" y="3433711"/>
            <a:ext cx="44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smtClean="0">
                <a:solidFill>
                  <a:srgbClr val="000000"/>
                </a:solidFill>
                <a:latin typeface="Arial" pitchFamily="34" charset="0"/>
              </a:rPr>
              <a:t>Y</a:t>
            </a:r>
            <a:endParaRPr kumimoji="1" lang="zh-CN" altLang="en-US" sz="2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8" name="流程图: 过程 30"/>
          <p:cNvSpPr>
            <a:spLocks noChangeArrowheads="1"/>
          </p:cNvSpPr>
          <p:nvPr/>
        </p:nvSpPr>
        <p:spPr bwMode="auto">
          <a:xfrm>
            <a:off x="5534025" y="2663774"/>
            <a:ext cx="1714500" cy="500062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en-US" altLang="zh-CN" sz="2800" b="1" smtClean="0">
                <a:solidFill>
                  <a:srgbClr val="000000"/>
                </a:solidFill>
              </a:rPr>
              <a:t>……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cxnSp>
        <p:nvCxnSpPr>
          <p:cNvPr id="29" name="直接箭头连接符 31"/>
          <p:cNvCxnSpPr>
            <a:cxnSpLocks noChangeShapeType="1"/>
          </p:cNvCxnSpPr>
          <p:nvPr/>
        </p:nvCxnSpPr>
        <p:spPr bwMode="auto">
          <a:xfrm rot="16200000" flipH="1">
            <a:off x="6143625" y="3386087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流程图: 过程 34"/>
          <p:cNvSpPr>
            <a:spLocks noChangeArrowheads="1"/>
          </p:cNvSpPr>
          <p:nvPr/>
        </p:nvSpPr>
        <p:spPr bwMode="auto">
          <a:xfrm>
            <a:off x="5521325" y="4710061"/>
            <a:ext cx="1714500" cy="500063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en-US" altLang="zh-CN" sz="2800" b="1" smtClean="0">
                <a:solidFill>
                  <a:srgbClr val="000000"/>
                </a:solidFill>
              </a:rPr>
              <a:t>……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31" name="TextBox 46"/>
          <p:cNvSpPr txBox="1">
            <a:spLocks noChangeArrowheads="1"/>
          </p:cNvSpPr>
          <p:nvPr/>
        </p:nvSpPr>
        <p:spPr bwMode="auto">
          <a:xfrm>
            <a:off x="3571875" y="1314399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kumimoji="1" lang="zh-CN" altLang="en-US" sz="2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2" name="直接箭头连接符 47"/>
          <p:cNvCxnSpPr>
            <a:cxnSpLocks noChangeShapeType="1"/>
          </p:cNvCxnSpPr>
          <p:nvPr/>
        </p:nvCxnSpPr>
        <p:spPr bwMode="auto">
          <a:xfrm rot="16200000" flipH="1">
            <a:off x="1979612" y="5886399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箭头连接符 48"/>
          <p:cNvCxnSpPr>
            <a:cxnSpLocks noChangeShapeType="1"/>
          </p:cNvCxnSpPr>
          <p:nvPr/>
        </p:nvCxnSpPr>
        <p:spPr bwMode="auto">
          <a:xfrm>
            <a:off x="357188" y="1242961"/>
            <a:ext cx="1917700" cy="269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49"/>
          <p:cNvCxnSpPr>
            <a:cxnSpLocks noChangeShapeType="1"/>
          </p:cNvCxnSpPr>
          <p:nvPr/>
        </p:nvCxnSpPr>
        <p:spPr bwMode="auto">
          <a:xfrm rot="5400000">
            <a:off x="2321719" y="3778993"/>
            <a:ext cx="37861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50"/>
          <p:cNvCxnSpPr>
            <a:cxnSpLocks noChangeShapeType="1"/>
          </p:cNvCxnSpPr>
          <p:nvPr/>
        </p:nvCxnSpPr>
        <p:spPr bwMode="auto">
          <a:xfrm rot="10800000" flipV="1">
            <a:off x="2193925" y="5672086"/>
            <a:ext cx="2020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51"/>
          <p:cNvCxnSpPr>
            <a:cxnSpLocks noChangeShapeType="1"/>
            <a:endCxn id="37" idx="3"/>
          </p:cNvCxnSpPr>
          <p:nvPr/>
        </p:nvCxnSpPr>
        <p:spPr bwMode="auto">
          <a:xfrm rot="10800000">
            <a:off x="3648075" y="1839861"/>
            <a:ext cx="566738" cy="4763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流程图: 决策 52"/>
          <p:cNvSpPr>
            <a:spLocks noChangeArrowheads="1"/>
          </p:cNvSpPr>
          <p:nvPr/>
        </p:nvSpPr>
        <p:spPr bwMode="auto">
          <a:xfrm>
            <a:off x="790575" y="1482674"/>
            <a:ext cx="2857500" cy="714375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zh-CN" altLang="en-US" sz="2800" b="1" smtClean="0">
                <a:solidFill>
                  <a:srgbClr val="000000"/>
                </a:solidFill>
              </a:rPr>
              <a:t>表达式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1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cxnSp>
        <p:nvCxnSpPr>
          <p:cNvPr id="38" name="直接箭头连接符 53"/>
          <p:cNvCxnSpPr>
            <a:cxnSpLocks noChangeShapeType="1"/>
          </p:cNvCxnSpPr>
          <p:nvPr/>
        </p:nvCxnSpPr>
        <p:spPr bwMode="auto">
          <a:xfrm rot="16200000" flipH="1">
            <a:off x="2005012" y="1314399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54"/>
          <p:cNvSpPr txBox="1">
            <a:spLocks noChangeArrowheads="1"/>
          </p:cNvSpPr>
          <p:nvPr/>
        </p:nvSpPr>
        <p:spPr bwMode="auto">
          <a:xfrm>
            <a:off x="2290763" y="2125611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smtClean="0">
                <a:solidFill>
                  <a:srgbClr val="000000"/>
                </a:solidFill>
                <a:latin typeface="Arial" pitchFamily="34" charset="0"/>
              </a:rPr>
              <a:t>Y</a:t>
            </a:r>
            <a:endParaRPr kumimoji="1" lang="zh-CN" altLang="en-US" sz="2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0" name="直接箭头连接符 55"/>
          <p:cNvCxnSpPr>
            <a:cxnSpLocks noChangeShapeType="1"/>
          </p:cNvCxnSpPr>
          <p:nvPr/>
        </p:nvCxnSpPr>
        <p:spPr bwMode="auto">
          <a:xfrm rot="16200000" flipH="1">
            <a:off x="2005012" y="2373262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流程图: 决策 56"/>
          <p:cNvSpPr>
            <a:spLocks noChangeArrowheads="1"/>
          </p:cNvSpPr>
          <p:nvPr/>
        </p:nvSpPr>
        <p:spPr bwMode="auto">
          <a:xfrm>
            <a:off x="714375" y="3528961"/>
            <a:ext cx="3000375" cy="714375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zh-CN" altLang="en-US" sz="2800" b="1" smtClean="0">
                <a:solidFill>
                  <a:srgbClr val="000000"/>
                </a:solidFill>
              </a:rPr>
              <a:t>表达式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2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42" name="TextBox 57"/>
          <p:cNvSpPr txBox="1">
            <a:spLocks noChangeArrowheads="1"/>
          </p:cNvSpPr>
          <p:nvPr/>
        </p:nvSpPr>
        <p:spPr bwMode="auto">
          <a:xfrm>
            <a:off x="2290763" y="4171899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kumimoji="1" lang="zh-CN" altLang="en-US" sz="2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3" name="直接箭头连接符 58"/>
          <p:cNvCxnSpPr>
            <a:cxnSpLocks noChangeShapeType="1"/>
          </p:cNvCxnSpPr>
          <p:nvPr/>
        </p:nvCxnSpPr>
        <p:spPr bwMode="auto">
          <a:xfrm rot="16200000" flipH="1">
            <a:off x="2005012" y="4457649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连接符 60"/>
          <p:cNvCxnSpPr>
            <a:cxnSpLocks noChangeShapeType="1"/>
          </p:cNvCxnSpPr>
          <p:nvPr/>
        </p:nvCxnSpPr>
        <p:spPr bwMode="auto">
          <a:xfrm rot="10800000">
            <a:off x="357188" y="5441899"/>
            <a:ext cx="1844675" cy="158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61"/>
          <p:cNvCxnSpPr>
            <a:cxnSpLocks noChangeShapeType="1"/>
          </p:cNvCxnSpPr>
          <p:nvPr/>
        </p:nvCxnSpPr>
        <p:spPr bwMode="auto">
          <a:xfrm rot="16200000" flipV="1">
            <a:off x="-1750219" y="3350368"/>
            <a:ext cx="42148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连接符 63"/>
          <p:cNvCxnSpPr>
            <a:cxnSpLocks noChangeShapeType="1"/>
          </p:cNvCxnSpPr>
          <p:nvPr/>
        </p:nvCxnSpPr>
        <p:spPr bwMode="auto">
          <a:xfrm rot="5400000">
            <a:off x="2058988" y="5314899"/>
            <a:ext cx="285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连接符 64"/>
          <p:cNvCxnSpPr>
            <a:cxnSpLocks noChangeShapeType="1"/>
          </p:cNvCxnSpPr>
          <p:nvPr/>
        </p:nvCxnSpPr>
        <p:spPr bwMode="auto">
          <a:xfrm rot="10800000">
            <a:off x="3786188" y="3886149"/>
            <a:ext cx="4286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67"/>
          <p:cNvSpPr txBox="1">
            <a:spLocks noChangeArrowheads="1"/>
          </p:cNvSpPr>
          <p:nvPr/>
        </p:nvSpPr>
        <p:spPr bwMode="auto">
          <a:xfrm>
            <a:off x="3643313" y="3386086"/>
            <a:ext cx="44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smtClean="0">
                <a:solidFill>
                  <a:srgbClr val="000000"/>
                </a:solidFill>
                <a:latin typeface="Arial" pitchFamily="34" charset="0"/>
              </a:rPr>
              <a:t>Y</a:t>
            </a:r>
            <a:endParaRPr kumimoji="1" lang="zh-CN" altLang="en-US" sz="2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9" name="流程图: 过程 68"/>
          <p:cNvSpPr>
            <a:spLocks noChangeArrowheads="1"/>
          </p:cNvSpPr>
          <p:nvPr/>
        </p:nvSpPr>
        <p:spPr bwMode="auto">
          <a:xfrm>
            <a:off x="1390650" y="2592336"/>
            <a:ext cx="1714500" cy="500063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en-US" altLang="zh-CN" sz="2800" b="1" smtClean="0">
                <a:solidFill>
                  <a:srgbClr val="000000"/>
                </a:solidFill>
              </a:rPr>
              <a:t>……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cxnSp>
        <p:nvCxnSpPr>
          <p:cNvPr id="50" name="直接箭头连接符 69"/>
          <p:cNvCxnSpPr>
            <a:cxnSpLocks noChangeShapeType="1"/>
          </p:cNvCxnSpPr>
          <p:nvPr/>
        </p:nvCxnSpPr>
        <p:spPr bwMode="auto">
          <a:xfrm rot="16200000" flipH="1">
            <a:off x="2000250" y="3314649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流程图: 过程 70"/>
          <p:cNvSpPr>
            <a:spLocks noChangeArrowheads="1"/>
          </p:cNvSpPr>
          <p:nvPr/>
        </p:nvSpPr>
        <p:spPr bwMode="auto">
          <a:xfrm>
            <a:off x="1377950" y="4638624"/>
            <a:ext cx="1714500" cy="500062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1" hangingPunct="1"/>
            <a:r>
              <a:rPr kumimoji="1" lang="en-US" altLang="zh-CN" sz="2800" b="1" smtClean="0">
                <a:solidFill>
                  <a:srgbClr val="000000"/>
                </a:solidFill>
              </a:rPr>
              <a:t>……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071563" y="385711"/>
            <a:ext cx="2500312" cy="584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smtClean="0">
                <a:solidFill>
                  <a:srgbClr val="FF0000"/>
                </a:solidFill>
                <a:latin typeface="Arial" pitchFamily="34" charset="0"/>
              </a:rPr>
              <a:t>break</a:t>
            </a:r>
            <a:r>
              <a:rPr kumimoji="1" lang="zh-CN" altLang="zh-CN" sz="3200" b="1" smtClean="0">
                <a:solidFill>
                  <a:srgbClr val="FF0000"/>
                </a:solidFill>
                <a:latin typeface="Arial" pitchFamily="34" charset="0"/>
              </a:rPr>
              <a:t>语句</a:t>
            </a:r>
            <a:endParaRPr kumimoji="1" lang="zh-CN" altLang="en-US" sz="3200" b="1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86375" y="385711"/>
            <a:ext cx="2928938" cy="584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smtClean="0">
                <a:solidFill>
                  <a:srgbClr val="FF0000"/>
                </a:solidFill>
                <a:latin typeface="Arial" pitchFamily="34" charset="0"/>
              </a:rPr>
              <a:t>continue</a:t>
            </a:r>
            <a:r>
              <a:rPr kumimoji="1" lang="zh-CN" altLang="zh-CN" sz="3200" b="1" smtClean="0">
                <a:solidFill>
                  <a:srgbClr val="FF0000"/>
                </a:solidFill>
                <a:latin typeface="Arial" pitchFamily="34" charset="0"/>
              </a:rPr>
              <a:t>语句</a:t>
            </a:r>
            <a:endParaRPr kumimoji="1" lang="zh-CN" altLang="en-US" sz="3200" b="1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4" name="圆角矩形标注 53"/>
          <p:cNvSpPr>
            <a:spLocks noChangeArrowheads="1"/>
          </p:cNvSpPr>
          <p:nvPr/>
        </p:nvSpPr>
        <p:spPr bwMode="auto">
          <a:xfrm>
            <a:off x="1643063" y="6100711"/>
            <a:ext cx="2571750" cy="571500"/>
          </a:xfrm>
          <a:prstGeom prst="wedgeRoundRectCallout">
            <a:avLst>
              <a:gd name="adj1" fmla="val 42292"/>
              <a:gd name="adj2" fmla="val -445116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kumimoji="1" lang="zh-CN" altLang="en-US" sz="2800" b="1" smtClean="0">
                <a:solidFill>
                  <a:srgbClr val="FF0000"/>
                </a:solidFill>
              </a:rPr>
              <a:t>强行退出循环</a:t>
            </a:r>
          </a:p>
        </p:txBody>
      </p:sp>
      <p:sp>
        <p:nvSpPr>
          <p:cNvPr id="55" name="圆角矩形标注 54"/>
          <p:cNvSpPr>
            <a:spLocks noChangeArrowheads="1"/>
          </p:cNvSpPr>
          <p:nvPr/>
        </p:nvSpPr>
        <p:spPr bwMode="auto">
          <a:xfrm>
            <a:off x="5072063" y="6315024"/>
            <a:ext cx="2786062" cy="571500"/>
          </a:xfrm>
          <a:prstGeom prst="wedgeRoundRectCallout">
            <a:avLst>
              <a:gd name="adj1" fmla="val 26361"/>
              <a:gd name="adj2" fmla="val -212787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kumimoji="1" lang="zh-CN" altLang="en-US" sz="2800" b="1" smtClean="0">
                <a:solidFill>
                  <a:srgbClr val="FF0000"/>
                </a:solidFill>
              </a:rPr>
              <a:t>只结束本次循环</a:t>
            </a:r>
          </a:p>
        </p:txBody>
      </p:sp>
      <p:pic>
        <p:nvPicPr>
          <p:cNvPr id="56" name="图片 51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38646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933220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6" y="512763"/>
            <a:ext cx="7292603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/>
              <a:t>练习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一条</a:t>
            </a:r>
            <a:r>
              <a:rPr lang="zh-CN" altLang="en-US" sz="2800" dirty="0"/>
              <a:t>长长的阶梯</a:t>
            </a:r>
            <a:r>
              <a:rPr lang="en-US" altLang="zh-CN" sz="2800" dirty="0"/>
              <a:t>,</a:t>
            </a:r>
            <a:r>
              <a:rPr lang="zh-CN" altLang="en-US" sz="2800" dirty="0"/>
              <a:t>如果每步跨</a:t>
            </a:r>
            <a:r>
              <a:rPr lang="en-US" altLang="zh-CN" sz="2800" dirty="0"/>
              <a:t>2</a:t>
            </a:r>
            <a:r>
              <a:rPr lang="zh-CN" altLang="en-US" sz="2800" dirty="0"/>
              <a:t>阶</a:t>
            </a:r>
            <a:r>
              <a:rPr lang="en-US" altLang="zh-CN" sz="2800" dirty="0"/>
              <a:t>,</a:t>
            </a:r>
            <a:r>
              <a:rPr lang="zh-CN" altLang="en-US" sz="2800" dirty="0"/>
              <a:t>最后剩</a:t>
            </a:r>
            <a:r>
              <a:rPr lang="en-US" altLang="zh-CN" sz="2800" dirty="0"/>
              <a:t>1</a:t>
            </a:r>
            <a:r>
              <a:rPr lang="zh-CN" altLang="en-US" sz="2800" dirty="0"/>
              <a:t>阶</a:t>
            </a:r>
            <a:r>
              <a:rPr lang="en-US" altLang="zh-CN" sz="2800" dirty="0"/>
              <a:t>;</a:t>
            </a:r>
            <a:r>
              <a:rPr lang="zh-CN" altLang="en-US" sz="2800" dirty="0"/>
              <a:t>每步跨</a:t>
            </a:r>
            <a:r>
              <a:rPr lang="en-US" altLang="zh-CN" sz="2800" dirty="0"/>
              <a:t>3</a:t>
            </a:r>
            <a:r>
              <a:rPr lang="zh-CN" altLang="en-US" sz="2800" dirty="0"/>
              <a:t>阶</a:t>
            </a:r>
            <a:r>
              <a:rPr lang="en-US" altLang="zh-CN" sz="2800" dirty="0"/>
              <a:t>,</a:t>
            </a:r>
            <a:r>
              <a:rPr lang="zh-CN" altLang="en-US" sz="2800" dirty="0"/>
              <a:t>最后剩</a:t>
            </a:r>
            <a:r>
              <a:rPr lang="en-US" altLang="zh-CN" sz="2800" dirty="0"/>
              <a:t>2</a:t>
            </a:r>
            <a:r>
              <a:rPr lang="zh-CN" altLang="en-US" sz="2800" dirty="0"/>
              <a:t>阶</a:t>
            </a:r>
            <a:r>
              <a:rPr lang="en-US" altLang="zh-CN" sz="2800" dirty="0"/>
              <a:t>;</a:t>
            </a:r>
            <a:r>
              <a:rPr lang="zh-CN" altLang="en-US" sz="2800" dirty="0"/>
              <a:t>每步跨</a:t>
            </a:r>
            <a:r>
              <a:rPr lang="en-US" altLang="zh-CN" sz="2800" dirty="0"/>
              <a:t>5</a:t>
            </a:r>
            <a:r>
              <a:rPr lang="zh-CN" altLang="en-US" sz="2800" dirty="0"/>
              <a:t>阶</a:t>
            </a:r>
            <a:r>
              <a:rPr lang="en-US" altLang="zh-CN" sz="2800" dirty="0"/>
              <a:t>,</a:t>
            </a:r>
            <a:r>
              <a:rPr lang="zh-CN" altLang="en-US" sz="2800" dirty="0"/>
              <a:t>最后剩</a:t>
            </a:r>
            <a:r>
              <a:rPr lang="en-US" altLang="zh-CN" sz="2800" dirty="0"/>
              <a:t>4</a:t>
            </a:r>
            <a:r>
              <a:rPr lang="zh-CN" altLang="en-US" sz="2800" dirty="0"/>
              <a:t>阶</a:t>
            </a:r>
            <a:r>
              <a:rPr lang="en-US" altLang="zh-CN" sz="2800" dirty="0"/>
              <a:t>;</a:t>
            </a:r>
            <a:r>
              <a:rPr lang="zh-CN" altLang="en-US" sz="2800" dirty="0"/>
              <a:t>每步跨</a:t>
            </a:r>
            <a:r>
              <a:rPr lang="en-US" altLang="zh-CN" sz="2800" dirty="0"/>
              <a:t>6</a:t>
            </a:r>
            <a:r>
              <a:rPr lang="zh-CN" altLang="en-US" sz="2800" dirty="0"/>
              <a:t>阶</a:t>
            </a:r>
            <a:r>
              <a:rPr lang="en-US" altLang="zh-CN" sz="2800" dirty="0"/>
              <a:t>,</a:t>
            </a:r>
            <a:r>
              <a:rPr lang="zh-CN" altLang="en-US" sz="2800" dirty="0"/>
              <a:t>最后剩</a:t>
            </a:r>
            <a:r>
              <a:rPr lang="en-US" altLang="zh-CN" sz="2800" dirty="0"/>
              <a:t>5</a:t>
            </a:r>
            <a:r>
              <a:rPr lang="zh-CN" altLang="en-US" sz="2800" dirty="0"/>
              <a:t>阶</a:t>
            </a:r>
            <a:r>
              <a:rPr lang="en-US" altLang="zh-CN" sz="2800" dirty="0"/>
              <a:t>.</a:t>
            </a:r>
            <a:r>
              <a:rPr lang="zh-CN" altLang="en-US" sz="2800" dirty="0"/>
              <a:t>只有每步跨</a:t>
            </a:r>
            <a:r>
              <a:rPr lang="en-US" altLang="zh-CN" sz="2800" dirty="0"/>
              <a:t>7</a:t>
            </a:r>
            <a:r>
              <a:rPr lang="zh-CN" altLang="en-US" sz="2800" dirty="0"/>
              <a:t>阶时</a:t>
            </a:r>
            <a:r>
              <a:rPr lang="en-US" altLang="zh-CN" sz="2800" dirty="0"/>
              <a:t>,</a:t>
            </a:r>
            <a:r>
              <a:rPr lang="zh-CN" altLang="en-US" sz="2800" dirty="0"/>
              <a:t>才正好到头，一阶也不剩</a:t>
            </a:r>
            <a:r>
              <a:rPr lang="en-US" altLang="zh-CN" sz="2800" dirty="0"/>
              <a:t>.</a:t>
            </a:r>
            <a:r>
              <a:rPr lang="zh-CN" altLang="en-US" sz="2800" dirty="0"/>
              <a:t>请问</a:t>
            </a:r>
            <a:r>
              <a:rPr lang="en-US" altLang="zh-CN" sz="2800" dirty="0"/>
              <a:t>,</a:t>
            </a:r>
            <a:r>
              <a:rPr lang="zh-CN" altLang="en-US" sz="2800" dirty="0"/>
              <a:t>阶梯到底有多少阶（求所有</a:t>
            </a:r>
            <a:r>
              <a:rPr lang="en-US" altLang="zh-CN" sz="2800" dirty="0"/>
              <a:t>3</a:t>
            </a:r>
            <a:r>
              <a:rPr lang="zh-CN" altLang="en-US" sz="2800" dirty="0"/>
              <a:t>位数的阶梯数）</a:t>
            </a:r>
            <a:r>
              <a:rPr lang="en-US" altLang="zh-CN" sz="2800" dirty="0"/>
              <a:t>?</a:t>
            </a:r>
            <a:r>
              <a:rPr lang="en-US" altLang="zh-CN" sz="2800" b="1" dirty="0"/>
              <a:t> </a:t>
            </a:r>
            <a:endParaRPr lang="zh-CN" altLang="zh-CN" sz="2800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0303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12763"/>
            <a:ext cx="6949008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/>
              <a:t>1.</a:t>
            </a:r>
            <a:r>
              <a:rPr lang="zh-CN" altLang="en-US" sz="4000" dirty="0" smtClean="0"/>
              <a:t>用程序表示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579296" cy="5737051"/>
          </a:xfrm>
        </p:spPr>
        <p:txBody>
          <a:bodyPr/>
          <a:lstStyle/>
          <a:p>
            <a:r>
              <a:rPr lang="zh-CN" altLang="en-US" dirty="0"/>
              <a:t>问题很简单，每个方格中的米粒数量都是之前方格中的米粒数量的</a:t>
            </a:r>
            <a:r>
              <a:rPr lang="en-US" altLang="zh-CN" dirty="0"/>
              <a:t>2</a:t>
            </a:r>
            <a:r>
              <a:rPr lang="zh-CN" altLang="en-US" dirty="0"/>
              <a:t>倍。于是我们可以写</a:t>
            </a:r>
            <a:r>
              <a:rPr lang="en-US" altLang="zh-CN" dirty="0"/>
              <a:t>Java</a:t>
            </a:r>
            <a:r>
              <a:rPr lang="zh-CN" altLang="en-US" dirty="0"/>
              <a:t>程序来实现它：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i=1,j=1;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变量</a:t>
            </a:r>
            <a:r>
              <a:rPr lang="en-US" altLang="zh-CN" dirty="0"/>
              <a:t>i</a:t>
            </a:r>
            <a:r>
              <a:rPr lang="zh-CN" altLang="en-US" dirty="0"/>
              <a:t>存储要放的</a:t>
            </a:r>
            <a:r>
              <a:rPr lang="zh-CN" altLang="en-US" dirty="0" smtClean="0"/>
              <a:t>米粒</a:t>
            </a:r>
            <a:r>
              <a:rPr lang="zh-CN" altLang="en-US" dirty="0"/>
              <a:t>数</a:t>
            </a:r>
            <a:r>
              <a:rPr lang="zh-CN" altLang="en-US" dirty="0" smtClean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存储当前的</a:t>
            </a:r>
            <a:r>
              <a:rPr lang="zh-CN" altLang="en-US" dirty="0" smtClean="0"/>
              <a:t>格子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第</a:t>
            </a:r>
            <a:r>
              <a:rPr lang="en-US" altLang="zh-CN" dirty="0"/>
              <a:t>" + j + "</a:t>
            </a:r>
            <a:r>
              <a:rPr lang="zh-CN" altLang="en-US" dirty="0"/>
              <a:t>个格子放的</a:t>
            </a:r>
            <a:r>
              <a:rPr lang="zh-CN" altLang="en-US" dirty="0" smtClean="0"/>
              <a:t>米粒为</a:t>
            </a:r>
            <a:r>
              <a:rPr lang="zh-CN" altLang="en-US" dirty="0"/>
              <a:t>：</a:t>
            </a:r>
            <a:r>
              <a:rPr lang="en-US" altLang="zh-CN" dirty="0"/>
              <a:t>" + i 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j++;</a:t>
            </a:r>
          </a:p>
          <a:p>
            <a:r>
              <a:rPr lang="en-US" altLang="zh-CN" dirty="0"/>
              <a:t>i = 2 * i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。。。。。。</a:t>
            </a:r>
            <a:r>
              <a:rPr lang="zh-CN" altLang="en-US" dirty="0" smtClean="0">
                <a:solidFill>
                  <a:srgbClr val="FF0000"/>
                </a:solidFill>
              </a:rPr>
              <a:t>重复执行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</a:rPr>
              <a:t>遍即可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第</a:t>
            </a:r>
            <a:r>
              <a:rPr lang="en-US" altLang="zh-CN" dirty="0"/>
              <a:t>" + j + "</a:t>
            </a:r>
            <a:r>
              <a:rPr lang="zh-CN" altLang="en-US" dirty="0"/>
              <a:t>个格子放的米粒为：</a:t>
            </a:r>
            <a:r>
              <a:rPr lang="en-US" altLang="zh-CN" dirty="0"/>
              <a:t>" + i );</a:t>
            </a:r>
          </a:p>
          <a:p>
            <a:r>
              <a:rPr lang="en-US" altLang="zh-CN" dirty="0"/>
              <a:t>j++;</a:t>
            </a:r>
            <a:endParaRPr lang="zh-CN" altLang="en-US" dirty="0"/>
          </a:p>
          <a:p>
            <a:r>
              <a:rPr lang="en-US" altLang="zh-CN" dirty="0" smtClean="0"/>
              <a:t>i </a:t>
            </a:r>
            <a:r>
              <a:rPr lang="en-US" altLang="zh-CN" dirty="0"/>
              <a:t>= 2 * i</a:t>
            </a:r>
            <a:r>
              <a:rPr lang="en-US" altLang="zh-CN" dirty="0" smtClean="0"/>
              <a:t>;</a:t>
            </a:r>
            <a:endParaRPr lang="zh-CN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63888" y="422108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有没有其他的实现方式？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87499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12763"/>
            <a:ext cx="6949008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2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用流程图表示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3296394" cy="5211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82029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12763"/>
            <a:ext cx="6949008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3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循环语句</a:t>
            </a:r>
            <a:r>
              <a:rPr lang="en-US" altLang="zh-CN" sz="4000" dirty="0" smtClean="0"/>
              <a:t>---while</a:t>
            </a:r>
            <a:r>
              <a:rPr lang="zh-CN" altLang="en-US" sz="4000" dirty="0" smtClean="0"/>
              <a:t>语句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while</a:t>
            </a:r>
            <a:r>
              <a:rPr lang="zh-CN" altLang="en-US" dirty="0"/>
              <a:t>语句的一般形式如下：</a:t>
            </a:r>
          </a:p>
          <a:p>
            <a:pPr>
              <a:buNone/>
            </a:pPr>
            <a:r>
              <a:rPr lang="en-US" altLang="zh-CN" dirty="0"/>
              <a:t>             while (</a:t>
            </a:r>
            <a:r>
              <a:rPr lang="zh-CN" altLang="en-US" dirty="0"/>
              <a:t>表达式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  }</a:t>
            </a:r>
            <a:endParaRPr lang="zh-CN" altLang="en-US" dirty="0"/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2051720" y="2060848"/>
            <a:ext cx="1502098" cy="144016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4467128" y="2114854"/>
            <a:ext cx="244827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循环体，即重复执行的部分</a:t>
            </a:r>
            <a:endParaRPr lang="zh-CN" altLang="en-US" sz="2800" b="1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" name="直接箭头连接符 2"/>
          <p:cNvCxnSpPr>
            <a:stCxn id="5" idx="1"/>
          </p:cNvCxnSpPr>
          <p:nvPr/>
        </p:nvCxnSpPr>
        <p:spPr>
          <a:xfrm flipH="1" flipV="1">
            <a:off x="3553818" y="2591907"/>
            <a:ext cx="91331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04418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214438"/>
            <a:ext cx="7786688" cy="16430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/>
              <a:t> while</a:t>
            </a:r>
            <a:r>
              <a:rPr lang="zh-CN" altLang="en-US" dirty="0" smtClean="0"/>
              <a:t>语句的一般形式如下：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          while 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 {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…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</a:t>
            </a:r>
            <a:endParaRPr lang="zh-CN" altLang="en-US" dirty="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4" name="矩形 6"/>
          <p:cNvSpPr>
            <a:spLocks noChangeArrowheads="1"/>
          </p:cNvSpPr>
          <p:nvPr/>
        </p:nvSpPr>
        <p:spPr bwMode="auto">
          <a:xfrm>
            <a:off x="2915816" y="1772816"/>
            <a:ext cx="1214437" cy="500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zh-CN" sz="40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5" name="线形标注 2 8"/>
          <p:cNvSpPr>
            <a:spLocks/>
          </p:cNvSpPr>
          <p:nvPr/>
        </p:nvSpPr>
        <p:spPr bwMode="auto">
          <a:xfrm>
            <a:off x="4020147" y="2754694"/>
            <a:ext cx="4500562" cy="1000125"/>
          </a:xfrm>
          <a:prstGeom prst="borderCallout2">
            <a:avLst>
              <a:gd name="adj1" fmla="val 2245"/>
              <a:gd name="adj2" fmla="val 13352"/>
              <a:gd name="adj3" fmla="val -21835"/>
              <a:gd name="adj4" fmla="val -3812"/>
              <a:gd name="adj5" fmla="val -43322"/>
              <a:gd name="adj6" fmla="val -7656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800" b="1" dirty="0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“真”时执行循环体语句</a:t>
            </a:r>
          </a:p>
          <a:p>
            <a:r>
              <a:rPr lang="zh-CN" altLang="en-US" sz="2800" b="1" dirty="0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“假”时不执行</a:t>
            </a:r>
            <a:endParaRPr lang="zh-CN" altLang="en-US" sz="28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6" name="TextBox 9"/>
          <p:cNvSpPr txBox="1">
            <a:spLocks noChangeArrowheads="1"/>
          </p:cNvSpPr>
          <p:nvPr/>
        </p:nvSpPr>
        <p:spPr bwMode="auto">
          <a:xfrm>
            <a:off x="5520334" y="2132856"/>
            <a:ext cx="300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循环条件表达式</a:t>
            </a:r>
          </a:p>
        </p:txBody>
      </p:sp>
      <p:sp>
        <p:nvSpPr>
          <p:cNvPr id="12297" name="TextBox 12"/>
          <p:cNvSpPr txBox="1">
            <a:spLocks noChangeArrowheads="1"/>
          </p:cNvSpPr>
          <p:nvPr/>
        </p:nvSpPr>
        <p:spPr bwMode="auto">
          <a:xfrm>
            <a:off x="857250" y="4542411"/>
            <a:ext cx="74295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80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sz="3200" b="1" dirty="0">
                <a:solidFill>
                  <a:srgbClr val="9D138D"/>
                </a:solidFill>
                <a:latin typeface="Arial" pitchFamily="34" charset="0"/>
                <a:ea typeface="宋体" pitchFamily="2" charset="-122"/>
              </a:rPr>
              <a:t>while</a:t>
            </a:r>
            <a:r>
              <a:rPr lang="zh-CN" altLang="en-US" sz="3200" b="1" dirty="0">
                <a:solidFill>
                  <a:srgbClr val="9D138D"/>
                </a:solidFill>
                <a:latin typeface="Arial" pitchFamily="34" charset="0"/>
                <a:ea typeface="宋体" pitchFamily="2" charset="-122"/>
              </a:rPr>
              <a:t>循环的特点是：</a:t>
            </a:r>
          </a:p>
          <a:p>
            <a:pPr eaLnBrk="1" hangingPunct="1"/>
            <a:r>
              <a:rPr lang="zh-CN" altLang="en-US" sz="3200" b="1" dirty="0">
                <a:solidFill>
                  <a:srgbClr val="9D138D"/>
                </a:solidFill>
                <a:latin typeface="Arial" pitchFamily="34" charset="0"/>
                <a:ea typeface="宋体" pitchFamily="2" charset="-122"/>
              </a:rPr>
              <a:t>先判断条件表达式，后执行循环体语句</a:t>
            </a:r>
          </a:p>
        </p:txBody>
      </p:sp>
      <p:pic>
        <p:nvPicPr>
          <p:cNvPr id="11274" name="图片 10" descr="Untitled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3875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 autoUpdateAnimBg="0"/>
      <p:bldP spid="12295" grpId="0" animBg="1" autoUpdateAnimBg="0"/>
      <p:bldP spid="12296" grpId="0" autoUpdateAnimBg="0"/>
      <p:bldP spid="1229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7" y="512763"/>
            <a:ext cx="6949008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/>
              <a:t>练习：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zh-CN" altLang="en-US" sz="2800" b="1" dirty="0" smtClean="0"/>
              <a:t>编程</a:t>
            </a:r>
            <a:r>
              <a:rPr lang="zh-CN" altLang="zh-CN" sz="2800" b="1" dirty="0" smtClean="0"/>
              <a:t>计算</a:t>
            </a:r>
            <a:r>
              <a:rPr lang="en-US" altLang="zh-CN" sz="2800" b="1" dirty="0"/>
              <a:t>1+2+3+</a:t>
            </a:r>
            <a:r>
              <a:rPr lang="zh-CN" altLang="zh-CN" sz="2800" b="1" dirty="0"/>
              <a:t>。。。</a:t>
            </a:r>
            <a:r>
              <a:rPr lang="en-US" altLang="zh-CN" sz="2800" b="1" dirty="0"/>
              <a:t>+100=</a:t>
            </a:r>
            <a:r>
              <a:rPr lang="zh-CN" altLang="zh-CN" sz="2800" b="1" dirty="0" smtClean="0"/>
              <a:t>？</a:t>
            </a:r>
            <a:r>
              <a:rPr lang="zh-CN" altLang="en-US" sz="2800" b="1" dirty="0" smtClean="0"/>
              <a:t>，并画出流程图。</a:t>
            </a: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、定义变量</a:t>
            </a:r>
            <a:r>
              <a:rPr lang="en-US" altLang="zh-CN" sz="2800" b="1" dirty="0" smtClean="0"/>
              <a:t>sum</a:t>
            </a:r>
            <a:r>
              <a:rPr lang="zh-CN" altLang="en-US" sz="2800" b="1" dirty="0" smtClean="0"/>
              <a:t>存放计算的和，变量</a:t>
            </a:r>
            <a:r>
              <a:rPr lang="en-US" altLang="zh-CN" sz="2800" b="1" dirty="0" smtClean="0"/>
              <a:t>i</a:t>
            </a:r>
            <a:r>
              <a:rPr lang="zh-CN" altLang="en-US" sz="2800" b="1" dirty="0" smtClean="0"/>
              <a:t>表示下一个要加的数字；初始值</a:t>
            </a:r>
            <a:r>
              <a:rPr lang="en-US" altLang="zh-CN" sz="2800" b="1" dirty="0" smtClean="0"/>
              <a:t>sum=0</a:t>
            </a:r>
            <a:r>
              <a:rPr lang="zh-CN" altLang="en-US" sz="2800" b="1" dirty="0" smtClean="0"/>
              <a:t>；</a:t>
            </a:r>
            <a:r>
              <a:rPr lang="en-US" altLang="zh-CN" sz="2800" b="1" dirty="0" smtClean="0"/>
              <a:t>i=1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sum=</a:t>
            </a:r>
            <a:r>
              <a:rPr lang="en-US" altLang="zh-CN" sz="2800" b="1" dirty="0" err="1" smtClean="0"/>
              <a:t>sum+i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i++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、重复第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步和第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步的操作</a:t>
            </a:r>
            <a:r>
              <a:rPr lang="en-US" altLang="zh-CN" sz="2800" b="1" dirty="0" smtClean="0"/>
              <a:t>100</a:t>
            </a:r>
            <a:r>
              <a:rPr lang="zh-CN" altLang="en-US" sz="2800" b="1" dirty="0" smtClean="0"/>
              <a:t>遍；</a:t>
            </a: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、输出结果。</a:t>
            </a: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357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797" y="512763"/>
            <a:ext cx="6949008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/>
              <a:t>提高</a:t>
            </a:r>
            <a:r>
              <a:rPr lang="zh-CN" altLang="en-US" sz="4000" dirty="0" smtClean="0"/>
              <a:t>：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r>
              <a:rPr lang="zh-CN" altLang="zh-CN" sz="2800" b="1" dirty="0" smtClean="0"/>
              <a:t>编写</a:t>
            </a:r>
            <a:r>
              <a:rPr lang="zh-CN" altLang="zh-CN" sz="2800" b="1" dirty="0"/>
              <a:t>程序，找出</a:t>
            </a:r>
            <a:r>
              <a:rPr lang="en-US" altLang="zh-CN" sz="2800" b="1" dirty="0"/>
              <a:t>1000---9999</a:t>
            </a:r>
            <a:r>
              <a:rPr lang="zh-CN" altLang="zh-CN" sz="2800" b="1" dirty="0"/>
              <a:t>之间可以被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整除，但不能被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整除的所有</a:t>
            </a:r>
            <a:r>
              <a:rPr lang="zh-CN" altLang="zh-CN" sz="2800" b="1" dirty="0" smtClean="0"/>
              <a:t>整数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画出流程图。</a:t>
            </a: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endParaRPr lang="en-US" altLang="zh-CN" sz="28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06337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 主题 2">
      <a:dk1>
        <a:srgbClr val="093575"/>
      </a:dk1>
      <a:lt1>
        <a:srgbClr val="FFFFFF"/>
      </a:lt1>
      <a:dk2>
        <a:srgbClr val="000066"/>
      </a:dk2>
      <a:lt2>
        <a:srgbClr val="808080"/>
      </a:lt2>
      <a:accent1>
        <a:srgbClr val="4B92E1"/>
      </a:accent1>
      <a:accent2>
        <a:srgbClr val="99CCFF"/>
      </a:accent2>
      <a:accent3>
        <a:srgbClr val="FFFFFF"/>
      </a:accent3>
      <a:accent4>
        <a:srgbClr val="062C63"/>
      </a:accent4>
      <a:accent5>
        <a:srgbClr val="B1C7EE"/>
      </a:accent5>
      <a:accent6>
        <a:srgbClr val="8AB9E7"/>
      </a:accent6>
      <a:hlink>
        <a:srgbClr val="0066CC"/>
      </a:hlink>
      <a:folHlink>
        <a:srgbClr val="AF67FF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Java面向对象程序设计_概论（4学时）.ppt [兼容模式]" id="{99CDF118-54E3-43AF-8E50-A1252EFC194E}" vid="{CFE3E24E-AD5B-41BE-B739-75F615979018}"/>
    </a:ext>
  </a:extLst>
</a:theme>
</file>

<file path=ppt/theme/theme2.xml><?xml version="1.0" encoding="utf-8"?>
<a:theme xmlns:a="http://schemas.openxmlformats.org/drawingml/2006/main" name="223TGp_edu_light_v2">
  <a:themeElements>
    <a:clrScheme name="223TGp_edu_light_v2 3">
      <a:dk1>
        <a:srgbClr val="000000"/>
      </a:dk1>
      <a:lt1>
        <a:srgbClr val="FFFFFF"/>
      </a:lt1>
      <a:dk2>
        <a:srgbClr val="7A4832"/>
      </a:dk2>
      <a:lt2>
        <a:srgbClr val="DDDDDD"/>
      </a:lt2>
      <a:accent1>
        <a:srgbClr val="A18537"/>
      </a:accent1>
      <a:accent2>
        <a:srgbClr val="518D47"/>
      </a:accent2>
      <a:accent3>
        <a:srgbClr val="FFFFFF"/>
      </a:accent3>
      <a:accent4>
        <a:srgbClr val="000000"/>
      </a:accent4>
      <a:accent5>
        <a:srgbClr val="CDC2AE"/>
      </a:accent5>
      <a:accent6>
        <a:srgbClr val="497F3F"/>
      </a:accent6>
      <a:hlink>
        <a:srgbClr val="844B91"/>
      </a:hlink>
      <a:folHlink>
        <a:srgbClr val="90A8B0"/>
      </a:folHlink>
    </a:clrScheme>
    <a:fontScheme name="223TGp_edu_light_v2">
      <a:majorFont>
        <a:latin typeface="华文中宋"/>
        <a:ea typeface="华文中宋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23TGp_edu_light_v2 1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_v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_v2 3">
        <a:dk1>
          <a:srgbClr val="000000"/>
        </a:dk1>
        <a:lt1>
          <a:srgbClr val="FFFFFF"/>
        </a:lt1>
        <a:dk2>
          <a:srgbClr val="7A4832"/>
        </a:dk2>
        <a:lt2>
          <a:srgbClr val="DDDDDD"/>
        </a:lt2>
        <a:accent1>
          <a:srgbClr val="A18537"/>
        </a:accent1>
        <a:accent2>
          <a:srgbClr val="518D47"/>
        </a:accent2>
        <a:accent3>
          <a:srgbClr val="FFFFFF"/>
        </a:accent3>
        <a:accent4>
          <a:srgbClr val="000000"/>
        </a:accent4>
        <a:accent5>
          <a:srgbClr val="CDC2AE"/>
        </a:accent5>
        <a:accent6>
          <a:srgbClr val="497F3F"/>
        </a:accent6>
        <a:hlink>
          <a:srgbClr val="844B91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Java面向对象程序设计_概论（4学时）.ppt [兼容模式]" id="{99CDF118-54E3-43AF-8E50-A1252EFC194E}" vid="{9B9110AC-8877-4035-850F-19B86AE30829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Java面向对象程序设计_概论（4学时）</Template>
  <TotalTime>3769</TotalTime>
  <Words>1599</Words>
  <Application>Microsoft Office PowerPoint</Application>
  <PresentationFormat>全屏显示(4:3)</PresentationFormat>
  <Paragraphs>259</Paragraphs>
  <Slides>35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PowerPoint Template</vt:lpstr>
      <vt:lpstr>223TGp_edu_light_v2</vt:lpstr>
      <vt:lpstr>Java程序设计基础</vt:lpstr>
      <vt:lpstr>内容提要</vt:lpstr>
      <vt:lpstr>1.问题引入 </vt:lpstr>
      <vt:lpstr>1.用程序表示 </vt:lpstr>
      <vt:lpstr>2.用流程图表示 </vt:lpstr>
      <vt:lpstr>3.循环语句---while语句 </vt:lpstr>
      <vt:lpstr>PowerPoint 演示文稿</vt:lpstr>
      <vt:lpstr>练习： </vt:lpstr>
      <vt:lpstr>提高： </vt:lpstr>
      <vt:lpstr>4.用for 语句实现循环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 </vt:lpstr>
      <vt:lpstr>作业： </vt:lpstr>
      <vt:lpstr>do…while循环 </vt:lpstr>
      <vt:lpstr>do…while循环 </vt:lpstr>
      <vt:lpstr>练习</vt:lpstr>
      <vt:lpstr>练习</vt:lpstr>
      <vt:lpstr>练习</vt:lpstr>
      <vt:lpstr>用break语句提前终止循环 </vt:lpstr>
      <vt:lpstr>用break语句提前终止循环 </vt:lpstr>
      <vt:lpstr>用break语句提前终止循环 </vt:lpstr>
      <vt:lpstr>用continue语句提前结束本次循环 </vt:lpstr>
      <vt:lpstr>用continue语句提前结束本次循环 </vt:lpstr>
      <vt:lpstr>用continue语句提前结束本次循环 </vt:lpstr>
      <vt:lpstr>break语句和continue语句的区别 </vt:lpstr>
      <vt:lpstr>break语句和continue语句的区别 </vt:lpstr>
      <vt:lpstr>练习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Java面向对象程序设计</dc:title>
  <dc:creator>meiyu</dc:creator>
  <cp:lastModifiedBy>User</cp:lastModifiedBy>
  <cp:revision>192</cp:revision>
  <dcterms:created xsi:type="dcterms:W3CDTF">2018-09-03T07:17:26Z</dcterms:created>
  <dcterms:modified xsi:type="dcterms:W3CDTF">2018-10-23T01:20:19Z</dcterms:modified>
</cp:coreProperties>
</file>