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9" r:id="rId2"/>
  </p:sldMasterIdLst>
  <p:notesMasterIdLst>
    <p:notesMasterId r:id="rId27"/>
  </p:notesMasterIdLst>
  <p:sldIdLst>
    <p:sldId id="256" r:id="rId3"/>
    <p:sldId id="443" r:id="rId4"/>
    <p:sldId id="545" r:id="rId5"/>
    <p:sldId id="640" r:id="rId6"/>
    <p:sldId id="592" r:id="rId7"/>
    <p:sldId id="593" r:id="rId8"/>
    <p:sldId id="589" r:id="rId9"/>
    <p:sldId id="652" r:id="rId10"/>
    <p:sldId id="655" r:id="rId11"/>
    <p:sldId id="641" r:id="rId12"/>
    <p:sldId id="643" r:id="rId13"/>
    <p:sldId id="642" r:id="rId14"/>
    <p:sldId id="656" r:id="rId15"/>
    <p:sldId id="647" r:id="rId16"/>
    <p:sldId id="653" r:id="rId17"/>
    <p:sldId id="644" r:id="rId18"/>
    <p:sldId id="654" r:id="rId19"/>
    <p:sldId id="648" r:id="rId20"/>
    <p:sldId id="646" r:id="rId21"/>
    <p:sldId id="645" r:id="rId22"/>
    <p:sldId id="649" r:id="rId23"/>
    <p:sldId id="650" r:id="rId24"/>
    <p:sldId id="657" r:id="rId25"/>
    <p:sldId id="65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1FDA9"/>
    <a:srgbClr val="990000"/>
    <a:srgbClr val="DDDDDD"/>
    <a:srgbClr val="9FB3AD"/>
    <a:srgbClr val="6F9DB7"/>
    <a:srgbClr val="98BAAF"/>
    <a:srgbClr val="7A3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359" autoAdjust="0"/>
  </p:normalViewPr>
  <p:slideViewPr>
    <p:cSldViewPr>
      <p:cViewPr varScale="1">
        <p:scale>
          <a:sx n="104" d="100"/>
          <a:sy n="104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D0437B1B-B631-45F6-B54F-56062687DAE8}" type="datetimeFigureOut">
              <a:rPr lang="zh-CN" altLang="en-US"/>
              <a:pPr>
                <a:defRPr/>
              </a:pPr>
              <a:t>2019/10/28</a:t>
            </a:fld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effectLst/>
              </a:defRPr>
            </a:lvl1pPr>
          </a:lstStyle>
          <a:p>
            <a:pPr>
              <a:defRPr/>
            </a:pPr>
            <a:fld id="{43E884F8-4DE7-45DA-BC5B-33ACC9EAEA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441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</a:rPr>
              <a:t>1</a:t>
            </a:r>
            <a:r>
              <a:rPr lang="zh-CN" altLang="en-US" smtClean="0">
                <a:latin typeface="Calibri" panose="020F0502020204030204" pitchFamily="34" charset="0"/>
              </a:rPr>
              <a:t>、以每一次课（</a:t>
            </a:r>
            <a:r>
              <a:rPr lang="en-US" altLang="zh-CN" smtClean="0">
                <a:latin typeface="Calibri" panose="020F0502020204030204" pitchFamily="34" charset="0"/>
              </a:rPr>
              <a:t>2</a:t>
            </a:r>
            <a:r>
              <a:rPr lang="zh-CN" altLang="en-US" smtClean="0">
                <a:latin typeface="Calibri" panose="020F0502020204030204" pitchFamily="34" charset="0"/>
              </a:rPr>
              <a:t>节课）为单元。 </a:t>
            </a:r>
          </a:p>
        </p:txBody>
      </p:sp>
    </p:spTree>
    <p:extLst>
      <p:ext uri="{BB962C8B-B14F-4D97-AF65-F5344CB8AC3E}">
        <p14:creationId xmlns:p14="http://schemas.microsoft.com/office/powerpoint/2010/main" val="35787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invGray">
          <a:xfrm>
            <a:off x="0" y="3284538"/>
            <a:ext cx="9153525" cy="1509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ltGray">
          <a:xfrm>
            <a:off x="1619250" y="45085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Picture 13" descr="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589588"/>
            <a:ext cx="45370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615184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47664" y="4581128"/>
            <a:ext cx="7086600" cy="50405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163721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C7808-61A9-4A05-992E-02BF9244DD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310745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38776-527D-4474-B9BA-E1AAD47760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388345"/>
      </p:ext>
    </p:extLst>
  </p:cSld>
  <p:clrMapOvr>
    <a:masterClrMapping/>
  </p:clrMapOvr>
  <p:transition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BE1D0-BE0C-4D67-9BB5-79B1BD18B1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281254"/>
      </p:ext>
    </p:extLst>
  </p:cSld>
  <p:clrMapOvr>
    <a:masterClrMapping/>
  </p:clrMapOvr>
  <p:transition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0494D-1447-40D8-86B5-9601F5575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742078"/>
      </p:ext>
    </p:extLst>
  </p:cSld>
  <p:clrMapOvr>
    <a:masterClrMapping/>
  </p:clrMapOvr>
  <p:transition>
    <p:circl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AE39B-F211-4CA9-B828-D87C05BDC8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295880"/>
      </p:ext>
    </p:extLst>
  </p:cSld>
  <p:clrMapOvr>
    <a:masterClrMapping/>
  </p:clrMapOvr>
  <p:transition>
    <p:circl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校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20713"/>
            <a:ext cx="730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6851650" cy="596900"/>
          </a:xfrm>
        </p:spPr>
        <p:txBody>
          <a:bodyPr/>
          <a:lstStyle>
            <a:lvl1pPr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781300"/>
            <a:ext cx="4824412" cy="50323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7E84846-C4A7-4FA1-8F1A-940FD321B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51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F3531-60B8-4167-9D5B-8E20AC841B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01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52585-3E3D-4908-87CF-A73B660631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255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31938"/>
            <a:ext cx="40386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31938"/>
            <a:ext cx="40386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9E6EC-92E3-4716-915D-E689D628E9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966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34982-7D14-43CF-9699-53F47DB4B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28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373063" y="400050"/>
            <a:ext cx="454025" cy="306388"/>
          </a:xfrm>
          <a:custGeom>
            <a:avLst/>
            <a:gdLst>
              <a:gd name="T0" fmla="*/ 0 w 16620"/>
              <a:gd name="T1" fmla="*/ 4462 h 11158"/>
              <a:gd name="T2" fmla="*/ 65 w 16620"/>
              <a:gd name="T3" fmla="*/ 4480 h 11158"/>
              <a:gd name="T4" fmla="*/ 128 w 16620"/>
              <a:gd name="T5" fmla="*/ 4494 h 11158"/>
              <a:gd name="T6" fmla="*/ 188 w 16620"/>
              <a:gd name="T7" fmla="*/ 4509 h 11158"/>
              <a:gd name="T8" fmla="*/ 246 w 16620"/>
              <a:gd name="T9" fmla="*/ 4521 h 11158"/>
              <a:gd name="T10" fmla="*/ 353 w 16620"/>
              <a:gd name="T11" fmla="*/ 4545 h 11158"/>
              <a:gd name="T12" fmla="*/ 450 w 16620"/>
              <a:gd name="T13" fmla="*/ 4568 h 11158"/>
              <a:gd name="T14" fmla="*/ 495 w 16620"/>
              <a:gd name="T15" fmla="*/ 4580 h 11158"/>
              <a:gd name="T16" fmla="*/ 538 w 16620"/>
              <a:gd name="T17" fmla="*/ 4591 h 11158"/>
              <a:gd name="T18" fmla="*/ 579 w 16620"/>
              <a:gd name="T19" fmla="*/ 4603 h 11158"/>
              <a:gd name="T20" fmla="*/ 616 w 16620"/>
              <a:gd name="T21" fmla="*/ 4616 h 11158"/>
              <a:gd name="T22" fmla="*/ 652 w 16620"/>
              <a:gd name="T23" fmla="*/ 4631 h 11158"/>
              <a:gd name="T24" fmla="*/ 686 w 16620"/>
              <a:gd name="T25" fmla="*/ 4645 h 11158"/>
              <a:gd name="T26" fmla="*/ 717 w 16620"/>
              <a:gd name="T27" fmla="*/ 4663 h 11158"/>
              <a:gd name="T28" fmla="*/ 747 w 16620"/>
              <a:gd name="T29" fmla="*/ 4682 h 11158"/>
              <a:gd name="T30" fmla="*/ 774 w 16620"/>
              <a:gd name="T31" fmla="*/ 4702 h 11158"/>
              <a:gd name="T32" fmla="*/ 799 w 16620"/>
              <a:gd name="T33" fmla="*/ 4725 h 11158"/>
              <a:gd name="T34" fmla="*/ 822 w 16620"/>
              <a:gd name="T35" fmla="*/ 4750 h 11158"/>
              <a:gd name="T36" fmla="*/ 843 w 16620"/>
              <a:gd name="T37" fmla="*/ 4779 h 11158"/>
              <a:gd name="T38" fmla="*/ 862 w 16620"/>
              <a:gd name="T39" fmla="*/ 4810 h 11158"/>
              <a:gd name="T40" fmla="*/ 880 w 16620"/>
              <a:gd name="T41" fmla="*/ 4845 h 11158"/>
              <a:gd name="T42" fmla="*/ 895 w 16620"/>
              <a:gd name="T43" fmla="*/ 4882 h 11158"/>
              <a:gd name="T44" fmla="*/ 909 w 16620"/>
              <a:gd name="T45" fmla="*/ 4924 h 11158"/>
              <a:gd name="T46" fmla="*/ 921 w 16620"/>
              <a:gd name="T47" fmla="*/ 4969 h 11158"/>
              <a:gd name="T48" fmla="*/ 932 w 16620"/>
              <a:gd name="T49" fmla="*/ 5019 h 11158"/>
              <a:gd name="T50" fmla="*/ 940 w 16620"/>
              <a:gd name="T51" fmla="*/ 5073 h 11158"/>
              <a:gd name="T52" fmla="*/ 947 w 16620"/>
              <a:gd name="T53" fmla="*/ 5133 h 11158"/>
              <a:gd name="T54" fmla="*/ 953 w 16620"/>
              <a:gd name="T55" fmla="*/ 5196 h 11158"/>
              <a:gd name="T56" fmla="*/ 956 w 16620"/>
              <a:gd name="T57" fmla="*/ 5264 h 11158"/>
              <a:gd name="T58" fmla="*/ 958 w 16620"/>
              <a:gd name="T59" fmla="*/ 5339 h 11158"/>
              <a:gd name="T60" fmla="*/ 959 w 16620"/>
              <a:gd name="T61" fmla="*/ 5419 h 11158"/>
              <a:gd name="T62" fmla="*/ 959 w 16620"/>
              <a:gd name="T63" fmla="*/ 11158 h 11158"/>
              <a:gd name="T64" fmla="*/ 1598 w 16620"/>
              <a:gd name="T65" fmla="*/ 11158 h 11158"/>
              <a:gd name="T66" fmla="*/ 1598 w 16620"/>
              <a:gd name="T67" fmla="*/ 5419 h 11158"/>
              <a:gd name="T68" fmla="*/ 8330 w 16620"/>
              <a:gd name="T69" fmla="*/ 9211 h 11158"/>
              <a:gd name="T70" fmla="*/ 16517 w 16620"/>
              <a:gd name="T71" fmla="*/ 4292 h 11158"/>
              <a:gd name="T72" fmla="*/ 16620 w 16620"/>
              <a:gd name="T73" fmla="*/ 3825 h 11158"/>
              <a:gd name="T74" fmla="*/ 8310 w 16620"/>
              <a:gd name="T75" fmla="*/ 0 h 11158"/>
              <a:gd name="T76" fmla="*/ 0 w 16620"/>
              <a:gd name="T77" fmla="*/ 3825 h 11158"/>
              <a:gd name="T78" fmla="*/ 0 w 16620"/>
              <a:gd name="T79" fmla="*/ 4462 h 1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620" h="11158">
                <a:moveTo>
                  <a:pt x="0" y="4462"/>
                </a:moveTo>
                <a:lnTo>
                  <a:pt x="65" y="4480"/>
                </a:lnTo>
                <a:lnTo>
                  <a:pt x="128" y="4494"/>
                </a:lnTo>
                <a:lnTo>
                  <a:pt x="188" y="4509"/>
                </a:lnTo>
                <a:lnTo>
                  <a:pt x="246" y="4521"/>
                </a:lnTo>
                <a:lnTo>
                  <a:pt x="353" y="4545"/>
                </a:lnTo>
                <a:lnTo>
                  <a:pt x="450" y="4568"/>
                </a:lnTo>
                <a:lnTo>
                  <a:pt x="495" y="4580"/>
                </a:lnTo>
                <a:lnTo>
                  <a:pt x="538" y="4591"/>
                </a:lnTo>
                <a:lnTo>
                  <a:pt x="579" y="4603"/>
                </a:lnTo>
                <a:lnTo>
                  <a:pt x="616" y="4616"/>
                </a:lnTo>
                <a:lnTo>
                  <a:pt x="652" y="4631"/>
                </a:lnTo>
                <a:lnTo>
                  <a:pt x="686" y="4645"/>
                </a:lnTo>
                <a:lnTo>
                  <a:pt x="717" y="4663"/>
                </a:lnTo>
                <a:lnTo>
                  <a:pt x="747" y="4682"/>
                </a:lnTo>
                <a:lnTo>
                  <a:pt x="774" y="4702"/>
                </a:lnTo>
                <a:lnTo>
                  <a:pt x="799" y="4725"/>
                </a:lnTo>
                <a:lnTo>
                  <a:pt x="822" y="4750"/>
                </a:lnTo>
                <a:lnTo>
                  <a:pt x="843" y="4779"/>
                </a:lnTo>
                <a:lnTo>
                  <a:pt x="862" y="4810"/>
                </a:lnTo>
                <a:lnTo>
                  <a:pt x="880" y="4845"/>
                </a:lnTo>
                <a:lnTo>
                  <a:pt x="895" y="4882"/>
                </a:lnTo>
                <a:lnTo>
                  <a:pt x="909" y="4924"/>
                </a:lnTo>
                <a:lnTo>
                  <a:pt x="921" y="4969"/>
                </a:lnTo>
                <a:lnTo>
                  <a:pt x="932" y="5019"/>
                </a:lnTo>
                <a:lnTo>
                  <a:pt x="940" y="5073"/>
                </a:lnTo>
                <a:lnTo>
                  <a:pt x="947" y="5133"/>
                </a:lnTo>
                <a:lnTo>
                  <a:pt x="953" y="5196"/>
                </a:lnTo>
                <a:lnTo>
                  <a:pt x="956" y="5264"/>
                </a:lnTo>
                <a:lnTo>
                  <a:pt x="958" y="5339"/>
                </a:lnTo>
                <a:lnTo>
                  <a:pt x="959" y="5419"/>
                </a:lnTo>
                <a:lnTo>
                  <a:pt x="959" y="11158"/>
                </a:lnTo>
                <a:lnTo>
                  <a:pt x="1598" y="11158"/>
                </a:lnTo>
                <a:lnTo>
                  <a:pt x="1598" y="5419"/>
                </a:lnTo>
                <a:lnTo>
                  <a:pt x="8330" y="9211"/>
                </a:lnTo>
                <a:lnTo>
                  <a:pt x="16517" y="4292"/>
                </a:lnTo>
                <a:lnTo>
                  <a:pt x="16620" y="3825"/>
                </a:lnTo>
                <a:lnTo>
                  <a:pt x="8310" y="0"/>
                </a:lnTo>
                <a:lnTo>
                  <a:pt x="0" y="3825"/>
                </a:lnTo>
                <a:lnTo>
                  <a:pt x="0" y="4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434975" y="574675"/>
            <a:ext cx="331788" cy="261938"/>
          </a:xfrm>
          <a:custGeom>
            <a:avLst/>
            <a:gdLst>
              <a:gd name="T0" fmla="*/ 11030 w 12146"/>
              <a:gd name="T1" fmla="*/ 4122 h 9555"/>
              <a:gd name="T2" fmla="*/ 11252 w 12146"/>
              <a:gd name="T3" fmla="*/ 4107 h 9555"/>
              <a:gd name="T4" fmla="*/ 11385 w 12146"/>
              <a:gd name="T5" fmla="*/ 4096 h 9555"/>
              <a:gd name="T6" fmla="*/ 11507 w 12146"/>
              <a:gd name="T7" fmla="*/ 4083 h 9555"/>
              <a:gd name="T8" fmla="*/ 11617 w 12146"/>
              <a:gd name="T9" fmla="*/ 4065 h 9555"/>
              <a:gd name="T10" fmla="*/ 11717 w 12146"/>
              <a:gd name="T11" fmla="*/ 4041 h 9555"/>
              <a:gd name="T12" fmla="*/ 11805 w 12146"/>
              <a:gd name="T13" fmla="*/ 4010 h 9555"/>
              <a:gd name="T14" fmla="*/ 11883 w 12146"/>
              <a:gd name="T15" fmla="*/ 3968 h 9555"/>
              <a:gd name="T16" fmla="*/ 11949 w 12146"/>
              <a:gd name="T17" fmla="*/ 3916 h 9555"/>
              <a:gd name="T18" fmla="*/ 12006 w 12146"/>
              <a:gd name="T19" fmla="*/ 3851 h 9555"/>
              <a:gd name="T20" fmla="*/ 12053 w 12146"/>
              <a:gd name="T21" fmla="*/ 3771 h 9555"/>
              <a:gd name="T22" fmla="*/ 12090 w 12146"/>
              <a:gd name="T23" fmla="*/ 3673 h 9555"/>
              <a:gd name="T24" fmla="*/ 12117 w 12146"/>
              <a:gd name="T25" fmla="*/ 3559 h 9555"/>
              <a:gd name="T26" fmla="*/ 12136 w 12146"/>
              <a:gd name="T27" fmla="*/ 3423 h 9555"/>
              <a:gd name="T28" fmla="*/ 12144 w 12146"/>
              <a:gd name="T29" fmla="*/ 3266 h 9555"/>
              <a:gd name="T30" fmla="*/ 12146 w 12146"/>
              <a:gd name="T31" fmla="*/ 309 h 9555"/>
              <a:gd name="T32" fmla="*/ 6081 w 12146"/>
              <a:gd name="T33" fmla="*/ 3512 h 9555"/>
              <a:gd name="T34" fmla="*/ 0 w 12146"/>
              <a:gd name="T35" fmla="*/ 309 h 9555"/>
              <a:gd name="T36" fmla="*/ 0 w 12146"/>
              <a:gd name="T37" fmla="*/ 3259 h 9555"/>
              <a:gd name="T38" fmla="*/ 7 w 12146"/>
              <a:gd name="T39" fmla="*/ 3402 h 9555"/>
              <a:gd name="T40" fmla="*/ 19 w 12146"/>
              <a:gd name="T41" fmla="*/ 3524 h 9555"/>
              <a:gd name="T42" fmla="*/ 38 w 12146"/>
              <a:gd name="T43" fmla="*/ 3628 h 9555"/>
              <a:gd name="T44" fmla="*/ 64 w 12146"/>
              <a:gd name="T45" fmla="*/ 3715 h 9555"/>
              <a:gd name="T46" fmla="*/ 97 w 12146"/>
              <a:gd name="T47" fmla="*/ 3788 h 9555"/>
              <a:gd name="T48" fmla="*/ 137 w 12146"/>
              <a:gd name="T49" fmla="*/ 3847 h 9555"/>
              <a:gd name="T50" fmla="*/ 185 w 12146"/>
              <a:gd name="T51" fmla="*/ 3896 h 9555"/>
              <a:gd name="T52" fmla="*/ 241 w 12146"/>
              <a:gd name="T53" fmla="*/ 3935 h 9555"/>
              <a:gd name="T54" fmla="*/ 307 w 12146"/>
              <a:gd name="T55" fmla="*/ 3967 h 9555"/>
              <a:gd name="T56" fmla="*/ 381 w 12146"/>
              <a:gd name="T57" fmla="*/ 3994 h 9555"/>
              <a:gd name="T58" fmla="*/ 464 w 12146"/>
              <a:gd name="T59" fmla="*/ 4018 h 9555"/>
              <a:gd name="T60" fmla="*/ 606 w 12146"/>
              <a:gd name="T61" fmla="*/ 4051 h 9555"/>
              <a:gd name="T62" fmla="*/ 771 w 12146"/>
              <a:gd name="T63" fmla="*/ 4089 h 9555"/>
              <a:gd name="T64" fmla="*/ 894 w 12146"/>
              <a:gd name="T65" fmla="*/ 4118 h 9555"/>
              <a:gd name="T66" fmla="*/ 959 w 12146"/>
              <a:gd name="T67" fmla="*/ 7005 h 9555"/>
              <a:gd name="T68" fmla="*/ 2557 w 12146"/>
              <a:gd name="T69" fmla="*/ 9555 h 9555"/>
              <a:gd name="T70" fmla="*/ 4794 w 12146"/>
              <a:gd name="T71" fmla="*/ 7005 h 9555"/>
              <a:gd name="T72" fmla="*/ 7352 w 12146"/>
              <a:gd name="T73" fmla="*/ 9555 h 9555"/>
              <a:gd name="T74" fmla="*/ 9589 w 12146"/>
              <a:gd name="T75" fmla="*/ 7005 h 9555"/>
              <a:gd name="T76" fmla="*/ 10867 w 12146"/>
              <a:gd name="T77" fmla="*/ 4135 h 9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146" h="9555">
                <a:moveTo>
                  <a:pt x="10867" y="4135"/>
                </a:moveTo>
                <a:lnTo>
                  <a:pt x="11030" y="4122"/>
                </a:lnTo>
                <a:lnTo>
                  <a:pt x="11182" y="4112"/>
                </a:lnTo>
                <a:lnTo>
                  <a:pt x="11252" y="4107"/>
                </a:lnTo>
                <a:lnTo>
                  <a:pt x="11321" y="4101"/>
                </a:lnTo>
                <a:lnTo>
                  <a:pt x="11385" y="4096"/>
                </a:lnTo>
                <a:lnTo>
                  <a:pt x="11447" y="4090"/>
                </a:lnTo>
                <a:lnTo>
                  <a:pt x="11507" y="4083"/>
                </a:lnTo>
                <a:lnTo>
                  <a:pt x="11564" y="4074"/>
                </a:lnTo>
                <a:lnTo>
                  <a:pt x="11617" y="4065"/>
                </a:lnTo>
                <a:lnTo>
                  <a:pt x="11669" y="4054"/>
                </a:lnTo>
                <a:lnTo>
                  <a:pt x="11717" y="4041"/>
                </a:lnTo>
                <a:lnTo>
                  <a:pt x="11762" y="4027"/>
                </a:lnTo>
                <a:lnTo>
                  <a:pt x="11805" y="4010"/>
                </a:lnTo>
                <a:lnTo>
                  <a:pt x="11845" y="3990"/>
                </a:lnTo>
                <a:lnTo>
                  <a:pt x="11883" y="3968"/>
                </a:lnTo>
                <a:lnTo>
                  <a:pt x="11917" y="3943"/>
                </a:lnTo>
                <a:lnTo>
                  <a:pt x="11949" y="3916"/>
                </a:lnTo>
                <a:lnTo>
                  <a:pt x="11979" y="3885"/>
                </a:lnTo>
                <a:lnTo>
                  <a:pt x="12006" y="3851"/>
                </a:lnTo>
                <a:lnTo>
                  <a:pt x="12031" y="3812"/>
                </a:lnTo>
                <a:lnTo>
                  <a:pt x="12053" y="3771"/>
                </a:lnTo>
                <a:lnTo>
                  <a:pt x="12073" y="3724"/>
                </a:lnTo>
                <a:lnTo>
                  <a:pt x="12090" y="3673"/>
                </a:lnTo>
                <a:lnTo>
                  <a:pt x="12105" y="3618"/>
                </a:lnTo>
                <a:lnTo>
                  <a:pt x="12117" y="3559"/>
                </a:lnTo>
                <a:lnTo>
                  <a:pt x="12128" y="3493"/>
                </a:lnTo>
                <a:lnTo>
                  <a:pt x="12136" y="3423"/>
                </a:lnTo>
                <a:lnTo>
                  <a:pt x="12141" y="3347"/>
                </a:lnTo>
                <a:lnTo>
                  <a:pt x="12144" y="3266"/>
                </a:lnTo>
                <a:lnTo>
                  <a:pt x="12146" y="3179"/>
                </a:lnTo>
                <a:lnTo>
                  <a:pt x="12146" y="309"/>
                </a:lnTo>
                <a:lnTo>
                  <a:pt x="11973" y="19"/>
                </a:lnTo>
                <a:lnTo>
                  <a:pt x="6081" y="3512"/>
                </a:lnTo>
                <a:lnTo>
                  <a:pt x="182" y="0"/>
                </a:lnTo>
                <a:lnTo>
                  <a:pt x="0" y="309"/>
                </a:lnTo>
                <a:lnTo>
                  <a:pt x="0" y="3179"/>
                </a:lnTo>
                <a:lnTo>
                  <a:pt x="0" y="3259"/>
                </a:lnTo>
                <a:lnTo>
                  <a:pt x="4" y="3332"/>
                </a:lnTo>
                <a:lnTo>
                  <a:pt x="7" y="3402"/>
                </a:lnTo>
                <a:lnTo>
                  <a:pt x="12" y="3465"/>
                </a:lnTo>
                <a:lnTo>
                  <a:pt x="19" y="3524"/>
                </a:lnTo>
                <a:lnTo>
                  <a:pt x="27" y="3579"/>
                </a:lnTo>
                <a:lnTo>
                  <a:pt x="38" y="3628"/>
                </a:lnTo>
                <a:lnTo>
                  <a:pt x="50" y="3673"/>
                </a:lnTo>
                <a:lnTo>
                  <a:pt x="64" y="3715"/>
                </a:lnTo>
                <a:lnTo>
                  <a:pt x="79" y="3753"/>
                </a:lnTo>
                <a:lnTo>
                  <a:pt x="97" y="3788"/>
                </a:lnTo>
                <a:lnTo>
                  <a:pt x="116" y="3819"/>
                </a:lnTo>
                <a:lnTo>
                  <a:pt x="137" y="3847"/>
                </a:lnTo>
                <a:lnTo>
                  <a:pt x="160" y="3873"/>
                </a:lnTo>
                <a:lnTo>
                  <a:pt x="185" y="3896"/>
                </a:lnTo>
                <a:lnTo>
                  <a:pt x="212" y="3916"/>
                </a:lnTo>
                <a:lnTo>
                  <a:pt x="241" y="3935"/>
                </a:lnTo>
                <a:lnTo>
                  <a:pt x="274" y="3952"/>
                </a:lnTo>
                <a:lnTo>
                  <a:pt x="307" y="3967"/>
                </a:lnTo>
                <a:lnTo>
                  <a:pt x="343" y="3982"/>
                </a:lnTo>
                <a:lnTo>
                  <a:pt x="381" y="3994"/>
                </a:lnTo>
                <a:lnTo>
                  <a:pt x="421" y="4007"/>
                </a:lnTo>
                <a:lnTo>
                  <a:pt x="464" y="4018"/>
                </a:lnTo>
                <a:lnTo>
                  <a:pt x="508" y="4030"/>
                </a:lnTo>
                <a:lnTo>
                  <a:pt x="606" y="4051"/>
                </a:lnTo>
                <a:lnTo>
                  <a:pt x="713" y="4075"/>
                </a:lnTo>
                <a:lnTo>
                  <a:pt x="771" y="4089"/>
                </a:lnTo>
                <a:lnTo>
                  <a:pt x="831" y="4102"/>
                </a:lnTo>
                <a:lnTo>
                  <a:pt x="894" y="4118"/>
                </a:lnTo>
                <a:lnTo>
                  <a:pt x="959" y="4135"/>
                </a:lnTo>
                <a:lnTo>
                  <a:pt x="959" y="7005"/>
                </a:lnTo>
                <a:lnTo>
                  <a:pt x="2557" y="7005"/>
                </a:lnTo>
                <a:lnTo>
                  <a:pt x="2557" y="9555"/>
                </a:lnTo>
                <a:lnTo>
                  <a:pt x="4794" y="9555"/>
                </a:lnTo>
                <a:lnTo>
                  <a:pt x="4794" y="7005"/>
                </a:lnTo>
                <a:lnTo>
                  <a:pt x="7352" y="7005"/>
                </a:lnTo>
                <a:lnTo>
                  <a:pt x="7352" y="9555"/>
                </a:lnTo>
                <a:lnTo>
                  <a:pt x="9589" y="9555"/>
                </a:lnTo>
                <a:lnTo>
                  <a:pt x="9589" y="7005"/>
                </a:lnTo>
                <a:lnTo>
                  <a:pt x="10867" y="7005"/>
                </a:lnTo>
                <a:lnTo>
                  <a:pt x="10867" y="4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19088"/>
            <a:ext cx="6949008" cy="56356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7D0A45-8F72-4E46-9645-292199DA76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160483"/>
      </p:ext>
    </p:extLst>
  </p:cSld>
  <p:clrMapOvr>
    <a:masterClrMapping/>
  </p:clrMapOvr>
  <p:transition>
    <p:circl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3E9A8-105E-4AB3-859A-B50DAF53E7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41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9A6EF-0C97-45A2-A2ED-7625050B4F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799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FA8B8-0CC0-44DB-8B8C-27B1EB06B2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1190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59D38-9666-4EB4-9C84-BC5ED021D4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28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00046-21AF-4268-A207-BF15077854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025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333375"/>
            <a:ext cx="2125662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33375"/>
            <a:ext cx="622935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9B9E7-8BD0-47DA-9623-C6EE6EA2A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05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A2A3B-260E-459E-8183-CABB05F95C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915143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7B4D4-846A-4D97-8202-448B9A7AB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059653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9ABB6-2FA3-4397-B3D8-AD9F959B19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617713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CFCE-0ECC-41AD-8964-C86E516F5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20007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6A71A-D6A0-49C5-8756-ED613C4668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61552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8E39A-38CC-4941-8D03-E940D44AAF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10888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D385A-C90C-4EE9-A151-73F3B5DA1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246407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28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9C55A7-4833-4A52-A6C5-08887891FD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pic>
        <p:nvPicPr>
          <p:cNvPr id="1034" name="Picture 12" descr="to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02363"/>
            <a:ext cx="3132137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  <p:sldLayoutId id="2147484161" r:id="rId12"/>
    <p:sldLayoutId id="2147484162" r:id="rId13"/>
    <p:sldLayoutId id="2147484163" r:id="rId14"/>
  </p:sldLayoutIdLst>
  <p:transition>
    <p:circl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har char="–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531938"/>
            <a:ext cx="8229600" cy="471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" y="64611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5667E0F-E50E-40C9-A29D-967E7969E9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79388" y="333375"/>
            <a:ext cx="7696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3" name="Picture 5" descr="校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38" y="6310313"/>
            <a:ext cx="4651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04813"/>
            <a:ext cx="9251950" cy="1012825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  <a:r>
              <a:rPr lang="zh-CN" altLang="en-US" sz="32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程序设计基础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581525"/>
            <a:ext cx="7086600" cy="5032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smtClean="0">
                <a:latin typeface="Arial" panose="020B0604020202020204" pitchFamily="34" charset="0"/>
              </a:rPr>
              <a:t>深圳职业技术学院：软件技术专业</a:t>
            </a:r>
            <a:endParaRPr lang="en-US" altLang="zh-CN" sz="2000" smtClean="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white">
          <a:xfrm>
            <a:off x="0" y="3500438"/>
            <a:ext cx="92519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3200" b="1" dirty="0" smtClean="0">
                <a:solidFill>
                  <a:srgbClr val="000000"/>
                </a:solidFill>
              </a:rPr>
              <a:t>Java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语言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-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循环</a:t>
            </a:r>
            <a:r>
              <a:rPr lang="zh-CN" altLang="en-US" sz="3200" b="1" dirty="0">
                <a:solidFill>
                  <a:srgbClr val="000000"/>
                </a:solidFill>
              </a:rPr>
              <a:t>结构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6325"/>
            <a:ext cx="8579296" cy="5737051"/>
          </a:xfrm>
        </p:spPr>
        <p:txBody>
          <a:bodyPr/>
          <a:lstStyle/>
          <a:p>
            <a:r>
              <a:rPr lang="zh-CN" altLang="en-US" dirty="0" smtClean="0"/>
              <a:t>打印乘法口诀表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636912"/>
            <a:ext cx="7680904" cy="202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8749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6325"/>
            <a:ext cx="8579296" cy="42815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宋体" charset="-122"/>
              </a:rPr>
              <a:t>马克思手稿中有一道趣味数学题：有</a:t>
            </a:r>
            <a:r>
              <a:rPr lang="en-US" altLang="zh-CN" dirty="0" smtClean="0"/>
              <a:t>30</a:t>
            </a:r>
            <a:r>
              <a:rPr lang="zh-CN" altLang="en-US" dirty="0" smtClean="0">
                <a:latin typeface="宋体" charset="-122"/>
              </a:rPr>
              <a:t>个人，其中有男人、女人和小孩，在一家饭馆里吃饭共花了</a:t>
            </a:r>
            <a:r>
              <a:rPr lang="en-US" altLang="zh-CN" dirty="0" smtClean="0"/>
              <a:t>50</a:t>
            </a:r>
            <a:r>
              <a:rPr lang="zh-CN" altLang="en-US" dirty="0" smtClean="0">
                <a:latin typeface="宋体" charset="-122"/>
              </a:rPr>
              <a:t>先令，每个男人各花</a:t>
            </a:r>
            <a:r>
              <a:rPr lang="en-US" altLang="zh-CN" dirty="0" smtClean="0"/>
              <a:t>3</a:t>
            </a:r>
            <a:r>
              <a:rPr lang="zh-CN" altLang="en-US" dirty="0" smtClean="0">
                <a:latin typeface="宋体" charset="-122"/>
              </a:rPr>
              <a:t>先令，每个女人各花</a:t>
            </a:r>
            <a:r>
              <a:rPr lang="en-US" altLang="zh-CN" dirty="0" smtClean="0"/>
              <a:t>2</a:t>
            </a:r>
            <a:r>
              <a:rPr lang="zh-CN" altLang="en-US" dirty="0" smtClean="0">
                <a:latin typeface="宋体" charset="-122"/>
              </a:rPr>
              <a:t>先令，每个小孩各花</a:t>
            </a:r>
            <a:r>
              <a:rPr lang="en-US" altLang="zh-CN" dirty="0" smtClean="0"/>
              <a:t>1</a:t>
            </a:r>
            <a:r>
              <a:rPr lang="zh-CN" altLang="en-US" dirty="0" smtClean="0">
                <a:latin typeface="宋体" charset="-122"/>
              </a:rPr>
              <a:t>先令，问男人、女人和小孩各有几人？</a:t>
            </a:r>
            <a:endParaRPr lang="en-US" altLang="zh-CN" dirty="0" smtClean="0">
              <a:latin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/>
              <a:t>解方程组</a:t>
            </a:r>
          </a:p>
          <a:p>
            <a:pPr>
              <a:lnSpc>
                <a:spcPct val="90000"/>
              </a:lnSpc>
            </a:pPr>
            <a:endParaRPr lang="zh-CN" altLang="en-US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zh-CN" altLang="en-US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latin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latin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宋体" charset="-122"/>
              </a:rPr>
              <a:t>穷举法</a:t>
            </a:r>
            <a:endParaRPr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2500298" y="3214686"/>
          <a:ext cx="4038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3" imgW="1371600" imgH="393700" progId="Equation.3">
                  <p:embed/>
                </p:oleObj>
              </mc:Choice>
              <mc:Fallback>
                <p:oleObj name="公式" r:id="rId3" imgW="1371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3214686"/>
                        <a:ext cx="4038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58749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6325"/>
            <a:ext cx="8579296" cy="5737051"/>
          </a:xfrm>
        </p:spPr>
        <p:txBody>
          <a:bodyPr/>
          <a:lstStyle/>
          <a:p>
            <a:r>
              <a:rPr lang="zh-CN" altLang="en-US" dirty="0" smtClean="0"/>
              <a:t>穷举法：是程序设计中使用得最为普遍、大家必须熟练掌握和正确运用的一种算法。它利用计算机运算速度快、精确度高的特点，对要解决问题的所有可能情况，一个不漏地进行检查，从中找出符合要求的答案。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穷举法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8749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6325"/>
            <a:ext cx="8579296" cy="5737051"/>
          </a:xfrm>
        </p:spPr>
        <p:txBody>
          <a:bodyPr/>
          <a:lstStyle/>
          <a:p>
            <a:r>
              <a:rPr lang="zh-CN" altLang="en-US" dirty="0" smtClean="0"/>
              <a:t>针对上面的题目，共计循环多少次？有没有必要这么多？如何优化？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4763727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6325"/>
            <a:ext cx="8579296" cy="5737051"/>
          </a:xfrm>
        </p:spPr>
        <p:txBody>
          <a:bodyPr/>
          <a:lstStyle/>
          <a:p>
            <a:r>
              <a:rPr lang="zh-CN" altLang="en-US" dirty="0" smtClean="0"/>
              <a:t>如果一个数等于其所有因子之和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我们就称这个数为</a:t>
            </a:r>
            <a:r>
              <a:rPr lang="en-US" altLang="zh-CN" dirty="0" smtClean="0"/>
              <a:t>"</a:t>
            </a:r>
            <a:r>
              <a:rPr lang="zh-CN" altLang="en-US" dirty="0" smtClean="0"/>
              <a:t>完数</a:t>
            </a:r>
            <a:r>
              <a:rPr lang="en-US" altLang="zh-CN" dirty="0" smtClean="0"/>
              <a:t>",</a:t>
            </a:r>
            <a:r>
              <a:rPr lang="zh-CN" altLang="en-US" dirty="0" smtClean="0"/>
              <a:t>例如 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的因子为</a:t>
            </a:r>
            <a:r>
              <a:rPr lang="en-US" altLang="zh-CN" dirty="0" smtClean="0"/>
              <a:t>1,2,3  6=1+2+3   6</a:t>
            </a:r>
            <a:r>
              <a:rPr lang="zh-CN" altLang="en-US" dirty="0" smtClean="0"/>
              <a:t>就是一个完数</a:t>
            </a:r>
            <a:r>
              <a:rPr lang="en-US" altLang="zh-CN" dirty="0" smtClean="0"/>
              <a:t>.</a:t>
            </a:r>
            <a:r>
              <a:rPr lang="zh-CN" altLang="en-US" dirty="0" smtClean="0"/>
              <a:t>请编程打印出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以内所有的完数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8749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猜数字：有等式已知</a:t>
            </a:r>
            <a:r>
              <a:rPr lang="en-US" b="1" dirty="0" smtClean="0"/>
              <a:t>XYZ+YZZ=532</a:t>
            </a:r>
            <a:r>
              <a:rPr lang="zh-CN" altLang="en-US" b="1" dirty="0" smtClean="0"/>
              <a:t>，</a:t>
            </a:r>
            <a:r>
              <a:rPr lang="en-US" b="1" dirty="0" smtClean="0"/>
              <a:t>xyz</a:t>
            </a:r>
            <a:r>
              <a:rPr lang="zh-CN" altLang="en-US" b="1" dirty="0" smtClean="0"/>
              <a:t>和</a:t>
            </a:r>
            <a:r>
              <a:rPr lang="en-US" b="1" dirty="0" err="1" smtClean="0"/>
              <a:t>yzz</a:t>
            </a:r>
            <a:r>
              <a:rPr lang="zh-CN" altLang="en-US" b="1" dirty="0" smtClean="0"/>
              <a:t>分别表示一个</a:t>
            </a:r>
            <a:r>
              <a:rPr lang="en-US" b="1" dirty="0" smtClean="0"/>
              <a:t>3</a:t>
            </a:r>
            <a:r>
              <a:rPr lang="zh-CN" altLang="en-US" b="1" dirty="0" smtClean="0"/>
              <a:t>位数，编写程序求</a:t>
            </a:r>
            <a:r>
              <a:rPr lang="en-US" b="1" dirty="0" smtClean="0"/>
              <a:t>X</a:t>
            </a:r>
            <a:r>
              <a:rPr lang="zh-CN" altLang="en-US" b="1" dirty="0" smtClean="0"/>
              <a:t>，</a:t>
            </a:r>
            <a:r>
              <a:rPr lang="en-US" b="1" dirty="0" smtClean="0"/>
              <a:t>Y</a:t>
            </a:r>
            <a:r>
              <a:rPr lang="zh-CN" altLang="en-US" b="1" dirty="0" smtClean="0"/>
              <a:t>，</a:t>
            </a:r>
            <a:r>
              <a:rPr lang="en-US" b="1" dirty="0" smtClean="0"/>
              <a:t>Z</a:t>
            </a:r>
            <a:r>
              <a:rPr lang="zh-CN" altLang="en-US" b="1" dirty="0" smtClean="0"/>
              <a:t>的值</a:t>
            </a:r>
            <a:endParaRPr lang="zh-CN" alt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6325"/>
            <a:ext cx="8579296" cy="5737051"/>
          </a:xfrm>
        </p:spPr>
        <p:txBody>
          <a:bodyPr/>
          <a:lstStyle/>
          <a:p>
            <a:r>
              <a:rPr lang="zh-CN" altLang="en-US" dirty="0" smtClean="0"/>
              <a:t>两个乒乓球队进行比赛，各出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人。甲队为</a:t>
            </a:r>
            <a:r>
              <a:rPr lang="en-US" altLang="zh-CN" dirty="0" smtClean="0"/>
              <a:t>A,B,C3</a:t>
            </a:r>
            <a:r>
              <a:rPr lang="zh-CN" altLang="en-US" dirty="0" smtClean="0"/>
              <a:t>人，乙队为</a:t>
            </a:r>
            <a:r>
              <a:rPr lang="en-US" altLang="zh-CN" dirty="0" smtClean="0"/>
              <a:t>X,Y,Z3</a:t>
            </a:r>
            <a:r>
              <a:rPr lang="zh-CN" altLang="en-US" dirty="0" smtClean="0"/>
              <a:t>人。已抽签决定比赛名单。有人向队员打听比赛名单，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说他不和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比，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说他不和</a:t>
            </a:r>
            <a:r>
              <a:rPr lang="en-US" altLang="zh-CN" dirty="0" smtClean="0"/>
              <a:t>X,Z</a:t>
            </a:r>
            <a:r>
              <a:rPr lang="zh-CN" altLang="en-US" dirty="0" smtClean="0"/>
              <a:t>比，请编程找出</a:t>
            </a:r>
            <a:r>
              <a:rPr lang="en-US" altLang="zh-CN" dirty="0" smtClean="0"/>
              <a:t>3</a:t>
            </a:r>
            <a:r>
              <a:rPr lang="zh-CN" altLang="en-US" dirty="0" smtClean="0"/>
              <a:t>对比赛选手的名单。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8749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6325"/>
            <a:ext cx="8579296" cy="5737051"/>
          </a:xfrm>
        </p:spPr>
        <p:txBody>
          <a:bodyPr/>
          <a:lstStyle/>
          <a:p>
            <a:r>
              <a:rPr lang="zh-CN" altLang="en-US" b="1" dirty="0" smtClean="0"/>
              <a:t>输入一个大于</a:t>
            </a:r>
            <a:r>
              <a:rPr lang="en-US" b="1" dirty="0" smtClean="0"/>
              <a:t>3</a:t>
            </a:r>
            <a:r>
              <a:rPr lang="zh-CN" altLang="en-US" b="1" dirty="0" smtClean="0"/>
              <a:t>的整数</a:t>
            </a:r>
            <a:r>
              <a:rPr lang="en-US" b="1" dirty="0" smtClean="0"/>
              <a:t>n</a:t>
            </a:r>
            <a:r>
              <a:rPr lang="zh-CN" altLang="en-US" b="1" dirty="0" smtClean="0"/>
              <a:t>，判定它是否素数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提高：编写程序，求</a:t>
            </a:r>
            <a:r>
              <a:rPr lang="en-US" b="1" dirty="0" smtClean="0"/>
              <a:t>100</a:t>
            </a:r>
            <a:r>
              <a:rPr lang="zh-CN" altLang="en-US" b="1" dirty="0" smtClean="0"/>
              <a:t>～</a:t>
            </a:r>
            <a:r>
              <a:rPr lang="en-US" b="1" dirty="0" smtClean="0"/>
              <a:t>200</a:t>
            </a:r>
            <a:r>
              <a:rPr lang="zh-CN" altLang="en-US" b="1" dirty="0" smtClean="0"/>
              <a:t>间的全部素数</a:t>
            </a:r>
            <a:endParaRPr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8749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6325"/>
            <a:ext cx="8579296" cy="5737051"/>
          </a:xfrm>
        </p:spPr>
        <p:txBody>
          <a:bodyPr/>
          <a:lstStyle/>
          <a:p>
            <a:r>
              <a:rPr lang="zh-CN" altLang="en-US" dirty="0" smtClean="0"/>
              <a:t>打印出</a:t>
            </a:r>
            <a:r>
              <a:rPr lang="en-US" altLang="zh-CN" dirty="0" smtClean="0"/>
              <a:t>100~999</a:t>
            </a:r>
            <a:r>
              <a:rPr lang="zh-CN" altLang="en-US" dirty="0" smtClean="0"/>
              <a:t>之间的所有“水仙花数”。所谓“水仙花数”，是指一个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位数，其各位数字立方和等于该数本身。例如：</a:t>
            </a:r>
            <a:r>
              <a:rPr lang="en-US" altLang="zh-CN" dirty="0" smtClean="0"/>
              <a:t>153</a:t>
            </a:r>
            <a:r>
              <a:rPr lang="zh-CN" altLang="en-US" dirty="0" smtClean="0"/>
              <a:t>是一个“水仙花数”，因为</a:t>
            </a:r>
            <a:r>
              <a:rPr lang="en-US" altLang="zh-CN" dirty="0" smtClean="0"/>
              <a:t>153=13+53+33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8749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6325"/>
            <a:ext cx="8579296" cy="5737051"/>
          </a:xfrm>
        </p:spPr>
        <p:txBody>
          <a:bodyPr/>
          <a:lstStyle/>
          <a:p>
            <a:r>
              <a:rPr lang="zh-CN" altLang="en-US" dirty="0" smtClean="0"/>
              <a:t>有口井</a:t>
            </a:r>
            <a:r>
              <a:rPr lang="en-US" altLang="zh-CN" dirty="0" smtClean="0"/>
              <a:t>7</a:t>
            </a:r>
            <a:r>
              <a:rPr lang="zh-CN" altLang="en-US" dirty="0" smtClean="0"/>
              <a:t>米深，一只青蛙白天爬</a:t>
            </a:r>
            <a:r>
              <a:rPr lang="en-US" altLang="zh-CN" dirty="0" smtClean="0"/>
              <a:t>3</a:t>
            </a:r>
            <a:r>
              <a:rPr lang="zh-CN" altLang="en-US" dirty="0" smtClean="0"/>
              <a:t>米，晚上坠下</a:t>
            </a:r>
            <a:r>
              <a:rPr lang="en-US" altLang="zh-CN" dirty="0" smtClean="0"/>
              <a:t>2</a:t>
            </a:r>
            <a:r>
              <a:rPr lang="zh-CN" altLang="en-US" dirty="0" smtClean="0"/>
              <a:t>米，问这青蛙几天才能爬出这口井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8749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042988" y="319088"/>
            <a:ext cx="6805612" cy="563562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内容提要</a:t>
            </a:r>
          </a:p>
        </p:txBody>
      </p:sp>
      <p:sp>
        <p:nvSpPr>
          <p:cNvPr id="6" name="Line 59"/>
          <p:cNvSpPr>
            <a:spLocks noChangeShapeType="1"/>
          </p:cNvSpPr>
          <p:nvPr/>
        </p:nvSpPr>
        <p:spPr bwMode="gray">
          <a:xfrm>
            <a:off x="2212975" y="2287588"/>
            <a:ext cx="4800600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60"/>
          <p:cNvSpPr>
            <a:spLocks noChangeArrowheads="1"/>
          </p:cNvSpPr>
          <p:nvPr/>
        </p:nvSpPr>
        <p:spPr bwMode="gray">
          <a:xfrm rot="3419336">
            <a:off x="1928812" y="171132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234468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9223" name="Text Box 61"/>
          <p:cNvSpPr txBox="1">
            <a:spLocks noChangeArrowheads="1"/>
          </p:cNvSpPr>
          <p:nvPr/>
        </p:nvSpPr>
        <p:spPr bwMode="gray">
          <a:xfrm>
            <a:off x="3168822" y="1761436"/>
            <a:ext cx="3590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问题引入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4" name="Text Box 62"/>
          <p:cNvSpPr txBox="1">
            <a:spLocks noChangeArrowheads="1"/>
          </p:cNvSpPr>
          <p:nvPr/>
        </p:nvSpPr>
        <p:spPr bwMode="gray">
          <a:xfrm>
            <a:off x="1984375" y="17541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gray">
          <a:xfrm>
            <a:off x="2212975" y="3125788"/>
            <a:ext cx="4800600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Rectangle 64"/>
          <p:cNvSpPr>
            <a:spLocks noChangeArrowheads="1"/>
          </p:cNvSpPr>
          <p:nvPr/>
        </p:nvSpPr>
        <p:spPr bwMode="gray">
          <a:xfrm rot="3419336">
            <a:off x="1928812" y="254952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75E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9227" name="Text Box 65"/>
          <p:cNvSpPr txBox="1">
            <a:spLocks noChangeArrowheads="1"/>
          </p:cNvSpPr>
          <p:nvPr/>
        </p:nvSpPr>
        <p:spPr bwMode="gray">
          <a:xfrm>
            <a:off x="1984375" y="25923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Line 66"/>
          <p:cNvSpPr>
            <a:spLocks noChangeShapeType="1"/>
          </p:cNvSpPr>
          <p:nvPr/>
        </p:nvSpPr>
        <p:spPr bwMode="gray">
          <a:xfrm>
            <a:off x="2214563" y="3962400"/>
            <a:ext cx="4799012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gray">
          <a:xfrm rot="3419336">
            <a:off x="1973263" y="4627470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002F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9230" name="Text Box 68"/>
          <p:cNvSpPr txBox="1">
            <a:spLocks noChangeArrowheads="1"/>
          </p:cNvSpPr>
          <p:nvPr/>
        </p:nvSpPr>
        <p:spPr bwMode="gray">
          <a:xfrm>
            <a:off x="1984375" y="34305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231" name="Text Box 73"/>
          <p:cNvSpPr txBox="1">
            <a:spLocks noChangeArrowheads="1"/>
          </p:cNvSpPr>
          <p:nvPr/>
        </p:nvSpPr>
        <p:spPr bwMode="gray">
          <a:xfrm>
            <a:off x="3144011" y="3495323"/>
            <a:ext cx="3590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穷举法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Text Box 61"/>
          <p:cNvSpPr txBox="1">
            <a:spLocks noChangeArrowheads="1"/>
          </p:cNvSpPr>
          <p:nvPr/>
        </p:nvSpPr>
        <p:spPr bwMode="gray">
          <a:xfrm>
            <a:off x="3198812" y="2584450"/>
            <a:ext cx="4649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多重循环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67"/>
          <p:cNvSpPr>
            <a:spLocks noChangeArrowheads="1"/>
          </p:cNvSpPr>
          <p:nvPr/>
        </p:nvSpPr>
        <p:spPr bwMode="gray">
          <a:xfrm rot="3419336">
            <a:off x="1955688" y="3582067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002F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9" name="Text Box 68"/>
          <p:cNvSpPr txBox="1">
            <a:spLocks noChangeArrowheads="1"/>
          </p:cNvSpPr>
          <p:nvPr/>
        </p:nvSpPr>
        <p:spPr bwMode="gray">
          <a:xfrm>
            <a:off x="2136775" y="35829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Text Box 68"/>
          <p:cNvSpPr txBox="1">
            <a:spLocks noChangeArrowheads="1"/>
          </p:cNvSpPr>
          <p:nvPr/>
        </p:nvSpPr>
        <p:spPr bwMode="gray">
          <a:xfrm>
            <a:off x="2129755" y="465313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Line 66"/>
          <p:cNvSpPr>
            <a:spLocks noChangeShapeType="1"/>
          </p:cNvSpPr>
          <p:nvPr/>
        </p:nvSpPr>
        <p:spPr bwMode="gray">
          <a:xfrm>
            <a:off x="2366963" y="4945360"/>
            <a:ext cx="4799012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4" name="Text Box 73"/>
          <p:cNvSpPr txBox="1">
            <a:spLocks noChangeArrowheads="1"/>
          </p:cNvSpPr>
          <p:nvPr/>
        </p:nvSpPr>
        <p:spPr bwMode="gray">
          <a:xfrm>
            <a:off x="3167762" y="4474899"/>
            <a:ext cx="39760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综合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68"/>
          <p:cNvSpPr txBox="1">
            <a:spLocks noChangeArrowheads="1"/>
          </p:cNvSpPr>
          <p:nvPr/>
        </p:nvSpPr>
        <p:spPr bwMode="gray">
          <a:xfrm>
            <a:off x="2282155" y="563609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Rectangle 67"/>
          <p:cNvSpPr>
            <a:spLocks noChangeArrowheads="1"/>
          </p:cNvSpPr>
          <p:nvPr/>
        </p:nvSpPr>
        <p:spPr bwMode="gray">
          <a:xfrm rot="3419336">
            <a:off x="1944900" y="5453779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002F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22" name="Text Box 68"/>
          <p:cNvSpPr txBox="1">
            <a:spLocks noChangeArrowheads="1"/>
          </p:cNvSpPr>
          <p:nvPr/>
        </p:nvSpPr>
        <p:spPr bwMode="gray">
          <a:xfrm>
            <a:off x="2101392" y="547944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Line 66"/>
          <p:cNvSpPr>
            <a:spLocks noChangeShapeType="1"/>
          </p:cNvSpPr>
          <p:nvPr/>
        </p:nvSpPr>
        <p:spPr bwMode="gray">
          <a:xfrm>
            <a:off x="2338600" y="5771669"/>
            <a:ext cx="4799012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6" name="Text Box 73"/>
          <p:cNvSpPr txBox="1">
            <a:spLocks noChangeArrowheads="1"/>
          </p:cNvSpPr>
          <p:nvPr/>
        </p:nvSpPr>
        <p:spPr bwMode="gray">
          <a:xfrm>
            <a:off x="3139399" y="5301208"/>
            <a:ext cx="3590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综合练习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6325"/>
            <a:ext cx="8579296" cy="5737051"/>
          </a:xfrm>
        </p:spPr>
        <p:txBody>
          <a:bodyPr/>
          <a:lstStyle/>
          <a:p>
            <a:r>
              <a:rPr lang="en-US" altLang="zh-CN" dirty="0" smtClean="0"/>
              <a:t>PI=4/1-4/3+4/5-4/7+4/9-4/11+4/13-4/15+4/17......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这个算式的结果会无限接近于圆周率的值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我国古代数学家祖冲之计算出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圆周率在</a:t>
            </a:r>
            <a:r>
              <a:rPr lang="en-US" altLang="zh-CN" dirty="0" smtClean="0"/>
              <a:t>3.1415926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3.1415927</a:t>
            </a:r>
            <a:r>
              <a:rPr lang="zh-CN" altLang="en-US" dirty="0" smtClean="0"/>
              <a:t>之间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请编程计算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要想得到这样的结果</a:t>
            </a:r>
            <a:r>
              <a:rPr lang="en-US" altLang="zh-CN" dirty="0" smtClean="0"/>
              <a:t>,</a:t>
            </a:r>
            <a:r>
              <a:rPr lang="zh-CN" altLang="en-US" dirty="0" smtClean="0"/>
              <a:t>他要经过多少次加减法运算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8749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6325"/>
            <a:ext cx="8579296" cy="5737051"/>
          </a:xfrm>
        </p:spPr>
        <p:txBody>
          <a:bodyPr/>
          <a:lstStyle/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zh-CN" sz="2800" dirty="0" smtClean="0"/>
              <a:t>这是一个有趣的古典数学问题：</a:t>
            </a:r>
            <a:endParaRPr lang="en-US" altLang="zh-CN" sz="2600" dirty="0" smtClean="0">
              <a:latin typeface="Verdana" pitchFamily="34" charset="0"/>
              <a:ea typeface="宋体" charset="-122"/>
            </a:endParaRPr>
          </a:p>
          <a:p>
            <a:pPr marL="1308100" lvl="2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zh-CN" sz="2600" dirty="0" smtClean="0">
                <a:latin typeface="Verdana" pitchFamily="34" charset="0"/>
                <a:ea typeface="宋体" charset="-122"/>
              </a:rPr>
              <a:t>有一对兔子，从出生后第</a:t>
            </a:r>
            <a:r>
              <a:rPr lang="en-US" altLang="zh-CN" sz="2600" dirty="0" smtClean="0">
                <a:latin typeface="Verdana" pitchFamily="34" charset="0"/>
                <a:ea typeface="宋体" charset="-122"/>
              </a:rPr>
              <a:t>3</a:t>
            </a:r>
            <a:r>
              <a:rPr lang="zh-CN" altLang="zh-CN" sz="2600" dirty="0" smtClean="0">
                <a:latin typeface="Verdana" pitchFamily="34" charset="0"/>
                <a:ea typeface="宋体" charset="-122"/>
              </a:rPr>
              <a:t>个月起每个月都生一对兔子。</a:t>
            </a:r>
            <a:endParaRPr lang="en-US" altLang="zh-CN" sz="2600" dirty="0" smtClean="0">
              <a:latin typeface="Verdana" pitchFamily="34" charset="0"/>
              <a:ea typeface="宋体" charset="-122"/>
            </a:endParaRPr>
          </a:p>
          <a:p>
            <a:pPr marL="1308100" lvl="2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zh-CN" sz="2600" dirty="0" smtClean="0">
                <a:latin typeface="Verdana" pitchFamily="34" charset="0"/>
                <a:ea typeface="宋体" charset="-122"/>
              </a:rPr>
              <a:t>小兔子长到第</a:t>
            </a:r>
            <a:r>
              <a:rPr lang="en-US" altLang="zh-CN" sz="2600" dirty="0" smtClean="0">
                <a:latin typeface="Verdana" pitchFamily="34" charset="0"/>
                <a:ea typeface="宋体" charset="-122"/>
              </a:rPr>
              <a:t>3</a:t>
            </a:r>
            <a:r>
              <a:rPr lang="zh-CN" altLang="zh-CN" sz="2600" dirty="0" smtClean="0">
                <a:latin typeface="Verdana" pitchFamily="34" charset="0"/>
                <a:ea typeface="宋体" charset="-122"/>
              </a:rPr>
              <a:t>个月后每个月又生一对兔子。</a:t>
            </a:r>
            <a:endParaRPr lang="en-US" altLang="zh-CN" sz="2600" dirty="0" smtClean="0">
              <a:latin typeface="Verdana" pitchFamily="34" charset="0"/>
              <a:ea typeface="宋体" charset="-122"/>
            </a:endParaRPr>
          </a:p>
          <a:p>
            <a:pPr marL="1308100" lvl="2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zh-CN" sz="2600" dirty="0" smtClean="0">
                <a:latin typeface="Verdana" pitchFamily="34" charset="0"/>
                <a:ea typeface="宋体" charset="-122"/>
              </a:rPr>
              <a:t>假设所有兔子都不死，问每个月的兔子总数为多少？</a:t>
            </a:r>
            <a:endParaRPr lang="en-US" altLang="zh-CN" sz="2600" dirty="0">
              <a:latin typeface="Verdana" pitchFamily="34" charset="0"/>
              <a:ea typeface="宋体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综合练习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8749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综合练习</a:t>
            </a:r>
            <a:r>
              <a:rPr lang="en-US" altLang="zh-CN" dirty="0" smtClean="0"/>
              <a:t>4---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14438" y="1143000"/>
          <a:ext cx="6786562" cy="4787904"/>
        </p:xfrm>
        <a:graphic>
          <a:graphicData uri="http://schemas.openxmlformats.org/drawingml/2006/table">
            <a:tbl>
              <a:tblPr/>
              <a:tblGrid>
                <a:gridCol w="1322387"/>
                <a:gridCol w="1392238"/>
                <a:gridCol w="1500187"/>
                <a:gridCol w="1428750"/>
                <a:gridCol w="1143000"/>
              </a:tblGrid>
              <a:tr h="4841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第几个月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小兔子对数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中兔子对数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老兔子对数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兔子总数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┇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┇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┇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┇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┇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000875" y="2143125"/>
            <a:ext cx="857250" cy="3857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kumimoji="1" lang="zh-CN" altLang="en-US" sz="4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587499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综合练习</a:t>
            </a:r>
            <a:r>
              <a:rPr lang="en-US" altLang="zh-CN" dirty="0" smtClean="0"/>
              <a:t>4---</a:t>
            </a:r>
            <a:r>
              <a:rPr lang="zh-CN" altLang="en-US" dirty="0" smtClean="0"/>
              <a:t>显示效果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33" y="1916832"/>
            <a:ext cx="7348259" cy="29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4441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综合练习</a:t>
            </a:r>
            <a:r>
              <a:rPr lang="en-US" altLang="zh-CN" dirty="0" smtClean="0"/>
              <a:t>4---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1979613" y="2852738"/>
          <a:ext cx="4397375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3" imgW="1625600" imgH="711200" progId="Equation.3">
                  <p:embed/>
                </p:oleObj>
              </mc:Choice>
              <mc:Fallback>
                <p:oleObj name="公式" r:id="rId3" imgW="16256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852738"/>
                        <a:ext cx="4397375" cy="192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000100" y="1142984"/>
            <a:ext cx="71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 smtClean="0">
                <a:latin typeface="华文中宋" pitchFamily="2" charset="-122"/>
                <a:ea typeface="华文中宋" pitchFamily="2" charset="-122"/>
              </a:rPr>
              <a:t>这个数列有如下特点：第</a:t>
            </a:r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zh-CN" sz="2800" dirty="0" smtClean="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zh-CN" sz="2800" dirty="0" smtClean="0">
                <a:latin typeface="华文中宋" pitchFamily="2" charset="-122"/>
                <a:ea typeface="华文中宋" pitchFamily="2" charset="-122"/>
              </a:rPr>
              <a:t>两个数为</a:t>
            </a:r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zh-CN" sz="2800" dirty="0" smtClean="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zh-CN" sz="2800" dirty="0" smtClean="0">
                <a:latin typeface="华文中宋" pitchFamily="2" charset="-122"/>
                <a:ea typeface="华文中宋" pitchFamily="2" charset="-122"/>
              </a:rPr>
              <a:t>。从第</a:t>
            </a:r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zh-CN" sz="2800" dirty="0" smtClean="0">
                <a:latin typeface="华文中宋" pitchFamily="2" charset="-122"/>
                <a:ea typeface="华文中宋" pitchFamily="2" charset="-122"/>
              </a:rPr>
              <a:t>个数开始，该数是其前面两个数之和。即</a:t>
            </a:r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:</a:t>
            </a:r>
            <a:endParaRPr lang="zh-CN" altLang="en-US" sz="28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1802" y="5286388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斐波那契</a:t>
            </a:r>
            <a:r>
              <a:rPr lang="en-US" altLang="zh-CN" b="1" dirty="0" smtClean="0">
                <a:solidFill>
                  <a:srgbClr val="FF0000"/>
                </a:solidFill>
              </a:rPr>
              <a:t>(Fibonacci)</a:t>
            </a:r>
            <a:r>
              <a:rPr lang="zh-CN" altLang="zh-CN" b="1" dirty="0" smtClean="0">
                <a:solidFill>
                  <a:srgbClr val="FF0000"/>
                </a:solidFill>
              </a:rPr>
              <a:t>数列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87499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zh-CN" b="1" dirty="0" smtClean="0">
                <a:latin typeface="Arial" charset="0"/>
                <a:ea typeface="宋体" charset="-122"/>
              </a:rPr>
              <a:t>一般情况下</a:t>
            </a:r>
            <a:r>
              <a:rPr kumimoji="1" lang="zh-CN" altLang="en-US" b="1" dirty="0" smtClean="0">
                <a:latin typeface="Arial" charset="0"/>
                <a:ea typeface="宋体" charset="-122"/>
              </a:rPr>
              <a:t>，</a:t>
            </a:r>
            <a:r>
              <a:rPr kumimoji="1" lang="en-US" altLang="zh-CN" b="1" dirty="0" smtClean="0">
                <a:latin typeface="Arial" charset="0"/>
                <a:ea typeface="宋体" charset="-122"/>
              </a:rPr>
              <a:t>3</a:t>
            </a:r>
            <a:r>
              <a:rPr kumimoji="1" lang="zh-CN" altLang="zh-CN" b="1" dirty="0" smtClean="0">
                <a:latin typeface="Arial" charset="0"/>
                <a:ea typeface="宋体" charset="-122"/>
              </a:rPr>
              <a:t>种循环可以互相代替</a:t>
            </a:r>
            <a:endParaRPr kumimoji="1" lang="en-US" altLang="zh-CN" b="1" dirty="0" smtClean="0">
              <a:latin typeface="Arial" charset="0"/>
              <a:ea typeface="宋体" charset="-122"/>
            </a:endParaRPr>
          </a:p>
          <a:p>
            <a:pPr>
              <a:lnSpc>
                <a:spcPct val="120000"/>
              </a:lnSpc>
            </a:pPr>
            <a:endParaRPr kumimoji="1" lang="zh-CN" altLang="zh-CN" b="1" dirty="0" smtClean="0">
              <a:latin typeface="Arial" charset="0"/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zh-CN" b="1" dirty="0" smtClean="0">
                <a:latin typeface="Arial" charset="0"/>
                <a:ea typeface="宋体" charset="-122"/>
              </a:rPr>
              <a:t>在</a:t>
            </a:r>
            <a:r>
              <a:rPr kumimoji="1" lang="en-US" altLang="zh-CN" b="1" dirty="0" smtClean="0">
                <a:latin typeface="Arial" charset="0"/>
                <a:ea typeface="宋体" charset="-122"/>
              </a:rPr>
              <a:t>while</a:t>
            </a:r>
            <a:r>
              <a:rPr kumimoji="1" lang="zh-CN" altLang="zh-CN" b="1" dirty="0" smtClean="0">
                <a:latin typeface="Arial" charset="0"/>
                <a:ea typeface="宋体" charset="-122"/>
              </a:rPr>
              <a:t>和</a:t>
            </a:r>
            <a:r>
              <a:rPr kumimoji="1" lang="en-US" altLang="zh-CN" b="1" dirty="0" smtClean="0">
                <a:latin typeface="Arial" charset="0"/>
                <a:ea typeface="宋体" charset="-122"/>
              </a:rPr>
              <a:t>do---while</a:t>
            </a:r>
            <a:r>
              <a:rPr kumimoji="1" lang="zh-CN" altLang="zh-CN" b="1" dirty="0" smtClean="0">
                <a:latin typeface="Arial" charset="0"/>
                <a:ea typeface="宋体" charset="-122"/>
              </a:rPr>
              <a:t>循环中，循环体</a:t>
            </a:r>
            <a:r>
              <a:rPr kumimoji="1" lang="zh-CN" altLang="en-US" b="1" dirty="0" smtClean="0">
                <a:latin typeface="Arial" charset="0"/>
                <a:ea typeface="宋体" charset="-122"/>
              </a:rPr>
              <a:t>应</a:t>
            </a:r>
            <a:r>
              <a:rPr kumimoji="1" lang="zh-CN" altLang="zh-CN" b="1" dirty="0" smtClean="0">
                <a:latin typeface="Arial" charset="0"/>
                <a:ea typeface="宋体" charset="-122"/>
              </a:rPr>
              <a:t>包含使循环趋于结束的语句。</a:t>
            </a:r>
            <a:endParaRPr kumimoji="1" lang="en-US" altLang="zh-CN" b="1" dirty="0" smtClean="0">
              <a:latin typeface="Arial" charset="0"/>
              <a:ea typeface="宋体" charset="-122"/>
            </a:endParaRPr>
          </a:p>
          <a:p>
            <a:pPr>
              <a:lnSpc>
                <a:spcPct val="120000"/>
              </a:lnSpc>
            </a:pPr>
            <a:endParaRPr kumimoji="1" lang="zh-CN" altLang="zh-CN" b="1" dirty="0" smtClean="0">
              <a:latin typeface="Arial" charset="0"/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zh-CN" b="1" dirty="0" smtClean="0">
                <a:latin typeface="Arial" charset="0"/>
                <a:ea typeface="宋体" charset="-122"/>
              </a:rPr>
              <a:t>用</a:t>
            </a:r>
            <a:r>
              <a:rPr kumimoji="1" lang="en-US" altLang="zh-CN" b="1" dirty="0" smtClean="0">
                <a:latin typeface="Arial" charset="0"/>
                <a:ea typeface="宋体" charset="-122"/>
              </a:rPr>
              <a:t>while</a:t>
            </a:r>
            <a:r>
              <a:rPr kumimoji="1" lang="zh-CN" altLang="zh-CN" b="1" dirty="0" smtClean="0">
                <a:latin typeface="Arial" charset="0"/>
                <a:ea typeface="宋体" charset="-122"/>
              </a:rPr>
              <a:t>和</a:t>
            </a:r>
            <a:r>
              <a:rPr kumimoji="1" lang="en-US" altLang="zh-CN" b="1" dirty="0" smtClean="0">
                <a:latin typeface="Arial" charset="0"/>
                <a:ea typeface="宋体" charset="-122"/>
              </a:rPr>
              <a:t>do---while</a:t>
            </a:r>
            <a:r>
              <a:rPr kumimoji="1" lang="zh-CN" altLang="zh-CN" b="1" dirty="0" smtClean="0">
                <a:latin typeface="Arial" charset="0"/>
                <a:ea typeface="宋体" charset="-122"/>
              </a:rPr>
              <a:t>循环时，循环变量初始化的操作应在</a:t>
            </a:r>
            <a:r>
              <a:rPr kumimoji="1" lang="en-US" altLang="zh-CN" b="1" dirty="0" smtClean="0">
                <a:latin typeface="Arial" charset="0"/>
                <a:ea typeface="宋体" charset="-122"/>
              </a:rPr>
              <a:t>while</a:t>
            </a:r>
            <a:r>
              <a:rPr kumimoji="1" lang="zh-CN" altLang="zh-CN" b="1" dirty="0" smtClean="0">
                <a:latin typeface="Arial" charset="0"/>
                <a:ea typeface="宋体" charset="-122"/>
              </a:rPr>
              <a:t>和</a:t>
            </a:r>
            <a:r>
              <a:rPr kumimoji="1" lang="en-US" altLang="zh-CN" b="1" dirty="0" smtClean="0">
                <a:latin typeface="Arial" charset="0"/>
                <a:ea typeface="宋体" charset="-122"/>
              </a:rPr>
              <a:t>do---while</a:t>
            </a:r>
            <a:r>
              <a:rPr kumimoji="1" lang="zh-CN" altLang="zh-CN" b="1" dirty="0" smtClean="0">
                <a:latin typeface="Arial" charset="0"/>
                <a:ea typeface="宋体" charset="-122"/>
              </a:rPr>
              <a:t>语句之前完成。而</a:t>
            </a:r>
            <a:r>
              <a:rPr kumimoji="1" lang="en-US" altLang="zh-CN" b="1" dirty="0" smtClean="0">
                <a:latin typeface="Arial" charset="0"/>
                <a:ea typeface="宋体" charset="-122"/>
              </a:rPr>
              <a:t>for</a:t>
            </a:r>
            <a:r>
              <a:rPr kumimoji="1" lang="zh-CN" altLang="zh-CN" b="1" dirty="0" smtClean="0">
                <a:latin typeface="Arial" charset="0"/>
                <a:ea typeface="宋体" charset="-122"/>
              </a:rPr>
              <a:t>语句可以在表达式</a:t>
            </a:r>
            <a:r>
              <a:rPr kumimoji="1" lang="en-US" altLang="zh-CN" b="1" dirty="0" smtClean="0">
                <a:latin typeface="Arial" charset="0"/>
                <a:ea typeface="宋体" charset="-122"/>
              </a:rPr>
              <a:t>1</a:t>
            </a:r>
            <a:r>
              <a:rPr kumimoji="1" lang="zh-CN" altLang="zh-CN" b="1" dirty="0" smtClean="0">
                <a:latin typeface="Arial" charset="0"/>
                <a:ea typeface="宋体" charset="-122"/>
              </a:rPr>
              <a:t>中实现循环变量的初始化。</a:t>
            </a:r>
            <a:endParaRPr kumimoji="1" lang="zh-CN" altLang="zh-CN" b="1" dirty="0">
              <a:latin typeface="Arial" charset="0"/>
              <a:ea typeface="宋体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回顾：几种循环的比较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51055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512763"/>
            <a:ext cx="6949008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/>
              <a:t>1.</a:t>
            </a:r>
            <a:r>
              <a:rPr lang="zh-CN" altLang="en-US" sz="4000" dirty="0" smtClean="0"/>
              <a:t>问题引入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！</a:t>
            </a:r>
            <a:r>
              <a:rPr lang="en-US" altLang="zh-CN" dirty="0" smtClean="0"/>
              <a:t>+2</a:t>
            </a:r>
            <a:r>
              <a:rPr lang="zh-CN" altLang="en-US" dirty="0" smtClean="0"/>
              <a:t>！</a:t>
            </a:r>
            <a:r>
              <a:rPr lang="en-US" altLang="zh-CN" dirty="0" smtClean="0"/>
              <a:t>+….+20!=?</a:t>
            </a:r>
          </a:p>
          <a:p>
            <a:endParaRPr lang="en-US" altLang="zh-CN" dirty="0"/>
          </a:p>
          <a:p>
            <a:r>
              <a:rPr lang="en-US" altLang="zh-CN" dirty="0" smtClean="0"/>
              <a:t>1!=1</a:t>
            </a:r>
          </a:p>
          <a:p>
            <a:r>
              <a:rPr lang="en-US" altLang="zh-CN" dirty="0" smtClean="0"/>
              <a:t>2!=1*2</a:t>
            </a:r>
          </a:p>
          <a:p>
            <a:r>
              <a:rPr lang="en-US" altLang="zh-CN" dirty="0" smtClean="0"/>
              <a:t>3!=1*2*3</a:t>
            </a:r>
          </a:p>
        </p:txBody>
      </p:sp>
    </p:spTree>
    <p:extLst>
      <p:ext uri="{BB962C8B-B14F-4D97-AF65-F5344CB8AC3E}">
        <p14:creationId xmlns:p14="http://schemas.microsoft.com/office/powerpoint/2010/main" val="317851055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512763"/>
            <a:ext cx="6949008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/>
              <a:t>分析</a:t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6325"/>
            <a:ext cx="8579296" cy="5737051"/>
          </a:xfrm>
        </p:spPr>
        <p:txBody>
          <a:bodyPr/>
          <a:lstStyle/>
          <a:p>
            <a:r>
              <a:rPr lang="zh-CN" altLang="en-US" dirty="0" smtClean="0"/>
              <a:t>首先，我们先实现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！，这个可以很容易使用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然后再将这部分看作一个整体，再实现一个累加操作。这就需要在外部加上一重循环。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958749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512763"/>
            <a:ext cx="6949008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/>
              <a:t>2</a:t>
            </a:r>
            <a:r>
              <a:rPr lang="en-US" altLang="zh-CN" sz="4000" dirty="0" smtClean="0"/>
              <a:t>.</a:t>
            </a:r>
            <a:r>
              <a:rPr lang="zh-CN" altLang="en-US" sz="4000" dirty="0" smtClean="0"/>
              <a:t>用流程图表示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76325"/>
            <a:ext cx="3493928" cy="57367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060848"/>
            <a:ext cx="3139712" cy="3276884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635896" y="3861048"/>
            <a:ext cx="1800200" cy="83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20296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dirty="0" smtClean="0"/>
              <a:t>一个循环体内又包含另一个完整的循环结构，称为循环的嵌套</a:t>
            </a:r>
            <a:endParaRPr lang="en-US" altLang="zh-CN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dirty="0" smtClean="0"/>
              <a:t>内嵌的循环中还可以嵌套循环，这就是多层循环</a:t>
            </a:r>
            <a:endParaRPr lang="en-US" altLang="zh-CN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 smtClean="0"/>
              <a:t>3</a:t>
            </a:r>
            <a:r>
              <a:rPr lang="zh-CN" altLang="zh-CN" dirty="0" smtClean="0"/>
              <a:t>种循环</a:t>
            </a:r>
            <a:r>
              <a:rPr lang="en-US" altLang="zh-CN" dirty="0" smtClean="0"/>
              <a:t>(while</a:t>
            </a:r>
            <a:r>
              <a:rPr lang="zh-CN" altLang="zh-CN" dirty="0" smtClean="0"/>
              <a:t>循环、</a:t>
            </a:r>
            <a:r>
              <a:rPr lang="en-US" altLang="zh-CN" dirty="0" smtClean="0"/>
              <a:t>do</a:t>
            </a:r>
            <a:r>
              <a:rPr lang="zh-CN" altLang="zh-CN" dirty="0" smtClean="0"/>
              <a:t>…</a:t>
            </a:r>
            <a:r>
              <a:rPr lang="en-US" altLang="zh-CN" dirty="0" smtClean="0"/>
              <a:t>while</a:t>
            </a:r>
            <a:r>
              <a:rPr lang="zh-CN" altLang="zh-CN" dirty="0" smtClean="0"/>
              <a:t>循环和</a:t>
            </a:r>
            <a:r>
              <a:rPr lang="en-US" altLang="zh-CN" dirty="0" smtClean="0"/>
              <a:t>for</a:t>
            </a:r>
            <a:r>
              <a:rPr lang="zh-CN" altLang="zh-CN" dirty="0" smtClean="0"/>
              <a:t>循环</a:t>
            </a:r>
            <a:r>
              <a:rPr lang="en-US" altLang="zh-CN" dirty="0" smtClean="0"/>
              <a:t>)</a:t>
            </a:r>
            <a:r>
              <a:rPr lang="zh-CN" altLang="zh-CN" dirty="0" smtClean="0"/>
              <a:t>可以互相嵌套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循环的嵌套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70441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6325"/>
            <a:ext cx="8579296" cy="5737051"/>
          </a:xfrm>
        </p:spPr>
        <p:txBody>
          <a:bodyPr/>
          <a:lstStyle/>
          <a:p>
            <a:r>
              <a:rPr lang="zh-CN" altLang="en-US" dirty="0" smtClean="0"/>
              <a:t>输出以下矩阵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  1    2    3    4   5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  2    4    6    8  10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  3    6    9  12  15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  4    8  12  16  20</a:t>
            </a:r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8749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6325"/>
            <a:ext cx="8579296" cy="5737051"/>
          </a:xfrm>
        </p:spPr>
        <p:txBody>
          <a:bodyPr/>
          <a:lstStyle/>
          <a:p>
            <a:r>
              <a:rPr lang="zh-CN" altLang="en-US" dirty="0" smtClean="0"/>
              <a:t>分别使用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语句实现跳过第三行的显示效果，并比较两者区别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28" y="2276872"/>
            <a:ext cx="5138801" cy="14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3417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 主题 2">
      <a:dk1>
        <a:srgbClr val="093575"/>
      </a:dk1>
      <a:lt1>
        <a:srgbClr val="FFFFFF"/>
      </a:lt1>
      <a:dk2>
        <a:srgbClr val="000066"/>
      </a:dk2>
      <a:lt2>
        <a:srgbClr val="808080"/>
      </a:lt2>
      <a:accent1>
        <a:srgbClr val="4B92E1"/>
      </a:accent1>
      <a:accent2>
        <a:srgbClr val="99CCFF"/>
      </a:accent2>
      <a:accent3>
        <a:srgbClr val="FFFFFF"/>
      </a:accent3>
      <a:accent4>
        <a:srgbClr val="062C63"/>
      </a:accent4>
      <a:accent5>
        <a:srgbClr val="B1C7EE"/>
      </a:accent5>
      <a:accent6>
        <a:srgbClr val="8AB9E7"/>
      </a:accent6>
      <a:hlink>
        <a:srgbClr val="0066CC"/>
      </a:hlink>
      <a:folHlink>
        <a:srgbClr val="AF67FF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面向对象程序设计_概论（4学时）.ppt [兼容模式]" id="{99CDF118-54E3-43AF-8E50-A1252EFC194E}" vid="{CFE3E24E-AD5B-41BE-B739-75F615979018}"/>
    </a:ext>
  </a:extLst>
</a:theme>
</file>

<file path=ppt/theme/theme2.xml><?xml version="1.0" encoding="utf-8"?>
<a:theme xmlns:a="http://schemas.openxmlformats.org/drawingml/2006/main" name="223TGp_edu_light_v2">
  <a:themeElements>
    <a:clrScheme name="223TGp_edu_light_v2 3">
      <a:dk1>
        <a:srgbClr val="000000"/>
      </a:dk1>
      <a:lt1>
        <a:srgbClr val="FFFFFF"/>
      </a:lt1>
      <a:dk2>
        <a:srgbClr val="7A4832"/>
      </a:dk2>
      <a:lt2>
        <a:srgbClr val="DDDDDD"/>
      </a:lt2>
      <a:accent1>
        <a:srgbClr val="A18537"/>
      </a:accent1>
      <a:accent2>
        <a:srgbClr val="518D47"/>
      </a:accent2>
      <a:accent3>
        <a:srgbClr val="FFFFFF"/>
      </a:accent3>
      <a:accent4>
        <a:srgbClr val="000000"/>
      </a:accent4>
      <a:accent5>
        <a:srgbClr val="CDC2AE"/>
      </a:accent5>
      <a:accent6>
        <a:srgbClr val="497F3F"/>
      </a:accent6>
      <a:hlink>
        <a:srgbClr val="844B91"/>
      </a:hlink>
      <a:folHlink>
        <a:srgbClr val="90A8B0"/>
      </a:folHlink>
    </a:clrScheme>
    <a:fontScheme name="223TGp_edu_light_v2">
      <a:majorFont>
        <a:latin typeface="华文中宋"/>
        <a:ea typeface="华文中宋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23TGp_edu_light_v2 1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3TGp_edu_light_v2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3TGp_edu_light_v2 3">
        <a:dk1>
          <a:srgbClr val="000000"/>
        </a:dk1>
        <a:lt1>
          <a:srgbClr val="FFFFFF"/>
        </a:lt1>
        <a:dk2>
          <a:srgbClr val="7A4832"/>
        </a:dk2>
        <a:lt2>
          <a:srgbClr val="DDDDDD"/>
        </a:lt2>
        <a:accent1>
          <a:srgbClr val="A18537"/>
        </a:accent1>
        <a:accent2>
          <a:srgbClr val="518D47"/>
        </a:accent2>
        <a:accent3>
          <a:srgbClr val="FFFFFF"/>
        </a:accent3>
        <a:accent4>
          <a:srgbClr val="000000"/>
        </a:accent4>
        <a:accent5>
          <a:srgbClr val="CDC2AE"/>
        </a:accent5>
        <a:accent6>
          <a:srgbClr val="497F3F"/>
        </a:accent6>
        <a:hlink>
          <a:srgbClr val="844B91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面向对象程序设计_概论（4学时）.ppt [兼容模式]" id="{99CDF118-54E3-43AF-8E50-A1252EFC194E}" vid="{9B9110AC-8877-4035-850F-19B86AE30829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Java面向对象程序设计_概论（4学时）</Template>
  <TotalTime>4072</TotalTime>
  <Words>862</Words>
  <Application>Microsoft Office PowerPoint</Application>
  <PresentationFormat>全屏显示(4:3)</PresentationFormat>
  <Paragraphs>141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黑体</vt:lpstr>
      <vt:lpstr>华文中宋</vt:lpstr>
      <vt:lpstr>宋体</vt:lpstr>
      <vt:lpstr>Arial</vt:lpstr>
      <vt:lpstr>Calibri</vt:lpstr>
      <vt:lpstr>Times New Roman</vt:lpstr>
      <vt:lpstr>Verdana</vt:lpstr>
      <vt:lpstr>Wingdings</vt:lpstr>
      <vt:lpstr>PowerPoint Template</vt:lpstr>
      <vt:lpstr>223TGp_edu_light_v2</vt:lpstr>
      <vt:lpstr>公式</vt:lpstr>
      <vt:lpstr>Java程序设计基础</vt:lpstr>
      <vt:lpstr>内容提要</vt:lpstr>
      <vt:lpstr>回顾：几种循环的比较</vt:lpstr>
      <vt:lpstr>1.问题引入 </vt:lpstr>
      <vt:lpstr>分析 </vt:lpstr>
      <vt:lpstr>2.用流程图表示 </vt:lpstr>
      <vt:lpstr>循环的嵌套</vt:lpstr>
      <vt:lpstr>练习</vt:lpstr>
      <vt:lpstr>练习</vt:lpstr>
      <vt:lpstr>练习</vt:lpstr>
      <vt:lpstr>例1</vt:lpstr>
      <vt:lpstr>穷举法</vt:lpstr>
      <vt:lpstr>优化</vt:lpstr>
      <vt:lpstr>练习1</vt:lpstr>
      <vt:lpstr>练习2</vt:lpstr>
      <vt:lpstr>练习3</vt:lpstr>
      <vt:lpstr>练习4</vt:lpstr>
      <vt:lpstr>综合练习1</vt:lpstr>
      <vt:lpstr>综合练习2</vt:lpstr>
      <vt:lpstr>综合练习3</vt:lpstr>
      <vt:lpstr>综合练习4</vt:lpstr>
      <vt:lpstr>综合练习4---分析</vt:lpstr>
      <vt:lpstr>综合练习4---显示效果</vt:lpstr>
      <vt:lpstr>综合练习4---分析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Java面向对象程序设计</dc:title>
  <dc:creator>meiyu</dc:creator>
  <cp:lastModifiedBy>meiyu</cp:lastModifiedBy>
  <cp:revision>206</cp:revision>
  <dcterms:created xsi:type="dcterms:W3CDTF">2018-09-03T07:17:26Z</dcterms:created>
  <dcterms:modified xsi:type="dcterms:W3CDTF">2019-10-28T02:25:11Z</dcterms:modified>
</cp:coreProperties>
</file>