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303" r:id="rId3"/>
    <p:sldId id="257" r:id="rId4"/>
    <p:sldId id="304" r:id="rId5"/>
    <p:sldId id="305" r:id="rId6"/>
    <p:sldId id="307" r:id="rId7"/>
    <p:sldId id="308" r:id="rId8"/>
    <p:sldId id="309" r:id="rId9"/>
    <p:sldId id="310" r:id="rId10"/>
    <p:sldId id="311" r:id="rId11"/>
    <p:sldId id="312" r:id="rId12"/>
    <p:sldId id="313" r:id="rId13"/>
    <p:sldId id="316" r:id="rId14"/>
    <p:sldId id="317" r:id="rId15"/>
    <p:sldId id="315" r:id="rId16"/>
    <p:sldId id="314" r:id="rId17"/>
    <p:sldId id="324" r:id="rId18"/>
    <p:sldId id="319" r:id="rId19"/>
    <p:sldId id="320" r:id="rId20"/>
    <p:sldId id="321" r:id="rId21"/>
    <p:sldId id="322" r:id="rId22"/>
    <p:sldId id="323" r:id="rId23"/>
    <p:sldId id="325"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文博" initials="张" lastIdx="1" clrIdx="0">
    <p:extLst>
      <p:ext uri="{19B8F6BF-5375-455C-9EA6-DF929625EA0E}">
        <p15:presenceInfo xmlns:p15="http://schemas.microsoft.com/office/powerpoint/2012/main" userId="37f0a0ca187c8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E5008"/>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19"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7051E-3D53-4454-845C-0230A3D0EFAE}" type="datetimeFigureOut">
              <a:rPr lang="zh-CN" altLang="en-US" smtClean="0"/>
              <a:t>2023/2/16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9A753-5B8F-43A4-B608-74A761929465}" type="slidenum">
              <a:rPr lang="zh-CN" altLang="en-US" smtClean="0"/>
              <a:t>‹#›</a:t>
            </a:fld>
            <a:endParaRPr lang="zh-CN" altLang="en-US"/>
          </a:p>
        </p:txBody>
      </p:sp>
    </p:spTree>
    <p:extLst>
      <p:ext uri="{BB962C8B-B14F-4D97-AF65-F5344CB8AC3E}">
        <p14:creationId xmlns:p14="http://schemas.microsoft.com/office/powerpoint/2010/main" val="317878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8345-B86C-4831-B7CD-D95DA0403A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DA91E6-90A2-4016-8A85-3E9A4D5BB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94B4C1-FD51-452B-B6C0-6A7172A4055C}"/>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BCF740C9-115D-4510-B54C-F0F7F307D5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5A977-C3F9-4C52-8690-EAA436C1E51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86171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EC077-0D0D-4D81-8383-C84F443F9E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BAC10D-2686-4B78-85BE-DA082241B7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F734-ADD6-4496-88E9-0B9960C492D7}"/>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964E6C3A-0AA2-43E8-B413-C07C0BC17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CA70F7-52E9-4EED-93C6-C85694153B24}"/>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1811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50080D-EFD2-4C88-8242-878853A60B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E0DA3F-6571-45F6-A1DB-B42BB589C5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D1DE76-E375-4F70-AA62-B1B773D7015E}"/>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22070953-8C36-4CCE-B292-15C095548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943B6-37ED-4082-9723-0A4B95182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73429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40332-27C6-E54B-8A54-8C066E52187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211FF23-D3C2-0248-A557-695449EA1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7818FF-548C-754C-9F02-4E3D26D83BD1}"/>
              </a:ext>
            </a:extLst>
          </p:cNvPr>
          <p:cNvSpPr>
            <a:spLocks noGrp="1"/>
          </p:cNvSpPr>
          <p:nvPr>
            <p:ph type="dt" sz="half" idx="10"/>
          </p:nvPr>
        </p:nvSpPr>
        <p:spPr/>
        <p:txBody>
          <a:bodyPr/>
          <a:lstStyle/>
          <a:p>
            <a:fld id="{6A42D1FF-AE13-D949-9AA7-CA2B6D4F5965}" type="datetime1">
              <a:t>2023/2/16</a:t>
            </a:fld>
            <a:endParaRPr kumimoji="1" lang="zh-CN" altLang="en-US"/>
          </a:p>
        </p:txBody>
      </p:sp>
      <p:sp>
        <p:nvSpPr>
          <p:cNvPr id="5" name="页脚占位符 4">
            <a:extLst>
              <a:ext uri="{FF2B5EF4-FFF2-40B4-BE49-F238E27FC236}">
                <a16:creationId xmlns:a16="http://schemas.microsoft.com/office/drawing/2014/main" id="{EC69DA13-26A5-7D40-8B85-5DE8E0894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7F88DA-38E5-574C-BEA3-10F5A5213BFD}"/>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64919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F175-05B1-EA47-8020-2F576C2A1EE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D686A5-BE2E-C949-9B15-2D2B0086012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3F6102-01EA-614A-B5FD-90061C9D195F}"/>
              </a:ext>
            </a:extLst>
          </p:cNvPr>
          <p:cNvSpPr>
            <a:spLocks noGrp="1"/>
          </p:cNvSpPr>
          <p:nvPr>
            <p:ph type="dt" sz="half" idx="10"/>
          </p:nvPr>
        </p:nvSpPr>
        <p:spPr/>
        <p:txBody>
          <a:bodyPr/>
          <a:lstStyle/>
          <a:p>
            <a:fld id="{6C04176A-D55A-EC4C-8587-842E60670E3A}" type="datetime1">
              <a:t>2023/2/16</a:t>
            </a:fld>
            <a:endParaRPr kumimoji="1" lang="zh-CN" altLang="en-US"/>
          </a:p>
        </p:txBody>
      </p:sp>
      <p:sp>
        <p:nvSpPr>
          <p:cNvPr id="5" name="页脚占位符 4">
            <a:extLst>
              <a:ext uri="{FF2B5EF4-FFF2-40B4-BE49-F238E27FC236}">
                <a16:creationId xmlns:a16="http://schemas.microsoft.com/office/drawing/2014/main" id="{A67C527F-5CF5-ED41-AF3D-89F61F5175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5C646B-EB0D-AD4A-9142-598D28DD1869}"/>
              </a:ext>
            </a:extLst>
          </p:cNvPr>
          <p:cNvSpPr>
            <a:spLocks noGrp="1"/>
          </p:cNvSpPr>
          <p:nvPr>
            <p:ph type="sldNum" sz="quarter" idx="12"/>
          </p:nvPr>
        </p:nvSpPr>
        <p:spPr>
          <a:xfrm>
            <a:off x="11440885" y="6383111"/>
            <a:ext cx="544286" cy="365125"/>
          </a:xfrm>
        </p:spPr>
        <p:txBody>
          <a:bodyPr/>
          <a:lstStyle>
            <a:lvl1pPr>
              <a:defRPr sz="2000">
                <a:latin typeface="Microsoft YaHei" panose="020B0503020204020204" pitchFamily="34" charset="-122"/>
                <a:ea typeface="Microsoft YaHei" panose="020B0503020204020204" pitchFamily="34" charset="-122"/>
              </a:defRPr>
            </a:lvl1pPr>
          </a:lstStyle>
          <a:p>
            <a:fld id="{75F37EE8-98CE-1B43-8FA2-856FBD00F454}" type="slidenum">
              <a:rPr lang="en-US" altLang="zh-CN"/>
              <a:pPr/>
              <a:t>‹#›</a:t>
            </a:fld>
            <a:endParaRPr kumimoji="1" lang="zh-CN" altLang="en-US"/>
          </a:p>
        </p:txBody>
      </p:sp>
    </p:spTree>
    <p:extLst>
      <p:ext uri="{BB962C8B-B14F-4D97-AF65-F5344CB8AC3E}">
        <p14:creationId xmlns:p14="http://schemas.microsoft.com/office/powerpoint/2010/main" val="2892029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B4D9C-C54C-A649-8009-296FA3C300C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66CEAC7-325C-2A46-951E-CC9682D04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F67C989-A5B3-0043-B2D9-43A5E80D692C}"/>
              </a:ext>
            </a:extLst>
          </p:cNvPr>
          <p:cNvSpPr>
            <a:spLocks noGrp="1"/>
          </p:cNvSpPr>
          <p:nvPr>
            <p:ph type="dt" sz="half" idx="10"/>
          </p:nvPr>
        </p:nvSpPr>
        <p:spPr/>
        <p:txBody>
          <a:bodyPr/>
          <a:lstStyle/>
          <a:p>
            <a:fld id="{2218D408-E410-404F-B892-A0DCAA4FCDA8}" type="datetime1">
              <a:t>2023/2/16</a:t>
            </a:fld>
            <a:endParaRPr kumimoji="1" lang="zh-CN" altLang="en-US"/>
          </a:p>
        </p:txBody>
      </p:sp>
      <p:sp>
        <p:nvSpPr>
          <p:cNvPr id="5" name="页脚占位符 4">
            <a:extLst>
              <a:ext uri="{FF2B5EF4-FFF2-40B4-BE49-F238E27FC236}">
                <a16:creationId xmlns:a16="http://schemas.microsoft.com/office/drawing/2014/main" id="{7BA52B85-5F24-DE47-9A19-59E1E6DAD3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4D7D52-A111-5F4F-A0C1-29D7F8165C6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2717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AD4E-84DA-E34D-A719-F099ED2588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D075588-8A30-2D47-8AB5-BB9AD924C84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CE9C524-7DC8-7849-BEF5-D5F2B477F7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348FCC-1F14-484E-BBFA-0A2E364C5943}"/>
              </a:ext>
            </a:extLst>
          </p:cNvPr>
          <p:cNvSpPr>
            <a:spLocks noGrp="1"/>
          </p:cNvSpPr>
          <p:nvPr>
            <p:ph type="dt" sz="half" idx="10"/>
          </p:nvPr>
        </p:nvSpPr>
        <p:spPr/>
        <p:txBody>
          <a:bodyPr/>
          <a:lstStyle/>
          <a:p>
            <a:fld id="{31CEC926-D76F-1F46-BE5E-27EEA3AF4CA4}" type="datetime1">
              <a:t>2023/2/16</a:t>
            </a:fld>
            <a:endParaRPr kumimoji="1" lang="zh-CN" altLang="en-US"/>
          </a:p>
        </p:txBody>
      </p:sp>
      <p:sp>
        <p:nvSpPr>
          <p:cNvPr id="6" name="页脚占位符 5">
            <a:extLst>
              <a:ext uri="{FF2B5EF4-FFF2-40B4-BE49-F238E27FC236}">
                <a16:creationId xmlns:a16="http://schemas.microsoft.com/office/drawing/2014/main" id="{8B5A2E85-B327-4144-A155-65EFC75C21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83D070E-8D74-2B42-8158-91C62589B734}"/>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07521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DC8FB-5CEE-004F-AE49-2E56B96023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B557CB-FE7E-E24B-82D1-564F459CF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EB9C96-3F3E-1545-BC4E-6106FDC998A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BED2BB1-16EA-E14B-8D4B-873200284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A6F709-1C79-4D4D-B027-A1C112D64C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A3F9445-2CE4-0A45-8B31-6119E69DBD96}"/>
              </a:ext>
            </a:extLst>
          </p:cNvPr>
          <p:cNvSpPr>
            <a:spLocks noGrp="1"/>
          </p:cNvSpPr>
          <p:nvPr>
            <p:ph type="dt" sz="half" idx="10"/>
          </p:nvPr>
        </p:nvSpPr>
        <p:spPr/>
        <p:txBody>
          <a:bodyPr/>
          <a:lstStyle/>
          <a:p>
            <a:fld id="{E1BEF7C9-C0F0-C142-AA69-20CF0EE6D53A}" type="datetime1">
              <a:t>2023/2/16</a:t>
            </a:fld>
            <a:endParaRPr kumimoji="1" lang="zh-CN" altLang="en-US"/>
          </a:p>
        </p:txBody>
      </p:sp>
      <p:sp>
        <p:nvSpPr>
          <p:cNvPr id="8" name="页脚占位符 7">
            <a:extLst>
              <a:ext uri="{FF2B5EF4-FFF2-40B4-BE49-F238E27FC236}">
                <a16:creationId xmlns:a16="http://schemas.microsoft.com/office/drawing/2014/main" id="{E0C88EC0-DBE6-194A-B20A-4303E38305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EC51F87-C528-CD4B-B0BF-426CA09CB056}"/>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63568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A015-E3E6-7147-BA55-1CA1CB9161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BCB3BF3-AE11-CF47-B682-E15E26507626}"/>
              </a:ext>
            </a:extLst>
          </p:cNvPr>
          <p:cNvSpPr>
            <a:spLocks noGrp="1"/>
          </p:cNvSpPr>
          <p:nvPr>
            <p:ph type="dt" sz="half" idx="10"/>
          </p:nvPr>
        </p:nvSpPr>
        <p:spPr/>
        <p:txBody>
          <a:bodyPr/>
          <a:lstStyle/>
          <a:p>
            <a:fld id="{7FB85B67-905D-3440-9198-CB8EDE989C8F}" type="datetime1">
              <a:t>2023/2/16</a:t>
            </a:fld>
            <a:endParaRPr kumimoji="1" lang="zh-CN" altLang="en-US"/>
          </a:p>
        </p:txBody>
      </p:sp>
      <p:sp>
        <p:nvSpPr>
          <p:cNvPr id="4" name="页脚占位符 3">
            <a:extLst>
              <a:ext uri="{FF2B5EF4-FFF2-40B4-BE49-F238E27FC236}">
                <a16:creationId xmlns:a16="http://schemas.microsoft.com/office/drawing/2014/main" id="{CAFE2BD9-746D-1C47-976E-F2B5A6096F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B5FFA7-85B1-4641-B879-3F13D36185CC}"/>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030850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FC9ECE-52D3-FA4F-8562-7407005E9B32}"/>
              </a:ext>
            </a:extLst>
          </p:cNvPr>
          <p:cNvSpPr>
            <a:spLocks noGrp="1"/>
          </p:cNvSpPr>
          <p:nvPr>
            <p:ph type="dt" sz="half" idx="10"/>
          </p:nvPr>
        </p:nvSpPr>
        <p:spPr/>
        <p:txBody>
          <a:bodyPr/>
          <a:lstStyle/>
          <a:p>
            <a:fld id="{15591CF9-16BB-714F-B780-0E21643FB649}" type="datetime1">
              <a:t>2023/2/16</a:t>
            </a:fld>
            <a:endParaRPr kumimoji="1" lang="zh-CN" altLang="en-US"/>
          </a:p>
        </p:txBody>
      </p:sp>
      <p:sp>
        <p:nvSpPr>
          <p:cNvPr id="3" name="页脚占位符 2">
            <a:extLst>
              <a:ext uri="{FF2B5EF4-FFF2-40B4-BE49-F238E27FC236}">
                <a16:creationId xmlns:a16="http://schemas.microsoft.com/office/drawing/2014/main" id="{4F9EE8E6-AB01-744B-9C44-85559A1F47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F4B127F-6CD2-1D42-89CB-D34668FC4C0A}"/>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33584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09784-16C7-D044-9F9E-95B6EE2465C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DED69D2-7291-BB42-A017-09B6CA527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0ACC7B-F6F5-B445-9219-CC44FA6A1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068C1FC-E681-FA48-B38D-5BAD9F7DFC92}"/>
              </a:ext>
            </a:extLst>
          </p:cNvPr>
          <p:cNvSpPr>
            <a:spLocks noGrp="1"/>
          </p:cNvSpPr>
          <p:nvPr>
            <p:ph type="dt" sz="half" idx="10"/>
          </p:nvPr>
        </p:nvSpPr>
        <p:spPr/>
        <p:txBody>
          <a:bodyPr/>
          <a:lstStyle/>
          <a:p>
            <a:fld id="{C7720777-5D19-8F4B-8CBF-78452435B8AF}" type="datetime1">
              <a:t>2023/2/16</a:t>
            </a:fld>
            <a:endParaRPr kumimoji="1" lang="zh-CN" altLang="en-US"/>
          </a:p>
        </p:txBody>
      </p:sp>
      <p:sp>
        <p:nvSpPr>
          <p:cNvPr id="6" name="页脚占位符 5">
            <a:extLst>
              <a:ext uri="{FF2B5EF4-FFF2-40B4-BE49-F238E27FC236}">
                <a16:creationId xmlns:a16="http://schemas.microsoft.com/office/drawing/2014/main" id="{79FB4A54-D922-6F46-B509-6C195D18CD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681968-4F73-0041-B253-1EDF10A4F9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879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DD28B-CF94-45B8-84FE-5F81E0B219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CF2A6A-DC7D-4E3B-8148-0D735F5072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6D0CB-C049-43F8-9D31-1D9044842AA5}"/>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28951386-0720-445E-96A7-46B3C6951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A754CA-4170-4BB5-83EC-141910D140B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03627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6AC0-BC0F-6C49-812E-B4C5F9DF53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7A5CA3-6E36-5142-AA2E-0FC910096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21DA9B4-FEE0-D047-9963-6D3A30757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A607AEB-7B22-D547-9AC0-0DE4506B4EA8}"/>
              </a:ext>
            </a:extLst>
          </p:cNvPr>
          <p:cNvSpPr>
            <a:spLocks noGrp="1"/>
          </p:cNvSpPr>
          <p:nvPr>
            <p:ph type="dt" sz="half" idx="10"/>
          </p:nvPr>
        </p:nvSpPr>
        <p:spPr/>
        <p:txBody>
          <a:bodyPr/>
          <a:lstStyle/>
          <a:p>
            <a:fld id="{7A00EAF8-B695-654A-8842-BEBF1BAA39EC}" type="datetime1">
              <a:t>2023/2/16</a:t>
            </a:fld>
            <a:endParaRPr kumimoji="1" lang="zh-CN" altLang="en-US"/>
          </a:p>
        </p:txBody>
      </p:sp>
      <p:sp>
        <p:nvSpPr>
          <p:cNvPr id="6" name="页脚占位符 5">
            <a:extLst>
              <a:ext uri="{FF2B5EF4-FFF2-40B4-BE49-F238E27FC236}">
                <a16:creationId xmlns:a16="http://schemas.microsoft.com/office/drawing/2014/main" id="{523397B4-3839-0744-B8A7-8D559DF391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794C7F-13FF-5C42-B68D-48C18833911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5810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BC934-5948-D540-96B7-839B566CC97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02F3A7-05A4-2A4A-ACB0-C9DD1FA886D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F6CE82D-D753-6246-BEE9-8C8B4F2F005D}"/>
              </a:ext>
            </a:extLst>
          </p:cNvPr>
          <p:cNvSpPr>
            <a:spLocks noGrp="1"/>
          </p:cNvSpPr>
          <p:nvPr>
            <p:ph type="dt" sz="half" idx="10"/>
          </p:nvPr>
        </p:nvSpPr>
        <p:spPr/>
        <p:txBody>
          <a:bodyPr/>
          <a:lstStyle/>
          <a:p>
            <a:fld id="{8371AF53-1BBD-7046-9D9D-F1054F57D932}" type="datetime1">
              <a:t>2023/2/16</a:t>
            </a:fld>
            <a:endParaRPr kumimoji="1" lang="zh-CN" altLang="en-US"/>
          </a:p>
        </p:txBody>
      </p:sp>
      <p:sp>
        <p:nvSpPr>
          <p:cNvPr id="5" name="页脚占位符 4">
            <a:extLst>
              <a:ext uri="{FF2B5EF4-FFF2-40B4-BE49-F238E27FC236}">
                <a16:creationId xmlns:a16="http://schemas.microsoft.com/office/drawing/2014/main" id="{7E12296E-CAEA-564A-908F-84A4EAFA18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9F7585-F069-494F-8383-B5BAEF92DD12}"/>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79568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38EC0D-73D6-A84F-953F-03D95150412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3C84B9-C286-6D44-B004-18016B7A3CC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E228E6-B28F-C243-8DF6-CE56523A13AF}"/>
              </a:ext>
            </a:extLst>
          </p:cNvPr>
          <p:cNvSpPr>
            <a:spLocks noGrp="1"/>
          </p:cNvSpPr>
          <p:nvPr>
            <p:ph type="dt" sz="half" idx="10"/>
          </p:nvPr>
        </p:nvSpPr>
        <p:spPr/>
        <p:txBody>
          <a:bodyPr/>
          <a:lstStyle/>
          <a:p>
            <a:fld id="{62EED94F-9430-A941-8803-EBDE1FF7C814}" type="datetime1">
              <a:t>2023/2/16</a:t>
            </a:fld>
            <a:endParaRPr kumimoji="1" lang="zh-CN" altLang="en-US"/>
          </a:p>
        </p:txBody>
      </p:sp>
      <p:sp>
        <p:nvSpPr>
          <p:cNvPr id="5" name="页脚占位符 4">
            <a:extLst>
              <a:ext uri="{FF2B5EF4-FFF2-40B4-BE49-F238E27FC236}">
                <a16:creationId xmlns:a16="http://schemas.microsoft.com/office/drawing/2014/main" id="{2877E910-FB20-274A-BD5F-1B816564ED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D6E68D-4D08-9A41-85B1-6C07E1BBB4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4691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00A84-6E99-459D-B7FB-D9086B8760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EA07D7-7C60-417E-8453-859CE6A75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B1AC20-2432-4ABD-A14E-61956E2988A7}"/>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8819A369-6F60-4DE1-B875-73B1B274C3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9EA2D6-CBEA-431F-9966-6434C81EB4F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5742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6AFED-CF79-4AEC-BBD8-8001EAEAEA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7AD9BB-65E0-4D7C-9A4C-308D2303B4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503D32-F12E-436B-8933-9A07D9C2B3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E7B62D-6C84-40D5-9B55-CD9636233E58}"/>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BC9A221B-CE36-434D-8EC1-647F644088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0C94D-9E04-4BB3-B9DA-0D037144F5E5}"/>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8946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6539A-782E-4453-AE48-2B5F9C2281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AEAB79-9EF0-4B17-B1C1-0346D3736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34FA2B-2052-4FF1-8578-B6522B1382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8A7823-773A-4D74-9150-90DB97151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1005B2-2C0A-4BC1-877D-7A28D1446A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A485DB-FE69-4409-B78D-4816DFB09B90}"/>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8" name="页脚占位符 7">
            <a:extLst>
              <a:ext uri="{FF2B5EF4-FFF2-40B4-BE49-F238E27FC236}">
                <a16:creationId xmlns:a16="http://schemas.microsoft.com/office/drawing/2014/main" id="{A8F23B0D-AED4-4C70-B871-8F60597184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B15EEC-DD8A-48EC-B2C7-3D4AFC562D9D}"/>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20949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33445-7821-4C21-A4F0-55B6622460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A04C6-6668-44C1-81B5-2668707FA2FD}"/>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4" name="页脚占位符 3">
            <a:extLst>
              <a:ext uri="{FF2B5EF4-FFF2-40B4-BE49-F238E27FC236}">
                <a16:creationId xmlns:a16="http://schemas.microsoft.com/office/drawing/2014/main" id="{73542CDA-C619-44C2-BD03-EFEB11B436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6019D2-499C-490A-A791-7B2A0927BD9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6865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68C2A3-9294-4ABF-8F2A-883A206F2AFD}"/>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3" name="页脚占位符 2">
            <a:extLst>
              <a:ext uri="{FF2B5EF4-FFF2-40B4-BE49-F238E27FC236}">
                <a16:creationId xmlns:a16="http://schemas.microsoft.com/office/drawing/2014/main" id="{45D6256B-5F66-4975-B17C-D0AA70A273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F5E8E3-B6C0-4E07-86DE-787F31B7A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948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56B6-335C-415A-9041-5EEFBF1A9F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7B6E43-B66B-4009-A728-9E795EDA2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213281-136A-47C3-8E47-0DD291655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977EDE-5E18-4CED-BFD1-C19D63B63297}"/>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2B4506B7-F0A9-44B4-9A30-E27AF691E3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45A434-5474-4BB3-9842-5A861DBD5107}"/>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6181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7B595-F16C-4435-93A0-09DED22817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4FB015-68C0-4A3A-BB17-FFBB8F622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C3D348-140B-4FCD-845B-022653F89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BFDCC-F654-46AA-8D3D-1D76D3D0BB3C}"/>
              </a:ext>
            </a:extLst>
          </p:cNvPr>
          <p:cNvSpPr>
            <a:spLocks noGrp="1"/>
          </p:cNvSpPr>
          <p:nvPr>
            <p:ph type="dt" sz="half" idx="10"/>
          </p:nvPr>
        </p:nvSpPr>
        <p:spPr/>
        <p:txBody>
          <a:bodyPr/>
          <a:lstStyle/>
          <a:p>
            <a:fld id="{5D6D3AE5-DF4B-42C6-93BB-472F534FC35D}" type="datetimeFigureOut">
              <a:rPr lang="zh-CN" altLang="en-US" smtClean="0"/>
              <a:t>2023/2/16</a:t>
            </a:fld>
            <a:endParaRPr lang="zh-CN" altLang="en-US"/>
          </a:p>
        </p:txBody>
      </p:sp>
      <p:sp>
        <p:nvSpPr>
          <p:cNvPr id="6" name="页脚占位符 5">
            <a:extLst>
              <a:ext uri="{FF2B5EF4-FFF2-40B4-BE49-F238E27FC236}">
                <a16:creationId xmlns:a16="http://schemas.microsoft.com/office/drawing/2014/main" id="{63D463FD-9A3E-4D45-B182-C962F76822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87041B-1DA2-435E-A74E-C51D6D49B846}"/>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37296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DE19FC-F693-4A51-A84D-2E6B927F4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9FC76A-1215-4B0F-9AE6-939AF2FC1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C50DF9-8571-4034-8840-58D3D726E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D3AE5-DF4B-42C6-93BB-472F534FC35D}" type="datetimeFigureOut">
              <a:rPr lang="zh-CN" altLang="en-US" smtClean="0"/>
              <a:t>2023/2/16</a:t>
            </a:fld>
            <a:endParaRPr lang="zh-CN" altLang="en-US"/>
          </a:p>
        </p:txBody>
      </p:sp>
      <p:sp>
        <p:nvSpPr>
          <p:cNvPr id="5" name="页脚占位符 4">
            <a:extLst>
              <a:ext uri="{FF2B5EF4-FFF2-40B4-BE49-F238E27FC236}">
                <a16:creationId xmlns:a16="http://schemas.microsoft.com/office/drawing/2014/main" id="{A264320A-489E-44E6-B414-BD6810562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CFCF85-07E0-46C7-869B-F774147EE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1399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7C700-CFAC-AB4D-B8D3-5F3E380CA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3447A-C118-4946-9EC2-67B52F51B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90542D-E155-B04B-9396-568E4A1EC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36590-E016-004C-BAAF-9E7BBD39344B}" type="datetime1">
              <a:t>2023/2/16</a:t>
            </a:fld>
            <a:endParaRPr kumimoji="1" lang="zh-CN" altLang="en-US"/>
          </a:p>
        </p:txBody>
      </p:sp>
      <p:sp>
        <p:nvSpPr>
          <p:cNvPr id="5" name="页脚占位符 4">
            <a:extLst>
              <a:ext uri="{FF2B5EF4-FFF2-40B4-BE49-F238E27FC236}">
                <a16:creationId xmlns:a16="http://schemas.microsoft.com/office/drawing/2014/main" id="{683B7DBA-4AA6-8341-9204-966650BCC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21C7047-AEE7-0040-8B0D-08B7DA0C1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37EE8-98CE-1B43-8FA2-856FBD00F454}" type="slidenum">
              <a:t>‹#›</a:t>
            </a:fld>
            <a:endParaRPr kumimoji="1" lang="zh-CN" altLang="en-US"/>
          </a:p>
        </p:txBody>
      </p:sp>
    </p:spTree>
    <p:extLst>
      <p:ext uri="{BB962C8B-B14F-4D97-AF65-F5344CB8AC3E}">
        <p14:creationId xmlns:p14="http://schemas.microsoft.com/office/powerpoint/2010/main" val="107820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69D01D-214B-4848-902D-158BFA26D8D8}"/>
              </a:ext>
            </a:extLst>
          </p:cNvPr>
          <p:cNvSpPr txBox="1"/>
          <p:nvPr/>
        </p:nvSpPr>
        <p:spPr>
          <a:xfrm>
            <a:off x="4935415" y="5691897"/>
            <a:ext cx="2321169" cy="369332"/>
          </a:xfrm>
          <a:prstGeom prst="rect">
            <a:avLst/>
          </a:prstGeom>
          <a:noFill/>
        </p:spPr>
        <p:txBody>
          <a:bodyPr wrap="square" rtlCol="0">
            <a:spAutoFit/>
          </a:bodyPr>
          <a:lstStyle/>
          <a:p>
            <a:r>
              <a:rPr kumimoji="1" lang="zh-CN" altLang="en-US" b="1">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b="1">
                <a:latin typeface="Times New Roman" panose="02020603050405020304" pitchFamily="18" charset="0"/>
                <a:ea typeface="SimSun" panose="02010600030101010101" pitchFamily="2" charset="-122"/>
                <a:cs typeface="Times New Roman" panose="02020603050405020304" pitchFamily="18" charset="0"/>
              </a:rPr>
              <a:t>2023.02.16</a:t>
            </a:r>
            <a:endParaRPr kumimoji="1" lang="zh-CN" altLang="en-US" b="1">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B061D8C-C690-1C73-2231-5673D24A62C2}"/>
              </a:ext>
            </a:extLst>
          </p:cNvPr>
          <p:cNvSpPr txBox="1"/>
          <p:nvPr/>
        </p:nvSpPr>
        <p:spPr>
          <a:xfrm>
            <a:off x="-1" y="672488"/>
            <a:ext cx="12192001" cy="4745979"/>
          </a:xfrm>
          <a:prstGeom prst="rect">
            <a:avLst/>
          </a:prstGeom>
          <a:noFill/>
        </p:spPr>
        <p:txBody>
          <a:bodyPr wrap="square">
            <a:spAutoFit/>
          </a:bodyPr>
          <a:lstStyle/>
          <a:p>
            <a:pPr algn="ctr">
              <a:lnSpc>
                <a:spcPct val="150000"/>
              </a:lnSpc>
            </a:pPr>
            <a:r>
              <a:rPr lang="en-US" altLang="zh-CN" sz="3600" b="1">
                <a:latin typeface="Times New Roman" panose="02020603050405020304" pitchFamily="18" charset="0"/>
                <a:cs typeface="Times New Roman" panose="02020603050405020304" pitchFamily="18" charset="0"/>
              </a:rPr>
              <a:t>Dummy Trajectory Generation and Detection</a:t>
            </a:r>
          </a:p>
          <a:p>
            <a:pPr lvl="1">
              <a:lnSpc>
                <a:spcPct val="150000"/>
              </a:lnSpc>
            </a:pPr>
            <a:endParaRPr lang="en-US" altLang="zh-CN" sz="2400" b="1">
              <a:latin typeface="Times New Roman" panose="02020603050405020304" pitchFamily="18" charset="0"/>
              <a:cs typeface="Times New Roman" panose="02020603050405020304" pitchFamily="18" charset="0"/>
            </a:endParaRPr>
          </a:p>
          <a:p>
            <a:pPr lvl="1">
              <a:lnSpc>
                <a:spcPct val="150000"/>
              </a:lnSpc>
            </a:pPr>
            <a:r>
              <a:rPr lang="en-US" altLang="zh-CN" sz="2400" b="1">
                <a:latin typeface="Times New Roman" panose="02020603050405020304" pitchFamily="18" charset="0"/>
                <a:cs typeface="Times New Roman" panose="02020603050405020304" pitchFamily="18" charset="0"/>
              </a:rPr>
              <a:t>Including: </a:t>
            </a: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Protecting Moving Trajectories with Dummies</a:t>
            </a: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An Anonymous Communication Technique using Dummies for Location-based Services</a:t>
            </a:r>
            <a:endParaRPr lang="zh-CN" altLang="en-US" sz="2000" b="1">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Dummy-Based Schemes for Protecting Movement Trajectories </a:t>
            </a:r>
            <a:endParaRPr lang="zh-CN" altLang="en-US" sz="2000" b="1">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A Novel Dummy-based Mechanism to Protect Privacy on Trajectories</a:t>
            </a: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Dummy Trajectory Generation Scheme Based on Deep Learning</a:t>
            </a:r>
          </a:p>
          <a:p>
            <a:pPr marL="800100" lvl="1" indent="-342900">
              <a:lnSpc>
                <a:spcPct val="150000"/>
              </a:lnSpc>
              <a:buFont typeface="Wingdings" panose="05000000000000000000" pitchFamily="2" charset="2"/>
              <a:buChar char="Ø"/>
            </a:pPr>
            <a:r>
              <a:rPr lang="en-US" altLang="zh-CN" sz="2000" b="1">
                <a:latin typeface="Times New Roman" panose="02020603050405020304" pitchFamily="18" charset="0"/>
                <a:cs typeface="Times New Roman" panose="02020603050405020304" pitchFamily="18" charset="0"/>
              </a:rPr>
              <a:t>TSHN: A Trajectory Similarity Hybrid Networks for Dummy Trajectory Identifification</a:t>
            </a:r>
            <a:endParaRPr lang="zh-CN" alt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54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虚拟轨迹生成方法</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106680" y="1008362"/>
            <a:ext cx="11877040" cy="565155"/>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ADTGA</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方案：</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3AF5EF5D-C7E5-11DA-B6FC-1123DD69B06C}"/>
              </a:ext>
            </a:extLst>
          </p:cNvPr>
          <p:cNvPicPr>
            <a:picLocks noChangeAspect="1"/>
          </p:cNvPicPr>
          <p:nvPr/>
        </p:nvPicPr>
        <p:blipFill rotWithShape="1">
          <a:blip r:embed="rId2"/>
          <a:srcRect b="46333"/>
          <a:stretch/>
        </p:blipFill>
        <p:spPr>
          <a:xfrm>
            <a:off x="153304" y="1704618"/>
            <a:ext cx="6065321" cy="4696599"/>
          </a:xfrm>
          <a:prstGeom prst="rect">
            <a:avLst/>
          </a:prstGeom>
        </p:spPr>
      </p:pic>
      <p:pic>
        <p:nvPicPr>
          <p:cNvPr id="10" name="图片 9">
            <a:extLst>
              <a:ext uri="{FF2B5EF4-FFF2-40B4-BE49-F238E27FC236}">
                <a16:creationId xmlns:a16="http://schemas.microsoft.com/office/drawing/2014/main" id="{5A0ACD3A-4B12-B880-71D8-C0186C9759E8}"/>
              </a:ext>
            </a:extLst>
          </p:cNvPr>
          <p:cNvPicPr>
            <a:picLocks noChangeAspect="1"/>
          </p:cNvPicPr>
          <p:nvPr/>
        </p:nvPicPr>
        <p:blipFill rotWithShape="1">
          <a:blip r:embed="rId2"/>
          <a:srcRect t="53667"/>
          <a:stretch/>
        </p:blipFill>
        <p:spPr>
          <a:xfrm>
            <a:off x="6101079" y="2096640"/>
            <a:ext cx="6065321" cy="4054793"/>
          </a:xfrm>
          <a:prstGeom prst="rect">
            <a:avLst/>
          </a:prstGeom>
        </p:spPr>
      </p:pic>
    </p:spTree>
    <p:extLst>
      <p:ext uri="{BB962C8B-B14F-4D97-AF65-F5344CB8AC3E}">
        <p14:creationId xmlns:p14="http://schemas.microsoft.com/office/powerpoint/2010/main" val="76773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虚拟轨迹生成方法</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91440" y="1352233"/>
            <a:ext cx="11877040" cy="1082219"/>
          </a:xfrm>
          <a:prstGeom prst="rect">
            <a:avLst/>
          </a:prstGeom>
          <a:noFill/>
        </p:spPr>
        <p:txBody>
          <a:bodyPr wrap="square">
            <a:spAutoFit/>
          </a:bodyPr>
          <a:lstStyle/>
          <a:p>
            <a:pPr marL="914400" lvl="1" indent="-457200">
              <a:lnSpc>
                <a:spcPct val="120000"/>
              </a:lnSpc>
              <a:spcAft>
                <a:spcPts val="1200"/>
              </a:spcAft>
              <a:buFont typeface="Wingdings" panose="05000000000000000000" pitchFamily="2" charset="2"/>
              <a:buChar char="Ø"/>
            </a:pP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ADTGA</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方案效果：</a:t>
            </a:r>
            <a:br>
              <a:rPr lang="en-US" altLang="zh-CN" sz="2800">
                <a:latin typeface="Times New Roman" panose="02020603050405020304" pitchFamily="18" charset="0"/>
                <a:ea typeface="华文中宋" panose="02010600040101010101" pitchFamily="2" charset="-122"/>
                <a:cs typeface="Times New Roman" panose="02020603050405020304" pitchFamily="18" charset="0"/>
              </a:rPr>
            </a:b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总体来说在相同隐私泄露程度下需要更少的虚拟轨迹</a:t>
            </a:r>
            <a:endPar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09474D1-348B-4F19-4519-D1093DB9BE6A}"/>
              </a:ext>
            </a:extLst>
          </p:cNvPr>
          <p:cNvPicPr>
            <a:picLocks noChangeAspect="1"/>
          </p:cNvPicPr>
          <p:nvPr/>
        </p:nvPicPr>
        <p:blipFill>
          <a:blip r:embed="rId2"/>
          <a:stretch>
            <a:fillRect/>
          </a:stretch>
        </p:blipFill>
        <p:spPr>
          <a:xfrm>
            <a:off x="63848" y="2536053"/>
            <a:ext cx="12064303" cy="3795615"/>
          </a:xfrm>
          <a:prstGeom prst="rect">
            <a:avLst/>
          </a:prstGeom>
        </p:spPr>
      </p:pic>
    </p:spTree>
    <p:extLst>
      <p:ext uri="{BB962C8B-B14F-4D97-AF65-F5344CB8AC3E}">
        <p14:creationId xmlns:p14="http://schemas.microsoft.com/office/powerpoint/2010/main" val="74833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59283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补充知识：</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RNN</a:t>
            </a:r>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LSTM</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D47AE9-B416-785B-C169-68F1191B6512}"/>
              </a:ext>
            </a:extLst>
          </p:cNvPr>
          <p:cNvSpPr txBox="1"/>
          <p:nvPr/>
        </p:nvSpPr>
        <p:spPr>
          <a:xfrm>
            <a:off x="-91440" y="1141008"/>
            <a:ext cx="11399520" cy="1599284"/>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RNN (Recurrent Neural Network): </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循环神经网络，是</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以序列数据为输入</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，在序列的演进方向进行递归且所有节点（循环单元）按链式连接的神经网络。</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EA8E737E-59B8-13C0-522D-281E2B2C7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680" y="2862778"/>
            <a:ext cx="4191000" cy="321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CB9F1A-E76E-DB70-478B-059FA5F32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89" y="3302134"/>
            <a:ext cx="6775942" cy="298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59283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补充知识：</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RNN</a:t>
            </a:r>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LSTM</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D47AE9-B416-785B-C169-68F1191B6512}"/>
              </a:ext>
            </a:extLst>
          </p:cNvPr>
          <p:cNvSpPr txBox="1"/>
          <p:nvPr/>
        </p:nvSpPr>
        <p:spPr>
          <a:xfrm>
            <a:off x="-91440" y="897168"/>
            <a:ext cx="11399520" cy="2633413"/>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LSTM (long short-term memory):</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RNN </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的一种变体，其核心概念在于</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细胞状态以及“门”结构</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。细胞状态相当于信息传输的路径，让信息能在序列连中传递下去。信息的添加和移除我们通过“门”结构来实现，“门”结构在训练过程中会去学习该保存或遗忘哪些信息。</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B5ED7C1E-F4C8-E7B2-4177-C370CFDA5140}"/>
              </a:ext>
            </a:extLst>
          </p:cNvPr>
          <p:cNvPicPr>
            <a:picLocks noChangeAspect="1"/>
          </p:cNvPicPr>
          <p:nvPr/>
        </p:nvPicPr>
        <p:blipFill rotWithShape="1">
          <a:blip r:embed="rId2"/>
          <a:srcRect l="7594" r="4649"/>
          <a:stretch/>
        </p:blipFill>
        <p:spPr>
          <a:xfrm>
            <a:off x="802639" y="3530581"/>
            <a:ext cx="7906053" cy="3138137"/>
          </a:xfrm>
          <a:prstGeom prst="rect">
            <a:avLst/>
          </a:prstGeom>
        </p:spPr>
      </p:pic>
      <p:pic>
        <p:nvPicPr>
          <p:cNvPr id="9" name="图片 8">
            <a:extLst>
              <a:ext uri="{FF2B5EF4-FFF2-40B4-BE49-F238E27FC236}">
                <a16:creationId xmlns:a16="http://schemas.microsoft.com/office/drawing/2014/main" id="{1E1F880D-F031-F847-C7F4-041A9809D2BE}"/>
              </a:ext>
            </a:extLst>
          </p:cNvPr>
          <p:cNvPicPr>
            <a:picLocks noChangeAspect="1"/>
          </p:cNvPicPr>
          <p:nvPr/>
        </p:nvPicPr>
        <p:blipFill rotWithShape="1">
          <a:blip r:embed="rId3"/>
          <a:srcRect r="56178"/>
          <a:stretch/>
        </p:blipFill>
        <p:spPr>
          <a:xfrm>
            <a:off x="9155113" y="4136513"/>
            <a:ext cx="2234248" cy="1011114"/>
          </a:xfrm>
          <a:prstGeom prst="rect">
            <a:avLst/>
          </a:prstGeom>
        </p:spPr>
      </p:pic>
      <p:pic>
        <p:nvPicPr>
          <p:cNvPr id="10" name="图片 9">
            <a:extLst>
              <a:ext uri="{FF2B5EF4-FFF2-40B4-BE49-F238E27FC236}">
                <a16:creationId xmlns:a16="http://schemas.microsoft.com/office/drawing/2014/main" id="{03BE2079-C90B-05F9-07DB-C0195A4AC61B}"/>
              </a:ext>
            </a:extLst>
          </p:cNvPr>
          <p:cNvPicPr>
            <a:picLocks noChangeAspect="1"/>
          </p:cNvPicPr>
          <p:nvPr/>
        </p:nvPicPr>
        <p:blipFill rotWithShape="1">
          <a:blip r:embed="rId3"/>
          <a:srcRect l="42826"/>
          <a:stretch/>
        </p:blipFill>
        <p:spPr>
          <a:xfrm>
            <a:off x="9062720" y="5191656"/>
            <a:ext cx="2914967" cy="1011114"/>
          </a:xfrm>
          <a:prstGeom prst="rect">
            <a:avLst/>
          </a:prstGeom>
        </p:spPr>
      </p:pic>
    </p:spTree>
    <p:extLst>
      <p:ext uri="{BB962C8B-B14F-4D97-AF65-F5344CB8AC3E}">
        <p14:creationId xmlns:p14="http://schemas.microsoft.com/office/powerpoint/2010/main" val="276049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43027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-LSTM</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9056666-4D4D-AE1C-4F1B-310FE63717CE}"/>
              </a:ext>
            </a:extLst>
          </p:cNvPr>
          <p:cNvPicPr>
            <a:picLocks noChangeAspect="1"/>
          </p:cNvPicPr>
          <p:nvPr/>
        </p:nvPicPr>
        <p:blipFill>
          <a:blip r:embed="rId2"/>
          <a:stretch>
            <a:fillRect/>
          </a:stretch>
        </p:blipFill>
        <p:spPr>
          <a:xfrm>
            <a:off x="5845225" y="1940409"/>
            <a:ext cx="6326455" cy="4770397"/>
          </a:xfrm>
          <a:prstGeom prst="rect">
            <a:avLst/>
          </a:prstGeom>
        </p:spPr>
      </p:pic>
      <p:sp>
        <p:nvSpPr>
          <p:cNvPr id="6" name="文本框 5">
            <a:extLst>
              <a:ext uri="{FF2B5EF4-FFF2-40B4-BE49-F238E27FC236}">
                <a16:creationId xmlns:a16="http://schemas.microsoft.com/office/drawing/2014/main" id="{F8D47AE9-B416-785B-C169-68F1191B6512}"/>
              </a:ext>
            </a:extLst>
          </p:cNvPr>
          <p:cNvSpPr txBox="1"/>
          <p:nvPr/>
        </p:nvSpPr>
        <p:spPr>
          <a:xfrm>
            <a:off x="-93295" y="1008362"/>
            <a:ext cx="11877040" cy="565155"/>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基于</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LSTM</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的虚拟轨迹</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段</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检测网络结构：</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9" name="组合 8">
            <a:extLst>
              <a:ext uri="{FF2B5EF4-FFF2-40B4-BE49-F238E27FC236}">
                <a16:creationId xmlns:a16="http://schemas.microsoft.com/office/drawing/2014/main" id="{D4DFCC2C-3F60-F630-DEA7-A424B37092C2}"/>
              </a:ext>
            </a:extLst>
          </p:cNvPr>
          <p:cNvGrpSpPr/>
          <p:nvPr/>
        </p:nvGrpSpPr>
        <p:grpSpPr>
          <a:xfrm>
            <a:off x="90474" y="2225789"/>
            <a:ext cx="5504856" cy="3529998"/>
            <a:chOff x="127050" y="1573517"/>
            <a:chExt cx="5504856" cy="3529998"/>
          </a:xfrm>
        </p:grpSpPr>
        <p:pic>
          <p:nvPicPr>
            <p:cNvPr id="3076" name="Picture 4">
              <a:extLst>
                <a:ext uri="{FF2B5EF4-FFF2-40B4-BE49-F238E27FC236}">
                  <a16:creationId xmlns:a16="http://schemas.microsoft.com/office/drawing/2014/main" id="{A1440111-6C70-CD93-4424-895F7DE56F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282"/>
            <a:stretch/>
          </p:blipFill>
          <p:spPr bwMode="auto">
            <a:xfrm>
              <a:off x="2860955" y="1588223"/>
              <a:ext cx="2770951" cy="171089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E1583974-0068-1D74-EE2C-B176FB3493B0}"/>
                </a:ext>
              </a:extLst>
            </p:cNvPr>
            <p:cNvGrpSpPr/>
            <p:nvPr/>
          </p:nvGrpSpPr>
          <p:grpSpPr>
            <a:xfrm>
              <a:off x="127050" y="1573517"/>
              <a:ext cx="5504855" cy="3529998"/>
              <a:chOff x="127050" y="1573517"/>
              <a:chExt cx="5504855" cy="3529998"/>
            </a:xfrm>
          </p:grpSpPr>
          <p:pic>
            <p:nvPicPr>
              <p:cNvPr id="3074" name="Picture 2">
                <a:extLst>
                  <a:ext uri="{FF2B5EF4-FFF2-40B4-BE49-F238E27FC236}">
                    <a16:creationId xmlns:a16="http://schemas.microsoft.com/office/drawing/2014/main" id="{BAE675DC-2B70-19C1-912C-D4EB584D71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701"/>
              <a:stretch/>
            </p:blipFill>
            <p:spPr bwMode="auto">
              <a:xfrm>
                <a:off x="127051" y="1573517"/>
                <a:ext cx="2770950" cy="18867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D511DB8-6D34-40B9-314D-F125E2B380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1492" b="13281"/>
              <a:stretch/>
            </p:blipFill>
            <p:spPr bwMode="auto">
              <a:xfrm>
                <a:off x="127050" y="3374952"/>
                <a:ext cx="2845256" cy="16541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970C31B-56E1-BE48-0711-CB4F3CA268E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3162"/>
              <a:stretch/>
            </p:blipFill>
            <p:spPr bwMode="auto">
              <a:xfrm>
                <a:off x="2860954" y="3395312"/>
                <a:ext cx="2770951" cy="170820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 name="矩形 9">
            <a:extLst>
              <a:ext uri="{FF2B5EF4-FFF2-40B4-BE49-F238E27FC236}">
                <a16:creationId xmlns:a16="http://schemas.microsoft.com/office/drawing/2014/main" id="{29DAE3CB-E279-AAD5-FF66-5C682FEEA88A}"/>
              </a:ext>
            </a:extLst>
          </p:cNvPr>
          <p:cNvSpPr/>
          <p:nvPr/>
        </p:nvSpPr>
        <p:spPr>
          <a:xfrm>
            <a:off x="5919530" y="4027224"/>
            <a:ext cx="3499104" cy="64840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2F8595AA-A71D-DC2F-0C6B-C59E8910AC6F}"/>
              </a:ext>
            </a:extLst>
          </p:cNvPr>
          <p:cNvCxnSpPr>
            <a:stCxn id="4" idx="1"/>
          </p:cNvCxnSpPr>
          <p:nvPr/>
        </p:nvCxnSpPr>
        <p:spPr>
          <a:xfrm flipH="1" flipV="1">
            <a:off x="5273040" y="3925623"/>
            <a:ext cx="572185" cy="3999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375FD56-838C-E76D-3784-4AB16F7E3EBF}"/>
              </a:ext>
            </a:extLst>
          </p:cNvPr>
          <p:cNvSpPr txBox="1"/>
          <p:nvPr/>
        </p:nvSpPr>
        <p:spPr>
          <a:xfrm>
            <a:off x="1241254" y="3756283"/>
            <a:ext cx="469392" cy="369332"/>
          </a:xfrm>
          <a:prstGeom prst="rect">
            <a:avLst/>
          </a:prstGeom>
          <a:noFill/>
        </p:spPr>
        <p:txBody>
          <a:bodyPr wrap="square" rtlCol="0">
            <a:spAutoFit/>
          </a:bodyPr>
          <a:lstStyle/>
          <a:p>
            <a:pPr algn="ctr"/>
            <a:r>
              <a:rPr lang="zh-CN" altLang="en-US">
                <a:latin typeface="Times New Roman" panose="02020603050405020304" pitchFamily="18" charset="0"/>
                <a:cs typeface="Times New Roman" panose="02020603050405020304" pitchFamily="18" charset="0"/>
              </a:rPr>
              <a:t>①</a:t>
            </a:r>
          </a:p>
        </p:txBody>
      </p:sp>
      <p:sp>
        <p:nvSpPr>
          <p:cNvPr id="15" name="文本框 14">
            <a:extLst>
              <a:ext uri="{FF2B5EF4-FFF2-40B4-BE49-F238E27FC236}">
                <a16:creationId xmlns:a16="http://schemas.microsoft.com/office/drawing/2014/main" id="{2B37D8FA-FC34-C26B-6DE8-09199466C3A2}"/>
              </a:ext>
            </a:extLst>
          </p:cNvPr>
          <p:cNvSpPr txBox="1"/>
          <p:nvPr/>
        </p:nvSpPr>
        <p:spPr>
          <a:xfrm>
            <a:off x="3971579" y="3756283"/>
            <a:ext cx="469392" cy="369332"/>
          </a:xfrm>
          <a:prstGeom prst="rect">
            <a:avLst/>
          </a:prstGeom>
          <a:noFill/>
        </p:spPr>
        <p:txBody>
          <a:bodyPr wrap="square" rtlCol="0">
            <a:spAutoFit/>
          </a:bodyPr>
          <a:lstStyle/>
          <a:p>
            <a:pPr algn="ctr"/>
            <a:r>
              <a:rPr lang="zh-CN" altLang="en-US">
                <a:latin typeface="Times New Roman" panose="02020603050405020304" pitchFamily="18" charset="0"/>
                <a:cs typeface="Times New Roman" panose="02020603050405020304" pitchFamily="18" charset="0"/>
              </a:rPr>
              <a:t>②</a:t>
            </a:r>
          </a:p>
        </p:txBody>
      </p:sp>
      <p:sp>
        <p:nvSpPr>
          <p:cNvPr id="16" name="文本框 15">
            <a:extLst>
              <a:ext uri="{FF2B5EF4-FFF2-40B4-BE49-F238E27FC236}">
                <a16:creationId xmlns:a16="http://schemas.microsoft.com/office/drawing/2014/main" id="{D40F9AA1-85F9-5BFE-1580-108A0CEBD3C4}"/>
              </a:ext>
            </a:extLst>
          </p:cNvPr>
          <p:cNvSpPr txBox="1"/>
          <p:nvPr/>
        </p:nvSpPr>
        <p:spPr>
          <a:xfrm>
            <a:off x="1241254" y="5571121"/>
            <a:ext cx="469392" cy="369332"/>
          </a:xfrm>
          <a:prstGeom prst="rect">
            <a:avLst/>
          </a:prstGeom>
          <a:noFill/>
        </p:spPr>
        <p:txBody>
          <a:bodyPr wrap="square" rtlCol="0">
            <a:spAutoFit/>
          </a:bodyPr>
          <a:lstStyle/>
          <a:p>
            <a:pPr algn="ctr"/>
            <a:r>
              <a:rPr lang="zh-CN" altLang="en-US">
                <a:latin typeface="Times New Roman" panose="02020603050405020304" pitchFamily="18" charset="0"/>
                <a:cs typeface="Times New Roman" panose="02020603050405020304" pitchFamily="18" charset="0"/>
              </a:rPr>
              <a:t>③</a:t>
            </a:r>
          </a:p>
        </p:txBody>
      </p:sp>
      <p:sp>
        <p:nvSpPr>
          <p:cNvPr id="17" name="文本框 16">
            <a:extLst>
              <a:ext uri="{FF2B5EF4-FFF2-40B4-BE49-F238E27FC236}">
                <a16:creationId xmlns:a16="http://schemas.microsoft.com/office/drawing/2014/main" id="{FBECDAC5-F9B3-2C9C-C158-EF3BA8585734}"/>
              </a:ext>
            </a:extLst>
          </p:cNvPr>
          <p:cNvSpPr txBox="1"/>
          <p:nvPr/>
        </p:nvSpPr>
        <p:spPr>
          <a:xfrm>
            <a:off x="3961070" y="5567193"/>
            <a:ext cx="469392" cy="369332"/>
          </a:xfrm>
          <a:prstGeom prst="rect">
            <a:avLst/>
          </a:prstGeom>
          <a:noFill/>
        </p:spPr>
        <p:txBody>
          <a:bodyPr wrap="square" rtlCol="0">
            <a:spAutoFit/>
          </a:bodyPr>
          <a:lstStyle/>
          <a:p>
            <a:pPr algn="ctr"/>
            <a:r>
              <a:rPr lang="zh-CN" altLang="en-US">
                <a:latin typeface="Times New Roman" panose="02020603050405020304" pitchFamily="18" charset="0"/>
                <a:cs typeface="Times New Roman" panose="02020603050405020304" pitchFamily="18" charset="0"/>
              </a:rPr>
              <a:t>④</a:t>
            </a:r>
          </a:p>
        </p:txBody>
      </p:sp>
    </p:spTree>
    <p:extLst>
      <p:ext uri="{BB962C8B-B14F-4D97-AF65-F5344CB8AC3E}">
        <p14:creationId xmlns:p14="http://schemas.microsoft.com/office/powerpoint/2010/main" val="238222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107183"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-LSTM</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5644096-D529-E7D6-6650-D70447DE1988}"/>
              </a:ext>
            </a:extLst>
          </p:cNvPr>
          <p:cNvPicPr>
            <a:picLocks noChangeAspect="1"/>
          </p:cNvPicPr>
          <p:nvPr/>
        </p:nvPicPr>
        <p:blipFill>
          <a:blip r:embed="rId2"/>
          <a:stretch>
            <a:fillRect/>
          </a:stretch>
        </p:blipFill>
        <p:spPr>
          <a:xfrm>
            <a:off x="891089" y="1931477"/>
            <a:ext cx="10409822" cy="4458086"/>
          </a:xfrm>
          <a:prstGeom prst="rect">
            <a:avLst/>
          </a:prstGeom>
        </p:spPr>
      </p:pic>
      <p:sp>
        <p:nvSpPr>
          <p:cNvPr id="6" name="文本框 5">
            <a:extLst>
              <a:ext uri="{FF2B5EF4-FFF2-40B4-BE49-F238E27FC236}">
                <a16:creationId xmlns:a16="http://schemas.microsoft.com/office/drawing/2014/main" id="{F8D47AE9-B416-785B-C169-68F1191B6512}"/>
              </a:ext>
            </a:extLst>
          </p:cNvPr>
          <p:cNvSpPr txBox="1"/>
          <p:nvPr/>
        </p:nvSpPr>
        <p:spPr>
          <a:xfrm>
            <a:off x="-91440" y="1141008"/>
            <a:ext cx="11877040" cy="565155"/>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基于</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LSTM</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的虚拟轨迹检测总体框架：</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0782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107183"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-LSTM</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D47AE9-B416-785B-C169-68F1191B6512}"/>
              </a:ext>
            </a:extLst>
          </p:cNvPr>
          <p:cNvSpPr txBox="1"/>
          <p:nvPr/>
        </p:nvSpPr>
        <p:spPr>
          <a:xfrm>
            <a:off x="-91440" y="1141008"/>
            <a:ext cx="11877040" cy="565155"/>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基于</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LSTM</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的虚拟轨迹检测效果：</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准确率基本在</a:t>
            </a: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90%</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以上</a:t>
            </a:r>
            <a:endPar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D1A3FDA-8213-5551-1D70-5936C30EA12A}"/>
              </a:ext>
            </a:extLst>
          </p:cNvPr>
          <p:cNvPicPr>
            <a:picLocks noChangeAspect="1"/>
          </p:cNvPicPr>
          <p:nvPr/>
        </p:nvPicPr>
        <p:blipFill>
          <a:blip r:embed="rId2"/>
          <a:stretch>
            <a:fillRect/>
          </a:stretch>
        </p:blipFill>
        <p:spPr>
          <a:xfrm>
            <a:off x="2575350" y="1837697"/>
            <a:ext cx="7041300" cy="4673871"/>
          </a:xfrm>
          <a:prstGeom prst="rect">
            <a:avLst/>
          </a:prstGeom>
        </p:spPr>
      </p:pic>
    </p:spTree>
    <p:extLst>
      <p:ext uri="{BB962C8B-B14F-4D97-AF65-F5344CB8AC3E}">
        <p14:creationId xmlns:p14="http://schemas.microsoft.com/office/powerpoint/2010/main" val="215712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D47AE9-B416-785B-C169-68F1191B6512}"/>
              </a:ext>
            </a:extLst>
          </p:cNvPr>
          <p:cNvSpPr txBox="1"/>
          <p:nvPr/>
        </p:nvSpPr>
        <p:spPr>
          <a:xfrm>
            <a:off x="-91440" y="1141008"/>
            <a:ext cx="11877040" cy="1236108"/>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TSHN</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虚拟轨迹检测（实际是轨迹相似度计算）总体框架</a:t>
            </a:r>
            <a:endPar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lnSpc>
                <a:spcPct val="120000"/>
              </a:lnSpc>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两个主要阶段：特征提取和模型学习</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C3C17E2C-7AD4-E1C7-FBDA-783F8CA1FB8E}"/>
              </a:ext>
            </a:extLst>
          </p:cNvPr>
          <p:cNvPicPr>
            <a:picLocks noChangeAspect="1"/>
          </p:cNvPicPr>
          <p:nvPr/>
        </p:nvPicPr>
        <p:blipFill>
          <a:blip r:embed="rId2"/>
          <a:stretch>
            <a:fillRect/>
          </a:stretch>
        </p:blipFill>
        <p:spPr>
          <a:xfrm>
            <a:off x="827301" y="2556105"/>
            <a:ext cx="5319221" cy="408467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C0A723D-827F-BAA8-BF29-19E38E5C4528}"/>
                  </a:ext>
                </a:extLst>
              </p:cNvPr>
              <p:cNvSpPr txBox="1"/>
              <p:nvPr/>
            </p:nvSpPr>
            <p:spPr>
              <a:xfrm>
                <a:off x="6213578" y="2556105"/>
                <a:ext cx="5758966" cy="4082208"/>
              </a:xfrm>
              <a:prstGeom prst="rect">
                <a:avLst/>
              </a:prstGeom>
              <a:noFill/>
            </p:spPr>
            <p:txBody>
              <a:bodyPr wrap="square" rtlCol="0">
                <a:spAutoFit/>
              </a:bodyPr>
              <a:lstStyle/>
              <a:p>
                <a:pPr>
                  <a:lnSpc>
                    <a:spcPct val="150000"/>
                  </a:lnSpc>
                  <a:spcAft>
                    <a:spcPts val="1200"/>
                  </a:spcAft>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特征分为两种：个体特征和移动性特征</a:t>
                </a:r>
                <a:endParaRPr lang="en-US" altLang="zh-CN"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移动性特征：</a:t>
                </a:r>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把一条轨迹编码为</a:t>
                </a:r>
                <a:r>
                  <a:rPr lang="en-US" altLang="zh-CN"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3D</a:t>
                </a:r>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矩阵，维度为</a:t>
                </a:r>
                <a14:m>
                  <m:oMath xmlns:m="http://schemas.openxmlformats.org/officeDocument/2006/math">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5∗</m:t>
                    </m:r>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𝐺𝑟𝑖𝑑𝑆𝑖𝑧𝑒</m:t>
                    </m:r>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𝐺𝑟𝑖𝑑𝑆𝑖𝑧𝑒</m:t>
                    </m:r>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。相当于</a:t>
                </a:r>
                <a:r>
                  <a:rPr lang="en-US" altLang="zh-CN"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个矩阵</a:t>
                </a:r>
                <a14:m>
                  <m:oMath xmlns:m="http://schemas.openxmlformats.org/officeDocument/2006/math">
                    <m:sSub>
                      <m:sSubPr>
                        <m:ctrlP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,1</m:t>
                        </m:r>
                      </m:sub>
                    </m:sSub>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到</a:t>
                </a:r>
                <a14:m>
                  <m:oMath xmlns:m="http://schemas.openxmlformats.org/officeDocument/2006/math">
                    <m:sSub>
                      <m:sSubPr>
                        <m:ctrlP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,5</m:t>
                        </m:r>
                      </m:sub>
                    </m:sSub>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。相当于</a:t>
                </a:r>
                <a:r>
                  <a:rPr lang="en-US" altLang="zh-CN"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个</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channal</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的图片。</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个体特征：</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轨迹所有者独特的个人特征。用一维向量表示。</a:t>
                </a:r>
              </a:p>
            </p:txBody>
          </p:sp>
        </mc:Choice>
        <mc:Fallback xmlns="">
          <p:sp>
            <p:nvSpPr>
              <p:cNvPr id="2" name="文本框 1">
                <a:extLst>
                  <a:ext uri="{FF2B5EF4-FFF2-40B4-BE49-F238E27FC236}">
                    <a16:creationId xmlns:a16="http://schemas.microsoft.com/office/drawing/2014/main" id="{0C0A723D-827F-BAA8-BF29-19E38E5C4528}"/>
                  </a:ext>
                </a:extLst>
              </p:cNvPr>
              <p:cNvSpPr txBox="1">
                <a:spLocks noRot="1" noChangeAspect="1" noMove="1" noResize="1" noEditPoints="1" noAdjustHandles="1" noChangeArrowheads="1" noChangeShapeType="1" noTextEdit="1"/>
              </p:cNvSpPr>
              <p:nvPr/>
            </p:nvSpPr>
            <p:spPr>
              <a:xfrm>
                <a:off x="6213578" y="2556105"/>
                <a:ext cx="5758966" cy="4082208"/>
              </a:xfrm>
              <a:prstGeom prst="rect">
                <a:avLst/>
              </a:prstGeom>
              <a:blipFill>
                <a:blip r:embed="rId3"/>
                <a:stretch>
                  <a:fillRect l="-1587" r="-6032" b="-23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037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8D47AE9-B416-785B-C169-68F1191B6512}"/>
                  </a:ext>
                </a:extLst>
              </p:cNvPr>
              <p:cNvSpPr txBox="1"/>
              <p:nvPr/>
            </p:nvSpPr>
            <p:spPr>
              <a:xfrm>
                <a:off x="-91440" y="928119"/>
                <a:ext cx="11877040" cy="5872441"/>
              </a:xfrm>
              <a:prstGeom prst="rect">
                <a:avLst/>
              </a:prstGeom>
              <a:noFill/>
            </p:spPr>
            <p:txBody>
              <a:bodyPr wrap="square">
                <a:spAutoFit/>
              </a:bodyPr>
              <a:lstStyle/>
              <a:p>
                <a:pPr lvl="1" algn="just">
                  <a:lnSpc>
                    <a:spcPct val="120000"/>
                  </a:lnSpc>
                  <a:spcAft>
                    <a:spcPts val="1200"/>
                  </a:spcAft>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移动性特征编码方式 ：</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lvl="1" algn="just">
                  <a:lnSpc>
                    <a:spcPct val="120000"/>
                  </a:lnSpc>
                  <a:spcAft>
                    <a:spcPts val="1200"/>
                  </a:spcAft>
                </a:pP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0">
                    <a:solidFill>
                      <a:schemeClr val="tx1"/>
                    </a:solidFill>
                    <a:ea typeface="华文中宋" panose="02010600040101010101" pitchFamily="2" charset="-122"/>
                    <a:cs typeface="Times New Roman" panose="02020603050405020304" pitchFamily="18" charset="0"/>
                  </a:rPr>
                  <a:t>注</a:t>
                </a:r>
                <a:r>
                  <a:rPr lang="zh-CN" altLang="en-US" sz="2400" i="0">
                    <a:latin typeface="+mj-lt"/>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,1</m:t>
                        </m:r>
                      </m:sub>
                    </m:sSub>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到</a:t>
                </a:r>
                <a14:m>
                  <m:oMath xmlns:m="http://schemas.openxmlformats.org/officeDocument/2006/math">
                    <m:sSub>
                      <m:sSubPr>
                        <m:ctrlP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,5</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分别表示</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位置、时间、速度、方向、加速度</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p>
              <a:p>
                <a:pPr marL="800100" lvl="1" indent="-342900" algn="just">
                  <a:lnSpc>
                    <a:spcPct val="120000"/>
                  </a:lnSpc>
                  <a:spcAft>
                    <a:spcPts val="1200"/>
                  </a:spcAft>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位置：</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有位置点的网格置为</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，无位置点的置为</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800100" lvl="1" indent="-342900" algn="just">
                  <a:lnSpc>
                    <a:spcPct val="120000"/>
                  </a:lnSpc>
                  <a:spcAft>
                    <a:spcPts val="1200"/>
                  </a:spcAft>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时间：</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24</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时制下，某位置点的时刻，是这一天的第几秒。一个网格中可能有多个值（因为每个位置点都有值），取平均数。</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800100" lvl="1" indent="-342900" algn="just">
                  <a:lnSpc>
                    <a:spcPct val="120000"/>
                  </a:lnSpc>
                  <a:spcAft>
                    <a:spcPts val="1200"/>
                  </a:spcAft>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速度：</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第一个位置点速度置为</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，其他位置点速度通过与上一位置点的直线距离差除以经过的时间来计算。一个网格中可能有多个值，取中数。</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800100" lvl="1" indent="-342900" algn="just">
                  <a:lnSpc>
                    <a:spcPct val="120000"/>
                  </a:lnSpc>
                  <a:spcAft>
                    <a:spcPts val="1200"/>
                  </a:spcAft>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方向：</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第一个位置点方向置为</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(0,0</m:t>
                    </m:r>
                    <m:r>
                      <a:rPr lang="en-US" altLang="zh-CN" sz="2400" i="1">
                        <a:latin typeface="Cambria Math" panose="02040503050406030204" pitchFamily="18" charset="0"/>
                        <a:ea typeface="华文中宋" panose="02010600040101010101" pitchFamily="2" charset="-122"/>
                        <a:cs typeface="Times New Roman" panose="02020603050405020304" pitchFamily="18" charset="0"/>
                      </a:rPr>
                      <m:t>)</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，其他位置点方向通过与上一位置点的向量差单位化得到。一个网格中可能有多个值，取</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平均数</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，再求其与正北方向夹角的余弦值。</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800100" lvl="1" indent="-342900" algn="just">
                  <a:lnSpc>
                    <a:spcPct val="120000"/>
                  </a:lnSpc>
                  <a:spcAft>
                    <a:spcPts val="1200"/>
                  </a:spcAft>
                  <a:buFont typeface="Wingdings" panose="05000000000000000000" pitchFamily="2" charset="2"/>
                  <a:buChar char="Ø"/>
                </a:pPr>
                <a:r>
                  <a:rPr lang="zh-CN" altLang="en-US" sz="24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加速度：</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计算方式类似速度。</a:t>
                </a:r>
                <a:endParaRPr lang="en-US" altLang="zh-CN" sz="2000">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8D47AE9-B416-785B-C169-68F1191B6512}"/>
                  </a:ext>
                </a:extLst>
              </p:cNvPr>
              <p:cNvSpPr txBox="1">
                <a:spLocks noRot="1" noChangeAspect="1" noMove="1" noResize="1" noEditPoints="1" noAdjustHandles="1" noChangeArrowheads="1" noChangeShapeType="1" noTextEdit="1"/>
              </p:cNvSpPr>
              <p:nvPr/>
            </p:nvSpPr>
            <p:spPr>
              <a:xfrm>
                <a:off x="-91440" y="928119"/>
                <a:ext cx="11877040" cy="5872441"/>
              </a:xfrm>
              <a:prstGeom prst="rect">
                <a:avLst/>
              </a:prstGeom>
              <a:blipFill>
                <a:blip r:embed="rId2"/>
                <a:stretch>
                  <a:fillRect t="-207" r="-770" b="-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098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A627122-DC2E-E860-2097-1DC484BBF5A1}"/>
              </a:ext>
            </a:extLst>
          </p:cNvPr>
          <p:cNvPicPr>
            <a:picLocks noChangeAspect="1"/>
          </p:cNvPicPr>
          <p:nvPr/>
        </p:nvPicPr>
        <p:blipFill rotWithShape="1">
          <a:blip r:embed="rId2"/>
          <a:srcRect b="18035"/>
          <a:stretch/>
        </p:blipFill>
        <p:spPr>
          <a:xfrm>
            <a:off x="529369" y="2736690"/>
            <a:ext cx="5566631" cy="2088555"/>
          </a:xfrm>
          <a:prstGeom prst="rect">
            <a:avLst/>
          </a:prstGeom>
        </p:spPr>
      </p:pic>
      <p:pic>
        <p:nvPicPr>
          <p:cNvPr id="4" name="图片 3">
            <a:extLst>
              <a:ext uri="{FF2B5EF4-FFF2-40B4-BE49-F238E27FC236}">
                <a16:creationId xmlns:a16="http://schemas.microsoft.com/office/drawing/2014/main" id="{922B8AA1-CB04-18B8-81BF-894A67C7C872}"/>
              </a:ext>
            </a:extLst>
          </p:cNvPr>
          <p:cNvPicPr>
            <a:picLocks noChangeAspect="1"/>
          </p:cNvPicPr>
          <p:nvPr/>
        </p:nvPicPr>
        <p:blipFill>
          <a:blip r:embed="rId3"/>
          <a:stretch>
            <a:fillRect/>
          </a:stretch>
        </p:blipFill>
        <p:spPr>
          <a:xfrm>
            <a:off x="6202193" y="1883542"/>
            <a:ext cx="5616427" cy="441998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1861DBF-8B50-AA32-0FA7-0E105B2D1AA5}"/>
                  </a:ext>
                </a:extLst>
              </p:cNvPr>
              <p:cNvSpPr txBox="1"/>
              <p:nvPr/>
            </p:nvSpPr>
            <p:spPr>
              <a:xfrm>
                <a:off x="-84078" y="1092452"/>
                <a:ext cx="11742678" cy="1128386"/>
              </a:xfrm>
              <a:prstGeom prst="rect">
                <a:avLst/>
              </a:prstGeom>
              <a:noFill/>
            </p:spPr>
            <p:txBody>
              <a:bodyPr wrap="square">
                <a:spAutoFit/>
              </a:bodyPr>
              <a:lstStyle/>
              <a:p>
                <a:pPr lvl="1" algn="just">
                  <a:lnSpc>
                    <a:spcPct val="120000"/>
                  </a:lnSpc>
                  <a:spcAft>
                    <a:spcPts val="1200"/>
                  </a:spcAft>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移动性特征编码方式 ：</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lvl="1" algn="just">
                  <a:lnSpc>
                    <a:spcPct val="120000"/>
                  </a:lnSpc>
                  <a:spcAft>
                    <a:spcPts val="1200"/>
                  </a:spcAft>
                </a:pP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0">
                    <a:solidFill>
                      <a:schemeClr val="tx1"/>
                    </a:solidFill>
                    <a:ea typeface="华文中宋" panose="02010600040101010101" pitchFamily="2" charset="-122"/>
                    <a:cs typeface="Times New Roman" panose="02020603050405020304" pitchFamily="18" charset="0"/>
                  </a:rPr>
                  <a:t>注</a:t>
                </a:r>
                <a:r>
                  <a:rPr lang="zh-CN" altLang="en-US" sz="2400" i="0">
                    <a:latin typeface="+mj-lt"/>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b="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,1</m:t>
                        </m:r>
                      </m:sub>
                    </m:sSub>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到</a:t>
                </a:r>
                <a14:m>
                  <m:oMath xmlns:m="http://schemas.openxmlformats.org/officeDocument/2006/math">
                    <m:sSub>
                      <m:sSubPr>
                        <m:ctrlP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𝑀</m:t>
                        </m:r>
                      </m:e>
                      <m:sub>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𝑖</m:t>
                        </m:r>
                        <m:r>
                          <a:rPr lang="en-US" altLang="zh-CN" sz="2400" i="1">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,5</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分别表示</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位置、时间、速度、方向、加速度</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xmlns="">
          <p:sp>
            <p:nvSpPr>
              <p:cNvPr id="8" name="文本框 7">
                <a:extLst>
                  <a:ext uri="{FF2B5EF4-FFF2-40B4-BE49-F238E27FC236}">
                    <a16:creationId xmlns:a16="http://schemas.microsoft.com/office/drawing/2014/main" id="{A1861DBF-8B50-AA32-0FA7-0E105B2D1AA5}"/>
                  </a:ext>
                </a:extLst>
              </p:cNvPr>
              <p:cNvSpPr txBox="1">
                <a:spLocks noRot="1" noChangeAspect="1" noMove="1" noResize="1" noEditPoints="1" noAdjustHandles="1" noChangeArrowheads="1" noChangeShapeType="1" noTextEdit="1"/>
              </p:cNvSpPr>
              <p:nvPr/>
            </p:nvSpPr>
            <p:spPr>
              <a:xfrm>
                <a:off x="-84078" y="1092452"/>
                <a:ext cx="11742678" cy="1128386"/>
              </a:xfrm>
              <a:prstGeom prst="rect">
                <a:avLst/>
              </a:prstGeom>
              <a:blipFill>
                <a:blip r:embed="rId4"/>
                <a:stretch>
                  <a:fillRect t="-1081" b="-97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335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299560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背景简介</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0" y="1378141"/>
            <a:ext cx="11570184" cy="4431983"/>
          </a:xfrm>
          <a:prstGeom prst="rect">
            <a:avLst/>
          </a:prstGeom>
          <a:noFill/>
        </p:spPr>
        <p:txBody>
          <a:bodyPr wrap="square">
            <a:spAutoFit/>
          </a:bodyPr>
          <a:lstStyle/>
          <a:p>
            <a:pPr marL="914400" lvl="1" indent="-457200" algn="just">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基于位置的服务在多领域都至关重要，但将数据上传至</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LBS(Location-based services )</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服务器面临巨大的隐私威胁。有两大类方法解决此问题，分别是依赖匿名服务器和客户端。</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使用匿名服务器，将位置数据加以处理后发送给</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LBS</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服务器的办法并不总是可用的，会受到限制。</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使用客户端匿名化，</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上传冗余的位置信息，得到冗余的处理结果，并进行本地过滤</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，限制较小。</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本次主要介绍使用客户端进行匿名化的一种方法，即</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生成“移动假人”轨迹</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，包括生成方法及检测方法。</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36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1861DBF-8B50-AA32-0FA7-0E105B2D1AA5}"/>
              </a:ext>
            </a:extLst>
          </p:cNvPr>
          <p:cNvSpPr txBox="1"/>
          <p:nvPr/>
        </p:nvSpPr>
        <p:spPr>
          <a:xfrm>
            <a:off x="-61218" y="1092452"/>
            <a:ext cx="11742678" cy="1094723"/>
          </a:xfrm>
          <a:prstGeom prst="rect">
            <a:avLst/>
          </a:prstGeom>
          <a:noFill/>
        </p:spPr>
        <p:txBody>
          <a:bodyPr wrap="square">
            <a:spAutoFit/>
          </a:bodyPr>
          <a:lstStyle/>
          <a:p>
            <a:pPr lvl="1" algn="just">
              <a:lnSpc>
                <a:spcPct val="120000"/>
              </a:lnSpc>
              <a:spcAft>
                <a:spcPts val="1200"/>
              </a:spcAft>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个体特征编码方式：</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lvl="1" algn="just">
              <a:lnSpc>
                <a:spcPct val="120000"/>
              </a:lnSpc>
              <a:spcAft>
                <a:spcPts val="1200"/>
              </a:spcAft>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0">
                <a:solidFill>
                  <a:schemeClr val="tx1"/>
                </a:solidFill>
                <a:ea typeface="华文中宋" panose="02010600040101010101" pitchFamily="2" charset="-122"/>
                <a:cs typeface="Times New Roman" panose="02020603050405020304" pitchFamily="18" charset="0"/>
              </a:rPr>
              <a:t>注</a:t>
            </a:r>
            <a:r>
              <a:rPr lang="zh-CN" altLang="en-US" sz="2400" i="0">
                <a:latin typeface="+mj-lt"/>
                <a:ea typeface="华文中宋" panose="02010600040101010101" pitchFamily="2" charset="-122"/>
                <a:cs typeface="Times New Roman" panose="02020603050405020304" pitchFamily="18" charset="0"/>
              </a:rPr>
              <a:t>：向量元素分别为</a:t>
            </a:r>
            <a:r>
              <a:rPr lang="zh-CN" altLang="en-US" sz="2400" i="0">
                <a:solidFill>
                  <a:srgbClr val="C00000"/>
                </a:solidFill>
                <a:latin typeface="+mj-lt"/>
                <a:ea typeface="华文中宋" panose="02010600040101010101" pitchFamily="2" charset="-122"/>
                <a:cs typeface="Times New Roman" panose="02020603050405020304" pitchFamily="18" charset="0"/>
              </a:rPr>
              <a:t>兴趣点坐标、轨迹距离、轨迹用时、起始时间、平均速度</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5" name="文本框 4">
            <a:extLst>
              <a:ext uri="{FF2B5EF4-FFF2-40B4-BE49-F238E27FC236}">
                <a16:creationId xmlns:a16="http://schemas.microsoft.com/office/drawing/2014/main" id="{D891E2C2-2310-84B3-794B-08B95E39D417}"/>
              </a:ext>
            </a:extLst>
          </p:cNvPr>
          <p:cNvSpPr txBox="1"/>
          <p:nvPr/>
        </p:nvSpPr>
        <p:spPr>
          <a:xfrm>
            <a:off x="1918335" y="5042654"/>
            <a:ext cx="8141970" cy="461665"/>
          </a:xfrm>
          <a:prstGeom prst="rect">
            <a:avLst/>
          </a:prstGeom>
          <a:noFill/>
        </p:spPr>
        <p:txBody>
          <a:bodyPr wrap="square">
            <a:spAutoFit/>
          </a:bodyPr>
          <a:lstStyle/>
          <a:p>
            <a:r>
              <a:rPr lang="en-US" altLang="zh-CN" sz="2400"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a:solidFill>
                  <a:schemeClr val="bg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兴趣点坐标</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i="0">
                <a:latin typeface="Times New Roman" panose="02020603050405020304" pitchFamily="18" charset="0"/>
                <a:ea typeface="华文中宋" panose="02010600040101010101" pitchFamily="2" charset="-122"/>
                <a:cs typeface="Times New Roman" panose="02020603050405020304" pitchFamily="18" charset="0"/>
              </a:rPr>
              <a:t>轨迹距离</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i="0">
                <a:latin typeface="Times New Roman" panose="02020603050405020304" pitchFamily="18" charset="0"/>
                <a:ea typeface="华文中宋" panose="02010600040101010101" pitchFamily="2" charset="-122"/>
                <a:cs typeface="Times New Roman" panose="02020603050405020304" pitchFamily="18" charset="0"/>
              </a:rPr>
              <a:t>轨迹用时，起始时间，平均速度</a:t>
            </a:r>
            <a:r>
              <a:rPr lang="en-US" altLang="zh-CN" sz="2400" b="1" i="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F42D36D-5142-84C9-AAE4-A4E924C6829D}"/>
              </a:ext>
            </a:extLst>
          </p:cNvPr>
          <p:cNvPicPr>
            <a:picLocks noChangeAspect="1"/>
          </p:cNvPicPr>
          <p:nvPr/>
        </p:nvPicPr>
        <p:blipFill>
          <a:blip r:embed="rId2"/>
          <a:stretch>
            <a:fillRect/>
          </a:stretch>
        </p:blipFill>
        <p:spPr>
          <a:xfrm>
            <a:off x="4499471" y="3087161"/>
            <a:ext cx="3193057" cy="944962"/>
          </a:xfrm>
          <a:prstGeom prst="rect">
            <a:avLst/>
          </a:prstGeom>
        </p:spPr>
      </p:pic>
      <p:sp>
        <p:nvSpPr>
          <p:cNvPr id="10" name="箭头: 上 9">
            <a:extLst>
              <a:ext uri="{FF2B5EF4-FFF2-40B4-BE49-F238E27FC236}">
                <a16:creationId xmlns:a16="http://schemas.microsoft.com/office/drawing/2014/main" id="{DAC6D5E9-3968-B0D6-D1A5-12E4109CB30B}"/>
              </a:ext>
            </a:extLst>
          </p:cNvPr>
          <p:cNvSpPr/>
          <p:nvPr/>
        </p:nvSpPr>
        <p:spPr>
          <a:xfrm>
            <a:off x="5707380" y="4211598"/>
            <a:ext cx="563880" cy="5410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496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0820BF0-7DF1-BDD2-30D8-D2DC04259772}"/>
              </a:ext>
            </a:extLst>
          </p:cNvPr>
          <p:cNvPicPr>
            <a:picLocks noChangeAspect="1"/>
          </p:cNvPicPr>
          <p:nvPr/>
        </p:nvPicPr>
        <p:blipFill>
          <a:blip r:embed="rId2"/>
          <a:stretch>
            <a:fillRect/>
          </a:stretch>
        </p:blipFill>
        <p:spPr>
          <a:xfrm>
            <a:off x="913951" y="1869422"/>
            <a:ext cx="10364098" cy="4549534"/>
          </a:xfrm>
          <a:prstGeom prst="rect">
            <a:avLst/>
          </a:prstGeom>
        </p:spPr>
      </p:pic>
      <p:sp>
        <p:nvSpPr>
          <p:cNvPr id="12" name="文本框 11">
            <a:extLst>
              <a:ext uri="{FF2B5EF4-FFF2-40B4-BE49-F238E27FC236}">
                <a16:creationId xmlns:a16="http://schemas.microsoft.com/office/drawing/2014/main" id="{A27711AB-7ED2-FA15-5F9E-C61C20B2F094}"/>
              </a:ext>
            </a:extLst>
          </p:cNvPr>
          <p:cNvSpPr txBox="1"/>
          <p:nvPr/>
        </p:nvSpPr>
        <p:spPr>
          <a:xfrm>
            <a:off x="-72390" y="1104811"/>
            <a:ext cx="10123170" cy="565155"/>
          </a:xfrm>
          <a:prstGeom prst="rect">
            <a:avLst/>
          </a:prstGeom>
          <a:noFill/>
        </p:spPr>
        <p:txBody>
          <a:bodyPr wrap="square">
            <a:spAutoFit/>
          </a:bodyPr>
          <a:lstStyle/>
          <a:p>
            <a:pPr marL="914400" marR="0" lvl="1" indent="-457200" algn="just" defTabSz="914400" rtl="0" eaLnBrk="1" fontAlgn="auto" latinLnBrk="0" hangingPunct="1">
              <a:lnSpc>
                <a:spcPct val="120000"/>
              </a:lnSpc>
              <a:spcBef>
                <a:spcPts val="0"/>
              </a:spcBef>
              <a:spcAft>
                <a:spcPts val="1200"/>
              </a:spcAft>
              <a:buClrTx/>
              <a:buSzTx/>
              <a:buFont typeface="Wingdings" panose="05000000000000000000" pitchFamily="2" charset="2"/>
              <a:buChar char="Ø"/>
              <a:tabLst/>
              <a:defRPr/>
            </a:pPr>
            <a:r>
              <a:rPr kumimoji="0" lang="en-US" altLang="zh-CN"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TSHN</a:t>
            </a:r>
            <a:r>
              <a:rPr kumimoji="0" lang="zh-CN" altLang="en-US"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虚拟轨迹检测（实际是轨迹相似度计算）网络结构</a:t>
            </a:r>
            <a:endParaRPr kumimoji="0" lang="en-US" altLang="zh-CN"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3025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6680207"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虚拟轨迹检测方法</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-TSHN</a:t>
            </a: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27711AB-7ED2-FA15-5F9E-C61C20B2F094}"/>
              </a:ext>
            </a:extLst>
          </p:cNvPr>
          <p:cNvSpPr txBox="1"/>
          <p:nvPr/>
        </p:nvSpPr>
        <p:spPr>
          <a:xfrm>
            <a:off x="-72390" y="1417231"/>
            <a:ext cx="10123170" cy="565155"/>
          </a:xfrm>
          <a:prstGeom prst="rect">
            <a:avLst/>
          </a:prstGeom>
          <a:noFill/>
        </p:spPr>
        <p:txBody>
          <a:bodyPr wrap="square">
            <a:spAutoFit/>
          </a:bodyPr>
          <a:lstStyle/>
          <a:p>
            <a:pPr marL="914400" marR="0" lvl="1" indent="-457200" algn="just" defTabSz="914400" rtl="0" eaLnBrk="1" fontAlgn="auto" latinLnBrk="0" hangingPunct="1">
              <a:lnSpc>
                <a:spcPct val="120000"/>
              </a:lnSpc>
              <a:spcBef>
                <a:spcPts val="0"/>
              </a:spcBef>
              <a:spcAft>
                <a:spcPts val="1200"/>
              </a:spcAft>
              <a:buClrTx/>
              <a:buSzTx/>
              <a:buFont typeface="Wingdings" panose="05000000000000000000" pitchFamily="2" charset="2"/>
              <a:buChar char="Ø"/>
              <a:tabLst/>
              <a:defRPr/>
            </a:pPr>
            <a:r>
              <a:rPr kumimoji="0" lang="en-US" altLang="zh-CN"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TSHN</a:t>
            </a:r>
            <a:r>
              <a:rPr kumimoji="0" lang="zh-CN" altLang="en-US"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虚拟轨迹检测（实际是轨迹相似度计算）效果</a:t>
            </a:r>
            <a:endParaRPr kumimoji="0" lang="en-US" altLang="zh-CN" sz="2800" b="1" i="0" u="none" strike="noStrike" kern="1200" cap="none" spc="0" normalizeH="0" baseline="0" noProof="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90F7172F-666C-EE6D-D0C5-F587BE5A2832}"/>
              </a:ext>
            </a:extLst>
          </p:cNvPr>
          <p:cNvPicPr>
            <a:picLocks noChangeAspect="1"/>
          </p:cNvPicPr>
          <p:nvPr/>
        </p:nvPicPr>
        <p:blipFill>
          <a:blip r:embed="rId2"/>
          <a:stretch>
            <a:fillRect/>
          </a:stretch>
        </p:blipFill>
        <p:spPr>
          <a:xfrm>
            <a:off x="435349" y="2400155"/>
            <a:ext cx="6226080" cy="2705334"/>
          </a:xfrm>
          <a:prstGeom prst="rect">
            <a:avLst/>
          </a:prstGeom>
        </p:spPr>
      </p:pic>
      <p:pic>
        <p:nvPicPr>
          <p:cNvPr id="8" name="图片 7">
            <a:extLst>
              <a:ext uri="{FF2B5EF4-FFF2-40B4-BE49-F238E27FC236}">
                <a16:creationId xmlns:a16="http://schemas.microsoft.com/office/drawing/2014/main" id="{8BD5A79D-434F-3423-42E0-28087CF890B4}"/>
              </a:ext>
            </a:extLst>
          </p:cNvPr>
          <p:cNvPicPr>
            <a:picLocks noChangeAspect="1"/>
          </p:cNvPicPr>
          <p:nvPr/>
        </p:nvPicPr>
        <p:blipFill>
          <a:blip r:embed="rId3"/>
          <a:stretch>
            <a:fillRect/>
          </a:stretch>
        </p:blipFill>
        <p:spPr>
          <a:xfrm>
            <a:off x="7161276" y="2266262"/>
            <a:ext cx="4263649" cy="2973120"/>
          </a:xfrm>
          <a:prstGeom prst="rect">
            <a:avLst/>
          </a:prstGeom>
        </p:spPr>
      </p:pic>
    </p:spTree>
    <p:extLst>
      <p:ext uri="{BB962C8B-B14F-4D97-AF65-F5344CB8AC3E}">
        <p14:creationId xmlns:p14="http://schemas.microsoft.com/office/powerpoint/2010/main" val="126388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DE01C5-687C-404C-BB17-30E0931F3E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37EE8-98CE-1B43-8FA2-856FBD00F454}" type="slidenum">
              <a:rPr kumimoji="0" lang="en-US" altLang="zh-CN"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5" name="标题 1">
            <a:extLst>
              <a:ext uri="{FF2B5EF4-FFF2-40B4-BE49-F238E27FC236}">
                <a16:creationId xmlns:a16="http://schemas.microsoft.com/office/drawing/2014/main" id="{AF087F47-E5D6-9840-9B6F-A2034E572FD9}"/>
              </a:ext>
            </a:extLst>
          </p:cNvPr>
          <p:cNvSpPr txBox="1">
            <a:spLocks/>
          </p:cNvSpPr>
          <p:nvPr/>
        </p:nvSpPr>
        <p:spPr>
          <a:xfrm>
            <a:off x="0" y="2785294"/>
            <a:ext cx="12192000"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Thank</a:t>
            </a:r>
            <a:r>
              <a:rPr kumimoji="0"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0"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You</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For</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Listening</a:t>
            </a:r>
            <a:r>
              <a:rPr kumimoji="1" lang="zh-CN" altLang="en-US"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a:t>
            </a:r>
            <a:endParaRPr kumimoji="0" lang="en-US" altLang="zh-CN"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7E79384-30B1-D44B-ABB1-8A67A9B82D0C}"/>
              </a:ext>
            </a:extLst>
          </p:cNvPr>
          <p:cNvSpPr txBox="1"/>
          <p:nvPr/>
        </p:nvSpPr>
        <p:spPr>
          <a:xfrm>
            <a:off x="4935415" y="5691897"/>
            <a:ext cx="23211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2022.02.16</a:t>
            </a:r>
            <a:endPar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295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隐私泄露衡量指标</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0" y="1120688"/>
            <a:ext cx="11570184" cy="1081322"/>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由于上传的数据中仍包含真实轨迹，因此难以避免隐私泄露。</a:t>
            </a:r>
            <a:br>
              <a:rPr lang="en-US" altLang="zh-CN" sz="2800">
                <a:latin typeface="Times New Roman" panose="02020603050405020304" pitchFamily="18" charset="0"/>
                <a:ea typeface="华文中宋" panose="02010600040101010101" pitchFamily="2" charset="-122"/>
                <a:cs typeface="Times New Roman" panose="02020603050405020304" pitchFamily="18" charset="0"/>
              </a:rPr>
            </a:b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用以下</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个指标衡量隐私泄露程度。</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724188-4B4F-4A8F-D7BF-CCCFFEFC014F}"/>
                  </a:ext>
                </a:extLst>
              </p:cNvPr>
              <p:cNvSpPr txBox="1"/>
              <p:nvPr/>
            </p:nvSpPr>
            <p:spPr>
              <a:xfrm>
                <a:off x="994479" y="2415936"/>
                <a:ext cx="9581226" cy="2931765"/>
              </a:xfrm>
              <a:prstGeom prst="rect">
                <a:avLst/>
              </a:prstGeom>
              <a:noFill/>
            </p:spPr>
            <p:txBody>
              <a:bodyPr wrap="square">
                <a:spAutoFit/>
              </a:bodyPr>
              <a:lstStyle/>
              <a:p>
                <a:pPr>
                  <a:lnSpc>
                    <a:spcPct val="150000"/>
                  </a:lnSpc>
                </a:pPr>
                <a:r>
                  <a:rPr lang="en-US" altLang="zh-CN" sz="2800">
                    <a:latin typeface="Times New Roman" panose="02020603050405020304" pitchFamily="18" charset="0"/>
                    <a:cs typeface="Times New Roman" panose="02020603050405020304" pitchFamily="18" charset="0"/>
                  </a:rPr>
                  <a:t>Short-term Disclosure (SD):   </a:t>
                </a:r>
                <a14:m>
                  <m:oMath xmlns:m="http://schemas.openxmlformats.org/officeDocument/2006/math">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d>
                              <m:dPr>
                                <m:begChr m:val="|"/>
                                <m:endChr m:val="|"/>
                                <m:ctrlPr>
                                  <a:rPr lang="en-US" altLang="zh-CN" sz="280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e>
                            </m:d>
                          </m:den>
                        </m:f>
                      </m:e>
                    </m:nary>
                  </m:oMath>
                </a14:m>
                <a:endParaRPr lang="en-US" altLang="zh-CN" sz="2800">
                  <a:latin typeface="Times New Roman" panose="02020603050405020304" pitchFamily="18" charset="0"/>
                  <a:cs typeface="Times New Roman" panose="02020603050405020304" pitchFamily="18" charset="0"/>
                </a:endParaRPr>
              </a:p>
              <a:p>
                <a:pPr>
                  <a:lnSpc>
                    <a:spcPct val="150000"/>
                  </a:lnSpc>
                </a:pPr>
                <a:r>
                  <a:rPr lang="en-US" altLang="zh-CN" sz="2800">
                    <a:latin typeface="Times New Roman" panose="02020603050405020304" pitchFamily="18" charset="0"/>
                    <a:cs typeface="Times New Roman" panose="02020603050405020304" pitchFamily="18" charset="0"/>
                  </a:rPr>
                  <a:t>Long-term Disclosure (LD):  </a:t>
                </a:r>
                <a14:m>
                  <m:oMath xmlns:m="http://schemas.openxmlformats.org/officeDocument/2006/math">
                    <m:f>
                      <m:fPr>
                        <m:ctrlPr>
                          <a:rPr lang="en-US" altLang="zh-CN" sz="280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𝑇</m:t>
                            </m:r>
                          </m:e>
                          <m:sub>
                            <m:r>
                              <a:rPr lang="en-US" altLang="zh-CN" sz="2800" b="0" i="1" smtClean="0">
                                <a:latin typeface="Cambria Math" panose="02040503050406030204" pitchFamily="18" charset="0"/>
                                <a:cs typeface="Times New Roman" panose="02020603050405020304" pitchFamily="18" charset="0"/>
                              </a:rPr>
                              <m:t>𝑘</m:t>
                            </m:r>
                          </m:sub>
                        </m:sSub>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𝑛</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𝑘</m:t>
                        </m:r>
                        <m:r>
                          <a:rPr lang="en-US" altLang="zh-CN" sz="2800" b="0" i="1" smtClean="0">
                            <a:latin typeface="Cambria Math" panose="02040503050406030204" pitchFamily="18" charset="0"/>
                            <a:cs typeface="Times New Roman" panose="02020603050405020304" pitchFamily="18" charset="0"/>
                          </a:rPr>
                          <m:t>)</m:t>
                        </m:r>
                      </m:den>
                    </m:f>
                  </m:oMath>
                </a14:m>
                <a:endParaRPr lang="en-US" altLang="zh-CN" sz="2800">
                  <a:latin typeface="Times New Roman" panose="02020603050405020304" pitchFamily="18" charset="0"/>
                  <a:cs typeface="Times New Roman" panose="02020603050405020304" pitchFamily="18" charset="0"/>
                </a:endParaRPr>
              </a:p>
              <a:p>
                <a:pPr>
                  <a:lnSpc>
                    <a:spcPct val="150000"/>
                  </a:lnSpc>
                </a:pPr>
                <a:r>
                  <a:rPr lang="en-US" altLang="zh-CN" sz="2800">
                    <a:latin typeface="Times New Roman" panose="02020603050405020304" pitchFamily="18" charset="0"/>
                    <a:cs typeface="Times New Roman" panose="02020603050405020304" pitchFamily="18" charset="0"/>
                  </a:rPr>
                  <a:t>Distance deviation (dst):   </a:t>
                </a:r>
                <a14:m>
                  <m:oMath xmlns:m="http://schemas.openxmlformats.org/officeDocument/2006/math">
                    <m:f>
                      <m:fPr>
                        <m:ctrlPr>
                          <a:rPr lang="en-US" altLang="zh-CN" sz="280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r>
                          <a:rPr lang="en-US" altLang="zh-CN" sz="2800" b="0" i="1" smtClean="0">
                            <a:latin typeface="Cambria Math" panose="02040503050406030204" pitchFamily="18" charset="0"/>
                            <a:cs typeface="Times New Roman" panose="02020603050405020304" pitchFamily="18" charset="0"/>
                          </a:rPr>
                          <m:t>𝑚</m:t>
                        </m:r>
                      </m:den>
                    </m:f>
                    <m:r>
                      <a:rPr lang="en-US" altLang="zh-CN" sz="2800" b="0" i="1" smtClean="0">
                        <a:latin typeface="Cambria Math" panose="02040503050406030204" pitchFamily="18" charset="0"/>
                        <a:cs typeface="Times New Roman" panose="02020603050405020304" pitchFamily="18" charset="0"/>
                      </a:rPr>
                      <m:t>∗</m:t>
                    </m:r>
                    <m:f>
                      <m:fPr>
                        <m:ctrlPr>
                          <a:rPr lang="en-US" altLang="zh-CN" sz="2800" b="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r>
                          <a:rPr lang="en-US" altLang="zh-CN" sz="2800" b="0" i="1" smtClean="0">
                            <a:latin typeface="Cambria Math" panose="02040503050406030204" pitchFamily="18" charset="0"/>
                            <a:cs typeface="Times New Roman" panose="02020603050405020304" pitchFamily="18" charset="0"/>
                          </a:rPr>
                          <m:t>𝑛</m:t>
                        </m:r>
                      </m:den>
                    </m:f>
                    <m:r>
                      <a:rPr lang="en-US" altLang="zh-CN" sz="2800" b="0" i="1" smtClean="0">
                        <a:latin typeface="Cambria Math" panose="02040503050406030204" pitchFamily="18" charset="0"/>
                        <a:cs typeface="Times New Roman" panose="02020603050405020304" pitchFamily="18" charset="0"/>
                      </a:rPr>
                      <m:t>∗</m:t>
                    </m:r>
                    <m:nary>
                      <m:naryPr>
                        <m:chr m:val="∑"/>
                        <m:limLoc m:val="subSup"/>
                        <m:ctrlPr>
                          <a:rPr lang="en-US" altLang="zh-CN" sz="2800" b="0" i="1" smtClean="0">
                            <a:latin typeface="Cambria Math" panose="02040503050406030204" pitchFamily="18" charset="0"/>
                            <a:cs typeface="Times New Roman" panose="02020603050405020304" pitchFamily="18" charset="0"/>
                          </a:rPr>
                        </m:ctrlPr>
                      </m:naryPr>
                      <m:sub>
                        <m:r>
                          <m:rPr>
                            <m:brk m:alnAt="25"/>
                          </m:rPr>
                          <a:rPr lang="en-US" altLang="zh-CN" sz="2800" b="0" i="1" smtClean="0">
                            <a:latin typeface="Cambria Math" panose="02040503050406030204" pitchFamily="18" charset="0"/>
                            <a:cs typeface="Times New Roman" panose="02020603050405020304" pitchFamily="18" charset="0"/>
                          </a:rPr>
                          <m:t>𝑘</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𝑛</m:t>
                        </m:r>
                      </m:sup>
                      <m:e>
                        <m:nary>
                          <m:naryPr>
                            <m:chr m:val="∑"/>
                            <m:limLoc m:val="subSup"/>
                            <m:ctrlPr>
                              <a:rPr lang="en-US" altLang="zh-CN" sz="2800" b="0" i="1" smtClean="0">
                                <a:latin typeface="Cambria Math" panose="02040503050406030204" pitchFamily="18" charset="0"/>
                                <a:cs typeface="Times New Roman" panose="02020603050405020304" pitchFamily="18" charset="0"/>
                              </a:rPr>
                            </m:ctrlPr>
                          </m:naryPr>
                          <m:sub>
                            <m:r>
                              <m:rPr>
                                <m:brk m:alnAt="25"/>
                              </m:rPr>
                              <a:rPr lang="en-US" altLang="zh-CN" sz="2800" b="0" i="1" smtClean="0">
                                <a:latin typeface="Cambria Math" panose="02040503050406030204" pitchFamily="18" charset="0"/>
                                <a:cs typeface="Times New Roman" panose="02020603050405020304" pitchFamily="18" charset="0"/>
                              </a:rPr>
                              <m:t>𝑗</m:t>
                            </m:r>
                            <m:r>
                              <a:rPr lang="en-US" altLang="zh-CN" sz="2800" b="0" i="1" smtClean="0">
                                <a:latin typeface="Cambria Math" panose="02040503050406030204" pitchFamily="18" charset="0"/>
                                <a:cs typeface="Times New Roman" panose="02020603050405020304" pitchFamily="18" charset="0"/>
                              </a:rPr>
                              <m:t>=1</m:t>
                            </m:r>
                          </m:sub>
                          <m:sup>
                            <m:r>
                              <a:rPr lang="en-US" altLang="zh-CN" sz="2800" b="0" i="1" smtClean="0">
                                <a:latin typeface="Cambria Math" panose="02040503050406030204" pitchFamily="18" charset="0"/>
                                <a:cs typeface="Times New Roman" panose="02020603050405020304" pitchFamily="18" charset="0"/>
                              </a:rPr>
                              <m:t>𝑚</m:t>
                            </m:r>
                          </m:sup>
                          <m:e>
                            <m:r>
                              <a:rPr lang="en-US" altLang="zh-CN" sz="2800" b="0" i="1" smtClean="0">
                                <a:latin typeface="Cambria Math" panose="02040503050406030204" pitchFamily="18" charset="0"/>
                                <a:cs typeface="Times New Roman" panose="02020603050405020304" pitchFamily="18" charset="0"/>
                              </a:rPr>
                              <m:t>𝑑𝑖𝑠𝑡</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𝑃</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𝐿</m:t>
                                </m:r>
                              </m:e>
                              <m:sub>
                                <m:r>
                                  <a:rPr lang="en-US" altLang="zh-CN" sz="2800" b="0" i="1" smtClean="0">
                                    <a:latin typeface="Cambria Math" panose="02040503050406030204" pitchFamily="18" charset="0"/>
                                    <a:cs typeface="Times New Roman" panose="02020603050405020304" pitchFamily="18" charset="0"/>
                                  </a:rPr>
                                  <m:t>𝑖</m:t>
                                </m:r>
                              </m:sub>
                              <m:sup>
                                <m:r>
                                  <a:rPr lang="en-US" altLang="zh-CN" sz="2800" b="0" i="1" smtClean="0">
                                    <a:latin typeface="Cambria Math" panose="02040503050406030204" pitchFamily="18" charset="0"/>
                                    <a:cs typeface="Times New Roman" panose="02020603050405020304" pitchFamily="18" charset="0"/>
                                  </a:rPr>
                                  <m:t>𝑗</m:t>
                                </m:r>
                              </m:sup>
                            </m:sSubSup>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𝐿</m:t>
                                </m:r>
                              </m:e>
                              <m:sub>
                                <m:r>
                                  <a:rPr lang="en-US" altLang="zh-CN" sz="2800" b="0" i="1" smtClean="0">
                                    <a:latin typeface="Cambria Math" panose="02040503050406030204" pitchFamily="18" charset="0"/>
                                    <a:cs typeface="Times New Roman" panose="02020603050405020304" pitchFamily="18" charset="0"/>
                                  </a:rPr>
                                  <m:t>𝑑𝑘</m:t>
                                </m:r>
                              </m:sub>
                              <m:sup>
                                <m:r>
                                  <a:rPr lang="en-US" altLang="zh-CN" sz="2800" b="0" i="1" smtClean="0">
                                    <a:latin typeface="Cambria Math" panose="02040503050406030204" pitchFamily="18" charset="0"/>
                                    <a:cs typeface="Times New Roman" panose="02020603050405020304" pitchFamily="18" charset="0"/>
                                  </a:rPr>
                                  <m:t>𝑗</m:t>
                                </m:r>
                              </m:sup>
                            </m:sSubSup>
                            <m:r>
                              <a:rPr lang="en-US" altLang="zh-CN" sz="2800" b="0" i="1" smtClean="0">
                                <a:latin typeface="Cambria Math" panose="02040503050406030204" pitchFamily="18" charset="0"/>
                                <a:cs typeface="Times New Roman" panose="02020603050405020304" pitchFamily="18" charset="0"/>
                              </a:rPr>
                              <m:t>)</m:t>
                            </m:r>
                          </m:e>
                        </m:nary>
                      </m:e>
                    </m:nary>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90724188-4B4F-4A8F-D7BF-CCCFFEFC014F}"/>
                  </a:ext>
                </a:extLst>
              </p:cNvPr>
              <p:cNvSpPr txBox="1">
                <a:spLocks noRot="1" noChangeAspect="1" noMove="1" noResize="1" noEditPoints="1" noAdjustHandles="1" noChangeArrowheads="1" noChangeShapeType="1" noTextEdit="1"/>
              </p:cNvSpPr>
              <p:nvPr/>
            </p:nvSpPr>
            <p:spPr>
              <a:xfrm>
                <a:off x="994479" y="2415936"/>
                <a:ext cx="9581226" cy="2931765"/>
              </a:xfrm>
              <a:prstGeom prst="rect">
                <a:avLst/>
              </a:prstGeom>
              <a:blipFill>
                <a:blip r:embed="rId2"/>
                <a:stretch>
                  <a:fillRect l="-1272"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834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隐私泄露衡量指标</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724188-4B4F-4A8F-D7BF-CCCFFEFC014F}"/>
                  </a:ext>
                </a:extLst>
              </p:cNvPr>
              <p:cNvSpPr txBox="1"/>
              <p:nvPr/>
            </p:nvSpPr>
            <p:spPr>
              <a:xfrm>
                <a:off x="336289" y="738056"/>
                <a:ext cx="9581226" cy="1009251"/>
              </a:xfrm>
              <a:prstGeom prst="rect">
                <a:avLst/>
              </a:prstGeom>
              <a:noFill/>
            </p:spPr>
            <p:txBody>
              <a:bodyPr wrap="square">
                <a:spAutoFit/>
              </a:bodyPr>
              <a:lstStyle/>
              <a:p>
                <a:pPr>
                  <a:lnSpc>
                    <a:spcPct val="150000"/>
                  </a:lnSpc>
                </a:pPr>
                <a:r>
                  <a:rPr lang="en-US" altLang="zh-CN" sz="2800">
                    <a:latin typeface="Times New Roman" panose="02020603050405020304" pitchFamily="18" charset="0"/>
                    <a:cs typeface="Times New Roman" panose="02020603050405020304" pitchFamily="18" charset="0"/>
                  </a:rPr>
                  <a:t>Short-term Disclosure (SD):   </a:t>
                </a:r>
                <a14:m>
                  <m:oMath xmlns:m="http://schemas.openxmlformats.org/officeDocument/2006/math">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d>
                              <m:dPr>
                                <m:begChr m:val="|"/>
                                <m:endChr m:val="|"/>
                                <m:ctrlPr>
                                  <a:rPr lang="en-US" altLang="zh-CN" sz="280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𝑖</m:t>
                                    </m:r>
                                  </m:sub>
                                </m:sSub>
                              </m:e>
                            </m:d>
                          </m:den>
                        </m:f>
                      </m:e>
                    </m:nary>
                  </m:oMath>
                </a14:m>
                <a:endParaRPr lang="en-US" altLang="zh-CN" sz="280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90724188-4B4F-4A8F-D7BF-CCCFFEFC014F}"/>
                  </a:ext>
                </a:extLst>
              </p:cNvPr>
              <p:cNvSpPr txBox="1">
                <a:spLocks noRot="1" noChangeAspect="1" noMove="1" noResize="1" noEditPoints="1" noAdjustHandles="1" noChangeArrowheads="1" noChangeShapeType="1" noTextEdit="1"/>
              </p:cNvSpPr>
              <p:nvPr/>
            </p:nvSpPr>
            <p:spPr>
              <a:xfrm>
                <a:off x="336289" y="738056"/>
                <a:ext cx="9581226" cy="1009251"/>
              </a:xfrm>
              <a:prstGeom prst="rect">
                <a:avLst/>
              </a:prstGeom>
              <a:blipFill>
                <a:blip r:embed="rId2"/>
                <a:stretch>
                  <a:fillRect l="-1272" b="-60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CF49DBB-4A6A-EE6A-D976-7D028985438B}"/>
              </a:ext>
            </a:extLst>
          </p:cNvPr>
          <p:cNvPicPr>
            <a:picLocks noChangeAspect="1"/>
          </p:cNvPicPr>
          <p:nvPr/>
        </p:nvPicPr>
        <p:blipFill>
          <a:blip r:embed="rId3"/>
          <a:stretch>
            <a:fillRect/>
          </a:stretch>
        </p:blipFill>
        <p:spPr>
          <a:xfrm>
            <a:off x="5674611" y="3854900"/>
            <a:ext cx="5555461" cy="1417443"/>
          </a:xfrm>
          <a:prstGeom prst="rect">
            <a:avLst/>
          </a:prstGeom>
        </p:spPr>
      </p:pic>
      <p:pic>
        <p:nvPicPr>
          <p:cNvPr id="8" name="图片 7">
            <a:extLst>
              <a:ext uri="{FF2B5EF4-FFF2-40B4-BE49-F238E27FC236}">
                <a16:creationId xmlns:a16="http://schemas.microsoft.com/office/drawing/2014/main" id="{19CD1DC7-A3D4-E0A2-F566-129CDD0F3B24}"/>
              </a:ext>
            </a:extLst>
          </p:cNvPr>
          <p:cNvPicPr>
            <a:picLocks noChangeAspect="1"/>
          </p:cNvPicPr>
          <p:nvPr/>
        </p:nvPicPr>
        <p:blipFill>
          <a:blip r:embed="rId4"/>
          <a:stretch>
            <a:fillRect/>
          </a:stretch>
        </p:blipFill>
        <p:spPr>
          <a:xfrm>
            <a:off x="1078846" y="1848907"/>
            <a:ext cx="3662832" cy="491181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794785B-3BB9-9F0D-6FB5-5445B952143B}"/>
                  </a:ext>
                </a:extLst>
              </p:cNvPr>
              <p:cNvSpPr txBox="1"/>
              <p:nvPr/>
            </p:nvSpPr>
            <p:spPr>
              <a:xfrm>
                <a:off x="5488179" y="5539665"/>
                <a:ext cx="5255581"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SD</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6</m:t>
                          </m:r>
                        </m:den>
                      </m:f>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7</m:t>
                          </m:r>
                        </m:num>
                        <m:den>
                          <m:r>
                            <a:rPr lang="en-US" altLang="zh-CN" sz="2400" b="0" i="1" smtClean="0">
                              <a:latin typeface="Cambria Math" panose="02040503050406030204" pitchFamily="18" charset="0"/>
                            </a:rPr>
                            <m:t>18</m:t>
                          </m:r>
                        </m:den>
                      </m:f>
                    </m:oMath>
                  </m:oMathPara>
                </a14:m>
                <a:endParaRPr lang="zh-CN" altLang="en-US" sz="2400"/>
              </a:p>
            </p:txBody>
          </p:sp>
        </mc:Choice>
        <mc:Fallback xmlns="">
          <p:sp>
            <p:nvSpPr>
              <p:cNvPr id="9" name="文本框 8">
                <a:extLst>
                  <a:ext uri="{FF2B5EF4-FFF2-40B4-BE49-F238E27FC236}">
                    <a16:creationId xmlns:a16="http://schemas.microsoft.com/office/drawing/2014/main" id="{0794785B-3BB9-9F0D-6FB5-5445B952143B}"/>
                  </a:ext>
                </a:extLst>
              </p:cNvPr>
              <p:cNvSpPr txBox="1">
                <a:spLocks noRot="1" noChangeAspect="1" noMove="1" noResize="1" noEditPoints="1" noAdjustHandles="1" noChangeArrowheads="1" noChangeShapeType="1" noTextEdit="1"/>
              </p:cNvSpPr>
              <p:nvPr/>
            </p:nvSpPr>
            <p:spPr>
              <a:xfrm>
                <a:off x="5488179" y="5539665"/>
                <a:ext cx="5255581" cy="92217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2096978-3FAB-B548-DE9B-66E5D58A72C8}"/>
                  </a:ext>
                </a:extLst>
              </p:cNvPr>
              <p:cNvSpPr txBox="1"/>
              <p:nvPr/>
            </p:nvSpPr>
            <p:spPr>
              <a:xfrm>
                <a:off x="5629602" y="1998390"/>
                <a:ext cx="5831471" cy="1569660"/>
              </a:xfrm>
              <a:prstGeom prst="rect">
                <a:avLst/>
              </a:prstGeom>
              <a:noFill/>
            </p:spPr>
            <p:txBody>
              <a:bodyPr wrap="square" rtlCol="0">
                <a:spAutoFit/>
              </a:bodyPr>
              <a:lstStyle/>
              <a:p>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𝑚</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是时间戳数目，也就是轨迹的位置点数目，</a:t>
                </a:r>
                <a14:m>
                  <m:oMath xmlns:m="http://schemas.openxmlformats.org/officeDocument/2006/math">
                    <m:sSub>
                      <m:sSubPr>
                        <m:ctrlP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𝐷</m:t>
                        </m:r>
                      </m:e>
                      <m:sub>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𝑖</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是某时间戳下真实轨迹点和虚拟轨迹点的集合。</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（主要跟重合的位置点数目有关）</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02096978-3FAB-B548-DE9B-66E5D58A72C8}"/>
                  </a:ext>
                </a:extLst>
              </p:cNvPr>
              <p:cNvSpPr txBox="1">
                <a:spLocks noRot="1" noChangeAspect="1" noMove="1" noResize="1" noEditPoints="1" noAdjustHandles="1" noChangeArrowheads="1" noChangeShapeType="1" noTextEdit="1"/>
              </p:cNvSpPr>
              <p:nvPr/>
            </p:nvSpPr>
            <p:spPr>
              <a:xfrm>
                <a:off x="5629602" y="1998390"/>
                <a:ext cx="5831471" cy="1569660"/>
              </a:xfrm>
              <a:prstGeom prst="rect">
                <a:avLst/>
              </a:prstGeom>
              <a:blipFill>
                <a:blip r:embed="rId6"/>
                <a:stretch>
                  <a:fillRect l="-1567" t="-3113" b="-8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328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隐私泄露衡量指标</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724188-4B4F-4A8F-D7BF-CCCFFEFC014F}"/>
                  </a:ext>
                </a:extLst>
              </p:cNvPr>
              <p:cNvSpPr txBox="1"/>
              <p:nvPr/>
            </p:nvSpPr>
            <p:spPr>
              <a:xfrm>
                <a:off x="336289" y="738056"/>
                <a:ext cx="9581226" cy="1008481"/>
              </a:xfrm>
              <a:prstGeom prst="rect">
                <a:avLst/>
              </a:prstGeom>
              <a:noFill/>
            </p:spPr>
            <p:txBody>
              <a:bodyPr wrap="square">
                <a:spAutoFit/>
              </a:bodyPr>
              <a:lstStyle/>
              <a:p>
                <a:pPr>
                  <a:lnSpc>
                    <a:spcPct val="150000"/>
                  </a:lnSpc>
                </a:pPr>
                <a:r>
                  <a:rPr lang="en-US" altLang="zh-CN" sz="2800">
                    <a:latin typeface="Times New Roman" panose="02020603050405020304" pitchFamily="18" charset="0"/>
                    <a:cs typeface="Times New Roman" panose="02020603050405020304" pitchFamily="18" charset="0"/>
                  </a:rPr>
                  <a:t>Long-term Disclosure (LD):  </a:t>
                </a:r>
                <a14:m>
                  <m:oMath xmlns:m="http://schemas.openxmlformats.org/officeDocument/2006/math">
                    <m:f>
                      <m:fPr>
                        <m:ctrlPr>
                          <a:rPr lang="en-US" altLang="zh-CN" sz="2800" i="1">
                            <a:latin typeface="Cambria Math" panose="02040503050406030204" pitchFamily="18" charset="0"/>
                            <a:cs typeface="Times New Roman" panose="02020603050405020304" pitchFamily="18" charset="0"/>
                          </a:rPr>
                        </m:ctrlPr>
                      </m:fPr>
                      <m:num>
                        <m:r>
                          <a:rPr lang="en-US" altLang="zh-CN" sz="2800" i="1">
                            <a:latin typeface="Cambria Math" panose="02040503050406030204" pitchFamily="18" charset="0"/>
                            <a:cs typeface="Times New Roman" panose="02020603050405020304" pitchFamily="18" charset="0"/>
                          </a:rPr>
                          <m:t>1</m:t>
                        </m:r>
                      </m:num>
                      <m:den>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𝑇</m:t>
                            </m:r>
                          </m:e>
                          <m:sub>
                            <m:r>
                              <a:rPr lang="en-US" altLang="zh-CN" sz="2800" i="1">
                                <a:latin typeface="Cambria Math" panose="02040503050406030204" pitchFamily="18" charset="0"/>
                                <a:cs typeface="Times New Roman" panose="02020603050405020304" pitchFamily="18" charset="0"/>
                              </a:rPr>
                              <m:t>𝑘</m:t>
                            </m:r>
                          </m:sub>
                        </m:sSub>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𝑛</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cs typeface="Times New Roman" panose="02020603050405020304" pitchFamily="18" charset="0"/>
                          </a:rPr>
                          <m:t>)</m:t>
                        </m:r>
                      </m:den>
                    </m:f>
                  </m:oMath>
                </a14:m>
                <a:endParaRPr lang="en-US" altLang="zh-CN" sz="280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90724188-4B4F-4A8F-D7BF-CCCFFEFC014F}"/>
                  </a:ext>
                </a:extLst>
              </p:cNvPr>
              <p:cNvSpPr txBox="1">
                <a:spLocks noRot="1" noChangeAspect="1" noMove="1" noResize="1" noEditPoints="1" noAdjustHandles="1" noChangeArrowheads="1" noChangeShapeType="1" noTextEdit="1"/>
              </p:cNvSpPr>
              <p:nvPr/>
            </p:nvSpPr>
            <p:spPr>
              <a:xfrm>
                <a:off x="336289" y="738056"/>
                <a:ext cx="9581226" cy="1008481"/>
              </a:xfrm>
              <a:prstGeom prst="rect">
                <a:avLst/>
              </a:prstGeom>
              <a:blipFill>
                <a:blip r:embed="rId2"/>
                <a:stretch>
                  <a:fillRect l="-1272" b="-60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CF49DBB-4A6A-EE6A-D976-7D028985438B}"/>
              </a:ext>
            </a:extLst>
          </p:cNvPr>
          <p:cNvPicPr>
            <a:picLocks noChangeAspect="1"/>
          </p:cNvPicPr>
          <p:nvPr/>
        </p:nvPicPr>
        <p:blipFill>
          <a:blip r:embed="rId3"/>
          <a:stretch>
            <a:fillRect/>
          </a:stretch>
        </p:blipFill>
        <p:spPr>
          <a:xfrm>
            <a:off x="5674611" y="4059088"/>
            <a:ext cx="5555461" cy="1417443"/>
          </a:xfrm>
          <a:prstGeom prst="rect">
            <a:avLst/>
          </a:prstGeom>
        </p:spPr>
      </p:pic>
      <p:pic>
        <p:nvPicPr>
          <p:cNvPr id="8" name="图片 7">
            <a:extLst>
              <a:ext uri="{FF2B5EF4-FFF2-40B4-BE49-F238E27FC236}">
                <a16:creationId xmlns:a16="http://schemas.microsoft.com/office/drawing/2014/main" id="{19CD1DC7-A3D4-E0A2-F566-129CDD0F3B24}"/>
              </a:ext>
            </a:extLst>
          </p:cNvPr>
          <p:cNvPicPr>
            <a:picLocks noChangeAspect="1"/>
          </p:cNvPicPr>
          <p:nvPr/>
        </p:nvPicPr>
        <p:blipFill>
          <a:blip r:embed="rId4"/>
          <a:stretch>
            <a:fillRect/>
          </a:stretch>
        </p:blipFill>
        <p:spPr>
          <a:xfrm>
            <a:off x="1078846" y="1848907"/>
            <a:ext cx="3662832" cy="491181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794785B-3BB9-9F0D-6FB5-5445B952143B}"/>
                  </a:ext>
                </a:extLst>
              </p:cNvPr>
              <p:cNvSpPr txBox="1"/>
              <p:nvPr/>
            </p:nvSpPr>
            <p:spPr>
              <a:xfrm>
                <a:off x="5488179" y="5743853"/>
                <a:ext cx="5255581"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8</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3</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3</m:t>
                          </m:r>
                          <m:r>
                            <a:rPr lang="en-US" altLang="zh-CN" sz="2400" i="1">
                              <a:latin typeface="Cambria Math" panose="02040503050406030204" pitchFamily="18" charset="0"/>
                              <a:cs typeface="Times New Roman" panose="02020603050405020304" pitchFamily="18" charset="0"/>
                            </a:rPr>
                            <m:t>)</m:t>
                          </m:r>
                        </m:den>
                      </m:f>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8</m:t>
                          </m:r>
                        </m:den>
                      </m:f>
                    </m:oMath>
                  </m:oMathPara>
                </a14:m>
                <a:endParaRPr lang="zh-CN" altLang="en-US" sz="2400"/>
              </a:p>
            </p:txBody>
          </p:sp>
        </mc:Choice>
        <mc:Fallback xmlns="">
          <p:sp>
            <p:nvSpPr>
              <p:cNvPr id="9" name="文本框 8">
                <a:extLst>
                  <a:ext uri="{FF2B5EF4-FFF2-40B4-BE49-F238E27FC236}">
                    <a16:creationId xmlns:a16="http://schemas.microsoft.com/office/drawing/2014/main" id="{0794785B-3BB9-9F0D-6FB5-5445B952143B}"/>
                  </a:ext>
                </a:extLst>
              </p:cNvPr>
              <p:cNvSpPr txBox="1">
                <a:spLocks noRot="1" noChangeAspect="1" noMove="1" noResize="1" noEditPoints="1" noAdjustHandles="1" noChangeArrowheads="1" noChangeShapeType="1" noTextEdit="1"/>
              </p:cNvSpPr>
              <p:nvPr/>
            </p:nvSpPr>
            <p:spPr>
              <a:xfrm>
                <a:off x="5488179" y="5743853"/>
                <a:ext cx="5255581" cy="8835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2096978-3FAB-B548-DE9B-66E5D58A72C8}"/>
                  </a:ext>
                </a:extLst>
              </p:cNvPr>
              <p:cNvSpPr txBox="1"/>
              <p:nvPr/>
            </p:nvSpPr>
            <p:spPr>
              <a:xfrm>
                <a:off x="5674611" y="2013859"/>
                <a:ext cx="5831471" cy="2308324"/>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t>𝑛</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是轨迹数目，其中有</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𝑘</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个轨迹与其他轨迹相交，</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𝑛</m:t>
                    </m:r>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𝑘</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个轨迹与其他轨迹没有交点，</a:t>
                </a:r>
                <a14:m>
                  <m:oMath xmlns:m="http://schemas.openxmlformats.org/officeDocument/2006/math">
                    <m:sSub>
                      <m:sSubPr>
                        <m:ctrlP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𝑇</m:t>
                        </m:r>
                      </m:e>
                      <m:sub>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𝑘</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表示</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从每个轨迹的起点到终点遍历交叉点得到的轨迹数量</a:t>
                </a:r>
                <a:endParaRPr lang="en-US"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（主要跟重合的子轨迹数目有关）</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02096978-3FAB-B548-DE9B-66E5D58A72C8}"/>
                  </a:ext>
                </a:extLst>
              </p:cNvPr>
              <p:cNvSpPr txBox="1">
                <a:spLocks noRot="1" noChangeAspect="1" noMove="1" noResize="1" noEditPoints="1" noAdjustHandles="1" noChangeArrowheads="1" noChangeShapeType="1" noTextEdit="1"/>
              </p:cNvSpPr>
              <p:nvPr/>
            </p:nvSpPr>
            <p:spPr>
              <a:xfrm>
                <a:off x="5674611" y="2013859"/>
                <a:ext cx="5831471" cy="2308324"/>
              </a:xfrm>
              <a:prstGeom prst="rect">
                <a:avLst/>
              </a:prstGeom>
              <a:blipFill>
                <a:blip r:embed="rId6"/>
                <a:stretch>
                  <a:fillRect l="-1674" t="-2111" r="-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55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隐私泄露衡量指标</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0724188-4B4F-4A8F-D7BF-CCCFFEFC014F}"/>
                  </a:ext>
                </a:extLst>
              </p:cNvPr>
              <p:cNvSpPr txBox="1"/>
              <p:nvPr/>
            </p:nvSpPr>
            <p:spPr>
              <a:xfrm>
                <a:off x="336289" y="738056"/>
                <a:ext cx="9581226" cy="932050"/>
              </a:xfrm>
              <a:prstGeom prst="rect">
                <a:avLst/>
              </a:prstGeom>
              <a:noFill/>
            </p:spPr>
            <p:txBody>
              <a:bodyPr wrap="square">
                <a:spAutoFit/>
              </a:bodyPr>
              <a:lstStyle/>
              <a:p>
                <a:pPr>
                  <a:lnSpc>
                    <a:spcPct val="150000"/>
                  </a:lnSpc>
                </a:pPr>
                <a:r>
                  <a:rPr lang="en-US" altLang="zh-CN" sz="2800">
                    <a:latin typeface="Times New Roman" panose="02020603050405020304" pitchFamily="18" charset="0"/>
                    <a:cs typeface="Times New Roman" panose="02020603050405020304" pitchFamily="18" charset="0"/>
                  </a:rPr>
                  <a:t>Distance deviation (dst):   </a:t>
                </a:r>
                <a14:m>
                  <m:oMath xmlns:m="http://schemas.openxmlformats.org/officeDocument/2006/math">
                    <m:f>
                      <m:fPr>
                        <m:ctrlPr>
                          <a:rPr lang="en-US" altLang="zh-CN" sz="2800" i="1">
                            <a:latin typeface="Cambria Math" panose="02040503050406030204" pitchFamily="18" charset="0"/>
                            <a:cs typeface="Times New Roman" panose="02020603050405020304" pitchFamily="18" charset="0"/>
                          </a:rPr>
                        </m:ctrlPr>
                      </m:fPr>
                      <m:num>
                        <m:r>
                          <a:rPr lang="en-US" altLang="zh-CN" sz="2800" i="1">
                            <a:latin typeface="Cambria Math" panose="02040503050406030204" pitchFamily="18" charset="0"/>
                            <a:cs typeface="Times New Roman" panose="02020603050405020304" pitchFamily="18" charset="0"/>
                          </a:rPr>
                          <m:t>1</m:t>
                        </m:r>
                      </m:num>
                      <m:den>
                        <m:r>
                          <a:rPr lang="en-US" altLang="zh-CN" sz="2800" i="1">
                            <a:latin typeface="Cambria Math" panose="02040503050406030204" pitchFamily="18" charset="0"/>
                            <a:cs typeface="Times New Roman" panose="02020603050405020304" pitchFamily="18" charset="0"/>
                          </a:rPr>
                          <m:t>𝑚</m:t>
                        </m:r>
                      </m:den>
                    </m:f>
                    <m:r>
                      <a:rPr lang="en-US" altLang="zh-CN" sz="2800" i="1">
                        <a:latin typeface="Cambria Math" panose="02040503050406030204" pitchFamily="18" charset="0"/>
                        <a:cs typeface="Times New Roman" panose="02020603050405020304" pitchFamily="18" charset="0"/>
                      </a:rPr>
                      <m:t>∗</m:t>
                    </m:r>
                    <m:f>
                      <m:fPr>
                        <m:ctrlPr>
                          <a:rPr lang="en-US" altLang="zh-CN" sz="2800" i="1">
                            <a:latin typeface="Cambria Math" panose="02040503050406030204" pitchFamily="18" charset="0"/>
                            <a:cs typeface="Times New Roman" panose="02020603050405020304" pitchFamily="18" charset="0"/>
                          </a:rPr>
                        </m:ctrlPr>
                      </m:fPr>
                      <m:num>
                        <m:r>
                          <a:rPr lang="en-US" altLang="zh-CN" sz="2800" i="1">
                            <a:latin typeface="Cambria Math" panose="02040503050406030204" pitchFamily="18" charset="0"/>
                            <a:cs typeface="Times New Roman" panose="02020603050405020304" pitchFamily="18" charset="0"/>
                          </a:rPr>
                          <m:t>1</m:t>
                        </m:r>
                      </m:num>
                      <m:den>
                        <m:r>
                          <a:rPr lang="en-US" altLang="zh-CN" sz="2800" i="1">
                            <a:latin typeface="Cambria Math" panose="02040503050406030204" pitchFamily="18" charset="0"/>
                            <a:cs typeface="Times New Roman" panose="02020603050405020304" pitchFamily="18" charset="0"/>
                          </a:rPr>
                          <m:t>𝑛</m:t>
                        </m:r>
                      </m:den>
                    </m:f>
                    <m:r>
                      <a:rPr lang="en-US" altLang="zh-CN" sz="2800" i="1">
                        <a:latin typeface="Cambria Math" panose="02040503050406030204" pitchFamily="18" charset="0"/>
                        <a:cs typeface="Times New Roman" panose="02020603050405020304" pitchFamily="18" charset="0"/>
                      </a:rPr>
                      <m:t>∗</m:t>
                    </m:r>
                    <m:nary>
                      <m:naryPr>
                        <m:chr m:val="∑"/>
                        <m:limLoc m:val="subSup"/>
                        <m:ctrlPr>
                          <a:rPr lang="en-US" altLang="zh-CN" sz="2800" i="1">
                            <a:latin typeface="Cambria Math" panose="02040503050406030204" pitchFamily="18" charset="0"/>
                            <a:cs typeface="Times New Roman" panose="02020603050405020304" pitchFamily="18" charset="0"/>
                          </a:rPr>
                        </m:ctrlPr>
                      </m:naryPr>
                      <m:sub>
                        <m:r>
                          <m:rPr>
                            <m:brk m:alnAt="25"/>
                          </m:rPr>
                          <a:rPr lang="en-US" altLang="zh-CN" sz="2800" i="1">
                            <a:latin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𝑛</m:t>
                        </m:r>
                      </m:sup>
                      <m:e>
                        <m:nary>
                          <m:naryPr>
                            <m:chr m:val="∑"/>
                            <m:limLoc m:val="subSup"/>
                            <m:ctrlPr>
                              <a:rPr lang="en-US" altLang="zh-CN" sz="2800" i="1">
                                <a:latin typeface="Cambria Math" panose="02040503050406030204" pitchFamily="18" charset="0"/>
                                <a:cs typeface="Times New Roman" panose="02020603050405020304" pitchFamily="18" charset="0"/>
                              </a:rPr>
                            </m:ctrlPr>
                          </m:naryPr>
                          <m:sub>
                            <m:r>
                              <m:rPr>
                                <m:brk m:alnAt="25"/>
                              </m:rPr>
                              <a:rPr lang="en-US" altLang="zh-CN" sz="2800" i="1">
                                <a:latin typeface="Cambria Math" panose="02040503050406030204" pitchFamily="18" charset="0"/>
                                <a:cs typeface="Times New Roman" panose="02020603050405020304" pitchFamily="18" charset="0"/>
                              </a:rPr>
                              <m:t>𝑗</m:t>
                            </m:r>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𝑚</m:t>
                            </m:r>
                          </m:sup>
                          <m:e>
                            <m:r>
                              <a:rPr lang="en-US" altLang="zh-CN" sz="2800" i="1">
                                <a:latin typeface="Cambria Math" panose="02040503050406030204" pitchFamily="18" charset="0"/>
                                <a:cs typeface="Times New Roman" panose="02020603050405020304" pitchFamily="18" charset="0"/>
                              </a:rPr>
                              <m:t>𝑑𝑖𝑠𝑡</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𝑃</m:t>
                            </m:r>
                            <m:sSubSup>
                              <m:sSubSupPr>
                                <m:ctrlPr>
                                  <a:rPr lang="en-US" altLang="zh-CN" sz="2800" i="1">
                                    <a:latin typeface="Cambria Math" panose="02040503050406030204" pitchFamily="18" charset="0"/>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𝐿</m:t>
                                </m:r>
                              </m:e>
                              <m:sub>
                                <m:r>
                                  <a:rPr lang="en-US" altLang="zh-CN" sz="2800" i="1">
                                    <a:latin typeface="Cambria Math" panose="02040503050406030204" pitchFamily="18" charset="0"/>
                                    <a:cs typeface="Times New Roman" panose="02020603050405020304" pitchFamily="18" charset="0"/>
                                  </a:rPr>
                                  <m:t>𝑖</m:t>
                                </m:r>
                              </m:sub>
                              <m:sup>
                                <m:r>
                                  <a:rPr lang="en-US" altLang="zh-CN" sz="2800" i="1">
                                    <a:latin typeface="Cambria Math" panose="02040503050406030204" pitchFamily="18" charset="0"/>
                                    <a:cs typeface="Times New Roman" panose="02020603050405020304" pitchFamily="18" charset="0"/>
                                  </a:rPr>
                                  <m:t>𝑗</m:t>
                                </m:r>
                              </m:sup>
                            </m:sSubSup>
                            <m:r>
                              <a:rPr lang="en-US" altLang="zh-CN" sz="2800" i="1">
                                <a:latin typeface="Cambria Math" panose="02040503050406030204" pitchFamily="18" charset="0"/>
                                <a:cs typeface="Times New Roman" panose="02020603050405020304" pitchFamily="18" charset="0"/>
                              </a:rPr>
                              <m:t>,</m:t>
                            </m:r>
                            <m:sSubSup>
                              <m:sSubSupPr>
                                <m:ctrlPr>
                                  <a:rPr lang="en-US" altLang="zh-CN" sz="2800" i="1">
                                    <a:latin typeface="Cambria Math" panose="02040503050406030204" pitchFamily="18" charset="0"/>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𝐿</m:t>
                                </m:r>
                              </m:e>
                              <m:sub>
                                <m:r>
                                  <a:rPr lang="en-US" altLang="zh-CN" sz="2800" i="1">
                                    <a:latin typeface="Cambria Math" panose="02040503050406030204" pitchFamily="18" charset="0"/>
                                    <a:cs typeface="Times New Roman" panose="02020603050405020304" pitchFamily="18" charset="0"/>
                                  </a:rPr>
                                  <m:t>𝑑𝑘</m:t>
                                </m:r>
                              </m:sub>
                              <m:sup>
                                <m:r>
                                  <a:rPr lang="en-US" altLang="zh-CN" sz="2800" i="1">
                                    <a:latin typeface="Cambria Math" panose="02040503050406030204" pitchFamily="18" charset="0"/>
                                    <a:cs typeface="Times New Roman" panose="02020603050405020304" pitchFamily="18" charset="0"/>
                                  </a:rPr>
                                  <m:t>𝑗</m:t>
                                </m:r>
                              </m:sup>
                            </m:sSubSup>
                            <m:r>
                              <a:rPr lang="en-US" altLang="zh-CN" sz="2800" i="1">
                                <a:latin typeface="Cambria Math" panose="02040503050406030204" pitchFamily="18" charset="0"/>
                                <a:cs typeface="Times New Roman" panose="02020603050405020304" pitchFamily="18" charset="0"/>
                              </a:rPr>
                              <m:t>)</m:t>
                            </m:r>
                          </m:e>
                        </m:nary>
                      </m:e>
                    </m:nary>
                  </m:oMath>
                </a14:m>
                <a:endParaRPr lang="en-US" altLang="zh-CN" sz="280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90724188-4B4F-4A8F-D7BF-CCCFFEFC014F}"/>
                  </a:ext>
                </a:extLst>
              </p:cNvPr>
              <p:cNvSpPr txBox="1">
                <a:spLocks noRot="1" noChangeAspect="1" noMove="1" noResize="1" noEditPoints="1" noAdjustHandles="1" noChangeArrowheads="1" noChangeShapeType="1" noTextEdit="1"/>
              </p:cNvSpPr>
              <p:nvPr/>
            </p:nvSpPr>
            <p:spPr>
              <a:xfrm>
                <a:off x="336289" y="738056"/>
                <a:ext cx="9581226" cy="932050"/>
              </a:xfrm>
              <a:prstGeom prst="rect">
                <a:avLst/>
              </a:prstGeom>
              <a:blipFill>
                <a:blip r:embed="rId2"/>
                <a:stretch>
                  <a:fillRect l="-1272" b="-719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CF49DBB-4A6A-EE6A-D976-7D028985438B}"/>
              </a:ext>
            </a:extLst>
          </p:cNvPr>
          <p:cNvPicPr>
            <a:picLocks noChangeAspect="1"/>
          </p:cNvPicPr>
          <p:nvPr/>
        </p:nvPicPr>
        <p:blipFill>
          <a:blip r:embed="rId3"/>
          <a:stretch>
            <a:fillRect/>
          </a:stretch>
        </p:blipFill>
        <p:spPr>
          <a:xfrm>
            <a:off x="5674611" y="4059088"/>
            <a:ext cx="5555461" cy="1417443"/>
          </a:xfrm>
          <a:prstGeom prst="rect">
            <a:avLst/>
          </a:prstGeom>
        </p:spPr>
      </p:pic>
      <p:pic>
        <p:nvPicPr>
          <p:cNvPr id="8" name="图片 7">
            <a:extLst>
              <a:ext uri="{FF2B5EF4-FFF2-40B4-BE49-F238E27FC236}">
                <a16:creationId xmlns:a16="http://schemas.microsoft.com/office/drawing/2014/main" id="{19CD1DC7-A3D4-E0A2-F566-129CDD0F3B24}"/>
              </a:ext>
            </a:extLst>
          </p:cNvPr>
          <p:cNvPicPr>
            <a:picLocks noChangeAspect="1"/>
          </p:cNvPicPr>
          <p:nvPr/>
        </p:nvPicPr>
        <p:blipFill>
          <a:blip r:embed="rId4"/>
          <a:stretch>
            <a:fillRect/>
          </a:stretch>
        </p:blipFill>
        <p:spPr>
          <a:xfrm>
            <a:off x="1078846" y="1848907"/>
            <a:ext cx="3662832" cy="4911818"/>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2096978-3FAB-B548-DE9B-66E5D58A72C8}"/>
                  </a:ext>
                </a:extLst>
              </p:cNvPr>
              <p:cNvSpPr txBox="1"/>
              <p:nvPr/>
            </p:nvSpPr>
            <p:spPr>
              <a:xfrm>
                <a:off x="5674611" y="2013859"/>
                <a:ext cx="5831471" cy="1938992"/>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t>𝑛</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虚拟</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轨迹数目，</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𝑚</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是时间戳数目，</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𝑑𝑖𝑠𝑡</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表示</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一个真实轨迹位置点和一个虚拟轨迹位置点的距离</a:t>
                </a:r>
                <a:endParaRPr lang="en-US"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（主要跟虚拟轨迹的分布有关）</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02096978-3FAB-B548-DE9B-66E5D58A72C8}"/>
                  </a:ext>
                </a:extLst>
              </p:cNvPr>
              <p:cNvSpPr txBox="1">
                <a:spLocks noRot="1" noChangeAspect="1" noMove="1" noResize="1" noEditPoints="1" noAdjustHandles="1" noChangeArrowheads="1" noChangeShapeType="1" noTextEdit="1"/>
              </p:cNvSpPr>
              <p:nvPr/>
            </p:nvSpPr>
            <p:spPr>
              <a:xfrm>
                <a:off x="5674611" y="2013859"/>
                <a:ext cx="5831471" cy="1938992"/>
              </a:xfrm>
              <a:prstGeom prst="rect">
                <a:avLst/>
              </a:prstGeom>
              <a:blipFill>
                <a:blip r:embed="rId5"/>
                <a:stretch>
                  <a:fillRect l="-1674" t="-25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218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虚拟轨迹生成方法</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0" y="1120688"/>
            <a:ext cx="11250592" cy="2270237"/>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随机方案：</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给定起点和终点，随机生成中间点。也有一定的效果。</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lnSpc>
                <a:spcPct val="120000"/>
              </a:lnSpc>
              <a:spcAft>
                <a:spcPts val="1200"/>
              </a:spcAft>
              <a:buFont typeface="Wingdings" panose="05000000000000000000" pitchFamily="2" charset="2"/>
              <a:buChar char="Ø"/>
            </a:pP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旋转方案</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通过旋转真实轨迹来得到虚拟轨迹。为满足三个隐私指标的限制，先计算出满足距离要求的解空间，遍历解空间，计算</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SD</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LD</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，隐私暴露符合要求的则被选中为虚拟轨迹。</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38B39F2-4A27-501A-2798-E5A67E5305A0}"/>
              </a:ext>
            </a:extLst>
          </p:cNvPr>
          <p:cNvPicPr>
            <a:picLocks noChangeAspect="1"/>
          </p:cNvPicPr>
          <p:nvPr/>
        </p:nvPicPr>
        <p:blipFill>
          <a:blip r:embed="rId2"/>
          <a:stretch>
            <a:fillRect/>
          </a:stretch>
        </p:blipFill>
        <p:spPr>
          <a:xfrm>
            <a:off x="220542" y="3755290"/>
            <a:ext cx="4339671" cy="2649063"/>
          </a:xfrm>
          <a:prstGeom prst="rect">
            <a:avLst/>
          </a:prstGeom>
        </p:spPr>
      </p:pic>
      <p:pic>
        <p:nvPicPr>
          <p:cNvPr id="8" name="图片 7">
            <a:extLst>
              <a:ext uri="{FF2B5EF4-FFF2-40B4-BE49-F238E27FC236}">
                <a16:creationId xmlns:a16="http://schemas.microsoft.com/office/drawing/2014/main" id="{0F519D45-B89C-BE81-5E3C-FFEADB246E09}"/>
              </a:ext>
            </a:extLst>
          </p:cNvPr>
          <p:cNvPicPr>
            <a:picLocks noChangeAspect="1"/>
          </p:cNvPicPr>
          <p:nvPr/>
        </p:nvPicPr>
        <p:blipFill>
          <a:blip r:embed="rId3"/>
          <a:stretch>
            <a:fillRect/>
          </a:stretch>
        </p:blipFill>
        <p:spPr>
          <a:xfrm>
            <a:off x="4250050" y="3737964"/>
            <a:ext cx="3098528" cy="2666389"/>
          </a:xfrm>
          <a:prstGeom prst="rect">
            <a:avLst/>
          </a:prstGeom>
        </p:spPr>
      </p:pic>
      <p:pic>
        <p:nvPicPr>
          <p:cNvPr id="4" name="图片 3">
            <a:extLst>
              <a:ext uri="{FF2B5EF4-FFF2-40B4-BE49-F238E27FC236}">
                <a16:creationId xmlns:a16="http://schemas.microsoft.com/office/drawing/2014/main" id="{22EAC1DB-10BA-8173-55C7-1D6512BBD566}"/>
              </a:ext>
            </a:extLst>
          </p:cNvPr>
          <p:cNvPicPr>
            <a:picLocks noChangeAspect="1"/>
          </p:cNvPicPr>
          <p:nvPr/>
        </p:nvPicPr>
        <p:blipFill>
          <a:blip r:embed="rId4"/>
          <a:stretch>
            <a:fillRect/>
          </a:stretch>
        </p:blipFill>
        <p:spPr>
          <a:xfrm>
            <a:off x="7478254" y="3936039"/>
            <a:ext cx="4387904" cy="2270237"/>
          </a:xfrm>
          <a:prstGeom prst="rect">
            <a:avLst/>
          </a:prstGeom>
        </p:spPr>
      </p:pic>
    </p:spTree>
    <p:extLst>
      <p:ext uri="{BB962C8B-B14F-4D97-AF65-F5344CB8AC3E}">
        <p14:creationId xmlns:p14="http://schemas.microsoft.com/office/powerpoint/2010/main" val="417218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虚拟轨迹生成方法</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0" y="1160624"/>
            <a:ext cx="11582400" cy="3821431"/>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MN</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方案</a:t>
            </a: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(Moving in a Neighborhood)</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给定起点，在虚拟位置点的</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附近</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确定下一个虚拟位置点。考虑到了有限的速度，因此优于随机生成。</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MLN</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方案</a:t>
            </a: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(Moving in a Limited Neighborhood)</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MN</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类似，区别是：下一个位置受区域密度的限制，会</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尽可能避免生成在有过多真实位置点的地方</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。该算法适用于用户的通信设备可以获得其他用户的位置数据的情况。</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31851BF-B111-21FE-57CE-8FCE5774D588}"/>
              </a:ext>
            </a:extLst>
          </p:cNvPr>
          <p:cNvPicPr>
            <a:picLocks noChangeAspect="1"/>
          </p:cNvPicPr>
          <p:nvPr/>
        </p:nvPicPr>
        <p:blipFill rotWithShape="1">
          <a:blip r:embed="rId2"/>
          <a:srcRect b="28765"/>
          <a:stretch/>
        </p:blipFill>
        <p:spPr>
          <a:xfrm>
            <a:off x="4282440" y="4625022"/>
            <a:ext cx="6777902" cy="2215732"/>
          </a:xfrm>
          <a:prstGeom prst="rect">
            <a:avLst/>
          </a:prstGeom>
        </p:spPr>
      </p:pic>
    </p:spTree>
    <p:extLst>
      <p:ext uri="{BB962C8B-B14F-4D97-AF65-F5344CB8AC3E}">
        <p14:creationId xmlns:p14="http://schemas.microsoft.com/office/powerpoint/2010/main" val="201250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444877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虚拟轨迹生成方法</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91440" y="1120688"/>
            <a:ext cx="11877040" cy="1599284"/>
          </a:xfrm>
          <a:prstGeom prst="rect">
            <a:avLst/>
          </a:prstGeom>
          <a:noFill/>
        </p:spPr>
        <p:txBody>
          <a:bodyPr wrap="square">
            <a:spAutoFit/>
          </a:bodyPr>
          <a:lstStyle/>
          <a:p>
            <a:pPr marL="914400" lvl="1" indent="-457200" algn="just">
              <a:lnSpc>
                <a:spcPct val="120000"/>
              </a:lnSpc>
              <a:spcAft>
                <a:spcPts val="1200"/>
              </a:spcAft>
              <a:buFont typeface="Wingdings" panose="05000000000000000000" pitchFamily="2" charset="2"/>
              <a:buChar char="Ø"/>
            </a:pPr>
            <a:r>
              <a:rPr lang="en-US" altLang="zh-CN"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ADTGA</a:t>
            </a:r>
            <a:r>
              <a:rPr lang="zh-CN" altLang="en-US" sz="2800" b="1">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方案：</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该方案</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基于旋转方案，改进了</a:t>
            </a: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个隐私指标</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，使得虚拟轨迹的分布更加均匀。实验结果表明该算法</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可以生成更少的虚拟轨迹来满足相同的隐私要求</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，并且轨迹在地图上分布更广。</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04387F9A-54C4-170B-C13B-4C2F17EC004D}"/>
              </a:ext>
            </a:extLst>
          </p:cNvPr>
          <p:cNvGrpSpPr/>
          <p:nvPr/>
        </p:nvGrpSpPr>
        <p:grpSpPr>
          <a:xfrm>
            <a:off x="352128" y="3505197"/>
            <a:ext cx="11829736" cy="924560"/>
            <a:chOff x="-474980" y="2994838"/>
            <a:chExt cx="11829736" cy="924560"/>
          </a:xfrm>
        </p:grpSpPr>
        <p:sp>
          <p:nvSpPr>
            <p:cNvPr id="4" name="文本框 3">
              <a:extLst>
                <a:ext uri="{FF2B5EF4-FFF2-40B4-BE49-F238E27FC236}">
                  <a16:creationId xmlns:a16="http://schemas.microsoft.com/office/drawing/2014/main" id="{B74C7628-34A9-80F9-1FB6-FDEBD9C82973}"/>
                </a:ext>
              </a:extLst>
            </p:cNvPr>
            <p:cNvSpPr txBox="1"/>
            <p:nvPr/>
          </p:nvSpPr>
          <p:spPr>
            <a:xfrm>
              <a:off x="-474980" y="3195508"/>
              <a:ext cx="6101080" cy="523220"/>
            </a:xfrm>
            <a:prstGeom prst="rect">
              <a:avLst/>
            </a:prstGeom>
            <a:noFill/>
          </p:spPr>
          <p:txBody>
            <a:bodyPr wrap="square">
              <a:spAutoFit/>
            </a:bodyPr>
            <a:lstStyle/>
            <a:p>
              <a:r>
                <a:rPr lang="el-GR" altLang="zh-CN" sz="2800">
                  <a:latin typeface="Times New Roman" panose="02020603050405020304" pitchFamily="18" charset="0"/>
                  <a:cs typeface="Times New Roman" panose="02020603050405020304" pitchFamily="18" charset="0"/>
                </a:rPr>
                <a:t>Δ</a:t>
              </a:r>
              <a:r>
                <a:rPr lang="en-US" altLang="zh-CN" sz="2800">
                  <a:latin typeface="Times New Roman" panose="02020603050405020304" pitchFamily="18" charset="0"/>
                  <a:cs typeface="Times New Roman" panose="02020603050405020304" pitchFamily="18" charset="0"/>
                </a:rPr>
                <a:t>t-Short term Disclosure(</a:t>
              </a:r>
              <a:r>
                <a:rPr lang="el-GR" altLang="zh-CN" sz="2800">
                  <a:latin typeface="Times New Roman" panose="02020603050405020304" pitchFamily="18" charset="0"/>
                  <a:cs typeface="Times New Roman" panose="02020603050405020304" pitchFamily="18" charset="0"/>
                </a:rPr>
                <a:t>Δ</a:t>
              </a:r>
              <a:r>
                <a:rPr lang="en-US" altLang="zh-CN" sz="2800">
                  <a:latin typeface="Times New Roman" panose="02020603050405020304" pitchFamily="18" charset="0"/>
                  <a:cs typeface="Times New Roman" panose="02020603050405020304" pitchFamily="18" charset="0"/>
                </a:rPr>
                <a:t>t-SD)</a:t>
              </a:r>
              <a:r>
                <a:rPr lang="zh-CN" altLang="en-US" sz="2800">
                  <a:latin typeface="Times New Roman" panose="02020603050405020304" pitchFamily="18" charset="0"/>
                  <a:cs typeface="Times New Roman" panose="02020603050405020304" pitchFamily="18" charset="0"/>
                </a:rPr>
                <a:t>：</a:t>
              </a:r>
            </a:p>
          </p:txBody>
        </p:sp>
        <p:pic>
          <p:nvPicPr>
            <p:cNvPr id="6" name="图片 5">
              <a:extLst>
                <a:ext uri="{FF2B5EF4-FFF2-40B4-BE49-F238E27FC236}">
                  <a16:creationId xmlns:a16="http://schemas.microsoft.com/office/drawing/2014/main" id="{EB20FC7A-88A8-5138-6C2B-B75EF4F91115}"/>
                </a:ext>
              </a:extLst>
            </p:cNvPr>
            <p:cNvPicPr>
              <a:picLocks noChangeAspect="1"/>
            </p:cNvPicPr>
            <p:nvPr/>
          </p:nvPicPr>
          <p:blipFill rotWithShape="1">
            <a:blip r:embed="rId2"/>
            <a:srcRect t="11774" b="9751"/>
            <a:stretch/>
          </p:blipFill>
          <p:spPr>
            <a:xfrm>
              <a:off x="4425540" y="2994838"/>
              <a:ext cx="6929216" cy="924560"/>
            </a:xfrm>
            <a:prstGeom prst="rect">
              <a:avLst/>
            </a:prstGeom>
          </p:spPr>
        </p:pic>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853B166-C011-F610-3E80-65FB03C1B89D}"/>
                  </a:ext>
                </a:extLst>
              </p:cNvPr>
              <p:cNvSpPr txBox="1"/>
              <p:nvPr/>
            </p:nvSpPr>
            <p:spPr>
              <a:xfrm>
                <a:off x="352128" y="2830309"/>
                <a:ext cx="9581226" cy="3328796"/>
              </a:xfrm>
              <a:prstGeom prst="rect">
                <a:avLst/>
              </a:prstGeom>
              <a:noFill/>
            </p:spPr>
            <p:txBody>
              <a:bodyPr wrap="square">
                <a:spAutoFit/>
              </a:bodyPr>
              <a:lstStyle/>
              <a:p>
                <a:r>
                  <a:rPr lang="en-US" altLang="zh-CN" sz="2800">
                    <a:solidFill>
                      <a:schemeClr val="bg2">
                        <a:lumMod val="75000"/>
                      </a:schemeClr>
                    </a:solidFill>
                    <a:latin typeface="Times New Roman" panose="02020603050405020304" pitchFamily="18" charset="0"/>
                    <a:cs typeface="Times New Roman" panose="02020603050405020304" pitchFamily="18" charset="0"/>
                  </a:rPr>
                  <a:t>Short-term Disclosure (SD):   </a:t>
                </a:r>
                <a14:m>
                  <m:oMath xmlns:m="http://schemas.openxmlformats.org/officeDocument/2006/math">
                    <m:f>
                      <m:fPr>
                        <m:ctrlPr>
                          <a:rPr lang="en-US" altLang="zh-CN" sz="2800" i="1" smtClean="0">
                            <a:solidFill>
                              <a:schemeClr val="bg2">
                                <a:lumMod val="75000"/>
                              </a:schemeClr>
                            </a:solidFill>
                            <a:latin typeface="Cambria Math" panose="02040503050406030204" pitchFamily="18" charset="0"/>
                          </a:rPr>
                        </m:ctrlPr>
                      </m:fPr>
                      <m:num>
                        <m:r>
                          <a:rPr lang="en-US" altLang="zh-CN" sz="2800" b="0" i="1" smtClean="0">
                            <a:solidFill>
                              <a:schemeClr val="bg2">
                                <a:lumMod val="75000"/>
                              </a:schemeClr>
                            </a:solidFill>
                            <a:latin typeface="Cambria Math" panose="02040503050406030204" pitchFamily="18" charset="0"/>
                          </a:rPr>
                          <m:t>1</m:t>
                        </m:r>
                      </m:num>
                      <m:den>
                        <m:r>
                          <a:rPr lang="en-US" altLang="zh-CN" sz="2800" b="0" i="1" smtClean="0">
                            <a:solidFill>
                              <a:schemeClr val="bg2">
                                <a:lumMod val="75000"/>
                              </a:schemeClr>
                            </a:solidFill>
                            <a:latin typeface="Cambria Math" panose="02040503050406030204" pitchFamily="18" charset="0"/>
                          </a:rPr>
                          <m:t>𝑚</m:t>
                        </m:r>
                      </m:den>
                    </m:f>
                    <m:nary>
                      <m:naryPr>
                        <m:chr m:val="∑"/>
                        <m:limLoc m:val="subSup"/>
                        <m:ctrlPr>
                          <a:rPr lang="en-US" altLang="zh-CN" sz="2800" i="1" smtClean="0">
                            <a:solidFill>
                              <a:schemeClr val="bg2">
                                <a:lumMod val="75000"/>
                              </a:schemeClr>
                            </a:solidFill>
                            <a:latin typeface="Cambria Math" panose="02040503050406030204" pitchFamily="18" charset="0"/>
                          </a:rPr>
                        </m:ctrlPr>
                      </m:naryPr>
                      <m:sub>
                        <m:r>
                          <m:rPr>
                            <m:brk m:alnAt="25"/>
                          </m:rPr>
                          <a:rPr lang="en-US" altLang="zh-CN" sz="2800" b="0" i="1" smtClean="0">
                            <a:solidFill>
                              <a:schemeClr val="bg2">
                                <a:lumMod val="75000"/>
                              </a:schemeClr>
                            </a:solidFill>
                            <a:latin typeface="Cambria Math" panose="02040503050406030204" pitchFamily="18" charset="0"/>
                          </a:rPr>
                          <m:t>𝑖</m:t>
                        </m:r>
                        <m:r>
                          <a:rPr lang="en-US" altLang="zh-CN" sz="2800" b="0" i="1" smtClean="0">
                            <a:solidFill>
                              <a:schemeClr val="bg2">
                                <a:lumMod val="75000"/>
                              </a:schemeClr>
                            </a:solidFill>
                            <a:latin typeface="Cambria Math" panose="02040503050406030204" pitchFamily="18" charset="0"/>
                          </a:rPr>
                          <m:t>=1</m:t>
                        </m:r>
                      </m:sub>
                      <m:sup>
                        <m:r>
                          <a:rPr lang="en-US" altLang="zh-CN" sz="2800" b="0" i="1" smtClean="0">
                            <a:solidFill>
                              <a:schemeClr val="bg2">
                                <a:lumMod val="75000"/>
                              </a:schemeClr>
                            </a:solidFill>
                            <a:latin typeface="Cambria Math" panose="02040503050406030204" pitchFamily="18" charset="0"/>
                          </a:rPr>
                          <m:t>𝑚</m:t>
                        </m:r>
                      </m:sup>
                      <m:e>
                        <m:f>
                          <m:fPr>
                            <m:ctrlPr>
                              <a:rPr lang="en-US" altLang="zh-CN" sz="2800" i="1" smtClean="0">
                                <a:solidFill>
                                  <a:schemeClr val="bg2">
                                    <a:lumMod val="75000"/>
                                  </a:schemeClr>
                                </a:solidFill>
                                <a:latin typeface="Cambria Math" panose="02040503050406030204" pitchFamily="18" charset="0"/>
                              </a:rPr>
                            </m:ctrlPr>
                          </m:fPr>
                          <m:num>
                            <m:r>
                              <a:rPr lang="en-US" altLang="zh-CN" sz="2800" b="0" i="1" smtClean="0">
                                <a:solidFill>
                                  <a:schemeClr val="bg2">
                                    <a:lumMod val="75000"/>
                                  </a:schemeClr>
                                </a:solidFill>
                                <a:latin typeface="Cambria Math" panose="02040503050406030204" pitchFamily="18" charset="0"/>
                              </a:rPr>
                              <m:t>1</m:t>
                            </m:r>
                          </m:num>
                          <m:den>
                            <m:d>
                              <m:dPr>
                                <m:begChr m:val="|"/>
                                <m:endChr m:val="|"/>
                                <m:ctrlPr>
                                  <a:rPr lang="en-US" altLang="zh-CN" sz="2800" i="1" smtClean="0">
                                    <a:solidFill>
                                      <a:schemeClr val="bg2">
                                        <a:lumMod val="75000"/>
                                      </a:schemeClr>
                                    </a:solidFill>
                                    <a:latin typeface="Cambria Math" panose="02040503050406030204" pitchFamily="18" charset="0"/>
                                  </a:rPr>
                                </m:ctrlPr>
                              </m:dPr>
                              <m:e>
                                <m:sSub>
                                  <m:sSubPr>
                                    <m:ctrlPr>
                                      <a:rPr lang="en-US" altLang="zh-CN" sz="2800" b="0" i="1" smtClean="0">
                                        <a:solidFill>
                                          <a:schemeClr val="bg2">
                                            <a:lumMod val="75000"/>
                                          </a:schemeClr>
                                        </a:solidFill>
                                        <a:latin typeface="Cambria Math" panose="02040503050406030204" pitchFamily="18" charset="0"/>
                                      </a:rPr>
                                    </m:ctrlPr>
                                  </m:sSubPr>
                                  <m:e>
                                    <m:r>
                                      <a:rPr lang="en-US" altLang="zh-CN" sz="2800" b="0" i="1" smtClean="0">
                                        <a:solidFill>
                                          <a:schemeClr val="bg2">
                                            <a:lumMod val="75000"/>
                                          </a:schemeClr>
                                        </a:solidFill>
                                        <a:latin typeface="Cambria Math" panose="02040503050406030204" pitchFamily="18" charset="0"/>
                                      </a:rPr>
                                      <m:t>𝐷</m:t>
                                    </m:r>
                                  </m:e>
                                  <m:sub>
                                    <m:r>
                                      <a:rPr lang="en-US" altLang="zh-CN" sz="2800" b="0" i="1" smtClean="0">
                                        <a:solidFill>
                                          <a:schemeClr val="bg2">
                                            <a:lumMod val="75000"/>
                                          </a:schemeClr>
                                        </a:solidFill>
                                        <a:latin typeface="Cambria Math" panose="02040503050406030204" pitchFamily="18" charset="0"/>
                                      </a:rPr>
                                      <m:t>𝑖</m:t>
                                    </m:r>
                                  </m:sub>
                                </m:sSub>
                              </m:e>
                            </m:d>
                          </m:den>
                        </m:f>
                      </m:e>
                    </m:nary>
                  </m:oMath>
                </a14:m>
                <a:endParaRPr lang="en-US" altLang="zh-CN" sz="2800">
                  <a:latin typeface="Times New Roman" panose="02020603050405020304" pitchFamily="18" charset="0"/>
                  <a:cs typeface="Times New Roman" panose="02020603050405020304" pitchFamily="18" charset="0"/>
                </a:endParaRPr>
              </a:p>
              <a:p>
                <a:endParaRPr lang="en-US" altLang="zh-CN" sz="2800">
                  <a:latin typeface="Times New Roman" panose="02020603050405020304" pitchFamily="18" charset="0"/>
                  <a:cs typeface="Times New Roman" panose="02020603050405020304" pitchFamily="18" charset="0"/>
                </a:endParaRPr>
              </a:p>
              <a:p>
                <a:endParaRPr lang="en-US" altLang="zh-CN"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Long-term Disclosure (LD):  </a:t>
                </a:r>
                <a14:m>
                  <m:oMath xmlns:m="http://schemas.openxmlformats.org/officeDocument/2006/math">
                    <m:f>
                      <m:fPr>
                        <m:ctrlPr>
                          <a:rPr lang="en-US" altLang="zh-CN" sz="280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𝑇</m:t>
                            </m:r>
                          </m:e>
                          <m:sub>
                            <m:r>
                              <a:rPr lang="en-US" altLang="zh-CN" sz="2800" b="0" i="1" smtClean="0">
                                <a:latin typeface="Cambria Math" panose="02040503050406030204" pitchFamily="18" charset="0"/>
                                <a:cs typeface="Times New Roman" panose="02020603050405020304" pitchFamily="18" charset="0"/>
                              </a:rPr>
                              <m:t>𝑘</m:t>
                            </m:r>
                          </m:sub>
                        </m:sSub>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𝑛</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𝑘</m:t>
                        </m:r>
                        <m:r>
                          <a:rPr lang="en-US" altLang="zh-CN" sz="2800" b="0" i="1" smtClean="0">
                            <a:latin typeface="Cambria Math" panose="02040503050406030204" pitchFamily="18" charset="0"/>
                            <a:cs typeface="Times New Roman" panose="02020603050405020304" pitchFamily="18" charset="0"/>
                          </a:rPr>
                          <m:t>)</m:t>
                        </m:r>
                      </m:den>
                    </m:f>
                  </m:oMath>
                </a14:m>
                <a:endParaRPr lang="en-US" altLang="zh-CN" sz="2800">
                  <a:latin typeface="Times New Roman" panose="02020603050405020304" pitchFamily="18" charset="0"/>
                  <a:cs typeface="Times New Roman" panose="02020603050405020304" pitchFamily="18" charset="0"/>
                </a:endParaRPr>
              </a:p>
              <a:p>
                <a:r>
                  <a:rPr lang="en-US" altLang="zh-CN" sz="2800">
                    <a:solidFill>
                      <a:schemeClr val="bg2">
                        <a:lumMod val="75000"/>
                      </a:schemeClr>
                    </a:solidFill>
                    <a:latin typeface="Times New Roman" panose="02020603050405020304" pitchFamily="18" charset="0"/>
                    <a:cs typeface="Times New Roman" panose="02020603050405020304" pitchFamily="18" charset="0"/>
                  </a:rPr>
                  <a:t>Distance deviation (dst):   </a:t>
                </a:r>
                <a14:m>
                  <m:oMath xmlns:m="http://schemas.openxmlformats.org/officeDocument/2006/math">
                    <m:f>
                      <m:fPr>
                        <m:ctrlPr>
                          <a:rPr lang="en-US" altLang="zh-CN" sz="2800" i="1" smtClean="0">
                            <a:solidFill>
                              <a:schemeClr val="bg2">
                                <a:lumMod val="75000"/>
                              </a:schemeClr>
                            </a:solidFill>
                            <a:latin typeface="Cambria Math" panose="02040503050406030204" pitchFamily="18" charset="0"/>
                            <a:cs typeface="Times New Roman" panose="02020603050405020304" pitchFamily="18" charset="0"/>
                          </a:rPr>
                        </m:ctrlPr>
                      </m:fPr>
                      <m:num>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1</m:t>
                        </m:r>
                      </m:num>
                      <m:den>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𝑚</m:t>
                        </m:r>
                      </m:den>
                    </m:f>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m:t>
                    </m:r>
                    <m:f>
                      <m:fPr>
                        <m:ctrl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ctrlPr>
                      </m:fPr>
                      <m:num>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1</m:t>
                        </m:r>
                      </m:num>
                      <m:den>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𝑛</m:t>
                        </m:r>
                      </m:den>
                    </m:f>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m:t>
                    </m:r>
                    <m:nary>
                      <m:naryPr>
                        <m:chr m:val="∑"/>
                        <m:limLoc m:val="subSup"/>
                        <m:ctrl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ctrlPr>
                      </m:naryPr>
                      <m:sub>
                        <m:r>
                          <m:rPr>
                            <m:brk m:alnAt="25"/>
                          </m:r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𝑘</m:t>
                        </m:r>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=1</m:t>
                        </m:r>
                      </m:sub>
                      <m: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𝑛</m:t>
                        </m:r>
                      </m:sup>
                      <m:e>
                        <m:nary>
                          <m:naryPr>
                            <m:chr m:val="∑"/>
                            <m:limLoc m:val="subSup"/>
                            <m:ctrl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ctrlPr>
                          </m:naryPr>
                          <m:sub>
                            <m:r>
                              <m:rPr>
                                <m:brk m:alnAt="25"/>
                              </m:r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𝑗</m:t>
                            </m:r>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=1</m:t>
                            </m:r>
                          </m:sub>
                          <m: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𝑚</m:t>
                            </m:r>
                          </m:sup>
                          <m:e>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𝑑𝑖𝑠𝑡</m:t>
                            </m:r>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m:t>
                            </m:r>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𝑃</m:t>
                            </m:r>
                            <m:sSubSup>
                              <m:sSubSupPr>
                                <m:ctrl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ctrlPr>
                              </m:sSubSupPr>
                              <m:e>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𝐿</m:t>
                                </m:r>
                              </m:e>
                              <m:sub>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𝑖</m:t>
                                </m:r>
                              </m:sub>
                              <m: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𝑗</m:t>
                                </m:r>
                              </m:sup>
                            </m:sSub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m:t>
                            </m:r>
                            <m:sSubSup>
                              <m:sSubSupPr>
                                <m:ctrlP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ctrlPr>
                              </m:sSubSupPr>
                              <m:e>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𝐿</m:t>
                                </m:r>
                              </m:e>
                              <m:sub>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𝑑𝑘</m:t>
                                </m:r>
                              </m:sub>
                              <m: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𝑗</m:t>
                                </m:r>
                              </m:sup>
                            </m:sSubSup>
                            <m:r>
                              <a:rPr lang="en-US" altLang="zh-CN" sz="2800" b="0" i="1" smtClean="0">
                                <a:solidFill>
                                  <a:schemeClr val="bg2">
                                    <a:lumMod val="75000"/>
                                  </a:schemeClr>
                                </a:solidFill>
                                <a:latin typeface="Cambria Math" panose="02040503050406030204" pitchFamily="18" charset="0"/>
                                <a:cs typeface="Times New Roman" panose="02020603050405020304" pitchFamily="18" charset="0"/>
                              </a:rPr>
                              <m:t>)</m:t>
                            </m:r>
                          </m:e>
                        </m:nary>
                      </m:e>
                    </m:nary>
                  </m:oMath>
                </a14:m>
                <a:endParaRPr lang="en-US" altLang="zh-CN" sz="2800">
                  <a:latin typeface="Times New Roman" panose="02020603050405020304" pitchFamily="18" charset="0"/>
                  <a:cs typeface="Times New Roman" panose="02020603050405020304" pitchFamily="18" charset="0"/>
                </a:endParaRPr>
              </a:p>
              <a:p>
                <a:endParaRPr lang="zh-CN" altLang="en-US" sz="280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853B166-C011-F610-3E80-65FB03C1B89D}"/>
                  </a:ext>
                </a:extLst>
              </p:cNvPr>
              <p:cNvSpPr txBox="1">
                <a:spLocks noRot="1" noChangeAspect="1" noMove="1" noResize="1" noEditPoints="1" noAdjustHandles="1" noChangeArrowheads="1" noChangeShapeType="1" noTextEdit="1"/>
              </p:cNvSpPr>
              <p:nvPr/>
            </p:nvSpPr>
            <p:spPr>
              <a:xfrm>
                <a:off x="352128" y="2830309"/>
                <a:ext cx="9581226" cy="3328796"/>
              </a:xfrm>
              <a:prstGeom prst="rect">
                <a:avLst/>
              </a:prstGeom>
              <a:blipFill>
                <a:blip r:embed="rId3"/>
                <a:stretch>
                  <a:fillRect l="-133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A6CA147-0479-D93F-B487-4ECAE41EEE4A}"/>
              </a:ext>
            </a:extLst>
          </p:cNvPr>
          <p:cNvSpPr txBox="1"/>
          <p:nvPr/>
        </p:nvSpPr>
        <p:spPr>
          <a:xfrm>
            <a:off x="336289" y="5897495"/>
            <a:ext cx="6101080" cy="523220"/>
          </a:xfrm>
          <a:prstGeom prst="rect">
            <a:avLst/>
          </a:prstGeom>
          <a:noFill/>
        </p:spPr>
        <p:txBody>
          <a:bodyPr wrap="square">
            <a:spAutoFit/>
          </a:bodyPr>
          <a:lstStyle/>
          <a:p>
            <a:r>
              <a:rPr lang="en-US" altLang="zh-CN" sz="2800">
                <a:latin typeface="Times New Roman" panose="02020603050405020304" pitchFamily="18" charset="0"/>
                <a:cs typeface="Times New Roman" panose="02020603050405020304" pitchFamily="18" charset="0"/>
              </a:rPr>
              <a:t>Trajectories Distance Deviation (TDD):</a:t>
            </a:r>
            <a:r>
              <a:rPr lang="zh-CN" altLang="en-US" sz="2800">
                <a:latin typeface="Times New Roman" panose="02020603050405020304" pitchFamily="18" charset="0"/>
                <a:cs typeface="Times New Roman" panose="02020603050405020304" pitchFamily="18" charset="0"/>
              </a:rPr>
              <a:t> </a:t>
            </a:r>
          </a:p>
        </p:txBody>
      </p:sp>
      <p:pic>
        <p:nvPicPr>
          <p:cNvPr id="17" name="图片 16">
            <a:extLst>
              <a:ext uri="{FF2B5EF4-FFF2-40B4-BE49-F238E27FC236}">
                <a16:creationId xmlns:a16="http://schemas.microsoft.com/office/drawing/2014/main" id="{37FE3F5A-8D2C-22AF-30AA-218BD5727086}"/>
              </a:ext>
            </a:extLst>
          </p:cNvPr>
          <p:cNvPicPr>
            <a:picLocks noChangeAspect="1"/>
          </p:cNvPicPr>
          <p:nvPr/>
        </p:nvPicPr>
        <p:blipFill>
          <a:blip r:embed="rId4"/>
          <a:stretch>
            <a:fillRect/>
          </a:stretch>
        </p:blipFill>
        <p:spPr>
          <a:xfrm>
            <a:off x="6254489" y="5782153"/>
            <a:ext cx="5847050" cy="842168"/>
          </a:xfrm>
          <a:prstGeom prst="rect">
            <a:avLst/>
          </a:prstGeom>
        </p:spPr>
      </p:pic>
    </p:spTree>
    <p:extLst>
      <p:ext uri="{BB962C8B-B14F-4D97-AF65-F5344CB8AC3E}">
        <p14:creationId xmlns:p14="http://schemas.microsoft.com/office/powerpoint/2010/main" val="163698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2880</TotalTime>
  <Words>1288</Words>
  <Application>Microsoft Office PowerPoint</Application>
  <PresentationFormat>宽屏</PresentationFormat>
  <Paragraphs>95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等线</vt:lpstr>
      <vt:lpstr>等线 Light</vt:lpstr>
      <vt:lpstr>微软雅黑</vt:lpstr>
      <vt:lpstr>微软雅黑</vt:lpstr>
      <vt:lpstr>Arial</vt:lpstr>
      <vt:lpstr>Cambria Math</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文博</dc:creator>
  <cp:lastModifiedBy>张 文博</cp:lastModifiedBy>
  <cp:revision>313</cp:revision>
  <dcterms:created xsi:type="dcterms:W3CDTF">2022-05-25T17:54:33Z</dcterms:created>
  <dcterms:modified xsi:type="dcterms:W3CDTF">2023-02-16T11:28:43Z</dcterms:modified>
</cp:coreProperties>
</file>