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60" r:id="rId5"/>
    <p:sldId id="258" r:id="rId6"/>
    <p:sldId id="287" r:id="rId7"/>
    <p:sldId id="286" r:id="rId8"/>
    <p:sldId id="288" r:id="rId9"/>
    <p:sldId id="308" r:id="rId10"/>
    <p:sldId id="300" r:id="rId11"/>
    <p:sldId id="314" r:id="rId12"/>
    <p:sldId id="309" r:id="rId13"/>
    <p:sldId id="310" r:id="rId14"/>
    <p:sldId id="311" r:id="rId15"/>
    <p:sldId id="312" r:id="rId16"/>
    <p:sldId id="313" r:id="rId17"/>
    <p:sldId id="261" r:id="rId18"/>
    <p:sldId id="289" r:id="rId19"/>
    <p:sldId id="293" r:id="rId20"/>
    <p:sldId id="301" r:id="rId21"/>
    <p:sldId id="307" r:id="rId22"/>
    <p:sldId id="290" r:id="rId23"/>
    <p:sldId id="302" r:id="rId24"/>
    <p:sldId id="303" r:id="rId25"/>
    <p:sldId id="304" r:id="rId26"/>
    <p:sldId id="305" r:id="rId27"/>
    <p:sldId id="306" r:id="rId28"/>
    <p:sldId id="292"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文博" initials="张" lastIdx="1" clrIdx="0">
    <p:extLst>
      <p:ext uri="{19B8F6BF-5375-455C-9EA6-DF929625EA0E}">
        <p15:presenceInfo xmlns:p15="http://schemas.microsoft.com/office/powerpoint/2012/main" userId="37f0a0ca187c8e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BE50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19" autoAdjust="0"/>
  </p:normalViewPr>
  <p:slideViewPr>
    <p:cSldViewPr snapToGrid="0">
      <p:cViewPr>
        <p:scale>
          <a:sx n="100" d="100"/>
          <a:sy n="100" d="100"/>
        </p:scale>
        <p:origin x="128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7051E-3D53-4454-845C-0230A3D0EFAE}" type="datetimeFigureOut">
              <a:rPr lang="zh-CN" altLang="en-US" smtClean="0"/>
              <a:t>2022/11/17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9A753-5B8F-43A4-B608-74A761929465}" type="slidenum">
              <a:rPr lang="zh-CN" altLang="en-US" smtClean="0"/>
              <a:t>‹#›</a:t>
            </a:fld>
            <a:endParaRPr lang="zh-CN" altLang="en-US"/>
          </a:p>
        </p:txBody>
      </p:sp>
    </p:spTree>
    <p:extLst>
      <p:ext uri="{BB962C8B-B14F-4D97-AF65-F5344CB8AC3E}">
        <p14:creationId xmlns:p14="http://schemas.microsoft.com/office/powerpoint/2010/main" val="317878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4</a:t>
            </a:fld>
            <a:endParaRPr lang="zh-CN" altLang="en-US"/>
          </a:p>
        </p:txBody>
      </p:sp>
    </p:spTree>
    <p:extLst>
      <p:ext uri="{BB962C8B-B14F-4D97-AF65-F5344CB8AC3E}">
        <p14:creationId xmlns:p14="http://schemas.microsoft.com/office/powerpoint/2010/main" val="35612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13</a:t>
            </a:fld>
            <a:endParaRPr lang="zh-CN" altLang="en-US"/>
          </a:p>
        </p:txBody>
      </p:sp>
    </p:spTree>
    <p:extLst>
      <p:ext uri="{BB962C8B-B14F-4D97-AF65-F5344CB8AC3E}">
        <p14:creationId xmlns:p14="http://schemas.microsoft.com/office/powerpoint/2010/main" val="209415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14</a:t>
            </a:fld>
            <a:endParaRPr lang="zh-CN" altLang="en-US"/>
          </a:p>
        </p:txBody>
      </p:sp>
    </p:spTree>
    <p:extLst>
      <p:ext uri="{BB962C8B-B14F-4D97-AF65-F5344CB8AC3E}">
        <p14:creationId xmlns:p14="http://schemas.microsoft.com/office/powerpoint/2010/main" val="14090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15</a:t>
            </a:fld>
            <a:endParaRPr lang="zh-CN" altLang="en-US"/>
          </a:p>
        </p:txBody>
      </p:sp>
    </p:spTree>
    <p:extLst>
      <p:ext uri="{BB962C8B-B14F-4D97-AF65-F5344CB8AC3E}">
        <p14:creationId xmlns:p14="http://schemas.microsoft.com/office/powerpoint/2010/main" val="2457653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16</a:t>
            </a:fld>
            <a:endParaRPr lang="zh-CN" altLang="en-US"/>
          </a:p>
        </p:txBody>
      </p:sp>
    </p:spTree>
    <p:extLst>
      <p:ext uri="{BB962C8B-B14F-4D97-AF65-F5344CB8AC3E}">
        <p14:creationId xmlns:p14="http://schemas.microsoft.com/office/powerpoint/2010/main" val="3658788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17</a:t>
            </a:fld>
            <a:endParaRPr lang="zh-CN" altLang="en-US"/>
          </a:p>
        </p:txBody>
      </p:sp>
    </p:spTree>
    <p:extLst>
      <p:ext uri="{BB962C8B-B14F-4D97-AF65-F5344CB8AC3E}">
        <p14:creationId xmlns:p14="http://schemas.microsoft.com/office/powerpoint/2010/main" val="3460114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18</a:t>
            </a:fld>
            <a:endParaRPr lang="zh-CN" altLang="en-US"/>
          </a:p>
        </p:txBody>
      </p:sp>
    </p:spTree>
    <p:extLst>
      <p:ext uri="{BB962C8B-B14F-4D97-AF65-F5344CB8AC3E}">
        <p14:creationId xmlns:p14="http://schemas.microsoft.com/office/powerpoint/2010/main" val="3726009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19</a:t>
            </a:fld>
            <a:endParaRPr lang="zh-CN" altLang="en-US"/>
          </a:p>
        </p:txBody>
      </p:sp>
    </p:spTree>
    <p:extLst>
      <p:ext uri="{BB962C8B-B14F-4D97-AF65-F5344CB8AC3E}">
        <p14:creationId xmlns:p14="http://schemas.microsoft.com/office/powerpoint/2010/main" val="4262910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20</a:t>
            </a:fld>
            <a:endParaRPr lang="zh-CN" altLang="en-US"/>
          </a:p>
        </p:txBody>
      </p:sp>
    </p:spTree>
    <p:extLst>
      <p:ext uri="{BB962C8B-B14F-4D97-AF65-F5344CB8AC3E}">
        <p14:creationId xmlns:p14="http://schemas.microsoft.com/office/powerpoint/2010/main" val="1325508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21</a:t>
            </a:fld>
            <a:endParaRPr lang="zh-CN" altLang="en-US"/>
          </a:p>
        </p:txBody>
      </p:sp>
    </p:spTree>
    <p:extLst>
      <p:ext uri="{BB962C8B-B14F-4D97-AF65-F5344CB8AC3E}">
        <p14:creationId xmlns:p14="http://schemas.microsoft.com/office/powerpoint/2010/main" val="1587839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22</a:t>
            </a:fld>
            <a:endParaRPr lang="zh-CN" altLang="en-US"/>
          </a:p>
        </p:txBody>
      </p:sp>
    </p:spTree>
    <p:extLst>
      <p:ext uri="{BB962C8B-B14F-4D97-AF65-F5344CB8AC3E}">
        <p14:creationId xmlns:p14="http://schemas.microsoft.com/office/powerpoint/2010/main" val="299678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5</a:t>
            </a:fld>
            <a:endParaRPr lang="zh-CN" altLang="en-US"/>
          </a:p>
        </p:txBody>
      </p:sp>
    </p:spTree>
    <p:extLst>
      <p:ext uri="{BB962C8B-B14F-4D97-AF65-F5344CB8AC3E}">
        <p14:creationId xmlns:p14="http://schemas.microsoft.com/office/powerpoint/2010/main" val="394382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23</a:t>
            </a:fld>
            <a:endParaRPr lang="zh-CN" altLang="en-US"/>
          </a:p>
        </p:txBody>
      </p:sp>
    </p:spTree>
    <p:extLst>
      <p:ext uri="{BB962C8B-B14F-4D97-AF65-F5344CB8AC3E}">
        <p14:creationId xmlns:p14="http://schemas.microsoft.com/office/powerpoint/2010/main" val="4098811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24</a:t>
            </a:fld>
            <a:endParaRPr lang="zh-CN" altLang="en-US"/>
          </a:p>
        </p:txBody>
      </p:sp>
    </p:spTree>
    <p:extLst>
      <p:ext uri="{BB962C8B-B14F-4D97-AF65-F5344CB8AC3E}">
        <p14:creationId xmlns:p14="http://schemas.microsoft.com/office/powerpoint/2010/main" val="408207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25</a:t>
            </a:fld>
            <a:endParaRPr lang="zh-CN" altLang="en-US"/>
          </a:p>
        </p:txBody>
      </p:sp>
    </p:spTree>
    <p:extLst>
      <p:ext uri="{BB962C8B-B14F-4D97-AF65-F5344CB8AC3E}">
        <p14:creationId xmlns:p14="http://schemas.microsoft.com/office/powerpoint/2010/main" val="961527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26</a:t>
            </a:fld>
            <a:endParaRPr lang="zh-CN" altLang="en-US"/>
          </a:p>
        </p:txBody>
      </p:sp>
    </p:spTree>
    <p:extLst>
      <p:ext uri="{BB962C8B-B14F-4D97-AF65-F5344CB8AC3E}">
        <p14:creationId xmlns:p14="http://schemas.microsoft.com/office/powerpoint/2010/main" val="2407113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27</a:t>
            </a:fld>
            <a:endParaRPr lang="zh-CN" altLang="en-US"/>
          </a:p>
        </p:txBody>
      </p:sp>
    </p:spTree>
    <p:extLst>
      <p:ext uri="{BB962C8B-B14F-4D97-AF65-F5344CB8AC3E}">
        <p14:creationId xmlns:p14="http://schemas.microsoft.com/office/powerpoint/2010/main" val="376298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6</a:t>
            </a:fld>
            <a:endParaRPr lang="zh-CN" altLang="en-US"/>
          </a:p>
        </p:txBody>
      </p:sp>
    </p:spTree>
    <p:extLst>
      <p:ext uri="{BB962C8B-B14F-4D97-AF65-F5344CB8AC3E}">
        <p14:creationId xmlns:p14="http://schemas.microsoft.com/office/powerpoint/2010/main" val="19191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7</a:t>
            </a:fld>
            <a:endParaRPr lang="zh-CN" altLang="en-US"/>
          </a:p>
        </p:txBody>
      </p:sp>
    </p:spTree>
    <p:extLst>
      <p:ext uri="{BB962C8B-B14F-4D97-AF65-F5344CB8AC3E}">
        <p14:creationId xmlns:p14="http://schemas.microsoft.com/office/powerpoint/2010/main" val="143806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8</a:t>
            </a:fld>
            <a:endParaRPr lang="zh-CN" altLang="en-US"/>
          </a:p>
        </p:txBody>
      </p:sp>
    </p:spTree>
    <p:extLst>
      <p:ext uri="{BB962C8B-B14F-4D97-AF65-F5344CB8AC3E}">
        <p14:creationId xmlns:p14="http://schemas.microsoft.com/office/powerpoint/2010/main" val="113886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9</a:t>
            </a:fld>
            <a:endParaRPr lang="zh-CN" altLang="en-US"/>
          </a:p>
        </p:txBody>
      </p:sp>
    </p:spTree>
    <p:extLst>
      <p:ext uri="{BB962C8B-B14F-4D97-AF65-F5344CB8AC3E}">
        <p14:creationId xmlns:p14="http://schemas.microsoft.com/office/powerpoint/2010/main" val="369325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10</a:t>
            </a:fld>
            <a:endParaRPr lang="zh-CN" altLang="en-US"/>
          </a:p>
        </p:txBody>
      </p:sp>
    </p:spTree>
    <p:extLst>
      <p:ext uri="{BB962C8B-B14F-4D97-AF65-F5344CB8AC3E}">
        <p14:creationId xmlns:p14="http://schemas.microsoft.com/office/powerpoint/2010/main" val="2072103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11</a:t>
            </a:fld>
            <a:endParaRPr lang="zh-CN" altLang="en-US"/>
          </a:p>
        </p:txBody>
      </p:sp>
    </p:spTree>
    <p:extLst>
      <p:ext uri="{BB962C8B-B14F-4D97-AF65-F5344CB8AC3E}">
        <p14:creationId xmlns:p14="http://schemas.microsoft.com/office/powerpoint/2010/main" val="2366819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359A753-5B8F-43A4-B608-74A761929465}" type="slidenum">
              <a:rPr lang="zh-CN" altLang="en-US" smtClean="0"/>
              <a:t>12</a:t>
            </a:fld>
            <a:endParaRPr lang="zh-CN" altLang="en-US"/>
          </a:p>
        </p:txBody>
      </p:sp>
    </p:spTree>
    <p:extLst>
      <p:ext uri="{BB962C8B-B14F-4D97-AF65-F5344CB8AC3E}">
        <p14:creationId xmlns:p14="http://schemas.microsoft.com/office/powerpoint/2010/main" val="37130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08345-B86C-4831-B7CD-D95DA0403A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DA91E6-90A2-4016-8A85-3E9A4D5BB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94B4C1-FD51-452B-B6C0-6A7172A4055C}"/>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5" name="页脚占位符 4">
            <a:extLst>
              <a:ext uri="{FF2B5EF4-FFF2-40B4-BE49-F238E27FC236}">
                <a16:creationId xmlns:a16="http://schemas.microsoft.com/office/drawing/2014/main" id="{BCF740C9-115D-4510-B54C-F0F7F307D5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5A977-C3F9-4C52-8690-EAA436C1E512}"/>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86171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EC077-0D0D-4D81-8383-C84F443F9E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BAC10D-2686-4B78-85BE-DA082241B7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F734-ADD6-4496-88E9-0B9960C492D7}"/>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5" name="页脚占位符 4">
            <a:extLst>
              <a:ext uri="{FF2B5EF4-FFF2-40B4-BE49-F238E27FC236}">
                <a16:creationId xmlns:a16="http://schemas.microsoft.com/office/drawing/2014/main" id="{964E6C3A-0AA2-43E8-B413-C07C0BC175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CA70F7-52E9-4EED-93C6-C85694153B24}"/>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1811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50080D-EFD2-4C88-8242-878853A60B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E0DA3F-6571-45F6-A1DB-B42BB589C5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D1DE76-E375-4F70-AA62-B1B773D7015E}"/>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5" name="页脚占位符 4">
            <a:extLst>
              <a:ext uri="{FF2B5EF4-FFF2-40B4-BE49-F238E27FC236}">
                <a16:creationId xmlns:a16="http://schemas.microsoft.com/office/drawing/2014/main" id="{22070953-8C36-4CCE-B292-15C095548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3943B6-37ED-4082-9723-0A4B95182BFE}"/>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73429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40332-27C6-E54B-8A54-8C066E52187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211FF23-D3C2-0248-A557-695449EA1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7818FF-548C-754C-9F02-4E3D26D83BD1}"/>
              </a:ext>
            </a:extLst>
          </p:cNvPr>
          <p:cNvSpPr>
            <a:spLocks noGrp="1"/>
          </p:cNvSpPr>
          <p:nvPr>
            <p:ph type="dt" sz="half" idx="10"/>
          </p:nvPr>
        </p:nvSpPr>
        <p:spPr/>
        <p:txBody>
          <a:bodyPr/>
          <a:lstStyle/>
          <a:p>
            <a:fld id="{6A42D1FF-AE13-D949-9AA7-CA2B6D4F5965}" type="datetime1">
              <a:t>2022/11/17</a:t>
            </a:fld>
            <a:endParaRPr kumimoji="1" lang="zh-CN" altLang="en-US"/>
          </a:p>
        </p:txBody>
      </p:sp>
      <p:sp>
        <p:nvSpPr>
          <p:cNvPr id="5" name="页脚占位符 4">
            <a:extLst>
              <a:ext uri="{FF2B5EF4-FFF2-40B4-BE49-F238E27FC236}">
                <a16:creationId xmlns:a16="http://schemas.microsoft.com/office/drawing/2014/main" id="{EC69DA13-26A5-7D40-8B85-5DE8E08940E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7F88DA-38E5-574C-BEA3-10F5A5213BFD}"/>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64919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F175-05B1-EA47-8020-2F576C2A1EE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AD686A5-BE2E-C949-9B15-2D2B0086012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F3F6102-01EA-614A-B5FD-90061C9D195F}"/>
              </a:ext>
            </a:extLst>
          </p:cNvPr>
          <p:cNvSpPr>
            <a:spLocks noGrp="1"/>
          </p:cNvSpPr>
          <p:nvPr>
            <p:ph type="dt" sz="half" idx="10"/>
          </p:nvPr>
        </p:nvSpPr>
        <p:spPr/>
        <p:txBody>
          <a:bodyPr/>
          <a:lstStyle/>
          <a:p>
            <a:fld id="{6C04176A-D55A-EC4C-8587-842E60670E3A}" type="datetime1">
              <a:t>2022/11/17</a:t>
            </a:fld>
            <a:endParaRPr kumimoji="1" lang="zh-CN" altLang="en-US"/>
          </a:p>
        </p:txBody>
      </p:sp>
      <p:sp>
        <p:nvSpPr>
          <p:cNvPr id="5" name="页脚占位符 4">
            <a:extLst>
              <a:ext uri="{FF2B5EF4-FFF2-40B4-BE49-F238E27FC236}">
                <a16:creationId xmlns:a16="http://schemas.microsoft.com/office/drawing/2014/main" id="{A67C527F-5CF5-ED41-AF3D-89F61F5175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5C646B-EB0D-AD4A-9142-598D28DD1869}"/>
              </a:ext>
            </a:extLst>
          </p:cNvPr>
          <p:cNvSpPr>
            <a:spLocks noGrp="1"/>
          </p:cNvSpPr>
          <p:nvPr>
            <p:ph type="sldNum" sz="quarter" idx="12"/>
          </p:nvPr>
        </p:nvSpPr>
        <p:spPr>
          <a:xfrm>
            <a:off x="11440885" y="6383111"/>
            <a:ext cx="544286" cy="365125"/>
          </a:xfrm>
        </p:spPr>
        <p:txBody>
          <a:bodyPr/>
          <a:lstStyle>
            <a:lvl1pPr>
              <a:defRPr sz="2000">
                <a:latin typeface="Microsoft YaHei" panose="020B0503020204020204" pitchFamily="34" charset="-122"/>
                <a:ea typeface="Microsoft YaHei" panose="020B0503020204020204" pitchFamily="34" charset="-122"/>
              </a:defRPr>
            </a:lvl1pPr>
          </a:lstStyle>
          <a:p>
            <a:fld id="{75F37EE8-98CE-1B43-8FA2-856FBD00F454}" type="slidenum">
              <a:rPr lang="en-US" altLang="zh-CN"/>
              <a:pPr/>
              <a:t>‹#›</a:t>
            </a:fld>
            <a:endParaRPr kumimoji="1" lang="zh-CN" altLang="en-US"/>
          </a:p>
        </p:txBody>
      </p:sp>
    </p:spTree>
    <p:extLst>
      <p:ext uri="{BB962C8B-B14F-4D97-AF65-F5344CB8AC3E}">
        <p14:creationId xmlns:p14="http://schemas.microsoft.com/office/powerpoint/2010/main" val="2892029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B4D9C-C54C-A649-8009-296FA3C300C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66CEAC7-325C-2A46-951E-CC9682D04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F67C989-A5B3-0043-B2D9-43A5E80D692C}"/>
              </a:ext>
            </a:extLst>
          </p:cNvPr>
          <p:cNvSpPr>
            <a:spLocks noGrp="1"/>
          </p:cNvSpPr>
          <p:nvPr>
            <p:ph type="dt" sz="half" idx="10"/>
          </p:nvPr>
        </p:nvSpPr>
        <p:spPr/>
        <p:txBody>
          <a:bodyPr/>
          <a:lstStyle/>
          <a:p>
            <a:fld id="{2218D408-E410-404F-B892-A0DCAA4FCDA8}" type="datetime1">
              <a:t>2022/11/17</a:t>
            </a:fld>
            <a:endParaRPr kumimoji="1" lang="zh-CN" altLang="en-US"/>
          </a:p>
        </p:txBody>
      </p:sp>
      <p:sp>
        <p:nvSpPr>
          <p:cNvPr id="5" name="页脚占位符 4">
            <a:extLst>
              <a:ext uri="{FF2B5EF4-FFF2-40B4-BE49-F238E27FC236}">
                <a16:creationId xmlns:a16="http://schemas.microsoft.com/office/drawing/2014/main" id="{7BA52B85-5F24-DE47-9A19-59E1E6DAD3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D4D7D52-A111-5F4F-A0C1-29D7F8165C6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2717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EAD4E-84DA-E34D-A719-F099ED2588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D075588-8A30-2D47-8AB5-BB9AD924C84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CE9C524-7DC8-7849-BEF5-D5F2B477F7E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1348FCC-1F14-484E-BBFA-0A2E364C5943}"/>
              </a:ext>
            </a:extLst>
          </p:cNvPr>
          <p:cNvSpPr>
            <a:spLocks noGrp="1"/>
          </p:cNvSpPr>
          <p:nvPr>
            <p:ph type="dt" sz="half" idx="10"/>
          </p:nvPr>
        </p:nvSpPr>
        <p:spPr/>
        <p:txBody>
          <a:bodyPr/>
          <a:lstStyle/>
          <a:p>
            <a:fld id="{31CEC926-D76F-1F46-BE5E-27EEA3AF4CA4}" type="datetime1">
              <a:t>2022/11/17</a:t>
            </a:fld>
            <a:endParaRPr kumimoji="1" lang="zh-CN" altLang="en-US"/>
          </a:p>
        </p:txBody>
      </p:sp>
      <p:sp>
        <p:nvSpPr>
          <p:cNvPr id="6" name="页脚占位符 5">
            <a:extLst>
              <a:ext uri="{FF2B5EF4-FFF2-40B4-BE49-F238E27FC236}">
                <a16:creationId xmlns:a16="http://schemas.microsoft.com/office/drawing/2014/main" id="{8B5A2E85-B327-4144-A155-65EFC75C21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83D070E-8D74-2B42-8158-91C62589B734}"/>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07521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DC8FB-5CEE-004F-AE49-2E56B960234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B557CB-FE7E-E24B-82D1-564F459CF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2EB9C96-3F3E-1545-BC4E-6106FDC998A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BED2BB1-16EA-E14B-8D4B-873200284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A6F709-1C79-4D4D-B027-A1C112D64CC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A3F9445-2CE4-0A45-8B31-6119E69DBD96}"/>
              </a:ext>
            </a:extLst>
          </p:cNvPr>
          <p:cNvSpPr>
            <a:spLocks noGrp="1"/>
          </p:cNvSpPr>
          <p:nvPr>
            <p:ph type="dt" sz="half" idx="10"/>
          </p:nvPr>
        </p:nvSpPr>
        <p:spPr/>
        <p:txBody>
          <a:bodyPr/>
          <a:lstStyle/>
          <a:p>
            <a:fld id="{E1BEF7C9-C0F0-C142-AA69-20CF0EE6D53A}" type="datetime1">
              <a:t>2022/11/17</a:t>
            </a:fld>
            <a:endParaRPr kumimoji="1" lang="zh-CN" altLang="en-US"/>
          </a:p>
        </p:txBody>
      </p:sp>
      <p:sp>
        <p:nvSpPr>
          <p:cNvPr id="8" name="页脚占位符 7">
            <a:extLst>
              <a:ext uri="{FF2B5EF4-FFF2-40B4-BE49-F238E27FC236}">
                <a16:creationId xmlns:a16="http://schemas.microsoft.com/office/drawing/2014/main" id="{E0C88EC0-DBE6-194A-B20A-4303E383052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EC51F87-C528-CD4B-B0BF-426CA09CB056}"/>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635682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9A015-E3E6-7147-BA55-1CA1CB9161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BCB3BF3-AE11-CF47-B682-E15E26507626}"/>
              </a:ext>
            </a:extLst>
          </p:cNvPr>
          <p:cNvSpPr>
            <a:spLocks noGrp="1"/>
          </p:cNvSpPr>
          <p:nvPr>
            <p:ph type="dt" sz="half" idx="10"/>
          </p:nvPr>
        </p:nvSpPr>
        <p:spPr/>
        <p:txBody>
          <a:bodyPr/>
          <a:lstStyle/>
          <a:p>
            <a:fld id="{7FB85B67-905D-3440-9198-CB8EDE989C8F}" type="datetime1">
              <a:t>2022/11/17</a:t>
            </a:fld>
            <a:endParaRPr kumimoji="1" lang="zh-CN" altLang="en-US"/>
          </a:p>
        </p:txBody>
      </p:sp>
      <p:sp>
        <p:nvSpPr>
          <p:cNvPr id="4" name="页脚占位符 3">
            <a:extLst>
              <a:ext uri="{FF2B5EF4-FFF2-40B4-BE49-F238E27FC236}">
                <a16:creationId xmlns:a16="http://schemas.microsoft.com/office/drawing/2014/main" id="{CAFE2BD9-746D-1C47-976E-F2B5A6096F8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4B5FFA7-85B1-4641-B879-3F13D36185CC}"/>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030850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FC9ECE-52D3-FA4F-8562-7407005E9B32}"/>
              </a:ext>
            </a:extLst>
          </p:cNvPr>
          <p:cNvSpPr>
            <a:spLocks noGrp="1"/>
          </p:cNvSpPr>
          <p:nvPr>
            <p:ph type="dt" sz="half" idx="10"/>
          </p:nvPr>
        </p:nvSpPr>
        <p:spPr/>
        <p:txBody>
          <a:bodyPr/>
          <a:lstStyle/>
          <a:p>
            <a:fld id="{15591CF9-16BB-714F-B780-0E21643FB649}" type="datetime1">
              <a:t>2022/11/17</a:t>
            </a:fld>
            <a:endParaRPr kumimoji="1" lang="zh-CN" altLang="en-US"/>
          </a:p>
        </p:txBody>
      </p:sp>
      <p:sp>
        <p:nvSpPr>
          <p:cNvPr id="3" name="页脚占位符 2">
            <a:extLst>
              <a:ext uri="{FF2B5EF4-FFF2-40B4-BE49-F238E27FC236}">
                <a16:creationId xmlns:a16="http://schemas.microsoft.com/office/drawing/2014/main" id="{4F9EE8E6-AB01-744B-9C44-85559A1F475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F4B127F-6CD2-1D42-89CB-D34668FC4C0A}"/>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3335840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09784-16C7-D044-9F9E-95B6EE2465C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DED69D2-7291-BB42-A017-09B6CA527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F0ACC7B-F6F5-B445-9219-CC44FA6A1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068C1FC-E681-FA48-B38D-5BAD9F7DFC92}"/>
              </a:ext>
            </a:extLst>
          </p:cNvPr>
          <p:cNvSpPr>
            <a:spLocks noGrp="1"/>
          </p:cNvSpPr>
          <p:nvPr>
            <p:ph type="dt" sz="half" idx="10"/>
          </p:nvPr>
        </p:nvSpPr>
        <p:spPr/>
        <p:txBody>
          <a:bodyPr/>
          <a:lstStyle/>
          <a:p>
            <a:fld id="{C7720777-5D19-8F4B-8CBF-78452435B8AF}" type="datetime1">
              <a:t>2022/11/17</a:t>
            </a:fld>
            <a:endParaRPr kumimoji="1" lang="zh-CN" altLang="en-US"/>
          </a:p>
        </p:txBody>
      </p:sp>
      <p:sp>
        <p:nvSpPr>
          <p:cNvPr id="6" name="页脚占位符 5">
            <a:extLst>
              <a:ext uri="{FF2B5EF4-FFF2-40B4-BE49-F238E27FC236}">
                <a16:creationId xmlns:a16="http://schemas.microsoft.com/office/drawing/2014/main" id="{79FB4A54-D922-6F46-B509-6C195D18CD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681968-4F73-0041-B253-1EDF10A4F9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8792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DD28B-CF94-45B8-84FE-5F81E0B219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CF2A6A-DC7D-4E3B-8148-0D735F5072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06D0CB-C049-43F8-9D31-1D9044842AA5}"/>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5" name="页脚占位符 4">
            <a:extLst>
              <a:ext uri="{FF2B5EF4-FFF2-40B4-BE49-F238E27FC236}">
                <a16:creationId xmlns:a16="http://schemas.microsoft.com/office/drawing/2014/main" id="{28951386-0720-445E-96A7-46B3C69516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A754CA-4170-4BB5-83EC-141910D140B0}"/>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03627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6AC0-BC0F-6C49-812E-B4C5F9DF53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7A5CA3-6E36-5142-AA2E-0FC910096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21DA9B4-FEE0-D047-9963-6D3A30757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A607AEB-7B22-D547-9AC0-0DE4506B4EA8}"/>
              </a:ext>
            </a:extLst>
          </p:cNvPr>
          <p:cNvSpPr>
            <a:spLocks noGrp="1"/>
          </p:cNvSpPr>
          <p:nvPr>
            <p:ph type="dt" sz="half" idx="10"/>
          </p:nvPr>
        </p:nvSpPr>
        <p:spPr/>
        <p:txBody>
          <a:bodyPr/>
          <a:lstStyle/>
          <a:p>
            <a:fld id="{7A00EAF8-B695-654A-8842-BEBF1BAA39EC}" type="datetime1">
              <a:t>2022/11/17</a:t>
            </a:fld>
            <a:endParaRPr kumimoji="1" lang="zh-CN" altLang="en-US"/>
          </a:p>
        </p:txBody>
      </p:sp>
      <p:sp>
        <p:nvSpPr>
          <p:cNvPr id="6" name="页脚占位符 5">
            <a:extLst>
              <a:ext uri="{FF2B5EF4-FFF2-40B4-BE49-F238E27FC236}">
                <a16:creationId xmlns:a16="http://schemas.microsoft.com/office/drawing/2014/main" id="{523397B4-3839-0744-B8A7-8D559DF391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794C7F-13FF-5C42-B68D-48C188339110}"/>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45810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BC934-5948-D540-96B7-839B566CC97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02F3A7-05A4-2A4A-ACB0-C9DD1FA886D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F6CE82D-D753-6246-BEE9-8C8B4F2F005D}"/>
              </a:ext>
            </a:extLst>
          </p:cNvPr>
          <p:cNvSpPr>
            <a:spLocks noGrp="1"/>
          </p:cNvSpPr>
          <p:nvPr>
            <p:ph type="dt" sz="half" idx="10"/>
          </p:nvPr>
        </p:nvSpPr>
        <p:spPr/>
        <p:txBody>
          <a:bodyPr/>
          <a:lstStyle/>
          <a:p>
            <a:fld id="{8371AF53-1BBD-7046-9D9D-F1054F57D932}" type="datetime1">
              <a:t>2022/11/17</a:t>
            </a:fld>
            <a:endParaRPr kumimoji="1" lang="zh-CN" altLang="en-US"/>
          </a:p>
        </p:txBody>
      </p:sp>
      <p:sp>
        <p:nvSpPr>
          <p:cNvPr id="5" name="页脚占位符 4">
            <a:extLst>
              <a:ext uri="{FF2B5EF4-FFF2-40B4-BE49-F238E27FC236}">
                <a16:creationId xmlns:a16="http://schemas.microsoft.com/office/drawing/2014/main" id="{7E12296E-CAEA-564A-908F-84A4EAFA18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9F7585-F069-494F-8383-B5BAEF92DD12}"/>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2795680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38EC0D-73D6-A84F-953F-03D95150412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A3C84B9-C286-6D44-B004-18016B7A3CC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E228E6-B28F-C243-8DF6-CE56523A13AF}"/>
              </a:ext>
            </a:extLst>
          </p:cNvPr>
          <p:cNvSpPr>
            <a:spLocks noGrp="1"/>
          </p:cNvSpPr>
          <p:nvPr>
            <p:ph type="dt" sz="half" idx="10"/>
          </p:nvPr>
        </p:nvSpPr>
        <p:spPr/>
        <p:txBody>
          <a:bodyPr/>
          <a:lstStyle/>
          <a:p>
            <a:fld id="{62EED94F-9430-A941-8803-EBDE1FF7C814}" type="datetime1">
              <a:t>2022/11/17</a:t>
            </a:fld>
            <a:endParaRPr kumimoji="1" lang="zh-CN" altLang="en-US"/>
          </a:p>
        </p:txBody>
      </p:sp>
      <p:sp>
        <p:nvSpPr>
          <p:cNvPr id="5" name="页脚占位符 4">
            <a:extLst>
              <a:ext uri="{FF2B5EF4-FFF2-40B4-BE49-F238E27FC236}">
                <a16:creationId xmlns:a16="http://schemas.microsoft.com/office/drawing/2014/main" id="{2877E910-FB20-274A-BD5F-1B816564ED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D6E68D-4D08-9A41-85B1-6C07E1BBB4F8}"/>
              </a:ext>
            </a:extLst>
          </p:cNvPr>
          <p:cNvSpPr>
            <a:spLocks noGrp="1"/>
          </p:cNvSpPr>
          <p:nvPr>
            <p:ph type="sldNum" sz="quarter" idx="12"/>
          </p:nvPr>
        </p:nvSpPr>
        <p:spPr/>
        <p:txBody>
          <a:bodyPr/>
          <a:lstStyle/>
          <a:p>
            <a:fld id="{75F37EE8-98CE-1B43-8FA2-856FBD00F454}" type="slidenum">
              <a:t>‹#›</a:t>
            </a:fld>
            <a:endParaRPr kumimoji="1" lang="zh-CN" altLang="en-US"/>
          </a:p>
        </p:txBody>
      </p:sp>
    </p:spTree>
    <p:extLst>
      <p:ext uri="{BB962C8B-B14F-4D97-AF65-F5344CB8AC3E}">
        <p14:creationId xmlns:p14="http://schemas.microsoft.com/office/powerpoint/2010/main" val="46910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00A84-6E99-459D-B7FB-D9086B8760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EA07D7-7C60-417E-8453-859CE6A75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B1AC20-2432-4ABD-A14E-61956E2988A7}"/>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5" name="页脚占位符 4">
            <a:extLst>
              <a:ext uri="{FF2B5EF4-FFF2-40B4-BE49-F238E27FC236}">
                <a16:creationId xmlns:a16="http://schemas.microsoft.com/office/drawing/2014/main" id="{8819A369-6F60-4DE1-B875-73B1B274C3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9EA2D6-CBEA-431F-9966-6434C81EB4F2}"/>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5742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6AFED-CF79-4AEC-BBD8-8001EAEAEA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7AD9BB-65E0-4D7C-9A4C-308D2303B4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503D32-F12E-436B-8933-9A07D9C2B3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E7B62D-6C84-40D5-9B55-CD9636233E58}"/>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6" name="页脚占位符 5">
            <a:extLst>
              <a:ext uri="{FF2B5EF4-FFF2-40B4-BE49-F238E27FC236}">
                <a16:creationId xmlns:a16="http://schemas.microsoft.com/office/drawing/2014/main" id="{BC9A221B-CE36-434D-8EC1-647F644088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0C94D-9E04-4BB3-B9DA-0D037144F5E5}"/>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58946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6539A-782E-4453-AE48-2B5F9C2281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AEAB79-9EF0-4B17-B1C1-0346D3736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534FA2B-2052-4FF1-8578-B6522B1382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8A7823-773A-4D74-9150-90DB97151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1005B2-2C0A-4BC1-877D-7A28D1446A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A485DB-FE69-4409-B78D-4816DFB09B90}"/>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8" name="页脚占位符 7">
            <a:extLst>
              <a:ext uri="{FF2B5EF4-FFF2-40B4-BE49-F238E27FC236}">
                <a16:creationId xmlns:a16="http://schemas.microsoft.com/office/drawing/2014/main" id="{A8F23B0D-AED4-4C70-B871-8F60597184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B15EEC-DD8A-48EC-B2C7-3D4AFC562D9D}"/>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20949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33445-7821-4C21-A4F0-55B6622460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8A04C6-6668-44C1-81B5-2668707FA2FD}"/>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4" name="页脚占位符 3">
            <a:extLst>
              <a:ext uri="{FF2B5EF4-FFF2-40B4-BE49-F238E27FC236}">
                <a16:creationId xmlns:a16="http://schemas.microsoft.com/office/drawing/2014/main" id="{73542CDA-C619-44C2-BD03-EFEB11B436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6019D2-499C-490A-A791-7B2A0927BD90}"/>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268659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68C2A3-9294-4ABF-8F2A-883A206F2AFD}"/>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3" name="页脚占位符 2">
            <a:extLst>
              <a:ext uri="{FF2B5EF4-FFF2-40B4-BE49-F238E27FC236}">
                <a16:creationId xmlns:a16="http://schemas.microsoft.com/office/drawing/2014/main" id="{45D6256B-5F66-4975-B17C-D0AA70A273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F5E8E3-B6C0-4E07-86DE-787F31B7ABFE}"/>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94877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56B6-335C-415A-9041-5EEFBF1A9F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7B6E43-B66B-4009-A728-9E795EDA2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213281-136A-47C3-8E47-0DD291655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977EDE-5E18-4CED-BFD1-C19D63B63297}"/>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6" name="页脚占位符 5">
            <a:extLst>
              <a:ext uri="{FF2B5EF4-FFF2-40B4-BE49-F238E27FC236}">
                <a16:creationId xmlns:a16="http://schemas.microsoft.com/office/drawing/2014/main" id="{2B4506B7-F0A9-44B4-9A30-E27AF691E3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45A434-5474-4BB3-9842-5A861DBD5107}"/>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6181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7B595-F16C-4435-93A0-09DED22817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4FB015-68C0-4A3A-BB17-FFBB8F622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C3D348-140B-4FCD-845B-022653F89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7BFDCC-F654-46AA-8D3D-1D76D3D0BB3C}"/>
              </a:ext>
            </a:extLst>
          </p:cNvPr>
          <p:cNvSpPr>
            <a:spLocks noGrp="1"/>
          </p:cNvSpPr>
          <p:nvPr>
            <p:ph type="dt" sz="half" idx="10"/>
          </p:nvPr>
        </p:nvSpPr>
        <p:spPr/>
        <p:txBody>
          <a:bodyPr/>
          <a:lstStyle/>
          <a:p>
            <a:fld id="{5D6D3AE5-DF4B-42C6-93BB-472F534FC35D}" type="datetimeFigureOut">
              <a:rPr lang="zh-CN" altLang="en-US" smtClean="0"/>
              <a:t>2022/11/17</a:t>
            </a:fld>
            <a:endParaRPr lang="zh-CN" altLang="en-US"/>
          </a:p>
        </p:txBody>
      </p:sp>
      <p:sp>
        <p:nvSpPr>
          <p:cNvPr id="6" name="页脚占位符 5">
            <a:extLst>
              <a:ext uri="{FF2B5EF4-FFF2-40B4-BE49-F238E27FC236}">
                <a16:creationId xmlns:a16="http://schemas.microsoft.com/office/drawing/2014/main" id="{63D463FD-9A3E-4D45-B182-C962F76822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87041B-1DA2-435E-A74E-C51D6D49B846}"/>
              </a:ext>
            </a:extLst>
          </p:cNvPr>
          <p:cNvSpPr>
            <a:spLocks noGrp="1"/>
          </p:cNvSpPr>
          <p:nvPr>
            <p:ph type="sldNum" sz="quarter" idx="12"/>
          </p:nvPr>
        </p:nvSpPr>
        <p:spPr/>
        <p:txBody>
          <a:body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137296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CDE19FC-F693-4A51-A84D-2E6B927F4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9FC76A-1215-4B0F-9AE6-939AF2FC1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C50DF9-8571-4034-8840-58D3D726E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D3AE5-DF4B-42C6-93BB-472F534FC35D}" type="datetimeFigureOut">
              <a:rPr lang="zh-CN" altLang="en-US" smtClean="0"/>
              <a:t>2022/11/17</a:t>
            </a:fld>
            <a:endParaRPr lang="zh-CN" altLang="en-US"/>
          </a:p>
        </p:txBody>
      </p:sp>
      <p:sp>
        <p:nvSpPr>
          <p:cNvPr id="5" name="页脚占位符 4">
            <a:extLst>
              <a:ext uri="{FF2B5EF4-FFF2-40B4-BE49-F238E27FC236}">
                <a16:creationId xmlns:a16="http://schemas.microsoft.com/office/drawing/2014/main" id="{A264320A-489E-44E6-B414-BD6810562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CFCF85-07E0-46C7-869B-F774147EE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5D06-FB1F-4069-8D40-F6C59B95FD10}" type="slidenum">
              <a:rPr lang="zh-CN" altLang="en-US" smtClean="0"/>
              <a:t>‹#›</a:t>
            </a:fld>
            <a:endParaRPr lang="zh-CN" altLang="en-US"/>
          </a:p>
        </p:txBody>
      </p:sp>
    </p:spTree>
    <p:extLst>
      <p:ext uri="{BB962C8B-B14F-4D97-AF65-F5344CB8AC3E}">
        <p14:creationId xmlns:p14="http://schemas.microsoft.com/office/powerpoint/2010/main" val="351399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7C700-CFAC-AB4D-B8D3-5F3E380CA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3447A-C118-4946-9EC2-67B52F51B1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90542D-E155-B04B-9396-568E4A1EC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36590-E016-004C-BAAF-9E7BBD39344B}" type="datetime1">
              <a:t>2022/11/17</a:t>
            </a:fld>
            <a:endParaRPr kumimoji="1" lang="zh-CN" altLang="en-US"/>
          </a:p>
        </p:txBody>
      </p:sp>
      <p:sp>
        <p:nvSpPr>
          <p:cNvPr id="5" name="页脚占位符 4">
            <a:extLst>
              <a:ext uri="{FF2B5EF4-FFF2-40B4-BE49-F238E27FC236}">
                <a16:creationId xmlns:a16="http://schemas.microsoft.com/office/drawing/2014/main" id="{683B7DBA-4AA6-8341-9204-966650BCC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21C7047-AEE7-0040-8B0D-08B7DA0C1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37EE8-98CE-1B43-8FA2-856FBD00F454}" type="slidenum">
              <a:t>‹#›</a:t>
            </a:fld>
            <a:endParaRPr kumimoji="1" lang="zh-CN" altLang="en-US"/>
          </a:p>
        </p:txBody>
      </p:sp>
    </p:spTree>
    <p:extLst>
      <p:ext uri="{BB962C8B-B14F-4D97-AF65-F5344CB8AC3E}">
        <p14:creationId xmlns:p14="http://schemas.microsoft.com/office/powerpoint/2010/main" val="1078202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E6C72-A72F-4DC1-A155-09485B4346D0}"/>
              </a:ext>
            </a:extLst>
          </p:cNvPr>
          <p:cNvSpPr>
            <a:spLocks noGrp="1"/>
          </p:cNvSpPr>
          <p:nvPr>
            <p:ph type="ctrTitle"/>
          </p:nvPr>
        </p:nvSpPr>
        <p:spPr>
          <a:xfrm>
            <a:off x="0" y="2136507"/>
            <a:ext cx="12192000" cy="1865378"/>
          </a:xfrm>
        </p:spPr>
        <p:txBody>
          <a:bodyPr>
            <a:noAutofit/>
          </a:bodyPr>
          <a:lstStyle/>
          <a:p>
            <a:pPr>
              <a:lnSpc>
                <a:spcPct val="120000"/>
              </a:lnSpc>
              <a:spcBef>
                <a:spcPts val="0"/>
              </a:spcBef>
            </a:pPr>
            <a:r>
              <a:rPr lang="en-US" altLang="zh-CN" sz="4000" b="1">
                <a:latin typeface="Times New Roman" panose="02020603050405020304" pitchFamily="18" charset="0"/>
                <a:cs typeface="Times New Roman" panose="02020603050405020304" pitchFamily="18" charset="0"/>
              </a:rPr>
              <a:t>MemGuard Defending against Black-Box</a:t>
            </a:r>
            <a:br>
              <a:rPr lang="en-US" altLang="zh-CN" sz="4000" b="1">
                <a:latin typeface="Times New Roman" panose="02020603050405020304" pitchFamily="18" charset="0"/>
                <a:cs typeface="Times New Roman" panose="02020603050405020304" pitchFamily="18" charset="0"/>
              </a:rPr>
            </a:br>
            <a:r>
              <a:rPr lang="en-US" altLang="zh-CN" sz="4000" b="1">
                <a:latin typeface="Times New Roman" panose="02020603050405020304" pitchFamily="18" charset="0"/>
                <a:cs typeface="Times New Roman" panose="02020603050405020304" pitchFamily="18" charset="0"/>
              </a:rPr>
              <a:t> Membership Inference Attacks</a:t>
            </a:r>
            <a:br>
              <a:rPr lang="en-US" altLang="zh-CN" sz="4000" b="1">
                <a:latin typeface="Times New Roman" panose="02020603050405020304" pitchFamily="18" charset="0"/>
                <a:cs typeface="Times New Roman" panose="02020603050405020304" pitchFamily="18" charset="0"/>
              </a:rPr>
            </a:br>
            <a:r>
              <a:rPr lang="en-US" altLang="zh-CN" sz="4000" b="1">
                <a:latin typeface="Times New Roman" panose="02020603050405020304" pitchFamily="18" charset="0"/>
                <a:cs typeface="Times New Roman" panose="02020603050405020304" pitchFamily="18" charset="0"/>
              </a:rPr>
              <a:t> via Adversarial Examples</a:t>
            </a:r>
            <a:endParaRPr kumimoji="1" lang="zh-CN" altLang="en-US" sz="4000"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92E76F9-DBDA-4499-8ACA-2DB12F4C907A}"/>
              </a:ext>
            </a:extLst>
          </p:cNvPr>
          <p:cNvSpPr/>
          <p:nvPr/>
        </p:nvSpPr>
        <p:spPr>
          <a:xfrm>
            <a:off x="0" y="4220048"/>
            <a:ext cx="12192000" cy="461665"/>
          </a:xfrm>
          <a:prstGeom prst="rect">
            <a:avLst/>
          </a:prstGeom>
        </p:spPr>
        <p:txBody>
          <a:bodyPr wrap="square">
            <a:spAutoFit/>
          </a:bodyPr>
          <a:lstStyle/>
          <a:p>
            <a:pPr algn="ctr"/>
            <a:r>
              <a:rPr lang="en-US" altLang="zh-CN" sz="2400">
                <a:latin typeface="Times New Roman" panose="02020603050405020304" pitchFamily="18" charset="0"/>
                <a:cs typeface="Times New Roman" panose="02020603050405020304" pitchFamily="18" charset="0"/>
              </a:rPr>
              <a:t>2019</a:t>
            </a:r>
            <a:r>
              <a:rPr lang="en-US" altLang="zh-CN" sz="2400" b="1">
                <a:latin typeface="Times New Roman" panose="02020603050405020304" pitchFamily="18" charset="0"/>
                <a:cs typeface="Times New Roman" panose="02020603050405020304" pitchFamily="18" charset="0"/>
              </a:rPr>
              <a:t> </a:t>
            </a:r>
            <a:r>
              <a:rPr lang="en" altLang="zh-CN" sz="2400" b="0" i="0">
                <a:solidFill>
                  <a:srgbClr val="222222"/>
                </a:solidFill>
                <a:effectLst/>
                <a:latin typeface="Times New Roman" panose="02020603050405020304" pitchFamily="18" charset="0"/>
                <a:cs typeface="Times New Roman" panose="02020603050405020304" pitchFamily="18" charset="0"/>
              </a:rPr>
              <a:t>ACM SIGSAC conference on computer and communications security </a:t>
            </a:r>
            <a:r>
              <a:rPr lang="en-US" altLang="zh-CN" sz="2400" b="1">
                <a:latin typeface="Times New Roman" panose="02020603050405020304" pitchFamily="18" charset="0"/>
                <a:cs typeface="Times New Roman" panose="02020603050405020304" pitchFamily="18" charset="0"/>
              </a:rPr>
              <a:t>(CCS)</a:t>
            </a:r>
            <a:endParaRPr lang="en-US" altLang="zh-CN" sz="2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969D01D-214B-4848-902D-158BFA26D8D8}"/>
              </a:ext>
            </a:extLst>
          </p:cNvPr>
          <p:cNvSpPr txBox="1"/>
          <p:nvPr/>
        </p:nvSpPr>
        <p:spPr>
          <a:xfrm>
            <a:off x="4935415" y="5691897"/>
            <a:ext cx="2321169" cy="369332"/>
          </a:xfrm>
          <a:prstGeom prst="rect">
            <a:avLst/>
          </a:prstGeom>
          <a:noFill/>
        </p:spPr>
        <p:txBody>
          <a:bodyPr wrap="square" rtlCol="0">
            <a:spAutoFit/>
          </a:bodyPr>
          <a:lstStyle/>
          <a:p>
            <a:r>
              <a:rPr kumimoji="1" lang="zh-CN" altLang="en-US" b="1">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b="1">
                <a:latin typeface="Times New Roman" panose="02020603050405020304" pitchFamily="18" charset="0"/>
                <a:ea typeface="SimSun" panose="02010600030101010101" pitchFamily="2" charset="-122"/>
                <a:cs typeface="Times New Roman" panose="02020603050405020304" pitchFamily="18" charset="0"/>
              </a:rPr>
              <a:t>2022.11.17</a:t>
            </a:r>
            <a:endParaRPr kumimoji="1" lang="zh-CN" altLang="en-US" b="1">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66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199129" y="107435"/>
            <a:ext cx="1270915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补充知识：激活函数（</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Sigmoid</a:t>
            </a:r>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ReLU</a:t>
            </a:r>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Softmax</a:t>
            </a:r>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6418040A-EEE8-4627-B6B0-50F8A25B8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462" y="1304926"/>
            <a:ext cx="3636120" cy="27089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E2A4F7F-E9D1-4BA9-84B0-386E279EC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704" y="1213485"/>
            <a:ext cx="3765176" cy="280035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在这里插入图片描述">
            <a:extLst>
              <a:ext uri="{FF2B5EF4-FFF2-40B4-BE49-F238E27FC236}">
                <a16:creationId xmlns:a16="http://schemas.microsoft.com/office/drawing/2014/main" id="{69476997-40F0-45FA-B1D3-4229AAC1F6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BD4B8010-8AC9-4FAB-8517-7D86A6483393}"/>
              </a:ext>
            </a:extLst>
          </p:cNvPr>
          <p:cNvPicPr>
            <a:picLocks noChangeAspect="1"/>
          </p:cNvPicPr>
          <p:nvPr/>
        </p:nvPicPr>
        <p:blipFill>
          <a:blip r:embed="rId5"/>
          <a:stretch>
            <a:fillRect/>
          </a:stretch>
        </p:blipFill>
        <p:spPr>
          <a:xfrm>
            <a:off x="1485900" y="4320558"/>
            <a:ext cx="9220200" cy="2181225"/>
          </a:xfrm>
          <a:prstGeom prst="rect">
            <a:avLst/>
          </a:prstGeom>
        </p:spPr>
      </p:pic>
    </p:spTree>
    <p:extLst>
      <p:ext uri="{BB962C8B-B14F-4D97-AF65-F5344CB8AC3E}">
        <p14:creationId xmlns:p14="http://schemas.microsoft.com/office/powerpoint/2010/main" val="176424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C078B20-3F16-4F3D-AF2C-CFCD758132C3}"/>
              </a:ext>
            </a:extLst>
          </p:cNvPr>
          <p:cNvSpPr txBox="1"/>
          <p:nvPr/>
        </p:nvSpPr>
        <p:spPr>
          <a:xfrm>
            <a:off x="427512" y="1053935"/>
            <a:ext cx="11581608" cy="948145"/>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没有概率分布约束的优化问题仍然很难解决，因为剩余的两个约束是高度非线性的。为此，</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可以将约束转化为目标函数</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endParaRPr kumimoji="1" lang="en-US" altLang="zh-CN" sz="2400" b="1"/>
          </a:p>
        </p:txBody>
      </p:sp>
      <p:pic>
        <p:nvPicPr>
          <p:cNvPr id="3" name="图片 2">
            <a:extLst>
              <a:ext uri="{FF2B5EF4-FFF2-40B4-BE49-F238E27FC236}">
                <a16:creationId xmlns:a16="http://schemas.microsoft.com/office/drawing/2014/main" id="{405F3072-4C12-4B40-8213-58D04235567A}"/>
              </a:ext>
            </a:extLst>
          </p:cNvPr>
          <p:cNvPicPr>
            <a:picLocks noChangeAspect="1"/>
          </p:cNvPicPr>
          <p:nvPr/>
        </p:nvPicPr>
        <p:blipFill>
          <a:blip r:embed="rId3"/>
          <a:stretch>
            <a:fillRect/>
          </a:stretch>
        </p:blipFill>
        <p:spPr>
          <a:xfrm>
            <a:off x="716095" y="2205974"/>
            <a:ext cx="5661845" cy="495411"/>
          </a:xfrm>
          <a:prstGeom prst="rect">
            <a:avLst/>
          </a:prstGeom>
        </p:spPr>
      </p:pic>
      <p:pic>
        <p:nvPicPr>
          <p:cNvPr id="7" name="图片 6">
            <a:extLst>
              <a:ext uri="{FF2B5EF4-FFF2-40B4-BE49-F238E27FC236}">
                <a16:creationId xmlns:a16="http://schemas.microsoft.com/office/drawing/2014/main" id="{9E4415B9-089B-4D46-8448-648D16ECC6B6}"/>
              </a:ext>
            </a:extLst>
          </p:cNvPr>
          <p:cNvPicPr>
            <a:picLocks noChangeAspect="1"/>
          </p:cNvPicPr>
          <p:nvPr/>
        </p:nvPicPr>
        <p:blipFill>
          <a:blip r:embed="rId4"/>
          <a:stretch>
            <a:fillRect/>
          </a:stretch>
        </p:blipFill>
        <p:spPr>
          <a:xfrm>
            <a:off x="841760" y="3429000"/>
            <a:ext cx="7227006" cy="830580"/>
          </a:xfrm>
          <a:prstGeom prst="rect">
            <a:avLst/>
          </a:prstGeom>
        </p:spPr>
      </p:pic>
      <p:sp>
        <p:nvSpPr>
          <p:cNvPr id="20" name="箭头: 右 19">
            <a:extLst>
              <a:ext uri="{FF2B5EF4-FFF2-40B4-BE49-F238E27FC236}">
                <a16:creationId xmlns:a16="http://schemas.microsoft.com/office/drawing/2014/main" id="{5FB0848B-EDFE-4CF7-BAED-229FFCF6AFAC}"/>
              </a:ext>
            </a:extLst>
          </p:cNvPr>
          <p:cNvSpPr/>
          <p:nvPr/>
        </p:nvSpPr>
        <p:spPr>
          <a:xfrm rot="5400000">
            <a:off x="2221626" y="2960274"/>
            <a:ext cx="632460" cy="424485"/>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98615590-2865-4656-B9CA-60AAB4DC294A}"/>
                  </a:ext>
                </a:extLst>
              </p:cNvPr>
              <p:cNvSpPr txBox="1"/>
              <p:nvPr/>
            </p:nvSpPr>
            <p:spPr>
              <a:xfrm>
                <a:off x="8142950" y="3244125"/>
                <a:ext cx="3614710" cy="1200329"/>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假设防御分类器输出层是</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𝑠𝑖𝑔𝑚𝑜𝑖𝑑</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激活函数，把</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𝑔</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展开。</a:t>
                </a:r>
                <a:endPar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endPar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其中</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h</m:t>
                    </m:r>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是倒数第二层的输出。</a:t>
                </a:r>
              </a:p>
            </p:txBody>
          </p:sp>
        </mc:Choice>
        <mc:Fallback>
          <p:sp>
            <p:nvSpPr>
              <p:cNvPr id="24" name="文本框 23">
                <a:extLst>
                  <a:ext uri="{FF2B5EF4-FFF2-40B4-BE49-F238E27FC236}">
                    <a16:creationId xmlns:a16="http://schemas.microsoft.com/office/drawing/2014/main" id="{98615590-2865-4656-B9CA-60AAB4DC294A}"/>
                  </a:ext>
                </a:extLst>
              </p:cNvPr>
              <p:cNvSpPr txBox="1">
                <a:spLocks noRot="1" noChangeAspect="1" noMove="1" noResize="1" noEditPoints="1" noAdjustHandles="1" noChangeArrowheads="1" noChangeShapeType="1" noTextEdit="1"/>
              </p:cNvSpPr>
              <p:nvPr/>
            </p:nvSpPr>
            <p:spPr>
              <a:xfrm>
                <a:off x="8142950" y="3244125"/>
                <a:ext cx="3614710" cy="1200329"/>
              </a:xfrm>
              <a:prstGeom prst="rect">
                <a:avLst/>
              </a:prstGeom>
              <a:blipFill>
                <a:blip r:embed="rId5"/>
                <a:stretch>
                  <a:fillRect l="-1518" t="-2538" b="-7107"/>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8D623E-C97B-4ED2-A4A3-E06C2BC63D9D}"/>
              </a:ext>
            </a:extLst>
          </p:cNvPr>
          <p:cNvPicPr>
            <a:picLocks noChangeAspect="1"/>
          </p:cNvPicPr>
          <p:nvPr/>
        </p:nvPicPr>
        <p:blipFill>
          <a:blip r:embed="rId6"/>
          <a:stretch>
            <a:fillRect/>
          </a:stretch>
        </p:blipFill>
        <p:spPr>
          <a:xfrm>
            <a:off x="841760" y="5384296"/>
            <a:ext cx="5536180" cy="512968"/>
          </a:xfrm>
          <a:prstGeom prst="rect">
            <a:avLst/>
          </a:prstGeom>
        </p:spPr>
      </p:pic>
      <p:sp>
        <p:nvSpPr>
          <p:cNvPr id="25" name="箭头: 右 24">
            <a:extLst>
              <a:ext uri="{FF2B5EF4-FFF2-40B4-BE49-F238E27FC236}">
                <a16:creationId xmlns:a16="http://schemas.microsoft.com/office/drawing/2014/main" id="{9DAB8859-46AF-46DC-A99C-097DFCF10D35}"/>
              </a:ext>
            </a:extLst>
          </p:cNvPr>
          <p:cNvSpPr/>
          <p:nvPr/>
        </p:nvSpPr>
        <p:spPr>
          <a:xfrm rot="5400000">
            <a:off x="2221625" y="4632556"/>
            <a:ext cx="632460" cy="424485"/>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EE0BB97A-CA5D-4B22-BD18-D9FA9EE2C29D}"/>
                  </a:ext>
                </a:extLst>
              </p:cNvPr>
              <p:cNvSpPr txBox="1"/>
              <p:nvPr/>
            </p:nvSpPr>
            <p:spPr>
              <a:xfrm>
                <a:off x="8142950" y="5413449"/>
                <a:ext cx="4049050" cy="646331"/>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使式（</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17</a:t>
                </a:r>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）值为</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0.5</a:t>
                </a:r>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，只需式（</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18</a:t>
                </a:r>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）为</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0</a:t>
                </a:r>
              </a:p>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因此把</a:t>
                </a:r>
                <a14:m>
                  <m:oMath xmlns:m="http://schemas.openxmlformats.org/officeDocument/2006/math">
                    <m:sSub>
                      <m:sSubPr>
                        <m:ctrlPr>
                          <a:rPr lang="en-US" altLang="zh-CN" b="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𝐿</m:t>
                        </m:r>
                      </m:e>
                      <m:sub>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1</m:t>
                        </m:r>
                      </m:sub>
                    </m:sSub>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作为损失函数。</a:t>
                </a:r>
              </a:p>
            </p:txBody>
          </p:sp>
        </mc:Choice>
        <mc:Fallback>
          <p:sp>
            <p:nvSpPr>
              <p:cNvPr id="26" name="文本框 25">
                <a:extLst>
                  <a:ext uri="{FF2B5EF4-FFF2-40B4-BE49-F238E27FC236}">
                    <a16:creationId xmlns:a16="http://schemas.microsoft.com/office/drawing/2014/main" id="{EE0BB97A-CA5D-4B22-BD18-D9FA9EE2C29D}"/>
                  </a:ext>
                </a:extLst>
              </p:cNvPr>
              <p:cNvSpPr txBox="1">
                <a:spLocks noRot="1" noChangeAspect="1" noMove="1" noResize="1" noEditPoints="1" noAdjustHandles="1" noChangeArrowheads="1" noChangeShapeType="1" noTextEdit="1"/>
              </p:cNvSpPr>
              <p:nvPr/>
            </p:nvSpPr>
            <p:spPr>
              <a:xfrm>
                <a:off x="8142950" y="5413449"/>
                <a:ext cx="4049050" cy="646331"/>
              </a:xfrm>
              <a:prstGeom prst="rect">
                <a:avLst/>
              </a:prstGeom>
              <a:blipFill>
                <a:blip r:embed="rId7"/>
                <a:stretch>
                  <a:fillRect l="-1355" t="-4717" r="-753"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731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C078B20-3F16-4F3D-AF2C-CFCD758132C3}"/>
              </a:ext>
            </a:extLst>
          </p:cNvPr>
          <p:cNvSpPr txBox="1"/>
          <p:nvPr/>
        </p:nvSpPr>
        <p:spPr>
          <a:xfrm>
            <a:off x="427512" y="1053935"/>
            <a:ext cx="11581608" cy="948145"/>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没有概率分布约束的优化问题仍然很难解决，因为剩余的两个约束是高度非线性的。为此，</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可以将约束转化为目标函数</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endParaRPr kumimoji="1" lang="en-US" altLang="zh-CN" sz="2400" b="1"/>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98615590-2865-4656-B9CA-60AAB4DC294A}"/>
                  </a:ext>
                </a:extLst>
              </p:cNvPr>
              <p:cNvSpPr txBox="1"/>
              <p:nvPr/>
            </p:nvSpPr>
            <p:spPr>
              <a:xfrm>
                <a:off x="7746710" y="3670279"/>
                <a:ext cx="3927130" cy="923330"/>
              </a:xfrm>
              <a:prstGeom prst="rect">
                <a:avLst/>
              </a:prstGeom>
              <a:noFill/>
            </p:spPr>
            <p:txBody>
              <a:bodyPr wrap="square" rtlCol="0">
                <a:spAutoFit/>
              </a:bodyPr>
              <a:lstStyle/>
              <a:p>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𝑙</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表示原预测标签，则</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𝑗</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不为</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𝑙</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时，该</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𝑗</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对应的元素应小于</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𝑙</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对应的元素。</a:t>
                </a:r>
                <a:endPar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因此</a:t>
                </a:r>
                <a14:m>
                  <m:oMath xmlns:m="http://schemas.openxmlformats.org/officeDocument/2006/math">
                    <m:sSub>
                      <m:sSubPr>
                        <m:ctrlPr>
                          <a:rPr lang="en-US" altLang="zh-CN" b="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𝐿</m:t>
                        </m:r>
                      </m:e>
                      <m:sub>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2</m:t>
                        </m:r>
                      </m:sub>
                    </m:sSub>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也是越小越好，作为损失函数。</a:t>
                </a:r>
              </a:p>
            </p:txBody>
          </p:sp>
        </mc:Choice>
        <mc:Fallback>
          <p:sp>
            <p:nvSpPr>
              <p:cNvPr id="24" name="文本框 23">
                <a:extLst>
                  <a:ext uri="{FF2B5EF4-FFF2-40B4-BE49-F238E27FC236}">
                    <a16:creationId xmlns:a16="http://schemas.microsoft.com/office/drawing/2014/main" id="{98615590-2865-4656-B9CA-60AAB4DC294A}"/>
                  </a:ext>
                </a:extLst>
              </p:cNvPr>
              <p:cNvSpPr txBox="1">
                <a:spLocks noRot="1" noChangeAspect="1" noMove="1" noResize="1" noEditPoints="1" noAdjustHandles="1" noChangeArrowheads="1" noChangeShapeType="1" noTextEdit="1"/>
              </p:cNvSpPr>
              <p:nvPr/>
            </p:nvSpPr>
            <p:spPr>
              <a:xfrm>
                <a:off x="7746710" y="3670279"/>
                <a:ext cx="3927130" cy="923330"/>
              </a:xfrm>
              <a:prstGeom prst="rect">
                <a:avLst/>
              </a:prstGeom>
              <a:blipFill>
                <a:blip r:embed="rId3"/>
                <a:stretch>
                  <a:fillRect l="-1398" t="-3289" r="-6988" b="-92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8435177-7ECE-4692-85B7-9321365A099C}"/>
              </a:ext>
            </a:extLst>
          </p:cNvPr>
          <p:cNvPicPr>
            <a:picLocks noChangeAspect="1"/>
          </p:cNvPicPr>
          <p:nvPr/>
        </p:nvPicPr>
        <p:blipFill>
          <a:blip r:embed="rId4"/>
          <a:stretch>
            <a:fillRect/>
          </a:stretch>
        </p:blipFill>
        <p:spPr>
          <a:xfrm>
            <a:off x="830408" y="2460617"/>
            <a:ext cx="5751341" cy="699488"/>
          </a:xfrm>
          <a:prstGeom prst="rect">
            <a:avLst/>
          </a:prstGeom>
        </p:spPr>
      </p:pic>
      <p:pic>
        <p:nvPicPr>
          <p:cNvPr id="9" name="图片 8">
            <a:extLst>
              <a:ext uri="{FF2B5EF4-FFF2-40B4-BE49-F238E27FC236}">
                <a16:creationId xmlns:a16="http://schemas.microsoft.com/office/drawing/2014/main" id="{7E9D8154-D4CD-4F57-AB17-A3DC3D4A791B}"/>
              </a:ext>
            </a:extLst>
          </p:cNvPr>
          <p:cNvPicPr>
            <a:picLocks noChangeAspect="1"/>
          </p:cNvPicPr>
          <p:nvPr/>
        </p:nvPicPr>
        <p:blipFill>
          <a:blip r:embed="rId5"/>
          <a:stretch>
            <a:fillRect/>
          </a:stretch>
        </p:blipFill>
        <p:spPr>
          <a:xfrm>
            <a:off x="830408" y="3905249"/>
            <a:ext cx="6625693" cy="453391"/>
          </a:xfrm>
          <a:prstGeom prst="rect">
            <a:avLst/>
          </a:prstGeom>
        </p:spPr>
      </p:pic>
      <p:sp>
        <p:nvSpPr>
          <p:cNvPr id="17" name="箭头: 右 16">
            <a:extLst>
              <a:ext uri="{FF2B5EF4-FFF2-40B4-BE49-F238E27FC236}">
                <a16:creationId xmlns:a16="http://schemas.microsoft.com/office/drawing/2014/main" id="{073007E9-F456-4CD1-9E37-A0FA3BBF2C6C}"/>
              </a:ext>
            </a:extLst>
          </p:cNvPr>
          <p:cNvSpPr/>
          <p:nvPr/>
        </p:nvSpPr>
        <p:spPr>
          <a:xfrm rot="5400000">
            <a:off x="2633106" y="3275722"/>
            <a:ext cx="632460" cy="424485"/>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598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C078B20-3F16-4F3D-AF2C-CFCD758132C3}"/>
                  </a:ext>
                </a:extLst>
              </p:cNvPr>
              <p:cNvSpPr txBox="1"/>
              <p:nvPr/>
            </p:nvSpPr>
            <p:spPr>
              <a:xfrm>
                <a:off x="427512" y="1053935"/>
                <a:ext cx="11581608" cy="504754"/>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至此，两约束条件均转换为了损失函数，优化目标再作为优化目标</a:t>
                </a:r>
                <a14:m>
                  <m:oMath xmlns:m="http://schemas.openxmlformats.org/officeDocument/2006/math">
                    <m:sSub>
                      <m:sSubPr>
                        <m:ctrlP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𝐿</m:t>
                        </m:r>
                      </m:e>
                      <m:sub>
                        <m:r>
                          <a:rPr lang="en-US" altLang="zh-CN" sz="2400" i="1">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3</m:t>
                        </m:r>
                      </m:sub>
                    </m:sSub>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9C078B20-3F16-4F3D-AF2C-CFCD758132C3}"/>
                  </a:ext>
                </a:extLst>
              </p:cNvPr>
              <p:cNvSpPr txBox="1">
                <a:spLocks noRot="1" noChangeAspect="1" noMove="1" noResize="1" noEditPoints="1" noAdjustHandles="1" noChangeArrowheads="1" noChangeShapeType="1" noTextEdit="1"/>
              </p:cNvSpPr>
              <p:nvPr/>
            </p:nvSpPr>
            <p:spPr>
              <a:xfrm>
                <a:off x="427512" y="1053935"/>
                <a:ext cx="11581608" cy="504754"/>
              </a:xfrm>
              <a:prstGeom prst="rect">
                <a:avLst/>
              </a:prstGeom>
              <a:blipFill>
                <a:blip r:embed="rId3"/>
                <a:stretch>
                  <a:fillRect l="-684" t="-2410" b="-2530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CED28877-8C3A-4AB7-BAC9-49B280E69EBD}"/>
              </a:ext>
            </a:extLst>
          </p:cNvPr>
          <p:cNvPicPr>
            <a:picLocks noChangeAspect="1"/>
          </p:cNvPicPr>
          <p:nvPr/>
        </p:nvPicPr>
        <p:blipFill>
          <a:blip r:embed="rId4"/>
          <a:stretch>
            <a:fillRect/>
          </a:stretch>
        </p:blipFill>
        <p:spPr>
          <a:xfrm>
            <a:off x="917921" y="3196380"/>
            <a:ext cx="4835179" cy="465240"/>
          </a:xfrm>
          <a:prstGeom prst="rect">
            <a:avLst/>
          </a:prstGeom>
        </p:spPr>
      </p:pic>
      <p:pic>
        <p:nvPicPr>
          <p:cNvPr id="8" name="图片 7">
            <a:extLst>
              <a:ext uri="{FF2B5EF4-FFF2-40B4-BE49-F238E27FC236}">
                <a16:creationId xmlns:a16="http://schemas.microsoft.com/office/drawing/2014/main" id="{DA8DDEC4-5647-4D07-BF1A-3E82F6727D45}"/>
              </a:ext>
            </a:extLst>
          </p:cNvPr>
          <p:cNvPicPr>
            <a:picLocks noChangeAspect="1"/>
          </p:cNvPicPr>
          <p:nvPr/>
        </p:nvPicPr>
        <p:blipFill>
          <a:blip r:embed="rId5"/>
          <a:stretch>
            <a:fillRect/>
          </a:stretch>
        </p:blipFill>
        <p:spPr>
          <a:xfrm>
            <a:off x="849340" y="1976945"/>
            <a:ext cx="6557300" cy="529657"/>
          </a:xfrm>
          <a:prstGeom prst="rect">
            <a:avLst/>
          </a:prstGeom>
        </p:spPr>
      </p:pic>
      <p:sp>
        <p:nvSpPr>
          <p:cNvPr id="13" name="箭头: 右 12">
            <a:extLst>
              <a:ext uri="{FF2B5EF4-FFF2-40B4-BE49-F238E27FC236}">
                <a16:creationId xmlns:a16="http://schemas.microsoft.com/office/drawing/2014/main" id="{62BE500E-5F65-44DC-9215-153F43E00344}"/>
              </a:ext>
            </a:extLst>
          </p:cNvPr>
          <p:cNvSpPr/>
          <p:nvPr/>
        </p:nvSpPr>
        <p:spPr>
          <a:xfrm rot="5400000">
            <a:off x="3019279" y="2610590"/>
            <a:ext cx="632460" cy="424485"/>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9A5ADC4C-6C05-4009-A4F7-017A628C3726}"/>
              </a:ext>
            </a:extLst>
          </p:cNvPr>
          <p:cNvPicPr>
            <a:picLocks noChangeAspect="1"/>
          </p:cNvPicPr>
          <p:nvPr/>
        </p:nvPicPr>
        <p:blipFill>
          <a:blip r:embed="rId6"/>
          <a:stretch>
            <a:fillRect/>
          </a:stretch>
        </p:blipFill>
        <p:spPr>
          <a:xfrm>
            <a:off x="4175979" y="5024522"/>
            <a:ext cx="4084674" cy="525826"/>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8D4A2BE1-CA57-4B39-A971-98A3D8FDE5A4}"/>
                  </a:ext>
                </a:extLst>
              </p:cNvPr>
              <p:cNvSpPr txBox="1"/>
              <p:nvPr/>
            </p:nvSpPr>
            <p:spPr>
              <a:xfrm>
                <a:off x="427512" y="3938084"/>
                <a:ext cx="11581608" cy="504754"/>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最终，得到无约束优化问题</a:t>
                </a:r>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𝑐</m:t>
                        </m:r>
                      </m:e>
                      <m:sub>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2</m:t>
                        </m:r>
                      </m:sub>
                    </m:sSub>
                  </m:oMath>
                </a14:m>
                <a:r>
                  <a:rPr lang="en-US" altLang="zh-CN"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𝑐</m:t>
                        </m:r>
                      </m:e>
                      <m:sub>
                        <m:r>
                          <a:rPr lang="en-US" altLang="zh-CN" sz="2400" i="1" smtClean="0">
                            <a:solidFill>
                              <a:schemeClr val="tx1"/>
                            </a:solidFill>
                            <a:latin typeface="Cambria Math" panose="02040503050406030204" pitchFamily="18" charset="0"/>
                            <a:ea typeface="华文中宋" panose="02010600040101010101" pitchFamily="2" charset="-122"/>
                            <a:cs typeface="Times New Roman" panose="02020603050405020304" pitchFamily="18" charset="0"/>
                          </a:rPr>
                          <m:t>3</m:t>
                        </m:r>
                      </m:sub>
                    </m:sSub>
                  </m:oMath>
                </a14:m>
                <a:r>
                  <a:rPr lang="zh-CN" altLang="en-US" sz="240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为用来平衡的参数）。</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8D4A2BE1-CA57-4B39-A971-98A3D8FDE5A4}"/>
                  </a:ext>
                </a:extLst>
              </p:cNvPr>
              <p:cNvSpPr txBox="1">
                <a:spLocks noRot="1" noChangeAspect="1" noMove="1" noResize="1" noEditPoints="1" noAdjustHandles="1" noChangeArrowheads="1" noChangeShapeType="1" noTextEdit="1"/>
              </p:cNvSpPr>
              <p:nvPr/>
            </p:nvSpPr>
            <p:spPr>
              <a:xfrm>
                <a:off x="427512" y="3938084"/>
                <a:ext cx="11581608" cy="504754"/>
              </a:xfrm>
              <a:prstGeom prst="rect">
                <a:avLst/>
              </a:prstGeom>
              <a:blipFill>
                <a:blip r:embed="rId7"/>
                <a:stretch>
                  <a:fillRect l="-684" t="-2410" b="-253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811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5453346C-1921-4B6C-8662-50FE0DB5CFE1}"/>
              </a:ext>
            </a:extLst>
          </p:cNvPr>
          <p:cNvPicPr>
            <a:picLocks noChangeAspect="1"/>
          </p:cNvPicPr>
          <p:nvPr/>
        </p:nvPicPr>
        <p:blipFill>
          <a:blip r:embed="rId3"/>
          <a:stretch>
            <a:fillRect/>
          </a:stretch>
        </p:blipFill>
        <p:spPr>
          <a:xfrm>
            <a:off x="6546084" y="998202"/>
            <a:ext cx="4602412" cy="5770103"/>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37E2F2EC-5140-4F99-A876-C33A695FBA06}"/>
                  </a:ext>
                </a:extLst>
              </p:cNvPr>
              <p:cNvSpPr txBox="1"/>
              <p:nvPr/>
            </p:nvSpPr>
            <p:spPr>
              <a:xfrm>
                <a:off x="336289" y="1164404"/>
                <a:ext cx="5622551" cy="5372048"/>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使用梯度下降法解决无约束优化问题。</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由于两个原约束条件转化为损失函数一部分，因此在训练过程中每轮检查。</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对于每个给定的</a:t>
                </a:r>
                <a14:m>
                  <m:oMath xmlns:m="http://schemas.openxmlformats.org/officeDocument/2006/math">
                    <m:sSub>
                      <m:sSubPr>
                        <m:ctrlPr>
                          <a:rPr lang="en-US" altLang="zh-CN" sz="2400" b="0" i="1" smtClean="0">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𝑐</m:t>
                        </m:r>
                      </m:e>
                      <m:sub>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3</m:t>
                        </m:r>
                      </m:sub>
                    </m:sSub>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，使用梯度下降来确定满足式（</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14</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）和式（</a:t>
                </a:r>
                <a:r>
                  <a:rPr lang="en-US" altLang="zh-CN" sz="2400">
                    <a:latin typeface="Times New Roman" panose="02020603050405020304" pitchFamily="18" charset="0"/>
                    <a:ea typeface="华文中宋" panose="02010600040101010101" pitchFamily="2" charset="-122"/>
                    <a:cs typeface="Times New Roman" panose="02020603050405020304" pitchFamily="18" charset="0"/>
                  </a:rPr>
                  <a:t>15</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）中的约束条件。当无法找到满足这两个约束条件的向量时，搜索</a:t>
                </a:r>
                <a14:m>
                  <m:oMath xmlns:m="http://schemas.openxmlformats.org/officeDocument/2006/math">
                    <m:sSub>
                      <m:sSubPr>
                        <m:ctrlPr>
                          <a:rPr lang="en-US" altLang="zh-CN" sz="2400" b="0" i="1" smtClean="0">
                            <a:latin typeface="Cambria Math" panose="02040503050406030204" pitchFamily="18" charset="0"/>
                            <a:ea typeface="华文中宋" panose="02010600040101010101" pitchFamily="2" charset="-122"/>
                            <a:cs typeface="Times New Roman" panose="02020603050405020304" pitchFamily="18" charset="0"/>
                          </a:rPr>
                        </m:ctrlPr>
                      </m:sSubPr>
                      <m:e>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𝑐</m:t>
                        </m:r>
                      </m:e>
                      <m:sub>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3</m:t>
                        </m:r>
                      </m:sub>
                    </m:sSub>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的过程停止。</a:t>
                </a: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endParaRPr lang="en-US" altLang="zh-CN" sz="2400">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通过</a:t>
                </a:r>
                <a14:m>
                  <m:oMath xmlns:m="http://schemas.openxmlformats.org/officeDocument/2006/math">
                    <m:r>
                      <a:rPr lang="en-US" altLang="zh-CN" sz="2400" b="1" i="1" smtClean="0">
                        <a:latin typeface="Cambria Math" panose="02040503050406030204" pitchFamily="18" charset="0"/>
                        <a:ea typeface="华文中宋" panose="02010600040101010101" pitchFamily="2" charset="-122"/>
                        <a:cs typeface="Times New Roman" panose="02020603050405020304" pitchFamily="18" charset="0"/>
                      </a:rPr>
                      <m:t>𝒆</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可计算出</a:t>
                </a:r>
                <a14:m>
                  <m:oMath xmlns:m="http://schemas.openxmlformats.org/officeDocument/2006/math">
                    <m:r>
                      <a:rPr lang="en-US" altLang="zh-CN" sz="2400" b="1" i="1" smtClean="0">
                        <a:latin typeface="Cambria Math" panose="02040503050406030204" pitchFamily="18" charset="0"/>
                        <a:ea typeface="华文中宋" panose="02010600040101010101" pitchFamily="2" charset="-122"/>
                        <a:cs typeface="Times New Roman" panose="02020603050405020304" pitchFamily="18" charset="0"/>
                      </a:rPr>
                      <m:t>𝒓</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p>
              <a:p>
                <a:pPr marL="342900" indent="-342900">
                  <a:lnSpc>
                    <a:spcPct val="120000"/>
                  </a:lnSpc>
                  <a:buFont typeface="Wingdings" panose="05000000000000000000" pitchFamily="2" charset="2"/>
                  <a:buChar char="Ø"/>
                </a:pP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37E2F2EC-5140-4F99-A876-C33A695FBA06}"/>
                  </a:ext>
                </a:extLst>
              </p:cNvPr>
              <p:cNvSpPr txBox="1">
                <a:spLocks noRot="1" noChangeAspect="1" noMove="1" noResize="1" noEditPoints="1" noAdjustHandles="1" noChangeArrowheads="1" noChangeShapeType="1" noTextEdit="1"/>
              </p:cNvSpPr>
              <p:nvPr/>
            </p:nvSpPr>
            <p:spPr>
              <a:xfrm>
                <a:off x="336289" y="1164404"/>
                <a:ext cx="5622551" cy="5372048"/>
              </a:xfrm>
              <a:prstGeom prst="rect">
                <a:avLst/>
              </a:prstGeom>
              <a:blipFill>
                <a:blip r:embed="rId4"/>
                <a:stretch>
                  <a:fillRect l="-1408" t="-227" r="-3142"/>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F85AFB39-8359-4AF4-90E1-8EABF92D91A2}"/>
              </a:ext>
            </a:extLst>
          </p:cNvPr>
          <p:cNvSpPr/>
          <p:nvPr/>
        </p:nvSpPr>
        <p:spPr>
          <a:xfrm>
            <a:off x="6880860" y="2781300"/>
            <a:ext cx="685800" cy="2103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B6625CC0-5EA7-45B6-93AA-F7BAE3A6AF99}"/>
                  </a:ext>
                </a:extLst>
              </p:cNvPr>
              <p:cNvSpPr txBox="1"/>
              <p:nvPr/>
            </p:nvSpPr>
            <p:spPr>
              <a:xfrm>
                <a:off x="7564300" y="2701801"/>
                <a:ext cx="1282990" cy="369332"/>
              </a:xfrm>
              <a:prstGeom prst="rect">
                <a:avLst/>
              </a:prstGeom>
              <a:noFill/>
            </p:spPr>
            <p:txBody>
              <a:bodyPr wrap="square" rtlCol="0">
                <a:spAutoFit/>
              </a:bodyPr>
              <a:lstStyle/>
              <a:p>
                <a:r>
                  <a:rPr lang="zh-CN" altLang="en-US">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上一轮的</a:t>
                </a:r>
                <a14:m>
                  <m:oMath xmlns:m="http://schemas.openxmlformats.org/officeDocument/2006/math">
                    <m:r>
                      <a:rPr lang="en-US" altLang="zh-CN" b="1" i="1" smtClean="0">
                        <a:solidFill>
                          <a:schemeClr val="accent1">
                            <a:lumMod val="75000"/>
                          </a:schemeClr>
                        </a:solidFill>
                        <a:latin typeface="Cambria Math" panose="02040503050406030204" pitchFamily="18" charset="0"/>
                        <a:ea typeface="华文中宋" panose="02010600040101010101" pitchFamily="2" charset="-122"/>
                        <a:cs typeface="Times New Roman" panose="02020603050405020304" pitchFamily="18" charset="0"/>
                      </a:rPr>
                      <m:t>𝒆</m:t>
                    </m:r>
                  </m:oMath>
                </a14:m>
                <a:endParaRPr lang="zh-CN" altLang="en-US" b="1">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B6625CC0-5EA7-45B6-93AA-F7BAE3A6AF99}"/>
                  </a:ext>
                </a:extLst>
              </p:cNvPr>
              <p:cNvSpPr txBox="1">
                <a:spLocks noRot="1" noChangeAspect="1" noMove="1" noResize="1" noEditPoints="1" noAdjustHandles="1" noChangeArrowheads="1" noChangeShapeType="1" noTextEdit="1"/>
              </p:cNvSpPr>
              <p:nvPr/>
            </p:nvSpPr>
            <p:spPr>
              <a:xfrm>
                <a:off x="7564300" y="2701801"/>
                <a:ext cx="1282990" cy="369332"/>
              </a:xfrm>
              <a:prstGeom prst="rect">
                <a:avLst/>
              </a:prstGeom>
              <a:blipFill>
                <a:blip r:embed="rId5"/>
                <a:stretch>
                  <a:fillRect l="-4286" t="-8197" b="-24590"/>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507689C-E955-42DC-AF55-E3944BE2A565}"/>
              </a:ext>
            </a:extLst>
          </p:cNvPr>
          <p:cNvSpPr/>
          <p:nvPr/>
        </p:nvSpPr>
        <p:spPr>
          <a:xfrm>
            <a:off x="6880860" y="3195805"/>
            <a:ext cx="4213860" cy="16584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D6BFC65-7F1B-4B5F-9C3A-7081666F8093}"/>
              </a:ext>
            </a:extLst>
          </p:cNvPr>
          <p:cNvSpPr/>
          <p:nvPr/>
        </p:nvSpPr>
        <p:spPr>
          <a:xfrm>
            <a:off x="6880860" y="2139562"/>
            <a:ext cx="1013460" cy="2103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9EF17350-3447-404B-9CFA-3A0804A76667}"/>
                  </a:ext>
                </a:extLst>
              </p:cNvPr>
              <p:cNvSpPr txBox="1"/>
              <p:nvPr/>
            </p:nvSpPr>
            <p:spPr>
              <a:xfrm>
                <a:off x="7840069" y="2041123"/>
                <a:ext cx="1282990" cy="369332"/>
              </a:xfrm>
              <a:prstGeom prst="rect">
                <a:avLst/>
              </a:prstGeom>
              <a:noFill/>
            </p:spPr>
            <p:txBody>
              <a:bodyPr wrap="square" rtlCol="0">
                <a:spAutoFit/>
              </a:bodyPr>
              <a:lstStyle/>
              <a:p>
                <a:r>
                  <a:rPr lang="zh-CN" altLang="en-US">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搜索</a:t>
                </a:r>
                <a14:m>
                  <m:oMath xmlns:m="http://schemas.openxmlformats.org/officeDocument/2006/math">
                    <m:r>
                      <a:rPr lang="en-US" altLang="zh-CN" i="1" smtClean="0">
                        <a:solidFill>
                          <a:schemeClr val="accent1">
                            <a:lumMod val="75000"/>
                          </a:schemeClr>
                        </a:solidFill>
                        <a:latin typeface="Cambria Math" panose="02040503050406030204" pitchFamily="18" charset="0"/>
                        <a:ea typeface="华文中宋" panose="02010600040101010101" pitchFamily="2" charset="-122"/>
                        <a:cs typeface="Times New Roman" panose="02020603050405020304" pitchFamily="18" charset="0"/>
                      </a:rPr>
                      <m:t>𝑐</m:t>
                    </m:r>
                  </m:oMath>
                </a14:m>
                <a:endParaRPr lang="zh-CN" altLang="en-US">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9" name="文本框 18">
                <a:extLst>
                  <a:ext uri="{FF2B5EF4-FFF2-40B4-BE49-F238E27FC236}">
                    <a16:creationId xmlns:a16="http://schemas.microsoft.com/office/drawing/2014/main" id="{9EF17350-3447-404B-9CFA-3A0804A76667}"/>
                  </a:ext>
                </a:extLst>
              </p:cNvPr>
              <p:cNvSpPr txBox="1">
                <a:spLocks noRot="1" noChangeAspect="1" noMove="1" noResize="1" noEditPoints="1" noAdjustHandles="1" noChangeArrowheads="1" noChangeShapeType="1" noTextEdit="1"/>
              </p:cNvSpPr>
              <p:nvPr/>
            </p:nvSpPr>
            <p:spPr>
              <a:xfrm>
                <a:off x="7840069" y="2041123"/>
                <a:ext cx="1282990" cy="369332"/>
              </a:xfrm>
              <a:prstGeom prst="rect">
                <a:avLst/>
              </a:prstGeom>
              <a:blipFill>
                <a:blip r:embed="rId6"/>
                <a:stretch>
                  <a:fillRect l="-3791"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222C3954-0CE7-4F58-9E2B-DD61EEB153A6}"/>
                  </a:ext>
                </a:extLst>
              </p:cNvPr>
              <p:cNvSpPr txBox="1"/>
              <p:nvPr/>
            </p:nvSpPr>
            <p:spPr>
              <a:xfrm>
                <a:off x="10200282" y="4372843"/>
                <a:ext cx="1282990" cy="369332"/>
              </a:xfrm>
              <a:prstGeom prst="rect">
                <a:avLst/>
              </a:prstGeom>
              <a:noFill/>
            </p:spPr>
            <p:txBody>
              <a:bodyPr wrap="square" rtlCol="0">
                <a:spAutoFit/>
              </a:bodyPr>
              <a:lstStyle/>
              <a:p>
                <a:r>
                  <a:rPr lang="zh-CN" altLang="en-US">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搜索</a:t>
                </a:r>
                <a14:m>
                  <m:oMath xmlns:m="http://schemas.openxmlformats.org/officeDocument/2006/math">
                    <m:r>
                      <a:rPr lang="en-US" altLang="zh-CN" b="1" i="1" smtClean="0">
                        <a:solidFill>
                          <a:schemeClr val="accent1">
                            <a:lumMod val="75000"/>
                          </a:schemeClr>
                        </a:solidFill>
                        <a:latin typeface="Cambria Math" panose="02040503050406030204" pitchFamily="18" charset="0"/>
                        <a:ea typeface="华文中宋" panose="02010600040101010101" pitchFamily="2" charset="-122"/>
                        <a:cs typeface="Times New Roman" panose="02020603050405020304" pitchFamily="18" charset="0"/>
                      </a:rPr>
                      <m:t>𝒆</m:t>
                    </m:r>
                  </m:oMath>
                </a14:m>
                <a:endParaRPr lang="zh-CN" altLang="en-US" b="1" i="1">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20" name="文本框 19">
                <a:extLst>
                  <a:ext uri="{FF2B5EF4-FFF2-40B4-BE49-F238E27FC236}">
                    <a16:creationId xmlns:a16="http://schemas.microsoft.com/office/drawing/2014/main" id="{222C3954-0CE7-4F58-9E2B-DD61EEB153A6}"/>
                  </a:ext>
                </a:extLst>
              </p:cNvPr>
              <p:cNvSpPr txBox="1">
                <a:spLocks noRot="1" noChangeAspect="1" noMove="1" noResize="1" noEditPoints="1" noAdjustHandles="1" noChangeArrowheads="1" noChangeShapeType="1" noTextEdit="1"/>
              </p:cNvSpPr>
              <p:nvPr/>
            </p:nvSpPr>
            <p:spPr>
              <a:xfrm>
                <a:off x="10200282" y="4372843"/>
                <a:ext cx="1282990" cy="369332"/>
              </a:xfrm>
              <a:prstGeom prst="rect">
                <a:avLst/>
              </a:prstGeom>
              <a:blipFill>
                <a:blip r:embed="rId7"/>
                <a:stretch>
                  <a:fillRect l="-379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226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6C07786-DC0E-4EAB-9EED-93A9F298BFED}"/>
              </a:ext>
            </a:extLst>
          </p:cNvPr>
          <p:cNvSpPr txBox="1"/>
          <p:nvPr/>
        </p:nvSpPr>
        <p:spPr>
          <a:xfrm>
            <a:off x="762000" y="2765234"/>
            <a:ext cx="10019508" cy="580736"/>
          </a:xfrm>
          <a:prstGeom prst="rect">
            <a:avLst/>
          </a:prstGeom>
          <a:noFill/>
        </p:spPr>
        <p:txBody>
          <a:bodyPr wrap="square">
            <a:spAutoFit/>
          </a:bodyPr>
          <a:lstStyle/>
          <a:p>
            <a:pPr>
              <a:lnSpc>
                <a:spcPct val="150000"/>
              </a:lnSpc>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第二阶段</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：最原始的优化目标转变为</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28A24E8-BEBF-4539-BADB-CD5E806DAEB3}"/>
                  </a:ext>
                </a:extLst>
              </p:cNvPr>
              <p:cNvSpPr txBox="1"/>
              <p:nvPr/>
            </p:nvSpPr>
            <p:spPr>
              <a:xfrm>
                <a:off x="427512" y="1189834"/>
                <a:ext cx="11162508" cy="1384033"/>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第二阶段优化问题是找到一个概率</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𝑝</m:t>
                    </m:r>
                  </m:oMath>
                </a14:m>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作者认为</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防御者应该以一定概率分布添加代表性噪声，而不是任意添加噪声。</a:t>
                </a: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具体而言，假设防御者以</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𝑝</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的概率取代表性噪声</a:t>
                </a:r>
                <a14:m>
                  <m:oMath xmlns:m="http://schemas.openxmlformats.org/officeDocument/2006/math">
                    <m:r>
                      <a:rPr lang="en-US" altLang="zh-CN" sz="2400" b="1" i="1" smtClean="0">
                        <a:latin typeface="Cambria Math" panose="02040503050406030204" pitchFamily="18" charset="0"/>
                        <a:ea typeface="华文中宋" panose="02010600040101010101" pitchFamily="2" charset="-122"/>
                        <a:cs typeface="Times New Roman" panose="02020603050405020304" pitchFamily="18" charset="0"/>
                      </a:rPr>
                      <m:t>𝒓</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和</a:t>
                </a:r>
                <a14:m>
                  <m:oMath xmlns:m="http://schemas.openxmlformats.org/officeDocument/2006/math">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1−</m:t>
                    </m:r>
                    <m:r>
                      <a:rPr lang="en-US" altLang="zh-CN" sz="2400" i="1" smtClean="0">
                        <a:latin typeface="Cambria Math" panose="02040503050406030204" pitchFamily="18" charset="0"/>
                        <a:ea typeface="华文中宋" panose="02010600040101010101" pitchFamily="2" charset="-122"/>
                        <a:cs typeface="Times New Roman" panose="02020603050405020304" pitchFamily="18" charset="0"/>
                      </a:rPr>
                      <m:t>𝑝</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的概率取代表性噪声</a:t>
                </a:r>
                <a14:m>
                  <m:oMath xmlns:m="http://schemas.openxmlformats.org/officeDocument/2006/math">
                    <m:r>
                      <a:rPr lang="en-US" altLang="zh-CN" sz="2400" b="1" i="1" smtClean="0">
                        <a:latin typeface="Cambria Math" panose="02040503050406030204" pitchFamily="18" charset="0"/>
                        <a:ea typeface="华文中宋" panose="02010600040101010101" pitchFamily="2" charset="-122"/>
                        <a:cs typeface="Times New Roman" panose="02020603050405020304" pitchFamily="18" charset="0"/>
                      </a:rPr>
                      <m:t>𝟎</m:t>
                    </m:r>
                  </m:oMath>
                </a14:m>
                <a:r>
                  <a:rPr lang="zh-CN" altLang="en-US" sz="2400">
                    <a:latin typeface="Times New Roman" panose="02020603050405020304" pitchFamily="18" charset="0"/>
                    <a:ea typeface="华文中宋" panose="02010600040101010101" pitchFamily="2" charset="-122"/>
                    <a:cs typeface="Times New Roman" panose="02020603050405020304" pitchFamily="18" charset="0"/>
                  </a:rPr>
                  <a:t>。</a:t>
                </a:r>
              </a:p>
            </p:txBody>
          </p:sp>
        </mc:Choice>
        <mc:Fallback>
          <p:sp>
            <p:nvSpPr>
              <p:cNvPr id="12" name="文本框 11">
                <a:extLst>
                  <a:ext uri="{FF2B5EF4-FFF2-40B4-BE49-F238E27FC236}">
                    <a16:creationId xmlns:a16="http://schemas.microsoft.com/office/drawing/2014/main" id="{E28A24E8-BEBF-4539-BADB-CD5E806DAEB3}"/>
                  </a:ext>
                </a:extLst>
              </p:cNvPr>
              <p:cNvSpPr txBox="1">
                <a:spLocks noRot="1" noChangeAspect="1" noMove="1" noResize="1" noEditPoints="1" noAdjustHandles="1" noChangeArrowheads="1" noChangeShapeType="1" noTextEdit="1"/>
              </p:cNvSpPr>
              <p:nvPr/>
            </p:nvSpPr>
            <p:spPr>
              <a:xfrm>
                <a:off x="427512" y="1189834"/>
                <a:ext cx="11162508" cy="1384033"/>
              </a:xfrm>
              <a:prstGeom prst="rect">
                <a:avLst/>
              </a:prstGeom>
              <a:blipFill>
                <a:blip r:embed="rId3"/>
                <a:stretch>
                  <a:fillRect l="-710" t="-881" b="-925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40E2DB8-C439-4415-82EB-85E1E0B8BFA5}"/>
              </a:ext>
            </a:extLst>
          </p:cNvPr>
          <p:cNvPicPr>
            <a:picLocks noChangeAspect="1"/>
          </p:cNvPicPr>
          <p:nvPr/>
        </p:nvPicPr>
        <p:blipFill>
          <a:blip r:embed="rId4"/>
          <a:stretch>
            <a:fillRect/>
          </a:stretch>
        </p:blipFill>
        <p:spPr>
          <a:xfrm>
            <a:off x="2057537" y="3530915"/>
            <a:ext cx="8086915" cy="1253528"/>
          </a:xfrm>
          <a:prstGeom prst="rect">
            <a:avLst/>
          </a:prstGeom>
        </p:spPr>
      </p:pic>
      <p:pic>
        <p:nvPicPr>
          <p:cNvPr id="7" name="图片 6">
            <a:extLst>
              <a:ext uri="{FF2B5EF4-FFF2-40B4-BE49-F238E27FC236}">
                <a16:creationId xmlns:a16="http://schemas.microsoft.com/office/drawing/2014/main" id="{F52CE420-94AB-4F89-BAEE-A051C10C6C06}"/>
              </a:ext>
            </a:extLst>
          </p:cNvPr>
          <p:cNvPicPr>
            <a:picLocks noChangeAspect="1"/>
          </p:cNvPicPr>
          <p:nvPr/>
        </p:nvPicPr>
        <p:blipFill>
          <a:blip r:embed="rId5"/>
          <a:stretch>
            <a:fillRect/>
          </a:stretch>
        </p:blipFill>
        <p:spPr>
          <a:xfrm>
            <a:off x="2057537" y="5455922"/>
            <a:ext cx="8096905" cy="990633"/>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C7B5CC99-460D-469D-B4B8-153924BAB9DA}"/>
                  </a:ext>
                </a:extLst>
              </p:cNvPr>
              <p:cNvSpPr txBox="1"/>
              <p:nvPr/>
            </p:nvSpPr>
            <p:spPr>
              <a:xfrm>
                <a:off x="762000" y="4829466"/>
                <a:ext cx="10019508" cy="580736"/>
              </a:xfrm>
              <a:prstGeom prst="rect">
                <a:avLst/>
              </a:prstGeom>
              <a:noFill/>
            </p:spPr>
            <p:txBody>
              <a:bodyPr wrap="square">
                <a:spAutoFit/>
              </a:bodyPr>
              <a:lstStyle/>
              <a:p>
                <a:pPr>
                  <a:lnSpc>
                    <a:spcPct val="150000"/>
                  </a:lnSpc>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得到</a:t>
                </a:r>
                <a14:m>
                  <m:oMath xmlns:m="http://schemas.openxmlformats.org/officeDocument/2006/math">
                    <m:r>
                      <a:rPr lang="en-US" altLang="zh-CN" sz="2400" i="1" smtClean="0">
                        <a:solidFill>
                          <a:srgbClr val="C00000"/>
                        </a:solidFill>
                        <a:latin typeface="Cambria Math" panose="02040503050406030204" pitchFamily="18" charset="0"/>
                        <a:ea typeface="华文中宋" panose="02010600040101010101" pitchFamily="2" charset="-122"/>
                        <a:cs typeface="Times New Roman" panose="02020603050405020304" pitchFamily="18" charset="0"/>
                      </a:rPr>
                      <m:t>𝑝</m:t>
                    </m:r>
                  </m:oMath>
                </a14:m>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的解析解：</a:t>
                </a:r>
              </a:p>
            </p:txBody>
          </p:sp>
        </mc:Choice>
        <mc:Fallback>
          <p:sp>
            <p:nvSpPr>
              <p:cNvPr id="17" name="文本框 16">
                <a:extLst>
                  <a:ext uri="{FF2B5EF4-FFF2-40B4-BE49-F238E27FC236}">
                    <a16:creationId xmlns:a16="http://schemas.microsoft.com/office/drawing/2014/main" id="{C7B5CC99-460D-469D-B4B8-153924BAB9DA}"/>
                  </a:ext>
                </a:extLst>
              </p:cNvPr>
              <p:cNvSpPr txBox="1">
                <a:spLocks noRot="1" noChangeAspect="1" noMove="1" noResize="1" noEditPoints="1" noAdjustHandles="1" noChangeArrowheads="1" noChangeShapeType="1" noTextEdit="1"/>
              </p:cNvSpPr>
              <p:nvPr/>
            </p:nvSpPr>
            <p:spPr>
              <a:xfrm>
                <a:off x="762000" y="4829466"/>
                <a:ext cx="10019508" cy="580736"/>
              </a:xfrm>
              <a:prstGeom prst="rect">
                <a:avLst/>
              </a:prstGeom>
              <a:blipFill>
                <a:blip r:embed="rId6"/>
                <a:stretch>
                  <a:fillRect l="-912" b="-22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284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实验设置</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88369"/>
            <a:ext cx="11198940" cy="3108543"/>
          </a:xfrm>
          <a:prstGeom prst="rect">
            <a:avLst/>
          </a:prstGeom>
          <a:noFill/>
        </p:spPr>
        <p:txBody>
          <a:bodyPr wrap="square">
            <a:spAutoFit/>
          </a:bodyPr>
          <a:lstStyle/>
          <a:p>
            <a:pPr marL="457200" indent="-457200">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数据集：</a:t>
            </a:r>
            <a:endPar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buFont typeface="Wingdings" panose="05000000000000000000" pitchFamily="2" charset="2"/>
              <a:buChar char="Ø"/>
            </a:pPr>
            <a:endPar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lvl="1"/>
            <a:r>
              <a:rPr lang="en" altLang="zh-CN" sz="2800">
                <a:latin typeface="Times New Roman" panose="02020603050405020304" pitchFamily="18" charset="0"/>
                <a:ea typeface="华文中宋" panose="02010600040101010101" pitchFamily="2" charset="-122"/>
                <a:cs typeface="Times New Roman" panose="02020603050405020304" pitchFamily="18" charset="0"/>
              </a:rPr>
              <a:t>Location</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5010</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 446</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（二进制特征），</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30</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分类问题。</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lvl="1">
              <a:buFont typeface="Arial" panose="020B0604020202020204" pitchFamily="34" charset="0"/>
              <a:buChar char="•"/>
            </a:pP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lvl="1"/>
            <a:r>
              <a:rPr lang="en" altLang="zh-CN" sz="2800">
                <a:latin typeface="Times New Roman" panose="02020603050405020304" pitchFamily="18" charset="0"/>
                <a:ea typeface="华文中宋" panose="02010600040101010101" pitchFamily="2" charset="-122"/>
                <a:cs typeface="Times New Roman" panose="02020603050405020304" pitchFamily="18" charset="0"/>
              </a:rPr>
              <a:t>Texas100</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67330 × 6170</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（二进制特征），</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100</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分类问题。</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lvl="1">
              <a:buFont typeface="Arial" panose="020B0604020202020204" pitchFamily="34" charset="0"/>
              <a:buChar char="•"/>
            </a:pPr>
            <a:endParaRPr lang="zh-CN" altLang="en-US" sz="2800">
              <a:latin typeface="Times New Roman" panose="02020603050405020304" pitchFamily="18" charset="0"/>
              <a:ea typeface="华文中宋" panose="02010600040101010101" pitchFamily="2" charset="-122"/>
              <a:cs typeface="Times New Roman" panose="02020603050405020304" pitchFamily="18" charset="0"/>
            </a:endParaRPr>
          </a:p>
          <a:p>
            <a:pPr lvl="1"/>
            <a:r>
              <a:rPr lang="en" altLang="zh-CN" sz="2800">
                <a:latin typeface="Times New Roman" panose="02020603050405020304" pitchFamily="18" charset="0"/>
                <a:ea typeface="华文中宋" panose="02010600040101010101" pitchFamily="2" charset="-122"/>
                <a:cs typeface="Times New Roman" panose="02020603050405020304" pitchFamily="18" charset="0"/>
              </a:rPr>
              <a:t>CH-Mnist</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5000</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张图片，每张图片大小为</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64</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x64</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8</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分类问题。</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26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实验设置</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88369"/>
            <a:ext cx="11198940" cy="3493136"/>
          </a:xfrm>
          <a:prstGeom prst="rect">
            <a:avLst/>
          </a:prstGeom>
          <a:noFill/>
        </p:spPr>
        <p:txBody>
          <a:bodyPr wrap="square">
            <a:spAutoFit/>
          </a:bodyPr>
          <a:lstStyle/>
          <a:p>
            <a:pPr marL="457200" indent="-457200">
              <a:lnSpc>
                <a:spcPct val="114000"/>
              </a:lnSpc>
              <a:spcBef>
                <a:spcPts val="1200"/>
              </a:spcBef>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数据集分割</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每个数据集被分为不相交的四个集合</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D1</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D2</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D3</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D4</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使用</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D1</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D2</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D3</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训练目标分类器、攻击分类器和防御分类器，使用</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D1∩D4</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评估攻击分类器的准确率。</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lnSpc>
                <a:spcPct val="114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模型选择</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800">
              <a:solidFill>
                <a:srgbClr val="333333"/>
              </a:solidFill>
              <a:latin typeface="Open Sans" panose="020B0606030504020204" pitchFamily="34" charset="0"/>
              <a:ea typeface="华文中宋" panose="02010600040101010101" pitchFamily="2" charset="-122"/>
              <a:cs typeface="Times New Roman" panose="02020603050405020304" pitchFamily="18" charset="0"/>
            </a:endParaRPr>
          </a:p>
          <a:p>
            <a:pPr marL="914400" lvl="1" indent="-457200">
              <a:lnSpc>
                <a:spcPct val="114000"/>
              </a:lnSpc>
              <a:buFont typeface="Arial" panose="020B0604020202020204" pitchFamily="34" charset="0"/>
              <a:buChar char="•"/>
            </a:pPr>
            <a:r>
              <a:rPr lang="en" altLang="zh-CN" sz="2800">
                <a:latin typeface="Times New Roman" panose="02020603050405020304" pitchFamily="18" charset="0"/>
                <a:ea typeface="华文中宋" panose="02010600040101010101" pitchFamily="2" charset="-122"/>
                <a:cs typeface="Times New Roman" panose="02020603050405020304" pitchFamily="18" charset="0"/>
              </a:rPr>
              <a:t>Location</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和</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Texas100</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数据集：全连接神经网络</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14000"/>
              </a:lnSpc>
              <a:buFont typeface="Arial" panose="020B0604020202020204" pitchFamily="34" charset="0"/>
              <a:buChar char="•"/>
            </a:pPr>
            <a:r>
              <a:rPr lang="en" altLang="zh-CN" sz="2800">
                <a:latin typeface="Times New Roman" panose="02020603050405020304" pitchFamily="18" charset="0"/>
                <a:ea typeface="华文中宋" panose="02010600040101010101" pitchFamily="2" charset="-122"/>
                <a:cs typeface="Times New Roman" panose="02020603050405020304" pitchFamily="18" charset="0"/>
              </a:rPr>
              <a:t>CH-MNIST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数据集：卷积神经网络。</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4000"/>
              </a:lnSpc>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（注：对于防御分类器，使用三种不同层数的神经网络）</a:t>
            </a:r>
            <a:endPar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BCBE9B91-DC6C-E4D3-C5F0-FE512BDE568A}"/>
              </a:ext>
            </a:extLst>
          </p:cNvPr>
          <p:cNvPicPr>
            <a:picLocks noChangeAspect="1"/>
          </p:cNvPicPr>
          <p:nvPr/>
        </p:nvPicPr>
        <p:blipFill>
          <a:blip r:embed="rId3"/>
          <a:stretch>
            <a:fillRect/>
          </a:stretch>
        </p:blipFill>
        <p:spPr>
          <a:xfrm>
            <a:off x="1495651" y="4763112"/>
            <a:ext cx="10074458" cy="1753853"/>
          </a:xfrm>
          <a:prstGeom prst="rect">
            <a:avLst/>
          </a:prstGeom>
        </p:spPr>
      </p:pic>
    </p:spTree>
    <p:extLst>
      <p:ext uri="{BB962C8B-B14F-4D97-AF65-F5344CB8AC3E}">
        <p14:creationId xmlns:p14="http://schemas.microsoft.com/office/powerpoint/2010/main" val="75109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实验设置</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12169"/>
            <a:ext cx="11198940" cy="5709961"/>
          </a:xfrm>
          <a:prstGeom prst="rect">
            <a:avLst/>
          </a:prstGeom>
          <a:noFill/>
        </p:spPr>
        <p:txBody>
          <a:bodyPr wrap="square">
            <a:spAutoFit/>
          </a:bodyPr>
          <a:lstStyle/>
          <a:p>
            <a:pPr>
              <a:lnSpc>
                <a:spcPct val="114000"/>
              </a:lnSpc>
            </a:pPr>
            <a:r>
              <a:rPr lang="zh-CN" altLang="en-US" sz="2800">
                <a:solidFill>
                  <a:srgbClr val="C00000"/>
                </a:solidFill>
                <a:latin typeface="华文中宋" panose="02010600040101010101" pitchFamily="2" charset="-122"/>
                <a:ea typeface="华文中宋" panose="02010600040101010101" pitchFamily="2" charset="-122"/>
                <a:cs typeface="Times New Roman" panose="02020603050405020304" pitchFamily="18" charset="0"/>
              </a:rPr>
              <a:t>成员推理攻击类型（非自适应攻击）</a:t>
            </a:r>
            <a:endParaRPr lang="en-US" altLang="zh-CN" sz="2800">
              <a:solidFill>
                <a:srgbClr val="C00000"/>
              </a:solidFill>
              <a:latin typeface="华文中宋" panose="02010600040101010101" pitchFamily="2" charset="-122"/>
              <a:ea typeface="华文中宋" panose="02010600040101010101" pitchFamily="2" charset="-122"/>
              <a:cs typeface="Times New Roman" panose="02020603050405020304" pitchFamily="18" charset="0"/>
            </a:endParaRPr>
          </a:p>
          <a:p>
            <a:pPr marL="457200" indent="-457200" algn="l">
              <a:lnSpc>
                <a:spcPct val="120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随机猜测攻击（</a:t>
            </a: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Random guessing (RG) attack</a:t>
            </a:r>
            <a:r>
              <a:rPr lang="zh-CN" altLang="e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lgn="l">
              <a:lnSpc>
                <a:spcPct val="120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神经网络攻击（</a:t>
            </a: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Neural Network (NN) attack</a:t>
            </a:r>
            <a:r>
              <a:rPr lang="zh-CN" altLang="e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假设攻击者知道目标分类器的训练数据集分布和分类器结构。进一步将</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D2</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拆分成两部分。用其中一部分训练与目标分类器相同的阴影分类器，用阴影分类器预测这部分数据和另一部分数据，将预测的置信度向量作为新的训练集训练攻击分类器。</a:t>
            </a:r>
          </a:p>
          <a:p>
            <a:pPr marL="457200" indent="-457200" algn="l">
              <a:lnSpc>
                <a:spcPct val="120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随机森林攻击（</a:t>
            </a: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Neural Network (NN) attack</a:t>
            </a:r>
            <a:r>
              <a:rPr lang="zh-CN" altLang="e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与</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NN</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原理相同，只是使用随机森林作为攻击分类器。</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lgn="l">
              <a:lnSpc>
                <a:spcPct val="120000"/>
              </a:lnSpc>
              <a:buFont typeface="Wingdings" panose="05000000000000000000" pitchFamily="2" charset="2"/>
              <a:buChar char="Ø"/>
            </a:pP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NSH</a:t>
            </a: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攻击（</a:t>
            </a: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NSH attack</a:t>
            </a:r>
            <a:r>
              <a:rPr lang="zh-CN" altLang="e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Nasr, Shokri, and Houmansadr</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提出的一种攻击方法。</a:t>
            </a: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911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实验设置</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920729"/>
            <a:ext cx="11198940" cy="5735801"/>
          </a:xfrm>
          <a:prstGeom prst="rect">
            <a:avLst/>
          </a:prstGeom>
          <a:noFill/>
        </p:spPr>
        <p:txBody>
          <a:bodyPr wrap="square">
            <a:spAutoFit/>
          </a:bodyPr>
          <a:lstStyle/>
          <a:p>
            <a:pPr>
              <a:lnSpc>
                <a:spcPct val="120000"/>
              </a:lnSpc>
            </a:pPr>
            <a:r>
              <a:rPr lang="zh-CN" altLang="en-US" sz="2800">
                <a:solidFill>
                  <a:srgbClr val="C00000"/>
                </a:solidFill>
                <a:latin typeface="华文中宋" panose="02010600040101010101" pitchFamily="2" charset="-122"/>
                <a:ea typeface="华文中宋" panose="02010600040101010101" pitchFamily="2" charset="-122"/>
                <a:cs typeface="Times New Roman" panose="02020603050405020304" pitchFamily="18" charset="0"/>
              </a:rPr>
              <a:t>成员推理攻击类型（自适应攻击）</a:t>
            </a:r>
            <a:endParaRPr lang="en-US" altLang="zh-CN" sz="2800">
              <a:solidFill>
                <a:srgbClr val="C00000"/>
              </a:solidFill>
              <a:latin typeface="华文中宋" panose="02010600040101010101" pitchFamily="2" charset="-122"/>
              <a:ea typeface="华文中宋" panose="02010600040101010101" pitchFamily="2" charset="-122"/>
              <a:cs typeface="Times New Roman" panose="02020603050405020304" pitchFamily="18" charset="0"/>
            </a:endParaRPr>
          </a:p>
          <a:p>
            <a:pPr marL="457200" indent="-457200" algn="l">
              <a:lnSpc>
                <a:spcPct val="120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对抗性训练（</a:t>
            </a: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Adversarial training (NN-AT)</a:t>
            </a:r>
            <a:r>
              <a:rPr lang="zh-CN" altLang="e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具体而言，对于</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D2</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中每个数据样本，攻击者使用阴影分类器预测其置信度向量。然后，攻击者使用本文防御第一阶段找到的代表性噪声向量，将其添加到置信度向量，以获得有噪声的置信度向量。最后，攻击者通过将</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D2</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中数据样本的真实置信度向量及其对应的噪声版本作为训练数据集来训练攻击分类器。</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lgn="l">
              <a:lnSpc>
                <a:spcPct val="120000"/>
              </a:lnSpc>
              <a:buFont typeface="Wingdings" panose="05000000000000000000" pitchFamily="2" charset="2"/>
              <a:buChar char="Ø"/>
            </a:pPr>
            <a:endParaRPr lang="zh-CN" altLang="en-US" sz="2800">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lgn="l">
              <a:lnSpc>
                <a:spcPct val="120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舍入（</a:t>
            </a:r>
            <a:r>
              <a:rPr lang="en"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NN-R</a:t>
            </a:r>
            <a:r>
              <a:rPr lang="zh-CN" altLang="e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：在使用攻击分类器预测之前，对每个置信度分量进行舍入。具体而言，攻击者将每个置信度分数取为一个小数，并使用</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NN</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攻击。（针对小噪声）</a:t>
            </a: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8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515306-13E6-45B0-97A5-940448DEC08F}"/>
              </a:ext>
            </a:extLst>
          </p:cNvPr>
          <p:cNvSpPr txBox="1"/>
          <p:nvPr/>
        </p:nvSpPr>
        <p:spPr>
          <a:xfrm>
            <a:off x="336289" y="97275"/>
            <a:ext cx="2995605"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背景简介</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E155C70B-9F74-4506-B925-ECDE7A9A04B4}"/>
              </a:ext>
            </a:extLst>
          </p:cNvPr>
          <p:cNvSpPr txBox="1"/>
          <p:nvPr/>
        </p:nvSpPr>
        <p:spPr>
          <a:xfrm>
            <a:off x="0" y="1077188"/>
            <a:ext cx="11570184" cy="3139321"/>
          </a:xfrm>
          <a:prstGeom prst="rect">
            <a:avLst/>
          </a:prstGeom>
          <a:noFill/>
        </p:spPr>
        <p:txBody>
          <a:bodyPr wrap="square">
            <a:spAutoFit/>
          </a:bodyPr>
          <a:lstStyle/>
          <a:p>
            <a:pPr marL="914400" lvl="1" indent="-457200" algn="just">
              <a:spcAft>
                <a:spcPts val="1200"/>
              </a:spcAft>
              <a:buFont typeface="Wingdings" panose="05000000000000000000" pitchFamily="2" charset="2"/>
              <a:buChar char="Ø"/>
            </a:pPr>
            <a:r>
              <a:rPr lang="zh-CN" altLang="en-US" sz="2800">
                <a:solidFill>
                  <a:srgbClr val="C00000"/>
                </a:solidFill>
                <a:latin typeface="华文中宋" panose="02010600040101010101" pitchFamily="2" charset="-122"/>
                <a:ea typeface="华文中宋" panose="02010600040101010101" pitchFamily="2" charset="-122"/>
                <a:cs typeface="Times New Roman" panose="02020603050405020304" pitchFamily="18" charset="0"/>
              </a:rPr>
              <a:t>本文关注如何防御黑盒机器学习成员推理攻击</a:t>
            </a:r>
            <a:r>
              <a:rPr lang="en-US" altLang="zh-CN" sz="2800">
                <a:solidFill>
                  <a:srgbClr val="C00000"/>
                </a:solidFill>
                <a:latin typeface="华文中宋" panose="02010600040101010101" pitchFamily="2" charset="-122"/>
                <a:ea typeface="华文中宋" panose="02010600040101010101" pitchFamily="2" charset="-122"/>
                <a:cs typeface="Times New Roman" panose="02020603050405020304" pitchFamily="18" charset="0"/>
              </a:rPr>
              <a:t>MIA</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a:p>
            <a:pPr lvl="1" algn="just">
              <a:spcAft>
                <a:spcPts val="1200"/>
              </a:spcAft>
            </a:pPr>
            <a:r>
              <a:rPr lang="en-US" altLang="zh-CN" sz="280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模型推理攻击：推断给定的数据是否在被攻击模型的训练集中。</a:t>
            </a: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a:p>
            <a:pPr marL="914400" lvl="1" indent="-457200" algn="just">
              <a:spcAft>
                <a:spcPts val="1200"/>
              </a:spcAft>
              <a:buFont typeface="Wingdings" panose="05000000000000000000" pitchFamily="2" charset="2"/>
              <a:buChar char="Ø"/>
            </a:pP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a:p>
            <a:pPr marL="914400" lvl="1" indent="-457200" algn="just">
              <a:spcAft>
                <a:spcPts val="1200"/>
              </a:spcAft>
              <a:buFont typeface="Wingdings" panose="05000000000000000000" pitchFamily="2" charset="2"/>
              <a:buChar char="Ø"/>
            </a:pPr>
            <a:r>
              <a:rPr lang="zh-CN" altLang="en-US" sz="280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推理攻击举例：</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银行训练并发布了一个预测用户信用级别的</a:t>
            </a:r>
            <a:r>
              <a:rPr lang="en-US" altLang="zh-CN" sz="2800">
                <a:latin typeface="华文中宋" panose="02010600040101010101" pitchFamily="2" charset="-122"/>
                <a:ea typeface="华文中宋" panose="02010600040101010101" pitchFamily="2" charset="-122"/>
                <a:cs typeface="Times New Roman" panose="02020603050405020304" pitchFamily="18" charset="0"/>
              </a:rPr>
              <a:t>ML</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模型用于贷款，如果能通过黑盒</a:t>
            </a:r>
            <a:r>
              <a:rPr lang="en-US" altLang="zh-CN" sz="2800">
                <a:latin typeface="华文中宋" panose="02010600040101010101" pitchFamily="2" charset="-122"/>
                <a:ea typeface="华文中宋" panose="02010600040101010101" pitchFamily="2" charset="-122"/>
                <a:cs typeface="Times New Roman" panose="02020603050405020304" pitchFamily="18" charset="0"/>
              </a:rPr>
              <a:t>MIA</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攻击知道某人在不在训练集中，就能知道他是不是这家银行的客户。</a:t>
            </a: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F66D5405-2EF9-46CA-9CB0-4BB5ED629FB6}"/>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2296D4A-5A13-07EA-A0E6-2863C1CEB7CB}"/>
              </a:ext>
            </a:extLst>
          </p:cNvPr>
          <p:cNvSpPr/>
          <p:nvPr/>
        </p:nvSpPr>
        <p:spPr>
          <a:xfrm>
            <a:off x="7315200" y="4816438"/>
            <a:ext cx="1187532" cy="7956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华文中宋" panose="02010600040101010101" pitchFamily="2" charset="-122"/>
                <a:ea typeface="华文中宋" panose="02010600040101010101" pitchFamily="2" charset="-122"/>
              </a:rPr>
              <a:t>推理攻击</a:t>
            </a:r>
            <a:endParaRPr kumimoji="1" lang="en-US" altLang="zh-CN">
              <a:latin typeface="华文中宋" panose="02010600040101010101" pitchFamily="2" charset="-122"/>
              <a:ea typeface="华文中宋" panose="02010600040101010101" pitchFamily="2" charset="-122"/>
            </a:endParaRPr>
          </a:p>
          <a:p>
            <a:pPr algn="ctr"/>
            <a:r>
              <a:rPr kumimoji="1" lang="zh-CN" altLang="en-US">
                <a:latin typeface="华文中宋" panose="02010600040101010101" pitchFamily="2" charset="-122"/>
                <a:ea typeface="华文中宋" panose="02010600040101010101" pitchFamily="2" charset="-122"/>
              </a:rPr>
              <a:t>二分类器</a:t>
            </a:r>
          </a:p>
        </p:txBody>
      </p:sp>
      <p:sp>
        <p:nvSpPr>
          <p:cNvPr id="4" name="文本框 3">
            <a:extLst>
              <a:ext uri="{FF2B5EF4-FFF2-40B4-BE49-F238E27FC236}">
                <a16:creationId xmlns:a16="http://schemas.microsoft.com/office/drawing/2014/main" id="{213C1EE9-A7D4-0C86-7BB7-EA132D088EBE}"/>
              </a:ext>
            </a:extLst>
          </p:cNvPr>
          <p:cNvSpPr txBox="1"/>
          <p:nvPr/>
        </p:nvSpPr>
        <p:spPr>
          <a:xfrm>
            <a:off x="934649" y="5029596"/>
            <a:ext cx="1128835" cy="369332"/>
          </a:xfrm>
          <a:prstGeom prst="rect">
            <a:avLst/>
          </a:prstGeom>
          <a:noFill/>
        </p:spPr>
        <p:txBody>
          <a:bodyPr wrap="none" rtlCol="0">
            <a:spAutoFit/>
          </a:bodyPr>
          <a:lstStyle/>
          <a:p>
            <a:r>
              <a:rPr kumimoji="1" lang="zh-CN" altLang="en-US">
                <a:latin typeface="华文中宋" panose="02010600040101010101" pitchFamily="2" charset="-122"/>
                <a:ea typeface="华文中宋" panose="02010600040101010101" pitchFamily="2" charset="-122"/>
              </a:rPr>
              <a:t>用户信息</a:t>
            </a:r>
          </a:p>
        </p:txBody>
      </p:sp>
      <p:sp>
        <p:nvSpPr>
          <p:cNvPr id="5" name="矩形 4">
            <a:extLst>
              <a:ext uri="{FF2B5EF4-FFF2-40B4-BE49-F238E27FC236}">
                <a16:creationId xmlns:a16="http://schemas.microsoft.com/office/drawing/2014/main" id="{A291B2FB-3734-1B48-3687-68C462A3621F}"/>
              </a:ext>
            </a:extLst>
          </p:cNvPr>
          <p:cNvSpPr/>
          <p:nvPr/>
        </p:nvSpPr>
        <p:spPr>
          <a:xfrm>
            <a:off x="2824934" y="4816438"/>
            <a:ext cx="1572615" cy="7956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华文中宋" panose="02010600040101010101" pitchFamily="2" charset="-122"/>
                <a:ea typeface="华文中宋" panose="02010600040101010101" pitchFamily="2" charset="-122"/>
              </a:rPr>
              <a:t>信用预测模型（黑盒）</a:t>
            </a:r>
          </a:p>
        </p:txBody>
      </p:sp>
      <p:sp>
        <p:nvSpPr>
          <p:cNvPr id="8" name="文本框 7">
            <a:extLst>
              <a:ext uri="{FF2B5EF4-FFF2-40B4-BE49-F238E27FC236}">
                <a16:creationId xmlns:a16="http://schemas.microsoft.com/office/drawing/2014/main" id="{F0F60EDC-BBD3-4BFA-60E7-3874F7A82A58}"/>
              </a:ext>
            </a:extLst>
          </p:cNvPr>
          <p:cNvSpPr txBox="1"/>
          <p:nvPr/>
        </p:nvSpPr>
        <p:spPr>
          <a:xfrm>
            <a:off x="5217522" y="5029595"/>
            <a:ext cx="1338828" cy="369332"/>
          </a:xfrm>
          <a:prstGeom prst="rect">
            <a:avLst/>
          </a:prstGeom>
          <a:noFill/>
        </p:spPr>
        <p:txBody>
          <a:bodyPr wrap="none" rtlCol="0">
            <a:spAutoFit/>
          </a:bodyPr>
          <a:lstStyle/>
          <a:p>
            <a:r>
              <a:rPr kumimoji="1" lang="zh-CN" altLang="en-US">
                <a:latin typeface="华文中宋" panose="02010600040101010101" pitchFamily="2" charset="-122"/>
                <a:ea typeface="华文中宋" panose="02010600040101010101" pitchFamily="2" charset="-122"/>
              </a:rPr>
              <a:t>置信度向量</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3528CE0D-46C5-B4C7-1A5C-15D22176BE64}"/>
                  </a:ext>
                </a:extLst>
              </p:cNvPr>
              <p:cNvSpPr txBox="1"/>
              <p:nvPr/>
            </p:nvSpPr>
            <p:spPr>
              <a:xfrm>
                <a:off x="9261582" y="5029595"/>
                <a:ext cx="2564141" cy="369332"/>
              </a:xfrm>
              <a:prstGeom prst="rect">
                <a:avLst/>
              </a:prstGeom>
              <a:noFill/>
            </p:spPr>
            <p:txBody>
              <a:bodyPr wrap="square" rtlCol="0">
                <a:spAutoFit/>
              </a:bodyPr>
              <a:lstStyle/>
              <a:p>
                <a:r>
                  <a:rPr kumimoji="1" lang="zh-CN" altLang="en-US">
                    <a:latin typeface="华文中宋" panose="02010600040101010101" pitchFamily="2" charset="-122"/>
                    <a:ea typeface="华文中宋" panose="02010600040101010101" pitchFamily="2" charset="-122"/>
                  </a:rPr>
                  <a:t>是否来自训练集</a:t>
                </a:r>
                <a:r>
                  <a:rPr kumimoji="1" lang="en-US" altLang="zh-CN">
                    <a:latin typeface="华文中宋" panose="02010600040101010101" pitchFamily="2" charset="-122"/>
                    <a:ea typeface="华文中宋" panose="02010600040101010101" pitchFamily="2" charset="-122"/>
                  </a:rPr>
                  <a:t> </a:t>
                </a:r>
                <a14:m>
                  <m:oMath xmlns:m="http://schemas.openxmlformats.org/officeDocument/2006/math">
                    <m:r>
                      <a:rPr kumimoji="1" lang="en-US" altLang="zh-CN" i="1" smtClean="0">
                        <a:latin typeface="Cambria Math" panose="02040503050406030204" pitchFamily="18" charset="0"/>
                        <a:ea typeface="华文中宋" panose="02010600040101010101" pitchFamily="2" charset="-122"/>
                      </a:rPr>
                      <m:t>{0,1}</m:t>
                    </m:r>
                  </m:oMath>
                </a14:m>
                <a:endParaRPr kumimoji="1" lang="zh-CN" altLang="en-US">
                  <a:latin typeface="华文中宋" panose="02010600040101010101" pitchFamily="2" charset="-122"/>
                  <a:ea typeface="华文中宋" panose="02010600040101010101" pitchFamily="2" charset="-122"/>
                </a:endParaRPr>
              </a:p>
            </p:txBody>
          </p:sp>
        </mc:Choice>
        <mc:Fallback>
          <p:sp>
            <p:nvSpPr>
              <p:cNvPr id="9" name="文本框 8">
                <a:extLst>
                  <a:ext uri="{FF2B5EF4-FFF2-40B4-BE49-F238E27FC236}">
                    <a16:creationId xmlns:a16="http://schemas.microsoft.com/office/drawing/2014/main" id="{3528CE0D-46C5-B4C7-1A5C-15D22176BE64}"/>
                  </a:ext>
                </a:extLst>
              </p:cNvPr>
              <p:cNvSpPr txBox="1">
                <a:spLocks noRot="1" noChangeAspect="1" noMove="1" noResize="1" noEditPoints="1" noAdjustHandles="1" noChangeArrowheads="1" noChangeShapeType="1" noTextEdit="1"/>
              </p:cNvSpPr>
              <p:nvPr/>
            </p:nvSpPr>
            <p:spPr>
              <a:xfrm>
                <a:off x="9261582" y="5029595"/>
                <a:ext cx="2564141" cy="369332"/>
              </a:xfrm>
              <a:prstGeom prst="rect">
                <a:avLst/>
              </a:prstGeom>
              <a:blipFill>
                <a:blip r:embed="rId2"/>
                <a:stretch>
                  <a:fillRect l="-1900" t="-8197" b="-2459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3D476D4-D307-3F90-4A4F-4BF30C5D3F6C}"/>
              </a:ext>
            </a:extLst>
          </p:cNvPr>
          <p:cNvSpPr txBox="1"/>
          <p:nvPr/>
        </p:nvSpPr>
        <p:spPr>
          <a:xfrm>
            <a:off x="2413739" y="5706407"/>
            <a:ext cx="2492990" cy="369332"/>
          </a:xfrm>
          <a:prstGeom prst="rect">
            <a:avLst/>
          </a:prstGeom>
          <a:noFill/>
        </p:spPr>
        <p:txBody>
          <a:bodyPr wrap="none" rtlCol="0">
            <a:spAutoFit/>
          </a:bodyPr>
          <a:lstStyle/>
          <a:p>
            <a:r>
              <a:rPr kumimoji="1" lang="zh-CN" altLang="en-US">
                <a:solidFill>
                  <a:srgbClr val="203864"/>
                </a:solidFill>
                <a:latin typeface="华文中宋" panose="02010600040101010101" pitchFamily="2" charset="-122"/>
                <a:ea typeface="华文中宋" panose="02010600040101010101" pitchFamily="2" charset="-122"/>
              </a:rPr>
              <a:t>属于银行（被攻击者）</a:t>
            </a:r>
          </a:p>
        </p:txBody>
      </p:sp>
      <p:sp>
        <p:nvSpPr>
          <p:cNvPr id="11" name="文本框 10">
            <a:extLst>
              <a:ext uri="{FF2B5EF4-FFF2-40B4-BE49-F238E27FC236}">
                <a16:creationId xmlns:a16="http://schemas.microsoft.com/office/drawing/2014/main" id="{A306FCDF-1E8A-1CD2-0570-15F090E6C80E}"/>
              </a:ext>
            </a:extLst>
          </p:cNvPr>
          <p:cNvSpPr txBox="1"/>
          <p:nvPr/>
        </p:nvSpPr>
        <p:spPr>
          <a:xfrm>
            <a:off x="7239552" y="5706407"/>
            <a:ext cx="1338828" cy="369332"/>
          </a:xfrm>
          <a:prstGeom prst="rect">
            <a:avLst/>
          </a:prstGeom>
          <a:noFill/>
        </p:spPr>
        <p:txBody>
          <a:bodyPr wrap="none" rtlCol="0">
            <a:spAutoFit/>
          </a:bodyPr>
          <a:lstStyle/>
          <a:p>
            <a:r>
              <a:rPr kumimoji="1" lang="zh-CN" altLang="en-US">
                <a:solidFill>
                  <a:srgbClr val="203864"/>
                </a:solidFill>
                <a:latin typeface="华文中宋" panose="02010600040101010101" pitchFamily="2" charset="-122"/>
                <a:ea typeface="华文中宋" panose="02010600040101010101" pitchFamily="2" charset="-122"/>
              </a:rPr>
              <a:t>属于攻击者</a:t>
            </a:r>
          </a:p>
        </p:txBody>
      </p:sp>
      <p:sp>
        <p:nvSpPr>
          <p:cNvPr id="6" name="箭头: 右 5">
            <a:extLst>
              <a:ext uri="{FF2B5EF4-FFF2-40B4-BE49-F238E27FC236}">
                <a16:creationId xmlns:a16="http://schemas.microsoft.com/office/drawing/2014/main" id="{1C877D9C-8881-4F00-8B2B-390AC20AC6DA}"/>
              </a:ext>
            </a:extLst>
          </p:cNvPr>
          <p:cNvSpPr/>
          <p:nvPr/>
        </p:nvSpPr>
        <p:spPr>
          <a:xfrm>
            <a:off x="2123361" y="5063213"/>
            <a:ext cx="472440" cy="302096"/>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EF6B122F-36F9-4194-B719-479CE2A0B278}"/>
              </a:ext>
            </a:extLst>
          </p:cNvPr>
          <p:cNvSpPr/>
          <p:nvPr/>
        </p:nvSpPr>
        <p:spPr>
          <a:xfrm>
            <a:off x="4635342" y="5063213"/>
            <a:ext cx="472440" cy="302096"/>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009817E4-1D8F-46C3-9238-9C1CF48DEE57}"/>
              </a:ext>
            </a:extLst>
          </p:cNvPr>
          <p:cNvSpPr/>
          <p:nvPr/>
        </p:nvSpPr>
        <p:spPr>
          <a:xfrm>
            <a:off x="6625994" y="5067180"/>
            <a:ext cx="472440" cy="302096"/>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0A2D8EAA-0CE7-44A0-A299-140E857B0C5E}"/>
              </a:ext>
            </a:extLst>
          </p:cNvPr>
          <p:cNvSpPr/>
          <p:nvPr/>
        </p:nvSpPr>
        <p:spPr>
          <a:xfrm>
            <a:off x="8716387" y="5063213"/>
            <a:ext cx="472440" cy="302096"/>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936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实验设置</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88369"/>
            <a:ext cx="11198940" cy="546047"/>
          </a:xfrm>
          <a:prstGeom prst="rect">
            <a:avLst/>
          </a:prstGeom>
          <a:noFill/>
        </p:spPr>
        <p:txBody>
          <a:bodyPr wrap="square">
            <a:spAutoFit/>
          </a:bodyPr>
          <a:lstStyle/>
          <a:p>
            <a:pPr marL="457200" indent="-457200">
              <a:lnSpc>
                <a:spcPct val="114000"/>
              </a:lnSpc>
              <a:buFont typeface="Wingdings" panose="05000000000000000000" pitchFamily="2" charset="2"/>
              <a:buChar char="Ø"/>
            </a:pPr>
            <a:r>
              <a:rPr lang="zh-CN" altLang="en-US" sz="2800">
                <a:latin typeface="华文中宋" panose="02010600040101010101" pitchFamily="2" charset="-122"/>
                <a:ea typeface="华文中宋" panose="02010600040101010101" pitchFamily="2" charset="-122"/>
                <a:cs typeface="Times New Roman" panose="02020603050405020304" pitchFamily="18" charset="0"/>
              </a:rPr>
              <a:t>不防御时，各成员推理攻击方法的攻击成功率。</a:t>
            </a: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A016428-C4E6-504B-D93D-AC7B2F840377}"/>
              </a:ext>
            </a:extLst>
          </p:cNvPr>
          <p:cNvPicPr>
            <a:picLocks noChangeAspect="1"/>
          </p:cNvPicPr>
          <p:nvPr/>
        </p:nvPicPr>
        <p:blipFill>
          <a:blip r:embed="rId3"/>
          <a:stretch>
            <a:fillRect/>
          </a:stretch>
        </p:blipFill>
        <p:spPr>
          <a:xfrm>
            <a:off x="2088587" y="2006600"/>
            <a:ext cx="8014825" cy="3860800"/>
          </a:xfrm>
          <a:prstGeom prst="rect">
            <a:avLst/>
          </a:prstGeom>
        </p:spPr>
      </p:pic>
    </p:spTree>
    <p:extLst>
      <p:ext uri="{BB962C8B-B14F-4D97-AF65-F5344CB8AC3E}">
        <p14:creationId xmlns:p14="http://schemas.microsoft.com/office/powerpoint/2010/main" val="232187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实验结果</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484609"/>
            <a:ext cx="11198940" cy="940835"/>
          </a:xfrm>
          <a:prstGeom prst="rect">
            <a:avLst/>
          </a:prstGeom>
          <a:noFill/>
        </p:spPr>
        <p:txBody>
          <a:bodyPr wrap="square">
            <a:spAutoFit/>
          </a:bodyPr>
          <a:lstStyle/>
          <a:p>
            <a:pPr marL="457200" indent="-457200">
              <a:lnSpc>
                <a:spcPct val="120000"/>
              </a:lnSpc>
              <a:buFont typeface="Wingdings" panose="05000000000000000000" pitchFamily="2" charset="2"/>
              <a:buChar char="Ø"/>
            </a:pPr>
            <a:r>
              <a:rPr lang="en" altLang="zh-CN"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的有效性</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：随着置信度失真阈值的增大，可以降低推理攻击准确率，最多可以降到接近随机猜测的</a:t>
            </a:r>
            <a:r>
              <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0.5</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准确率。</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FE11BC09-1803-0F6D-7168-CC9DE99E8A00}"/>
              </a:ext>
            </a:extLst>
          </p:cNvPr>
          <p:cNvPicPr>
            <a:picLocks noChangeAspect="1"/>
          </p:cNvPicPr>
          <p:nvPr/>
        </p:nvPicPr>
        <p:blipFill>
          <a:blip r:embed="rId3"/>
          <a:stretch>
            <a:fillRect/>
          </a:stretch>
        </p:blipFill>
        <p:spPr>
          <a:xfrm>
            <a:off x="108038" y="2560515"/>
            <a:ext cx="11975924" cy="3209116"/>
          </a:xfrm>
          <a:prstGeom prst="rect">
            <a:avLst/>
          </a:prstGeom>
        </p:spPr>
      </p:pic>
    </p:spTree>
    <p:extLst>
      <p:ext uri="{BB962C8B-B14F-4D97-AF65-F5344CB8AC3E}">
        <p14:creationId xmlns:p14="http://schemas.microsoft.com/office/powerpoint/2010/main" val="3238288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实验结果</a:t>
            </a:r>
          </a:p>
        </p:txBody>
      </p:sp>
      <p:sp>
        <p:nvSpPr>
          <p:cNvPr id="5" name="文本框 4">
            <a:extLst>
              <a:ext uri="{FF2B5EF4-FFF2-40B4-BE49-F238E27FC236}">
                <a16:creationId xmlns:a16="http://schemas.microsoft.com/office/drawing/2014/main" id="{BBB31A77-84B0-4109-B54A-5C560F14D854}"/>
              </a:ext>
            </a:extLst>
          </p:cNvPr>
          <p:cNvSpPr txBox="1"/>
          <p:nvPr/>
        </p:nvSpPr>
        <p:spPr>
          <a:xfrm>
            <a:off x="293874" y="930776"/>
            <a:ext cx="11604251" cy="940835"/>
          </a:xfrm>
          <a:prstGeom prst="rect">
            <a:avLst/>
          </a:prstGeom>
          <a:noFill/>
        </p:spPr>
        <p:txBody>
          <a:bodyPr wrap="square">
            <a:spAutoFit/>
          </a:bodyPr>
          <a:lstStyle/>
          <a:p>
            <a:pPr marL="342900" indent="-342900" algn="l">
              <a:lnSpc>
                <a:spcPct val="120000"/>
              </a:lnSpc>
              <a:buFont typeface="Wingdings" panose="05000000000000000000" pitchFamily="2" charset="2"/>
              <a:buChar char="Ø"/>
            </a:pP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成员和非成员置信度向量间的可区分性</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：对每个样本计算其归一化熵，成员</a:t>
            </a:r>
            <a:r>
              <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非成员样本的归一化熵构成两个分布，两个分布越接近，说明成员和非成员越不可区分。</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1689EDEB-7933-2218-9320-EA37D90738EB}"/>
              </a:ext>
            </a:extLst>
          </p:cNvPr>
          <p:cNvPicPr>
            <a:picLocks noChangeAspect="1"/>
          </p:cNvPicPr>
          <p:nvPr/>
        </p:nvPicPr>
        <p:blipFill>
          <a:blip r:embed="rId3"/>
          <a:stretch>
            <a:fillRect/>
          </a:stretch>
        </p:blipFill>
        <p:spPr>
          <a:xfrm>
            <a:off x="1441466" y="1914192"/>
            <a:ext cx="9309067" cy="4798912"/>
          </a:xfrm>
          <a:prstGeom prst="rect">
            <a:avLst/>
          </a:prstGeom>
        </p:spPr>
      </p:pic>
    </p:spTree>
    <p:extLst>
      <p:ext uri="{BB962C8B-B14F-4D97-AF65-F5344CB8AC3E}">
        <p14:creationId xmlns:p14="http://schemas.microsoft.com/office/powerpoint/2010/main" val="184797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实验结果</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73129"/>
            <a:ext cx="11198940" cy="461665"/>
          </a:xfrm>
          <a:prstGeom prst="rect">
            <a:avLst/>
          </a:prstGeom>
          <a:noFill/>
        </p:spPr>
        <p:txBody>
          <a:bodyPr wrap="square">
            <a:spAutoFit/>
          </a:bodyPr>
          <a:lstStyle/>
          <a:p>
            <a:pPr marL="342900" indent="-342900" algn="l">
              <a:buFont typeface="Wingdings" panose="05000000000000000000" pitchFamily="2" charset="2"/>
              <a:buChar char="Ø"/>
            </a:pP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搜索</a:t>
            </a:r>
            <a:r>
              <a:rPr lang="en" altLang="zh-CN"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c2 vs </a:t>
            </a: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搜索</a:t>
            </a:r>
            <a:r>
              <a:rPr lang="en" altLang="zh-CN"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c3</a:t>
            </a:r>
            <a:r>
              <a:rPr lang="zh-CN" altLang="e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优化目标</a:t>
            </a:r>
            <a:r>
              <a:rPr lang="en"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L</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对</a:t>
            </a:r>
            <a:r>
              <a:rPr lang="en"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c3</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的变化更敏感，所以</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最好固定</a:t>
            </a:r>
            <a:r>
              <a:rPr lang="en"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c2</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搜索</a:t>
            </a:r>
            <a:r>
              <a:rPr lang="en"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c3</a:t>
            </a:r>
            <a:r>
              <a:rPr lang="zh-CN" altLang="e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8A487D9-B585-297F-BAB7-15231FD79B95}"/>
              </a:ext>
            </a:extLst>
          </p:cNvPr>
          <p:cNvPicPr>
            <a:picLocks noChangeAspect="1"/>
          </p:cNvPicPr>
          <p:nvPr/>
        </p:nvPicPr>
        <p:blipFill>
          <a:blip r:embed="rId3"/>
          <a:stretch>
            <a:fillRect/>
          </a:stretch>
        </p:blipFill>
        <p:spPr>
          <a:xfrm>
            <a:off x="1165833" y="1657469"/>
            <a:ext cx="9860334" cy="5200531"/>
          </a:xfrm>
          <a:prstGeom prst="rect">
            <a:avLst/>
          </a:prstGeom>
        </p:spPr>
      </p:pic>
    </p:spTree>
    <p:extLst>
      <p:ext uri="{BB962C8B-B14F-4D97-AF65-F5344CB8AC3E}">
        <p14:creationId xmlns:p14="http://schemas.microsoft.com/office/powerpoint/2010/main" val="249307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实验结果</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073129"/>
            <a:ext cx="11198940" cy="940835"/>
          </a:xfrm>
          <a:prstGeom prst="rect">
            <a:avLst/>
          </a:prstGeom>
          <a:noFill/>
        </p:spPr>
        <p:txBody>
          <a:bodyPr wrap="square">
            <a:spAutoFit/>
          </a:bodyPr>
          <a:lstStyle/>
          <a:p>
            <a:pPr marL="342900" indent="-342900" algn="l">
              <a:lnSpc>
                <a:spcPct val="120000"/>
              </a:lnSpc>
              <a:buFont typeface="Wingdings" panose="05000000000000000000" pitchFamily="2" charset="2"/>
              <a:buChar char="Ø"/>
            </a:pP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防御分类器的影响</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r>
              <a:rPr lang="en"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对不同的防御分类器具有相似的效果，意味着精心设计的噪声向量可以在分类器之间传递。</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0064BD3-B153-ADF1-9143-78E8D329B613}"/>
              </a:ext>
            </a:extLst>
          </p:cNvPr>
          <p:cNvPicPr>
            <a:picLocks noChangeAspect="1"/>
          </p:cNvPicPr>
          <p:nvPr/>
        </p:nvPicPr>
        <p:blipFill>
          <a:blip r:embed="rId3"/>
          <a:stretch>
            <a:fillRect/>
          </a:stretch>
        </p:blipFill>
        <p:spPr>
          <a:xfrm>
            <a:off x="2198154" y="2100973"/>
            <a:ext cx="7795691" cy="4369471"/>
          </a:xfrm>
          <a:prstGeom prst="rect">
            <a:avLst/>
          </a:prstGeom>
        </p:spPr>
      </p:pic>
    </p:spTree>
    <p:extLst>
      <p:ext uri="{BB962C8B-B14F-4D97-AF65-F5344CB8AC3E}">
        <p14:creationId xmlns:p14="http://schemas.microsoft.com/office/powerpoint/2010/main" val="2104146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实验结果</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2456" y="1057889"/>
            <a:ext cx="11344950" cy="1384033"/>
          </a:xfrm>
          <a:prstGeom prst="rect">
            <a:avLst/>
          </a:prstGeom>
          <a:noFill/>
        </p:spPr>
        <p:txBody>
          <a:bodyPr wrap="square">
            <a:spAutoFit/>
          </a:bodyPr>
          <a:lstStyle/>
          <a:p>
            <a:pPr marL="342900" indent="-342900" algn="l">
              <a:lnSpc>
                <a:spcPct val="120000"/>
              </a:lnSpc>
              <a:buFont typeface="Wingdings" panose="05000000000000000000" pitchFamily="2" charset="2"/>
              <a:buChar char="Ø"/>
            </a:pPr>
            <a:r>
              <a:rPr lang="en" altLang="zh-CN"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相比于现有防御的优越性</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：对于置信度失真的值，除模型堆叠外，其他方法也有相应超参数可以控制。</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在相同置信度失真程度下，</a:t>
            </a:r>
            <a:r>
              <a:rPr lang="en"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推理攻击成功率最低，在相同推理成功率下，</a:t>
            </a:r>
            <a:r>
              <a:rPr lang="en"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置信度失真程度最低。</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EE82C16-7C2D-414D-87D0-0CDFDE2930CC}"/>
              </a:ext>
            </a:extLst>
          </p:cNvPr>
          <p:cNvPicPr>
            <a:picLocks noChangeAspect="1"/>
          </p:cNvPicPr>
          <p:nvPr/>
        </p:nvPicPr>
        <p:blipFill>
          <a:blip r:embed="rId3"/>
          <a:stretch>
            <a:fillRect/>
          </a:stretch>
        </p:blipFill>
        <p:spPr>
          <a:xfrm>
            <a:off x="521970" y="2976804"/>
            <a:ext cx="11148060" cy="3098371"/>
          </a:xfrm>
          <a:prstGeom prst="rect">
            <a:avLst/>
          </a:prstGeom>
        </p:spPr>
      </p:pic>
    </p:spTree>
    <p:extLst>
      <p:ext uri="{BB962C8B-B14F-4D97-AF65-F5344CB8AC3E}">
        <p14:creationId xmlns:p14="http://schemas.microsoft.com/office/powerpoint/2010/main" val="4185537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实验结果</a:t>
            </a:r>
          </a:p>
        </p:txBody>
      </p:sp>
      <p:sp>
        <p:nvSpPr>
          <p:cNvPr id="5" name="文本框 4">
            <a:extLst>
              <a:ext uri="{FF2B5EF4-FFF2-40B4-BE49-F238E27FC236}">
                <a16:creationId xmlns:a16="http://schemas.microsoft.com/office/drawing/2014/main" id="{BBB31A77-84B0-4109-B54A-5C560F14D854}"/>
              </a:ext>
            </a:extLst>
          </p:cNvPr>
          <p:cNvSpPr txBox="1"/>
          <p:nvPr/>
        </p:nvSpPr>
        <p:spPr>
          <a:xfrm>
            <a:off x="496530" y="1492229"/>
            <a:ext cx="11198940" cy="830997"/>
          </a:xfrm>
          <a:prstGeom prst="rect">
            <a:avLst/>
          </a:prstGeom>
          <a:noFill/>
        </p:spPr>
        <p:txBody>
          <a:bodyPr wrap="square">
            <a:spAutoFit/>
          </a:bodyPr>
          <a:lstStyle/>
          <a:p>
            <a:pPr marL="342900" indent="-342900" algn="l">
              <a:buFont typeface="Wingdings" panose="05000000000000000000" pitchFamily="2" charset="2"/>
              <a:buChar char="Ø"/>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其他方法均有标签损失（即扰动太大使预测结果错误），但</a:t>
            </a:r>
            <a:r>
              <a:rPr lang="en"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的标签损失始终为</a:t>
            </a:r>
            <a:r>
              <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，只要原始的分类器预测正确，</a:t>
            </a:r>
            <a:r>
              <a:rPr lang="en"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结果也就正确。</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85861CA-F976-EDBF-25C3-C8A2A099DC25}"/>
              </a:ext>
            </a:extLst>
          </p:cNvPr>
          <p:cNvPicPr>
            <a:picLocks noChangeAspect="1"/>
          </p:cNvPicPr>
          <p:nvPr/>
        </p:nvPicPr>
        <p:blipFill>
          <a:blip r:embed="rId3"/>
          <a:stretch>
            <a:fillRect/>
          </a:stretch>
        </p:blipFill>
        <p:spPr>
          <a:xfrm>
            <a:off x="719452" y="2815086"/>
            <a:ext cx="10753095" cy="3017181"/>
          </a:xfrm>
          <a:prstGeom prst="rect">
            <a:avLst/>
          </a:prstGeom>
        </p:spPr>
      </p:pic>
    </p:spTree>
    <p:extLst>
      <p:ext uri="{BB962C8B-B14F-4D97-AF65-F5344CB8AC3E}">
        <p14:creationId xmlns:p14="http://schemas.microsoft.com/office/powerpoint/2010/main" val="1357656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44691-3886-4503-9BBA-F5416DAF4822}"/>
              </a:ext>
            </a:extLst>
          </p:cNvPr>
          <p:cNvSpPr txBox="1"/>
          <p:nvPr/>
        </p:nvSpPr>
        <p:spPr>
          <a:xfrm>
            <a:off x="336289" y="107435"/>
            <a:ext cx="619659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总结</a:t>
            </a:r>
          </a:p>
        </p:txBody>
      </p:sp>
      <p:cxnSp>
        <p:nvCxnSpPr>
          <p:cNvPr id="10" name="直接连接符 9">
            <a:extLst>
              <a:ext uri="{FF2B5EF4-FFF2-40B4-BE49-F238E27FC236}">
                <a16:creationId xmlns:a16="http://schemas.microsoft.com/office/drawing/2014/main" id="{B4FE4F6A-540B-4003-A935-887F5A120DCC}"/>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3EAB113-6101-543C-D444-B1AEBD0B2C0F}"/>
              </a:ext>
            </a:extLst>
          </p:cNvPr>
          <p:cNvSpPr txBox="1"/>
          <p:nvPr/>
        </p:nvSpPr>
        <p:spPr>
          <a:xfrm>
            <a:off x="560664" y="1558710"/>
            <a:ext cx="11070672" cy="3600024"/>
          </a:xfrm>
          <a:prstGeom prst="rect">
            <a:avLst/>
          </a:prstGeom>
          <a:noFill/>
        </p:spPr>
        <p:txBody>
          <a:bodyPr wrap="square">
            <a:spAutoFit/>
          </a:bodyPr>
          <a:lstStyle/>
          <a:p>
            <a:pPr marL="342900" indent="-342900" algn="l">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关键思想</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：攻击者使用分类器区分成员或非成员，且分类器容易受到对抗性样本的攻击。基于这种观察结果，将精心制作的噪声向量添加到置信度向量中，以将其转化为误导攻击者分类器的对抗性样本。</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gn="l">
              <a:lnSpc>
                <a:spcPct val="120000"/>
              </a:lnSpc>
              <a:buFont typeface="Wingdings" panose="05000000000000000000" pitchFamily="2" charset="2"/>
              <a:buChar char="Ø"/>
            </a:pP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本文意义</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mj-lt"/>
              <a:buAutoNum type="arabicPeriod"/>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可以有效防御成员身份推理攻击，并实现比现有防御方法更好的隐私</a:t>
            </a:r>
            <a:r>
              <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效用权衡。</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mj-lt"/>
              <a:buAutoNum type="arabicPeriod"/>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首次表明对抗性样本可以用作防御机制，以抵御成员推断攻击。</a:t>
            </a:r>
          </a:p>
        </p:txBody>
      </p:sp>
    </p:spTree>
    <p:extLst>
      <p:ext uri="{BB962C8B-B14F-4D97-AF65-F5344CB8AC3E}">
        <p14:creationId xmlns:p14="http://schemas.microsoft.com/office/powerpoint/2010/main" val="3109695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EDE01C5-687C-404C-BB17-30E0931F3E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37EE8-98CE-1B43-8FA2-856FBD00F454}" type="slidenum">
              <a:rPr kumimoji="0" lang="en-US" altLang="zh-CN" sz="2000" b="0" i="0" u="none" strike="noStrike" kern="1200" cap="none" spc="0" normalizeH="0" baseline="0" noProof="0">
                <a:ln>
                  <a:noFill/>
                </a:ln>
                <a:solidFill>
                  <a:prstClr val="black">
                    <a:tint val="75000"/>
                  </a:prstClr>
                </a:solidFill>
                <a:effectLst/>
                <a:uLnTx/>
                <a:uFillTx/>
                <a:latin typeface="Microsoft YaHei" panose="020B0503020204020204" pitchFamily="34" charset="-122"/>
                <a:ea typeface="Microsoft YaHei"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2000" b="0" i="0" u="none" strike="noStrike" kern="1200" cap="none" spc="0" normalizeH="0" baseline="0" noProof="0">
              <a:ln>
                <a:noFill/>
              </a:ln>
              <a:solidFill>
                <a:prstClr val="black">
                  <a:tint val="7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5" name="标题 1">
            <a:extLst>
              <a:ext uri="{FF2B5EF4-FFF2-40B4-BE49-F238E27FC236}">
                <a16:creationId xmlns:a16="http://schemas.microsoft.com/office/drawing/2014/main" id="{AF087F47-E5D6-9840-9B6F-A2034E572FD9}"/>
              </a:ext>
            </a:extLst>
          </p:cNvPr>
          <p:cNvSpPr txBox="1">
            <a:spLocks/>
          </p:cNvSpPr>
          <p:nvPr/>
        </p:nvSpPr>
        <p:spPr>
          <a:xfrm>
            <a:off x="0" y="2785294"/>
            <a:ext cx="12192000"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Thank</a:t>
            </a:r>
            <a:r>
              <a:rPr kumimoji="0"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0"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You</a:t>
            </a:r>
            <a:r>
              <a:rPr kumimoji="1"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1"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For</a:t>
            </a:r>
            <a:r>
              <a:rPr kumimoji="1" lang="zh-CN" altLang="en-US"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 </a:t>
            </a:r>
            <a:r>
              <a:rPr kumimoji="1" lang="en-US" altLang="zh-CN" sz="4800" b="1" i="0" u="none" strike="noStrike" kern="1200" cap="none" spc="0" normalizeH="0" baseline="0" noProof="0">
                <a:ln>
                  <a:noFill/>
                </a:ln>
                <a:solidFill>
                  <a:prstClr val="black"/>
                </a:solidFill>
                <a:effectLst/>
                <a:uLnTx/>
                <a:uFillTx/>
                <a:latin typeface="Times New Roman" panose="02020603050405020304" pitchFamily="18" charset="0"/>
                <a:ea typeface="等线 Light" panose="02010600030101010101" pitchFamily="2" charset="-122"/>
                <a:cs typeface="Times New Roman" panose="02020603050405020304" pitchFamily="18" charset="0"/>
              </a:rPr>
              <a:t>Listening</a:t>
            </a:r>
            <a:r>
              <a:rPr kumimoji="1" lang="zh-CN" altLang="en-US" sz="48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a:t>
            </a:r>
            <a:endParaRPr kumimoji="0" lang="en-US" altLang="zh-CN" sz="4800" b="1" i="0" u="none" strike="noStrike" kern="1200" cap="none" spc="0" normalizeH="0" baseline="0" noProof="0">
              <a:ln>
                <a:noFill/>
              </a:ln>
              <a:solidFill>
                <a:prstClr val="black"/>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7E79384-30B1-D44B-ABB1-8A67A9B82D0C}"/>
              </a:ext>
            </a:extLst>
          </p:cNvPr>
          <p:cNvSpPr txBox="1"/>
          <p:nvPr/>
        </p:nvSpPr>
        <p:spPr>
          <a:xfrm>
            <a:off x="4935415" y="5691897"/>
            <a:ext cx="23211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张文博  </a:t>
            </a:r>
            <a:r>
              <a:rPr kumimoji="1"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2022.11.17</a:t>
            </a:r>
            <a:endParaRPr kumimoji="1"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295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AC6D589-0C9D-4222-AA1C-A0AF659DA5FF}"/>
              </a:ext>
            </a:extLst>
          </p:cNvPr>
          <p:cNvSpPr txBox="1"/>
          <p:nvPr/>
        </p:nvSpPr>
        <p:spPr>
          <a:xfrm>
            <a:off x="336289" y="107435"/>
            <a:ext cx="1270915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现有问题</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id="{ACFAF2E3-D3BE-4B62-AE51-64D9A67891D8}"/>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FFA1157-C27E-4D75-9AAD-06455C3E26BF}"/>
              </a:ext>
            </a:extLst>
          </p:cNvPr>
          <p:cNvSpPr txBox="1"/>
          <p:nvPr/>
        </p:nvSpPr>
        <p:spPr>
          <a:xfrm>
            <a:off x="427224" y="1009391"/>
            <a:ext cx="11226711" cy="2607830"/>
          </a:xfrm>
          <a:prstGeom prst="rect">
            <a:avLst/>
          </a:prstGeom>
          <a:noFill/>
        </p:spPr>
        <p:txBody>
          <a:bodyPr wrap="square">
            <a:spAutoFit/>
          </a:bodyPr>
          <a:lstStyle/>
          <a:p>
            <a:pPr marL="457200" indent="-457200">
              <a:lnSpc>
                <a:spcPct val="114000"/>
              </a:lnSpc>
              <a:buFont typeface="Wingdings" panose="05000000000000000000" pitchFamily="2" charset="2"/>
              <a:buChar char="Ø"/>
            </a:pPr>
            <a:r>
              <a:rPr lang="zh-CN" altLang="en-US" sz="2800">
                <a:latin typeface="华文中宋" panose="02010600040101010101" pitchFamily="2" charset="-122"/>
                <a:ea typeface="华文中宋" panose="02010600040101010101" pitchFamily="2" charset="-122"/>
                <a:cs typeface="Times New Roman" panose="02020603050405020304" pitchFamily="18" charset="0"/>
              </a:rPr>
              <a:t>现有防御方法在防御成员推理攻击时</a:t>
            </a: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a:p>
            <a:pPr algn="l">
              <a:lnSpc>
                <a:spcPct val="120000"/>
              </a:lnSpc>
            </a:pPr>
            <a:r>
              <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      1.</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 没有置信度向量的正式效用损失保证。</a:t>
            </a:r>
            <a:endPar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algn="l">
              <a:lnSpc>
                <a:spcPct val="120000"/>
              </a:lnSpc>
            </a:pPr>
            <a:r>
              <a:rPr lang="en-US" altLang="zh-CN" sz="280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（置信度向量可能严重失真）</a:t>
            </a:r>
          </a:p>
          <a:p>
            <a:pPr algn="l">
              <a:lnSpc>
                <a:spcPct val="120000"/>
              </a:lnSpc>
            </a:pPr>
            <a:r>
              <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      2.</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 实现了次优的隐私</a:t>
            </a:r>
            <a:r>
              <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效用权衡。</a:t>
            </a:r>
            <a:endPar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algn="l">
              <a:lnSpc>
                <a:spcPct val="120000"/>
              </a:lnSpc>
            </a:pPr>
            <a:r>
              <a:rPr lang="en-US" altLang="zh-CN" sz="2800">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（改变</a:t>
            </a:r>
            <a:r>
              <a:rPr lang="zh-CN" altLang="en-US" sz="2800">
                <a:solidFill>
                  <a:schemeClr val="accent1">
                    <a:lumMod val="75000"/>
                  </a:schemeClr>
                </a:solidFill>
                <a:latin typeface="华文中宋" panose="02010600040101010101" pitchFamily="2" charset="-122"/>
                <a:ea typeface="华文中宋" panose="02010600040101010101" pitchFamily="2" charset="-122"/>
                <a:cs typeface="Times New Roman" panose="02020603050405020304" pitchFamily="18" charset="0"/>
              </a:rPr>
              <a:t>相关超参数</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时，模型准确率可能严重下降）</a:t>
            </a:r>
          </a:p>
        </p:txBody>
      </p:sp>
      <p:sp>
        <p:nvSpPr>
          <p:cNvPr id="12" name="文本框 11">
            <a:extLst>
              <a:ext uri="{FF2B5EF4-FFF2-40B4-BE49-F238E27FC236}">
                <a16:creationId xmlns:a16="http://schemas.microsoft.com/office/drawing/2014/main" id="{AE56AB90-39B5-4C93-945B-627B60B96E86}"/>
              </a:ext>
            </a:extLst>
          </p:cNvPr>
          <p:cNvSpPr txBox="1"/>
          <p:nvPr/>
        </p:nvSpPr>
        <p:spPr>
          <a:xfrm>
            <a:off x="427224" y="4207530"/>
            <a:ext cx="11086480" cy="2107115"/>
          </a:xfrm>
          <a:prstGeom prst="rect">
            <a:avLst/>
          </a:prstGeom>
          <a:noFill/>
        </p:spPr>
        <p:txBody>
          <a:bodyPr wrap="square">
            <a:spAutoFit/>
          </a:bodyPr>
          <a:lstStyle/>
          <a:p>
            <a:pPr marL="457200" indent="-457200">
              <a:spcAft>
                <a:spcPts val="600"/>
              </a:spcAft>
              <a:buFont typeface="Wingdings" panose="05000000000000000000" pitchFamily="2" charset="2"/>
              <a:buChar char="Ø"/>
            </a:pPr>
            <a:r>
              <a:rPr lang="zh-CN" altLang="en-US" sz="2800">
                <a:latin typeface="华文中宋" panose="02010600040101010101" pitchFamily="2" charset="-122"/>
                <a:ea typeface="华文中宋" panose="02010600040101010101" pitchFamily="2" charset="-122"/>
                <a:cs typeface="Times New Roman" panose="02020603050405020304" pitchFamily="18" charset="0"/>
              </a:rPr>
              <a:t>现有防御方法及相关超参数</a:t>
            </a:r>
            <a:endParaRPr lang="en" altLang="zh-CN" sz="2800">
              <a:latin typeface="华文中宋" panose="02010600040101010101" pitchFamily="2" charset="-122"/>
              <a:ea typeface="华文中宋" panose="02010600040101010101" pitchFamily="2" charset="-122"/>
              <a:cs typeface="Times New Roman" panose="02020603050405020304" pitchFamily="18" charset="0"/>
            </a:endParaRPr>
          </a:p>
          <a:p>
            <a:pPr lvl="1">
              <a:lnSpc>
                <a:spcPct val="120000"/>
              </a:lnSpc>
              <a:buFont typeface="Arial" panose="020B0604020202020204" pitchFamily="34" charset="0"/>
              <a:buChar char="•"/>
            </a:pPr>
            <a:r>
              <a:rPr lang="en" altLang="zh-CN" sz="2800" b="0" i="0" u="none" strike="noStrike">
                <a:solidFill>
                  <a:srgbClr val="333333"/>
                </a:solidFill>
                <a:effectLst/>
                <a:latin typeface="Open Sans" panose="020B0606030504020204" pitchFamily="34" charset="0"/>
              </a:rPr>
              <a:t>  </a:t>
            </a:r>
            <a:r>
              <a:rPr lang="en" altLang="zh-CN" sz="2800" b="0" i="0" u="none" strike="noStrike">
                <a:solidFill>
                  <a:schemeClr val="accent1">
                    <a:lumMod val="75000"/>
                  </a:schemeClr>
                </a:solidFill>
                <a:effectLst/>
                <a:latin typeface="Times New Roman" panose="02020603050405020304" pitchFamily="18" charset="0"/>
                <a:ea typeface="华文中宋" panose="02010600040101010101" pitchFamily="2" charset="-122"/>
                <a:cs typeface="Times New Roman" panose="02020603050405020304" pitchFamily="18" charset="0"/>
              </a:rPr>
              <a:t>L-2</a:t>
            </a:r>
            <a:r>
              <a:rPr lang="zh-CN" altLang="en-US" sz="2800" b="0" i="0" u="none" strike="noStrike">
                <a:solidFill>
                  <a:schemeClr val="accent1">
                    <a:lumMod val="75000"/>
                  </a:schemeClr>
                </a:solidFill>
                <a:effectLst/>
                <a:latin typeface="Times New Roman" panose="02020603050405020304" pitchFamily="18" charset="0"/>
                <a:ea typeface="华文中宋" panose="02010600040101010101" pitchFamily="2" charset="-122"/>
                <a:cs typeface="Times New Roman" panose="02020603050405020304" pitchFamily="18" charset="0"/>
              </a:rPr>
              <a:t>正则化</a:t>
            </a:r>
            <a:r>
              <a:rPr lang="zh-CN" altLang="en-US"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：惩罚项系数</a:t>
            </a:r>
          </a:p>
          <a:p>
            <a:pPr lvl="1">
              <a:lnSpc>
                <a:spcPct val="120000"/>
              </a:lnSpc>
              <a:buFont typeface="Arial" panose="020B0604020202020204" pitchFamily="34" charset="0"/>
              <a:buChar char="•"/>
            </a:pPr>
            <a:r>
              <a:rPr lang="zh-CN" altLang="en-US"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800" b="0" i="0" u="none" strike="noStrike">
                <a:solidFill>
                  <a:schemeClr val="accent1">
                    <a:lumMod val="75000"/>
                  </a:schemeClr>
                </a:solidFill>
                <a:effectLst/>
                <a:latin typeface="Times New Roman" panose="02020603050405020304" pitchFamily="18" charset="0"/>
                <a:ea typeface="华文中宋" panose="02010600040101010101" pitchFamily="2" charset="-122"/>
                <a:cs typeface="Times New Roman" panose="02020603050405020304" pitchFamily="18" charset="0"/>
              </a:rPr>
              <a:t>最大</a:t>
            </a:r>
            <a:r>
              <a:rPr lang="en-US" altLang="zh-CN" sz="2800" b="0" i="0" u="none" strike="noStrike">
                <a:solidFill>
                  <a:schemeClr val="accent1">
                    <a:lumMod val="75000"/>
                  </a:schemeClr>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b="0" i="0" u="none" strike="noStrike">
                <a:solidFill>
                  <a:schemeClr val="accent1">
                    <a:lumMod val="75000"/>
                  </a:schemeClr>
                </a:solidFill>
                <a:effectLst/>
                <a:latin typeface="Times New Roman" panose="02020603050405020304" pitchFamily="18" charset="0"/>
                <a:ea typeface="华文中宋" panose="02010600040101010101" pitchFamily="2" charset="-122"/>
                <a:cs typeface="Times New Roman" panose="02020603050405020304" pitchFamily="18" charset="0"/>
              </a:rPr>
              <a:t>最小博弈</a:t>
            </a:r>
            <a:r>
              <a:rPr lang="zh-CN" altLang="en-US"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：对抗性正则化项系数</a:t>
            </a:r>
          </a:p>
          <a:p>
            <a:pPr lvl="1">
              <a:lnSpc>
                <a:spcPct val="120000"/>
              </a:lnSpc>
              <a:buFont typeface="Arial" panose="020B0604020202020204" pitchFamily="34" charset="0"/>
              <a:buChar char="•"/>
            </a:pPr>
            <a:r>
              <a:rPr lang="en" altLang="zh-CN"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lang="en" altLang="zh-CN" sz="2800" b="0" i="0" u="none" strike="noStrike">
                <a:solidFill>
                  <a:schemeClr val="accent1">
                    <a:lumMod val="75000"/>
                  </a:schemeClr>
                </a:solidFill>
                <a:effectLst/>
                <a:latin typeface="Times New Roman" panose="02020603050405020304" pitchFamily="18" charset="0"/>
                <a:ea typeface="华文中宋" panose="02010600040101010101" pitchFamily="2" charset="-122"/>
                <a:cs typeface="Times New Roman" panose="02020603050405020304" pitchFamily="18" charset="0"/>
              </a:rPr>
              <a:t>Dropout</a:t>
            </a:r>
            <a:r>
              <a:rPr lang="zh-CN" altLang="en-US"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dropout</a:t>
            </a:r>
            <a:r>
              <a:rPr lang="zh-CN" altLang="en-US"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rPr>
              <a:t>的层数和概率</a:t>
            </a:r>
            <a:endParaRPr lang="en" altLang="zh-CN" sz="2800" b="0" i="0" u="none" strike="noStrike">
              <a:solidFill>
                <a:srgbClr val="333333"/>
              </a:solidFill>
              <a:effectLst/>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75DEDA0-6D88-4810-A3CD-B58350436C60}"/>
              </a:ext>
            </a:extLst>
          </p:cNvPr>
          <p:cNvSpPr txBox="1"/>
          <p:nvPr/>
        </p:nvSpPr>
        <p:spPr>
          <a:xfrm>
            <a:off x="7186164" y="4709071"/>
            <a:ext cx="6522720" cy="1082219"/>
          </a:xfrm>
          <a:prstGeom prst="rect">
            <a:avLst/>
          </a:prstGeom>
          <a:noFill/>
        </p:spPr>
        <p:txBody>
          <a:bodyPr wrap="square">
            <a:spAutoFit/>
          </a:bodyPr>
          <a:lstStyle/>
          <a:p>
            <a:pPr marL="457200" marR="0" lvl="1" indent="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0" lang="zh-CN" altLang="en-US" sz="2800" b="0" i="0" u="none" strike="noStrike" kern="1200" cap="none" spc="0" normalizeH="0" baseline="0" noProof="0">
                <a:ln>
                  <a:noFill/>
                </a:ln>
                <a:solidFill>
                  <a:schemeClr val="accent1">
                    <a:lumMod val="75000"/>
                  </a:scheme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模型堆叠</a:t>
            </a:r>
            <a:r>
              <a:rPr kumimoji="0" lang="zh-CN" altLang="en-US" sz="2800" b="0" i="0" u="none" strike="noStrike" kern="1200" cap="none" spc="0" normalizeH="0" baseline="0" noProof="0">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0" i="0" u="none" strike="noStrike" kern="1200" cap="none" spc="0" normalizeH="0" baseline="0" noProof="0">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rPr>
              <a:t>/</a:t>
            </a:r>
          </a:p>
          <a:p>
            <a:pPr marL="457200" marR="0" lvl="1" indent="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a:ln>
                  <a:noFill/>
                </a:ln>
                <a:solidFill>
                  <a:srgbClr val="333333"/>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  </a:t>
            </a:r>
            <a:r>
              <a:rPr kumimoji="0" lang="zh-CN" altLang="en-US" sz="2800" b="0" i="0" u="none" strike="noStrike" kern="1200" cap="none" spc="0" normalizeH="0" baseline="0" noProof="0">
                <a:ln>
                  <a:noFill/>
                </a:ln>
                <a:solidFill>
                  <a:srgbClr val="4472C4">
                    <a:lumMod val="75000"/>
                  </a:srgbClr>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差分隐私</a:t>
            </a:r>
            <a:r>
              <a:rPr kumimoji="0" lang="zh-CN" altLang="en-US" sz="2800" b="0" i="0" u="none" strike="noStrike" kern="1200" cap="none" spc="0" normalizeH="0" baseline="0" noProof="0">
                <a:ln>
                  <a:noFill/>
                </a:ln>
                <a:solidFill>
                  <a:srgbClr val="333333"/>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：隐私预算</a:t>
            </a:r>
          </a:p>
        </p:txBody>
      </p:sp>
    </p:spTree>
    <p:extLst>
      <p:ext uri="{BB962C8B-B14F-4D97-AF65-F5344CB8AC3E}">
        <p14:creationId xmlns:p14="http://schemas.microsoft.com/office/powerpoint/2010/main" val="46819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本文简介</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70AA19-5173-4488-9165-54C154D6B390}"/>
              </a:ext>
            </a:extLst>
          </p:cNvPr>
          <p:cNvSpPr txBox="1"/>
          <p:nvPr/>
        </p:nvSpPr>
        <p:spPr>
          <a:xfrm>
            <a:off x="336289" y="1037365"/>
            <a:ext cx="11604251" cy="5466625"/>
          </a:xfrm>
          <a:prstGeom prst="rect">
            <a:avLst/>
          </a:prstGeom>
          <a:noFill/>
        </p:spPr>
        <p:txBody>
          <a:bodyPr wrap="square">
            <a:spAutoFit/>
          </a:bodyPr>
          <a:lstStyle/>
          <a:p>
            <a:pPr marL="457200" indent="-457200">
              <a:lnSpc>
                <a:spcPct val="114000"/>
              </a:lnSpc>
              <a:buFont typeface="Wingdings" panose="05000000000000000000" pitchFamily="2" charset="2"/>
              <a:buChar char="Ø"/>
            </a:pPr>
            <a:r>
              <a:rPr lang="zh-CN" altLang="en-US" sz="2800">
                <a:solidFill>
                  <a:schemeClr val="accent1">
                    <a:lumMod val="75000"/>
                  </a:schemeClr>
                </a:solidFill>
                <a:latin typeface="华文中宋" panose="02010600040101010101" pitchFamily="2" charset="-122"/>
                <a:ea typeface="华文中宋" panose="02010600040101010101" pitchFamily="2" charset="-122"/>
                <a:cs typeface="Times New Roman" panose="02020603050405020304" pitchFamily="18" charset="0"/>
              </a:rPr>
              <a:t>研究目标： </a:t>
            </a:r>
            <a:r>
              <a:rPr lang="zh-CN" altLang="en-US" sz="2800">
                <a:latin typeface="华文中宋" panose="02010600040101010101" pitchFamily="2" charset="-122"/>
                <a:ea typeface="华文中宋" panose="02010600040101010101" pitchFamily="2" charset="-122"/>
                <a:cs typeface="Times New Roman" panose="02020603050405020304" pitchFamily="18" charset="0"/>
              </a:rPr>
              <a:t>对于机器学习黑盒成员身份推理攻击</a:t>
            </a:r>
            <a:endParaRPr lang="en-US" altLang="zh-CN" sz="2800">
              <a:latin typeface="华文中宋" panose="02010600040101010101" pitchFamily="2" charset="-122"/>
              <a:ea typeface="华文中宋" panose="02010600040101010101" pitchFamily="2" charset="-122"/>
              <a:cs typeface="Times New Roman" panose="02020603050405020304" pitchFamily="18" charset="0"/>
            </a:endParaRPr>
          </a:p>
          <a:p>
            <a:pPr marL="971550" lvl="1" indent="-514350">
              <a:lnSpc>
                <a:spcPct val="114000"/>
              </a:lnSpc>
              <a:buFont typeface="+mj-lt"/>
              <a:buAutoNum type="arabicPeriod"/>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攻击者的分类器</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无法准确推理</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出查询数据样本中的成员或非成员。 </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71550" lvl="1" indent="-514350">
              <a:lnSpc>
                <a:spcPct val="114000"/>
              </a:lnSpc>
              <a:buFont typeface="+mj-lt"/>
              <a:buAutoNum type="arabicPeriod"/>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置信度向量的效用损失是有界的。具体而言，</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噪声不应改变查询数据样本的预测标签</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 </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4000"/>
              </a:lnSpc>
            </a:pPr>
            <a:r>
              <a:rPr lang="zh-CN" altLang="en-US" sz="2800">
                <a:latin typeface="华文中宋" panose="02010600040101010101" pitchFamily="2" charset="-122"/>
                <a:ea typeface="华文中宋" panose="02010600040101010101" pitchFamily="2" charset="-122"/>
                <a:cs typeface="Times New Roman" panose="02020603050405020304" pitchFamily="18" charset="0"/>
              </a:rPr>
              <a:t>  </a:t>
            </a:r>
          </a:p>
          <a:p>
            <a:pPr marL="457200" indent="-457200">
              <a:lnSpc>
                <a:spcPct val="114000"/>
              </a:lnSpc>
              <a:buFont typeface="Wingdings" panose="05000000000000000000" pitchFamily="2" charset="2"/>
              <a:buChar char="Ø"/>
            </a:pPr>
            <a:r>
              <a:rPr lang="zh-CN" altLang="en-US" sz="2800">
                <a:solidFill>
                  <a:schemeClr val="accent1">
                    <a:lumMod val="75000"/>
                  </a:schemeClr>
                </a:solidFill>
                <a:latin typeface="华文中宋" panose="02010600040101010101" pitchFamily="2" charset="-122"/>
                <a:ea typeface="华文中宋" panose="02010600040101010101" pitchFamily="2" charset="-122"/>
                <a:cs typeface="Times New Roman" panose="02020603050405020304" pitchFamily="18" charset="0"/>
              </a:rPr>
              <a:t>贡献：</a:t>
            </a:r>
            <a:endParaRPr lang="en-US" altLang="zh-CN" sz="2800">
              <a:solidFill>
                <a:schemeClr val="accent1">
                  <a:lumMod val="75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marL="971550" lvl="1" indent="-514350">
              <a:lnSpc>
                <a:spcPct val="114000"/>
              </a:lnSpc>
              <a:buFont typeface="+mj-lt"/>
              <a:buAutoNum type="arabicPeriod"/>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提出了</a:t>
            </a:r>
            <a:r>
              <a:rPr lang="en"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这是</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首个</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在</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黑盒设置</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下针对成员身份推理攻击的</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具有正式损失</a:t>
            </a:r>
            <a:r>
              <a:rPr lang="en-US" altLang="zh-CN"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效用保障</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的防御方法。并用巧妙的方法得到了优化问题的解析解。</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a:p>
            <a:pPr marL="971550" lvl="1" indent="-514350">
              <a:lnSpc>
                <a:spcPct val="114000"/>
              </a:lnSpc>
              <a:buFont typeface="+mj-lt"/>
              <a:buAutoNum type="arabicPeriod"/>
            </a:pP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 在</a:t>
            </a:r>
            <a:r>
              <a:rPr lang="en-US" altLang="zh-CN" sz="2800">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个现实数据集上评估</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 sz="280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结果表明，</a:t>
            </a:r>
            <a:r>
              <a:rPr lang="en" altLang="zh-CN" sz="2800">
                <a:latin typeface="Times New Roman" panose="02020603050405020304" pitchFamily="18" charset="0"/>
                <a:ea typeface="华文中宋" panose="02010600040101010101" pitchFamily="2" charset="-122"/>
                <a:cs typeface="Times New Roman" panose="02020603050405020304" pitchFamily="18" charset="0"/>
              </a:rPr>
              <a:t>MemGuard</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有效且优于现有的防御系统</a:t>
            </a:r>
            <a:r>
              <a:rPr lang="zh-CN" altLang="en-US" sz="280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48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问题定义（威胁模型）</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graphicFrame>
        <p:nvGraphicFramePr>
          <p:cNvPr id="3" name="表格 3">
            <a:extLst>
              <a:ext uri="{FF2B5EF4-FFF2-40B4-BE49-F238E27FC236}">
                <a16:creationId xmlns:a16="http://schemas.microsoft.com/office/drawing/2014/main" id="{1A5A16ED-06D9-4317-9401-F33DF8759E33}"/>
              </a:ext>
            </a:extLst>
          </p:cNvPr>
          <p:cNvGraphicFramePr>
            <a:graphicFrameLocks noGrp="1"/>
          </p:cNvGraphicFramePr>
          <p:nvPr>
            <p:extLst>
              <p:ext uri="{D42A27DB-BD31-4B8C-83A1-F6EECF244321}">
                <p14:modId xmlns:p14="http://schemas.microsoft.com/office/powerpoint/2010/main" val="428666579"/>
              </p:ext>
            </p:extLst>
          </p:nvPr>
        </p:nvGraphicFramePr>
        <p:xfrm>
          <a:off x="723901" y="1393310"/>
          <a:ext cx="10934698" cy="4480559"/>
        </p:xfrm>
        <a:graphic>
          <a:graphicData uri="http://schemas.openxmlformats.org/drawingml/2006/table">
            <a:tbl>
              <a:tblPr firstRow="1" bandRow="1">
                <a:tableStyleId>{5C22544A-7EE6-4342-B048-85BDC9FD1C3A}</a:tableStyleId>
              </a:tblPr>
              <a:tblGrid>
                <a:gridCol w="1889759">
                  <a:extLst>
                    <a:ext uri="{9D8B030D-6E8A-4147-A177-3AD203B41FA5}">
                      <a16:colId xmlns:a16="http://schemas.microsoft.com/office/drawing/2014/main" val="2546055886"/>
                    </a:ext>
                  </a:extLst>
                </a:gridCol>
                <a:gridCol w="3459480">
                  <a:extLst>
                    <a:ext uri="{9D8B030D-6E8A-4147-A177-3AD203B41FA5}">
                      <a16:colId xmlns:a16="http://schemas.microsoft.com/office/drawing/2014/main" val="37035138"/>
                    </a:ext>
                  </a:extLst>
                </a:gridCol>
                <a:gridCol w="5585459">
                  <a:extLst>
                    <a:ext uri="{9D8B030D-6E8A-4147-A177-3AD203B41FA5}">
                      <a16:colId xmlns:a16="http://schemas.microsoft.com/office/drawing/2014/main" val="347927413"/>
                    </a:ext>
                  </a:extLst>
                </a:gridCol>
              </a:tblGrid>
              <a:tr h="490377">
                <a:tc>
                  <a:txBody>
                    <a:bodyPr/>
                    <a:lstStyle/>
                    <a:p>
                      <a:pPr algn="ctr"/>
                      <a:r>
                        <a:rPr lang="zh-CN" altLang="en-US" sz="2400">
                          <a:latin typeface="微软雅黑" panose="020B0503020204020204" pitchFamily="34" charset="-122"/>
                          <a:ea typeface="微软雅黑" panose="020B0503020204020204" pitchFamily="34" charset="-122"/>
                        </a:rPr>
                        <a:t>角色</a:t>
                      </a:r>
                    </a:p>
                  </a:txBody>
                  <a:tcPr anchor="ctr"/>
                </a:tc>
                <a:tc>
                  <a:txBody>
                    <a:bodyPr/>
                    <a:lstStyle/>
                    <a:p>
                      <a:pPr algn="ctr"/>
                      <a:r>
                        <a:rPr lang="zh-CN" altLang="en-US" sz="2400">
                          <a:latin typeface="微软雅黑" panose="020B0503020204020204" pitchFamily="34" charset="-122"/>
                          <a:ea typeface="微软雅黑" panose="020B0503020204020204" pitchFamily="34" charset="-122"/>
                        </a:rPr>
                        <a:t>简介</a:t>
                      </a:r>
                    </a:p>
                  </a:txBody>
                  <a:tcPr anchor="ctr"/>
                </a:tc>
                <a:tc>
                  <a:txBody>
                    <a:bodyPr/>
                    <a:lstStyle/>
                    <a:p>
                      <a:pPr algn="ctr"/>
                      <a:r>
                        <a:rPr lang="zh-CN" altLang="en-US" sz="2400">
                          <a:latin typeface="微软雅黑" panose="020B0503020204020204" pitchFamily="34" charset="-122"/>
                          <a:ea typeface="微软雅黑" panose="020B0503020204020204" pitchFamily="34" charset="-122"/>
                        </a:rPr>
                        <a:t>目标</a:t>
                      </a:r>
                    </a:p>
                  </a:txBody>
                  <a:tcPr anchor="ctr"/>
                </a:tc>
                <a:extLst>
                  <a:ext uri="{0D108BD9-81ED-4DB2-BD59-A6C34878D82A}">
                    <a16:rowId xmlns:a16="http://schemas.microsoft.com/office/drawing/2014/main" val="902001208"/>
                  </a:ext>
                </a:extLst>
              </a:tr>
              <a:tr h="1209146">
                <a:tc>
                  <a:txBody>
                    <a:bodyPr/>
                    <a:lstStyle/>
                    <a:p>
                      <a:pPr algn="ct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模型提供者</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提供黑盒模型，本文假定为神经网络模型</a:t>
                      </a:r>
                      <a:endParaRPr lang="en-US" altLang="zh-CN"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对外提供可用的模型，并防御成员推理攻击</a:t>
                      </a:r>
                      <a:endParaRPr lang="en-US" altLang="zh-CN"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endParaRPr>
                    </a:p>
                  </a:txBody>
                  <a:tcPr anchor="ctr"/>
                </a:tc>
                <a:extLst>
                  <a:ext uri="{0D108BD9-81ED-4DB2-BD59-A6C34878D82A}">
                    <a16:rowId xmlns:a16="http://schemas.microsoft.com/office/drawing/2014/main" val="2117435917"/>
                  </a:ext>
                </a:extLst>
              </a:tr>
              <a:tr h="1571890">
                <a:tc>
                  <a:txBody>
                    <a:bodyPr/>
                    <a:lstStyle/>
                    <a:p>
                      <a:pPr algn="ct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攻击者</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使用黑盒模型，通过有限的信息进行推理攻击</a:t>
                      </a:r>
                      <a:endParaRPr lang="en-US" altLang="zh-CN"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训练一个二分类器，判断一条数据在不在模型提供者的训练集中</a:t>
                      </a:r>
                      <a:endParaRPr lang="en-US" altLang="zh-CN"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endParaRPr>
                    </a:p>
                  </a:txBody>
                  <a:tcPr anchor="ctr"/>
                </a:tc>
                <a:extLst>
                  <a:ext uri="{0D108BD9-81ED-4DB2-BD59-A6C34878D82A}">
                    <a16:rowId xmlns:a16="http://schemas.microsoft.com/office/drawing/2014/main" val="338643311"/>
                  </a:ext>
                </a:extLst>
              </a:tr>
              <a:tr h="1209146">
                <a:tc>
                  <a:txBody>
                    <a:bodyPr/>
                    <a:lstStyle/>
                    <a:p>
                      <a:pPr algn="ct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防御者</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rPr>
                        <a:t>模型提供者或其信任的第三方</a:t>
                      </a:r>
                      <a:endParaRPr lang="en-US" altLang="zh-CN" sz="2400" kern="1200">
                        <a:solidFill>
                          <a:schemeClr val="dk1"/>
                        </a:solidFill>
                        <a:latin typeface="华文中宋" panose="02010600040101010101" pitchFamily="2" charset="-122"/>
                        <a:ea typeface="华文中宋" panose="02010600040101010101" pitchFamily="2" charset="-122"/>
                        <a:cs typeface="Times New Roman" panose="02020603050405020304" pitchFamily="18" charset="0"/>
                      </a:endParaRPr>
                    </a:p>
                  </a:txBody>
                  <a:tcPr anchor="ctr"/>
                </a:tc>
                <a:tc>
                  <a:txBody>
                    <a:bodyPr/>
                    <a:lstStyle/>
                    <a:p>
                      <a:pPr algn="l"/>
                      <a:r>
                        <a:rPr lang="zh-CN" altLang="en-US"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t>）使攻击者的推理攻击不准确</a:t>
                      </a:r>
                      <a:br>
                        <a:rPr lang="en-US" altLang="zh-CN"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br>
                      <a:r>
                        <a:rPr lang="zh-CN" altLang="en-US"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400" kern="1200">
                          <a:solidFill>
                            <a:schemeClr val="dk1"/>
                          </a:solidFill>
                          <a:latin typeface="Times New Roman" panose="02020603050405020304" pitchFamily="18" charset="0"/>
                          <a:ea typeface="华文中宋" panose="02010600040101010101" pitchFamily="2" charset="-122"/>
                          <a:cs typeface="Times New Roman" panose="02020603050405020304" pitchFamily="18" charset="0"/>
                        </a:rPr>
                        <a:t>）保证有界的置信度向量效用损失</a:t>
                      </a:r>
                    </a:p>
                  </a:txBody>
                  <a:tcPr anchor="ctr"/>
                </a:tc>
                <a:extLst>
                  <a:ext uri="{0D108BD9-81ED-4DB2-BD59-A6C34878D82A}">
                    <a16:rowId xmlns:a16="http://schemas.microsoft.com/office/drawing/2014/main" val="1401007425"/>
                  </a:ext>
                </a:extLst>
              </a:tr>
            </a:tbl>
          </a:graphicData>
        </a:graphic>
      </p:graphicFrame>
    </p:spTree>
    <p:extLst>
      <p:ext uri="{BB962C8B-B14F-4D97-AF65-F5344CB8AC3E}">
        <p14:creationId xmlns:p14="http://schemas.microsoft.com/office/powerpoint/2010/main" val="303565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防御者面临的挑战及应对方案</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870AA19-5173-4488-9165-54C154D6B390}"/>
              </a:ext>
            </a:extLst>
          </p:cNvPr>
          <p:cNvSpPr txBox="1"/>
          <p:nvPr/>
        </p:nvSpPr>
        <p:spPr>
          <a:xfrm>
            <a:off x="336289" y="1150218"/>
            <a:ext cx="11226711" cy="5224828"/>
          </a:xfrm>
          <a:prstGeom prst="rect">
            <a:avLst/>
          </a:prstGeom>
          <a:noFill/>
        </p:spPr>
        <p:txBody>
          <a:bodyPr wrap="square">
            <a:spAutoFit/>
          </a:bodyPr>
          <a:lstStyle/>
          <a:p>
            <a:pPr marL="457200" indent="-457200">
              <a:lnSpc>
                <a:spcPct val="120000"/>
              </a:lnSpc>
              <a:buFont typeface="Wingdings" panose="05000000000000000000" pitchFamily="2" charset="2"/>
              <a:buChar char="Ø"/>
            </a:pPr>
            <a:r>
              <a:rPr lang="zh-CN" altLang="en-US" sz="2800">
                <a:solidFill>
                  <a:schemeClr val="accent1">
                    <a:lumMod val="75000"/>
                  </a:schemeClr>
                </a:solidFill>
                <a:latin typeface="华文中宋" panose="02010600040101010101" pitchFamily="2" charset="-122"/>
                <a:ea typeface="华文中宋" panose="02010600040101010101" pitchFamily="2" charset="-122"/>
                <a:cs typeface="Times New Roman" panose="02020603050405020304" pitchFamily="18" charset="0"/>
              </a:rPr>
              <a:t>目标</a:t>
            </a: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）挑战：</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防御者不知道攻击者的攻击模型</a:t>
            </a: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防御者自己训练一个防御分类器来尝试模拟成员推理攻击。</a:t>
            </a:r>
            <a:endPar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向置信度向量添加噪声。</a:t>
            </a:r>
            <a:endPar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Arial" panose="020B0604020202020204" pitchFamily="34" charset="0"/>
              <a:buChar char="•"/>
            </a:pPr>
            <a:endPar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457200" indent="-457200">
              <a:lnSpc>
                <a:spcPct val="120000"/>
              </a:lnSpc>
              <a:buFont typeface="Wingdings" panose="05000000000000000000" pitchFamily="2" charset="2"/>
              <a:buChar char="Ø"/>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目标（</a:t>
            </a:r>
            <a:r>
              <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）挑战：</a:t>
            </a:r>
            <a:r>
              <a:rPr lang="zh-CN" altLang="en-US" sz="28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如何量化置信度向量的效用损失</a:t>
            </a: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120000"/>
              </a:lnSpc>
            </a:pP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引入两个指标：标签损失和置信度失真值</a:t>
            </a:r>
            <a:endPar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标签损失</a:t>
            </a: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：针对单个样本而言，如果加噪和不加噪输出标签相同，则标签损失为</a:t>
            </a:r>
            <a:r>
              <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，否则为</a:t>
            </a:r>
            <a:r>
              <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marL="914400" lvl="1" indent="-457200">
              <a:lnSpc>
                <a:spcPct val="120000"/>
              </a:lnSpc>
              <a:buFont typeface="Arial" panose="020B0604020202020204" pitchFamily="34" charset="0"/>
              <a:buChar char="•"/>
            </a:pPr>
            <a:r>
              <a:rPr lang="zh-CN" altLang="en-US" sz="2800">
                <a:solidFill>
                  <a:schemeClr val="accent1">
                    <a:lumMod val="75000"/>
                  </a:schemeClr>
                </a:solidFill>
                <a:latin typeface="Times New Roman" panose="02020603050405020304" pitchFamily="18" charset="0"/>
                <a:ea typeface="华文中宋" panose="02010600040101010101" pitchFamily="2" charset="-122"/>
                <a:cs typeface="Times New Roman" panose="02020603050405020304" pitchFamily="18" charset="0"/>
              </a:rPr>
              <a:t>置信度失真</a:t>
            </a: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：不加噪的置信度向量和加噪的置信度向量距离，本文采用</a:t>
            </a:r>
            <a:r>
              <a:rPr lang="en-US" altLang="zh-CN"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L1</a:t>
            </a:r>
            <a:r>
              <a:rPr lang="zh-CN" altLang="en-US" sz="28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范数。</a:t>
            </a:r>
            <a:endParaRPr lang="en-US" altLang="zh-CN" sz="2800">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3750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zh-CN" altLang="en-US"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问题正式定义</a:t>
            </a:r>
            <a:endPar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12F7EDF-57A3-B12A-AC97-F21173F0D7D3}"/>
                  </a:ext>
                </a:extLst>
              </p:cNvPr>
              <p:cNvSpPr txBox="1"/>
              <p:nvPr/>
            </p:nvSpPr>
            <p:spPr>
              <a:xfrm>
                <a:off x="427512" y="1053935"/>
                <a:ext cx="8152608" cy="2713628"/>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模型提供者提供分类器</a:t>
                </a:r>
                <a14:m>
                  <m:oMath xmlns:m="http://schemas.openxmlformats.org/officeDocument/2006/math">
                    <m:r>
                      <a:rPr kumimoji="1" lang="en-US" altLang="zh-CN" sz="2400" i="1" smtClean="0">
                        <a:solidFill>
                          <a:schemeClr val="accent1">
                            <a:lumMod val="75000"/>
                          </a:schemeClr>
                        </a:solidFill>
                        <a:latin typeface="Cambria Math" panose="02040503050406030204" pitchFamily="18" charset="0"/>
                      </a:rPr>
                      <m:t>𝑓</m:t>
                    </m:r>
                  </m:oMath>
                </a14:m>
                <a:r>
                  <a:rPr kumimoji="1" lang="zh-CN" altLang="en-US" sz="2400"/>
                  <a:t>         </a:t>
                </a:r>
                <a14:m>
                  <m:oMath xmlns:m="http://schemas.openxmlformats.org/officeDocument/2006/math">
                    <m:r>
                      <a:rPr kumimoji="1" lang="en-US" altLang="zh-CN" sz="2400" i="1" smtClean="0">
                        <a:solidFill>
                          <a:schemeClr val="accent1">
                            <a:lumMod val="75000"/>
                          </a:schemeClr>
                        </a:solidFill>
                        <a:latin typeface="Cambria Math" panose="02040503050406030204" pitchFamily="18" charset="0"/>
                      </a:rPr>
                      <m:t>𝑓</m:t>
                    </m:r>
                    <m:r>
                      <a:rPr kumimoji="1" lang="en-US" altLang="zh-CN" sz="2400" i="1" smtClean="0">
                        <a:solidFill>
                          <a:schemeClr val="accent1">
                            <a:lumMod val="75000"/>
                          </a:schemeClr>
                        </a:solidFill>
                        <a:latin typeface="Cambria Math" panose="02040503050406030204" pitchFamily="18" charset="0"/>
                      </a:rPr>
                      <m:t>: </m:t>
                    </m:r>
                    <m:r>
                      <a:rPr kumimoji="1" lang="en-US" altLang="zh-CN" sz="2400" b="1" i="1">
                        <a:solidFill>
                          <a:schemeClr val="accent1">
                            <a:lumMod val="75000"/>
                          </a:schemeClr>
                        </a:solidFill>
                        <a:latin typeface="Cambria Math" panose="02040503050406030204" pitchFamily="18" charset="0"/>
                      </a:rPr>
                      <m:t>𝒙</m:t>
                    </m:r>
                    <m:r>
                      <a:rPr kumimoji="1" lang="en-US" altLang="zh-CN" sz="2400" i="1">
                        <a:solidFill>
                          <a:schemeClr val="accent1">
                            <a:lumMod val="75000"/>
                          </a:schemeClr>
                        </a:solidFill>
                        <a:latin typeface="Cambria Math" panose="02040503050406030204" pitchFamily="18" charset="0"/>
                        <a:ea typeface="Cambria Math" panose="02040503050406030204" pitchFamily="18" charset="0"/>
                      </a:rPr>
                      <m:t>⟼</m:t>
                    </m:r>
                    <m:r>
                      <a:rPr kumimoji="1" lang="en-US" altLang="zh-CN" sz="2400" b="1" i="1">
                        <a:solidFill>
                          <a:schemeClr val="accent1">
                            <a:lumMod val="75000"/>
                          </a:schemeClr>
                        </a:solidFill>
                        <a:latin typeface="Cambria Math" panose="02040503050406030204" pitchFamily="18" charset="0"/>
                      </a:rPr>
                      <m:t>𝒔</m:t>
                    </m:r>
                  </m:oMath>
                </a14:m>
                <a:endParaRPr kumimoji="1" lang="en-US" altLang="zh-CN" sz="2400" b="1">
                  <a:solidFill>
                    <a:schemeClr val="accent1">
                      <a:lumMod val="75000"/>
                    </a:schemeClr>
                  </a:solidFill>
                </a:endParaRPr>
              </a:p>
              <a:p>
                <a:pPr marL="342900" indent="-342900">
                  <a:lnSpc>
                    <a:spcPct val="120000"/>
                  </a:lnSpc>
                  <a:buFont typeface="Wingdings" panose="05000000000000000000" pitchFamily="2" charset="2"/>
                  <a:buChar char="Ø"/>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攻击者训练攻击二分类器</a:t>
                </a:r>
                <a14:m>
                  <m:oMath xmlns:m="http://schemas.openxmlformats.org/officeDocument/2006/math">
                    <m:r>
                      <a:rPr kumimoji="1" lang="en-US" altLang="zh-CN" sz="2400" i="1" smtClean="0">
                        <a:solidFill>
                          <a:schemeClr val="accent1">
                            <a:lumMod val="75000"/>
                          </a:schemeClr>
                        </a:solidFill>
                        <a:latin typeface="Cambria Math" panose="02040503050406030204" pitchFamily="18" charset="0"/>
                      </a:rPr>
                      <m:t>𝐶</m:t>
                    </m:r>
                  </m:oMath>
                </a14:m>
                <a:r>
                  <a:rPr kumimoji="1" lang="zh-CN" altLang="en-US" sz="2400">
                    <a:solidFill>
                      <a:schemeClr val="accent1">
                        <a:lumMod val="75000"/>
                      </a:schemeClr>
                    </a:solidFill>
                  </a:rPr>
                  <a:t> </a:t>
                </a:r>
                <a:r>
                  <a:rPr kumimoji="1" lang="zh-CN" altLang="en-US" sz="2400"/>
                  <a:t>    </a:t>
                </a:r>
                <a14:m>
                  <m:oMath xmlns:m="http://schemas.openxmlformats.org/officeDocument/2006/math">
                    <m:r>
                      <a:rPr kumimoji="1" lang="en-US" altLang="zh-CN" sz="2400" i="1" smtClean="0">
                        <a:solidFill>
                          <a:schemeClr val="accent1">
                            <a:lumMod val="75000"/>
                          </a:schemeClr>
                        </a:solidFill>
                        <a:latin typeface="Cambria Math" panose="02040503050406030204" pitchFamily="18" charset="0"/>
                      </a:rPr>
                      <m:t>𝐶</m:t>
                    </m:r>
                    <m:r>
                      <a:rPr kumimoji="1" lang="en-US" altLang="zh-CN" sz="2400" i="1" smtClean="0">
                        <a:solidFill>
                          <a:schemeClr val="accent1">
                            <a:lumMod val="75000"/>
                          </a:schemeClr>
                        </a:solidFill>
                        <a:latin typeface="Cambria Math" panose="02040503050406030204" pitchFamily="18" charset="0"/>
                      </a:rPr>
                      <m:t>:</m:t>
                    </m:r>
                    <m:r>
                      <a:rPr kumimoji="1" lang="en-US" altLang="zh-CN" sz="2400" b="1" i="1">
                        <a:solidFill>
                          <a:schemeClr val="accent1">
                            <a:lumMod val="75000"/>
                          </a:schemeClr>
                        </a:solidFill>
                        <a:latin typeface="Cambria Math" panose="02040503050406030204" pitchFamily="18" charset="0"/>
                      </a:rPr>
                      <m:t>𝒔</m:t>
                    </m:r>
                    <m:r>
                      <a:rPr kumimoji="1" lang="en-US" altLang="zh-CN" sz="2400" i="1">
                        <a:solidFill>
                          <a:schemeClr val="accent1">
                            <a:lumMod val="75000"/>
                          </a:schemeClr>
                        </a:solidFill>
                        <a:latin typeface="Cambria Math" panose="02040503050406030204" pitchFamily="18" charset="0"/>
                        <a:ea typeface="Cambria Math" panose="02040503050406030204" pitchFamily="18" charset="0"/>
                      </a:rPr>
                      <m:t>↦</m:t>
                    </m:r>
                    <m:r>
                      <a:rPr kumimoji="1" lang="en-US" altLang="zh-CN" sz="2400" i="1">
                        <a:solidFill>
                          <a:schemeClr val="accent1">
                            <a:lumMod val="75000"/>
                          </a:schemeClr>
                        </a:solidFill>
                        <a:latin typeface="Cambria Math" panose="02040503050406030204" pitchFamily="18" charset="0"/>
                      </a:rPr>
                      <m:t>{0,1}</m:t>
                    </m:r>
                  </m:oMath>
                </a14:m>
                <a:endParaRPr kumimoji="1" lang="en-US" altLang="zh-CN" sz="2400">
                  <a:solidFill>
                    <a:schemeClr val="accent1">
                      <a:lumMod val="75000"/>
                    </a:schemeClr>
                  </a:solidFill>
                </a:endParaRPr>
              </a:p>
              <a:p>
                <a:pPr marL="342900" indent="-342900">
                  <a:lnSpc>
                    <a:spcPct val="120000"/>
                  </a:lnSpc>
                  <a:buFont typeface="Wingdings" panose="05000000000000000000" pitchFamily="2" charset="2"/>
                  <a:buChar char="Ø"/>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防御者训练防御分类器</a:t>
                </a:r>
                <a14:m>
                  <m:oMath xmlns:m="http://schemas.openxmlformats.org/officeDocument/2006/math">
                    <m:r>
                      <a:rPr kumimoji="1" lang="en-US" altLang="zh-CN" sz="2400" b="0" i="1" smtClean="0">
                        <a:solidFill>
                          <a:schemeClr val="accent1">
                            <a:lumMod val="75000"/>
                          </a:schemeClr>
                        </a:solidFill>
                        <a:latin typeface="Cambria Math" panose="02040503050406030204" pitchFamily="18" charset="0"/>
                      </a:rPr>
                      <m:t>𝑔</m:t>
                    </m:r>
                  </m:oMath>
                </a14:m>
                <a:r>
                  <a:rPr kumimoji="1" lang="zh-CN" altLang="en-US" sz="2400"/>
                  <a:t>         </a:t>
                </a:r>
                <a14:m>
                  <m:oMath xmlns:m="http://schemas.openxmlformats.org/officeDocument/2006/math">
                    <m:r>
                      <a:rPr kumimoji="1" lang="en-US" altLang="zh-CN" sz="2400" i="1" smtClean="0">
                        <a:solidFill>
                          <a:schemeClr val="accent1">
                            <a:lumMod val="75000"/>
                          </a:schemeClr>
                        </a:solidFill>
                        <a:latin typeface="Cambria Math" panose="02040503050406030204" pitchFamily="18" charset="0"/>
                      </a:rPr>
                      <m:t>𝑔</m:t>
                    </m:r>
                    <m:r>
                      <a:rPr kumimoji="1" lang="en-US" altLang="zh-CN" sz="2400" i="1" smtClean="0">
                        <a:solidFill>
                          <a:schemeClr val="accent1">
                            <a:lumMod val="75000"/>
                          </a:schemeClr>
                        </a:solidFill>
                        <a:latin typeface="Cambria Math" panose="02040503050406030204" pitchFamily="18" charset="0"/>
                      </a:rPr>
                      <m:t>:</m:t>
                    </m:r>
                    <m:r>
                      <a:rPr kumimoji="1" lang="en-US" altLang="zh-CN" sz="2400" b="1" i="1">
                        <a:solidFill>
                          <a:schemeClr val="accent1">
                            <a:lumMod val="75000"/>
                          </a:schemeClr>
                        </a:solidFill>
                        <a:latin typeface="Cambria Math" panose="02040503050406030204" pitchFamily="18" charset="0"/>
                      </a:rPr>
                      <m:t>𝒔</m:t>
                    </m:r>
                    <m:r>
                      <a:rPr kumimoji="1" lang="en-US" altLang="zh-CN" sz="2400" i="1">
                        <a:solidFill>
                          <a:schemeClr val="accent1">
                            <a:lumMod val="75000"/>
                          </a:schemeClr>
                        </a:solidFill>
                        <a:latin typeface="Cambria Math" panose="02040503050406030204" pitchFamily="18" charset="0"/>
                      </a:rPr>
                      <m:t>↦</m:t>
                    </m:r>
                    <m:d>
                      <m:dPr>
                        <m:begChr m:val="{"/>
                        <m:endChr m:val="}"/>
                        <m:ctrlPr>
                          <a:rPr kumimoji="1" lang="en-US" altLang="zh-CN" sz="2400" i="1">
                            <a:solidFill>
                              <a:schemeClr val="accent1">
                                <a:lumMod val="75000"/>
                              </a:schemeClr>
                            </a:solidFill>
                            <a:latin typeface="Cambria Math" panose="02040503050406030204" pitchFamily="18" charset="0"/>
                          </a:rPr>
                        </m:ctrlPr>
                      </m:dPr>
                      <m:e>
                        <m:r>
                          <a:rPr kumimoji="1" lang="en-US" altLang="zh-CN" sz="2400" i="1">
                            <a:solidFill>
                              <a:schemeClr val="accent1">
                                <a:lumMod val="75000"/>
                              </a:schemeClr>
                            </a:solidFill>
                            <a:latin typeface="Cambria Math" panose="02040503050406030204" pitchFamily="18" charset="0"/>
                          </a:rPr>
                          <m:t>0,1</m:t>
                        </m:r>
                      </m:e>
                    </m:d>
                  </m:oMath>
                </a14:m>
                <a:endParaRPr kumimoji="1" lang="en-US" altLang="zh-CN" sz="2400"/>
              </a:p>
              <a:p>
                <a:pPr marL="342900" indent="-342900">
                  <a:lnSpc>
                    <a:spcPct val="120000"/>
                  </a:lnSpc>
                  <a:buFont typeface="Wingdings" panose="05000000000000000000" pitchFamily="2" charset="2"/>
                  <a:buChar char="Ø"/>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防御者通过机制</a:t>
                </a:r>
                <a14:m>
                  <m:oMath xmlns:m="http://schemas.openxmlformats.org/officeDocument/2006/math">
                    <m:r>
                      <a:rPr lang="en-US" altLang="zh-CN" sz="2400" i="1" smtClean="0">
                        <a:solidFill>
                          <a:schemeClr val="accent1">
                            <a:lumMod val="75000"/>
                          </a:schemeClr>
                        </a:solidFill>
                        <a:latin typeface="Cambria Math" panose="02040503050406030204" pitchFamily="18" charset="0"/>
                        <a:ea typeface="华文中宋" panose="02010600040101010101" pitchFamily="2" charset="-122"/>
                        <a:cs typeface="Times New Roman" panose="02020603050405020304" pitchFamily="18" charset="0"/>
                      </a:rPr>
                      <m:t>𝑀</m:t>
                    </m:r>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向真实置信度向量添加噪声 </a:t>
                </a:r>
                <a14:m>
                  <m:oMath xmlns:m="http://schemas.openxmlformats.org/officeDocument/2006/math">
                    <m:r>
                      <a:rPr kumimoji="1" lang="en-US" altLang="zh-CN" sz="2400" b="1" i="1" smtClean="0">
                        <a:solidFill>
                          <a:schemeClr val="accent1">
                            <a:lumMod val="75000"/>
                          </a:schemeClr>
                        </a:solidFill>
                        <a:latin typeface="Cambria Math" panose="02040503050406030204" pitchFamily="18" charset="0"/>
                      </a:rPr>
                      <m:t>𝒔</m:t>
                    </m:r>
                    <m:r>
                      <a:rPr kumimoji="1" lang="en-US" altLang="zh-CN" sz="2400" b="1" i="1" smtClean="0">
                        <a:solidFill>
                          <a:schemeClr val="accent1">
                            <a:lumMod val="75000"/>
                          </a:schemeClr>
                        </a:solidFill>
                        <a:latin typeface="Cambria Math" panose="02040503050406030204" pitchFamily="18" charset="0"/>
                      </a:rPr>
                      <m:t>’</m:t>
                    </m:r>
                    <m:r>
                      <a:rPr kumimoji="1" lang="en-US" altLang="zh-CN" sz="2400" i="1">
                        <a:solidFill>
                          <a:schemeClr val="accent1">
                            <a:lumMod val="75000"/>
                          </a:schemeClr>
                        </a:solidFill>
                        <a:latin typeface="Cambria Math" panose="02040503050406030204" pitchFamily="18" charset="0"/>
                      </a:rPr>
                      <m:t>=</m:t>
                    </m:r>
                    <m:r>
                      <a:rPr kumimoji="1" lang="en-US" altLang="zh-CN" sz="2400" b="1" i="1">
                        <a:solidFill>
                          <a:schemeClr val="accent1">
                            <a:lumMod val="75000"/>
                          </a:schemeClr>
                        </a:solidFill>
                        <a:latin typeface="Cambria Math" panose="02040503050406030204" pitchFamily="18" charset="0"/>
                      </a:rPr>
                      <m:t>𝒔</m:t>
                    </m:r>
                    <m:r>
                      <a:rPr kumimoji="1" lang="en-US" altLang="zh-CN" sz="2400" i="1">
                        <a:solidFill>
                          <a:schemeClr val="accent1">
                            <a:lumMod val="75000"/>
                          </a:schemeClr>
                        </a:solidFill>
                        <a:latin typeface="Cambria Math" panose="02040503050406030204" pitchFamily="18" charset="0"/>
                      </a:rPr>
                      <m:t>+</m:t>
                    </m:r>
                    <m:r>
                      <a:rPr kumimoji="1" lang="en-US" altLang="zh-CN" sz="2400" b="1" i="1">
                        <a:solidFill>
                          <a:schemeClr val="accent1">
                            <a:lumMod val="75000"/>
                          </a:schemeClr>
                        </a:solidFill>
                        <a:latin typeface="Cambria Math" panose="02040503050406030204" pitchFamily="18" charset="0"/>
                      </a:rPr>
                      <m:t>𝒏</m:t>
                    </m:r>
                  </m:oMath>
                </a14:m>
                <a:endParaRPr kumimoji="1" lang="en-US" altLang="zh-CN" sz="2400" b="1" i="1">
                  <a:solidFill>
                    <a:schemeClr val="accent1">
                      <a:lumMod val="75000"/>
                    </a:schemeClr>
                  </a:solidFill>
                  <a:latin typeface="Cambria Math" panose="02040503050406030204" pitchFamily="18" charset="0"/>
                </a:endParaRPr>
              </a:p>
              <a:p>
                <a:pPr marL="342900" indent="-342900">
                  <a:lnSpc>
                    <a:spcPct val="120000"/>
                  </a:lnSpc>
                  <a:buFont typeface="Wingdings" panose="05000000000000000000" pitchFamily="2" charset="2"/>
                  <a:buChar char="Ø"/>
                </a:pP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最终要解决带多个非线性约束的优化问题：</a:t>
                </a:r>
                <a:endParaRPr lang="en-US" altLang="zh-CN"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212F7EDF-57A3-B12A-AC97-F21173F0D7D3}"/>
                  </a:ext>
                </a:extLst>
              </p:cNvPr>
              <p:cNvSpPr txBox="1">
                <a:spLocks noRot="1" noChangeAspect="1" noMove="1" noResize="1" noEditPoints="1" noAdjustHandles="1" noChangeArrowheads="1" noChangeShapeType="1" noTextEdit="1"/>
              </p:cNvSpPr>
              <p:nvPr/>
            </p:nvSpPr>
            <p:spPr>
              <a:xfrm>
                <a:off x="427512" y="1053935"/>
                <a:ext cx="8152608" cy="2713628"/>
              </a:xfrm>
              <a:prstGeom prst="rect">
                <a:avLst/>
              </a:prstGeom>
              <a:blipFill>
                <a:blip r:embed="rId3"/>
                <a:stretch>
                  <a:fillRect l="-972" t="-449" b="-427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B8C59A09-6DE4-44F1-B97D-C8FF9F7C1FE9}"/>
              </a:ext>
            </a:extLst>
          </p:cNvPr>
          <p:cNvPicPr>
            <a:picLocks noChangeAspect="1"/>
          </p:cNvPicPr>
          <p:nvPr/>
        </p:nvPicPr>
        <p:blipFill>
          <a:blip r:embed="rId4"/>
          <a:stretch>
            <a:fillRect/>
          </a:stretch>
        </p:blipFill>
        <p:spPr>
          <a:xfrm>
            <a:off x="414310" y="3741420"/>
            <a:ext cx="6532299" cy="2949141"/>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9DC83FD-8305-4612-AEC8-00765C8E0D0C}"/>
                  </a:ext>
                </a:extLst>
              </p:cNvPr>
              <p:cNvSpPr txBox="1"/>
              <p:nvPr/>
            </p:nvSpPr>
            <p:spPr>
              <a:xfrm>
                <a:off x="7053290" y="4366260"/>
                <a:ext cx="4320540" cy="369332"/>
              </a:xfrm>
              <a:prstGeom prst="rect">
                <a:avLst/>
              </a:prstGeom>
              <a:noFill/>
            </p:spPr>
            <p:txBody>
              <a:bodyPr wrap="square" rtlCol="0">
                <a:spAutoFit/>
              </a:bodyPr>
              <a:lstStyle/>
              <a:p>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𝑗</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表示</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𝑗</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标签，是否加噪不应改变预测标签</a:t>
                </a:r>
              </a:p>
            </p:txBody>
          </p:sp>
        </mc:Choice>
        <mc:Fallback>
          <p:sp>
            <p:nvSpPr>
              <p:cNvPr id="5" name="文本框 4">
                <a:extLst>
                  <a:ext uri="{FF2B5EF4-FFF2-40B4-BE49-F238E27FC236}">
                    <a16:creationId xmlns:a16="http://schemas.microsoft.com/office/drawing/2014/main" id="{A9DC83FD-8305-4612-AEC8-00765C8E0D0C}"/>
                  </a:ext>
                </a:extLst>
              </p:cNvPr>
              <p:cNvSpPr txBox="1">
                <a:spLocks noRot="1" noChangeAspect="1" noMove="1" noResize="1" noEditPoints="1" noAdjustHandles="1" noChangeArrowheads="1" noChangeShapeType="1" noTextEdit="1"/>
              </p:cNvSpPr>
              <p:nvPr/>
            </p:nvSpPr>
            <p:spPr>
              <a:xfrm>
                <a:off x="7053290" y="4366260"/>
                <a:ext cx="4320540" cy="369332"/>
              </a:xfrm>
              <a:prstGeom prst="rect">
                <a:avLst/>
              </a:prstGeom>
              <a:blipFill>
                <a:blip r:embed="rId5"/>
                <a:stretch>
                  <a:fillRect l="-423"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816522F-4881-4BFA-B1C4-D1F8857671A9}"/>
                  </a:ext>
                </a:extLst>
              </p:cNvPr>
              <p:cNvSpPr txBox="1"/>
              <p:nvPr/>
            </p:nvSpPr>
            <p:spPr>
              <a:xfrm>
                <a:off x="7053290" y="5031324"/>
                <a:ext cx="4320540" cy="369332"/>
              </a:xfrm>
              <a:prstGeom prst="rect">
                <a:avLst/>
              </a:prstGeom>
              <a:noFill/>
            </p:spPr>
            <p:txBody>
              <a:bodyPr wrap="square" rtlCol="0">
                <a:spAutoFit/>
              </a:bodyPr>
              <a:lstStyle/>
              <a:p>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𝑑</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表示向量距离，置信度失真程度有界</a:t>
                </a:r>
              </a:p>
            </p:txBody>
          </p:sp>
        </mc:Choice>
        <mc:Fallback>
          <p:sp>
            <p:nvSpPr>
              <p:cNvPr id="8" name="文本框 7">
                <a:extLst>
                  <a:ext uri="{FF2B5EF4-FFF2-40B4-BE49-F238E27FC236}">
                    <a16:creationId xmlns:a16="http://schemas.microsoft.com/office/drawing/2014/main" id="{1816522F-4881-4BFA-B1C4-D1F8857671A9}"/>
                  </a:ext>
                </a:extLst>
              </p:cNvPr>
              <p:cNvSpPr txBox="1">
                <a:spLocks noRot="1" noChangeAspect="1" noMove="1" noResize="1" noEditPoints="1" noAdjustHandles="1" noChangeArrowheads="1" noChangeShapeType="1" noTextEdit="1"/>
              </p:cNvSpPr>
              <p:nvPr/>
            </p:nvSpPr>
            <p:spPr>
              <a:xfrm>
                <a:off x="7053290" y="5031324"/>
                <a:ext cx="4320540" cy="369332"/>
              </a:xfrm>
              <a:prstGeom prst="rect">
                <a:avLst/>
              </a:prstGeom>
              <a:blipFill>
                <a:blip r:embed="rId6"/>
                <a:stretch>
                  <a:fillRect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C2DBBE6-0CE7-49FD-8C22-18A3D0A1B317}"/>
                  </a:ext>
                </a:extLst>
              </p:cNvPr>
              <p:cNvSpPr txBox="1"/>
              <p:nvPr/>
            </p:nvSpPr>
            <p:spPr>
              <a:xfrm>
                <a:off x="7053290" y="3741420"/>
                <a:ext cx="4902490" cy="369332"/>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寻找一使推理攻击准确率接近</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0.5</a:t>
                </a:r>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的噪声机制</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𝑀</m:t>
                    </m:r>
                  </m:oMath>
                </a14:m>
                <a:endPar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2C2DBBE6-0CE7-49FD-8C22-18A3D0A1B317}"/>
                  </a:ext>
                </a:extLst>
              </p:cNvPr>
              <p:cNvSpPr txBox="1">
                <a:spLocks noRot="1" noChangeAspect="1" noMove="1" noResize="1" noEditPoints="1" noAdjustHandles="1" noChangeArrowheads="1" noChangeShapeType="1" noTextEdit="1"/>
              </p:cNvSpPr>
              <p:nvPr/>
            </p:nvSpPr>
            <p:spPr>
              <a:xfrm>
                <a:off x="7053290" y="3741420"/>
                <a:ext cx="4902490" cy="369332"/>
              </a:xfrm>
              <a:prstGeom prst="rect">
                <a:avLst/>
              </a:prstGeom>
              <a:blipFill>
                <a:blip r:embed="rId7"/>
                <a:stretch>
                  <a:fillRect l="-995"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5160A55-0D38-4861-9F9A-D2176AC1E13D}"/>
                  </a:ext>
                </a:extLst>
              </p:cNvPr>
              <p:cNvSpPr txBox="1"/>
              <p:nvPr/>
            </p:nvSpPr>
            <p:spPr>
              <a:xfrm>
                <a:off x="7053290" y="5488862"/>
                <a:ext cx="4320540" cy="369332"/>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加噪后置信度向量元素均</a:t>
                </a:r>
                <a14:m>
                  <m:oMath xmlns:m="http://schemas.openxmlformats.org/officeDocument/2006/math">
                    <m:r>
                      <a:rPr lang="zh-CN" altLang="en-US"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0</m:t>
                    </m:r>
                  </m:oMath>
                </a14:m>
                <a:endPar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55160A55-0D38-4861-9F9A-D2176AC1E13D}"/>
                  </a:ext>
                </a:extLst>
              </p:cNvPr>
              <p:cNvSpPr txBox="1">
                <a:spLocks noRot="1" noChangeAspect="1" noMove="1" noResize="1" noEditPoints="1" noAdjustHandles="1" noChangeArrowheads="1" noChangeShapeType="1" noTextEdit="1"/>
              </p:cNvSpPr>
              <p:nvPr/>
            </p:nvSpPr>
            <p:spPr>
              <a:xfrm>
                <a:off x="7053290" y="5488862"/>
                <a:ext cx="4320540" cy="369332"/>
              </a:xfrm>
              <a:prstGeom prst="rect">
                <a:avLst/>
              </a:prstGeom>
              <a:blipFill>
                <a:blip r:embed="rId8"/>
                <a:stretch>
                  <a:fillRect l="-1128" t="-8197" b="-2459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CF287074-4735-4581-A032-727C1BA31259}"/>
              </a:ext>
            </a:extLst>
          </p:cNvPr>
          <p:cNvSpPr txBox="1"/>
          <p:nvPr/>
        </p:nvSpPr>
        <p:spPr>
          <a:xfrm>
            <a:off x="7053290" y="6025653"/>
            <a:ext cx="4320540" cy="369332"/>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加噪后置信度向量元素和为</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a:t>
            </a:r>
            <a:endPar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3319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C078B20-3F16-4F3D-AF2C-CFCD758132C3}"/>
              </a:ext>
            </a:extLst>
          </p:cNvPr>
          <p:cNvSpPr txBox="1"/>
          <p:nvPr/>
        </p:nvSpPr>
        <p:spPr>
          <a:xfrm>
            <a:off x="427512" y="1053935"/>
            <a:ext cx="10019508" cy="504946"/>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原始问题优化目标是一种机制，转化为一个两阶段的近似的优化问题</a:t>
            </a:r>
            <a:endParaRPr kumimoji="1" lang="en-US" altLang="zh-CN" sz="2400" b="1">
              <a:solidFill>
                <a:srgbClr val="C00000"/>
              </a:solidFill>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6C07786-DC0E-4EAB-9EED-93A9F298BFED}"/>
                  </a:ext>
                </a:extLst>
              </p:cNvPr>
              <p:cNvSpPr txBox="1"/>
              <p:nvPr/>
            </p:nvSpPr>
            <p:spPr>
              <a:xfrm>
                <a:off x="762000" y="2429954"/>
                <a:ext cx="10019508" cy="1134734"/>
              </a:xfrm>
              <a:prstGeom prst="rect">
                <a:avLst/>
              </a:prstGeom>
              <a:noFill/>
            </p:spPr>
            <p:txBody>
              <a:bodyPr wrap="square">
                <a:spAutoFit/>
              </a:bodyPr>
              <a:lstStyle/>
              <a:p>
                <a:pPr>
                  <a:lnSpc>
                    <a:spcPct val="150000"/>
                  </a:lnSpc>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第一阶段</a:t>
                </a: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：寻找</a:t>
                </a:r>
                <a14:m>
                  <m:oMath xmlns:m="http://schemas.openxmlformats.org/officeDocument/2006/math">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𝑟</m:t>
                    </m:r>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𝑟</m:t>
                    </m:r>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为使置信度向量失真最小，且使</a:t>
                </a:r>
                <a14:m>
                  <m:oMath xmlns:m="http://schemas.openxmlformats.org/officeDocument/2006/math">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𝑔</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𝑠</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𝑟</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)=0.5</m:t>
                    </m:r>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的噪声）</a:t>
                </a:r>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正式的优化问题如下所示：</a:t>
                </a:r>
              </a:p>
            </p:txBody>
          </p:sp>
        </mc:Choice>
        <mc:Fallback>
          <p:sp>
            <p:nvSpPr>
              <p:cNvPr id="8" name="文本框 7">
                <a:extLst>
                  <a:ext uri="{FF2B5EF4-FFF2-40B4-BE49-F238E27FC236}">
                    <a16:creationId xmlns:a16="http://schemas.microsoft.com/office/drawing/2014/main" id="{66C07786-DC0E-4EAB-9EED-93A9F298BFED}"/>
                  </a:ext>
                </a:extLst>
              </p:cNvPr>
              <p:cNvSpPr txBox="1">
                <a:spLocks noRot="1" noChangeAspect="1" noMove="1" noResize="1" noEditPoints="1" noAdjustHandles="1" noChangeArrowheads="1" noChangeShapeType="1" noTextEdit="1"/>
              </p:cNvSpPr>
              <p:nvPr/>
            </p:nvSpPr>
            <p:spPr>
              <a:xfrm>
                <a:off x="762000" y="2429954"/>
                <a:ext cx="10019508" cy="1134734"/>
              </a:xfrm>
              <a:prstGeom prst="rect">
                <a:avLst/>
              </a:prstGeom>
              <a:blipFill>
                <a:blip r:embed="rId3"/>
                <a:stretch>
                  <a:fillRect l="-912" r="-3954" b="-1182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0327479F-3D73-477D-B14B-D1ED175B5A70}"/>
              </a:ext>
            </a:extLst>
          </p:cNvPr>
          <p:cNvPicPr>
            <a:picLocks noChangeAspect="1"/>
          </p:cNvPicPr>
          <p:nvPr/>
        </p:nvPicPr>
        <p:blipFill>
          <a:blip r:embed="rId4"/>
          <a:stretch>
            <a:fillRect/>
          </a:stretch>
        </p:blipFill>
        <p:spPr>
          <a:xfrm>
            <a:off x="762000" y="3711861"/>
            <a:ext cx="6607830" cy="2850054"/>
          </a:xfrm>
          <a:prstGeom prst="rect">
            <a:avLst/>
          </a:prstGeom>
        </p:spPr>
      </p:pic>
      <p:sp>
        <p:nvSpPr>
          <p:cNvPr id="12" name="文本框 11">
            <a:extLst>
              <a:ext uri="{FF2B5EF4-FFF2-40B4-BE49-F238E27FC236}">
                <a16:creationId xmlns:a16="http://schemas.microsoft.com/office/drawing/2014/main" id="{E28A24E8-BEBF-4539-BADB-CD5E806DAEB3}"/>
              </a:ext>
            </a:extLst>
          </p:cNvPr>
          <p:cNvSpPr txBox="1"/>
          <p:nvPr/>
        </p:nvSpPr>
        <p:spPr>
          <a:xfrm>
            <a:off x="427512" y="1647034"/>
            <a:ext cx="9714708" cy="461665"/>
          </a:xfrm>
          <a:prstGeom prst="rect">
            <a:avLst/>
          </a:prstGeom>
          <a:noFill/>
        </p:spPr>
        <p:txBody>
          <a:bodyPr wrap="square">
            <a:spAutoFit/>
          </a:bodyPr>
          <a:lstStyle/>
          <a:p>
            <a:pPr marL="342900" indent="-342900">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第一阶段优化问题可以视为</a:t>
            </a: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找到一个对抗性样本来规避防御分类器</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CE68200A-8583-4DEB-93CB-9A31DFE650BB}"/>
                  </a:ext>
                </a:extLst>
              </p:cNvPr>
              <p:cNvSpPr txBox="1"/>
              <p:nvPr/>
            </p:nvSpPr>
            <p:spPr>
              <a:xfrm>
                <a:off x="7274270" y="3597425"/>
                <a:ext cx="4902490" cy="646331"/>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把原约束条件直接转换为优化目标</a:t>
                </a:r>
                <a:endPar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寻找一噪声</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𝑟</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，使置信度失真程度最小</a:t>
                </a:r>
              </a:p>
            </p:txBody>
          </p:sp>
        </mc:Choice>
        <mc:Fallback>
          <p:sp>
            <p:nvSpPr>
              <p:cNvPr id="13" name="文本框 12">
                <a:extLst>
                  <a:ext uri="{FF2B5EF4-FFF2-40B4-BE49-F238E27FC236}">
                    <a16:creationId xmlns:a16="http://schemas.microsoft.com/office/drawing/2014/main" id="{CE68200A-8583-4DEB-93CB-9A31DFE650BB}"/>
                  </a:ext>
                </a:extLst>
              </p:cNvPr>
              <p:cNvSpPr txBox="1">
                <a:spLocks noRot="1" noChangeAspect="1" noMove="1" noResize="1" noEditPoints="1" noAdjustHandles="1" noChangeArrowheads="1" noChangeShapeType="1" noTextEdit="1"/>
              </p:cNvSpPr>
              <p:nvPr/>
            </p:nvSpPr>
            <p:spPr>
              <a:xfrm>
                <a:off x="7274270" y="3597425"/>
                <a:ext cx="4902490" cy="646331"/>
              </a:xfrm>
              <a:prstGeom prst="rect">
                <a:avLst/>
              </a:prstGeom>
              <a:blipFill>
                <a:blip r:embed="rId5"/>
                <a:stretch>
                  <a:fillRect l="-994" t="-4717" b="-1415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718C84DB-D231-4463-A44C-2A7C4593C7F9}"/>
              </a:ext>
            </a:extLst>
          </p:cNvPr>
          <p:cNvSpPr txBox="1"/>
          <p:nvPr/>
        </p:nvSpPr>
        <p:spPr>
          <a:xfrm>
            <a:off x="7274270" y="4911702"/>
            <a:ext cx="4902490" cy="369332"/>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把原优化目标直接转换为条件</a:t>
            </a: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10AD085-2DBC-4D45-B540-DBB89F708B6E}"/>
                  </a:ext>
                </a:extLst>
              </p:cNvPr>
              <p:cNvSpPr txBox="1"/>
              <p:nvPr/>
            </p:nvSpPr>
            <p:spPr>
              <a:xfrm>
                <a:off x="7274270" y="5604967"/>
                <a:ext cx="4788190" cy="923330"/>
              </a:xfrm>
              <a:prstGeom prst="rect">
                <a:avLst/>
              </a:prstGeom>
              <a:noFill/>
            </p:spPr>
            <p:txBody>
              <a:bodyPr wrap="square" rtlCol="0">
                <a:spAutoFit/>
              </a:bodyPr>
              <a:lstStyle/>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加噪后置信度向量元素和为</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a:t>
                </a:r>
              </a:p>
              <a:p>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因为原</a:t>
                </a:r>
                <a14:m>
                  <m:oMath xmlns:m="http://schemas.openxmlformats.org/officeDocument/2006/math">
                    <m:r>
                      <a:rPr lang="en-US" altLang="zh-CN"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𝒔</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向量各元素之和为</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，因此噪声</a:t>
                </a:r>
                <a14:m>
                  <m:oMath xmlns:m="http://schemas.openxmlformats.org/officeDocument/2006/math">
                    <m:r>
                      <a:rPr lang="en-US" altLang="zh-CN"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𝒓</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向量元素之和也为</a:t>
                </a:r>
                <a:r>
                  <a:rPr lang="en-US" altLang="zh-CN">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1</a:t>
                </a:r>
                <a:endPar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A10AD085-2DBC-4D45-B540-DBB89F708B6E}"/>
                  </a:ext>
                </a:extLst>
              </p:cNvPr>
              <p:cNvSpPr txBox="1">
                <a:spLocks noRot="1" noChangeAspect="1" noMove="1" noResize="1" noEditPoints="1" noAdjustHandles="1" noChangeArrowheads="1" noChangeShapeType="1" noTextEdit="1"/>
              </p:cNvSpPr>
              <p:nvPr/>
            </p:nvSpPr>
            <p:spPr>
              <a:xfrm>
                <a:off x="7274270" y="5604967"/>
                <a:ext cx="4788190" cy="923330"/>
              </a:xfrm>
              <a:prstGeom prst="rect">
                <a:avLst/>
              </a:prstGeom>
              <a:blipFill>
                <a:blip r:embed="rId6"/>
                <a:stretch>
                  <a:fillRect l="-1018"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348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6191D1D-1B04-4018-B0B1-042612C18731}"/>
              </a:ext>
            </a:extLst>
          </p:cNvPr>
          <p:cNvSpPr txBox="1"/>
          <p:nvPr/>
        </p:nvSpPr>
        <p:spPr>
          <a:xfrm>
            <a:off x="336289" y="107435"/>
            <a:ext cx="12709151" cy="707886"/>
          </a:xfrm>
          <a:prstGeom prst="rect">
            <a:avLst/>
          </a:prstGeom>
          <a:noFill/>
        </p:spPr>
        <p:txBody>
          <a:bodyPr wrap="square" rtlCol="0">
            <a:spAutoFit/>
          </a:bodyPr>
          <a:lstStyle/>
          <a:p>
            <a:r>
              <a:rPr kumimoji="1" lang="en-US" altLang="zh-CN" sz="4000" b="1">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Memguard</a:t>
            </a:r>
          </a:p>
        </p:txBody>
      </p:sp>
      <p:cxnSp>
        <p:nvCxnSpPr>
          <p:cNvPr id="16" name="直接连接符 15">
            <a:extLst>
              <a:ext uri="{FF2B5EF4-FFF2-40B4-BE49-F238E27FC236}">
                <a16:creationId xmlns:a16="http://schemas.microsoft.com/office/drawing/2014/main" id="{294B0C15-C8D0-4854-AD7B-F876891CFFA1}"/>
              </a:ext>
            </a:extLst>
          </p:cNvPr>
          <p:cNvCxnSpPr/>
          <p:nvPr/>
        </p:nvCxnSpPr>
        <p:spPr>
          <a:xfrm>
            <a:off x="0" y="906761"/>
            <a:ext cx="12192000" cy="0"/>
          </a:xfrm>
          <a:prstGeom prst="line">
            <a:avLst/>
          </a:prstGeom>
          <a:ln w="19050">
            <a:solidFill>
              <a:srgbClr val="20386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C078B20-3F16-4F3D-AF2C-CFCD758132C3}"/>
              </a:ext>
            </a:extLst>
          </p:cNvPr>
          <p:cNvSpPr txBox="1"/>
          <p:nvPr/>
        </p:nvSpPr>
        <p:spPr>
          <a:xfrm>
            <a:off x="427512" y="1053935"/>
            <a:ext cx="10019508" cy="504946"/>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400">
                <a:latin typeface="Times New Roman" panose="02020603050405020304" pitchFamily="18" charset="0"/>
                <a:ea typeface="华文中宋" panose="02010600040101010101" pitchFamily="2" charset="-122"/>
                <a:cs typeface="Times New Roman" panose="02020603050405020304" pitchFamily="18" charset="0"/>
              </a:rPr>
              <a:t>解决第一阶段优化问题：首先解决概率分布约束</a:t>
            </a:r>
            <a:endParaRPr kumimoji="1" lang="en-US" altLang="zh-CN" sz="2400" b="1"/>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6C07786-DC0E-4EAB-9EED-93A9F298BFED}"/>
                  </a:ext>
                </a:extLst>
              </p:cNvPr>
              <p:cNvSpPr txBox="1"/>
              <p:nvPr/>
            </p:nvSpPr>
            <p:spPr>
              <a:xfrm>
                <a:off x="762000" y="1706054"/>
                <a:ext cx="10019508" cy="579967"/>
              </a:xfrm>
              <a:prstGeom prst="rect">
                <a:avLst/>
              </a:prstGeom>
              <a:noFill/>
            </p:spPr>
            <p:txBody>
              <a:bodyPr wrap="square">
                <a:spAutoFit/>
              </a:bodyPr>
              <a:lstStyle/>
              <a:p>
                <a:pPr>
                  <a:lnSpc>
                    <a:spcPct val="150000"/>
                  </a:lnSpc>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寻找满足概率分布的</a:t>
                </a:r>
                <a14:m>
                  <m:oMath xmlns:m="http://schemas.openxmlformats.org/officeDocument/2006/math">
                    <m:r>
                      <a:rPr lang="en-US" altLang="zh-CN" sz="2400"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𝒓</m:t>
                    </m:r>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比较困难，通过</a:t>
                </a:r>
                <a14:m>
                  <m:oMath xmlns:m="http://schemas.openxmlformats.org/officeDocument/2006/math">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𝑠𝑜𝑓𝑡𝑚𝑎𝑥</m:t>
                    </m:r>
                  </m:oMath>
                </a14:m>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函数的性质解决</a:t>
                </a:r>
              </a:p>
            </p:txBody>
          </p:sp>
        </mc:Choice>
        <mc:Fallback>
          <p:sp>
            <p:nvSpPr>
              <p:cNvPr id="8" name="文本框 7">
                <a:extLst>
                  <a:ext uri="{FF2B5EF4-FFF2-40B4-BE49-F238E27FC236}">
                    <a16:creationId xmlns:a16="http://schemas.microsoft.com/office/drawing/2014/main" id="{66C07786-DC0E-4EAB-9EED-93A9F298BFED}"/>
                  </a:ext>
                </a:extLst>
              </p:cNvPr>
              <p:cNvSpPr txBox="1">
                <a:spLocks noRot="1" noChangeAspect="1" noMove="1" noResize="1" noEditPoints="1" noAdjustHandles="1" noChangeArrowheads="1" noChangeShapeType="1" noTextEdit="1"/>
              </p:cNvSpPr>
              <p:nvPr/>
            </p:nvSpPr>
            <p:spPr>
              <a:xfrm>
                <a:off x="762000" y="1706054"/>
                <a:ext cx="10019508" cy="579967"/>
              </a:xfrm>
              <a:prstGeom prst="rect">
                <a:avLst/>
              </a:prstGeom>
              <a:blipFill>
                <a:blip r:embed="rId3"/>
                <a:stretch>
                  <a:fillRect l="-912" b="-24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28A24E8-BEBF-4539-BADB-CD5E806DAEB3}"/>
                  </a:ext>
                </a:extLst>
              </p:cNvPr>
              <p:cNvSpPr txBox="1"/>
              <p:nvPr/>
            </p:nvSpPr>
            <p:spPr>
              <a:xfrm>
                <a:off x="427512" y="4001614"/>
                <a:ext cx="8777448" cy="461665"/>
              </a:xfrm>
              <a:prstGeom prst="rect">
                <a:avLst/>
              </a:prstGeom>
              <a:noFill/>
            </p:spPr>
            <p:txBody>
              <a:bodyPr wrap="square">
                <a:spAutoFit/>
              </a:bodyPr>
              <a:lstStyle/>
              <a:p>
                <a:pPr marL="342900" indent="-342900">
                  <a:buFont typeface="Wingdings" panose="05000000000000000000" pitchFamily="2" charset="2"/>
                  <a:buChar char="Ø"/>
                </a:pPr>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原优化问题再次转变为寻找向量</a:t>
                </a:r>
                <a14:m>
                  <m:oMath xmlns:m="http://schemas.openxmlformats.org/officeDocument/2006/math">
                    <m:r>
                      <a:rPr lang="en-US" altLang="zh-CN" sz="2400" b="1" i="1" smtClean="0">
                        <a:solidFill>
                          <a:srgbClr val="C00000"/>
                        </a:solidFill>
                        <a:latin typeface="Cambria Math" panose="02040503050406030204" pitchFamily="18" charset="0"/>
                        <a:ea typeface="华文中宋" panose="02010600040101010101" pitchFamily="2" charset="-122"/>
                        <a:cs typeface="Times New Roman" panose="02020603050405020304" pitchFamily="18" charset="0"/>
                      </a:rPr>
                      <m:t>𝒆</m:t>
                    </m:r>
                  </m:oMath>
                </a14:m>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r>
                      <a:rPr lang="en-US" altLang="zh-CN" sz="2400" b="1" i="1" smtClean="0">
                        <a:solidFill>
                          <a:srgbClr val="C00000"/>
                        </a:solidFill>
                        <a:latin typeface="Cambria Math" panose="02040503050406030204" pitchFamily="18" charset="0"/>
                        <a:ea typeface="华文中宋" panose="02010600040101010101" pitchFamily="2" charset="-122"/>
                        <a:cs typeface="Times New Roman" panose="02020603050405020304" pitchFamily="18" charset="0"/>
                      </a:rPr>
                      <m:t>𝒓</m:t>
                    </m:r>
                  </m:oMath>
                </a14:m>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可通过</a:t>
                </a:r>
                <a14:m>
                  <m:oMath xmlns:m="http://schemas.openxmlformats.org/officeDocument/2006/math">
                    <m:r>
                      <a:rPr lang="en-US" altLang="zh-CN" sz="2400" b="1" i="1" smtClean="0">
                        <a:solidFill>
                          <a:srgbClr val="C00000"/>
                        </a:solidFill>
                        <a:latin typeface="Cambria Math" panose="02040503050406030204" pitchFamily="18" charset="0"/>
                        <a:ea typeface="华文中宋" panose="02010600040101010101" pitchFamily="2" charset="-122"/>
                        <a:cs typeface="Times New Roman" panose="02020603050405020304" pitchFamily="18" charset="0"/>
                      </a:rPr>
                      <m:t>𝒆</m:t>
                    </m:r>
                  </m:oMath>
                </a14:m>
                <a:r>
                  <a:rPr lang="zh-CN" altLang="en-US" sz="240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计算出：</a:t>
                </a:r>
              </a:p>
            </p:txBody>
          </p:sp>
        </mc:Choice>
        <mc:Fallback>
          <p:sp>
            <p:nvSpPr>
              <p:cNvPr id="12" name="文本框 11">
                <a:extLst>
                  <a:ext uri="{FF2B5EF4-FFF2-40B4-BE49-F238E27FC236}">
                    <a16:creationId xmlns:a16="http://schemas.microsoft.com/office/drawing/2014/main" id="{E28A24E8-BEBF-4539-BADB-CD5E806DAEB3}"/>
                  </a:ext>
                </a:extLst>
              </p:cNvPr>
              <p:cNvSpPr txBox="1">
                <a:spLocks noRot="1" noChangeAspect="1" noMove="1" noResize="1" noEditPoints="1" noAdjustHandles="1" noChangeArrowheads="1" noChangeShapeType="1" noTextEdit="1"/>
              </p:cNvSpPr>
              <p:nvPr/>
            </p:nvSpPr>
            <p:spPr>
              <a:xfrm>
                <a:off x="427512" y="4001614"/>
                <a:ext cx="8777448" cy="461665"/>
              </a:xfrm>
              <a:prstGeom prst="rect">
                <a:avLst/>
              </a:prstGeom>
              <a:blipFill>
                <a:blip r:embed="rId4"/>
                <a:stretch>
                  <a:fillRect l="-903"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1B98C89-66B3-4014-9991-6DEA342CD233}"/>
                  </a:ext>
                </a:extLst>
              </p:cNvPr>
              <p:cNvSpPr txBox="1"/>
              <p:nvPr/>
            </p:nvSpPr>
            <p:spPr>
              <a:xfrm>
                <a:off x="1043940" y="2537614"/>
                <a:ext cx="3771900" cy="1200329"/>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400"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𝒔</m:t>
                      </m:r>
                      <m:r>
                        <a:rPr lang="en-US" altLang="zh-CN" sz="2400" i="1">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i="1">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𝑠𝑜𝑓𝑡𝑚𝑎𝑥</m:t>
                      </m:r>
                      <m:r>
                        <a:rPr lang="en-US" altLang="zh-CN" sz="2400" i="1">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b="1" i="1">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𝒛</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oMath>
                  </m:oMathPara>
                </a14:m>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sz="2400"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𝒔</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𝒓</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𝑠𝑜𝑓𝑡𝑚𝑎𝑥</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𝒛</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m:t>
                      </m:r>
                      <m:r>
                        <a:rPr lang="en-US" altLang="zh-CN" sz="2400" b="1" i="1">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𝒆</m:t>
                      </m:r>
                      <m:r>
                        <a:rPr lang="en-US" altLang="zh-CN" sz="2400"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 </m:t>
                      </m:r>
                    </m:oMath>
                  </m:oMathPara>
                </a14:m>
                <a:endParaRPr lang="en-US" altLang="zh-CN"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61B98C89-66B3-4014-9991-6DEA342CD233}"/>
                  </a:ext>
                </a:extLst>
              </p:cNvPr>
              <p:cNvSpPr txBox="1">
                <a:spLocks noRot="1" noChangeAspect="1" noMove="1" noResize="1" noEditPoints="1" noAdjustHandles="1" noChangeArrowheads="1" noChangeShapeType="1" noTextEdit="1"/>
              </p:cNvSpPr>
              <p:nvPr/>
            </p:nvSpPr>
            <p:spPr>
              <a:xfrm>
                <a:off x="1043940" y="2537614"/>
                <a:ext cx="3771900" cy="12003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23EEE60C-56D5-4F21-B932-75B1E9CBD972}"/>
                  </a:ext>
                </a:extLst>
              </p:cNvPr>
              <p:cNvSpPr txBox="1"/>
              <p:nvPr/>
            </p:nvSpPr>
            <p:spPr>
              <a:xfrm>
                <a:off x="4508210" y="2715981"/>
                <a:ext cx="5992150" cy="369332"/>
              </a:xfrm>
              <a:prstGeom prst="rect">
                <a:avLst/>
              </a:prstGeom>
              <a:noFill/>
            </p:spPr>
            <p:txBody>
              <a:bodyPr wrap="square" rtlCol="0">
                <a:spAutoFit/>
              </a:bodyPr>
              <a:lstStyle/>
              <a:p>
                <a14:m>
                  <m:oMath xmlns:m="http://schemas.openxmlformats.org/officeDocument/2006/math">
                    <m:r>
                      <a:rPr lang="en-US" altLang="zh-CN"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𝒛</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为分类器倒数第二层的输出，经过</a:t>
                </a:r>
                <a14:m>
                  <m:oMath xmlns:m="http://schemas.openxmlformats.org/officeDocument/2006/math">
                    <m:r>
                      <a:rPr lang="en-US" altLang="zh-CN"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𝑠𝑜𝑓𝑡𝑚𝑎𝑥</m:t>
                    </m:r>
                  </m:oMath>
                </a14:m>
                <a:r>
                  <a:rPr lang="zh-CN" altLang="en-US">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函数转换为</a:t>
                </a:r>
                <a14:m>
                  <m:oMath xmlns:m="http://schemas.openxmlformats.org/officeDocument/2006/math">
                    <m:r>
                      <a:rPr lang="en-US" altLang="zh-CN" b="1" i="1" smtClean="0">
                        <a:solidFill>
                          <a:srgbClr val="333333"/>
                        </a:solidFill>
                        <a:latin typeface="Cambria Math" panose="02040503050406030204" pitchFamily="18" charset="0"/>
                        <a:ea typeface="华文中宋" panose="02010600040101010101" pitchFamily="2" charset="-122"/>
                        <a:cs typeface="Times New Roman" panose="02020603050405020304" pitchFamily="18" charset="0"/>
                      </a:rPr>
                      <m:t>𝒔</m:t>
                    </m:r>
                  </m:oMath>
                </a14:m>
                <a:endParaRPr lang="zh-CN" altLang="en-US" b="1">
                  <a:solidFill>
                    <a:srgbClr val="333333"/>
                  </a:solidFill>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23EEE60C-56D5-4F21-B932-75B1E9CBD972}"/>
                  </a:ext>
                </a:extLst>
              </p:cNvPr>
              <p:cNvSpPr txBox="1">
                <a:spLocks noRot="1" noChangeAspect="1" noMove="1" noResize="1" noEditPoints="1" noAdjustHandles="1" noChangeArrowheads="1" noChangeShapeType="1" noTextEdit="1"/>
              </p:cNvSpPr>
              <p:nvPr/>
            </p:nvSpPr>
            <p:spPr>
              <a:xfrm>
                <a:off x="4508210" y="2715981"/>
                <a:ext cx="5992150" cy="369332"/>
              </a:xfrm>
              <a:prstGeom prst="rect">
                <a:avLst/>
              </a:prstGeom>
              <a:blipFill>
                <a:blip r:embed="rId6"/>
                <a:stretch>
                  <a:fillRect t="-10000" b="-2666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2DE9FBA5-4A4A-4694-9135-747E873C88E8}"/>
              </a:ext>
            </a:extLst>
          </p:cNvPr>
          <p:cNvSpPr txBox="1"/>
          <p:nvPr/>
        </p:nvSpPr>
        <p:spPr>
          <a:xfrm>
            <a:off x="815340" y="3085313"/>
            <a:ext cx="662940" cy="579967"/>
          </a:xfrm>
          <a:prstGeom prst="rect">
            <a:avLst/>
          </a:prstGeom>
          <a:noFill/>
        </p:spPr>
        <p:txBody>
          <a:bodyPr wrap="square">
            <a:spAutoFit/>
          </a:bodyPr>
          <a:lstStyle/>
          <a:p>
            <a:pPr>
              <a:lnSpc>
                <a:spcPct val="150000"/>
              </a:lnSpc>
            </a:pPr>
            <a:r>
              <a:rPr lang="zh-CN" altLang="en-US" sz="2400">
                <a:solidFill>
                  <a:srgbClr val="333333"/>
                </a:solidFill>
                <a:latin typeface="Times New Roman" panose="02020603050405020304" pitchFamily="18" charset="0"/>
                <a:ea typeface="华文中宋" panose="02010600040101010101" pitchFamily="2" charset="-122"/>
                <a:cs typeface="Times New Roman" panose="02020603050405020304" pitchFamily="18" charset="0"/>
              </a:rPr>
              <a:t>使</a:t>
            </a:r>
          </a:p>
        </p:txBody>
      </p:sp>
      <p:pic>
        <p:nvPicPr>
          <p:cNvPr id="21" name="图片 20">
            <a:extLst>
              <a:ext uri="{FF2B5EF4-FFF2-40B4-BE49-F238E27FC236}">
                <a16:creationId xmlns:a16="http://schemas.microsoft.com/office/drawing/2014/main" id="{3519E76A-BB24-44BF-9145-6605768E2A50}"/>
              </a:ext>
            </a:extLst>
          </p:cNvPr>
          <p:cNvPicPr>
            <a:picLocks noChangeAspect="1"/>
          </p:cNvPicPr>
          <p:nvPr/>
        </p:nvPicPr>
        <p:blipFill>
          <a:blip r:embed="rId7"/>
          <a:stretch>
            <a:fillRect/>
          </a:stretch>
        </p:blipFill>
        <p:spPr>
          <a:xfrm>
            <a:off x="5459373" y="4654244"/>
            <a:ext cx="6659257" cy="1689662"/>
          </a:xfrm>
          <a:prstGeom prst="rect">
            <a:avLst/>
          </a:prstGeom>
        </p:spPr>
      </p:pic>
      <p:pic>
        <p:nvPicPr>
          <p:cNvPr id="22" name="图片 21">
            <a:extLst>
              <a:ext uri="{FF2B5EF4-FFF2-40B4-BE49-F238E27FC236}">
                <a16:creationId xmlns:a16="http://schemas.microsoft.com/office/drawing/2014/main" id="{4DEF363A-78D2-42C1-A654-F0F00DEA046B}"/>
              </a:ext>
            </a:extLst>
          </p:cNvPr>
          <p:cNvPicPr>
            <a:picLocks noChangeAspect="1"/>
          </p:cNvPicPr>
          <p:nvPr/>
        </p:nvPicPr>
        <p:blipFill>
          <a:blip r:embed="rId8"/>
          <a:stretch>
            <a:fillRect/>
          </a:stretch>
        </p:blipFill>
        <p:spPr>
          <a:xfrm>
            <a:off x="73370" y="4654244"/>
            <a:ext cx="4434840" cy="1912812"/>
          </a:xfrm>
          <a:prstGeom prst="rect">
            <a:avLst/>
          </a:prstGeom>
        </p:spPr>
      </p:pic>
      <p:sp>
        <p:nvSpPr>
          <p:cNvPr id="23" name="箭头: 右 22">
            <a:extLst>
              <a:ext uri="{FF2B5EF4-FFF2-40B4-BE49-F238E27FC236}">
                <a16:creationId xmlns:a16="http://schemas.microsoft.com/office/drawing/2014/main" id="{418E7FC5-B87E-47DF-9CAD-3FE30A6300AC}"/>
              </a:ext>
            </a:extLst>
          </p:cNvPr>
          <p:cNvSpPr/>
          <p:nvPr/>
        </p:nvSpPr>
        <p:spPr>
          <a:xfrm>
            <a:off x="4804806" y="5286832"/>
            <a:ext cx="632460" cy="424485"/>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05443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TotalTime>
  <Words>2048</Words>
  <Application>Microsoft Office PowerPoint</Application>
  <PresentationFormat>宽屏</PresentationFormat>
  <Paragraphs>190</Paragraphs>
  <Slides>28</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等线</vt:lpstr>
      <vt:lpstr>等线 Light</vt:lpstr>
      <vt:lpstr>华文中宋</vt:lpstr>
      <vt:lpstr>微软雅黑</vt:lpstr>
      <vt:lpstr>微软雅黑</vt:lpstr>
      <vt:lpstr>Arial</vt:lpstr>
      <vt:lpstr>Cambria Math</vt:lpstr>
      <vt:lpstr>Open Sans</vt:lpstr>
      <vt:lpstr>Times New Roman</vt:lpstr>
      <vt:lpstr>Wingdings</vt:lpstr>
      <vt:lpstr>Office 主题​​</vt:lpstr>
      <vt:lpstr>1_Office 主题​​</vt:lpstr>
      <vt:lpstr>MemGuard Defending against Black-Box  Membership Inference Attacks  via Adversarial Examples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文博</dc:creator>
  <cp:lastModifiedBy>张 文博</cp:lastModifiedBy>
  <cp:revision>369</cp:revision>
  <dcterms:created xsi:type="dcterms:W3CDTF">2022-05-25T17:54:33Z</dcterms:created>
  <dcterms:modified xsi:type="dcterms:W3CDTF">2022-11-17T10:55:10Z</dcterms:modified>
</cp:coreProperties>
</file>