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57" r:id="rId4"/>
    <p:sldId id="260" r:id="rId5"/>
    <p:sldId id="258" r:id="rId6"/>
    <p:sldId id="287" r:id="rId7"/>
    <p:sldId id="286" r:id="rId8"/>
    <p:sldId id="288" r:id="rId9"/>
    <p:sldId id="300" r:id="rId10"/>
    <p:sldId id="261" r:id="rId11"/>
    <p:sldId id="302" r:id="rId12"/>
    <p:sldId id="289" r:id="rId13"/>
    <p:sldId id="293" r:id="rId14"/>
    <p:sldId id="290" r:id="rId15"/>
    <p:sldId id="291" r:id="rId16"/>
    <p:sldId id="292" r:id="rId17"/>
    <p:sldId id="294" r:id="rId18"/>
    <p:sldId id="296" r:id="rId19"/>
    <p:sldId id="297" r:id="rId20"/>
    <p:sldId id="298" r:id="rId21"/>
    <p:sldId id="299" r:id="rId22"/>
    <p:sldId id="28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文博" initials="张" lastIdx="1" clrIdx="0">
    <p:extLst>
      <p:ext uri="{19B8F6BF-5375-455C-9EA6-DF929625EA0E}">
        <p15:presenceInfo xmlns:p15="http://schemas.microsoft.com/office/powerpoint/2012/main" userId="37f0a0ca187c8e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5008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19" autoAdjust="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7051E-3D53-4454-845C-0230A3D0EFAE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9A753-5B8F-43A4-B608-74A761929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788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2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839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036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986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739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700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363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274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537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82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101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066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97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788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593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114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9A753-5B8F-43A4-B608-74A76192946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0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08345-B86C-4831-B7CD-D95DA0403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DA91E6-90A2-4016-8A85-3E9A4D5BB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94B4C1-FD51-452B-B6C0-6A7172A4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3AE5-DF4B-42C6-93BB-472F534FC35D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F740C9-115D-4510-B54C-F0F7F307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25A977-C3F9-4C52-8690-EAA436C1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71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EC077-0D0D-4D81-8383-C84F443F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BAC10D-2686-4B78-85BE-DA082241B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34F734-ADD6-4496-88E9-0B9960C49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3AE5-DF4B-42C6-93BB-472F534FC35D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4E6C3A-0AA2-43E8-B413-C07C0BC17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CA70F7-52E9-4EED-93C6-C8569415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17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50080D-EFD2-4C88-8242-878853A60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E0DA3F-6571-45F6-A1DB-B42BB589C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1DE76-E375-4F70-AA62-B1B773D7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3AE5-DF4B-42C6-93BB-472F534FC35D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70953-8C36-4CCE-B292-15C09554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943B6-37ED-4082-9723-0A4B9518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299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40332-27C6-E54B-8A54-8C066E521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11FF23-D3C2-0248-A557-695449EA1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7818FF-548C-754C-9F02-4E3D26D83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D1FF-AE13-D949-9AA7-CA2B6D4F5965}" type="datetime1">
              <a:t>2022/9/16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9DA13-26A5-7D40-8B85-5DE8E089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F88DA-38E5-574C-BEA3-10F5A521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7EE8-98CE-1B43-8FA2-856FBD00F45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9195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6F175-05B1-EA47-8020-2F576C2A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D686A5-BE2E-C949-9B15-2D2B00860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F6102-01EA-614A-B5FD-90061C9D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176A-D55A-EC4C-8587-842E60670E3A}" type="datetime1">
              <a:t>2022/9/16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7C527F-5CF5-ED41-AF3D-89F61F51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C646B-EB0D-AD4A-9142-598D28DD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0885" y="6383111"/>
            <a:ext cx="544286" cy="365125"/>
          </a:xfrm>
        </p:spPr>
        <p:txBody>
          <a:bodyPr/>
          <a:lstStyle>
            <a:lvl1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75F37EE8-98CE-1B43-8FA2-856FBD00F454}" type="slidenum">
              <a:rPr lang="en-US" altLang="zh-CN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2029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B4D9C-C54C-A649-8009-296FA3C3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6CEAC7-325C-2A46-951E-CC9682D04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67C989-A5B3-0043-B2D9-43A5E80D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D408-E410-404F-B892-A0DCAA4FCDA8}" type="datetime1">
              <a:t>2022/9/16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52B85-5F24-DE47-9A19-59E1E6DA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4D7D52-A111-5F4F-A0C1-29D7F8165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7EE8-98CE-1B43-8FA2-856FBD00F45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1747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EAD4E-84DA-E34D-A719-F099ED25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75588-8A30-2D47-8AB5-BB9AD924C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E9C524-7DC8-7849-BEF5-D5F2B477F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348FCC-1F14-484E-BBFA-0A2E364C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C926-D76F-1F46-BE5E-27EEA3AF4CA4}" type="datetime1">
              <a:t>2022/9/16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5A2E85-B327-4144-A155-65EFC75C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3D070E-8D74-2B42-8158-91C62589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7EE8-98CE-1B43-8FA2-856FBD00F45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216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DC8FB-5CEE-004F-AE49-2E56B960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B557CB-FE7E-E24B-82D1-564F459CF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EB9C96-3F3E-1545-BC4E-6106FDC99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ED2BB1-16EA-E14B-8D4B-873200284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A6F709-1C79-4D4D-B027-A1C112D64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3F9445-2CE4-0A45-8B31-6119E69DB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F7C9-C0F0-C142-AA69-20CF0EE6D53A}" type="datetime1">
              <a:t>2022/9/16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C88EC0-DBE6-194A-B20A-4303E3830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C51F87-C528-CD4B-B0BF-426CA09C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7EE8-98CE-1B43-8FA2-856FBD00F45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5682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9A015-E3E6-7147-BA55-1CA1CB91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CB3BF3-AE11-CF47-B682-E15E26507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5B67-905D-3440-9198-CB8EDE989C8F}" type="datetime1">
              <a:t>2022/9/16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FE2BD9-746D-1C47-976E-F2B5A609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B5FFA7-85B1-4641-B879-3F13D361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7EE8-98CE-1B43-8FA2-856FBD00F45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0850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FC9ECE-52D3-FA4F-8562-7407005E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1CF9-16BB-714F-B780-0E21643FB649}" type="datetime1">
              <a:t>2022/9/16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9EE8E6-AB01-744B-9C44-85559A1F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4B127F-6CD2-1D42-89CB-D34668FC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7EE8-98CE-1B43-8FA2-856FBD00F45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58408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09784-16C7-D044-9F9E-95B6EE246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D69D2-7291-BB42-A017-09B6CA527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0ACC7B-F6F5-B445-9219-CC44FA6A1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68C1FC-E681-FA48-B38D-5BAD9F7DF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20777-5D19-8F4B-8CBF-78452435B8AF}" type="datetime1">
              <a:t>2022/9/16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FB4A54-D922-6F46-B509-6C195D18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81968-4F73-0041-B253-1EDF10A4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7EE8-98CE-1B43-8FA2-856FBD00F45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792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DD28B-CF94-45B8-84FE-5F81E0B2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F2A6A-DC7D-4E3B-8148-0D735F507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06D0CB-C049-43F8-9D31-1D904484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3AE5-DF4B-42C6-93BB-472F534FC35D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51386-0720-445E-96A7-46B3C695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A754CA-4170-4BB5-83EC-141910D1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273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A6AC0-BC0F-6C49-812E-B4C5F9DF5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7A5CA3-6E36-5142-AA2E-0FC910096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1DA9B4-FEE0-D047-9963-6D3A30757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607AEB-7B22-D547-9AC0-0DE4506B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AF8-B695-654A-8842-BEBF1BAA39EC}" type="datetime1">
              <a:t>2022/9/16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3397B4-3839-0744-B8A7-8D559DF39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794C7F-13FF-5C42-B68D-48C18833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7EE8-98CE-1B43-8FA2-856FBD00F45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810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BC934-5948-D540-96B7-839B566C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02F3A7-05A4-2A4A-ACB0-C9DD1FA88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6CE82D-D753-6246-BEE9-8C8B4F2F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AF53-1BBD-7046-9D9D-F1054F57D932}" type="datetime1">
              <a:t>2022/9/16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12296E-CAEA-564A-908F-84A4EAFA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F7585-F069-494F-8383-B5BAEF92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7EE8-98CE-1B43-8FA2-856FBD00F45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5680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38EC0D-73D6-A84F-953F-03D951504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3C84B9-C286-6D44-B004-18016B7A3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E228E6-B28F-C243-8DF6-CE56523A1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D94F-9430-A941-8803-EBDE1FF7C814}" type="datetime1">
              <a:t>2022/9/16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77E910-FB20-274A-BD5F-1B816564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D6E68D-4D08-9A41-85B1-6C07E1BB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7EE8-98CE-1B43-8FA2-856FBD00F45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910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00A84-6E99-459D-B7FB-D9086B87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EA07D7-7C60-417E-8453-859CE6A75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B1AC20-2432-4ABD-A14E-61956E29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3AE5-DF4B-42C6-93BB-472F534FC35D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19A369-6F60-4DE1-B875-73B1B274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9EA2D6-CBEA-431F-9966-6434C81E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2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6AFED-CF79-4AEC-BBD8-8001EAEA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AD9BB-65E0-4D7C-9A4C-308D2303B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503D32-F12E-436B-8933-9A07D9C2B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E7B62D-6C84-40D5-9B55-CD9636233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3AE5-DF4B-42C6-93BB-472F534FC35D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9A221B-CE36-434D-8EC1-647F64408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F0C94D-9E04-4BB3-B9DA-0D037144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6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6539A-782E-4453-AE48-2B5F9C22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AEAB79-9EF0-4B17-B1C1-0346D373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34FA2B-2052-4FF1-8578-B6522B138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8A7823-773A-4D74-9150-90DB97151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1005B2-2C0A-4BC1-877D-7A28D1446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A485DB-FE69-4409-B78D-4816DFB0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3AE5-DF4B-42C6-93BB-472F534FC35D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F23B0D-AED4-4C70-B871-8F605971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B15EEC-DD8A-48EC-B2C7-3D4AFC56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49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33445-7821-4C21-A4F0-55B66224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8A04C6-6668-44C1-81B5-2668707F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3AE5-DF4B-42C6-93BB-472F534FC35D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542CDA-C619-44C2-BD03-EFEB11B4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6019D2-499C-490A-A791-7B2A0927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59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68C2A3-9294-4ABF-8F2A-883A206F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3AE5-DF4B-42C6-93BB-472F534FC35D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D6256B-5F66-4975-B17C-D0AA70A2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F5E8E3-B6C0-4E07-86DE-787F31B7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77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856B6-335C-415A-9041-5EEFBF1A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7B6E43-B66B-4009-A728-9E795EDA2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213281-136A-47C3-8E47-0DD291655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977EDE-5E18-4CED-BFD1-C19D63B6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3AE5-DF4B-42C6-93BB-472F534FC35D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4506B7-F0A9-44B4-9A30-E27AF691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45A434-5474-4BB3-9842-5A861DBD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11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7B595-F16C-4435-93A0-09DED2281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4FB015-68C0-4A3A-BB17-FFBB8F622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C3D348-140B-4FCD-845B-022653F89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7BFDCC-F654-46AA-8D3D-1D76D3D0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3AE5-DF4B-42C6-93BB-472F534FC35D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D463FD-9A3E-4D45-B182-C962F768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87041B-1DA2-435E-A74E-C51D6D49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5D06-FB1F-4069-8D40-F6C59B95F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96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DE19FC-F693-4A51-A84D-2E6B927F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9FC76A-1215-4B0F-9AE6-939AF2FC1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C50DF9-8571-4034-8840-58D3D726E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D3AE5-DF4B-42C6-93BB-472F534FC35D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4320A-489E-44E6-B414-BD6810562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CFCF85-07E0-46C7-869B-F774147EE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95D06-FB1F-4069-8D40-F6C59B95F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99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D7C700-CFAC-AB4D-B8D3-5F3E380C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03447A-C118-4946-9EC2-67B52F51B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0542D-E155-B04B-9396-568E4A1EC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36590-E016-004C-BAAF-9E7BBD39344B}" type="datetime1">
              <a:t>2022/9/16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B7DBA-4AA6-8341-9204-966650BCC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1C7047-AEE7-0040-8B0D-08B7DA0C1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37EE8-98CE-1B43-8FA2-856FBD00F45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20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E6C72-A72F-4DC1-A155-09485B434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66887"/>
            <a:ext cx="12192000" cy="1865378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Membership Inference Attacks against Machine</a:t>
            </a:r>
            <a:br>
              <a:rPr lang="en-US" altLang="zh-CN" sz="4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Learning Models via Prediction Sensitivity</a:t>
            </a:r>
            <a:endParaRPr kumimoji="1" lang="zh-CN" altLang="en-US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92E76F9-DBDA-4499-8ACA-2DB12F4C907A}"/>
              </a:ext>
            </a:extLst>
          </p:cNvPr>
          <p:cNvSpPr/>
          <p:nvPr/>
        </p:nvSpPr>
        <p:spPr>
          <a:xfrm>
            <a:off x="0" y="345042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2022 IEEE Transactions on Dependable And Secure Computing   (TDSC)</a:t>
            </a:r>
            <a:endParaRPr lang="en-US" altLang="zh-CN" sz="2400" b="1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69D01D-214B-4848-902D-158BFA26D8D8}"/>
              </a:ext>
            </a:extLst>
          </p:cNvPr>
          <p:cNvSpPr txBox="1"/>
          <p:nvPr/>
        </p:nvSpPr>
        <p:spPr>
          <a:xfrm>
            <a:off x="4935415" y="5691897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张文博  </a:t>
            </a:r>
            <a:r>
              <a:rPr kumimoji="1" lang="en-US" altLang="zh-CN" b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2022.09.16</a:t>
            </a:r>
            <a:endParaRPr kumimoji="1" lang="zh-CN" altLang="en-US" b="1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655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EC44691-3886-4503-9BBA-F5416DAF4822}"/>
              </a:ext>
            </a:extLst>
          </p:cNvPr>
          <p:cNvSpPr txBox="1"/>
          <p:nvPr/>
        </p:nvSpPr>
        <p:spPr>
          <a:xfrm>
            <a:off x="336289" y="107435"/>
            <a:ext cx="6196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Aster</a:t>
            </a:r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方法主要步骤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FE4F6A-540B-4003-A935-887F5A120DCC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2DEE850A-11A2-4A47-9205-0100EDB9F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0" y="1642190"/>
            <a:ext cx="11764800" cy="390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76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EC44691-3886-4503-9BBA-F5416DAF4822}"/>
              </a:ext>
            </a:extLst>
          </p:cNvPr>
          <p:cNvSpPr txBox="1"/>
          <p:nvPr/>
        </p:nvSpPr>
        <p:spPr>
          <a:xfrm>
            <a:off x="336289" y="107435"/>
            <a:ext cx="6196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Aster</a:t>
            </a:r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方法主要步骤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BB31A77-84B0-4109-B54A-5C560F14D854}"/>
                  </a:ext>
                </a:extLst>
              </p:cNvPr>
              <p:cNvSpPr txBox="1"/>
              <p:nvPr/>
            </p:nvSpPr>
            <p:spPr>
              <a:xfrm>
                <a:off x="496530" y="1088369"/>
                <a:ext cx="11198940" cy="25109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800">
                    <a:solidFill>
                      <a:srgbClr val="C0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②成员推理：</a:t>
                </a:r>
                <a:endParaRPr lang="en-US" altLang="zh-CN" sz="2800">
                  <a:solidFill>
                    <a:srgbClr val="C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endParaRPr lang="en-US" altLang="zh-CN" sz="2800">
                  <a:solidFill>
                    <a:srgbClr val="C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利用无监督聚类方法将一组目标记录分组为</a:t>
                </a:r>
                <a:r>
                  <a:rPr lang="en-US" altLang="zh-CN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个聚类，然后确定平均  </a:t>
                </a:r>
                <a:endParaRPr lang="en-US" altLang="zh-CN" sz="280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en-US" altLang="zh-CN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灵敏度较低的聚类作为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的训练集的成员。（当要对多个样本进行</a:t>
                </a:r>
                <a:endParaRPr lang="en-US" altLang="zh-CN" sz="280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en-US" altLang="zh-CN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推理时）    </a:t>
                </a:r>
                <a:endParaRPr lang="en-US" altLang="zh-CN" sz="280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BB31A77-84B0-4109-B54A-5C560F14D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30" y="1088369"/>
                <a:ext cx="11198940" cy="2510944"/>
              </a:xfrm>
              <a:prstGeom prst="rect">
                <a:avLst/>
              </a:prstGeom>
              <a:blipFill>
                <a:blip r:embed="rId3"/>
                <a:stretch>
                  <a:fillRect l="-925" t="-1703" r="-598" b="-6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FE4F6A-540B-4003-A935-887F5A120DCC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67210FE-A797-442A-B719-29D376C349D6}"/>
              </a:ext>
            </a:extLst>
          </p:cNvPr>
          <p:cNvSpPr txBox="1"/>
          <p:nvPr/>
        </p:nvSpPr>
        <p:spPr>
          <a:xfrm>
            <a:off x="967740" y="3911599"/>
            <a:ext cx="10727730" cy="201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spcAft>
                <a:spcPts val="2400"/>
              </a:spcAft>
            </a:pPr>
            <a:r>
              <a:rPr lang="zh-CN" altLang="en-US" sz="280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对聚类方法和簇数的选择：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K-Means, Spectral Clustering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DB-SCAN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做了实验。</a:t>
            </a:r>
            <a:r>
              <a:rPr lang="en-US" altLang="zh-CN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Spectral Clustering</a:t>
            </a: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（谱聚类算法）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获得了最佳性能。根据实验所用模型在不同簇数下的平均性能，</a:t>
            </a: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簇数选择为</a:t>
            </a:r>
            <a:r>
              <a:rPr lang="en-US" altLang="zh-CN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094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EC44691-3886-4503-9BBA-F5416DAF4822}"/>
              </a:ext>
            </a:extLst>
          </p:cNvPr>
          <p:cNvSpPr txBox="1"/>
          <p:nvPr/>
        </p:nvSpPr>
        <p:spPr>
          <a:xfrm>
            <a:off x="336289" y="107435"/>
            <a:ext cx="6196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Aster</a:t>
            </a:r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方法主要步骤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B31A77-84B0-4109-B54A-5C560F14D854}"/>
              </a:ext>
            </a:extLst>
          </p:cNvPr>
          <p:cNvSpPr txBox="1"/>
          <p:nvPr/>
        </p:nvSpPr>
        <p:spPr>
          <a:xfrm>
            <a:off x="496530" y="1088369"/>
            <a:ext cx="11198940" cy="546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②成员推理：</a:t>
            </a:r>
            <a:endParaRPr lang="en-US" altLang="zh-CN" sz="280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FE4F6A-540B-4003-A935-887F5A120DCC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67210FE-A797-442A-B719-29D376C349D6}"/>
                  </a:ext>
                </a:extLst>
              </p:cNvPr>
              <p:cNvSpPr txBox="1"/>
              <p:nvPr/>
            </p:nvSpPr>
            <p:spPr>
              <a:xfrm>
                <a:off x="967740" y="2082799"/>
                <a:ext cx="10727730" cy="5460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4000"/>
                  </a:lnSpc>
                  <a:spcAft>
                    <a:spcPts val="2400"/>
                  </a:spcAft>
                </a:pPr>
                <a:r>
                  <a:rPr lang="zh-CN" altLang="en-US" sz="2800">
                    <a:solidFill>
                      <a:srgbClr val="0070C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zh-CN" altLang="en-US" sz="2800">
                    <a:solidFill>
                      <a:srgbClr val="0070C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的选择：</a:t>
                </a:r>
                <a:r>
                  <a:rPr lang="en-US" altLang="zh-CN" sz="2800">
                    <a:solidFill>
                      <a:srgbClr val="C0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1e-6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67210FE-A797-442A-B719-29D376C34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40" y="2082799"/>
                <a:ext cx="10727730" cy="546047"/>
              </a:xfrm>
              <a:prstGeom prst="rect">
                <a:avLst/>
              </a:prstGeom>
              <a:blipFill>
                <a:blip r:embed="rId3"/>
                <a:stretch>
                  <a:fillRect l="-1193" t="-7865" b="-314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CDEE7CE2-2030-42E0-92D0-CDB3FD3EE505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967741" y="3209515"/>
            <a:ext cx="3624580" cy="80674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A16AAF7-97A8-45DC-AF02-713AE0AAA5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588" y="1219152"/>
            <a:ext cx="7067882" cy="5222288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D2DB27D-CEBA-438C-8454-34D3AC1C378A}"/>
              </a:ext>
            </a:extLst>
          </p:cNvPr>
          <p:cNvCxnSpPr/>
          <p:nvPr/>
        </p:nvCxnSpPr>
        <p:spPr>
          <a:xfrm flipV="1">
            <a:off x="8595360" y="1473200"/>
            <a:ext cx="0" cy="439928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911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EC44691-3886-4503-9BBA-F5416DAF4822}"/>
              </a:ext>
            </a:extLst>
          </p:cNvPr>
          <p:cNvSpPr txBox="1"/>
          <p:nvPr/>
        </p:nvSpPr>
        <p:spPr>
          <a:xfrm>
            <a:off x="336289" y="107435"/>
            <a:ext cx="6196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针对单样本的</a:t>
            </a:r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Aster</a:t>
            </a:r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B31A77-84B0-4109-B54A-5C560F14D854}"/>
              </a:ext>
            </a:extLst>
          </p:cNvPr>
          <p:cNvSpPr txBox="1"/>
          <p:nvPr/>
        </p:nvSpPr>
        <p:spPr>
          <a:xfrm>
            <a:off x="496530" y="1088369"/>
            <a:ext cx="11198940" cy="546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注：之前方法针对有多个样本需要推理的情况，多个样本才能聚类。</a:t>
            </a:r>
            <a:endParaRPr lang="en-US" altLang="zh-CN" sz="280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FE4F6A-540B-4003-A935-887F5A120DCC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67210FE-A797-442A-B719-29D376C349D6}"/>
              </a:ext>
            </a:extLst>
          </p:cNvPr>
          <p:cNvSpPr txBox="1"/>
          <p:nvPr/>
        </p:nvSpPr>
        <p:spPr>
          <a:xfrm>
            <a:off x="457815" y="1947005"/>
            <a:ext cx="11276370" cy="392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spcAft>
                <a:spcPts val="2400"/>
              </a:spcAft>
            </a:pPr>
            <a:r>
              <a:rPr lang="zh-CN" altLang="en-US" sz="280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方法：</a:t>
            </a:r>
            <a:endParaRPr lang="en-US" altLang="zh-CN" sz="2800">
              <a:solidFill>
                <a:srgbClr val="0070C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14000"/>
              </a:lnSpc>
              <a:spcAft>
                <a:spcPts val="2400"/>
              </a:spcAft>
            </a:pPr>
            <a:r>
              <a:rPr lang="zh-CN" altLang="en-US" sz="280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第①步：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复制目标样本多次，然后在每个副本中添加一些随机噪声。</a:t>
            </a: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大多数带噪副本从未参与目标模型的训练过程，因此，可以首先生成目标样本周围的局部样本。</a:t>
            </a:r>
            <a:endParaRPr lang="en-US" altLang="zh-CN" sz="280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14000"/>
              </a:lnSpc>
              <a:spcAft>
                <a:spcPts val="2400"/>
              </a:spcAft>
            </a:pPr>
            <a:r>
              <a:rPr lang="zh-CN" altLang="en-US" sz="280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第②步：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均匀随机地选择副本的一部分特征，并扰动这些特征的值。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14000"/>
              </a:lnSpc>
              <a:spcAft>
                <a:spcPts val="2400"/>
              </a:spcAft>
            </a:pPr>
            <a:r>
              <a:rPr lang="zh-CN" altLang="en-US" sz="280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第③步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：重复之前的聚类过程。</a:t>
            </a:r>
          </a:p>
        </p:txBody>
      </p:sp>
    </p:spTree>
    <p:extLst>
      <p:ext uri="{BB962C8B-B14F-4D97-AF65-F5344CB8AC3E}">
        <p14:creationId xmlns:p14="http://schemas.microsoft.com/office/powerpoint/2010/main" val="3238288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EC44691-3886-4503-9BBA-F5416DAF4822}"/>
              </a:ext>
            </a:extLst>
          </p:cNvPr>
          <p:cNvSpPr txBox="1"/>
          <p:nvPr/>
        </p:nvSpPr>
        <p:spPr>
          <a:xfrm>
            <a:off x="336289" y="107435"/>
            <a:ext cx="6196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实验设置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FE4F6A-540B-4003-A935-887F5A120DCC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45215190-6244-4756-8273-24D55C13E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37111"/>
              </p:ext>
            </p:extLst>
          </p:nvPr>
        </p:nvGraphicFramePr>
        <p:xfrm>
          <a:off x="518160" y="1451185"/>
          <a:ext cx="11297920" cy="4776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0">
                  <a:extLst>
                    <a:ext uri="{9D8B030D-6E8A-4147-A177-3AD203B41FA5}">
                      <a16:colId xmlns:a16="http://schemas.microsoft.com/office/drawing/2014/main" val="8937876"/>
                    </a:ext>
                  </a:extLst>
                </a:gridCol>
                <a:gridCol w="7701280">
                  <a:extLst>
                    <a:ext uri="{9D8B030D-6E8A-4147-A177-3AD203B41FA5}">
                      <a16:colId xmlns:a16="http://schemas.microsoft.com/office/drawing/2014/main" val="359613129"/>
                    </a:ext>
                  </a:extLst>
                </a:gridCol>
              </a:tblGrid>
              <a:tr h="14016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数据集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UCI Adult</a:t>
                      </a:r>
                      <a:r>
                        <a:rPr lang="zh-CN" altLang="en-US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Purchase</a:t>
                      </a:r>
                      <a:r>
                        <a:rPr lang="zh-CN" altLang="en-US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MNIST</a:t>
                      </a:r>
                      <a:r>
                        <a:rPr lang="zh-CN" altLang="en-US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altLang="zh-CN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Bank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0683499"/>
                  </a:ext>
                </a:extLst>
              </a:tr>
              <a:tr h="11250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机器学习模型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随机森林（</a:t>
                      </a:r>
                      <a:r>
                        <a:rPr lang="en-US" altLang="zh-CN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RF</a:t>
                      </a:r>
                      <a:r>
                        <a:rPr lang="zh-CN" altLang="en-US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）、神经网络（</a:t>
                      </a:r>
                      <a:r>
                        <a:rPr lang="en-US" altLang="zh-CN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NN</a:t>
                      </a:r>
                      <a:r>
                        <a:rPr lang="zh-CN" altLang="en-US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）、逻辑回归（</a:t>
                      </a:r>
                      <a:r>
                        <a:rPr lang="en-US" altLang="zh-CN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LR</a:t>
                      </a:r>
                      <a:r>
                        <a:rPr lang="zh-CN" altLang="en-US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）和支持向量机（</a:t>
                      </a:r>
                      <a:r>
                        <a:rPr lang="en-US" altLang="zh-CN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SVM</a:t>
                      </a:r>
                      <a:r>
                        <a:rPr lang="zh-CN" altLang="en-US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746298"/>
                  </a:ext>
                </a:extLst>
              </a:tr>
              <a:tr h="11250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对比的方法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Shokri et al</a:t>
                      </a:r>
                      <a:r>
                        <a:rPr lang="zh-CN" altLang="en-US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ML-Leaks</a:t>
                      </a:r>
                      <a:r>
                        <a:rPr lang="zh-CN" altLang="en-US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Nasr et 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4165910"/>
                  </a:ext>
                </a:extLst>
              </a:tr>
              <a:tr h="11250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评价指标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精度、召回率、</a:t>
                      </a:r>
                      <a:r>
                        <a:rPr lang="en-US" altLang="zh-CN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F1</a:t>
                      </a:r>
                      <a:r>
                        <a:rPr lang="zh-CN" altLang="en-US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分数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6064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578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EC44691-3886-4503-9BBA-F5416DAF4822}"/>
              </a:ext>
            </a:extLst>
          </p:cNvPr>
          <p:cNvSpPr txBox="1"/>
          <p:nvPr/>
        </p:nvSpPr>
        <p:spPr>
          <a:xfrm>
            <a:off x="336289" y="107435"/>
            <a:ext cx="6196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实验设置（评价指标介绍）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FE4F6A-540B-4003-A935-887F5A120DCC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45215190-6244-4756-8273-24D55C13E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799756"/>
              </p:ext>
            </p:extLst>
          </p:nvPr>
        </p:nvGraphicFramePr>
        <p:xfrm>
          <a:off x="548640" y="1207345"/>
          <a:ext cx="11297920" cy="794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40">
                  <a:extLst>
                    <a:ext uri="{9D8B030D-6E8A-4147-A177-3AD203B41FA5}">
                      <a16:colId xmlns:a16="http://schemas.microsoft.com/office/drawing/2014/main" val="8937876"/>
                    </a:ext>
                  </a:extLst>
                </a:gridCol>
                <a:gridCol w="7701280">
                  <a:extLst>
                    <a:ext uri="{9D8B030D-6E8A-4147-A177-3AD203B41FA5}">
                      <a16:colId xmlns:a16="http://schemas.microsoft.com/office/drawing/2014/main" val="359613129"/>
                    </a:ext>
                  </a:extLst>
                </a:gridCol>
              </a:tblGrid>
              <a:tr h="7941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评价指标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精度、召回率、</a:t>
                      </a:r>
                      <a:r>
                        <a:rPr lang="en-US" altLang="zh-CN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F1</a:t>
                      </a:r>
                      <a:r>
                        <a:rPr lang="zh-CN" altLang="en-US" sz="28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分数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6064921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A1F30C6D-7083-4E29-956D-ADC438C7DE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4479" r="2414" b="4916"/>
          <a:stretch/>
        </p:blipFill>
        <p:spPr>
          <a:xfrm>
            <a:off x="457200" y="2367875"/>
            <a:ext cx="4826000" cy="173960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B373847-D519-42BB-B9D4-17FB7250EE72}"/>
              </a:ext>
            </a:extLst>
          </p:cNvPr>
          <p:cNvSpPr txBox="1"/>
          <p:nvPr/>
        </p:nvSpPr>
        <p:spPr>
          <a:xfrm>
            <a:off x="457200" y="4332435"/>
            <a:ext cx="3774919" cy="1314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精度</a:t>
            </a:r>
            <a:r>
              <a:rPr lang="en-US" altLang="zh-CN" sz="280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=TP/TP+FP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召回率</a:t>
            </a:r>
            <a:r>
              <a:rPr lang="en-US" altLang="zh-CN" sz="280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=TP/TP+FN</a:t>
            </a:r>
            <a:endParaRPr lang="en-US" altLang="zh-CN" b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92BF7DC-2450-472D-8592-FC87B7B9F47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0765" y="5711911"/>
            <a:ext cx="4550663" cy="82112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A2188C7-A0BE-4AAA-AA5F-CD3D61354F40}"/>
              </a:ext>
            </a:extLst>
          </p:cNvPr>
          <p:cNvSpPr txBox="1"/>
          <p:nvPr/>
        </p:nvSpPr>
        <p:spPr>
          <a:xfrm>
            <a:off x="5836920" y="2131832"/>
            <a:ext cx="61010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精度表示预测为正的样本中有多少是真正的正样本（</a:t>
            </a: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找得对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）。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zh-CN" altLang="en-US" sz="28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召回率表示样本中的正例有多少被预测正确了（</a:t>
            </a: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找得全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）。  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sz="28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换句话说，</a:t>
            </a: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精确性衡量攻击准确度，而召回率衡量攻击覆盖率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F1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分数是二者的</a:t>
            </a: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调和平均数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09695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EC44691-3886-4503-9BBA-F5416DAF4822}"/>
              </a:ext>
            </a:extLst>
          </p:cNvPr>
          <p:cNvSpPr txBox="1"/>
          <p:nvPr/>
        </p:nvSpPr>
        <p:spPr>
          <a:xfrm>
            <a:off x="336289" y="107435"/>
            <a:ext cx="6196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与其他方法对比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FE4F6A-540B-4003-A935-887F5A120DCC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CE06EEE-BD51-4C58-9FF9-02B43A09B7C1}"/>
              </a:ext>
            </a:extLst>
          </p:cNvPr>
          <p:cNvGrpSpPr/>
          <p:nvPr/>
        </p:nvGrpSpPr>
        <p:grpSpPr>
          <a:xfrm>
            <a:off x="298943" y="1211460"/>
            <a:ext cx="11594114" cy="3231000"/>
            <a:chOff x="102441" y="1089540"/>
            <a:chExt cx="11594114" cy="3231000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52884DD1-C6BA-46FB-AC49-3C6918091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41" y="1089540"/>
              <a:ext cx="11594114" cy="3231000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64EF4F5-2BEC-4C8D-A14A-E9CE3981D069}"/>
                </a:ext>
              </a:extLst>
            </p:cNvPr>
            <p:cNvSpPr/>
            <p:nvPr/>
          </p:nvSpPr>
          <p:spPr>
            <a:xfrm>
              <a:off x="5802630" y="2209800"/>
              <a:ext cx="586740" cy="243840"/>
            </a:xfrm>
            <a:prstGeom prst="rect">
              <a:avLst/>
            </a:prstGeom>
            <a:noFill/>
            <a:ln w="28575">
              <a:solidFill>
                <a:srgbClr val="FB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75CC578-0867-4BA9-B609-13D4C41A8277}"/>
                </a:ext>
              </a:extLst>
            </p:cNvPr>
            <p:cNvSpPr/>
            <p:nvPr/>
          </p:nvSpPr>
          <p:spPr>
            <a:xfrm>
              <a:off x="6518910" y="2705040"/>
              <a:ext cx="1062990" cy="228660"/>
            </a:xfrm>
            <a:prstGeom prst="rect">
              <a:avLst/>
            </a:prstGeom>
            <a:noFill/>
            <a:ln w="28575">
              <a:solidFill>
                <a:srgbClr val="FB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3874424-04D1-4AC4-A6D4-9EF67DDFB915}"/>
                </a:ext>
              </a:extLst>
            </p:cNvPr>
            <p:cNvSpPr/>
            <p:nvPr/>
          </p:nvSpPr>
          <p:spPr>
            <a:xfrm>
              <a:off x="7612380" y="2461260"/>
              <a:ext cx="586740" cy="243840"/>
            </a:xfrm>
            <a:prstGeom prst="rect">
              <a:avLst/>
            </a:prstGeom>
            <a:noFill/>
            <a:ln w="28575">
              <a:solidFill>
                <a:srgbClr val="FB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779992B-DCFA-484D-9F97-AADD62F365CD}"/>
                </a:ext>
              </a:extLst>
            </p:cNvPr>
            <p:cNvSpPr/>
            <p:nvPr/>
          </p:nvSpPr>
          <p:spPr>
            <a:xfrm>
              <a:off x="8385810" y="2217420"/>
              <a:ext cx="586740" cy="243840"/>
            </a:xfrm>
            <a:prstGeom prst="rect">
              <a:avLst/>
            </a:prstGeom>
            <a:noFill/>
            <a:ln w="28575">
              <a:solidFill>
                <a:srgbClr val="FB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EC901E9E-275D-4D88-8F7F-8D3B1D70F455}"/>
              </a:ext>
            </a:extLst>
          </p:cNvPr>
          <p:cNvSpPr txBox="1"/>
          <p:nvPr/>
        </p:nvSpPr>
        <p:spPr>
          <a:xfrm>
            <a:off x="298943" y="4635398"/>
            <a:ext cx="4321810" cy="1308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排第一的时候比较多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不排第一也很少垫底</a:t>
            </a:r>
          </a:p>
        </p:txBody>
      </p:sp>
    </p:spTree>
    <p:extLst>
      <p:ext uri="{BB962C8B-B14F-4D97-AF65-F5344CB8AC3E}">
        <p14:creationId xmlns:p14="http://schemas.microsoft.com/office/powerpoint/2010/main" val="1770253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EC44691-3886-4503-9BBA-F5416DAF4822}"/>
              </a:ext>
            </a:extLst>
          </p:cNvPr>
          <p:cNvSpPr txBox="1"/>
          <p:nvPr/>
        </p:nvSpPr>
        <p:spPr>
          <a:xfrm>
            <a:off x="336289" y="107435"/>
            <a:ext cx="7974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Aster</a:t>
            </a:r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在攻击单个样本时的表现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FE4F6A-540B-4003-A935-887F5A120DCC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C901E9E-275D-4D88-8F7F-8D3B1D70F455}"/>
              </a:ext>
            </a:extLst>
          </p:cNvPr>
          <p:cNvSpPr txBox="1"/>
          <p:nvPr/>
        </p:nvSpPr>
        <p:spPr>
          <a:xfrm>
            <a:off x="336288" y="1010801"/>
            <a:ext cx="11459472" cy="1308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分别从目标模型的训练数据和测试数据中提取样本，然后对每个样本逐一执行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Aster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。具体而言，将每个样本复制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49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次。</a:t>
            </a: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仍然效果良好。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243602-966D-40A0-9FE3-BCE7EAE38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00" y="2559455"/>
            <a:ext cx="5983220" cy="3675507"/>
          </a:xfrm>
          <a:prstGeom prst="rect">
            <a:avLst/>
          </a:prstGeom>
        </p:spPr>
      </p:pic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C229BBA-5A1D-469C-B563-4B637850D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870513"/>
              </p:ext>
            </p:extLst>
          </p:nvPr>
        </p:nvGraphicFramePr>
        <p:xfrm>
          <a:off x="7662572" y="3535680"/>
          <a:ext cx="3972560" cy="260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6280">
                  <a:extLst>
                    <a:ext uri="{9D8B030D-6E8A-4147-A177-3AD203B41FA5}">
                      <a16:colId xmlns:a16="http://schemas.microsoft.com/office/drawing/2014/main" val="2395717739"/>
                    </a:ext>
                  </a:extLst>
                </a:gridCol>
                <a:gridCol w="1986280">
                  <a:extLst>
                    <a:ext uri="{9D8B030D-6E8A-4147-A177-3AD203B41FA5}">
                      <a16:colId xmlns:a16="http://schemas.microsoft.com/office/drawing/2014/main" val="3458027333"/>
                    </a:ext>
                  </a:extLst>
                </a:gridCol>
              </a:tblGrid>
              <a:tr h="434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0.585</a:t>
                      </a:r>
                      <a:endParaRPr lang="zh-CN" altLang="en-US" sz="2000" kern="120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0.958</a:t>
                      </a:r>
                      <a:endParaRPr lang="zh-CN" altLang="en-US" sz="2000" kern="120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5312506"/>
                  </a:ext>
                </a:extLst>
              </a:tr>
              <a:tr h="434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0.585</a:t>
                      </a:r>
                      <a:endParaRPr lang="zh-CN" altLang="en-US" sz="2000" kern="120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0.960</a:t>
                      </a:r>
                      <a:endParaRPr lang="zh-CN" altLang="en-US" sz="2000" kern="120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221602"/>
                  </a:ext>
                </a:extLst>
              </a:tr>
              <a:tr h="434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0.571</a:t>
                      </a:r>
                      <a:endParaRPr lang="zh-CN" altLang="en-US" sz="2000" kern="120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1.000</a:t>
                      </a:r>
                      <a:endParaRPr lang="zh-CN" altLang="en-US" sz="2000" kern="120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0891539"/>
                  </a:ext>
                </a:extLst>
              </a:tr>
              <a:tr h="434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0.533</a:t>
                      </a:r>
                      <a:endParaRPr lang="zh-CN" altLang="en-US" sz="2000" kern="120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0.637</a:t>
                      </a:r>
                      <a:endParaRPr lang="zh-CN" altLang="en-US" sz="2000" kern="120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6508960"/>
                  </a:ext>
                </a:extLst>
              </a:tr>
              <a:tr h="434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0.633</a:t>
                      </a:r>
                      <a:endParaRPr lang="zh-CN" altLang="en-US" sz="2000" kern="120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0.758</a:t>
                      </a:r>
                      <a:endParaRPr lang="zh-CN" altLang="en-US" sz="2000" kern="120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3211522"/>
                  </a:ext>
                </a:extLst>
              </a:tr>
              <a:tr h="434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0.558</a:t>
                      </a:r>
                      <a:endParaRPr lang="zh-CN" altLang="en-US" sz="2000" kern="120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0.762</a:t>
                      </a:r>
                      <a:endParaRPr lang="zh-CN" altLang="en-US" sz="2000" kern="120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9103997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2D91FA3E-F715-4A2E-9BD1-AA3E915EDA93}"/>
              </a:ext>
            </a:extLst>
          </p:cNvPr>
          <p:cNvSpPr txBox="1"/>
          <p:nvPr/>
        </p:nvSpPr>
        <p:spPr>
          <a:xfrm>
            <a:off x="7591452" y="2799100"/>
            <a:ext cx="43736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攻击多样本时对应的指标</a:t>
            </a:r>
            <a:endParaRPr lang="zh-CN" altLang="en-US"/>
          </a:p>
        </p:txBody>
      </p:sp>
      <p:sp>
        <p:nvSpPr>
          <p:cNvPr id="27" name="箭头: 左右 26">
            <a:extLst>
              <a:ext uri="{FF2B5EF4-FFF2-40B4-BE49-F238E27FC236}">
                <a16:creationId xmlns:a16="http://schemas.microsoft.com/office/drawing/2014/main" id="{A0641981-CB16-49FE-A9F0-D12AF9FC71B2}"/>
              </a:ext>
            </a:extLst>
          </p:cNvPr>
          <p:cNvSpPr/>
          <p:nvPr/>
        </p:nvSpPr>
        <p:spPr>
          <a:xfrm>
            <a:off x="6792798" y="4573382"/>
            <a:ext cx="833377" cy="53243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808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EC44691-3886-4503-9BBA-F5416DAF4822}"/>
              </a:ext>
            </a:extLst>
          </p:cNvPr>
          <p:cNvSpPr txBox="1"/>
          <p:nvPr/>
        </p:nvSpPr>
        <p:spPr>
          <a:xfrm>
            <a:off x="336289" y="107435"/>
            <a:ext cx="7974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类别数对攻击效果的影响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FE4F6A-540B-4003-A935-887F5A120DCC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C901E9E-275D-4D88-8F7F-8D3B1D70F455}"/>
              </a:ext>
            </a:extLst>
          </p:cNvPr>
          <p:cNvSpPr txBox="1"/>
          <p:nvPr/>
        </p:nvSpPr>
        <p:spPr>
          <a:xfrm>
            <a:off x="336288" y="5186561"/>
            <a:ext cx="11459472" cy="1308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类别较少的模型泄漏的训练数据信息较少，因此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Aster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的性能随着类数的增加而提高。（除了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50-100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类的一段红色折线）</a:t>
            </a:r>
            <a:endParaRPr lang="zh-CN" altLang="en-US" sz="280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800804-2BCE-42DD-BDF9-50B99EEAE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81" y="916921"/>
            <a:ext cx="5669200" cy="425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32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EC44691-3886-4503-9BBA-F5416DAF4822}"/>
              </a:ext>
            </a:extLst>
          </p:cNvPr>
          <p:cNvSpPr txBox="1"/>
          <p:nvPr/>
        </p:nvSpPr>
        <p:spPr>
          <a:xfrm>
            <a:off x="336289" y="107435"/>
            <a:ext cx="7974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不同类别时雅可比矩阵的范数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FE4F6A-540B-4003-A935-887F5A120DCC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C901E9E-275D-4D88-8F7F-8D3B1D70F455}"/>
                  </a:ext>
                </a:extLst>
              </p:cNvPr>
              <p:cNvSpPr txBox="1"/>
              <p:nvPr/>
            </p:nvSpPr>
            <p:spPr>
              <a:xfrm>
                <a:off x="340533" y="2898471"/>
                <a:ext cx="11459472" cy="38940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使用数值近似推导训练和测试数据中每个类的雅可比矩阵，然后计算每个类的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−2</m:t>
                    </m:r>
                  </m:oMath>
                </a14:m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范数的平均值。</a:t>
                </a:r>
                <a:endParaRPr lang="en-US" altLang="zh-CN" sz="280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从实验结果中可以看到，</a:t>
                </a:r>
                <a:r>
                  <a:rPr lang="zh-CN" altLang="en-US" sz="2800">
                    <a:solidFill>
                      <a:srgbClr val="C0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尽管范数在不同类别之间变化，但它保持在相同的量级</a:t>
                </a:r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80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还可以看到，对于大多数类（除了类</a:t>
                </a:r>
                <a:r>
                  <a:rPr lang="en-US" altLang="zh-CN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9</a:t>
                </a:r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），训练数据的范数低于测试数据的范数。</a:t>
                </a:r>
                <a:endParaRPr lang="zh-CN" altLang="en-US" sz="2800">
                  <a:solidFill>
                    <a:srgbClr val="C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C901E9E-275D-4D88-8F7F-8D3B1D70F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33" y="2898471"/>
                <a:ext cx="11459472" cy="3894015"/>
              </a:xfrm>
              <a:prstGeom prst="rect">
                <a:avLst/>
              </a:prstGeom>
              <a:blipFill>
                <a:blip r:embed="rId3"/>
                <a:stretch>
                  <a:fillRect l="-957" r="-213" b="-34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DEC5364-5F7E-4345-9DD3-F2FC018D3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1213015"/>
            <a:ext cx="11338560" cy="153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9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E515306-13E6-45B0-97A5-940448DEC08F}"/>
              </a:ext>
            </a:extLst>
          </p:cNvPr>
          <p:cNvSpPr txBox="1"/>
          <p:nvPr/>
        </p:nvSpPr>
        <p:spPr>
          <a:xfrm>
            <a:off x="336289" y="97275"/>
            <a:ext cx="2995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背景简介</a:t>
            </a:r>
            <a:endParaRPr kumimoji="1" lang="en-US" altLang="zh-CN" sz="4000" b="1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55C70B-9F74-4506-B925-ECDE7A9A04B4}"/>
              </a:ext>
            </a:extLst>
          </p:cNvPr>
          <p:cNvSpPr txBox="1"/>
          <p:nvPr/>
        </p:nvSpPr>
        <p:spPr>
          <a:xfrm>
            <a:off x="0" y="1351508"/>
            <a:ext cx="1157018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机器模型容易受到多种攻击，包括对抗攻击、模型窃取攻击、模型反转攻击和隐私侵犯攻击等。</a:t>
            </a: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本文关注如何实施成员推理攻击</a:t>
            </a:r>
            <a:r>
              <a:rPr lang="en-US" altLang="zh-CN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MIA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模型推理攻击就是推断给定的数据是否在被攻击模型的训练集中。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推理攻击举例：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银行训练并发布了一个预测用户信用级别的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ML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模型用于贷款，如果能通过黑盒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MIA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攻击知道某人在不在训练集中，就能知道他是不是这家银行的客户。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66D5405-2EF9-46CA-9CB0-4BB5ED629FB6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363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EC44691-3886-4503-9BBA-F5416DAF4822}"/>
              </a:ext>
            </a:extLst>
          </p:cNvPr>
          <p:cNvSpPr txBox="1"/>
          <p:nvPr/>
        </p:nvSpPr>
        <p:spPr>
          <a:xfrm>
            <a:off x="336289" y="107435"/>
            <a:ext cx="7974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白盒情况与黑盒情况对比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FE4F6A-540B-4003-A935-887F5A120DCC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61A58FC-99B2-4F50-AD6D-6972B16D3232}"/>
              </a:ext>
            </a:extLst>
          </p:cNvPr>
          <p:cNvSpPr txBox="1"/>
          <p:nvPr/>
        </p:nvSpPr>
        <p:spPr>
          <a:xfrm>
            <a:off x="336289" y="998202"/>
            <a:ext cx="11562486" cy="1308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白盒情况可推导更精确的雅可比矩阵，所以本方法在白盒情况也适用。</a:t>
            </a:r>
            <a:endParaRPr lang="en-US" altLang="zh-CN" sz="280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但实验发现</a:t>
            </a: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仅使用简单的数值近似方法就可以得到接近的结果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FCAA15-9B7A-44E7-BE73-527BF2842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945" y="2398334"/>
            <a:ext cx="9046638" cy="381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10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DE01C5-687C-404C-BB17-30E0931F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7EE8-98CE-1B43-8FA2-856FBD00F454}" type="slidenum"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F087F47-E5D6-9840-9B6F-A2034E572FD9}"/>
              </a:ext>
            </a:extLst>
          </p:cNvPr>
          <p:cNvSpPr txBox="1">
            <a:spLocks/>
          </p:cNvSpPr>
          <p:nvPr/>
        </p:nvSpPr>
        <p:spPr>
          <a:xfrm>
            <a:off x="0" y="2785294"/>
            <a:ext cx="12192000" cy="782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4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Thank</a:t>
            </a: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4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You</a:t>
            </a:r>
            <a:r>
              <a:rPr kumimoji="1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4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kumimoji="1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4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Listening</a:t>
            </a:r>
            <a:r>
              <a:rPr kumimoji="1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！</a:t>
            </a:r>
            <a:endParaRPr kumimoji="0" lang="en-US" altLang="zh-CN" sz="4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E79384-30B1-D44B-ABB1-8A67A9B82D0C}"/>
              </a:ext>
            </a:extLst>
          </p:cNvPr>
          <p:cNvSpPr txBox="1"/>
          <p:nvPr/>
        </p:nvSpPr>
        <p:spPr>
          <a:xfrm>
            <a:off x="4935415" y="5691897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张文博  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2022.09.16</a:t>
            </a: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95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AC6D589-0C9D-4222-AA1C-A0AF659DA5FF}"/>
              </a:ext>
            </a:extLst>
          </p:cNvPr>
          <p:cNvSpPr txBox="1"/>
          <p:nvPr/>
        </p:nvSpPr>
        <p:spPr>
          <a:xfrm>
            <a:off x="336289" y="107435"/>
            <a:ext cx="12709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存在的问题</a:t>
            </a:r>
            <a:endParaRPr kumimoji="1" lang="en-US" altLang="zh-CN" sz="4000" b="1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CFAF2E3-D3BE-4B62-AE51-64D9A67891D8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FFA1157-C27E-4D75-9AAD-06455C3E26BF}"/>
              </a:ext>
            </a:extLst>
          </p:cNvPr>
          <p:cNvSpPr txBox="1"/>
          <p:nvPr/>
        </p:nvSpPr>
        <p:spPr>
          <a:xfrm>
            <a:off x="427224" y="1161791"/>
            <a:ext cx="11226711" cy="2510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大多数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MIA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需要有先验知识，比如知道</a:t>
            </a: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模型的结构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、知道</a:t>
            </a: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训练集的数据分布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等。（</a:t>
            </a: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然而大多数模型只提供黑盒访问接口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，包括谷歌和亚马逊的一些服务）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4000"/>
              </a:lnSpc>
              <a:buFont typeface="Wingdings" panose="05000000000000000000" pitchFamily="2" charset="2"/>
              <a:buChar char="Ø"/>
            </a:pP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举例：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56AB90-39B5-4C93-945B-627B60B96E86}"/>
              </a:ext>
            </a:extLst>
          </p:cNvPr>
          <p:cNvSpPr txBox="1"/>
          <p:nvPr/>
        </p:nvSpPr>
        <p:spPr>
          <a:xfrm>
            <a:off x="928042" y="3672735"/>
            <a:ext cx="11086480" cy="3002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利用单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多个影子模型（需要训练数据的先验知识）（注：此方法也提供了不能达到以上条件时，用目标模型生成训练数据的方法）</a:t>
            </a:r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利用所有训练数据的平均损失（需要所有的训练数据）</a:t>
            </a:r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基于模型的激活函数、预测和损失，提取目标模型的成员得分  （白盒情况）</a:t>
            </a:r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推导一组描述特殊特征使用的参数（白盒情况）</a:t>
            </a:r>
          </a:p>
        </p:txBody>
      </p:sp>
    </p:spTree>
    <p:extLst>
      <p:ext uri="{BB962C8B-B14F-4D97-AF65-F5344CB8AC3E}">
        <p14:creationId xmlns:p14="http://schemas.microsoft.com/office/powerpoint/2010/main" val="46819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6191D1D-1B04-4018-B0B1-042612C18731}"/>
              </a:ext>
            </a:extLst>
          </p:cNvPr>
          <p:cNvSpPr txBox="1"/>
          <p:nvPr/>
        </p:nvSpPr>
        <p:spPr>
          <a:xfrm>
            <a:off x="336289" y="107435"/>
            <a:ext cx="12709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动机（基于一个直觉和观察事实）</a:t>
            </a:r>
            <a:endParaRPr kumimoji="1" lang="en-US" altLang="zh-CN" sz="4000" b="1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94B0C15-C8D0-4854-AD7B-F876891CFFA1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870AA19-5173-4488-9165-54C154D6B390}"/>
              </a:ext>
            </a:extLst>
          </p:cNvPr>
          <p:cNvSpPr txBox="1"/>
          <p:nvPr/>
        </p:nvSpPr>
        <p:spPr>
          <a:xfrm>
            <a:off x="336289" y="1265965"/>
            <a:ext cx="11226711" cy="4967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与非训练样本相比，训练好的</a:t>
            </a:r>
            <a:r>
              <a:rPr lang="en-US" altLang="zh-CN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ML</a:t>
            </a: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模型通常对其训练样本上的特征值扰动不太敏感。</a:t>
            </a:r>
            <a:endParaRPr lang="en-US" altLang="zh-CN" sz="280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4000"/>
              </a:lnSpc>
              <a:buFont typeface="Wingdings" panose="05000000000000000000" pitchFamily="2" charset="2"/>
              <a:buChar char="Ø"/>
            </a:pPr>
            <a:endParaRPr lang="zh-CN" altLang="en-US" sz="280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解释：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一般来说，随着训练过程的进行，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ML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模型将对训练数据的预测越来越有信心。</a:t>
            </a: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当训练过程结束时，训练模型通常对其训练数据附近的不同输入具有很高的鲁棒性（或者说是预测灵敏度）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。 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</a:p>
          <a:p>
            <a:pPr marL="457200" indent="-4572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因此，对于完全训练的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ML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模型，对训练样本的扰动不会导致模型预测输出的显著变化，而对非训练样本的扰动则会引起模型输出的显著变化。</a:t>
            </a: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（通过这个不同点区分训练样本和非训练样本）</a:t>
            </a:r>
            <a:endParaRPr lang="en-US" altLang="zh-CN" sz="280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6191D1D-1B04-4018-B0B1-042612C18731}"/>
              </a:ext>
            </a:extLst>
          </p:cNvPr>
          <p:cNvSpPr txBox="1"/>
          <p:nvPr/>
        </p:nvSpPr>
        <p:spPr>
          <a:xfrm>
            <a:off x="336289" y="107435"/>
            <a:ext cx="12709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动机（基于一个直觉和观察事实）</a:t>
            </a:r>
            <a:endParaRPr kumimoji="1" lang="en-US" altLang="zh-CN" sz="4000" b="1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94B0C15-C8D0-4854-AD7B-F876891CFFA1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870AA19-5173-4488-9165-54C154D6B390}"/>
              </a:ext>
            </a:extLst>
          </p:cNvPr>
          <p:cNvSpPr txBox="1"/>
          <p:nvPr/>
        </p:nvSpPr>
        <p:spPr>
          <a:xfrm>
            <a:off x="336289" y="1219664"/>
            <a:ext cx="11226711" cy="3002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问题：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如何衡量预测灵敏度？  </a:t>
            </a:r>
          </a:p>
          <a:p>
            <a:pPr marL="457200" indent="-4572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解决方法：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使用</a:t>
            </a: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雅可比矩阵。</a:t>
            </a:r>
            <a:endParaRPr lang="en-US" altLang="zh-CN" sz="280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雅可比矩阵已广泛应用于许多不同领域。作用是</a:t>
            </a: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分析当输入发生某些变化时系统的输出如何反应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本文利用雅可比矩阵来测量目标模型对不同样本的灵敏度。然后</a:t>
            </a: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计算雅可比矩阵的范数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，将目标样本分为成员组和非成员组。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9CE218-1FD9-476E-9FFF-70718E34A1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99" b="308"/>
          <a:stretch/>
        </p:blipFill>
        <p:spPr>
          <a:xfrm>
            <a:off x="358814" y="4497495"/>
            <a:ext cx="10635327" cy="202132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25BCC64-85D4-4992-AEF2-B96DF21957B3}"/>
              </a:ext>
            </a:extLst>
          </p:cNvPr>
          <p:cNvSpPr txBox="1"/>
          <p:nvPr/>
        </p:nvSpPr>
        <p:spPr>
          <a:xfrm>
            <a:off x="358814" y="6000660"/>
            <a:ext cx="2221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样本 ；模型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961587-8901-4217-B9C2-BFBB99ECD26A}"/>
              </a:ext>
            </a:extLst>
          </p:cNvPr>
          <p:cNvSpPr txBox="1"/>
          <p:nvPr/>
        </p:nvSpPr>
        <p:spPr>
          <a:xfrm>
            <a:off x="3698366" y="5983141"/>
            <a:ext cx="2112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多个列向量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374382-5528-4885-AB82-B61496006429}"/>
              </a:ext>
            </a:extLst>
          </p:cNvPr>
          <p:cNvSpPr txBox="1"/>
          <p:nvPr/>
        </p:nvSpPr>
        <p:spPr>
          <a:xfrm>
            <a:off x="10865257" y="6000660"/>
            <a:ext cx="1375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(m×n)</a:t>
            </a:r>
            <a:endParaRPr lang="zh-CN" altLang="en-US" sz="2800">
              <a:solidFill>
                <a:srgbClr val="0070C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6114705-F0A5-4ABF-B4DC-799F1784726C}"/>
              </a:ext>
            </a:extLst>
          </p:cNvPr>
          <p:cNvSpPr txBox="1"/>
          <p:nvPr/>
        </p:nvSpPr>
        <p:spPr>
          <a:xfrm>
            <a:off x="1252720" y="4464248"/>
            <a:ext cx="4704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个特征，</a:t>
            </a:r>
            <a:r>
              <a:rPr lang="en-US" altLang="zh-CN" sz="280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80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个类的分类问题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BD72032-C398-44D6-83D5-E5B349173C12}"/>
              </a:ext>
            </a:extLst>
          </p:cNvPr>
          <p:cNvCxnSpPr>
            <a:cxnSpLocks/>
          </p:cNvCxnSpPr>
          <p:nvPr/>
        </p:nvCxnSpPr>
        <p:spPr>
          <a:xfrm>
            <a:off x="0" y="4355017"/>
            <a:ext cx="121920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65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6191D1D-1B04-4018-B0B1-042612C18731}"/>
              </a:ext>
            </a:extLst>
          </p:cNvPr>
          <p:cNvSpPr txBox="1"/>
          <p:nvPr/>
        </p:nvSpPr>
        <p:spPr>
          <a:xfrm>
            <a:off x="336289" y="107435"/>
            <a:ext cx="12709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可行性研究</a:t>
            </a:r>
            <a:endParaRPr kumimoji="1" lang="en-US" altLang="zh-CN" sz="4000" b="1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94B0C15-C8D0-4854-AD7B-F876891CFFA1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870AA19-5173-4488-9165-54C154D6B390}"/>
              </a:ext>
            </a:extLst>
          </p:cNvPr>
          <p:cNvSpPr txBox="1"/>
          <p:nvPr/>
        </p:nvSpPr>
        <p:spPr>
          <a:xfrm>
            <a:off x="336289" y="1150218"/>
            <a:ext cx="11226711" cy="2510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对三个数据集进行了实验，研究雅可比矩阵对于训练集和测试集中的样本的不同分布：  </a:t>
            </a:r>
          </a:p>
          <a:p>
            <a:pPr marL="914400" lvl="1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使用标准训练过程训练了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目标模型，对于每个目标模型，有来自测试集的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个样本和来自训练集的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多个样本。</a:t>
            </a:r>
          </a:p>
          <a:p>
            <a:pPr marL="914400" lvl="1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近似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这些样本的雅可比矩阵范数，并比较平均范数。</a:t>
            </a:r>
            <a:endParaRPr lang="en-US" altLang="zh-CN" sz="280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69D7A1-CA33-43B4-9279-4BF7CBC7F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29" y="3740895"/>
            <a:ext cx="6221340" cy="30375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4A48BC-7F0A-4680-A324-461AF42615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1" r="16733" b="17040"/>
          <a:stretch/>
        </p:blipFill>
        <p:spPr>
          <a:xfrm>
            <a:off x="7343618" y="3744181"/>
            <a:ext cx="4096028" cy="303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0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6191D1D-1B04-4018-B0B1-042612C18731}"/>
              </a:ext>
            </a:extLst>
          </p:cNvPr>
          <p:cNvSpPr txBox="1"/>
          <p:nvPr/>
        </p:nvSpPr>
        <p:spPr>
          <a:xfrm>
            <a:off x="336289" y="107435"/>
            <a:ext cx="12709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威胁模型</a:t>
            </a:r>
            <a:endParaRPr kumimoji="1" lang="en-US" altLang="zh-CN" sz="4000" b="1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94B0C15-C8D0-4854-AD7B-F876891CFFA1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870AA19-5173-4488-9165-54C154D6B390}"/>
                  </a:ext>
                </a:extLst>
              </p:cNvPr>
              <p:cNvSpPr txBox="1"/>
              <p:nvPr/>
            </p:nvSpPr>
            <p:spPr>
              <a:xfrm>
                <a:off x="336289" y="1150218"/>
                <a:ext cx="11226711" cy="5477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800">
                    <a:solidFill>
                      <a:srgbClr val="0070C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目标模型：</a:t>
                </a:r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表示训练数据受到攻击的受害者。模型预测过程形式化表示：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，其中𝒙是输入样本，𝒚是预测概率向量，𝑀表示目标模型的黑盒</a:t>
                </a:r>
                <a:r>
                  <a:rPr lang="en-US" altLang="zh-CN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API</a:t>
                </a:r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80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endParaRPr lang="en-US" altLang="zh-CN" sz="280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800">
                    <a:solidFill>
                      <a:srgbClr val="0070C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先验知识：</a:t>
                </a:r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不需要。</a:t>
                </a:r>
                <a:endParaRPr lang="en-US" altLang="zh-CN" sz="280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endParaRPr lang="en-US" altLang="zh-CN" sz="280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800">
                    <a:solidFill>
                      <a:srgbClr val="0070C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Aster</a:t>
                </a:r>
                <a:r>
                  <a:rPr lang="zh-CN" altLang="en-US" sz="2800">
                    <a:solidFill>
                      <a:srgbClr val="0070C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的能力</a:t>
                </a:r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：攻击者和模型的唯一交互方式是：</a:t>
                </a:r>
                <a:r>
                  <a:rPr lang="en-US" altLang="zh-CN" sz="280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) 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= [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, · · · , 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, · · · , 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</m:sup>
                    </m:sSup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是目标模型的类别标签集，</a:t>
                </a:r>
                <a:r>
                  <a:rPr lang="en-US" altLang="zh-CN" sz="280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是输入样本属于类别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的概率。</a:t>
                </a:r>
                <a:endParaRPr lang="en-US" altLang="zh-CN" sz="280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endParaRPr lang="en-US" altLang="zh-CN" sz="280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800">
                    <a:solidFill>
                      <a:srgbClr val="0070C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Aster</a:t>
                </a:r>
                <a:r>
                  <a:rPr lang="zh-CN" altLang="en-US" sz="2800">
                    <a:solidFill>
                      <a:srgbClr val="0070C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的目标：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) → 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𝐼𝑛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𝑂𝑢𝑡</m:t>
                    </m:r>
                  </m:oMath>
                </a14:m>
                <a:endParaRPr lang="en-US" altLang="zh-CN" sz="280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870AA19-5173-4488-9165-54C154D6B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89" y="1150218"/>
                <a:ext cx="11226711" cy="5477205"/>
              </a:xfrm>
              <a:prstGeom prst="rect">
                <a:avLst/>
              </a:prstGeom>
              <a:blipFill>
                <a:blip r:embed="rId3"/>
                <a:stretch>
                  <a:fillRect l="-923" t="-780" b="-22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AF17F47C-213A-4471-A07E-E2EEC3F61C38}"/>
              </a:ext>
            </a:extLst>
          </p:cNvPr>
          <p:cNvSpPr/>
          <p:nvPr/>
        </p:nvSpPr>
        <p:spPr>
          <a:xfrm>
            <a:off x="4059884" y="3429000"/>
            <a:ext cx="3271520" cy="568957"/>
          </a:xfrm>
          <a:prstGeom prst="wedgeRoundRectCallout">
            <a:avLst>
              <a:gd name="adj1" fmla="val -107479"/>
              <a:gd name="adj2" fmla="val 7142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作者给这种攻击方法取的名字</a:t>
            </a:r>
          </a:p>
        </p:txBody>
      </p:sp>
    </p:spTree>
    <p:extLst>
      <p:ext uri="{BB962C8B-B14F-4D97-AF65-F5344CB8AC3E}">
        <p14:creationId xmlns:p14="http://schemas.microsoft.com/office/powerpoint/2010/main" val="2233192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EC44691-3886-4503-9BBA-F5416DAF4822}"/>
              </a:ext>
            </a:extLst>
          </p:cNvPr>
          <p:cNvSpPr txBox="1"/>
          <p:nvPr/>
        </p:nvSpPr>
        <p:spPr>
          <a:xfrm>
            <a:off x="336289" y="107435"/>
            <a:ext cx="6196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Aster</a:t>
            </a:r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方法主要步骤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FE4F6A-540B-4003-A935-887F5A120DCC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2DEE850A-11A2-4A47-9205-0100EDB9F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0" y="1642190"/>
            <a:ext cx="11764800" cy="390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99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EC44691-3886-4503-9BBA-F5416DAF4822}"/>
              </a:ext>
            </a:extLst>
          </p:cNvPr>
          <p:cNvSpPr txBox="1"/>
          <p:nvPr/>
        </p:nvSpPr>
        <p:spPr>
          <a:xfrm>
            <a:off x="336289" y="107435"/>
            <a:ext cx="6196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Aster</a:t>
            </a:r>
            <a:r>
              <a:rPr kumimoji="1" lang="zh-CN" altLang="en-US" sz="40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方法主要步骤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BB31A77-84B0-4109-B54A-5C560F14D854}"/>
                  </a:ext>
                </a:extLst>
              </p:cNvPr>
              <p:cNvSpPr txBox="1"/>
              <p:nvPr/>
            </p:nvSpPr>
            <p:spPr>
              <a:xfrm>
                <a:off x="496530" y="1088369"/>
                <a:ext cx="11198940" cy="5201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zh-CN" altLang="en-US" sz="2800">
                    <a:solidFill>
                      <a:srgbClr val="C0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①雅可比矩阵近似：</a:t>
                </a:r>
                <a:endParaRPr lang="en-US" altLang="zh-CN" sz="2800">
                  <a:solidFill>
                    <a:srgbClr val="C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en-US" altLang="zh-CN" sz="2800">
                  <a:solidFill>
                    <a:srgbClr val="C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800">
                    <a:solidFill>
                      <a:srgbClr val="C0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在黑盒模式下无法用解析的方法求出偏导数，所以用数值近似。</a:t>
                </a:r>
                <a:endParaRPr lang="en-US" altLang="zh-CN" sz="2800">
                  <a:solidFill>
                    <a:srgbClr val="C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80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2400"/>
                  </a:spcAft>
                </a:pPr>
                <a:endParaRPr lang="en-US" altLang="zh-CN" sz="280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2400"/>
                  </a:spcAft>
                </a:pPr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其中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是添加到输入样本的第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个特征值的小值。</a:t>
                </a:r>
                <a:endParaRPr lang="en-US" altLang="zh-CN" sz="280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2400"/>
                  </a:spcAft>
                </a:pPr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对</a:t>
                </a:r>
                <a:r>
                  <a:rPr lang="en-US" altLang="zh-CN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中的每个特征依次重复 </a:t>
                </a:r>
                <a:r>
                  <a:rPr lang="en-US" altLang="zh-CN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                                    </a:t>
                </a:r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，并将偏  </a:t>
                </a:r>
                <a:endParaRPr lang="en-US" altLang="zh-CN" sz="280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2400"/>
                  </a:spcAft>
                </a:pPr>
                <a:r>
                  <a:rPr lang="en-US" altLang="zh-CN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导数组合到雅可比矩阵中。其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−2</m:t>
                    </m:r>
                  </m:oMath>
                </a14:m>
                <a:r>
                  <a:rPr lang="zh-CN" altLang="en-US" sz="280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范数为：</a:t>
                </a:r>
                <a:endParaRPr lang="en-US" altLang="zh-CN" sz="280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2400"/>
                  </a:spcAft>
                </a:pPr>
                <a:endParaRPr lang="en-US" altLang="zh-CN" sz="280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BB31A77-84B0-4109-B54A-5C560F14D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30" y="1088369"/>
                <a:ext cx="11198940" cy="5201424"/>
              </a:xfrm>
              <a:prstGeom prst="rect">
                <a:avLst/>
              </a:prstGeom>
              <a:blipFill>
                <a:blip r:embed="rId3"/>
                <a:stretch>
                  <a:fillRect l="-925" t="-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FE4F6A-540B-4003-A935-887F5A120DCC}"/>
              </a:ext>
            </a:extLst>
          </p:cNvPr>
          <p:cNvCxnSpPr/>
          <p:nvPr/>
        </p:nvCxnSpPr>
        <p:spPr>
          <a:xfrm>
            <a:off x="0" y="906761"/>
            <a:ext cx="12192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CB1CB64D-BFF8-4B85-A7CF-334D5D56AD35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3805451" y="2570435"/>
            <a:ext cx="4581097" cy="10196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AC47AC9-8964-46F1-8BCE-C6271B5A4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937" y="4080726"/>
            <a:ext cx="4581097" cy="88070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5D63051-9BFD-4A62-85AC-E3BB05E7CC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5451" y="5566206"/>
            <a:ext cx="3052549" cy="110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26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2350</TotalTime>
  <Words>1394</Words>
  <Application>Microsoft Office PowerPoint</Application>
  <PresentationFormat>宽屏</PresentationFormat>
  <Paragraphs>140</Paragraphs>
  <Slides>21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等线</vt:lpstr>
      <vt:lpstr>等线 Light</vt:lpstr>
      <vt:lpstr>华文中宋</vt:lpstr>
      <vt:lpstr>Microsoft YaHei</vt:lpstr>
      <vt:lpstr>Microsoft YaHei</vt:lpstr>
      <vt:lpstr>Arial</vt:lpstr>
      <vt:lpstr>Cambria Math</vt:lpstr>
      <vt:lpstr>Consolas</vt:lpstr>
      <vt:lpstr>Times New Roman</vt:lpstr>
      <vt:lpstr>Wingdings</vt:lpstr>
      <vt:lpstr>Office 主题​​</vt:lpstr>
      <vt:lpstr>1_Office 主题​​</vt:lpstr>
      <vt:lpstr>Membership Inference Attacks against Machine Learning Models via Prediction Sensitivity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文博</dc:creator>
  <cp:lastModifiedBy>张 文博</cp:lastModifiedBy>
  <cp:revision>220</cp:revision>
  <dcterms:created xsi:type="dcterms:W3CDTF">2022-05-25T17:54:33Z</dcterms:created>
  <dcterms:modified xsi:type="dcterms:W3CDTF">2022-09-16T11:56:34Z</dcterms:modified>
</cp:coreProperties>
</file>