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3" r:id="rId6"/>
    <p:sldId id="260" r:id="rId7"/>
    <p:sldId id="284" r:id="rId8"/>
    <p:sldId id="264" r:id="rId9"/>
    <p:sldId id="261" r:id="rId10"/>
    <p:sldId id="262" r:id="rId11"/>
    <p:sldId id="265" r:id="rId12"/>
    <p:sldId id="266" r:id="rId13"/>
    <p:sldId id="281" r:id="rId14"/>
    <p:sldId id="282" r:id="rId15"/>
    <p:sldId id="28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51"/>
    <p:restoredTop sz="95958"/>
  </p:normalViewPr>
  <p:slideViewPr>
    <p:cSldViewPr snapToGrid="0" snapToObjects="1">
      <p:cViewPr varScale="1">
        <p:scale>
          <a:sx n="111" d="100"/>
          <a:sy n="111" d="100"/>
        </p:scale>
        <p:origin x="944"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CA2D7A-0803-3741-851F-40B68D635F0B}" type="datetimeFigureOut">
              <a:t>2022/2/25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289BB-45D9-E843-887E-0C4DE89B47F9}" type="slidenum">
              <a:t>‹#›</a:t>
            </a:fld>
            <a:endParaRPr kumimoji="1" lang="zh-CN" altLang="en-US"/>
          </a:p>
        </p:txBody>
      </p:sp>
    </p:spTree>
    <p:extLst>
      <p:ext uri="{BB962C8B-B14F-4D97-AF65-F5344CB8AC3E}">
        <p14:creationId xmlns:p14="http://schemas.microsoft.com/office/powerpoint/2010/main" val="3348989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40332-27C6-E54B-8A54-8C066E52187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211FF23-D3C2-0248-A557-695449EA16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57818FF-548C-754C-9F02-4E3D26D83BD1}"/>
              </a:ext>
            </a:extLst>
          </p:cNvPr>
          <p:cNvSpPr>
            <a:spLocks noGrp="1"/>
          </p:cNvSpPr>
          <p:nvPr>
            <p:ph type="dt" sz="half" idx="10"/>
          </p:nvPr>
        </p:nvSpPr>
        <p:spPr/>
        <p:txBody>
          <a:bodyPr/>
          <a:lstStyle/>
          <a:p>
            <a:fld id="{E10883D8-901B-C149-8AAA-ED1678DCF7ED}" type="datetime1">
              <a:t>2022/2/25</a:t>
            </a:fld>
            <a:endParaRPr kumimoji="1" lang="zh-CN" altLang="en-US"/>
          </a:p>
        </p:txBody>
      </p:sp>
      <p:sp>
        <p:nvSpPr>
          <p:cNvPr id="5" name="页脚占位符 4">
            <a:extLst>
              <a:ext uri="{FF2B5EF4-FFF2-40B4-BE49-F238E27FC236}">
                <a16:creationId xmlns:a16="http://schemas.microsoft.com/office/drawing/2014/main" id="{EC69DA13-26A5-7D40-8B85-5DE8E08940E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57F88DA-38E5-574C-BEA3-10F5A5213BFD}"/>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304067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BC934-5948-D540-96B7-839B566CC97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B02F3A7-05A4-2A4A-ACB0-C9DD1FA886D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F6CE82D-D753-6246-BEE9-8C8B4F2F005D}"/>
              </a:ext>
            </a:extLst>
          </p:cNvPr>
          <p:cNvSpPr>
            <a:spLocks noGrp="1"/>
          </p:cNvSpPr>
          <p:nvPr>
            <p:ph type="dt" sz="half" idx="10"/>
          </p:nvPr>
        </p:nvSpPr>
        <p:spPr/>
        <p:txBody>
          <a:bodyPr/>
          <a:lstStyle/>
          <a:p>
            <a:fld id="{F672F1D0-F53E-F644-90BA-AA501FFC3F0E}" type="datetime1">
              <a:t>2022/2/25</a:t>
            </a:fld>
            <a:endParaRPr kumimoji="1" lang="zh-CN" altLang="en-US"/>
          </a:p>
        </p:txBody>
      </p:sp>
      <p:sp>
        <p:nvSpPr>
          <p:cNvPr id="5" name="页脚占位符 4">
            <a:extLst>
              <a:ext uri="{FF2B5EF4-FFF2-40B4-BE49-F238E27FC236}">
                <a16:creationId xmlns:a16="http://schemas.microsoft.com/office/drawing/2014/main" id="{7E12296E-CAEA-564A-908F-84A4EAFA181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69F7585-F069-494F-8383-B5BAEF92DD12}"/>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344971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38EC0D-73D6-A84F-953F-03D95150412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A3C84B9-C286-6D44-B004-18016B7A3CC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BE228E6-B28F-C243-8DF6-CE56523A13AF}"/>
              </a:ext>
            </a:extLst>
          </p:cNvPr>
          <p:cNvSpPr>
            <a:spLocks noGrp="1"/>
          </p:cNvSpPr>
          <p:nvPr>
            <p:ph type="dt" sz="half" idx="10"/>
          </p:nvPr>
        </p:nvSpPr>
        <p:spPr/>
        <p:txBody>
          <a:bodyPr/>
          <a:lstStyle/>
          <a:p>
            <a:fld id="{5929DB66-483C-4442-8EA7-36265B9655B9}" type="datetime1">
              <a:t>2022/2/25</a:t>
            </a:fld>
            <a:endParaRPr kumimoji="1" lang="zh-CN" altLang="en-US"/>
          </a:p>
        </p:txBody>
      </p:sp>
      <p:sp>
        <p:nvSpPr>
          <p:cNvPr id="5" name="页脚占位符 4">
            <a:extLst>
              <a:ext uri="{FF2B5EF4-FFF2-40B4-BE49-F238E27FC236}">
                <a16:creationId xmlns:a16="http://schemas.microsoft.com/office/drawing/2014/main" id="{2877E910-FB20-274A-BD5F-1B816564EDB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BD6E68D-4D08-9A41-85B1-6C07E1BBB4F8}"/>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46175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6F175-05B1-EA47-8020-2F576C2A1EE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AD686A5-BE2E-C949-9B15-2D2B0086012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F3F6102-01EA-614A-B5FD-90061C9D195F}"/>
              </a:ext>
            </a:extLst>
          </p:cNvPr>
          <p:cNvSpPr>
            <a:spLocks noGrp="1"/>
          </p:cNvSpPr>
          <p:nvPr>
            <p:ph type="dt" sz="half" idx="10"/>
          </p:nvPr>
        </p:nvSpPr>
        <p:spPr/>
        <p:txBody>
          <a:bodyPr/>
          <a:lstStyle/>
          <a:p>
            <a:fld id="{7DF5249E-43D4-524A-914A-F63FD44AEBAC}" type="datetime1">
              <a:t>2022/2/25</a:t>
            </a:fld>
            <a:endParaRPr kumimoji="1" lang="zh-CN" altLang="en-US"/>
          </a:p>
        </p:txBody>
      </p:sp>
      <p:sp>
        <p:nvSpPr>
          <p:cNvPr id="5" name="页脚占位符 4">
            <a:extLst>
              <a:ext uri="{FF2B5EF4-FFF2-40B4-BE49-F238E27FC236}">
                <a16:creationId xmlns:a16="http://schemas.microsoft.com/office/drawing/2014/main" id="{A67C527F-5CF5-ED41-AF3D-89F61F51752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15C646B-EB0D-AD4A-9142-598D28DD1869}"/>
              </a:ext>
            </a:extLst>
          </p:cNvPr>
          <p:cNvSpPr>
            <a:spLocks noGrp="1"/>
          </p:cNvSpPr>
          <p:nvPr>
            <p:ph type="sldNum" sz="quarter" idx="12"/>
          </p:nvPr>
        </p:nvSpPr>
        <p:spPr>
          <a:xfrm>
            <a:off x="11440885" y="6383111"/>
            <a:ext cx="544286" cy="365125"/>
          </a:xfrm>
        </p:spPr>
        <p:txBody>
          <a:bodyPr/>
          <a:lstStyle>
            <a:lvl1pPr>
              <a:defRPr sz="2000">
                <a:latin typeface="Microsoft YaHei" panose="020B0503020204020204" pitchFamily="34" charset="-122"/>
                <a:ea typeface="Microsoft YaHei" panose="020B0503020204020204" pitchFamily="34" charset="-122"/>
              </a:defRPr>
            </a:lvl1pPr>
          </a:lstStyle>
          <a:p>
            <a:fld id="{75F37EE8-98CE-1B43-8FA2-856FBD00F454}" type="slidenum">
              <a:rPr lang="en-US" altLang="zh-CN"/>
              <a:pPr/>
              <a:t>‹#›</a:t>
            </a:fld>
            <a:endParaRPr kumimoji="1" lang="zh-CN" altLang="en-US"/>
          </a:p>
        </p:txBody>
      </p:sp>
    </p:spTree>
    <p:extLst>
      <p:ext uri="{BB962C8B-B14F-4D97-AF65-F5344CB8AC3E}">
        <p14:creationId xmlns:p14="http://schemas.microsoft.com/office/powerpoint/2010/main" val="240905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B4D9C-C54C-A649-8009-296FA3C300C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66CEAC7-325C-2A46-951E-CC9682D04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F67C989-A5B3-0043-B2D9-43A5E80D692C}"/>
              </a:ext>
            </a:extLst>
          </p:cNvPr>
          <p:cNvSpPr>
            <a:spLocks noGrp="1"/>
          </p:cNvSpPr>
          <p:nvPr>
            <p:ph type="dt" sz="half" idx="10"/>
          </p:nvPr>
        </p:nvSpPr>
        <p:spPr/>
        <p:txBody>
          <a:bodyPr/>
          <a:lstStyle/>
          <a:p>
            <a:fld id="{D346A3BC-34FF-E447-A4D0-E27B34EFFECE}" type="datetime1">
              <a:t>2022/2/25</a:t>
            </a:fld>
            <a:endParaRPr kumimoji="1" lang="zh-CN" altLang="en-US"/>
          </a:p>
        </p:txBody>
      </p:sp>
      <p:sp>
        <p:nvSpPr>
          <p:cNvPr id="5" name="页脚占位符 4">
            <a:extLst>
              <a:ext uri="{FF2B5EF4-FFF2-40B4-BE49-F238E27FC236}">
                <a16:creationId xmlns:a16="http://schemas.microsoft.com/office/drawing/2014/main" id="{7BA52B85-5F24-DE47-9A19-59E1E6DAD3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D4D7D52-A111-5F4F-A0C1-29D7F8165C60}"/>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356717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EAD4E-84DA-E34D-A719-F099ED25886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D075588-8A30-2D47-8AB5-BB9AD924C84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2CE9C524-7DC8-7849-BEF5-D5F2B477F7E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1348FCC-1F14-484E-BBFA-0A2E364C5943}"/>
              </a:ext>
            </a:extLst>
          </p:cNvPr>
          <p:cNvSpPr>
            <a:spLocks noGrp="1"/>
          </p:cNvSpPr>
          <p:nvPr>
            <p:ph type="dt" sz="half" idx="10"/>
          </p:nvPr>
        </p:nvSpPr>
        <p:spPr/>
        <p:txBody>
          <a:bodyPr/>
          <a:lstStyle/>
          <a:p>
            <a:fld id="{E0CF056E-D11F-2041-8EFC-FF73D81F1D56}" type="datetime1">
              <a:t>2022/2/25</a:t>
            </a:fld>
            <a:endParaRPr kumimoji="1" lang="zh-CN" altLang="en-US"/>
          </a:p>
        </p:txBody>
      </p:sp>
      <p:sp>
        <p:nvSpPr>
          <p:cNvPr id="6" name="页脚占位符 5">
            <a:extLst>
              <a:ext uri="{FF2B5EF4-FFF2-40B4-BE49-F238E27FC236}">
                <a16:creationId xmlns:a16="http://schemas.microsoft.com/office/drawing/2014/main" id="{8B5A2E85-B327-4144-A155-65EFC75C21E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83D070E-8D74-2B42-8158-91C62589B734}"/>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150176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DC8FB-5CEE-004F-AE49-2E56B960234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B557CB-FE7E-E24B-82D1-564F459CF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2EB9C96-3F3E-1545-BC4E-6106FDC998A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BED2BB1-16EA-E14B-8D4B-873200284A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8A6F709-1C79-4D4D-B027-A1C112D64CC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A3F9445-2CE4-0A45-8B31-6119E69DBD96}"/>
              </a:ext>
            </a:extLst>
          </p:cNvPr>
          <p:cNvSpPr>
            <a:spLocks noGrp="1"/>
          </p:cNvSpPr>
          <p:nvPr>
            <p:ph type="dt" sz="half" idx="10"/>
          </p:nvPr>
        </p:nvSpPr>
        <p:spPr/>
        <p:txBody>
          <a:bodyPr/>
          <a:lstStyle/>
          <a:p>
            <a:fld id="{A2E829E2-002B-6648-A120-500B233BFA10}" type="datetime1">
              <a:t>2022/2/25</a:t>
            </a:fld>
            <a:endParaRPr kumimoji="1" lang="zh-CN" altLang="en-US"/>
          </a:p>
        </p:txBody>
      </p:sp>
      <p:sp>
        <p:nvSpPr>
          <p:cNvPr id="8" name="页脚占位符 7">
            <a:extLst>
              <a:ext uri="{FF2B5EF4-FFF2-40B4-BE49-F238E27FC236}">
                <a16:creationId xmlns:a16="http://schemas.microsoft.com/office/drawing/2014/main" id="{E0C88EC0-DBE6-194A-B20A-4303E383052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EC51F87-C528-CD4B-B0BF-426CA09CB056}"/>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354431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9A015-E3E6-7147-BA55-1CA1CB9161B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BCB3BF3-AE11-CF47-B682-E15E26507626}"/>
              </a:ext>
            </a:extLst>
          </p:cNvPr>
          <p:cNvSpPr>
            <a:spLocks noGrp="1"/>
          </p:cNvSpPr>
          <p:nvPr>
            <p:ph type="dt" sz="half" idx="10"/>
          </p:nvPr>
        </p:nvSpPr>
        <p:spPr/>
        <p:txBody>
          <a:bodyPr/>
          <a:lstStyle/>
          <a:p>
            <a:fld id="{FA40B6D2-A334-F745-A0C0-C70744B230AC}" type="datetime1">
              <a:t>2022/2/25</a:t>
            </a:fld>
            <a:endParaRPr kumimoji="1" lang="zh-CN" altLang="en-US"/>
          </a:p>
        </p:txBody>
      </p:sp>
      <p:sp>
        <p:nvSpPr>
          <p:cNvPr id="4" name="页脚占位符 3">
            <a:extLst>
              <a:ext uri="{FF2B5EF4-FFF2-40B4-BE49-F238E27FC236}">
                <a16:creationId xmlns:a16="http://schemas.microsoft.com/office/drawing/2014/main" id="{CAFE2BD9-746D-1C47-976E-F2B5A6096F8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4B5FFA7-85B1-4641-B879-3F13D36185CC}"/>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1704400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FC9ECE-52D3-FA4F-8562-7407005E9B32}"/>
              </a:ext>
            </a:extLst>
          </p:cNvPr>
          <p:cNvSpPr>
            <a:spLocks noGrp="1"/>
          </p:cNvSpPr>
          <p:nvPr>
            <p:ph type="dt" sz="half" idx="10"/>
          </p:nvPr>
        </p:nvSpPr>
        <p:spPr/>
        <p:txBody>
          <a:bodyPr/>
          <a:lstStyle/>
          <a:p>
            <a:fld id="{7902F97A-947B-6441-914C-8B24651B9A3E}" type="datetime1">
              <a:t>2022/2/25</a:t>
            </a:fld>
            <a:endParaRPr kumimoji="1" lang="zh-CN" altLang="en-US"/>
          </a:p>
        </p:txBody>
      </p:sp>
      <p:sp>
        <p:nvSpPr>
          <p:cNvPr id="3" name="页脚占位符 2">
            <a:extLst>
              <a:ext uri="{FF2B5EF4-FFF2-40B4-BE49-F238E27FC236}">
                <a16:creationId xmlns:a16="http://schemas.microsoft.com/office/drawing/2014/main" id="{4F9EE8E6-AB01-744B-9C44-85559A1F475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F4B127F-6CD2-1D42-89CB-D34668FC4C0A}"/>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59007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09784-16C7-D044-9F9E-95B6EE2465C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DED69D2-7291-BB42-A017-09B6CA5272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F0ACC7B-F6F5-B445-9219-CC44FA6A1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068C1FC-E681-FA48-B38D-5BAD9F7DFC92}"/>
              </a:ext>
            </a:extLst>
          </p:cNvPr>
          <p:cNvSpPr>
            <a:spLocks noGrp="1"/>
          </p:cNvSpPr>
          <p:nvPr>
            <p:ph type="dt" sz="half" idx="10"/>
          </p:nvPr>
        </p:nvSpPr>
        <p:spPr/>
        <p:txBody>
          <a:bodyPr/>
          <a:lstStyle/>
          <a:p>
            <a:fld id="{E9AB9A08-1208-9E46-B5D1-AD7991651A7E}" type="datetime1">
              <a:t>2022/2/25</a:t>
            </a:fld>
            <a:endParaRPr kumimoji="1" lang="zh-CN" altLang="en-US"/>
          </a:p>
        </p:txBody>
      </p:sp>
      <p:sp>
        <p:nvSpPr>
          <p:cNvPr id="6" name="页脚占位符 5">
            <a:extLst>
              <a:ext uri="{FF2B5EF4-FFF2-40B4-BE49-F238E27FC236}">
                <a16:creationId xmlns:a16="http://schemas.microsoft.com/office/drawing/2014/main" id="{79FB4A54-D922-6F46-B509-6C195D18CDC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7681968-4F73-0041-B253-1EDF10A4F9F8}"/>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150339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A6AC0-BC0F-6C49-812E-B4C5F9DF531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87A5CA3-6E36-5142-AA2E-0FC910096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21DA9B4-FEE0-D047-9963-6D3A30757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A607AEB-7B22-D547-9AC0-0DE4506B4EA8}"/>
              </a:ext>
            </a:extLst>
          </p:cNvPr>
          <p:cNvSpPr>
            <a:spLocks noGrp="1"/>
          </p:cNvSpPr>
          <p:nvPr>
            <p:ph type="dt" sz="half" idx="10"/>
          </p:nvPr>
        </p:nvSpPr>
        <p:spPr/>
        <p:txBody>
          <a:bodyPr/>
          <a:lstStyle/>
          <a:p>
            <a:fld id="{8AD4C162-2E3C-5E4A-A5C9-76437317FCB5}" type="datetime1">
              <a:t>2022/2/25</a:t>
            </a:fld>
            <a:endParaRPr kumimoji="1" lang="zh-CN" altLang="en-US"/>
          </a:p>
        </p:txBody>
      </p:sp>
      <p:sp>
        <p:nvSpPr>
          <p:cNvPr id="6" name="页脚占位符 5">
            <a:extLst>
              <a:ext uri="{FF2B5EF4-FFF2-40B4-BE49-F238E27FC236}">
                <a16:creationId xmlns:a16="http://schemas.microsoft.com/office/drawing/2014/main" id="{523397B4-3839-0744-B8A7-8D559DF3911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D794C7F-13FF-5C42-B68D-48C188339110}"/>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33970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D7C700-CFAC-AB4D-B8D3-5F3E380CA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C03447A-C118-4946-9EC2-67B52F51B1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90542D-E155-B04B-9396-568E4A1ECE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B9BE4-51D3-9549-BE5C-C4339B2ED2E8}" type="datetime1">
              <a:t>2022/2/25</a:t>
            </a:fld>
            <a:endParaRPr kumimoji="1" lang="zh-CN" altLang="en-US"/>
          </a:p>
        </p:txBody>
      </p:sp>
      <p:sp>
        <p:nvSpPr>
          <p:cNvPr id="5" name="页脚占位符 4">
            <a:extLst>
              <a:ext uri="{FF2B5EF4-FFF2-40B4-BE49-F238E27FC236}">
                <a16:creationId xmlns:a16="http://schemas.microsoft.com/office/drawing/2014/main" id="{683B7DBA-4AA6-8341-9204-966650BCC6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21C7047-AEE7-0040-8B0D-08B7DA0C1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37EE8-98CE-1B43-8FA2-856FBD00F454}" type="slidenum">
              <a:t>‹#›</a:t>
            </a:fld>
            <a:endParaRPr kumimoji="1" lang="zh-CN" altLang="en-US"/>
          </a:p>
        </p:txBody>
      </p:sp>
    </p:spTree>
    <p:extLst>
      <p:ext uri="{BB962C8B-B14F-4D97-AF65-F5344CB8AC3E}">
        <p14:creationId xmlns:p14="http://schemas.microsoft.com/office/powerpoint/2010/main" val="617429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0C62A-B928-1746-A4D1-F038100B61D9}"/>
              </a:ext>
            </a:extLst>
          </p:cNvPr>
          <p:cNvSpPr>
            <a:spLocks noGrp="1"/>
          </p:cNvSpPr>
          <p:nvPr>
            <p:ph type="ctrTitle"/>
          </p:nvPr>
        </p:nvSpPr>
        <p:spPr>
          <a:xfrm>
            <a:off x="574875" y="1328536"/>
            <a:ext cx="11042248" cy="1773855"/>
          </a:xfrm>
        </p:spPr>
        <p:txBody>
          <a:bodyPr>
            <a:normAutofit/>
          </a:bodyPr>
          <a:lstStyle/>
          <a:p>
            <a:r>
              <a:rPr lang="en" altLang="zh-CN" sz="4800" b="1">
                <a:latin typeface="Times New Roman" panose="02020603050405020304" pitchFamily="18" charset="0"/>
                <a:cs typeface="Times New Roman" panose="02020603050405020304" pitchFamily="18" charset="0"/>
              </a:rPr>
              <a:t>A generic framework for privacy preserving deep learning</a:t>
            </a:r>
            <a:r>
              <a:rPr lang="en-US" altLang="zh-CN" sz="4800" b="1">
                <a:latin typeface="Times New Roman" panose="02020603050405020304" pitchFamily="18" charset="0"/>
                <a:cs typeface="Times New Roman" panose="02020603050405020304" pitchFamily="18" charset="0"/>
              </a:rPr>
              <a:t>——Pysyft</a:t>
            </a:r>
            <a:endParaRPr kumimoji="1" lang="zh-CN" altLang="en-US" sz="4800" b="1">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3F82B647-F64A-F842-A660-B08EF77F2A0D}"/>
              </a:ext>
            </a:extLst>
          </p:cNvPr>
          <p:cNvSpPr txBox="1"/>
          <p:nvPr/>
        </p:nvSpPr>
        <p:spPr>
          <a:xfrm>
            <a:off x="4935415" y="5691897"/>
            <a:ext cx="2321169" cy="369332"/>
          </a:xfrm>
          <a:prstGeom prst="rect">
            <a:avLst/>
          </a:prstGeom>
          <a:noFill/>
        </p:spPr>
        <p:txBody>
          <a:bodyPr wrap="square" rtlCol="0">
            <a:spAutoFit/>
          </a:bodyPr>
          <a:lstStyle/>
          <a:p>
            <a:r>
              <a:rPr kumimoji="1" lang="zh-CN" altLang="en-US" b="1">
                <a:latin typeface="Times New Roman" panose="02020603050405020304" pitchFamily="18" charset="0"/>
                <a:ea typeface="SimSun" panose="02010600030101010101" pitchFamily="2" charset="-122"/>
                <a:cs typeface="Times New Roman" panose="02020603050405020304" pitchFamily="18" charset="0"/>
              </a:rPr>
              <a:t>张文博  </a:t>
            </a:r>
            <a:r>
              <a:rPr kumimoji="1" lang="en-US" altLang="zh-CN" b="1">
                <a:latin typeface="Times New Roman" panose="02020603050405020304" pitchFamily="18" charset="0"/>
                <a:ea typeface="SimSun" panose="02010600030101010101" pitchFamily="2" charset="-122"/>
                <a:cs typeface="Times New Roman" panose="02020603050405020304" pitchFamily="18" charset="0"/>
              </a:rPr>
              <a:t>2022.02.25</a:t>
            </a:r>
            <a:endParaRPr kumimoji="1" lang="zh-CN" altLang="en-US" b="1">
              <a:latin typeface="Times New Roman" panose="02020603050405020304" pitchFamily="18" charset="0"/>
              <a:ea typeface="SimSun" panose="02010600030101010101" pitchFamily="2" charset="-122"/>
              <a:cs typeface="Times New Roman" panose="02020603050405020304" pitchFamily="18" charset="0"/>
            </a:endParaRPr>
          </a:p>
        </p:txBody>
      </p:sp>
      <p:sp>
        <p:nvSpPr>
          <p:cNvPr id="6" name="灯片编号占位符 1">
            <a:extLst>
              <a:ext uri="{FF2B5EF4-FFF2-40B4-BE49-F238E27FC236}">
                <a16:creationId xmlns:a16="http://schemas.microsoft.com/office/drawing/2014/main" id="{FF26F43F-0A75-014C-AE9B-848F48807F7B}"/>
              </a:ext>
            </a:extLst>
          </p:cNvPr>
          <p:cNvSpPr>
            <a:spLocks noGrp="1"/>
          </p:cNvSpPr>
          <p:nvPr>
            <p:ph type="sldNum" sz="quarter" idx="12"/>
          </p:nvPr>
        </p:nvSpPr>
        <p:spPr>
          <a:xfrm>
            <a:off x="11440885" y="6383111"/>
            <a:ext cx="544286" cy="365125"/>
          </a:xfrm>
        </p:spPr>
        <p:txBody>
          <a:bodyPr vert="horz" lIns="91440" tIns="45720" rIns="91440" bIns="45720" rtlCol="0" anchor="ctr"/>
          <a:lstStyle/>
          <a:p>
            <a:fld id="{75F37EE8-98CE-1B43-8FA2-856FBD00F454}" type="slidenum">
              <a:rPr lang="en-US" altLang="zh-CN" sz="2000">
                <a:latin typeface="Microsoft YaHei" panose="020B0503020204020204" pitchFamily="34" charset="-122"/>
                <a:ea typeface="Microsoft YaHei" panose="020B0503020204020204" pitchFamily="34" charset="-122"/>
              </a:rPr>
              <a:pPr/>
              <a:t>1</a:t>
            </a:fld>
            <a:endParaRPr lang="zh-CN" altLang="en-US" sz="200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A35A8726-9546-1E4E-B928-689171878850}"/>
              </a:ext>
            </a:extLst>
          </p:cNvPr>
          <p:cNvSpPr/>
          <p:nvPr/>
        </p:nvSpPr>
        <p:spPr>
          <a:xfrm>
            <a:off x="0" y="3450791"/>
            <a:ext cx="12192000" cy="461665"/>
          </a:xfrm>
          <a:prstGeom prst="rect">
            <a:avLst/>
          </a:prstGeom>
        </p:spPr>
        <p:txBody>
          <a:bodyPr wrap="square">
            <a:spAutoFit/>
          </a:bodyPr>
          <a:lstStyle/>
          <a:p>
            <a:pPr algn="ctr"/>
            <a:r>
              <a:rPr lang="en" altLang="zh-CN" sz="2400">
                <a:latin typeface="Times New Roman" panose="02020603050405020304" pitchFamily="18" charset="0"/>
                <a:cs typeface="Times New Roman" panose="02020603050405020304" pitchFamily="18" charset="0"/>
              </a:rPr>
              <a:t>arXiv:1811.04017v2 [cs.LG] 13 Nov 2018 </a:t>
            </a:r>
          </a:p>
        </p:txBody>
      </p:sp>
    </p:spTree>
    <p:extLst>
      <p:ext uri="{BB962C8B-B14F-4D97-AF65-F5344CB8AC3E}">
        <p14:creationId xmlns:p14="http://schemas.microsoft.com/office/powerpoint/2010/main" val="152132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492D90B-00E4-EE47-A533-47E58FD489B0}"/>
              </a:ext>
            </a:extLst>
          </p:cNvPr>
          <p:cNvSpPr txBox="1"/>
          <p:nvPr/>
        </p:nvSpPr>
        <p:spPr>
          <a:xfrm>
            <a:off x="363415" y="269631"/>
            <a:ext cx="8280523" cy="707886"/>
          </a:xfrm>
          <a:prstGeom prst="rect">
            <a:avLst/>
          </a:prstGeom>
          <a:noFill/>
        </p:spPr>
        <p:txBody>
          <a:bodyPr wrap="square" rtlCol="0">
            <a:spAutoFit/>
          </a:bodyPr>
          <a:lstStyle>
            <a:defPPr>
              <a:defRPr lang="zh-CN"/>
            </a:defPPr>
            <a:lvl1pPr>
              <a:defRPr kumimoji="1" sz="4000" b="1">
                <a:latin typeface="Times New Roman" panose="02020603050405020304" pitchFamily="18" charset="0"/>
                <a:cs typeface="Times New Roman" panose="02020603050405020304" pitchFamily="18" charset="0"/>
              </a:defRPr>
            </a:lvl1pPr>
          </a:lstStyle>
          <a:p>
            <a:r>
              <a:rPr lang="en" altLang="zh-CN">
                <a:solidFill>
                  <a:schemeClr val="accent1">
                    <a:lumMod val="50000"/>
                  </a:schemeClr>
                </a:solidFill>
              </a:rPr>
              <a:t>Experiment</a:t>
            </a:r>
            <a:r>
              <a:rPr lang="zh-CN" altLang="en-US">
                <a:solidFill>
                  <a:schemeClr val="accent1">
                    <a:lumMod val="50000"/>
                  </a:schemeClr>
                </a:solidFill>
              </a:rPr>
              <a:t> </a:t>
            </a:r>
            <a:r>
              <a:rPr lang="en-US" altLang="zh-CN">
                <a:solidFill>
                  <a:schemeClr val="accent1">
                    <a:lumMod val="50000"/>
                  </a:schemeClr>
                </a:solidFill>
              </a:rPr>
              <a:t>and</a:t>
            </a:r>
            <a:r>
              <a:rPr lang="zh-CN" altLang="en-US">
                <a:solidFill>
                  <a:schemeClr val="accent1">
                    <a:lumMod val="50000"/>
                  </a:schemeClr>
                </a:solidFill>
              </a:rPr>
              <a:t> </a:t>
            </a:r>
            <a:r>
              <a:rPr lang="en" altLang="zh-CN">
                <a:solidFill>
                  <a:schemeClr val="accent1">
                    <a:lumMod val="50000"/>
                  </a:schemeClr>
                </a:solidFill>
              </a:rPr>
              <a:t>Results</a:t>
            </a:r>
          </a:p>
        </p:txBody>
      </p:sp>
      <p:pic>
        <p:nvPicPr>
          <p:cNvPr id="3" name="图片 2">
            <a:extLst>
              <a:ext uri="{FF2B5EF4-FFF2-40B4-BE49-F238E27FC236}">
                <a16:creationId xmlns:a16="http://schemas.microsoft.com/office/drawing/2014/main" id="{883DC34D-BA45-A249-973B-6C8CB6BA43B2}"/>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230300" y="1137441"/>
            <a:ext cx="6640848" cy="3501825"/>
          </a:xfrm>
          <a:prstGeom prst="rect">
            <a:avLst/>
          </a:prstGeom>
        </p:spPr>
      </p:pic>
      <p:grpSp>
        <p:nvGrpSpPr>
          <p:cNvPr id="12" name="组合 11">
            <a:extLst>
              <a:ext uri="{FF2B5EF4-FFF2-40B4-BE49-F238E27FC236}">
                <a16:creationId xmlns:a16="http://schemas.microsoft.com/office/drawing/2014/main" id="{9708B926-96A5-6F41-A07D-D724F340BB1F}"/>
              </a:ext>
            </a:extLst>
          </p:cNvPr>
          <p:cNvGrpSpPr/>
          <p:nvPr/>
        </p:nvGrpSpPr>
        <p:grpSpPr>
          <a:xfrm>
            <a:off x="6929021" y="2063604"/>
            <a:ext cx="5262979" cy="1388128"/>
            <a:chOff x="165587" y="1432953"/>
            <a:chExt cx="5262979" cy="1388128"/>
          </a:xfrm>
        </p:grpSpPr>
        <p:sp>
          <p:nvSpPr>
            <p:cNvPr id="4" name="矩形 3">
              <a:extLst>
                <a:ext uri="{FF2B5EF4-FFF2-40B4-BE49-F238E27FC236}">
                  <a16:creationId xmlns:a16="http://schemas.microsoft.com/office/drawing/2014/main" id="{1E622B30-22D4-F440-984A-71E8276997CD}"/>
                </a:ext>
              </a:extLst>
            </p:cNvPr>
            <p:cNvSpPr/>
            <p:nvPr/>
          </p:nvSpPr>
          <p:spPr>
            <a:xfrm>
              <a:off x="281334" y="1432953"/>
              <a:ext cx="3671198" cy="523220"/>
            </a:xfrm>
            <a:prstGeom prst="rect">
              <a:avLst/>
            </a:prstGeom>
          </p:spPr>
          <p:txBody>
            <a:bodyPr wrap="none">
              <a:spAutoFit/>
            </a:bodyPr>
            <a:lstStyle/>
            <a:p>
              <a:r>
                <a:rPr lang="en" altLang="zh-CN" sz="2800">
                  <a:latin typeface="Times New Roman" panose="02020603050405020304" pitchFamily="18" charset="0"/>
                  <a:cs typeface="Times New Roman" panose="02020603050405020304" pitchFamily="18" charset="0"/>
                </a:rPr>
                <a:t>Boston Housing</a:t>
              </a:r>
              <a:r>
                <a:rPr lang="zh-CN" altLang="en-US"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Dataset</a:t>
              </a:r>
              <a:endParaRPr lang="zh-CN" altLang="en-US" sz="280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8E6A27D7-D4D4-8343-8450-1FBD2FA11351}"/>
                </a:ext>
              </a:extLst>
            </p:cNvPr>
            <p:cNvSpPr/>
            <p:nvPr/>
          </p:nvSpPr>
          <p:spPr>
            <a:xfrm>
              <a:off x="165587" y="1887313"/>
              <a:ext cx="5262979" cy="369332"/>
            </a:xfrm>
            <a:prstGeom prst="rect">
              <a:avLst/>
            </a:prstGeom>
          </p:spPr>
          <p:txBody>
            <a:bodyPr wrap="none">
              <a:spAutoFit/>
            </a:bodyPr>
            <a:lstStyle/>
            <a:p>
              <a:r>
                <a:rPr lang="zh-CN" altLang="en-US">
                  <a:latin typeface="Times New Roman" panose="02020603050405020304" pitchFamily="18" charset="0"/>
                  <a:cs typeface="Times New Roman" panose="02020603050405020304" pitchFamily="18" charset="0"/>
                </a:rPr>
                <a:t>（Contains 506 pieces of data, including 13 features）</a:t>
              </a:r>
              <a:endParaRPr lang="zh-CN" altLang="en-US" sz="280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28D70114-9608-F948-BBE8-F97AB24AF66A}"/>
                </a:ext>
              </a:extLst>
            </p:cNvPr>
            <p:cNvSpPr/>
            <p:nvPr/>
          </p:nvSpPr>
          <p:spPr>
            <a:xfrm>
              <a:off x="317115" y="2297861"/>
              <a:ext cx="4288353" cy="523220"/>
            </a:xfrm>
            <a:prstGeom prst="rect">
              <a:avLst/>
            </a:prstGeom>
          </p:spPr>
          <p:txBody>
            <a:bodyPr wrap="none">
              <a:spAutoFit/>
            </a:bodyPr>
            <a:lstStyle/>
            <a:p>
              <a:r>
                <a:rPr lang="zh-CN" altLang="en-US" sz="2800">
                  <a:latin typeface="Times New Roman" panose="02020603050405020304" pitchFamily="18" charset="0"/>
                  <a:cs typeface="Times New Roman" panose="02020603050405020304" pitchFamily="18" charset="0"/>
                </a:rPr>
                <a:t>Use a simple neural network</a:t>
              </a:r>
            </a:p>
          </p:txBody>
        </p:sp>
      </p:grpSp>
      <p:sp>
        <p:nvSpPr>
          <p:cNvPr id="14" name="矩形 13">
            <a:extLst>
              <a:ext uri="{FF2B5EF4-FFF2-40B4-BE49-F238E27FC236}">
                <a16:creationId xmlns:a16="http://schemas.microsoft.com/office/drawing/2014/main" id="{CA743CA5-1A17-1643-80E0-A3D579FE80D2}"/>
              </a:ext>
            </a:extLst>
          </p:cNvPr>
          <p:cNvSpPr/>
          <p:nvPr/>
        </p:nvSpPr>
        <p:spPr>
          <a:xfrm>
            <a:off x="451244" y="4761184"/>
            <a:ext cx="11065565" cy="1538883"/>
          </a:xfrm>
          <a:prstGeom prst="rect">
            <a:avLst/>
          </a:prstGeom>
        </p:spPr>
        <p:txBody>
          <a:bodyPr wrap="square">
            <a:spAutoFit/>
          </a:bodyPr>
          <a:lstStyle/>
          <a:p>
            <a:pPr marL="457200" indent="-457200">
              <a:spcAft>
                <a:spcPts val="1200"/>
              </a:spcAft>
              <a:buFont typeface="Wingdings" pitchFamily="2" charset="2"/>
              <a:buChar char="Ø"/>
            </a:pPr>
            <a:r>
              <a:rPr lang="en" altLang="zh-CN" sz="2800">
                <a:latin typeface="Times New Roman" panose="02020603050405020304" pitchFamily="18" charset="0"/>
                <a:cs typeface="Times New Roman" panose="02020603050405020304" pitchFamily="18" charset="0"/>
              </a:rPr>
              <a:t>A performance analysis denotes a reasonably small overhead for using Web Socket workers instead of Virtual Workers</a:t>
            </a:r>
            <a:r>
              <a:rPr lang="en-US" altLang="zh-CN" sz="2800">
                <a:latin typeface="Times New Roman" panose="02020603050405020304" pitchFamily="18" charset="0"/>
                <a:cs typeface="Times New Roman" panose="02020603050405020304" pitchFamily="18" charset="0"/>
              </a:rPr>
              <a:t>.</a:t>
            </a:r>
          </a:p>
          <a:p>
            <a:pPr marL="457200" indent="-457200">
              <a:spcAft>
                <a:spcPts val="1200"/>
              </a:spcAft>
              <a:buFont typeface="Wingdings" pitchFamily="2" charset="2"/>
              <a:buChar char="Ø"/>
            </a:pPr>
            <a:r>
              <a:rPr lang="en-US" altLang="zh-CN" sz="2800">
                <a:latin typeface="Times New Roman" panose="02020603050405020304" pitchFamily="18" charset="0"/>
                <a:cs typeface="Times New Roman" panose="02020603050405020304" pitchFamily="18" charset="0"/>
              </a:rPr>
              <a:t>The</a:t>
            </a:r>
            <a:r>
              <a:rPr lang="zh-CN" altLang="en-US"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framework</a:t>
            </a:r>
            <a:r>
              <a:rPr lang="zh-CN" altLang="en-US"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is</a:t>
            </a:r>
            <a:r>
              <a:rPr lang="zh-CN" altLang="en-US" sz="2800">
                <a:latin typeface="Times New Roman" panose="02020603050405020304" pitchFamily="18" charset="0"/>
                <a:cs typeface="Times New Roman" panose="02020603050405020304" pitchFamily="18" charset="0"/>
              </a:rPr>
              <a:t> </a:t>
            </a:r>
            <a:r>
              <a:rPr lang="en" altLang="zh-CN" sz="2800">
                <a:latin typeface="Times New Roman" panose="02020603050405020304" pitchFamily="18" charset="0"/>
                <a:cs typeface="Times New Roman" panose="02020603050405020304" pitchFamily="18" charset="0"/>
              </a:rPr>
              <a:t>however 46 times slower than using regular PyTorch. </a:t>
            </a:r>
          </a:p>
        </p:txBody>
      </p:sp>
      <p:sp>
        <p:nvSpPr>
          <p:cNvPr id="15" name="灯片编号占位符 14">
            <a:extLst>
              <a:ext uri="{FF2B5EF4-FFF2-40B4-BE49-F238E27FC236}">
                <a16:creationId xmlns:a16="http://schemas.microsoft.com/office/drawing/2014/main" id="{F119B0AB-F3BE-484B-98A1-82D26DB73A51}"/>
              </a:ext>
            </a:extLst>
          </p:cNvPr>
          <p:cNvSpPr>
            <a:spLocks noGrp="1"/>
          </p:cNvSpPr>
          <p:nvPr>
            <p:ph type="sldNum" sz="quarter" idx="12"/>
          </p:nvPr>
        </p:nvSpPr>
        <p:spPr/>
        <p:txBody>
          <a:bodyPr/>
          <a:lstStyle/>
          <a:p>
            <a:fld id="{75F37EE8-98CE-1B43-8FA2-856FBD00F454}" type="slidenum">
              <a:rPr lang="en-US" altLang="zh-CN"/>
              <a:pPr/>
              <a:t>10</a:t>
            </a:fld>
            <a:endParaRPr kumimoji="1" lang="zh-CN" altLang="en-US"/>
          </a:p>
        </p:txBody>
      </p:sp>
    </p:spTree>
    <p:extLst>
      <p:ext uri="{BB962C8B-B14F-4D97-AF65-F5344CB8AC3E}">
        <p14:creationId xmlns:p14="http://schemas.microsoft.com/office/powerpoint/2010/main" val="138880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4972FC5-4E41-8E42-AC80-C31E2146D801}"/>
              </a:ext>
            </a:extLst>
          </p:cNvPr>
          <p:cNvSpPr>
            <a:spLocks noGrp="1"/>
          </p:cNvSpPr>
          <p:nvPr>
            <p:ph type="sldNum" sz="quarter" idx="12"/>
          </p:nvPr>
        </p:nvSpPr>
        <p:spPr/>
        <p:txBody>
          <a:bodyPr/>
          <a:lstStyle/>
          <a:p>
            <a:fld id="{75F37EE8-98CE-1B43-8FA2-856FBD00F454}" type="slidenum">
              <a:rPr lang="en-US" altLang="zh-CN"/>
              <a:t>11</a:t>
            </a:fld>
            <a:endParaRPr kumimoji="1" lang="zh-CN" altLang="en-US"/>
          </a:p>
        </p:txBody>
      </p:sp>
      <p:pic>
        <p:nvPicPr>
          <p:cNvPr id="3" name="图片 2">
            <a:extLst>
              <a:ext uri="{FF2B5EF4-FFF2-40B4-BE49-F238E27FC236}">
                <a16:creationId xmlns:a16="http://schemas.microsoft.com/office/drawing/2014/main" id="{8321C165-C9A4-4542-B8C7-DB7AA38F65CE}"/>
              </a:ext>
            </a:extLst>
          </p:cNvPr>
          <p:cNvPicPr>
            <a:picLocks noChangeAspect="1"/>
          </p:cNvPicPr>
          <p:nvPr/>
        </p:nvPicPr>
        <p:blipFill>
          <a:blip r:embed="rId2">
            <a:duotone>
              <a:schemeClr val="accent5">
                <a:shade val="45000"/>
                <a:satMod val="135000"/>
              </a:schemeClr>
              <a:prstClr val="white"/>
            </a:duotone>
          </a:blip>
          <a:stretch>
            <a:fillRect/>
          </a:stretch>
        </p:blipFill>
        <p:spPr>
          <a:xfrm>
            <a:off x="363415" y="1187450"/>
            <a:ext cx="5452511" cy="2991010"/>
          </a:xfrm>
          <a:prstGeom prst="rect">
            <a:avLst/>
          </a:prstGeom>
        </p:spPr>
      </p:pic>
      <p:grpSp>
        <p:nvGrpSpPr>
          <p:cNvPr id="7" name="组合 6">
            <a:extLst>
              <a:ext uri="{FF2B5EF4-FFF2-40B4-BE49-F238E27FC236}">
                <a16:creationId xmlns:a16="http://schemas.microsoft.com/office/drawing/2014/main" id="{A15D62FF-3210-DA4B-AB1E-E36614EC8A3F}"/>
              </a:ext>
            </a:extLst>
          </p:cNvPr>
          <p:cNvGrpSpPr/>
          <p:nvPr/>
        </p:nvGrpSpPr>
        <p:grpSpPr>
          <a:xfrm>
            <a:off x="6293322" y="1696737"/>
            <a:ext cx="5147563" cy="1531145"/>
            <a:chOff x="6293322" y="1696737"/>
            <a:chExt cx="5147563" cy="1531145"/>
          </a:xfrm>
        </p:grpSpPr>
        <p:sp>
          <p:nvSpPr>
            <p:cNvPr id="4" name="矩形 3">
              <a:extLst>
                <a:ext uri="{FF2B5EF4-FFF2-40B4-BE49-F238E27FC236}">
                  <a16:creationId xmlns:a16="http://schemas.microsoft.com/office/drawing/2014/main" id="{AA9FDC66-D69F-214F-BFB3-3C2EE2CBF3D0}"/>
                </a:ext>
              </a:extLst>
            </p:cNvPr>
            <p:cNvSpPr/>
            <p:nvPr/>
          </p:nvSpPr>
          <p:spPr>
            <a:xfrm>
              <a:off x="6419123" y="1696737"/>
              <a:ext cx="3272050" cy="523220"/>
            </a:xfrm>
            <a:prstGeom prst="rect">
              <a:avLst/>
            </a:prstGeom>
          </p:spPr>
          <p:txBody>
            <a:bodyPr wrap="none">
              <a:spAutoFit/>
            </a:bodyPr>
            <a:lstStyle/>
            <a:p>
              <a:r>
                <a:rPr lang="en" altLang="zh-CN" sz="2800">
                  <a:latin typeface="Times New Roman" panose="02020603050405020304" pitchFamily="18" charset="0"/>
                  <a:cs typeface="Times New Roman" panose="02020603050405020304" pitchFamily="18" charset="0"/>
                </a:rPr>
                <a:t>Pima Indian Diabetes</a:t>
              </a:r>
              <a:endParaRPr lang="zh-CN" altLang="en-US" sz="280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8CFEDE3-1E98-2642-BB82-A3BCC587236F}"/>
                </a:ext>
              </a:extLst>
            </p:cNvPr>
            <p:cNvSpPr/>
            <p:nvPr/>
          </p:nvSpPr>
          <p:spPr>
            <a:xfrm>
              <a:off x="6293322" y="2152626"/>
              <a:ext cx="5147563" cy="369332"/>
            </a:xfrm>
            <a:prstGeom prst="rect">
              <a:avLst/>
            </a:prstGeom>
          </p:spPr>
          <p:txBody>
            <a:bodyPr wrap="none">
              <a:spAutoFit/>
            </a:bodyPr>
            <a:lstStyle/>
            <a:p>
              <a:r>
                <a:rPr lang="zh-CN" altLang="en-US">
                  <a:latin typeface="Times New Roman" panose="02020603050405020304" pitchFamily="18" charset="0"/>
                  <a:cs typeface="Times New Roman" panose="02020603050405020304" pitchFamily="18" charset="0"/>
                </a:rPr>
                <a:t>（Contains </a:t>
              </a:r>
              <a:r>
                <a:rPr lang="en-US" altLang="zh-CN">
                  <a:latin typeface="Times New Roman" panose="02020603050405020304" pitchFamily="18" charset="0"/>
                  <a:cs typeface="Times New Roman" panose="02020603050405020304" pitchFamily="18" charset="0"/>
                </a:rPr>
                <a:t>768</a:t>
              </a:r>
              <a:r>
                <a:rPr lang="zh-CN" altLang="en-US">
                  <a:latin typeface="Times New Roman" panose="02020603050405020304" pitchFamily="18" charset="0"/>
                  <a:cs typeface="Times New Roman" panose="02020603050405020304" pitchFamily="18" charset="0"/>
                </a:rPr>
                <a:t> pieces of data, including </a:t>
              </a:r>
              <a:r>
                <a:rPr lang="en-US" altLang="zh-CN">
                  <a:latin typeface="Times New Roman" panose="02020603050405020304" pitchFamily="18" charset="0"/>
                  <a:cs typeface="Times New Roman" panose="02020603050405020304" pitchFamily="18" charset="0"/>
                </a:rPr>
                <a:t>8</a:t>
              </a:r>
              <a:r>
                <a:rPr lang="zh-CN" altLang="en-US">
                  <a:latin typeface="Times New Roman" panose="02020603050405020304" pitchFamily="18" charset="0"/>
                  <a:cs typeface="Times New Roman" panose="02020603050405020304" pitchFamily="18" charset="0"/>
                </a:rPr>
                <a:t> features）</a:t>
              </a:r>
              <a:endParaRPr lang="zh-CN" altLang="en-US" sz="280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2DACF187-A42D-9048-BB97-A15C406EB0B5}"/>
                </a:ext>
              </a:extLst>
            </p:cNvPr>
            <p:cNvSpPr/>
            <p:nvPr/>
          </p:nvSpPr>
          <p:spPr>
            <a:xfrm>
              <a:off x="6419123" y="2704662"/>
              <a:ext cx="4288353" cy="523220"/>
            </a:xfrm>
            <a:prstGeom prst="rect">
              <a:avLst/>
            </a:prstGeom>
          </p:spPr>
          <p:txBody>
            <a:bodyPr wrap="none">
              <a:spAutoFit/>
            </a:bodyPr>
            <a:lstStyle/>
            <a:p>
              <a:r>
                <a:rPr lang="zh-CN" altLang="en-US" sz="2800">
                  <a:latin typeface="Times New Roman" panose="02020603050405020304" pitchFamily="18" charset="0"/>
                  <a:cs typeface="Times New Roman" panose="02020603050405020304" pitchFamily="18" charset="0"/>
                </a:rPr>
                <a:t>Use a simple neural network</a:t>
              </a:r>
            </a:p>
          </p:txBody>
        </p:sp>
      </p:grpSp>
      <p:sp>
        <p:nvSpPr>
          <p:cNvPr id="9" name="矩形 8">
            <a:extLst>
              <a:ext uri="{FF2B5EF4-FFF2-40B4-BE49-F238E27FC236}">
                <a16:creationId xmlns:a16="http://schemas.microsoft.com/office/drawing/2014/main" id="{A60D41B4-F298-724F-A629-A911F2762D9D}"/>
              </a:ext>
            </a:extLst>
          </p:cNvPr>
          <p:cNvSpPr/>
          <p:nvPr/>
        </p:nvSpPr>
        <p:spPr>
          <a:xfrm>
            <a:off x="547035" y="4243256"/>
            <a:ext cx="11282290" cy="2400657"/>
          </a:xfrm>
          <a:prstGeom prst="rect">
            <a:avLst/>
          </a:prstGeom>
        </p:spPr>
        <p:txBody>
          <a:bodyPr wrap="square">
            <a:spAutoFit/>
          </a:bodyPr>
          <a:lstStyle/>
          <a:p>
            <a:pPr marL="457200" indent="-457200">
              <a:spcAft>
                <a:spcPts val="1200"/>
              </a:spcAft>
              <a:buFont typeface="Wingdings" pitchFamily="2" charset="2"/>
              <a:buChar char="Ø"/>
            </a:pPr>
            <a:r>
              <a:rPr lang="zh-CN" altLang="en-US" sz="2800">
                <a:latin typeface="Times New Roman" panose="02020603050405020304" pitchFamily="18" charset="0"/>
                <a:cs typeface="Times New Roman" panose="02020603050405020304" pitchFamily="18" charset="0"/>
              </a:rPr>
              <a:t>The overall trend is that when the privacy budget is large, the loss function is small and the accuracy rate is high.</a:t>
            </a:r>
            <a:endParaRPr lang="en-US" altLang="zh-CN" sz="2800">
              <a:latin typeface="Times New Roman" panose="02020603050405020304" pitchFamily="18" charset="0"/>
              <a:cs typeface="Times New Roman" panose="02020603050405020304" pitchFamily="18" charset="0"/>
            </a:endParaRPr>
          </a:p>
          <a:p>
            <a:pPr marL="457200" indent="-457200">
              <a:spcAft>
                <a:spcPts val="1200"/>
              </a:spcAft>
              <a:buFont typeface="Wingdings" pitchFamily="2" charset="2"/>
              <a:buChar char="Ø"/>
            </a:pPr>
            <a:r>
              <a:rPr lang="en" altLang="zh-CN" sz="2800">
                <a:latin typeface="Times New Roman" panose="02020603050405020304" pitchFamily="18" charset="0"/>
                <a:cs typeface="Times New Roman" panose="02020603050405020304" pitchFamily="18" charset="0"/>
              </a:rPr>
              <a:t>The</a:t>
            </a:r>
            <a:r>
              <a:rPr lang="zh-CN" altLang="en-US" sz="2800">
                <a:latin typeface="Times New Roman" panose="02020603050405020304" pitchFamily="18" charset="0"/>
                <a:cs typeface="Times New Roman" panose="02020603050405020304" pitchFamily="18" charset="0"/>
              </a:rPr>
              <a:t> </a:t>
            </a:r>
            <a:r>
              <a:rPr lang="en" altLang="zh-CN" sz="2800">
                <a:latin typeface="Times New Roman" panose="02020603050405020304" pitchFamily="18" charset="0"/>
                <a:cs typeface="Times New Roman" panose="02020603050405020304" pitchFamily="18" charset="0"/>
              </a:rPr>
              <a:t>baseline model spends approximately 19.8ms per batch while the differentially private model spends about 30.0ms, which is a very reasonable overhead (+50%) for a feature like privacy. </a:t>
            </a:r>
          </a:p>
        </p:txBody>
      </p:sp>
      <p:sp>
        <p:nvSpPr>
          <p:cNvPr id="16" name="文本框 15">
            <a:extLst>
              <a:ext uri="{FF2B5EF4-FFF2-40B4-BE49-F238E27FC236}">
                <a16:creationId xmlns:a16="http://schemas.microsoft.com/office/drawing/2014/main" id="{30922B06-19C1-DE43-AEF3-616CCB2D7E38}"/>
              </a:ext>
            </a:extLst>
          </p:cNvPr>
          <p:cNvSpPr txBox="1"/>
          <p:nvPr/>
        </p:nvSpPr>
        <p:spPr>
          <a:xfrm>
            <a:off x="363415" y="269631"/>
            <a:ext cx="8280523" cy="707886"/>
          </a:xfrm>
          <a:prstGeom prst="rect">
            <a:avLst/>
          </a:prstGeom>
          <a:noFill/>
        </p:spPr>
        <p:txBody>
          <a:bodyPr wrap="square" rtlCol="0">
            <a:spAutoFit/>
          </a:bodyPr>
          <a:lstStyle>
            <a:defPPr>
              <a:defRPr lang="zh-CN"/>
            </a:defPPr>
            <a:lvl1pPr>
              <a:defRPr kumimoji="1" sz="4000" b="1">
                <a:latin typeface="Times New Roman" panose="02020603050405020304" pitchFamily="18" charset="0"/>
                <a:cs typeface="Times New Roman" panose="02020603050405020304" pitchFamily="18" charset="0"/>
              </a:defRPr>
            </a:lvl1pPr>
          </a:lstStyle>
          <a:p>
            <a:r>
              <a:rPr lang="en" altLang="zh-CN">
                <a:solidFill>
                  <a:schemeClr val="accent1">
                    <a:lumMod val="50000"/>
                  </a:schemeClr>
                </a:solidFill>
              </a:rPr>
              <a:t>Experiment</a:t>
            </a:r>
            <a:r>
              <a:rPr lang="zh-CN" altLang="en-US">
                <a:solidFill>
                  <a:schemeClr val="accent1">
                    <a:lumMod val="50000"/>
                  </a:schemeClr>
                </a:solidFill>
              </a:rPr>
              <a:t> </a:t>
            </a:r>
            <a:r>
              <a:rPr lang="en-US" altLang="zh-CN">
                <a:solidFill>
                  <a:schemeClr val="accent1">
                    <a:lumMod val="50000"/>
                  </a:schemeClr>
                </a:solidFill>
              </a:rPr>
              <a:t>and</a:t>
            </a:r>
            <a:r>
              <a:rPr lang="zh-CN" altLang="en-US">
                <a:solidFill>
                  <a:schemeClr val="accent1">
                    <a:lumMod val="50000"/>
                  </a:schemeClr>
                </a:solidFill>
              </a:rPr>
              <a:t> </a:t>
            </a:r>
            <a:r>
              <a:rPr lang="en" altLang="zh-CN">
                <a:solidFill>
                  <a:schemeClr val="accent1">
                    <a:lumMod val="50000"/>
                  </a:schemeClr>
                </a:solidFill>
              </a:rPr>
              <a:t>Results</a:t>
            </a:r>
          </a:p>
        </p:txBody>
      </p:sp>
    </p:spTree>
    <p:extLst>
      <p:ext uri="{BB962C8B-B14F-4D97-AF65-F5344CB8AC3E}">
        <p14:creationId xmlns:p14="http://schemas.microsoft.com/office/powerpoint/2010/main" val="3922328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88FBBE-0600-E94D-AF09-7863E6EE4EB3}"/>
              </a:ext>
            </a:extLst>
          </p:cNvPr>
          <p:cNvSpPr txBox="1"/>
          <p:nvPr/>
        </p:nvSpPr>
        <p:spPr>
          <a:xfrm>
            <a:off x="363415" y="269631"/>
            <a:ext cx="12291881" cy="707886"/>
          </a:xfrm>
          <a:prstGeom prst="rect">
            <a:avLst/>
          </a:prstGeom>
          <a:noFill/>
        </p:spPr>
        <p:txBody>
          <a:bodyPr wrap="square" rtlCol="0">
            <a:spAutoFit/>
          </a:bodyPr>
          <a:lstStyle>
            <a:defPPr>
              <a:defRPr lang="zh-CN"/>
            </a:defPPr>
            <a:lvl1pPr>
              <a:defRPr kumimoji="1" sz="4000" b="1">
                <a:latin typeface="Times New Roman" panose="02020603050405020304" pitchFamily="18" charset="0"/>
                <a:cs typeface="Times New Roman" panose="02020603050405020304" pitchFamily="18" charset="0"/>
              </a:defRPr>
            </a:lvl1pPr>
          </a:lstStyle>
          <a:p>
            <a:r>
              <a:rPr lang="en-US" altLang="zh-CN">
                <a:solidFill>
                  <a:schemeClr val="accent1">
                    <a:lumMod val="50000"/>
                  </a:schemeClr>
                </a:solidFill>
              </a:rPr>
              <a:t>Example</a:t>
            </a:r>
            <a:endParaRPr lang="en" altLang="zh-CN">
              <a:solidFill>
                <a:schemeClr val="accent1">
                  <a:lumMod val="50000"/>
                </a:schemeClr>
              </a:solidFill>
            </a:endParaRPr>
          </a:p>
        </p:txBody>
      </p:sp>
      <p:pic>
        <p:nvPicPr>
          <p:cNvPr id="3" name="图片 2">
            <a:extLst>
              <a:ext uri="{FF2B5EF4-FFF2-40B4-BE49-F238E27FC236}">
                <a16:creationId xmlns:a16="http://schemas.microsoft.com/office/drawing/2014/main" id="{97B3869A-2554-4542-B254-1F6E90EBCABE}"/>
              </a:ext>
            </a:extLst>
          </p:cNvPr>
          <p:cNvPicPr>
            <a:picLocks noChangeAspect="1"/>
          </p:cNvPicPr>
          <p:nvPr/>
        </p:nvPicPr>
        <p:blipFill rotWithShape="1">
          <a:blip r:embed="rId2"/>
          <a:srcRect r="36123" b="55274"/>
          <a:stretch/>
        </p:blipFill>
        <p:spPr>
          <a:xfrm>
            <a:off x="413044" y="977517"/>
            <a:ext cx="5977454" cy="5610852"/>
          </a:xfrm>
          <a:prstGeom prst="rect">
            <a:avLst/>
          </a:prstGeom>
        </p:spPr>
      </p:pic>
      <p:pic>
        <p:nvPicPr>
          <p:cNvPr id="7" name="图片 6">
            <a:extLst>
              <a:ext uri="{FF2B5EF4-FFF2-40B4-BE49-F238E27FC236}">
                <a16:creationId xmlns:a16="http://schemas.microsoft.com/office/drawing/2014/main" id="{0EA63607-F80D-7244-BA83-31CF3E6897B7}"/>
              </a:ext>
            </a:extLst>
          </p:cNvPr>
          <p:cNvPicPr>
            <a:picLocks noChangeAspect="1"/>
          </p:cNvPicPr>
          <p:nvPr/>
        </p:nvPicPr>
        <p:blipFill rotWithShape="1">
          <a:blip r:embed="rId2"/>
          <a:srcRect t="45451" r="26182"/>
          <a:stretch/>
        </p:blipFill>
        <p:spPr>
          <a:xfrm>
            <a:off x="6397945" y="977516"/>
            <a:ext cx="5663646" cy="5599277"/>
          </a:xfrm>
          <a:prstGeom prst="rect">
            <a:avLst/>
          </a:prstGeom>
        </p:spPr>
      </p:pic>
      <p:sp>
        <p:nvSpPr>
          <p:cNvPr id="10" name="文本框 9">
            <a:extLst>
              <a:ext uri="{FF2B5EF4-FFF2-40B4-BE49-F238E27FC236}">
                <a16:creationId xmlns:a16="http://schemas.microsoft.com/office/drawing/2014/main" id="{CDDD90A5-E279-FB49-B050-A36B7B478196}"/>
              </a:ext>
            </a:extLst>
          </p:cNvPr>
          <p:cNvSpPr txBox="1"/>
          <p:nvPr/>
        </p:nvSpPr>
        <p:spPr>
          <a:xfrm>
            <a:off x="5804240" y="1100628"/>
            <a:ext cx="358816" cy="584775"/>
          </a:xfrm>
          <a:prstGeom prst="rect">
            <a:avLst/>
          </a:prstGeom>
          <a:noFill/>
        </p:spPr>
        <p:txBody>
          <a:bodyPr wrap="square" rtlCol="0">
            <a:spAutoFit/>
          </a:bodyPr>
          <a:lstStyle/>
          <a:p>
            <a:r>
              <a:rPr kumimoji="1" lang="en-US" altLang="zh-CN" sz="3200" b="1">
                <a:solidFill>
                  <a:srgbClr val="FF0000"/>
                </a:solidFill>
                <a:latin typeface="Microsoft YaHei" panose="020B0503020204020204" pitchFamily="34" charset="-122"/>
                <a:ea typeface="Microsoft YaHei" panose="020B0503020204020204" pitchFamily="34" charset="-122"/>
              </a:rPr>
              <a:t>1</a:t>
            </a:r>
            <a:endParaRPr kumimoji="1" lang="zh-CN" altLang="en-US" sz="3200" b="1">
              <a:solidFill>
                <a:srgbClr val="FF0000"/>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3EFDEF2E-4B13-EC43-8766-29972E9251A0}"/>
              </a:ext>
            </a:extLst>
          </p:cNvPr>
          <p:cNvSpPr txBox="1"/>
          <p:nvPr/>
        </p:nvSpPr>
        <p:spPr>
          <a:xfrm>
            <a:off x="11374844" y="1100628"/>
            <a:ext cx="358816" cy="584775"/>
          </a:xfrm>
          <a:prstGeom prst="rect">
            <a:avLst/>
          </a:prstGeom>
          <a:noFill/>
        </p:spPr>
        <p:txBody>
          <a:bodyPr wrap="square" rtlCol="0">
            <a:spAutoFit/>
          </a:bodyPr>
          <a:lstStyle/>
          <a:p>
            <a:r>
              <a:rPr kumimoji="1" lang="en-US" altLang="zh-CN" sz="3200" b="1">
                <a:solidFill>
                  <a:srgbClr val="FF0000"/>
                </a:solidFill>
                <a:latin typeface="Microsoft YaHei" panose="020B0503020204020204" pitchFamily="34" charset="-122"/>
                <a:ea typeface="Microsoft YaHei" panose="020B0503020204020204" pitchFamily="34" charset="-122"/>
              </a:rPr>
              <a:t>2</a:t>
            </a:r>
            <a:endParaRPr kumimoji="1" lang="zh-CN" altLang="en-US" sz="3200" b="1">
              <a:solidFill>
                <a:srgbClr val="FF0000"/>
              </a:solidFill>
              <a:latin typeface="Microsoft YaHei" panose="020B0503020204020204" pitchFamily="34" charset="-122"/>
              <a:ea typeface="Microsoft YaHei" panose="020B0503020204020204" pitchFamily="34" charset="-122"/>
            </a:endParaRPr>
          </a:p>
        </p:txBody>
      </p:sp>
      <p:sp>
        <p:nvSpPr>
          <p:cNvPr id="9" name="矩形 8">
            <a:extLst>
              <a:ext uri="{FF2B5EF4-FFF2-40B4-BE49-F238E27FC236}">
                <a16:creationId xmlns:a16="http://schemas.microsoft.com/office/drawing/2014/main" id="{649BC72D-C7DB-F34D-A82B-A3C469A13429}"/>
              </a:ext>
            </a:extLst>
          </p:cNvPr>
          <p:cNvSpPr/>
          <p:nvPr/>
        </p:nvSpPr>
        <p:spPr>
          <a:xfrm>
            <a:off x="7187878" y="2696902"/>
            <a:ext cx="2558006" cy="4398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378F6EC2-7422-F544-801B-A7423EF05552}"/>
              </a:ext>
            </a:extLst>
          </p:cNvPr>
          <p:cNvSpPr/>
          <p:nvPr/>
        </p:nvSpPr>
        <p:spPr>
          <a:xfrm>
            <a:off x="7187878" y="5660565"/>
            <a:ext cx="2558006" cy="4398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灯片编号占位符 13">
            <a:extLst>
              <a:ext uri="{FF2B5EF4-FFF2-40B4-BE49-F238E27FC236}">
                <a16:creationId xmlns:a16="http://schemas.microsoft.com/office/drawing/2014/main" id="{70AA1E09-0119-AD48-BA56-CDE610D7B5E3}"/>
              </a:ext>
            </a:extLst>
          </p:cNvPr>
          <p:cNvSpPr>
            <a:spLocks noGrp="1"/>
          </p:cNvSpPr>
          <p:nvPr>
            <p:ph type="sldNum" sz="quarter" idx="12"/>
          </p:nvPr>
        </p:nvSpPr>
        <p:spPr/>
        <p:txBody>
          <a:bodyPr/>
          <a:lstStyle/>
          <a:p>
            <a:fld id="{75F37EE8-98CE-1B43-8FA2-856FBD00F454}" type="slidenum">
              <a:rPr lang="en-US" altLang="zh-CN"/>
              <a:pPr/>
              <a:t>12</a:t>
            </a:fld>
            <a:endParaRPr kumimoji="1" lang="zh-CN" altLang="en-US"/>
          </a:p>
        </p:txBody>
      </p:sp>
    </p:spTree>
    <p:extLst>
      <p:ext uri="{BB962C8B-B14F-4D97-AF65-F5344CB8AC3E}">
        <p14:creationId xmlns:p14="http://schemas.microsoft.com/office/powerpoint/2010/main" val="2705922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88FBBE-0600-E94D-AF09-7863E6EE4EB3}"/>
              </a:ext>
            </a:extLst>
          </p:cNvPr>
          <p:cNvSpPr txBox="1"/>
          <p:nvPr/>
        </p:nvSpPr>
        <p:spPr>
          <a:xfrm>
            <a:off x="363415" y="269631"/>
            <a:ext cx="12291881" cy="707886"/>
          </a:xfrm>
          <a:prstGeom prst="rect">
            <a:avLst/>
          </a:prstGeom>
          <a:noFill/>
        </p:spPr>
        <p:txBody>
          <a:bodyPr wrap="square" rtlCol="0">
            <a:spAutoFit/>
          </a:bodyPr>
          <a:lstStyle>
            <a:defPPr>
              <a:defRPr lang="zh-CN"/>
            </a:defPPr>
            <a:lvl1pPr>
              <a:defRPr kumimoji="1" sz="4000" b="1">
                <a:latin typeface="Times New Roman" panose="02020603050405020304" pitchFamily="18" charset="0"/>
                <a:cs typeface="Times New Roman" panose="02020603050405020304" pitchFamily="18" charset="0"/>
              </a:defRPr>
            </a:lvl1pPr>
          </a:lstStyle>
          <a:p>
            <a:r>
              <a:rPr lang="en-US" altLang="zh-CN">
                <a:solidFill>
                  <a:schemeClr val="accent1">
                    <a:lumMod val="50000"/>
                  </a:schemeClr>
                </a:solidFill>
              </a:rPr>
              <a:t>Example</a:t>
            </a:r>
            <a:endParaRPr lang="en" altLang="zh-CN">
              <a:solidFill>
                <a:schemeClr val="accent1">
                  <a:lumMod val="50000"/>
                </a:schemeClr>
              </a:solidFill>
            </a:endParaRPr>
          </a:p>
        </p:txBody>
      </p:sp>
      <p:pic>
        <p:nvPicPr>
          <p:cNvPr id="2" name="图片 1">
            <a:extLst>
              <a:ext uri="{FF2B5EF4-FFF2-40B4-BE49-F238E27FC236}">
                <a16:creationId xmlns:a16="http://schemas.microsoft.com/office/drawing/2014/main" id="{A26DFD60-2D62-A940-8D43-18D41E90F2B8}"/>
              </a:ext>
            </a:extLst>
          </p:cNvPr>
          <p:cNvPicPr>
            <a:picLocks noChangeAspect="1"/>
          </p:cNvPicPr>
          <p:nvPr/>
        </p:nvPicPr>
        <p:blipFill>
          <a:blip r:embed="rId2"/>
          <a:stretch>
            <a:fillRect/>
          </a:stretch>
        </p:blipFill>
        <p:spPr>
          <a:xfrm>
            <a:off x="2982249" y="977517"/>
            <a:ext cx="6227501" cy="5406292"/>
          </a:xfrm>
          <a:prstGeom prst="rect">
            <a:avLst/>
          </a:prstGeom>
        </p:spPr>
      </p:pic>
      <p:sp>
        <p:nvSpPr>
          <p:cNvPr id="5" name="矩形 4">
            <a:extLst>
              <a:ext uri="{FF2B5EF4-FFF2-40B4-BE49-F238E27FC236}">
                <a16:creationId xmlns:a16="http://schemas.microsoft.com/office/drawing/2014/main" id="{F19D8711-1130-0646-990A-B137A9891F7A}"/>
              </a:ext>
            </a:extLst>
          </p:cNvPr>
          <p:cNvSpPr/>
          <p:nvPr/>
        </p:nvSpPr>
        <p:spPr>
          <a:xfrm>
            <a:off x="3260362" y="5268509"/>
            <a:ext cx="5822067" cy="8263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灯片编号占位符 2">
            <a:extLst>
              <a:ext uri="{FF2B5EF4-FFF2-40B4-BE49-F238E27FC236}">
                <a16:creationId xmlns:a16="http://schemas.microsoft.com/office/drawing/2014/main" id="{03E2121C-6606-9F41-ABCC-AD3CAA60ED1B}"/>
              </a:ext>
            </a:extLst>
          </p:cNvPr>
          <p:cNvSpPr>
            <a:spLocks noGrp="1"/>
          </p:cNvSpPr>
          <p:nvPr>
            <p:ph type="sldNum" sz="quarter" idx="12"/>
          </p:nvPr>
        </p:nvSpPr>
        <p:spPr/>
        <p:txBody>
          <a:bodyPr/>
          <a:lstStyle/>
          <a:p>
            <a:fld id="{75F37EE8-98CE-1B43-8FA2-856FBD00F454}" type="slidenum">
              <a:rPr lang="en-US" altLang="zh-CN"/>
              <a:pPr/>
              <a:t>13</a:t>
            </a:fld>
            <a:endParaRPr kumimoji="1" lang="zh-CN" altLang="en-US"/>
          </a:p>
        </p:txBody>
      </p:sp>
    </p:spTree>
    <p:extLst>
      <p:ext uri="{BB962C8B-B14F-4D97-AF65-F5344CB8AC3E}">
        <p14:creationId xmlns:p14="http://schemas.microsoft.com/office/powerpoint/2010/main" val="420140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88FBBE-0600-E94D-AF09-7863E6EE4EB3}"/>
              </a:ext>
            </a:extLst>
          </p:cNvPr>
          <p:cNvSpPr txBox="1"/>
          <p:nvPr/>
        </p:nvSpPr>
        <p:spPr>
          <a:xfrm>
            <a:off x="363415" y="269631"/>
            <a:ext cx="12291881" cy="707886"/>
          </a:xfrm>
          <a:prstGeom prst="rect">
            <a:avLst/>
          </a:prstGeom>
          <a:noFill/>
        </p:spPr>
        <p:txBody>
          <a:bodyPr wrap="square" rtlCol="0">
            <a:spAutoFit/>
          </a:bodyPr>
          <a:lstStyle>
            <a:defPPr>
              <a:defRPr lang="zh-CN"/>
            </a:defPPr>
            <a:lvl1pPr>
              <a:defRPr kumimoji="1" sz="4000" b="1">
                <a:latin typeface="Times New Roman" panose="02020603050405020304" pitchFamily="18" charset="0"/>
                <a:cs typeface="Times New Roman" panose="02020603050405020304" pitchFamily="18" charset="0"/>
              </a:defRPr>
            </a:lvl1pPr>
          </a:lstStyle>
          <a:p>
            <a:r>
              <a:rPr lang="en-US" altLang="zh-CN">
                <a:solidFill>
                  <a:schemeClr val="accent1">
                    <a:lumMod val="50000"/>
                  </a:schemeClr>
                </a:solidFill>
              </a:rPr>
              <a:t>Example</a:t>
            </a:r>
            <a:endParaRPr lang="en" altLang="zh-CN">
              <a:solidFill>
                <a:schemeClr val="accent1">
                  <a:lumMod val="50000"/>
                </a:schemeClr>
              </a:solidFill>
            </a:endParaRPr>
          </a:p>
        </p:txBody>
      </p:sp>
      <p:sp>
        <p:nvSpPr>
          <p:cNvPr id="2" name="矩形 1">
            <a:extLst>
              <a:ext uri="{FF2B5EF4-FFF2-40B4-BE49-F238E27FC236}">
                <a16:creationId xmlns:a16="http://schemas.microsoft.com/office/drawing/2014/main" id="{565DD566-2B0F-3645-92C4-FC2CD60C6B23}"/>
              </a:ext>
            </a:extLst>
          </p:cNvPr>
          <p:cNvSpPr/>
          <p:nvPr/>
        </p:nvSpPr>
        <p:spPr>
          <a:xfrm>
            <a:off x="1972079" y="2377555"/>
            <a:ext cx="9074551" cy="1169551"/>
          </a:xfrm>
          <a:prstGeom prst="rect">
            <a:avLst/>
          </a:prstGeom>
        </p:spPr>
        <p:txBody>
          <a:bodyPr wrap="square">
            <a:spAutoFit/>
          </a:bodyPr>
          <a:lstStyle/>
          <a:p>
            <a:pPr>
              <a:spcAft>
                <a:spcPts val="1200"/>
              </a:spcAft>
            </a:pPr>
            <a:r>
              <a:rPr lang="en-US" altLang="zh-CN" sz="2400" b="1">
                <a:solidFill>
                  <a:srgbClr val="C00000"/>
                </a:solidFill>
                <a:latin typeface="Times New Roman" panose="02020603050405020304" pitchFamily="18" charset="0"/>
                <a:cs typeface="Times New Roman" panose="02020603050405020304" pitchFamily="18" charset="0"/>
              </a:rPr>
              <a:t>Tutorial: </a:t>
            </a:r>
            <a:r>
              <a:rPr lang="en" altLang="zh-CN" sz="2400" b="1">
                <a:solidFill>
                  <a:srgbClr val="C00000"/>
                </a:solidFill>
                <a:latin typeface="Times New Roman" panose="02020603050405020304" pitchFamily="18" charset="0"/>
                <a:cs typeface="Times New Roman" panose="02020603050405020304" pitchFamily="18" charset="0"/>
              </a:rPr>
              <a:t>Federated Learning on MNIST using a CNN</a:t>
            </a:r>
            <a:endParaRPr lang="en-US" altLang="zh-CN" sz="2400" b="1">
              <a:solidFill>
                <a:srgbClr val="C00000"/>
              </a:solidFill>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 altLang="zh-CN" u="sng">
                <a:solidFill>
                  <a:srgbClr val="002060"/>
                </a:solidFill>
                <a:latin typeface="Times New Roman" panose="02020603050405020304" pitchFamily="18" charset="0"/>
                <a:cs typeface="Times New Roman" panose="02020603050405020304" pitchFamily="18" charset="0"/>
              </a:rPr>
              <a:t>https://github.com/OpenMined/PySyft/blob/v0.2.4/examples/tutorials/Part%2006%20-%20Federated%20Learning%20on%20MNIST%20using%20a%20CNN.ipynb</a:t>
            </a:r>
            <a:endParaRPr lang="zh-CN" altLang="en-US" u="sng">
              <a:solidFill>
                <a:srgbClr val="002060"/>
              </a:solidFill>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43AA3E54-6485-2A4D-9470-A3D9E4E9E96B}"/>
              </a:ext>
            </a:extLst>
          </p:cNvPr>
          <p:cNvSpPr>
            <a:spLocks noGrp="1"/>
          </p:cNvSpPr>
          <p:nvPr>
            <p:ph type="sldNum" sz="quarter" idx="12"/>
          </p:nvPr>
        </p:nvSpPr>
        <p:spPr/>
        <p:txBody>
          <a:bodyPr/>
          <a:lstStyle/>
          <a:p>
            <a:fld id="{75F37EE8-98CE-1B43-8FA2-856FBD00F454}" type="slidenum">
              <a:rPr lang="en-US" altLang="zh-CN"/>
              <a:pPr/>
              <a:t>14</a:t>
            </a:fld>
            <a:endParaRPr kumimoji="1" lang="zh-CN" altLang="en-US"/>
          </a:p>
        </p:txBody>
      </p:sp>
    </p:spTree>
    <p:extLst>
      <p:ext uri="{BB962C8B-B14F-4D97-AF65-F5344CB8AC3E}">
        <p14:creationId xmlns:p14="http://schemas.microsoft.com/office/powerpoint/2010/main" val="363126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EDE01C5-687C-404C-BB17-30E0931F3E0F}"/>
              </a:ext>
            </a:extLst>
          </p:cNvPr>
          <p:cNvSpPr>
            <a:spLocks noGrp="1"/>
          </p:cNvSpPr>
          <p:nvPr>
            <p:ph type="sldNum" sz="quarter" idx="12"/>
          </p:nvPr>
        </p:nvSpPr>
        <p:spPr/>
        <p:txBody>
          <a:bodyPr/>
          <a:lstStyle/>
          <a:p>
            <a:fld id="{75F37EE8-98CE-1B43-8FA2-856FBD00F454}" type="slidenum">
              <a:rPr lang="en-US" altLang="zh-CN"/>
              <a:t>15</a:t>
            </a:fld>
            <a:endParaRPr kumimoji="1" lang="zh-CN" altLang="en-US"/>
          </a:p>
        </p:txBody>
      </p:sp>
      <p:sp>
        <p:nvSpPr>
          <p:cNvPr id="5" name="标题 1">
            <a:extLst>
              <a:ext uri="{FF2B5EF4-FFF2-40B4-BE49-F238E27FC236}">
                <a16:creationId xmlns:a16="http://schemas.microsoft.com/office/drawing/2014/main" id="{AF087F47-E5D6-9840-9B6F-A2034E572FD9}"/>
              </a:ext>
            </a:extLst>
          </p:cNvPr>
          <p:cNvSpPr txBox="1">
            <a:spLocks/>
          </p:cNvSpPr>
          <p:nvPr/>
        </p:nvSpPr>
        <p:spPr>
          <a:xfrm>
            <a:off x="0" y="2785294"/>
            <a:ext cx="12192000" cy="782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 altLang="zh-CN" sz="4800" b="1">
                <a:latin typeface="Times New Roman" panose="02020603050405020304" pitchFamily="18" charset="0"/>
                <a:cs typeface="Times New Roman" panose="02020603050405020304" pitchFamily="18" charset="0"/>
              </a:rPr>
              <a:t>Thank</a:t>
            </a:r>
            <a:r>
              <a:rPr lang="zh-CN" altLang="en-US" sz="4800" b="1">
                <a:latin typeface="Times New Roman" panose="02020603050405020304" pitchFamily="18" charset="0"/>
                <a:cs typeface="Times New Roman" panose="02020603050405020304" pitchFamily="18" charset="0"/>
              </a:rPr>
              <a:t> </a:t>
            </a:r>
            <a:r>
              <a:rPr lang="en-US" altLang="zh-CN" sz="4800" b="1">
                <a:latin typeface="Times New Roman" panose="02020603050405020304" pitchFamily="18" charset="0"/>
                <a:cs typeface="Times New Roman" panose="02020603050405020304" pitchFamily="18" charset="0"/>
              </a:rPr>
              <a:t>You</a:t>
            </a:r>
            <a:r>
              <a:rPr kumimoji="1" lang="zh-CN" altLang="en-US" sz="4800" b="1">
                <a:latin typeface="Times New Roman" panose="02020603050405020304" pitchFamily="18" charset="0"/>
                <a:cs typeface="Times New Roman" panose="02020603050405020304" pitchFamily="18" charset="0"/>
              </a:rPr>
              <a:t> </a:t>
            </a:r>
            <a:r>
              <a:rPr kumimoji="1" lang="en-US" altLang="zh-CN" sz="4800" b="1">
                <a:latin typeface="Times New Roman" panose="02020603050405020304" pitchFamily="18" charset="0"/>
                <a:cs typeface="Times New Roman" panose="02020603050405020304" pitchFamily="18" charset="0"/>
              </a:rPr>
              <a:t>For</a:t>
            </a:r>
            <a:r>
              <a:rPr kumimoji="1" lang="zh-CN" altLang="en-US" sz="4800" b="1">
                <a:latin typeface="Times New Roman" panose="02020603050405020304" pitchFamily="18" charset="0"/>
                <a:cs typeface="Times New Roman" panose="02020603050405020304" pitchFamily="18" charset="0"/>
              </a:rPr>
              <a:t> </a:t>
            </a:r>
            <a:r>
              <a:rPr kumimoji="1" lang="en-US" altLang="zh-CN" sz="4800" b="1">
                <a:latin typeface="Times New Roman" panose="02020603050405020304" pitchFamily="18" charset="0"/>
                <a:cs typeface="Times New Roman" panose="02020603050405020304" pitchFamily="18" charset="0"/>
              </a:rPr>
              <a:t>Listening</a:t>
            </a:r>
            <a:r>
              <a:rPr kumimoji="1" lang="zh-CN" altLang="en-US" sz="4800" b="1">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CN" sz="4800" b="1">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D7E79384-30B1-D44B-ABB1-8A67A9B82D0C}"/>
              </a:ext>
            </a:extLst>
          </p:cNvPr>
          <p:cNvSpPr txBox="1"/>
          <p:nvPr/>
        </p:nvSpPr>
        <p:spPr>
          <a:xfrm>
            <a:off x="4935415" y="5691897"/>
            <a:ext cx="2321169" cy="369332"/>
          </a:xfrm>
          <a:prstGeom prst="rect">
            <a:avLst/>
          </a:prstGeom>
          <a:noFill/>
        </p:spPr>
        <p:txBody>
          <a:bodyPr wrap="square" rtlCol="0">
            <a:spAutoFit/>
          </a:bodyPr>
          <a:lstStyle/>
          <a:p>
            <a:r>
              <a:rPr kumimoji="1" lang="zh-CN" altLang="en-US" b="1">
                <a:latin typeface="Times New Roman" panose="02020603050405020304" pitchFamily="18" charset="0"/>
                <a:ea typeface="SimSun" panose="02010600030101010101" pitchFamily="2" charset="-122"/>
                <a:cs typeface="Times New Roman" panose="02020603050405020304" pitchFamily="18" charset="0"/>
              </a:rPr>
              <a:t>张文博  </a:t>
            </a:r>
            <a:r>
              <a:rPr kumimoji="1" lang="en-US" altLang="zh-CN" b="1">
                <a:latin typeface="Times New Roman" panose="02020603050405020304" pitchFamily="18" charset="0"/>
                <a:ea typeface="SimSun" panose="02010600030101010101" pitchFamily="2" charset="-122"/>
                <a:cs typeface="Times New Roman" panose="02020603050405020304" pitchFamily="18" charset="0"/>
              </a:rPr>
              <a:t>2022.02.25</a:t>
            </a:r>
            <a:endParaRPr kumimoji="1" lang="zh-CN" altLang="en-US" b="1">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6295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FD53546-67AE-DF40-ABCF-E91D6350EF37}"/>
              </a:ext>
            </a:extLst>
          </p:cNvPr>
          <p:cNvSpPr txBox="1"/>
          <p:nvPr/>
        </p:nvSpPr>
        <p:spPr>
          <a:xfrm>
            <a:off x="363415" y="269631"/>
            <a:ext cx="2567353"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Abstract</a:t>
            </a:r>
            <a:endParaRPr kumimoji="1" lang="zh-CN" altLang="en-US" sz="4000" b="1">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89BC7954-4EA6-9849-9BE0-323F57E9E032}"/>
              </a:ext>
            </a:extLst>
          </p:cNvPr>
          <p:cNvSpPr/>
          <p:nvPr/>
        </p:nvSpPr>
        <p:spPr>
          <a:xfrm>
            <a:off x="363415" y="1628507"/>
            <a:ext cx="11743209" cy="3600986"/>
          </a:xfrm>
          <a:prstGeom prst="rect">
            <a:avLst/>
          </a:prstGeom>
        </p:spPr>
        <p:txBody>
          <a:bodyPr wrap="square">
            <a:spAutoFit/>
          </a:bodyPr>
          <a:lstStyle/>
          <a:p>
            <a:pPr marL="457200" indent="-457200">
              <a:spcAft>
                <a:spcPts val="2400"/>
              </a:spcAft>
              <a:buFont typeface="Wingdings" pitchFamily="2" charset="2"/>
              <a:buChar char="Ø"/>
            </a:pPr>
            <a:r>
              <a:rPr lang="en-US" altLang="zh-CN" sz="2800">
                <a:latin typeface="Times New Roman" panose="02020603050405020304" pitchFamily="18" charset="0"/>
                <a:cs typeface="Times New Roman" panose="02020603050405020304" pitchFamily="18" charset="0"/>
              </a:rPr>
              <a:t>The</a:t>
            </a:r>
            <a:r>
              <a:rPr lang="zh-CN" altLang="en-US"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authors</a:t>
            </a:r>
            <a:r>
              <a:rPr lang="en" altLang="zh-CN" sz="2800">
                <a:latin typeface="Times New Roman" panose="02020603050405020304" pitchFamily="18" charset="0"/>
                <a:cs typeface="Times New Roman" panose="02020603050405020304" pitchFamily="18" charset="0"/>
              </a:rPr>
              <a:t> detail a </a:t>
            </a:r>
            <a:r>
              <a:rPr lang="en" altLang="zh-CN" sz="2800" b="1">
                <a:solidFill>
                  <a:srgbClr val="C00000"/>
                </a:solidFill>
                <a:latin typeface="Times New Roman" panose="02020603050405020304" pitchFamily="18" charset="0"/>
                <a:cs typeface="Times New Roman" panose="02020603050405020304" pitchFamily="18" charset="0"/>
              </a:rPr>
              <a:t>new framework </a:t>
            </a:r>
            <a:r>
              <a:rPr lang="en" altLang="zh-CN" sz="2800">
                <a:latin typeface="Times New Roman" panose="02020603050405020304" pitchFamily="18" charset="0"/>
                <a:cs typeface="Times New Roman" panose="02020603050405020304" pitchFamily="18" charset="0"/>
              </a:rPr>
              <a:t>for privacy preserving deep learning</a:t>
            </a:r>
            <a:r>
              <a:rPr lang="en-US" altLang="zh-CN" sz="2800">
                <a:latin typeface="Times New Roman" panose="02020603050405020304" pitchFamily="18" charset="0"/>
                <a:cs typeface="Times New Roman" panose="02020603050405020304" pitchFamily="18" charset="0"/>
              </a:rPr>
              <a:t>.</a:t>
            </a:r>
          </a:p>
          <a:p>
            <a:pPr marL="457200" indent="-457200">
              <a:spcAft>
                <a:spcPts val="2400"/>
              </a:spcAft>
              <a:buFont typeface="Wingdings" pitchFamily="2" charset="2"/>
              <a:buChar char="Ø"/>
            </a:pPr>
            <a:r>
              <a:rPr lang="en" altLang="zh-CN" sz="2800">
                <a:latin typeface="Times New Roman" panose="02020603050405020304" pitchFamily="18" charset="0"/>
                <a:cs typeface="Times New Roman" panose="02020603050405020304" pitchFamily="18" charset="0"/>
              </a:rPr>
              <a:t>The framework puts a premium on </a:t>
            </a:r>
            <a:r>
              <a:rPr lang="en" altLang="zh-CN" sz="2800" b="1">
                <a:solidFill>
                  <a:srgbClr val="C00000"/>
                </a:solidFill>
                <a:latin typeface="Times New Roman" panose="02020603050405020304" pitchFamily="18" charset="0"/>
                <a:cs typeface="Times New Roman" panose="02020603050405020304" pitchFamily="18" charset="0"/>
              </a:rPr>
              <a:t>ownership and secure processing</a:t>
            </a:r>
            <a:r>
              <a:rPr lang="en" altLang="zh-CN" sz="2800" b="1">
                <a:latin typeface="Times New Roman" panose="02020603050405020304" pitchFamily="18" charset="0"/>
                <a:cs typeface="Times New Roman" panose="02020603050405020304" pitchFamily="18" charset="0"/>
              </a:rPr>
              <a:t> </a:t>
            </a:r>
            <a:r>
              <a:rPr lang="en" altLang="zh-CN" sz="2800">
                <a:latin typeface="Times New Roman" panose="02020603050405020304" pitchFamily="18" charset="0"/>
                <a:cs typeface="Times New Roman" panose="02020603050405020304" pitchFamily="18" charset="0"/>
              </a:rPr>
              <a:t>of data</a:t>
            </a:r>
            <a:r>
              <a:rPr lang="en-US" altLang="zh-CN" sz="2800">
                <a:latin typeface="Times New Roman" panose="02020603050405020304" pitchFamily="18" charset="0"/>
                <a:cs typeface="Times New Roman" panose="02020603050405020304" pitchFamily="18" charset="0"/>
              </a:rPr>
              <a:t>.</a:t>
            </a:r>
            <a:endParaRPr lang="en" altLang="zh-CN" sz="2800">
              <a:latin typeface="Times New Roman" panose="02020603050405020304" pitchFamily="18" charset="0"/>
              <a:cs typeface="Times New Roman" panose="02020603050405020304" pitchFamily="18" charset="0"/>
            </a:endParaRPr>
          </a:p>
          <a:p>
            <a:pPr marL="457200" indent="-457200">
              <a:spcAft>
                <a:spcPts val="2400"/>
              </a:spcAft>
              <a:buFont typeface="Wingdings" pitchFamily="2" charset="2"/>
              <a:buChar char="Ø"/>
            </a:pPr>
            <a:r>
              <a:rPr lang="en-US" altLang="zh-CN" sz="2800">
                <a:latin typeface="Times New Roman" panose="02020603050405020304" pitchFamily="18" charset="0"/>
                <a:cs typeface="Times New Roman" panose="02020603050405020304" pitchFamily="18" charset="0"/>
              </a:rPr>
              <a:t>The</a:t>
            </a:r>
            <a:r>
              <a:rPr lang="zh-CN" altLang="en-US"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authors</a:t>
            </a:r>
            <a:r>
              <a:rPr lang="en"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i</a:t>
            </a:r>
            <a:r>
              <a:rPr lang="en" altLang="zh-CN" sz="2800">
                <a:latin typeface="Times New Roman" panose="02020603050405020304" pitchFamily="18" charset="0"/>
                <a:cs typeface="Times New Roman" panose="02020603050405020304" pitchFamily="18" charset="0"/>
              </a:rPr>
              <a:t>ntroduces a valuable representation based on </a:t>
            </a:r>
            <a:r>
              <a:rPr lang="en" altLang="zh-CN" sz="2800" b="1">
                <a:solidFill>
                  <a:srgbClr val="C00000"/>
                </a:solidFill>
                <a:latin typeface="Times New Roman" panose="02020603050405020304" pitchFamily="18" charset="0"/>
                <a:cs typeface="Times New Roman" panose="02020603050405020304" pitchFamily="18" charset="0"/>
              </a:rPr>
              <a:t>chains of commands and tensors</a:t>
            </a:r>
            <a:r>
              <a:rPr lang="en-US" altLang="zh-CN" sz="2800">
                <a:latin typeface="Times New Roman" panose="02020603050405020304" pitchFamily="18" charset="0"/>
                <a:cs typeface="Times New Roman" panose="02020603050405020304" pitchFamily="18" charset="0"/>
              </a:rPr>
              <a:t>.</a:t>
            </a:r>
          </a:p>
          <a:p>
            <a:pPr marL="457200" indent="-457200">
              <a:spcAft>
                <a:spcPts val="2400"/>
              </a:spcAft>
              <a:buFont typeface="Wingdings" pitchFamily="2" charset="2"/>
              <a:buChar char="Ø"/>
            </a:pPr>
            <a:r>
              <a:rPr lang="en-US" altLang="zh-CN" sz="2800">
                <a:latin typeface="Times New Roman" panose="02020603050405020304" pitchFamily="18" charset="0"/>
                <a:cs typeface="Times New Roman" panose="02020603050405020304" pitchFamily="18" charset="0"/>
              </a:rPr>
              <a:t>The</a:t>
            </a:r>
            <a:r>
              <a:rPr lang="zh-CN" altLang="en-US"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authors</a:t>
            </a:r>
            <a:r>
              <a:rPr lang="en" altLang="zh-CN" sz="2800">
                <a:latin typeface="Times New Roman" panose="02020603050405020304" pitchFamily="18" charset="0"/>
                <a:cs typeface="Times New Roman" panose="02020603050405020304" pitchFamily="18" charset="0"/>
              </a:rPr>
              <a:t> believe this work is an important </a:t>
            </a:r>
            <a:r>
              <a:rPr lang="en" altLang="zh-CN" sz="2800" b="1">
                <a:solidFill>
                  <a:srgbClr val="C00000"/>
                </a:solidFill>
                <a:latin typeface="Times New Roman" panose="02020603050405020304" pitchFamily="18" charset="0"/>
                <a:cs typeface="Times New Roman" panose="02020603050405020304" pitchFamily="18" charset="0"/>
              </a:rPr>
              <a:t>milestone</a:t>
            </a:r>
            <a:r>
              <a:rPr lang="en" altLang="zh-CN" sz="2800">
                <a:latin typeface="Times New Roman" panose="02020603050405020304" pitchFamily="18" charset="0"/>
                <a:cs typeface="Times New Roman" panose="02020603050405020304" pitchFamily="18" charset="0"/>
              </a:rPr>
              <a:t> introducing the </a:t>
            </a:r>
            <a:r>
              <a:rPr lang="en" altLang="zh-CN" sz="2800" b="1">
                <a:solidFill>
                  <a:srgbClr val="C00000"/>
                </a:solidFill>
                <a:latin typeface="Times New Roman" panose="02020603050405020304" pitchFamily="18" charset="0"/>
                <a:cs typeface="Times New Roman" panose="02020603050405020304" pitchFamily="18" charset="0"/>
              </a:rPr>
              <a:t>first reliable, general framework </a:t>
            </a:r>
            <a:r>
              <a:rPr lang="en" altLang="zh-CN" sz="2800">
                <a:latin typeface="Times New Roman" panose="02020603050405020304" pitchFamily="18" charset="0"/>
                <a:cs typeface="Times New Roman" panose="02020603050405020304" pitchFamily="18" charset="0"/>
              </a:rPr>
              <a:t>for privacy preserving deep learning</a:t>
            </a:r>
            <a:r>
              <a:rPr lang="en-US" altLang="zh-CN" sz="2800">
                <a:latin typeface="Times New Roman" panose="02020603050405020304" pitchFamily="18" charset="0"/>
                <a:cs typeface="Times New Roman" panose="02020603050405020304" pitchFamily="18" charset="0"/>
              </a:rPr>
              <a:t>.</a:t>
            </a:r>
            <a:endParaRPr lang="en" altLang="zh-CN" sz="2800"/>
          </a:p>
        </p:txBody>
      </p:sp>
      <p:sp>
        <p:nvSpPr>
          <p:cNvPr id="2" name="灯片编号占位符 1">
            <a:extLst>
              <a:ext uri="{FF2B5EF4-FFF2-40B4-BE49-F238E27FC236}">
                <a16:creationId xmlns:a16="http://schemas.microsoft.com/office/drawing/2014/main" id="{5E91EB09-5EA5-D645-94DB-616D9E1CE469}"/>
              </a:ext>
            </a:extLst>
          </p:cNvPr>
          <p:cNvSpPr>
            <a:spLocks noGrp="1"/>
          </p:cNvSpPr>
          <p:nvPr>
            <p:ph type="sldNum" sz="quarter" idx="12"/>
          </p:nvPr>
        </p:nvSpPr>
        <p:spPr/>
        <p:txBody>
          <a:bodyPr/>
          <a:lstStyle/>
          <a:p>
            <a:fld id="{75F37EE8-98CE-1B43-8FA2-856FBD00F454}" type="slidenum">
              <a:rPr lang="en-US" altLang="zh-CN"/>
              <a:t>2</a:t>
            </a:fld>
            <a:endParaRPr kumimoji="1" lang="zh-CN" altLang="en-US"/>
          </a:p>
        </p:txBody>
      </p:sp>
    </p:spTree>
    <p:extLst>
      <p:ext uri="{BB962C8B-B14F-4D97-AF65-F5344CB8AC3E}">
        <p14:creationId xmlns:p14="http://schemas.microsoft.com/office/powerpoint/2010/main" val="201153181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0EB9787-4C6E-2242-8BEC-E290EEE79C6B}"/>
              </a:ext>
            </a:extLst>
          </p:cNvPr>
          <p:cNvSpPr/>
          <p:nvPr/>
        </p:nvSpPr>
        <p:spPr>
          <a:xfrm>
            <a:off x="587953" y="1273609"/>
            <a:ext cx="10887657" cy="4662815"/>
          </a:xfrm>
          <a:prstGeom prst="rect">
            <a:avLst/>
          </a:prstGeom>
        </p:spPr>
        <p:txBody>
          <a:bodyPr wrap="square">
            <a:spAutoFit/>
          </a:bodyPr>
          <a:lstStyle/>
          <a:p>
            <a:pPr algn="just">
              <a:spcAft>
                <a:spcPts val="1800"/>
              </a:spcAft>
            </a:pPr>
            <a:r>
              <a:rPr lang="en-US" altLang="zh-CN" sz="2800">
                <a:latin typeface="Times New Roman" panose="02020603050405020304" pitchFamily="18" charset="0"/>
                <a:cs typeface="Times New Roman" panose="02020603050405020304" pitchFamily="18" charset="0"/>
              </a:rPr>
              <a:t>The</a:t>
            </a:r>
            <a:r>
              <a:rPr lang="zh-CN" altLang="en-US" sz="2800">
                <a:latin typeface="Times New Roman" panose="02020603050405020304" pitchFamily="18" charset="0"/>
                <a:cs typeface="Times New Roman" panose="02020603050405020304" pitchFamily="18" charset="0"/>
              </a:rPr>
              <a:t> </a:t>
            </a:r>
            <a:r>
              <a:rPr lang="en" altLang="zh-CN" sz="2800">
                <a:latin typeface="Times New Roman" panose="02020603050405020304" pitchFamily="18" charset="0"/>
                <a:cs typeface="Times New Roman" panose="02020603050405020304" pitchFamily="18" charset="0"/>
              </a:rPr>
              <a:t>main contributions are the following:</a:t>
            </a:r>
          </a:p>
          <a:p>
            <a:pPr marL="457200" indent="-457200" algn="just">
              <a:spcAft>
                <a:spcPts val="1800"/>
              </a:spcAft>
              <a:buFont typeface="Wingdings" pitchFamily="2" charset="2"/>
              <a:buChar char="Ø"/>
            </a:pPr>
            <a:r>
              <a:rPr lang="en-US" altLang="zh-CN" sz="2800">
                <a:latin typeface="Times New Roman" panose="02020603050405020304" pitchFamily="18" charset="0"/>
                <a:cs typeface="Times New Roman" panose="02020603050405020304" pitchFamily="18" charset="0"/>
              </a:rPr>
              <a:t>They</a:t>
            </a:r>
            <a:r>
              <a:rPr lang="en" altLang="zh-CN" sz="2800">
                <a:latin typeface="Times New Roman" panose="02020603050405020304" pitchFamily="18" charset="0"/>
                <a:cs typeface="Times New Roman" panose="02020603050405020304" pitchFamily="18" charset="0"/>
              </a:rPr>
              <a:t> first build a </a:t>
            </a:r>
            <a:r>
              <a:rPr lang="en" altLang="zh-CN" sz="2800" b="1">
                <a:solidFill>
                  <a:srgbClr val="C00000"/>
                </a:solidFill>
                <a:latin typeface="Times New Roman" panose="02020603050405020304" pitchFamily="18" charset="0"/>
                <a:cs typeface="Times New Roman" panose="02020603050405020304" pitchFamily="18" charset="0"/>
              </a:rPr>
              <a:t>standardized protocol </a:t>
            </a:r>
            <a:r>
              <a:rPr lang="en" altLang="zh-CN" sz="2800">
                <a:latin typeface="Times New Roman" panose="02020603050405020304" pitchFamily="18" charset="0"/>
                <a:cs typeface="Times New Roman" panose="02020603050405020304" pitchFamily="18" charset="0"/>
              </a:rPr>
              <a:t>to communicate between workers which made federated learning possible.</a:t>
            </a:r>
          </a:p>
          <a:p>
            <a:pPr marL="457200" indent="-457200" algn="just">
              <a:spcAft>
                <a:spcPts val="1800"/>
              </a:spcAft>
              <a:buFont typeface="Wingdings" pitchFamily="2" charset="2"/>
              <a:buChar char="Ø"/>
            </a:pPr>
            <a:r>
              <a:rPr lang="en" altLang="zh-CN" sz="2800">
                <a:latin typeface="Times New Roman" panose="02020603050405020304" pitchFamily="18" charset="0"/>
                <a:cs typeface="Times New Roman" panose="02020603050405020304" pitchFamily="18" charset="0"/>
              </a:rPr>
              <a:t>Then, we develop a </a:t>
            </a:r>
            <a:r>
              <a:rPr lang="en" altLang="zh-CN" sz="2800" b="1">
                <a:solidFill>
                  <a:srgbClr val="C00000"/>
                </a:solidFill>
                <a:latin typeface="Times New Roman" panose="02020603050405020304" pitchFamily="18" charset="0"/>
                <a:cs typeface="Times New Roman" panose="02020603050405020304" pitchFamily="18" charset="0"/>
              </a:rPr>
              <a:t>chain abstraction model </a:t>
            </a:r>
            <a:r>
              <a:rPr lang="en" altLang="zh-CN" sz="2800">
                <a:latin typeface="Times New Roman" panose="02020603050405020304" pitchFamily="18" charset="0"/>
                <a:cs typeface="Times New Roman" panose="02020603050405020304" pitchFamily="18" charset="0"/>
              </a:rPr>
              <a:t>on tensors to efficiently </a:t>
            </a:r>
            <a:r>
              <a:rPr lang="en" altLang="zh-CN" sz="2800" b="1">
                <a:solidFill>
                  <a:srgbClr val="C00000"/>
                </a:solidFill>
                <a:latin typeface="Times New Roman" panose="02020603050405020304" pitchFamily="18" charset="0"/>
                <a:cs typeface="Times New Roman" panose="02020603050405020304" pitchFamily="18" charset="0"/>
              </a:rPr>
              <a:t>override operations </a:t>
            </a:r>
            <a:r>
              <a:rPr lang="en" altLang="zh-CN" sz="2800">
                <a:latin typeface="Times New Roman" panose="02020603050405020304" pitchFamily="18" charset="0"/>
                <a:cs typeface="Times New Roman" panose="02020603050405020304" pitchFamily="18" charset="0"/>
              </a:rPr>
              <a:t>(or encode new ones) such as sending/sharing a tensor between workers.</a:t>
            </a:r>
          </a:p>
          <a:p>
            <a:pPr marL="457200" indent="-457200" algn="just">
              <a:spcAft>
                <a:spcPts val="1800"/>
              </a:spcAft>
              <a:buFont typeface="Wingdings" pitchFamily="2" charset="2"/>
              <a:buChar char="Ø"/>
            </a:pPr>
            <a:r>
              <a:rPr lang="en" altLang="zh-CN" sz="2800">
                <a:latin typeface="Times New Roman" panose="02020603050405020304" pitchFamily="18" charset="0"/>
                <a:cs typeface="Times New Roman" panose="02020603050405020304" pitchFamily="18" charset="0"/>
              </a:rPr>
              <a:t>Last, we provide the elements to implement recently proposed </a:t>
            </a:r>
            <a:r>
              <a:rPr lang="en" altLang="zh-CN" sz="2800" b="1">
                <a:solidFill>
                  <a:srgbClr val="C00000"/>
                </a:solidFill>
                <a:latin typeface="Times New Roman" panose="02020603050405020304" pitchFamily="18" charset="0"/>
                <a:cs typeface="Times New Roman" panose="02020603050405020304" pitchFamily="18" charset="0"/>
              </a:rPr>
              <a:t>differential privacy </a:t>
            </a:r>
            <a:r>
              <a:rPr lang="en" altLang="zh-CN" sz="2800">
                <a:latin typeface="Times New Roman" panose="02020603050405020304" pitchFamily="18" charset="0"/>
                <a:cs typeface="Times New Roman" panose="02020603050405020304" pitchFamily="18" charset="0"/>
              </a:rPr>
              <a:t>and </a:t>
            </a:r>
            <a:r>
              <a:rPr lang="en" altLang="zh-CN" sz="2800" b="1">
                <a:solidFill>
                  <a:srgbClr val="C00000"/>
                </a:solidFill>
                <a:latin typeface="Times New Roman" panose="02020603050405020304" pitchFamily="18" charset="0"/>
                <a:cs typeface="Times New Roman" panose="02020603050405020304" pitchFamily="18" charset="0"/>
              </a:rPr>
              <a:t>multiparty computation </a:t>
            </a:r>
            <a:r>
              <a:rPr lang="en" altLang="zh-CN" sz="2800">
                <a:latin typeface="Times New Roman" panose="02020603050405020304" pitchFamily="18" charset="0"/>
                <a:cs typeface="Times New Roman" panose="02020603050405020304" pitchFamily="18" charset="0"/>
              </a:rPr>
              <a:t>protocols using this new framework. </a:t>
            </a:r>
          </a:p>
        </p:txBody>
      </p:sp>
      <p:sp>
        <p:nvSpPr>
          <p:cNvPr id="4" name="文本框 3">
            <a:extLst>
              <a:ext uri="{FF2B5EF4-FFF2-40B4-BE49-F238E27FC236}">
                <a16:creationId xmlns:a16="http://schemas.microsoft.com/office/drawing/2014/main" id="{16E433D7-5EDE-484A-9FF3-1111D3E49F12}"/>
              </a:ext>
            </a:extLst>
          </p:cNvPr>
          <p:cNvSpPr txBox="1"/>
          <p:nvPr/>
        </p:nvSpPr>
        <p:spPr>
          <a:xfrm>
            <a:off x="363415" y="269631"/>
            <a:ext cx="3176954" cy="707886"/>
          </a:xfrm>
          <a:prstGeom prst="rect">
            <a:avLst/>
          </a:prstGeom>
          <a:noFill/>
        </p:spPr>
        <p:txBody>
          <a:bodyPr wrap="square" rtlCol="0">
            <a:spAutoFit/>
          </a:bodyPr>
          <a:lstStyle>
            <a:defPPr>
              <a:defRPr lang="zh-CN"/>
            </a:defPPr>
            <a:lvl1pPr>
              <a:defRPr kumimoji="1" sz="4000" b="1">
                <a:latin typeface="Times New Roman" panose="02020603050405020304" pitchFamily="18" charset="0"/>
                <a:cs typeface="Times New Roman" panose="02020603050405020304" pitchFamily="18" charset="0"/>
              </a:defRPr>
            </a:lvl1pPr>
          </a:lstStyle>
          <a:p>
            <a:r>
              <a:rPr lang="en" altLang="zh-CN">
                <a:solidFill>
                  <a:schemeClr val="accent1">
                    <a:lumMod val="50000"/>
                  </a:schemeClr>
                </a:solidFill>
              </a:rPr>
              <a:t>Introduction</a:t>
            </a:r>
          </a:p>
        </p:txBody>
      </p:sp>
      <p:sp>
        <p:nvSpPr>
          <p:cNvPr id="2" name="灯片编号占位符 1">
            <a:extLst>
              <a:ext uri="{FF2B5EF4-FFF2-40B4-BE49-F238E27FC236}">
                <a16:creationId xmlns:a16="http://schemas.microsoft.com/office/drawing/2014/main" id="{CD65118E-C650-634D-BAA6-84D13A3B18FD}"/>
              </a:ext>
            </a:extLst>
          </p:cNvPr>
          <p:cNvSpPr>
            <a:spLocks noGrp="1"/>
          </p:cNvSpPr>
          <p:nvPr>
            <p:ph type="sldNum" sz="quarter" idx="12"/>
          </p:nvPr>
        </p:nvSpPr>
        <p:spPr/>
        <p:txBody>
          <a:bodyPr/>
          <a:lstStyle/>
          <a:p>
            <a:fld id="{75F37EE8-98CE-1B43-8FA2-856FBD00F454}" type="slidenum">
              <a:rPr lang="en-US" altLang="zh-CN"/>
              <a:t>3</a:t>
            </a:fld>
            <a:endParaRPr kumimoji="1" lang="zh-CN" altLang="en-US"/>
          </a:p>
        </p:txBody>
      </p:sp>
    </p:spTree>
    <p:extLst>
      <p:ext uri="{BB962C8B-B14F-4D97-AF65-F5344CB8AC3E}">
        <p14:creationId xmlns:p14="http://schemas.microsoft.com/office/powerpoint/2010/main" val="236932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BF0C8E1-3531-8B41-A98A-D4AB2383515A}"/>
              </a:ext>
            </a:extLst>
          </p:cNvPr>
          <p:cNvSpPr txBox="1"/>
          <p:nvPr/>
        </p:nvSpPr>
        <p:spPr>
          <a:xfrm>
            <a:off x="363415" y="269631"/>
            <a:ext cx="8280523" cy="707886"/>
          </a:xfrm>
          <a:prstGeom prst="rect">
            <a:avLst/>
          </a:prstGeom>
          <a:noFill/>
        </p:spPr>
        <p:txBody>
          <a:bodyPr wrap="square" rtlCol="0">
            <a:spAutoFit/>
          </a:bodyPr>
          <a:lstStyle>
            <a:defPPr>
              <a:defRPr lang="zh-CN"/>
            </a:defPPr>
            <a:lvl1pPr>
              <a:defRPr kumimoji="1" sz="4000" b="1">
                <a:latin typeface="Times New Roman" panose="02020603050405020304" pitchFamily="18" charset="0"/>
                <a:cs typeface="Times New Roman" panose="02020603050405020304" pitchFamily="18" charset="0"/>
              </a:defRPr>
            </a:lvl1pPr>
          </a:lstStyle>
          <a:p>
            <a:r>
              <a:rPr lang="en" altLang="zh-CN">
                <a:solidFill>
                  <a:schemeClr val="accent1">
                    <a:lumMod val="50000"/>
                  </a:schemeClr>
                </a:solidFill>
              </a:rPr>
              <a:t>The chain structure </a:t>
            </a:r>
          </a:p>
        </p:txBody>
      </p:sp>
      <p:sp>
        <p:nvSpPr>
          <p:cNvPr id="5" name="矩形 4">
            <a:extLst>
              <a:ext uri="{FF2B5EF4-FFF2-40B4-BE49-F238E27FC236}">
                <a16:creationId xmlns:a16="http://schemas.microsoft.com/office/drawing/2014/main" id="{1E6B98E3-DAC1-A644-80F9-C1C1479F1CEA}"/>
              </a:ext>
            </a:extLst>
          </p:cNvPr>
          <p:cNvSpPr/>
          <p:nvPr/>
        </p:nvSpPr>
        <p:spPr>
          <a:xfrm>
            <a:off x="502311" y="1380481"/>
            <a:ext cx="5067213" cy="4431983"/>
          </a:xfrm>
          <a:prstGeom prst="rect">
            <a:avLst/>
          </a:prstGeom>
        </p:spPr>
        <p:txBody>
          <a:bodyPr wrap="square">
            <a:spAutoFit/>
          </a:bodyPr>
          <a:lstStyle/>
          <a:p>
            <a:pPr marL="662400" indent="-457200" algn="just">
              <a:spcAft>
                <a:spcPts val="1800"/>
              </a:spcAft>
              <a:buFont typeface="Wingdings" pitchFamily="2" charset="2"/>
              <a:buChar char="Ø"/>
            </a:pPr>
            <a:r>
              <a:rPr lang="en" altLang="zh-CN" sz="2800">
                <a:latin typeface="Times New Roman" panose="02020603050405020304" pitchFamily="18" charset="0"/>
                <a:cs typeface="Times New Roman" panose="02020603050405020304" pitchFamily="18" charset="0"/>
              </a:rPr>
              <a:t>Performing </a:t>
            </a:r>
            <a:r>
              <a:rPr lang="en" altLang="zh-CN" sz="2800" b="1">
                <a:solidFill>
                  <a:srgbClr val="C00000"/>
                </a:solidFill>
                <a:latin typeface="Times New Roman" panose="02020603050405020304" pitchFamily="18" charset="0"/>
                <a:cs typeface="Times New Roman" panose="02020603050405020304" pitchFamily="18" charset="0"/>
              </a:rPr>
              <a:t>transformations or sending tensors</a:t>
            </a:r>
            <a:r>
              <a:rPr lang="en" altLang="zh-CN" sz="2800">
                <a:latin typeface="Times New Roman" panose="02020603050405020304" pitchFamily="18" charset="0"/>
                <a:cs typeface="Times New Roman" panose="02020603050405020304" pitchFamily="18" charset="0"/>
              </a:rPr>
              <a:t> to other workers can be represented as a chain of operations</a:t>
            </a:r>
            <a:r>
              <a:rPr lang="en-US" altLang="zh-CN" sz="2800">
                <a:latin typeface="Times New Roman" panose="02020603050405020304" pitchFamily="18" charset="0"/>
                <a:cs typeface="Times New Roman" panose="02020603050405020304" pitchFamily="18" charset="0"/>
              </a:rPr>
              <a:t>.</a:t>
            </a:r>
          </a:p>
          <a:p>
            <a:pPr marL="662400" indent="-457200" algn="just">
              <a:spcAft>
                <a:spcPts val="1800"/>
              </a:spcAft>
              <a:buFont typeface="Wingdings" pitchFamily="2" charset="2"/>
              <a:buChar char="Ø"/>
            </a:pPr>
            <a:r>
              <a:rPr lang="en"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E</a:t>
            </a:r>
            <a:r>
              <a:rPr lang="en" altLang="zh-CN" sz="2800">
                <a:latin typeface="Times New Roman" panose="02020603050405020304" pitchFamily="18" charset="0"/>
                <a:cs typeface="Times New Roman" panose="02020603050405020304" pitchFamily="18" charset="0"/>
              </a:rPr>
              <a:t>ach operation is embodied by a special class. </a:t>
            </a:r>
          </a:p>
          <a:p>
            <a:pPr marL="662400" indent="-457200" algn="just">
              <a:spcAft>
                <a:spcPts val="1800"/>
              </a:spcAft>
              <a:buFont typeface="Wingdings" pitchFamily="2" charset="2"/>
              <a:buChar char="Ø"/>
            </a:pPr>
            <a:r>
              <a:rPr lang="en" altLang="zh-CN" sz="2800">
                <a:latin typeface="Times New Roman" panose="02020603050405020304" pitchFamily="18" charset="0"/>
                <a:cs typeface="Times New Roman" panose="02020603050405020304" pitchFamily="18" charset="0"/>
              </a:rPr>
              <a:t>Transformations or states can be accessed through child or parent attributes</a:t>
            </a:r>
            <a:r>
              <a:rPr lang="en-US" altLang="zh-CN" sz="2800">
                <a:latin typeface="Times New Roman" panose="02020603050405020304" pitchFamily="18" charset="0"/>
                <a:cs typeface="Times New Roman" panose="02020603050405020304" pitchFamily="18" charset="0"/>
              </a:rPr>
              <a:t>.</a:t>
            </a:r>
            <a:endParaRPr lang="en" altLang="zh-CN" sz="280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D5DDDB7-9055-DD48-8BC9-BE655697D811}"/>
              </a:ext>
            </a:extLst>
          </p:cNvPr>
          <p:cNvSpPr>
            <a:spLocks noGrp="1"/>
          </p:cNvSpPr>
          <p:nvPr>
            <p:ph type="sldNum" sz="quarter" idx="12"/>
          </p:nvPr>
        </p:nvSpPr>
        <p:spPr/>
        <p:txBody>
          <a:bodyPr/>
          <a:lstStyle/>
          <a:p>
            <a:fld id="{75F37EE8-98CE-1B43-8FA2-856FBD00F454}" type="slidenum">
              <a:rPr lang="en-US" altLang="zh-CN"/>
              <a:t>4</a:t>
            </a:fld>
            <a:endParaRPr kumimoji="1" lang="zh-CN" altLang="en-US"/>
          </a:p>
        </p:txBody>
      </p:sp>
      <p:pic>
        <p:nvPicPr>
          <p:cNvPr id="6" name="图片 5">
            <a:extLst>
              <a:ext uri="{FF2B5EF4-FFF2-40B4-BE49-F238E27FC236}">
                <a16:creationId xmlns:a16="http://schemas.microsoft.com/office/drawing/2014/main" id="{95DF248B-8019-FA47-824B-121C82249F2D}"/>
              </a:ext>
            </a:extLst>
          </p:cNvPr>
          <p:cNvPicPr>
            <a:picLocks noChangeAspect="1"/>
          </p:cNvPicPr>
          <p:nvPr/>
        </p:nvPicPr>
        <p:blipFill>
          <a:blip r:embed="rId2"/>
          <a:stretch>
            <a:fillRect/>
          </a:stretch>
        </p:blipFill>
        <p:spPr>
          <a:xfrm>
            <a:off x="6538310" y="816461"/>
            <a:ext cx="4211256" cy="5225077"/>
          </a:xfrm>
          <a:prstGeom prst="rect">
            <a:avLst/>
          </a:prstGeom>
          <a:ln>
            <a:solidFill>
              <a:schemeClr val="tx1"/>
            </a:solidFill>
          </a:ln>
        </p:spPr>
      </p:pic>
    </p:spTree>
    <p:extLst>
      <p:ext uri="{BB962C8B-B14F-4D97-AF65-F5344CB8AC3E}">
        <p14:creationId xmlns:p14="http://schemas.microsoft.com/office/powerpoint/2010/main" val="151866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7F0754D2-C812-8E4E-A4BD-A8CFD070F858}"/>
              </a:ext>
            </a:extLst>
          </p:cNvPr>
          <p:cNvSpPr txBox="1"/>
          <p:nvPr/>
        </p:nvSpPr>
        <p:spPr>
          <a:xfrm>
            <a:off x="363415" y="269631"/>
            <a:ext cx="8280523" cy="707886"/>
          </a:xfrm>
          <a:prstGeom prst="rect">
            <a:avLst/>
          </a:prstGeom>
          <a:noFill/>
        </p:spPr>
        <p:txBody>
          <a:bodyPr wrap="square" rtlCol="0">
            <a:spAutoFit/>
          </a:bodyPr>
          <a:lstStyle>
            <a:defPPr>
              <a:defRPr lang="zh-CN"/>
            </a:defPPr>
            <a:lvl1pPr>
              <a:defRPr kumimoji="1" sz="4000" b="1">
                <a:latin typeface="Times New Roman" panose="02020603050405020304" pitchFamily="18" charset="0"/>
                <a:cs typeface="Times New Roman" panose="02020603050405020304" pitchFamily="18" charset="0"/>
              </a:defRPr>
            </a:lvl1pPr>
          </a:lstStyle>
          <a:p>
            <a:r>
              <a:rPr lang="en" altLang="zh-CN">
                <a:solidFill>
                  <a:schemeClr val="accent1">
                    <a:lumMod val="50000"/>
                  </a:schemeClr>
                </a:solidFill>
              </a:rPr>
              <a:t>The chain structure </a:t>
            </a:r>
          </a:p>
        </p:txBody>
      </p:sp>
      <p:sp>
        <p:nvSpPr>
          <p:cNvPr id="6" name="矩形 5">
            <a:extLst>
              <a:ext uri="{FF2B5EF4-FFF2-40B4-BE49-F238E27FC236}">
                <a16:creationId xmlns:a16="http://schemas.microsoft.com/office/drawing/2014/main" id="{EC4F83ED-7A16-0742-A3A5-9E1205109466}"/>
              </a:ext>
            </a:extLst>
          </p:cNvPr>
          <p:cNvSpPr/>
          <p:nvPr/>
        </p:nvSpPr>
        <p:spPr>
          <a:xfrm>
            <a:off x="3911081" y="-2427474"/>
            <a:ext cx="2181828" cy="82180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w="28575">
                <a:solidFill>
                  <a:schemeClr val="tx1"/>
                </a:solidFill>
              </a:ln>
            </a:endParaRPr>
          </a:p>
        </p:txBody>
      </p:sp>
      <p:sp>
        <p:nvSpPr>
          <p:cNvPr id="24" name="矩形 23">
            <a:extLst>
              <a:ext uri="{FF2B5EF4-FFF2-40B4-BE49-F238E27FC236}">
                <a16:creationId xmlns:a16="http://schemas.microsoft.com/office/drawing/2014/main" id="{F911C3D0-2B6E-7249-9D03-2008B75FE709}"/>
              </a:ext>
            </a:extLst>
          </p:cNvPr>
          <p:cNvSpPr/>
          <p:nvPr/>
        </p:nvSpPr>
        <p:spPr>
          <a:xfrm>
            <a:off x="858457" y="-970346"/>
            <a:ext cx="2181828" cy="82180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w="28575">
                <a:solidFill>
                  <a:schemeClr val="tx1"/>
                </a:solidFill>
              </a:ln>
            </a:endParaRPr>
          </a:p>
        </p:txBody>
      </p:sp>
      <p:sp>
        <p:nvSpPr>
          <p:cNvPr id="25" name="矩形 24">
            <a:extLst>
              <a:ext uri="{FF2B5EF4-FFF2-40B4-BE49-F238E27FC236}">
                <a16:creationId xmlns:a16="http://schemas.microsoft.com/office/drawing/2014/main" id="{4C163EE8-E872-F547-89ED-509E8E07DD68}"/>
              </a:ext>
            </a:extLst>
          </p:cNvPr>
          <p:cNvSpPr/>
          <p:nvPr/>
        </p:nvSpPr>
        <p:spPr>
          <a:xfrm>
            <a:off x="3914172" y="-970346"/>
            <a:ext cx="2181828" cy="82180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w="28575">
                <a:solidFill>
                  <a:schemeClr val="tx1"/>
                </a:solidFill>
              </a:ln>
            </a:endParaRPr>
          </a:p>
        </p:txBody>
      </p:sp>
      <p:sp>
        <p:nvSpPr>
          <p:cNvPr id="11" name="文本框 10">
            <a:extLst>
              <a:ext uri="{FF2B5EF4-FFF2-40B4-BE49-F238E27FC236}">
                <a16:creationId xmlns:a16="http://schemas.microsoft.com/office/drawing/2014/main" id="{D0CAF281-206E-E94D-A530-2E6186237BBE}"/>
              </a:ext>
            </a:extLst>
          </p:cNvPr>
          <p:cNvSpPr txBox="1"/>
          <p:nvPr/>
        </p:nvSpPr>
        <p:spPr>
          <a:xfrm>
            <a:off x="4003679" y="-2301333"/>
            <a:ext cx="1932972" cy="523220"/>
          </a:xfrm>
          <a:prstGeom prst="rect">
            <a:avLst/>
          </a:prstGeom>
          <a:noFill/>
        </p:spPr>
        <p:txBody>
          <a:bodyPr wrap="square" rtlCol="0">
            <a:spAutoFit/>
          </a:bodyPr>
          <a:lstStyle/>
          <a:p>
            <a:r>
              <a:rPr lang="en-US" altLang="zh-CN" sz="2800">
                <a:latin typeface="Times New Roman" panose="02020603050405020304" pitchFamily="18" charset="0"/>
                <a:cs typeface="Times New Roman" panose="02020603050405020304" pitchFamily="18" charset="0"/>
              </a:rPr>
              <a:t>_SyftTensor</a:t>
            </a:r>
            <a:endParaRPr lang="zh-CN" altLang="en-US" sz="280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406DE064-C54D-584A-BD1B-2131720C5A1D}"/>
              </a:ext>
            </a:extLst>
          </p:cNvPr>
          <p:cNvSpPr txBox="1"/>
          <p:nvPr/>
        </p:nvSpPr>
        <p:spPr>
          <a:xfrm>
            <a:off x="974207" y="-832630"/>
            <a:ext cx="2035213" cy="523220"/>
          </a:xfrm>
          <a:prstGeom prst="rect">
            <a:avLst/>
          </a:prstGeom>
          <a:noFill/>
        </p:spPr>
        <p:txBody>
          <a:bodyPr wrap="square" rtlCol="0">
            <a:spAutoFit/>
          </a:bodyPr>
          <a:lstStyle/>
          <a:p>
            <a:r>
              <a:rPr lang="en-US" altLang="zh-CN" sz="2800">
                <a:latin typeface="Times New Roman" panose="02020603050405020304" pitchFamily="18" charset="0"/>
                <a:cs typeface="Times New Roman" panose="02020603050405020304" pitchFamily="18" charset="0"/>
              </a:rPr>
              <a:t>LocalTensor</a:t>
            </a:r>
            <a:endParaRPr lang="zh-CN" altLang="en-US" sz="280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6BE1FECE-A00F-C448-890D-92185A3CB0A4}"/>
              </a:ext>
            </a:extLst>
          </p:cNvPr>
          <p:cNvSpPr/>
          <p:nvPr/>
        </p:nvSpPr>
        <p:spPr>
          <a:xfrm>
            <a:off x="3911081" y="-819124"/>
            <a:ext cx="2193806" cy="523220"/>
          </a:xfrm>
          <a:prstGeom prst="rect">
            <a:avLst/>
          </a:prstGeom>
        </p:spPr>
        <p:txBody>
          <a:bodyPr wrap="none">
            <a:spAutoFit/>
          </a:bodyPr>
          <a:lstStyle/>
          <a:p>
            <a:r>
              <a:rPr lang="en" altLang="zh-CN" sz="2800">
                <a:latin typeface="Times New Roman" panose="02020603050405020304" pitchFamily="18" charset="0"/>
                <a:cs typeface="Times New Roman" panose="02020603050405020304" pitchFamily="18" charset="0"/>
              </a:rPr>
              <a:t>PointerTensor</a:t>
            </a:r>
            <a:endParaRPr lang="zh-CN" altLang="en-US" sz="2800">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CF35FC44-B75F-5A46-9FA6-CBB913B9FAFD}"/>
              </a:ext>
            </a:extLst>
          </p:cNvPr>
          <p:cNvSpPr/>
          <p:nvPr/>
        </p:nvSpPr>
        <p:spPr>
          <a:xfrm>
            <a:off x="6969887" y="-970346"/>
            <a:ext cx="2181828" cy="82180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w="28575">
                <a:solidFill>
                  <a:schemeClr val="tx1"/>
                </a:solidFill>
              </a:ln>
            </a:endParaRPr>
          </a:p>
        </p:txBody>
      </p:sp>
      <p:sp>
        <p:nvSpPr>
          <p:cNvPr id="30" name="矩形 29">
            <a:extLst>
              <a:ext uri="{FF2B5EF4-FFF2-40B4-BE49-F238E27FC236}">
                <a16:creationId xmlns:a16="http://schemas.microsoft.com/office/drawing/2014/main" id="{62E16D34-8F4F-AB45-A99E-6E0B786E8D33}"/>
              </a:ext>
            </a:extLst>
          </p:cNvPr>
          <p:cNvSpPr/>
          <p:nvPr/>
        </p:nvSpPr>
        <p:spPr>
          <a:xfrm>
            <a:off x="6966796" y="-819124"/>
            <a:ext cx="2181828" cy="523220"/>
          </a:xfrm>
          <a:prstGeom prst="rect">
            <a:avLst/>
          </a:prstGeom>
        </p:spPr>
        <p:txBody>
          <a:bodyPr wrap="square">
            <a:spAutoFit/>
          </a:bodyPr>
          <a:lstStyle/>
          <a:p>
            <a:pPr algn="ctr"/>
            <a:r>
              <a:rPr lang="en-US" altLang="zh-CN" sz="2800">
                <a:latin typeface="Times New Roman" panose="02020603050405020304" pitchFamily="18" charset="0"/>
                <a:cs typeface="Times New Roman" panose="02020603050405020304" pitchFamily="18" charset="0"/>
              </a:rPr>
              <a:t>......</a:t>
            </a:r>
            <a:endParaRPr lang="zh-CN" altLang="en-US" sz="2800">
              <a:latin typeface="Times New Roman" panose="02020603050405020304" pitchFamily="18" charset="0"/>
              <a:cs typeface="Times New Roman" panose="02020603050405020304" pitchFamily="18" charset="0"/>
            </a:endParaRPr>
          </a:p>
        </p:txBody>
      </p:sp>
      <p:sp>
        <p:nvSpPr>
          <p:cNvPr id="33" name="右箭头 32">
            <a:extLst>
              <a:ext uri="{FF2B5EF4-FFF2-40B4-BE49-F238E27FC236}">
                <a16:creationId xmlns:a16="http://schemas.microsoft.com/office/drawing/2014/main" id="{1505DE2F-02D4-334E-B2CB-11B02B66F85C}"/>
              </a:ext>
            </a:extLst>
          </p:cNvPr>
          <p:cNvSpPr/>
          <p:nvPr/>
        </p:nvSpPr>
        <p:spPr>
          <a:xfrm rot="20316561">
            <a:off x="1804066" y="-1556877"/>
            <a:ext cx="2168060" cy="328618"/>
          </a:xfrm>
          <a:prstGeom prst="rightArrow">
            <a:avLst>
              <a:gd name="adj1" fmla="val 7955"/>
              <a:gd name="adj2" fmla="val 107334"/>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右箭头 34">
            <a:extLst>
              <a:ext uri="{FF2B5EF4-FFF2-40B4-BE49-F238E27FC236}">
                <a16:creationId xmlns:a16="http://schemas.microsoft.com/office/drawing/2014/main" id="{74B8952E-323B-3E45-991F-698960F80DC5}"/>
              </a:ext>
            </a:extLst>
          </p:cNvPr>
          <p:cNvSpPr/>
          <p:nvPr/>
        </p:nvSpPr>
        <p:spPr>
          <a:xfrm rot="1283439" flipH="1">
            <a:off x="6034906" y="-1552587"/>
            <a:ext cx="2168060" cy="328618"/>
          </a:xfrm>
          <a:prstGeom prst="rightArrow">
            <a:avLst>
              <a:gd name="adj1" fmla="val 7955"/>
              <a:gd name="adj2" fmla="val 107334"/>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右箭头 37">
            <a:extLst>
              <a:ext uri="{FF2B5EF4-FFF2-40B4-BE49-F238E27FC236}">
                <a16:creationId xmlns:a16="http://schemas.microsoft.com/office/drawing/2014/main" id="{849EC1BF-E71F-2441-BFBE-FE57EA8B4B4F}"/>
              </a:ext>
            </a:extLst>
          </p:cNvPr>
          <p:cNvSpPr/>
          <p:nvPr/>
        </p:nvSpPr>
        <p:spPr>
          <a:xfrm rot="5400000" flipH="1">
            <a:off x="4701640" y="-1410149"/>
            <a:ext cx="609599" cy="270007"/>
          </a:xfrm>
          <a:prstGeom prst="rightArrow">
            <a:avLst>
              <a:gd name="adj1" fmla="val 7955"/>
              <a:gd name="adj2" fmla="val 107334"/>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7CA13210-00F9-0A4C-8FE5-597F7ABE2045}"/>
              </a:ext>
            </a:extLst>
          </p:cNvPr>
          <p:cNvSpPr/>
          <p:nvPr/>
        </p:nvSpPr>
        <p:spPr>
          <a:xfrm>
            <a:off x="247666" y="4227176"/>
            <a:ext cx="5134561" cy="2462213"/>
          </a:xfrm>
          <a:prstGeom prst="rect">
            <a:avLst/>
          </a:prstGeom>
        </p:spPr>
        <p:txBody>
          <a:bodyPr wrap="square">
            <a:spAutoFit/>
          </a:bodyPr>
          <a:lstStyle/>
          <a:p>
            <a:pPr marL="342900" indent="-342900" algn="just">
              <a:spcAft>
                <a:spcPts val="1200"/>
              </a:spcAft>
              <a:buFont typeface="Wingdings" pitchFamily="2" charset="2"/>
              <a:buChar char="Ø"/>
            </a:pPr>
            <a:r>
              <a:rPr lang="en-US" altLang="zh-CN" sz="2400">
                <a:latin typeface="Times New Roman" panose="02020603050405020304" pitchFamily="18" charset="0"/>
                <a:cs typeface="Times New Roman" panose="02020603050405020304" pitchFamily="18" charset="0"/>
              </a:rPr>
              <a:t>T</a:t>
            </a:r>
            <a:r>
              <a:rPr lang="en" altLang="zh-CN" sz="2400">
                <a:latin typeface="Times New Roman" panose="02020603050405020304" pitchFamily="18" charset="0"/>
                <a:cs typeface="Times New Roman" panose="02020603050405020304" pitchFamily="18" charset="0"/>
              </a:rPr>
              <a:t>he LocalTensor which is </a:t>
            </a:r>
            <a:r>
              <a:rPr lang="en" altLang="zh-CN" sz="2400" b="1">
                <a:solidFill>
                  <a:srgbClr val="C00000"/>
                </a:solidFill>
                <a:latin typeface="Times New Roman" panose="02020603050405020304" pitchFamily="18" charset="0"/>
                <a:cs typeface="Times New Roman" panose="02020603050405020304" pitchFamily="18" charset="0"/>
              </a:rPr>
              <a:t>created automatically when the Torch tensor is instantiated</a:t>
            </a:r>
            <a:r>
              <a:rPr lang="en" altLang="zh-CN" sz="2400">
                <a:latin typeface="Times New Roman" panose="02020603050405020304" pitchFamily="18" charset="0"/>
                <a:cs typeface="Times New Roman" panose="02020603050405020304" pitchFamily="18" charset="0"/>
              </a:rPr>
              <a:t>. </a:t>
            </a:r>
          </a:p>
          <a:p>
            <a:pPr marL="342900" indent="-342900" algn="just">
              <a:spcAft>
                <a:spcPts val="1200"/>
              </a:spcAft>
              <a:buFont typeface="Wingdings" pitchFamily="2" charset="2"/>
              <a:buChar char="Ø"/>
            </a:pPr>
            <a:r>
              <a:rPr lang="en" altLang="zh-CN" sz="2400">
                <a:latin typeface="Times New Roman" panose="02020603050405020304" pitchFamily="18" charset="0"/>
                <a:cs typeface="Times New Roman" panose="02020603050405020304" pitchFamily="18" charset="0"/>
              </a:rPr>
              <a:t>Its role is to </a:t>
            </a:r>
            <a:r>
              <a:rPr lang="en" altLang="zh-CN" sz="2400" b="1">
                <a:solidFill>
                  <a:srgbClr val="C00000"/>
                </a:solidFill>
                <a:latin typeface="Times New Roman" panose="02020603050405020304" pitchFamily="18" charset="0"/>
                <a:cs typeface="Times New Roman" panose="02020603050405020304" pitchFamily="18" charset="0"/>
              </a:rPr>
              <a:t>perform</a:t>
            </a:r>
            <a:r>
              <a:rPr lang="en" altLang="zh-CN" sz="2400">
                <a:latin typeface="Times New Roman" panose="02020603050405020304" pitchFamily="18" charset="0"/>
                <a:cs typeface="Times New Roman" panose="02020603050405020304" pitchFamily="18" charset="0"/>
              </a:rPr>
              <a:t> on the Torch tensor the </a:t>
            </a:r>
            <a:r>
              <a:rPr lang="en" altLang="zh-CN" sz="2400" b="1">
                <a:solidFill>
                  <a:srgbClr val="C00000"/>
                </a:solidFill>
                <a:latin typeface="Times New Roman" panose="02020603050405020304" pitchFamily="18" charset="0"/>
                <a:cs typeface="Times New Roman" panose="02020603050405020304" pitchFamily="18" charset="0"/>
              </a:rPr>
              <a:t>native operation </a:t>
            </a:r>
            <a:r>
              <a:rPr lang="en" altLang="zh-CN" sz="2400">
                <a:latin typeface="Times New Roman" panose="02020603050405020304" pitchFamily="18" charset="0"/>
                <a:cs typeface="Times New Roman" panose="02020603050405020304" pitchFamily="18" charset="0"/>
              </a:rPr>
              <a:t>corres</a:t>
            </a:r>
            <a:r>
              <a:rPr lang="en-US" altLang="zh-CN" sz="2400">
                <a:latin typeface="Times New Roman" panose="02020603050405020304" pitchFamily="18" charset="0"/>
                <a:cs typeface="Times New Roman" panose="02020603050405020304" pitchFamily="18" charset="0"/>
              </a:rPr>
              <a:t>-</a:t>
            </a:r>
            <a:r>
              <a:rPr lang="en" altLang="zh-CN" sz="2400">
                <a:latin typeface="Times New Roman" panose="02020603050405020304" pitchFamily="18" charset="0"/>
                <a:cs typeface="Times New Roman" panose="02020603050405020304" pitchFamily="18" charset="0"/>
              </a:rPr>
              <a:t>ponding to the overloaded operation. </a:t>
            </a:r>
          </a:p>
        </p:txBody>
      </p:sp>
      <p:sp>
        <p:nvSpPr>
          <p:cNvPr id="40" name="矩形 39">
            <a:extLst>
              <a:ext uri="{FF2B5EF4-FFF2-40B4-BE49-F238E27FC236}">
                <a16:creationId xmlns:a16="http://schemas.microsoft.com/office/drawing/2014/main" id="{E102E76F-015C-3B42-9CD7-E797A0315E78}"/>
              </a:ext>
            </a:extLst>
          </p:cNvPr>
          <p:cNvSpPr/>
          <p:nvPr/>
        </p:nvSpPr>
        <p:spPr>
          <a:xfrm>
            <a:off x="6131969" y="4227176"/>
            <a:ext cx="5731848" cy="2092881"/>
          </a:xfrm>
          <a:prstGeom prst="rect">
            <a:avLst/>
          </a:prstGeom>
        </p:spPr>
        <p:txBody>
          <a:bodyPr wrap="square">
            <a:spAutoFit/>
          </a:bodyPr>
          <a:lstStyle/>
          <a:p>
            <a:pPr marL="342900" indent="-342900" algn="just">
              <a:spcAft>
                <a:spcPts val="1200"/>
              </a:spcAft>
              <a:buFont typeface="Wingdings" pitchFamily="2" charset="2"/>
              <a:buChar char="Ø"/>
            </a:pPr>
            <a:r>
              <a:rPr lang="en-US" altLang="zh-CN" sz="2400">
                <a:latin typeface="Times New Roman" panose="02020603050405020304" pitchFamily="18" charset="0"/>
                <a:cs typeface="Times New Roman" panose="02020603050405020304" pitchFamily="18" charset="0"/>
              </a:rPr>
              <a:t>T</a:t>
            </a:r>
            <a:r>
              <a:rPr lang="en" altLang="zh-CN" sz="2400">
                <a:latin typeface="Times New Roman" panose="02020603050405020304" pitchFamily="18" charset="0"/>
                <a:cs typeface="Times New Roman" panose="02020603050405020304" pitchFamily="18" charset="0"/>
              </a:rPr>
              <a:t>he PointerTensor which is </a:t>
            </a:r>
            <a:r>
              <a:rPr lang="en" altLang="zh-CN" sz="2400" b="1">
                <a:solidFill>
                  <a:srgbClr val="C00000"/>
                </a:solidFill>
                <a:latin typeface="Times New Roman" panose="02020603050405020304" pitchFamily="18" charset="0"/>
                <a:cs typeface="Times New Roman" panose="02020603050405020304" pitchFamily="18" charset="0"/>
              </a:rPr>
              <a:t>created when a tensor is sent to a remote worker</a:t>
            </a:r>
            <a:r>
              <a:rPr lang="en" altLang="zh-CN" sz="2400">
                <a:latin typeface="Times New Roman" panose="02020603050405020304" pitchFamily="18" charset="0"/>
                <a:cs typeface="Times New Roman" panose="02020603050405020304" pitchFamily="18" charset="0"/>
              </a:rPr>
              <a:t>. </a:t>
            </a:r>
          </a:p>
          <a:p>
            <a:pPr marL="342900" indent="-342900" algn="just">
              <a:spcAft>
                <a:spcPts val="1200"/>
              </a:spcAft>
              <a:buFont typeface="Wingdings" pitchFamily="2" charset="2"/>
              <a:buChar char="Ø"/>
            </a:pPr>
            <a:r>
              <a:rPr lang="en" altLang="zh-CN" sz="2400">
                <a:latin typeface="Times New Roman" panose="02020603050405020304" pitchFamily="18" charset="0"/>
                <a:cs typeface="Times New Roman" panose="02020603050405020304" pitchFamily="18" charset="0"/>
              </a:rPr>
              <a:t>Sending and getting back a tensor is as simple as calling the methods send(worker) and get() on the tensor. </a:t>
            </a:r>
          </a:p>
        </p:txBody>
      </p:sp>
      <p:pic>
        <p:nvPicPr>
          <p:cNvPr id="41" name="图片 40">
            <a:extLst>
              <a:ext uri="{FF2B5EF4-FFF2-40B4-BE49-F238E27FC236}">
                <a16:creationId xmlns:a16="http://schemas.microsoft.com/office/drawing/2014/main" id="{009F8273-734D-F54E-82EF-00D010478061}"/>
              </a:ext>
            </a:extLst>
          </p:cNvPr>
          <p:cNvPicPr>
            <a:picLocks noChangeAspect="1"/>
          </p:cNvPicPr>
          <p:nvPr/>
        </p:nvPicPr>
        <p:blipFill>
          <a:blip r:embed="rId2"/>
          <a:stretch>
            <a:fillRect/>
          </a:stretch>
        </p:blipFill>
        <p:spPr>
          <a:xfrm>
            <a:off x="7410183" y="537943"/>
            <a:ext cx="3787621" cy="3413535"/>
          </a:xfrm>
          <a:prstGeom prst="rect">
            <a:avLst/>
          </a:prstGeom>
          <a:ln>
            <a:solidFill>
              <a:schemeClr val="tx1"/>
            </a:solidFill>
          </a:ln>
        </p:spPr>
      </p:pic>
      <p:pic>
        <p:nvPicPr>
          <p:cNvPr id="42" name="图形 41">
            <a:extLst>
              <a:ext uri="{FF2B5EF4-FFF2-40B4-BE49-F238E27FC236}">
                <a16:creationId xmlns:a16="http://schemas.microsoft.com/office/drawing/2014/main" id="{40360032-6202-E54D-AFFB-87C8273D20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415" y="1492316"/>
            <a:ext cx="6463673" cy="1799844"/>
          </a:xfrm>
          <a:prstGeom prst="rect">
            <a:avLst/>
          </a:prstGeom>
        </p:spPr>
      </p:pic>
      <p:sp>
        <p:nvSpPr>
          <p:cNvPr id="43" name="灯片编号占位符 42">
            <a:extLst>
              <a:ext uri="{FF2B5EF4-FFF2-40B4-BE49-F238E27FC236}">
                <a16:creationId xmlns:a16="http://schemas.microsoft.com/office/drawing/2014/main" id="{5960D357-20EA-1643-A58C-B90393CF7E8B}"/>
              </a:ext>
            </a:extLst>
          </p:cNvPr>
          <p:cNvSpPr>
            <a:spLocks noGrp="1"/>
          </p:cNvSpPr>
          <p:nvPr>
            <p:ph type="sldNum" sz="quarter" idx="12"/>
          </p:nvPr>
        </p:nvSpPr>
        <p:spPr/>
        <p:txBody>
          <a:bodyPr/>
          <a:lstStyle/>
          <a:p>
            <a:fld id="{75F37EE8-98CE-1B43-8FA2-856FBD00F454}" type="slidenum">
              <a:rPr lang="en-US" altLang="zh-CN"/>
              <a:pPr/>
              <a:t>5</a:t>
            </a:fld>
            <a:endParaRPr kumimoji="1" lang="zh-CN" altLang="en-US"/>
          </a:p>
        </p:txBody>
      </p:sp>
    </p:spTree>
    <p:extLst>
      <p:ext uri="{BB962C8B-B14F-4D97-AF65-F5344CB8AC3E}">
        <p14:creationId xmlns:p14="http://schemas.microsoft.com/office/powerpoint/2010/main" val="269321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BD348E-0354-4744-BEBE-423B59389182}"/>
              </a:ext>
            </a:extLst>
          </p:cNvPr>
          <p:cNvSpPr txBox="1"/>
          <p:nvPr/>
        </p:nvSpPr>
        <p:spPr>
          <a:xfrm>
            <a:off x="363415" y="269631"/>
            <a:ext cx="9729709" cy="707886"/>
          </a:xfrm>
          <a:prstGeom prst="rect">
            <a:avLst/>
          </a:prstGeom>
          <a:noFill/>
        </p:spPr>
        <p:txBody>
          <a:bodyPr wrap="square" rtlCol="0">
            <a:spAutoFit/>
          </a:bodyPr>
          <a:lstStyle>
            <a:defPPr>
              <a:defRPr lang="zh-CN"/>
            </a:defPPr>
            <a:lvl1pPr>
              <a:defRPr kumimoji="1" sz="4000" b="1">
                <a:latin typeface="Times New Roman" panose="02020603050405020304" pitchFamily="18" charset="0"/>
                <a:cs typeface="Times New Roman" panose="02020603050405020304" pitchFamily="18" charset="0"/>
              </a:defRPr>
            </a:lvl1pPr>
          </a:lstStyle>
          <a:p>
            <a:r>
              <a:rPr lang="en" altLang="zh-CN">
                <a:solidFill>
                  <a:schemeClr val="accent1">
                    <a:lumMod val="50000"/>
                  </a:schemeClr>
                </a:solidFill>
              </a:rPr>
              <a:t>From virtual to real context execution </a:t>
            </a:r>
          </a:p>
        </p:txBody>
      </p:sp>
      <p:sp>
        <p:nvSpPr>
          <p:cNvPr id="4" name="矩形 3">
            <a:extLst>
              <a:ext uri="{FF2B5EF4-FFF2-40B4-BE49-F238E27FC236}">
                <a16:creationId xmlns:a16="http://schemas.microsoft.com/office/drawing/2014/main" id="{3AAC1EBB-8A1E-354A-82F4-3F97320D6E76}"/>
              </a:ext>
            </a:extLst>
          </p:cNvPr>
          <p:cNvSpPr/>
          <p:nvPr/>
        </p:nvSpPr>
        <p:spPr>
          <a:xfrm>
            <a:off x="411867" y="1073004"/>
            <a:ext cx="8034444" cy="954107"/>
          </a:xfrm>
          <a:prstGeom prst="rect">
            <a:avLst/>
          </a:prstGeom>
        </p:spPr>
        <p:txBody>
          <a:bodyPr wrap="none">
            <a:spAutoFit/>
          </a:bodyPr>
          <a:lstStyle/>
          <a:p>
            <a:r>
              <a:rPr lang="en-US" altLang="zh-CN" sz="2800" b="1">
                <a:solidFill>
                  <a:srgbClr val="C00000"/>
                </a:solidFill>
                <a:latin typeface="Times New Roman" panose="02020603050405020304" pitchFamily="18" charset="0"/>
                <a:cs typeface="Times New Roman" panose="02020603050405020304" pitchFamily="18" charset="0"/>
              </a:rPr>
              <a:t>V</a:t>
            </a:r>
            <a:r>
              <a:rPr lang="en" altLang="zh-CN" sz="2800" b="1">
                <a:solidFill>
                  <a:srgbClr val="C00000"/>
                </a:solidFill>
                <a:latin typeface="Times New Roman" panose="02020603050405020304" pitchFamily="18" charset="0"/>
                <a:cs typeface="Times New Roman" panose="02020603050405020304" pitchFamily="18" charset="0"/>
              </a:rPr>
              <a:t>irtual</a:t>
            </a:r>
            <a:r>
              <a:rPr lang="zh-CN" altLang="en-US" sz="2800" b="1">
                <a:solidFill>
                  <a:srgbClr val="C00000"/>
                </a:solidFill>
                <a:latin typeface="Times New Roman" panose="02020603050405020304" pitchFamily="18" charset="0"/>
                <a:cs typeface="Times New Roman" panose="02020603050405020304" pitchFamily="18" charset="0"/>
              </a:rPr>
              <a:t> </a:t>
            </a:r>
            <a:r>
              <a:rPr lang="en-US" altLang="zh-CN" sz="2800" b="1">
                <a:solidFill>
                  <a:srgbClr val="C00000"/>
                </a:solidFill>
                <a:latin typeface="Times New Roman" panose="02020603050405020304" pitchFamily="18" charset="0"/>
                <a:cs typeface="Times New Roman" panose="02020603050405020304" pitchFamily="18" charset="0"/>
              </a:rPr>
              <a:t>context:</a:t>
            </a:r>
            <a:r>
              <a:rPr lang="zh-CN" altLang="en-US" sz="2800" b="1">
                <a:solidFill>
                  <a:srgbClr val="C00000"/>
                </a:solidFill>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Implemented</a:t>
            </a: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by</a:t>
            </a:r>
            <a:r>
              <a:rPr lang="zh-CN" altLang="en-US" sz="2800" b="1">
                <a:latin typeface="Times New Roman" panose="02020603050405020304" pitchFamily="18" charset="0"/>
                <a:cs typeface="Times New Roman" panose="02020603050405020304" pitchFamily="18" charset="0"/>
              </a:rPr>
              <a:t> </a:t>
            </a:r>
            <a:r>
              <a:rPr lang="en" altLang="zh-CN" sz="2800" b="1">
                <a:solidFill>
                  <a:srgbClr val="C00000"/>
                </a:solidFill>
                <a:latin typeface="Times New Roman" panose="02020603050405020304" pitchFamily="18" charset="0"/>
                <a:cs typeface="Times New Roman" panose="02020603050405020304" pitchFamily="18" charset="0"/>
              </a:rPr>
              <a:t>Virtual Workers </a:t>
            </a:r>
          </a:p>
          <a:p>
            <a:endParaRPr lang="zh-CN" altLang="en-US" sz="2800" b="1">
              <a:solidFill>
                <a:srgbClr val="C00000"/>
              </a:solidFill>
              <a:latin typeface="Times New Roman" panose="02020603050405020304" pitchFamily="18" charset="0"/>
              <a:cs typeface="Times New Roman" panose="02020603050405020304" pitchFamily="18" charset="0"/>
            </a:endParaRPr>
          </a:p>
        </p:txBody>
      </p:sp>
      <p:cxnSp>
        <p:nvCxnSpPr>
          <p:cNvPr id="8" name="直线连接符 7">
            <a:extLst>
              <a:ext uri="{FF2B5EF4-FFF2-40B4-BE49-F238E27FC236}">
                <a16:creationId xmlns:a16="http://schemas.microsoft.com/office/drawing/2014/main" id="{ACFF0256-983E-B64A-B3E4-EE4D0A8955ED}"/>
              </a:ext>
            </a:extLst>
          </p:cNvPr>
          <p:cNvCxnSpPr>
            <a:cxnSpLocks/>
          </p:cNvCxnSpPr>
          <p:nvPr/>
        </p:nvCxnSpPr>
        <p:spPr>
          <a:xfrm>
            <a:off x="254642" y="3834119"/>
            <a:ext cx="11748305"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B95A09F7-743E-3944-A9C2-1EBA1AED719B}"/>
              </a:ext>
            </a:extLst>
          </p:cNvPr>
          <p:cNvSpPr/>
          <p:nvPr/>
        </p:nvSpPr>
        <p:spPr>
          <a:xfrm>
            <a:off x="411866" y="4150437"/>
            <a:ext cx="10931324" cy="523220"/>
          </a:xfrm>
          <a:prstGeom prst="rect">
            <a:avLst/>
          </a:prstGeom>
        </p:spPr>
        <p:txBody>
          <a:bodyPr wrap="square">
            <a:spAutoFit/>
          </a:bodyPr>
          <a:lstStyle/>
          <a:p>
            <a:r>
              <a:rPr lang="en-US" altLang="zh-CN" sz="2800" b="1">
                <a:solidFill>
                  <a:srgbClr val="C00000"/>
                </a:solidFill>
                <a:latin typeface="Times New Roman" panose="02020603050405020304" pitchFamily="18" charset="0"/>
                <a:cs typeface="Times New Roman" panose="02020603050405020304" pitchFamily="18" charset="0"/>
              </a:rPr>
              <a:t>Real</a:t>
            </a:r>
            <a:r>
              <a:rPr lang="zh-CN" altLang="en-US" sz="2800" b="1">
                <a:solidFill>
                  <a:srgbClr val="C00000"/>
                </a:solidFill>
                <a:latin typeface="Times New Roman" panose="02020603050405020304" pitchFamily="18" charset="0"/>
                <a:cs typeface="Times New Roman" panose="02020603050405020304" pitchFamily="18" charset="0"/>
              </a:rPr>
              <a:t> </a:t>
            </a:r>
            <a:r>
              <a:rPr lang="en-US" altLang="zh-CN" sz="2800" b="1">
                <a:solidFill>
                  <a:srgbClr val="C00000"/>
                </a:solidFill>
                <a:latin typeface="Times New Roman" panose="02020603050405020304" pitchFamily="18" charset="0"/>
                <a:cs typeface="Times New Roman" panose="02020603050405020304" pitchFamily="18" charset="0"/>
              </a:rPr>
              <a:t>context:</a:t>
            </a:r>
            <a:r>
              <a:rPr lang="zh-CN" altLang="en-US" sz="2800" b="1">
                <a:solidFill>
                  <a:srgbClr val="C00000"/>
                </a:solidFill>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Implemented</a:t>
            </a: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by</a:t>
            </a:r>
            <a:r>
              <a:rPr lang="zh-CN" altLang="en-US" sz="2800" b="1">
                <a:latin typeface="Times New Roman" panose="02020603050405020304" pitchFamily="18" charset="0"/>
                <a:cs typeface="Times New Roman" panose="02020603050405020304" pitchFamily="18" charset="0"/>
              </a:rPr>
              <a:t> </a:t>
            </a:r>
            <a:r>
              <a:rPr lang="en" altLang="zh-CN" sz="2800" b="1">
                <a:solidFill>
                  <a:srgbClr val="C00000"/>
                </a:solidFill>
                <a:latin typeface="Times New Roman" panose="02020603050405020304" pitchFamily="18" charset="0"/>
                <a:cs typeface="Times New Roman" panose="02020603050405020304" pitchFamily="18" charset="0"/>
              </a:rPr>
              <a:t>plain network sockets </a:t>
            </a:r>
            <a:r>
              <a:rPr lang="en-US" altLang="zh-CN" sz="2800" b="1">
                <a:latin typeface="Times New Roman" panose="02020603050405020304" pitchFamily="18" charset="0"/>
                <a:cs typeface="Times New Roman" panose="02020603050405020304" pitchFamily="18" charset="0"/>
              </a:rPr>
              <a:t>or</a:t>
            </a:r>
            <a:r>
              <a:rPr lang="zh-CN" altLang="en-US" sz="2800" b="1">
                <a:solidFill>
                  <a:srgbClr val="C00000"/>
                </a:solidFill>
                <a:latin typeface="Times New Roman" panose="02020603050405020304" pitchFamily="18" charset="0"/>
                <a:cs typeface="Times New Roman" panose="02020603050405020304" pitchFamily="18" charset="0"/>
              </a:rPr>
              <a:t> </a:t>
            </a:r>
            <a:r>
              <a:rPr lang="en" altLang="zh-CN" sz="2800" b="1">
                <a:solidFill>
                  <a:srgbClr val="C00000"/>
                </a:solidFill>
                <a:latin typeface="Times New Roman" panose="02020603050405020304" pitchFamily="18" charset="0"/>
                <a:cs typeface="Times New Roman" panose="02020603050405020304" pitchFamily="18" charset="0"/>
              </a:rPr>
              <a:t>Web Sockets </a:t>
            </a:r>
          </a:p>
        </p:txBody>
      </p:sp>
      <p:sp>
        <p:nvSpPr>
          <p:cNvPr id="13" name="矩形 12">
            <a:extLst>
              <a:ext uri="{FF2B5EF4-FFF2-40B4-BE49-F238E27FC236}">
                <a16:creationId xmlns:a16="http://schemas.microsoft.com/office/drawing/2014/main" id="{CD679D86-10E0-0340-ACC5-A017FEA273CF}"/>
              </a:ext>
            </a:extLst>
          </p:cNvPr>
          <p:cNvSpPr/>
          <p:nvPr/>
        </p:nvSpPr>
        <p:spPr>
          <a:xfrm>
            <a:off x="432862" y="1549780"/>
            <a:ext cx="11222844" cy="1969770"/>
          </a:xfrm>
          <a:prstGeom prst="rect">
            <a:avLst/>
          </a:prstGeom>
        </p:spPr>
        <p:txBody>
          <a:bodyPr wrap="square">
            <a:spAutoFit/>
          </a:bodyPr>
          <a:lstStyle/>
          <a:p>
            <a:pPr marL="457200" indent="-457200" algn="just">
              <a:spcAft>
                <a:spcPts val="600"/>
              </a:spcAft>
              <a:buFont typeface="Wingdings" pitchFamily="2" charset="2"/>
              <a:buChar char="Ø"/>
            </a:pPr>
            <a:r>
              <a:rPr lang="en" altLang="zh-CN" sz="2800">
                <a:latin typeface="Times New Roman" panose="02020603050405020304" pitchFamily="18" charset="0"/>
                <a:cs typeface="Times New Roman" panose="02020603050405020304" pitchFamily="18" charset="0"/>
              </a:rPr>
              <a:t>In order to </a:t>
            </a:r>
            <a:r>
              <a:rPr lang="en" altLang="zh-CN" sz="2800" b="1">
                <a:solidFill>
                  <a:srgbClr val="C00000"/>
                </a:solidFill>
                <a:latin typeface="Times New Roman" panose="02020603050405020304" pitchFamily="18" charset="0"/>
                <a:cs typeface="Times New Roman" panose="02020603050405020304" pitchFamily="18" charset="0"/>
              </a:rPr>
              <a:t>simplify debugging</a:t>
            </a:r>
            <a:r>
              <a:rPr lang="en" altLang="zh-CN" sz="2800">
                <a:latin typeface="Times New Roman" panose="02020603050405020304" pitchFamily="18" charset="0"/>
                <a:cs typeface="Times New Roman" panose="02020603050405020304" pitchFamily="18" charset="0"/>
              </a:rPr>
              <a:t> complex chains of operations</a:t>
            </a:r>
            <a:r>
              <a:rPr lang="en-US" altLang="zh-CN" sz="2800">
                <a:latin typeface="Times New Roman" panose="02020603050405020304" pitchFamily="18" charset="0"/>
                <a:cs typeface="Times New Roman" panose="02020603050405020304" pitchFamily="18" charset="0"/>
              </a:rPr>
              <a:t>.</a:t>
            </a:r>
          </a:p>
          <a:p>
            <a:pPr marL="457200" indent="-457200" algn="just">
              <a:spcAft>
                <a:spcPts val="600"/>
              </a:spcAft>
              <a:buFont typeface="Wingdings" pitchFamily="2" charset="2"/>
              <a:buChar char="Ø"/>
            </a:pPr>
            <a:r>
              <a:rPr lang="en-US" altLang="zh-CN" sz="2800">
                <a:latin typeface="Times New Roman" panose="02020603050405020304" pitchFamily="18" charset="0"/>
                <a:cs typeface="Times New Roman" panose="02020603050405020304" pitchFamily="18" charset="0"/>
              </a:rPr>
              <a:t>They</a:t>
            </a:r>
            <a:r>
              <a:rPr lang="zh-CN" altLang="en-US" sz="2800">
                <a:latin typeface="Times New Roman" panose="02020603050405020304" pitchFamily="18" charset="0"/>
                <a:cs typeface="Times New Roman" panose="02020603050405020304" pitchFamily="18" charset="0"/>
              </a:rPr>
              <a:t> </a:t>
            </a:r>
            <a:r>
              <a:rPr lang="en" altLang="zh-CN" sz="2800">
                <a:latin typeface="Times New Roman" panose="02020603050405020304" pitchFamily="18" charset="0"/>
                <a:cs typeface="Times New Roman" panose="02020603050405020304" pitchFamily="18" charset="0"/>
              </a:rPr>
              <a:t>live on the </a:t>
            </a:r>
            <a:r>
              <a:rPr lang="en" altLang="zh-CN" sz="2800" b="1">
                <a:solidFill>
                  <a:srgbClr val="C00000"/>
                </a:solidFill>
                <a:latin typeface="Times New Roman" panose="02020603050405020304" pitchFamily="18" charset="0"/>
                <a:cs typeface="Times New Roman" panose="02020603050405020304" pitchFamily="18" charset="0"/>
              </a:rPr>
              <a:t>same machine </a:t>
            </a:r>
            <a:r>
              <a:rPr lang="en" altLang="zh-CN" sz="2800">
                <a:latin typeface="Times New Roman" panose="02020603050405020304" pitchFamily="18" charset="0"/>
                <a:cs typeface="Times New Roman" panose="02020603050405020304" pitchFamily="18" charset="0"/>
              </a:rPr>
              <a:t>and don</a:t>
            </a:r>
            <a:r>
              <a:rPr lang="en-US" altLang="zh-CN" sz="2800">
                <a:latin typeface="Times New Roman" panose="02020603050405020304" pitchFamily="18" charset="0"/>
                <a:cs typeface="Times New Roman" panose="02020603050405020304" pitchFamily="18" charset="0"/>
              </a:rPr>
              <a:t>’t</a:t>
            </a:r>
            <a:r>
              <a:rPr lang="en" altLang="zh-CN" sz="2800">
                <a:latin typeface="Times New Roman" panose="02020603050405020304" pitchFamily="18" charset="0"/>
                <a:cs typeface="Times New Roman" panose="02020603050405020304" pitchFamily="18" charset="0"/>
              </a:rPr>
              <a:t> communicate over the network</a:t>
            </a:r>
            <a:r>
              <a:rPr lang="en-US" altLang="zh-CN" sz="2800">
                <a:latin typeface="Times New Roman" panose="02020603050405020304" pitchFamily="18" charset="0"/>
                <a:cs typeface="Times New Roman" panose="02020603050405020304" pitchFamily="18" charset="0"/>
              </a:rPr>
              <a:t>.</a:t>
            </a:r>
            <a:endParaRPr lang="en" altLang="zh-CN" sz="2800">
              <a:latin typeface="Times New Roman" panose="02020603050405020304" pitchFamily="18" charset="0"/>
              <a:cs typeface="Times New Roman" panose="02020603050405020304" pitchFamily="18" charset="0"/>
            </a:endParaRPr>
          </a:p>
          <a:p>
            <a:pPr marL="457200" indent="-457200" algn="just">
              <a:spcAft>
                <a:spcPts val="600"/>
              </a:spcAft>
              <a:buFont typeface="Wingdings" pitchFamily="2" charset="2"/>
              <a:buChar char="Ø"/>
            </a:pPr>
            <a:r>
              <a:rPr lang="en" altLang="zh-CN" sz="2800">
                <a:latin typeface="Times New Roman" panose="02020603050405020304" pitchFamily="18" charset="0"/>
                <a:cs typeface="Times New Roman" panose="02020603050405020304" pitchFamily="18" charset="0"/>
              </a:rPr>
              <a:t>They </a:t>
            </a:r>
            <a:r>
              <a:rPr lang="en" altLang="zh-CN" sz="2800" b="1">
                <a:solidFill>
                  <a:srgbClr val="C00000"/>
                </a:solidFill>
                <a:latin typeface="Times New Roman" panose="02020603050405020304" pitchFamily="18" charset="0"/>
                <a:cs typeface="Times New Roman" panose="02020603050405020304" pitchFamily="18" charset="0"/>
              </a:rPr>
              <a:t>simply replicate</a:t>
            </a:r>
            <a:r>
              <a:rPr lang="en" altLang="zh-CN" sz="2800">
                <a:latin typeface="Times New Roman" panose="02020603050405020304" pitchFamily="18" charset="0"/>
                <a:cs typeface="Times New Roman" panose="02020603050405020304" pitchFamily="18" charset="0"/>
              </a:rPr>
              <a:t> the chain of commands and expose the </a:t>
            </a:r>
            <a:r>
              <a:rPr lang="en" altLang="zh-CN" sz="2800" b="1">
                <a:solidFill>
                  <a:srgbClr val="C00000"/>
                </a:solidFill>
                <a:latin typeface="Times New Roman" panose="02020603050405020304" pitchFamily="18" charset="0"/>
                <a:cs typeface="Times New Roman" panose="02020603050405020304" pitchFamily="18" charset="0"/>
              </a:rPr>
              <a:t>very same interface</a:t>
            </a:r>
            <a:r>
              <a:rPr lang="en" altLang="zh-CN" sz="2800">
                <a:latin typeface="Times New Roman" panose="02020603050405020304" pitchFamily="18" charset="0"/>
                <a:cs typeface="Times New Roman" panose="02020603050405020304" pitchFamily="18" charset="0"/>
              </a:rPr>
              <a:t> as the actual workers to communicate with each other. </a:t>
            </a:r>
          </a:p>
        </p:txBody>
      </p:sp>
      <p:sp>
        <p:nvSpPr>
          <p:cNvPr id="23" name="矩形 22">
            <a:extLst>
              <a:ext uri="{FF2B5EF4-FFF2-40B4-BE49-F238E27FC236}">
                <a16:creationId xmlns:a16="http://schemas.microsoft.com/office/drawing/2014/main" id="{11ACA913-12CE-B14C-84E7-042129985688}"/>
              </a:ext>
            </a:extLst>
          </p:cNvPr>
          <p:cNvSpPr/>
          <p:nvPr/>
        </p:nvSpPr>
        <p:spPr>
          <a:xfrm>
            <a:off x="411865" y="4714808"/>
            <a:ext cx="11382737" cy="1815882"/>
          </a:xfrm>
          <a:prstGeom prst="rect">
            <a:avLst/>
          </a:prstGeom>
        </p:spPr>
        <p:txBody>
          <a:bodyPr wrap="square">
            <a:spAutoFit/>
          </a:bodyPr>
          <a:lstStyle/>
          <a:p>
            <a:pPr marL="457200" indent="-457200">
              <a:buFont typeface="Wingdings" pitchFamily="2" charset="2"/>
              <a:buChar char="Ø"/>
            </a:pPr>
            <a:r>
              <a:rPr lang="en" altLang="zh-CN" sz="2800">
                <a:latin typeface="Times New Roman" panose="02020603050405020304" pitchFamily="18" charset="0"/>
                <a:cs typeface="Times New Roman" panose="02020603050405020304" pitchFamily="18" charset="0"/>
              </a:rPr>
              <a:t>Web Socket workers allow multiple workers to be instantiated from within a browser, each within its own tab. </a:t>
            </a:r>
          </a:p>
          <a:p>
            <a:pPr marL="457200" indent="-457200">
              <a:buFont typeface="Wingdings" pitchFamily="2" charset="2"/>
              <a:buChar char="Ø"/>
            </a:pPr>
            <a:r>
              <a:rPr lang="en" altLang="zh-CN" sz="2800">
                <a:latin typeface="Times New Roman" panose="02020603050405020304" pitchFamily="18" charset="0"/>
                <a:cs typeface="Times New Roman" panose="02020603050405020304" pitchFamily="18" charset="0"/>
              </a:rPr>
              <a:t>This gives us another level of granularity before actually addressing remote workers not on the same machine. </a:t>
            </a:r>
          </a:p>
        </p:txBody>
      </p:sp>
      <p:sp>
        <p:nvSpPr>
          <p:cNvPr id="24" name="灯片编号占位符 23">
            <a:extLst>
              <a:ext uri="{FF2B5EF4-FFF2-40B4-BE49-F238E27FC236}">
                <a16:creationId xmlns:a16="http://schemas.microsoft.com/office/drawing/2014/main" id="{E2CAAAEC-2306-E94B-8C29-4BC41988DD55}"/>
              </a:ext>
            </a:extLst>
          </p:cNvPr>
          <p:cNvSpPr>
            <a:spLocks noGrp="1"/>
          </p:cNvSpPr>
          <p:nvPr>
            <p:ph type="sldNum" sz="quarter" idx="12"/>
          </p:nvPr>
        </p:nvSpPr>
        <p:spPr/>
        <p:txBody>
          <a:bodyPr/>
          <a:lstStyle/>
          <a:p>
            <a:fld id="{75F37EE8-98CE-1B43-8FA2-856FBD00F454}" type="slidenum">
              <a:rPr lang="en-US" altLang="zh-CN"/>
              <a:pPr/>
              <a:t>6</a:t>
            </a:fld>
            <a:endParaRPr kumimoji="1" lang="zh-CN" altLang="en-US"/>
          </a:p>
        </p:txBody>
      </p:sp>
    </p:spTree>
    <p:extLst>
      <p:ext uri="{BB962C8B-B14F-4D97-AF65-F5344CB8AC3E}">
        <p14:creationId xmlns:p14="http://schemas.microsoft.com/office/powerpoint/2010/main" val="183602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3B0AF8D-8B5E-6C49-85B8-8D98B472C00A}"/>
              </a:ext>
            </a:extLst>
          </p:cNvPr>
          <p:cNvSpPr txBox="1"/>
          <p:nvPr/>
        </p:nvSpPr>
        <p:spPr>
          <a:xfrm>
            <a:off x="363415" y="269631"/>
            <a:ext cx="12291881" cy="707886"/>
          </a:xfrm>
          <a:prstGeom prst="rect">
            <a:avLst/>
          </a:prstGeom>
          <a:noFill/>
        </p:spPr>
        <p:txBody>
          <a:bodyPr wrap="square" rtlCol="0">
            <a:spAutoFit/>
          </a:bodyPr>
          <a:lstStyle>
            <a:defPPr>
              <a:defRPr lang="zh-CN"/>
            </a:defPPr>
            <a:lvl1pPr>
              <a:defRPr kumimoji="1" sz="4000" b="1">
                <a:latin typeface="Times New Roman" panose="02020603050405020304" pitchFamily="18" charset="0"/>
                <a:cs typeface="Times New Roman" panose="02020603050405020304" pitchFamily="18" charset="0"/>
              </a:defRPr>
            </a:lvl1pPr>
          </a:lstStyle>
          <a:p>
            <a:r>
              <a:rPr lang="en-US" altLang="zh-CN">
                <a:solidFill>
                  <a:schemeClr val="accent1">
                    <a:lumMod val="50000"/>
                  </a:schemeClr>
                </a:solidFill>
              </a:rPr>
              <a:t>Example</a:t>
            </a:r>
            <a:endParaRPr lang="en" altLang="zh-CN">
              <a:solidFill>
                <a:schemeClr val="accent1">
                  <a:lumMod val="50000"/>
                </a:schemeClr>
              </a:solidFill>
            </a:endParaRPr>
          </a:p>
        </p:txBody>
      </p:sp>
      <p:pic>
        <p:nvPicPr>
          <p:cNvPr id="7" name="图片 6">
            <a:extLst>
              <a:ext uri="{FF2B5EF4-FFF2-40B4-BE49-F238E27FC236}">
                <a16:creationId xmlns:a16="http://schemas.microsoft.com/office/drawing/2014/main" id="{FE38C145-5E88-C34E-9752-403737BC1FC2}"/>
              </a:ext>
            </a:extLst>
          </p:cNvPr>
          <p:cNvPicPr>
            <a:picLocks noChangeAspect="1"/>
          </p:cNvPicPr>
          <p:nvPr/>
        </p:nvPicPr>
        <p:blipFill>
          <a:blip r:embed="rId2"/>
          <a:stretch>
            <a:fillRect/>
          </a:stretch>
        </p:blipFill>
        <p:spPr>
          <a:xfrm>
            <a:off x="570294" y="1241371"/>
            <a:ext cx="5668460" cy="4429452"/>
          </a:xfrm>
          <a:prstGeom prst="rect">
            <a:avLst/>
          </a:prstGeom>
        </p:spPr>
      </p:pic>
      <p:pic>
        <p:nvPicPr>
          <p:cNvPr id="8" name="图片 7">
            <a:extLst>
              <a:ext uri="{FF2B5EF4-FFF2-40B4-BE49-F238E27FC236}">
                <a16:creationId xmlns:a16="http://schemas.microsoft.com/office/drawing/2014/main" id="{DDC4DA28-78DF-2547-B926-68CC008CE5A8}"/>
              </a:ext>
            </a:extLst>
          </p:cNvPr>
          <p:cNvPicPr>
            <a:picLocks noChangeAspect="1"/>
          </p:cNvPicPr>
          <p:nvPr/>
        </p:nvPicPr>
        <p:blipFill>
          <a:blip r:embed="rId3"/>
          <a:stretch>
            <a:fillRect/>
          </a:stretch>
        </p:blipFill>
        <p:spPr>
          <a:xfrm>
            <a:off x="570295" y="5761056"/>
            <a:ext cx="5668460" cy="518492"/>
          </a:xfrm>
          <a:prstGeom prst="rect">
            <a:avLst/>
          </a:prstGeom>
        </p:spPr>
      </p:pic>
      <p:pic>
        <p:nvPicPr>
          <p:cNvPr id="9" name="图片 8">
            <a:extLst>
              <a:ext uri="{FF2B5EF4-FFF2-40B4-BE49-F238E27FC236}">
                <a16:creationId xmlns:a16="http://schemas.microsoft.com/office/drawing/2014/main" id="{4FB008D7-E7EA-FB46-998F-1B9531188F95}"/>
              </a:ext>
            </a:extLst>
          </p:cNvPr>
          <p:cNvPicPr>
            <a:picLocks noChangeAspect="1"/>
          </p:cNvPicPr>
          <p:nvPr/>
        </p:nvPicPr>
        <p:blipFill>
          <a:blip r:embed="rId4"/>
          <a:stretch>
            <a:fillRect/>
          </a:stretch>
        </p:blipFill>
        <p:spPr>
          <a:xfrm>
            <a:off x="6509355" y="1241371"/>
            <a:ext cx="5338732" cy="2354087"/>
          </a:xfrm>
          <a:prstGeom prst="rect">
            <a:avLst/>
          </a:prstGeom>
        </p:spPr>
      </p:pic>
      <p:pic>
        <p:nvPicPr>
          <p:cNvPr id="10" name="图片 9">
            <a:extLst>
              <a:ext uri="{FF2B5EF4-FFF2-40B4-BE49-F238E27FC236}">
                <a16:creationId xmlns:a16="http://schemas.microsoft.com/office/drawing/2014/main" id="{82505570-9F38-8243-8057-2DEC0488619C}"/>
              </a:ext>
            </a:extLst>
          </p:cNvPr>
          <p:cNvPicPr>
            <a:picLocks noChangeAspect="1"/>
          </p:cNvPicPr>
          <p:nvPr/>
        </p:nvPicPr>
        <p:blipFill>
          <a:blip r:embed="rId5"/>
          <a:stretch>
            <a:fillRect/>
          </a:stretch>
        </p:blipFill>
        <p:spPr>
          <a:xfrm>
            <a:off x="6509355" y="3687258"/>
            <a:ext cx="5338732" cy="512245"/>
          </a:xfrm>
          <a:prstGeom prst="rect">
            <a:avLst/>
          </a:prstGeom>
        </p:spPr>
      </p:pic>
      <p:pic>
        <p:nvPicPr>
          <p:cNvPr id="11" name="图片 10">
            <a:extLst>
              <a:ext uri="{FF2B5EF4-FFF2-40B4-BE49-F238E27FC236}">
                <a16:creationId xmlns:a16="http://schemas.microsoft.com/office/drawing/2014/main" id="{FCC4C519-F3DA-5C45-8730-67F80329D647}"/>
              </a:ext>
            </a:extLst>
          </p:cNvPr>
          <p:cNvPicPr>
            <a:picLocks noChangeAspect="1"/>
          </p:cNvPicPr>
          <p:nvPr/>
        </p:nvPicPr>
        <p:blipFill>
          <a:blip r:embed="rId6"/>
          <a:stretch>
            <a:fillRect/>
          </a:stretch>
        </p:blipFill>
        <p:spPr>
          <a:xfrm>
            <a:off x="6509355" y="4291302"/>
            <a:ext cx="5338732" cy="1221893"/>
          </a:xfrm>
          <a:prstGeom prst="rect">
            <a:avLst/>
          </a:prstGeom>
        </p:spPr>
      </p:pic>
      <p:pic>
        <p:nvPicPr>
          <p:cNvPr id="12" name="图片 11">
            <a:extLst>
              <a:ext uri="{FF2B5EF4-FFF2-40B4-BE49-F238E27FC236}">
                <a16:creationId xmlns:a16="http://schemas.microsoft.com/office/drawing/2014/main" id="{3077C697-B04C-4F40-92D0-B6BEF3E5361A}"/>
              </a:ext>
            </a:extLst>
          </p:cNvPr>
          <p:cNvPicPr>
            <a:picLocks noChangeAspect="1"/>
          </p:cNvPicPr>
          <p:nvPr/>
        </p:nvPicPr>
        <p:blipFill>
          <a:blip r:embed="rId7"/>
          <a:stretch>
            <a:fillRect/>
          </a:stretch>
        </p:blipFill>
        <p:spPr>
          <a:xfrm>
            <a:off x="6509355" y="5592694"/>
            <a:ext cx="5338732" cy="686854"/>
          </a:xfrm>
          <a:prstGeom prst="rect">
            <a:avLst/>
          </a:prstGeom>
        </p:spPr>
      </p:pic>
      <p:sp>
        <p:nvSpPr>
          <p:cNvPr id="13" name="文本框 12">
            <a:extLst>
              <a:ext uri="{FF2B5EF4-FFF2-40B4-BE49-F238E27FC236}">
                <a16:creationId xmlns:a16="http://schemas.microsoft.com/office/drawing/2014/main" id="{BC03A076-E0C9-7F44-8351-D360F67B8AE6}"/>
              </a:ext>
            </a:extLst>
          </p:cNvPr>
          <p:cNvSpPr txBox="1"/>
          <p:nvPr/>
        </p:nvSpPr>
        <p:spPr>
          <a:xfrm>
            <a:off x="5682646" y="1241371"/>
            <a:ext cx="358816" cy="584775"/>
          </a:xfrm>
          <a:prstGeom prst="rect">
            <a:avLst/>
          </a:prstGeom>
          <a:noFill/>
        </p:spPr>
        <p:txBody>
          <a:bodyPr wrap="square" rtlCol="0">
            <a:spAutoFit/>
          </a:bodyPr>
          <a:lstStyle/>
          <a:p>
            <a:r>
              <a:rPr kumimoji="1" lang="en-US" altLang="zh-CN" sz="3200" b="1">
                <a:solidFill>
                  <a:srgbClr val="FF0000"/>
                </a:solidFill>
                <a:latin typeface="Microsoft YaHei" panose="020B0503020204020204" pitchFamily="34" charset="-122"/>
                <a:ea typeface="Microsoft YaHei" panose="020B0503020204020204" pitchFamily="34" charset="-122"/>
              </a:rPr>
              <a:t>1</a:t>
            </a:r>
            <a:endParaRPr kumimoji="1" lang="zh-CN" altLang="en-US" sz="3200" b="1">
              <a:solidFill>
                <a:srgbClr val="FF0000"/>
              </a:solidFill>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60F8FB70-B2FD-A24F-A832-3651BC84EB7E}"/>
              </a:ext>
            </a:extLst>
          </p:cNvPr>
          <p:cNvSpPr txBox="1"/>
          <p:nvPr/>
        </p:nvSpPr>
        <p:spPr>
          <a:xfrm>
            <a:off x="5682646" y="5670823"/>
            <a:ext cx="358816" cy="584775"/>
          </a:xfrm>
          <a:prstGeom prst="rect">
            <a:avLst/>
          </a:prstGeom>
          <a:noFill/>
        </p:spPr>
        <p:txBody>
          <a:bodyPr wrap="square" rtlCol="0">
            <a:spAutoFit/>
          </a:bodyPr>
          <a:lstStyle/>
          <a:p>
            <a:r>
              <a:rPr kumimoji="1" lang="en-US" altLang="zh-CN" sz="3200" b="1">
                <a:solidFill>
                  <a:srgbClr val="FF0000"/>
                </a:solidFill>
                <a:latin typeface="Microsoft YaHei" panose="020B0503020204020204" pitchFamily="34" charset="-122"/>
                <a:ea typeface="Microsoft YaHei" panose="020B0503020204020204" pitchFamily="34" charset="-122"/>
              </a:rPr>
              <a:t>2</a:t>
            </a:r>
            <a:endParaRPr kumimoji="1" lang="zh-CN" altLang="en-US" sz="3200" b="1">
              <a:solidFill>
                <a:srgbClr val="FF0000"/>
              </a:solidFill>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1B971726-F56E-6145-AC09-9035D6D28E00}"/>
              </a:ext>
            </a:extLst>
          </p:cNvPr>
          <p:cNvSpPr txBox="1"/>
          <p:nvPr/>
        </p:nvSpPr>
        <p:spPr>
          <a:xfrm>
            <a:off x="11262890" y="1241370"/>
            <a:ext cx="358816" cy="584775"/>
          </a:xfrm>
          <a:prstGeom prst="rect">
            <a:avLst/>
          </a:prstGeom>
          <a:noFill/>
        </p:spPr>
        <p:txBody>
          <a:bodyPr wrap="square" rtlCol="0">
            <a:spAutoFit/>
          </a:bodyPr>
          <a:lstStyle/>
          <a:p>
            <a:r>
              <a:rPr kumimoji="1" lang="en-US" altLang="zh-CN" sz="3200" b="1">
                <a:solidFill>
                  <a:srgbClr val="FF0000"/>
                </a:solidFill>
                <a:latin typeface="Microsoft YaHei" panose="020B0503020204020204" pitchFamily="34" charset="-122"/>
                <a:ea typeface="Microsoft YaHei" panose="020B0503020204020204" pitchFamily="34" charset="-122"/>
              </a:rPr>
              <a:t>3</a:t>
            </a:r>
            <a:endParaRPr kumimoji="1" lang="zh-CN" altLang="en-US" sz="3200" b="1">
              <a:solidFill>
                <a:srgbClr val="FF0000"/>
              </a:solidFill>
              <a:latin typeface="Microsoft YaHei" panose="020B0503020204020204" pitchFamily="34" charset="-122"/>
              <a:ea typeface="Microsoft YaHei" panose="020B0503020204020204" pitchFamily="34" charset="-122"/>
            </a:endParaRPr>
          </a:p>
        </p:txBody>
      </p:sp>
      <p:sp>
        <p:nvSpPr>
          <p:cNvPr id="16" name="文本框 15">
            <a:extLst>
              <a:ext uri="{FF2B5EF4-FFF2-40B4-BE49-F238E27FC236}">
                <a16:creationId xmlns:a16="http://schemas.microsoft.com/office/drawing/2014/main" id="{5C9DFD76-3C15-FC42-8A89-177D6EE0C83F}"/>
              </a:ext>
            </a:extLst>
          </p:cNvPr>
          <p:cNvSpPr txBox="1"/>
          <p:nvPr/>
        </p:nvSpPr>
        <p:spPr>
          <a:xfrm>
            <a:off x="11265081" y="3627028"/>
            <a:ext cx="358816" cy="584775"/>
          </a:xfrm>
          <a:prstGeom prst="rect">
            <a:avLst/>
          </a:prstGeom>
          <a:noFill/>
        </p:spPr>
        <p:txBody>
          <a:bodyPr wrap="square" rtlCol="0">
            <a:spAutoFit/>
          </a:bodyPr>
          <a:lstStyle/>
          <a:p>
            <a:r>
              <a:rPr kumimoji="1" lang="en-US" altLang="zh-CN" sz="3200" b="1">
                <a:solidFill>
                  <a:srgbClr val="FF0000"/>
                </a:solidFill>
                <a:latin typeface="Microsoft YaHei" panose="020B0503020204020204" pitchFamily="34" charset="-122"/>
                <a:ea typeface="Microsoft YaHei" panose="020B0503020204020204" pitchFamily="34" charset="-122"/>
              </a:rPr>
              <a:t>4</a:t>
            </a:r>
            <a:endParaRPr kumimoji="1" lang="zh-CN" altLang="en-US" sz="3200" b="1">
              <a:solidFill>
                <a:srgbClr val="FF0000"/>
              </a:solidFill>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FD122061-DC18-A44B-A4A2-8D665BEB1F4C}"/>
              </a:ext>
            </a:extLst>
          </p:cNvPr>
          <p:cNvSpPr txBox="1"/>
          <p:nvPr/>
        </p:nvSpPr>
        <p:spPr>
          <a:xfrm>
            <a:off x="11260636" y="4902248"/>
            <a:ext cx="358816" cy="584775"/>
          </a:xfrm>
          <a:prstGeom prst="rect">
            <a:avLst/>
          </a:prstGeom>
          <a:noFill/>
        </p:spPr>
        <p:txBody>
          <a:bodyPr wrap="square" rtlCol="0">
            <a:spAutoFit/>
          </a:bodyPr>
          <a:lstStyle/>
          <a:p>
            <a:r>
              <a:rPr kumimoji="1" lang="en-US" altLang="zh-CN" sz="3200" b="1">
                <a:solidFill>
                  <a:srgbClr val="92D050"/>
                </a:solidFill>
                <a:latin typeface="Microsoft YaHei" panose="020B0503020204020204" pitchFamily="34" charset="-122"/>
                <a:ea typeface="Microsoft YaHei" panose="020B0503020204020204" pitchFamily="34" charset="-122"/>
              </a:rPr>
              <a:t>1</a:t>
            </a:r>
            <a:endParaRPr kumimoji="1" lang="zh-CN" altLang="en-US" sz="3200" b="1">
              <a:solidFill>
                <a:srgbClr val="92D050"/>
              </a:solidFill>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91DD5D06-AB96-0F46-98CD-98D36FD0F788}"/>
              </a:ext>
            </a:extLst>
          </p:cNvPr>
          <p:cNvSpPr txBox="1"/>
          <p:nvPr/>
        </p:nvSpPr>
        <p:spPr>
          <a:xfrm>
            <a:off x="11260636" y="5670822"/>
            <a:ext cx="358816" cy="584775"/>
          </a:xfrm>
          <a:prstGeom prst="rect">
            <a:avLst/>
          </a:prstGeom>
          <a:noFill/>
        </p:spPr>
        <p:txBody>
          <a:bodyPr wrap="square" rtlCol="0">
            <a:spAutoFit/>
          </a:bodyPr>
          <a:lstStyle/>
          <a:p>
            <a:r>
              <a:rPr kumimoji="1" lang="en-US" altLang="zh-CN" sz="3200" b="1">
                <a:solidFill>
                  <a:srgbClr val="92D050"/>
                </a:solidFill>
                <a:latin typeface="Microsoft YaHei" panose="020B0503020204020204" pitchFamily="34" charset="-122"/>
                <a:ea typeface="Microsoft YaHei" panose="020B0503020204020204" pitchFamily="34" charset="-122"/>
              </a:rPr>
              <a:t>2</a:t>
            </a:r>
            <a:endParaRPr kumimoji="1" lang="zh-CN" altLang="en-US" sz="3200" b="1">
              <a:solidFill>
                <a:srgbClr val="92D050"/>
              </a:solidFill>
              <a:latin typeface="Microsoft YaHei" panose="020B0503020204020204" pitchFamily="34" charset="-122"/>
              <a:ea typeface="Microsoft YaHei" panose="020B0503020204020204" pitchFamily="34" charset="-122"/>
            </a:endParaRPr>
          </a:p>
        </p:txBody>
      </p:sp>
      <p:sp>
        <p:nvSpPr>
          <p:cNvPr id="19" name="灯片编号占位符 18">
            <a:extLst>
              <a:ext uri="{FF2B5EF4-FFF2-40B4-BE49-F238E27FC236}">
                <a16:creationId xmlns:a16="http://schemas.microsoft.com/office/drawing/2014/main" id="{C9DEE57E-D954-0441-8C24-4DB8A74E6196}"/>
              </a:ext>
            </a:extLst>
          </p:cNvPr>
          <p:cNvSpPr>
            <a:spLocks noGrp="1"/>
          </p:cNvSpPr>
          <p:nvPr>
            <p:ph type="sldNum" sz="quarter" idx="12"/>
          </p:nvPr>
        </p:nvSpPr>
        <p:spPr/>
        <p:txBody>
          <a:bodyPr/>
          <a:lstStyle/>
          <a:p>
            <a:fld id="{75F37EE8-98CE-1B43-8FA2-856FBD00F454}" type="slidenum">
              <a:rPr lang="en-US" altLang="zh-CN"/>
              <a:pPr/>
              <a:t>7</a:t>
            </a:fld>
            <a:endParaRPr kumimoji="1" lang="zh-CN" altLang="en-US"/>
          </a:p>
        </p:txBody>
      </p:sp>
    </p:spTree>
    <p:extLst>
      <p:ext uri="{BB962C8B-B14F-4D97-AF65-F5344CB8AC3E}">
        <p14:creationId xmlns:p14="http://schemas.microsoft.com/office/powerpoint/2010/main" val="408346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BD348E-0354-4744-BEBE-423B59389182}"/>
              </a:ext>
            </a:extLst>
          </p:cNvPr>
          <p:cNvSpPr txBox="1"/>
          <p:nvPr/>
        </p:nvSpPr>
        <p:spPr>
          <a:xfrm>
            <a:off x="363415" y="269631"/>
            <a:ext cx="8280523" cy="707886"/>
          </a:xfrm>
          <a:prstGeom prst="rect">
            <a:avLst/>
          </a:prstGeom>
          <a:noFill/>
        </p:spPr>
        <p:txBody>
          <a:bodyPr wrap="square" rtlCol="0">
            <a:spAutoFit/>
          </a:bodyPr>
          <a:lstStyle>
            <a:defPPr>
              <a:defRPr lang="zh-CN"/>
            </a:defPPr>
            <a:lvl1pPr>
              <a:defRPr kumimoji="1" sz="4000" b="1">
                <a:latin typeface="Times New Roman" panose="02020603050405020304" pitchFamily="18" charset="0"/>
                <a:cs typeface="Times New Roman" panose="02020603050405020304" pitchFamily="18" charset="0"/>
              </a:defRPr>
            </a:lvl1pPr>
          </a:lstStyle>
          <a:p>
            <a:r>
              <a:rPr lang="en" altLang="zh-CN">
                <a:solidFill>
                  <a:schemeClr val="accent1">
                    <a:lumMod val="50000"/>
                  </a:schemeClr>
                </a:solidFill>
              </a:rPr>
              <a:t>Towards a Secure MPC framework </a:t>
            </a:r>
          </a:p>
        </p:txBody>
      </p:sp>
      <p:pic>
        <p:nvPicPr>
          <p:cNvPr id="9" name="图片 8">
            <a:extLst>
              <a:ext uri="{FF2B5EF4-FFF2-40B4-BE49-F238E27FC236}">
                <a16:creationId xmlns:a16="http://schemas.microsoft.com/office/drawing/2014/main" id="{D3BB9C2E-B10D-E84E-B412-0FD12AE1603D}"/>
              </a:ext>
            </a:extLst>
          </p:cNvPr>
          <p:cNvPicPr>
            <a:picLocks noChangeAspect="1"/>
          </p:cNvPicPr>
          <p:nvPr/>
        </p:nvPicPr>
        <p:blipFill>
          <a:blip r:embed="rId2"/>
          <a:stretch>
            <a:fillRect/>
          </a:stretch>
        </p:blipFill>
        <p:spPr>
          <a:xfrm>
            <a:off x="7104606" y="1581311"/>
            <a:ext cx="4423780" cy="4151826"/>
          </a:xfrm>
          <a:prstGeom prst="rect">
            <a:avLst/>
          </a:prstGeom>
        </p:spPr>
      </p:pic>
      <p:sp>
        <p:nvSpPr>
          <p:cNvPr id="10" name="矩形 9">
            <a:extLst>
              <a:ext uri="{FF2B5EF4-FFF2-40B4-BE49-F238E27FC236}">
                <a16:creationId xmlns:a16="http://schemas.microsoft.com/office/drawing/2014/main" id="{C1E30E6B-CCD8-ED41-B0C0-A343CAC9B099}"/>
              </a:ext>
            </a:extLst>
          </p:cNvPr>
          <p:cNvSpPr/>
          <p:nvPr/>
        </p:nvSpPr>
        <p:spPr>
          <a:xfrm>
            <a:off x="363416" y="1439326"/>
            <a:ext cx="6060534" cy="954107"/>
          </a:xfrm>
          <a:prstGeom prst="rect">
            <a:avLst/>
          </a:prstGeom>
        </p:spPr>
        <p:txBody>
          <a:bodyPr wrap="square">
            <a:spAutoFit/>
          </a:bodyPr>
          <a:lstStyle/>
          <a:p>
            <a:pPr marL="457200" indent="-457200">
              <a:buFont typeface="Wingdings" pitchFamily="2" charset="2"/>
              <a:buChar char="Ø"/>
            </a:pPr>
            <a:r>
              <a:rPr lang="en" altLang="zh-CN" sz="2800">
                <a:latin typeface="Times New Roman" panose="02020603050405020304" pitchFamily="18" charset="0"/>
                <a:cs typeface="Times New Roman" panose="02020603050405020304" pitchFamily="18" charset="0"/>
              </a:rPr>
              <a:t>MPC toolbox proposed in framework implements the SPDZ protocol.</a:t>
            </a:r>
          </a:p>
        </p:txBody>
      </p:sp>
      <p:sp>
        <p:nvSpPr>
          <p:cNvPr id="11" name="矩形 10">
            <a:extLst>
              <a:ext uri="{FF2B5EF4-FFF2-40B4-BE49-F238E27FC236}">
                <a16:creationId xmlns:a16="http://schemas.microsoft.com/office/drawing/2014/main" id="{033CE42F-27E8-2E43-BF6F-3D648E973462}"/>
              </a:ext>
            </a:extLst>
          </p:cNvPr>
          <p:cNvSpPr/>
          <p:nvPr/>
        </p:nvSpPr>
        <p:spPr>
          <a:xfrm>
            <a:off x="363416" y="2898468"/>
            <a:ext cx="6060534" cy="3108543"/>
          </a:xfrm>
          <a:prstGeom prst="rect">
            <a:avLst/>
          </a:prstGeom>
        </p:spPr>
        <p:txBody>
          <a:bodyPr wrap="square">
            <a:spAutoFit/>
          </a:bodyPr>
          <a:lstStyle/>
          <a:p>
            <a:pPr marL="457200" indent="-457200" algn="just">
              <a:buFont typeface="Wingdings" pitchFamily="2" charset="2"/>
              <a:buChar char="Ø"/>
            </a:pPr>
            <a:r>
              <a:rPr lang="en" altLang="zh-CN" sz="2800">
                <a:latin typeface="Times New Roman" panose="02020603050405020304" pitchFamily="18" charset="0"/>
                <a:cs typeface="Times New Roman" panose="02020603050405020304" pitchFamily="18" charset="0"/>
              </a:rPr>
              <a:t>The MPC toolbox includes basic operations such as addition and multiplication but also preprocessing tools to generate for instance triples used for multiplication, and more specific operations to neural networks including matrix multiplication. </a:t>
            </a:r>
          </a:p>
        </p:txBody>
      </p:sp>
      <p:sp>
        <p:nvSpPr>
          <p:cNvPr id="12" name="灯片编号占位符 11">
            <a:extLst>
              <a:ext uri="{FF2B5EF4-FFF2-40B4-BE49-F238E27FC236}">
                <a16:creationId xmlns:a16="http://schemas.microsoft.com/office/drawing/2014/main" id="{91F4A8FE-F48E-694E-9673-1773E83D2F39}"/>
              </a:ext>
            </a:extLst>
          </p:cNvPr>
          <p:cNvSpPr>
            <a:spLocks noGrp="1"/>
          </p:cNvSpPr>
          <p:nvPr>
            <p:ph type="sldNum" sz="quarter" idx="12"/>
          </p:nvPr>
        </p:nvSpPr>
        <p:spPr/>
        <p:txBody>
          <a:bodyPr/>
          <a:lstStyle/>
          <a:p>
            <a:fld id="{75F37EE8-98CE-1B43-8FA2-856FBD00F454}" type="slidenum">
              <a:rPr lang="en-US" altLang="zh-CN"/>
              <a:pPr/>
              <a:t>8</a:t>
            </a:fld>
            <a:endParaRPr kumimoji="1" lang="zh-CN" altLang="en-US"/>
          </a:p>
        </p:txBody>
      </p:sp>
    </p:spTree>
    <p:extLst>
      <p:ext uri="{BB962C8B-B14F-4D97-AF65-F5344CB8AC3E}">
        <p14:creationId xmlns:p14="http://schemas.microsoft.com/office/powerpoint/2010/main" val="277836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6CFF6E7-E526-3D4C-A167-B8CF65BBDFA0}"/>
              </a:ext>
            </a:extLst>
          </p:cNvPr>
          <p:cNvSpPr txBox="1"/>
          <p:nvPr/>
        </p:nvSpPr>
        <p:spPr>
          <a:xfrm>
            <a:off x="363415" y="269631"/>
            <a:ext cx="8280523" cy="707886"/>
          </a:xfrm>
          <a:prstGeom prst="rect">
            <a:avLst/>
          </a:prstGeom>
          <a:noFill/>
        </p:spPr>
        <p:txBody>
          <a:bodyPr wrap="square" rtlCol="0">
            <a:spAutoFit/>
          </a:bodyPr>
          <a:lstStyle>
            <a:defPPr>
              <a:defRPr lang="zh-CN"/>
            </a:defPPr>
            <a:lvl1pPr>
              <a:defRPr kumimoji="1" sz="4000" b="1">
                <a:latin typeface="Times New Roman" panose="02020603050405020304" pitchFamily="18" charset="0"/>
                <a:cs typeface="Times New Roman" panose="02020603050405020304" pitchFamily="18" charset="0"/>
              </a:defRPr>
            </a:lvl1pPr>
          </a:lstStyle>
          <a:p>
            <a:r>
              <a:rPr lang="en" altLang="zh-CN">
                <a:solidFill>
                  <a:schemeClr val="accent1">
                    <a:lumMod val="50000"/>
                  </a:schemeClr>
                </a:solidFill>
              </a:rPr>
              <a:t>Applying Differential Privacy </a:t>
            </a:r>
          </a:p>
        </p:txBody>
      </p:sp>
      <p:sp>
        <p:nvSpPr>
          <p:cNvPr id="3" name="矩形 2">
            <a:extLst>
              <a:ext uri="{FF2B5EF4-FFF2-40B4-BE49-F238E27FC236}">
                <a16:creationId xmlns:a16="http://schemas.microsoft.com/office/drawing/2014/main" id="{5A1D5E69-BAC9-B449-BBB2-5FB2DDEDE1DA}"/>
              </a:ext>
            </a:extLst>
          </p:cNvPr>
          <p:cNvSpPr/>
          <p:nvPr/>
        </p:nvSpPr>
        <p:spPr>
          <a:xfrm>
            <a:off x="423623" y="1566007"/>
            <a:ext cx="11344749" cy="954107"/>
          </a:xfrm>
          <a:prstGeom prst="rect">
            <a:avLst/>
          </a:prstGeom>
        </p:spPr>
        <p:txBody>
          <a:bodyPr wrap="square">
            <a:spAutoFit/>
          </a:bodyPr>
          <a:lstStyle/>
          <a:p>
            <a:pPr marL="457200" indent="-457200">
              <a:buFont typeface="Wingdings" pitchFamily="2" charset="2"/>
              <a:buChar char="Ø"/>
            </a:pPr>
            <a:r>
              <a:rPr lang="en-US" altLang="zh-CN" sz="2800">
                <a:latin typeface="Times New Roman" panose="02020603050405020304" pitchFamily="18" charset="0"/>
                <a:cs typeface="Times New Roman" panose="02020603050405020304" pitchFamily="18" charset="0"/>
              </a:rPr>
              <a:t>The</a:t>
            </a:r>
            <a:r>
              <a:rPr lang="zh-CN" altLang="en-US"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authors</a:t>
            </a:r>
            <a:r>
              <a:rPr lang="en" altLang="zh-CN" sz="2800">
                <a:latin typeface="Times New Roman" panose="02020603050405020304" pitchFamily="18" charset="0"/>
                <a:cs typeface="Times New Roman" panose="02020603050405020304" pitchFamily="18" charset="0"/>
              </a:rPr>
              <a:t> implemented differential privacy based on the work of</a:t>
            </a:r>
            <a:r>
              <a:rPr lang="zh-CN" altLang="en-US"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a:t>
            </a:r>
            <a:r>
              <a:rPr lang="en" altLang="zh-CN" sz="2800">
                <a:latin typeface="Times New Roman" panose="02020603050405020304" pitchFamily="18" charset="0"/>
                <a:cs typeface="Times New Roman" panose="02020603050405020304" pitchFamily="18" charset="0"/>
              </a:rPr>
              <a:t>Deep learning with differential privacy</a:t>
            </a:r>
            <a:r>
              <a:rPr lang="en-US" altLang="zh-CN" sz="2800">
                <a:latin typeface="Times New Roman" panose="02020603050405020304" pitchFamily="18" charset="0"/>
                <a:cs typeface="Times New Roman" panose="02020603050405020304" pitchFamily="18" charset="0"/>
              </a:rPr>
              <a:t>》</a:t>
            </a:r>
            <a:endParaRPr lang="en" altLang="zh-CN" sz="280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F77DB4F4-975D-4F44-BC84-E798738BD4C6}"/>
              </a:ext>
            </a:extLst>
          </p:cNvPr>
          <p:cNvSpPr txBox="1"/>
          <p:nvPr/>
        </p:nvSpPr>
        <p:spPr>
          <a:xfrm>
            <a:off x="812155" y="3224351"/>
            <a:ext cx="10359343" cy="954107"/>
          </a:xfrm>
          <a:prstGeom prst="rect">
            <a:avLst/>
          </a:prstGeom>
          <a:noFill/>
        </p:spPr>
        <p:txBody>
          <a:bodyPr wrap="square" rtlCol="0">
            <a:spAutoFit/>
          </a:bodyPr>
          <a:lstStyle/>
          <a:p>
            <a:r>
              <a:rPr lang="en" altLang="zh-CN" sz="2800">
                <a:latin typeface="Times New Roman" panose="02020603050405020304" pitchFamily="18" charset="0"/>
                <a:cs typeface="Times New Roman" panose="02020603050405020304" pitchFamily="18" charset="0"/>
              </a:rPr>
              <a:t>Including</a:t>
            </a:r>
            <a:r>
              <a:rPr lang="zh-CN" altLang="en-US" sz="2800">
                <a:latin typeface="Times New Roman" panose="02020603050405020304" pitchFamily="18" charset="0"/>
                <a:cs typeface="Times New Roman" panose="02020603050405020304" pitchFamily="18" charset="0"/>
              </a:rPr>
              <a:t>： </a:t>
            </a:r>
            <a:r>
              <a:rPr lang="en" altLang="zh-CN" sz="2800">
                <a:latin typeface="Times New Roman" panose="02020603050405020304" pitchFamily="18" charset="0"/>
                <a:cs typeface="Times New Roman" panose="02020603050405020304" pitchFamily="18" charset="0"/>
              </a:rPr>
              <a:t>Differentially Private SGD Algorithm</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Lots</a:t>
            </a:r>
            <a:r>
              <a:rPr lang="zh-CN" altLang="en-US" sz="2800">
                <a:latin typeface="Times New Roman" panose="02020603050405020304" pitchFamily="18" charset="0"/>
                <a:cs typeface="Times New Roman" panose="02020603050405020304" pitchFamily="18" charset="0"/>
              </a:rPr>
              <a:t>、</a:t>
            </a:r>
            <a:r>
              <a:rPr lang="en" altLang="zh-CN" sz="2800">
                <a:latin typeface="Times New Roman" panose="02020603050405020304" pitchFamily="18" charset="0"/>
                <a:cs typeface="Times New Roman" panose="02020603050405020304" pitchFamily="18" charset="0"/>
              </a:rPr>
              <a:t> Moments </a:t>
            </a:r>
            <a:r>
              <a:rPr lang="zh-CN" altLang="en-US"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          </a:t>
            </a:r>
            <a:r>
              <a:rPr lang="en" altLang="zh-CN" sz="2800">
                <a:latin typeface="Times New Roman" panose="02020603050405020304" pitchFamily="18" charset="0"/>
                <a:cs typeface="Times New Roman" panose="02020603050405020304" pitchFamily="18" charset="0"/>
              </a:rPr>
              <a:t>Accountant</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S</a:t>
            </a:r>
            <a:r>
              <a:rPr lang="en" altLang="zh-CN" sz="2800">
                <a:latin typeface="Times New Roman" panose="02020603050405020304" pitchFamily="18" charset="0"/>
                <a:cs typeface="Times New Roman" panose="02020603050405020304" pitchFamily="18" charset="0"/>
              </a:rPr>
              <a:t>anitizer </a:t>
            </a:r>
            <a:r>
              <a:rPr lang="en-US" altLang="zh-CN" sz="2800">
                <a:latin typeface="Times New Roman" panose="02020603050405020304" pitchFamily="18" charset="0"/>
                <a:cs typeface="Times New Roman" panose="02020603050405020304" pitchFamily="18" charset="0"/>
              </a:rPr>
              <a:t>...</a:t>
            </a:r>
            <a:endParaRPr lang="en" altLang="zh-CN" sz="280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FD7A1A1D-9283-3C45-8BE3-938B0D3C350F}"/>
              </a:ext>
            </a:extLst>
          </p:cNvPr>
          <p:cNvSpPr>
            <a:spLocks noGrp="1"/>
          </p:cNvSpPr>
          <p:nvPr>
            <p:ph type="sldNum" sz="quarter" idx="12"/>
          </p:nvPr>
        </p:nvSpPr>
        <p:spPr/>
        <p:txBody>
          <a:bodyPr/>
          <a:lstStyle/>
          <a:p>
            <a:fld id="{75F37EE8-98CE-1B43-8FA2-856FBD00F454}" type="slidenum">
              <a:rPr lang="en-US" altLang="zh-CN"/>
              <a:pPr/>
              <a:t>9</a:t>
            </a:fld>
            <a:endParaRPr kumimoji="1" lang="zh-CN" altLang="en-US"/>
          </a:p>
        </p:txBody>
      </p:sp>
    </p:spTree>
    <p:extLst>
      <p:ext uri="{BB962C8B-B14F-4D97-AF65-F5344CB8AC3E}">
        <p14:creationId xmlns:p14="http://schemas.microsoft.com/office/powerpoint/2010/main" val="17845582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2042</TotalTime>
  <Words>696</Words>
  <Application>Microsoft Macintosh PowerPoint</Application>
  <PresentationFormat>宽屏</PresentationFormat>
  <Paragraphs>83</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Microsoft YaHei</vt:lpstr>
      <vt:lpstr>Arial</vt:lpstr>
      <vt:lpstr>Times New Roman</vt:lpstr>
      <vt:lpstr>Wingdings</vt:lpstr>
      <vt:lpstr>Office 主题​​</vt:lpstr>
      <vt:lpstr>A generic framework for privacy preserving deep learning——Pysyft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with Differential Privacy</dc:title>
  <dc:creator>Microsoft Office User</dc:creator>
  <cp:lastModifiedBy>Microsoft Office User</cp:lastModifiedBy>
  <cp:revision>62</cp:revision>
  <dcterms:created xsi:type="dcterms:W3CDTF">2022-01-16T09:18:12Z</dcterms:created>
  <dcterms:modified xsi:type="dcterms:W3CDTF">2022-02-25T12:55:30Z</dcterms:modified>
</cp:coreProperties>
</file>