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60" r:id="rId5"/>
    <p:sldId id="286" r:id="rId6"/>
    <p:sldId id="287" r:id="rId7"/>
    <p:sldId id="288" r:id="rId8"/>
    <p:sldId id="289" r:id="rId9"/>
    <p:sldId id="25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博" initials="张" lastIdx="1" clrIdx="0">
    <p:extLst>
      <p:ext uri="{19B8F6BF-5375-455C-9EA6-DF929625EA0E}">
        <p15:presenceInfo xmlns:p15="http://schemas.microsoft.com/office/powerpoint/2012/main" userId="37f0a0ca187c8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CA4"/>
    <a:srgbClr val="DAE3F3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10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7051E-3D53-4454-845C-0230A3D0EFA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9A753-5B8F-43A4-B608-74A76192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8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5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0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0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0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5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6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3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7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4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4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6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8345-B86C-4831-B7CD-D95DA040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A91E6-90A2-4016-8A85-3E9A4D5B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4B4C1-FD51-452B-B6C0-6A7172A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DA61-7ACA-4F43-A503-04F90E70AA32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740C9-115D-4510-B54C-F0F7F30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5A977-C3F9-4C52-8690-EAA436C1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C077-0D0D-4D81-8383-C84F443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AC10D-2686-4B78-85BE-DA082241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4F734-ADD6-4496-88E9-0B9960C4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EC-F49D-4043-B75E-078B31F545A3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6C3A-0AA2-43E8-B413-C07C0BC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A70F7-52E9-4EED-93C6-C8569415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0080D-EFD2-4C88-8242-878853A60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0DA3F-6571-45F6-A1DB-B42BB589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1DE76-E375-4F70-AA62-B1B773D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6E3-E04C-49BD-BED5-9E368231233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70953-8C36-4CCE-B292-15C09554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943B6-37ED-4082-9723-0A4B951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40332-27C6-E54B-8A54-8C066E52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1FF23-D3C2-0248-A557-695449EA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818FF-548C-754C-9F02-4E3D26D8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560-EB90-4BAB-94D7-4F658F892083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9DA13-26A5-7D40-8B85-5DE8E08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88DA-38E5-574C-BEA3-10F5A52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19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F175-05B1-EA47-8020-2F576C2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686A5-BE2E-C949-9B15-2D2B0086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F6102-01EA-614A-B5FD-90061C9D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4EA-E94A-4CC5-9698-267510701999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527F-5CF5-ED41-AF3D-89F61F5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C646B-EB0D-AD4A-9142-598D28DD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0885" y="6383111"/>
            <a:ext cx="544286" cy="365125"/>
          </a:xfrm>
        </p:spPr>
        <p:txBody>
          <a:bodyPr/>
          <a:lstStyle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5F37EE8-98CE-1B43-8FA2-856FBD00F454}" type="slidenum">
              <a:rPr lang="en-US" altLang="zh-CN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02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4D9C-C54C-A649-8009-296FA3C3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EAC7-325C-2A46-951E-CC9682D0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C989-A5B3-0043-B2D9-43A5E80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B17F-2327-4EDE-98C8-8008F53E5563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52B85-5F24-DE47-9A19-59E1E6DA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7D52-A111-5F4F-A0C1-29D7F81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74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AD4E-84DA-E34D-A719-F099ED2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5588-8A30-2D47-8AB5-BB9AD924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9C524-7DC8-7849-BEF5-D5F2B477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48FCC-1F14-484E-BBFA-0A2E364C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CB2-B723-40C4-8D13-9E754938DA67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A2E85-B327-4144-A155-65EFC75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070E-8D74-2B42-8158-91C6258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1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C8FB-5CEE-004F-AE49-2E56B96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557CB-FE7E-E24B-82D1-564F459C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B9C96-3F3E-1545-BC4E-6106FDC9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D2BB1-16EA-E14B-8D4B-87320028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6F709-1C79-4D4D-B027-A1C112D6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F9445-2CE4-0A45-8B31-6119E69D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1A29-D9BC-4E09-92E3-6C55AA15A299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88EC0-DBE6-194A-B20A-4303E383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51F87-C528-CD4B-B0BF-426CA09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68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A015-E3E6-7147-BA55-1CA1CB91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B3BF3-AE11-CF47-B682-E15E2650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69D5-2963-464F-AA7A-8381DCF303D4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E2BD9-746D-1C47-976E-F2B5A60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5FFA7-85B1-4641-B879-3F13D36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5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C9ECE-52D3-FA4F-8562-7407005E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A302-A0D5-4993-A909-433FE7A4CB90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8E6-AB01-744B-9C44-85559A1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B127F-6CD2-1D42-89CB-D34668F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84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9784-16C7-D044-9F9E-95B6EE2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D69D2-7291-BB42-A017-09B6CA52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ACC7B-F6F5-B445-9219-CC44FA6A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8C1FC-E681-FA48-B38D-5BAD9F7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81F4-7F60-4185-8579-9453CA513B77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B4A54-D922-6F46-B509-6C195D1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81968-4F73-0041-B253-1EDF10A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D28B-CF94-45B8-84FE-5F81E0B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F2A6A-DC7D-4E3B-8148-0D735F50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D0CB-C049-43F8-9D31-1D904484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F8B0-854B-4DF8-816C-AAFDEF469C66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1386-0720-445E-96A7-46B3C69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754CA-4170-4BB5-83EC-141910D1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6AC0-BC0F-6C49-812E-B4C5F9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A5CA3-6E36-5142-AA2E-0FC910096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DA9B4-FEE0-D047-9963-6D3A3075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07AEB-7B22-D547-9AC0-0DE4506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51F-A3F7-4899-86BD-882F2C9D3B2D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397B4-3839-0744-B8A7-8D559DF3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4C7F-13FF-5C42-B68D-48C18833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0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C934-5948-D540-96B7-839B566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2F3A7-05A4-2A4A-ACB0-C9DD1FA8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CE82D-D753-6246-BEE9-8C8B4F2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23A5-A155-487A-B11F-00109ABBAE1B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2296E-CAEA-564A-908F-84A4EAF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7585-F069-494F-8383-B5BAEF92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8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8EC0D-73D6-A84F-953F-03D95150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C84B9-C286-6D44-B004-18016B7A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28E6-B28F-C243-8DF6-CE56523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B483-38B1-4924-9A45-CD5D4481714C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7E910-FB20-274A-BD5F-1B816564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6E68D-4D08-9A41-85B1-6C07E1BB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1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00A84-6E99-459D-B7FB-D9086B8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A07D7-7C60-417E-8453-859CE6A7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1AC20-2432-4ABD-A14E-61956E29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5E97-D79A-4573-B708-5E425F5E3C78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9A369-6F60-4DE1-B875-73B1B27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A2D6-CBEA-431F-9966-6434C81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AFED-CF79-4AEC-BBD8-8001EAE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D9BB-65E0-4D7C-9A4C-308D2303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03D32-F12E-436B-8933-9A07D9C2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7B62D-6C84-40D5-9B55-CD96362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A2B1-C1DA-4E5F-8861-04F077391C31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A221B-CE36-434D-8EC1-647F6440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0C94D-9E04-4BB3-B9DA-0D037144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539A-782E-4453-AE48-2B5F9C2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EAB79-9EF0-4B17-B1C1-0346D373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FA2B-2052-4FF1-8578-B6522B13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A7823-773A-4D74-9150-90DB9715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005B2-2C0A-4BC1-877D-7A28D144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485DB-FE69-4409-B78D-4816DFB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980C-D7DA-4463-AB9F-5F93EC54C20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23B0D-AED4-4C70-B871-8F605971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15EEC-DD8A-48EC-B2C7-3D4AFC56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3445-7821-4C21-A4F0-55B66224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A04C6-6668-44C1-81B5-2668707F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8650-70F5-43C5-AFCD-C39FDF5423BB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42CDA-C619-44C2-BD03-EFEB11B4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019D2-499C-490A-A791-7B2A0927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8C2A3-9294-4ABF-8F2A-883A206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A3-CF21-4315-85F4-368AB80B736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6256B-5F66-4975-B17C-D0AA70A2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5E8E3-B6C0-4E07-86DE-787F31B7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56B6-335C-415A-9041-5EEFBF1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B6E43-B66B-4009-A728-9E795ED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13281-136A-47C3-8E47-0DD29165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77EDE-5E18-4CED-BFD1-C19D63B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169-B2E5-46F4-AE38-DA932B138103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506B7-F0A9-44B4-9A30-E27AF691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5A434-5474-4BB3-9842-5A861DBD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7B595-F16C-4435-93A0-09DED228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4FB015-68C0-4A3A-BB17-FFBB8F62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3D348-140B-4FCD-845B-022653F8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FDCC-F654-46AA-8D3D-1D76D3D0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0CF-0BF6-4722-AB97-A52DE5AC54E5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463FD-9A3E-4D45-B182-C962F768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7041B-1DA2-435E-A74E-C51D6D49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19FC-F693-4A51-A84D-2E6B927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FC76A-1215-4B0F-9AE6-939AF2F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0DF9-8571-4034-8840-58D3D726E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66A-B86A-4E1E-A0F6-369E9772D4D2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4320A-489E-44E6-B414-BD681056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FCF85-07E0-46C7-869B-F774147E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7C700-CFAC-AB4D-B8D3-5F3E380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3447A-C118-4946-9EC2-67B52F5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0542D-E155-B04B-9396-568E4A1E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B384-1823-47A4-9AB0-63B250EFA5B6}" type="datetime1">
              <a:rPr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B7DBA-4AA6-8341-9204-966650BC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C7047-AEE7-0040-8B0D-08B7DA0C1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2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6C72-A72F-4DC1-A155-09485B43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6887"/>
            <a:ext cx="12192000" cy="186537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An Accuracy-Lossless Perturbation Method for Defending Privacy Attacks in Federated Learning</a:t>
            </a:r>
            <a:endParaRPr kumimoji="1" lang="zh-C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2E76F9-DBDA-4499-8ACA-2DB12F4C907A}"/>
              </a:ext>
            </a:extLst>
          </p:cNvPr>
          <p:cNvSpPr/>
          <p:nvPr/>
        </p:nvSpPr>
        <p:spPr>
          <a:xfrm>
            <a:off x="0" y="345042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WWW ’22: Proceedings of the ACM Web Conference 2022 (April 2022)</a:t>
            </a:r>
            <a:endParaRPr lang="en-US" altLang="zh-CN" sz="2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69D01D-214B-4848-902D-158BFA26D8D8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2022.07.22</a:t>
            </a:r>
            <a:endParaRPr kumimoji="1" lang="zh-CN" altLang="en-US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A5EBB-950E-4CF7-8BAC-54955AD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1921F9-24FC-4009-B90F-4DC67083FB88}"/>
              </a:ext>
            </a:extLst>
          </p:cNvPr>
          <p:cNvSpPr txBox="1"/>
          <p:nvPr/>
        </p:nvSpPr>
        <p:spPr>
          <a:xfrm>
            <a:off x="401572" y="1092280"/>
            <a:ext cx="1046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 perturbation: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Perturbation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0FC169-346F-45CF-BFBA-54B097415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31"/>
          <a:stretch/>
        </p:blipFill>
        <p:spPr>
          <a:xfrm>
            <a:off x="5586221" y="1092280"/>
            <a:ext cx="6186062" cy="1051480"/>
          </a:xfrm>
          <a:prstGeom prst="rect">
            <a:avLst/>
          </a:prstGeom>
        </p:spPr>
      </p:pic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83DA0D13-07B4-4C4D-BE4B-9DA7AC4CA44C}"/>
              </a:ext>
            </a:extLst>
          </p:cNvPr>
          <p:cNvSpPr/>
          <p:nvPr/>
        </p:nvSpPr>
        <p:spPr>
          <a:xfrm flipH="1">
            <a:off x="1408921" y="1961609"/>
            <a:ext cx="2074521" cy="584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7235"/>
              <a:gd name="adj6" fmla="val -126259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由乘法噪声计算，作用于所有网络层</a:t>
            </a: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9879E3D6-6254-4CFC-8CF2-F51B42F4D085}"/>
              </a:ext>
            </a:extLst>
          </p:cNvPr>
          <p:cNvSpPr/>
          <p:nvPr/>
        </p:nvSpPr>
        <p:spPr>
          <a:xfrm flipH="1">
            <a:off x="1408921" y="3190057"/>
            <a:ext cx="2074521" cy="8919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94"/>
              <a:gd name="adj6" fmla="val -120533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由加法噪声和划分噪声计算，仅作用于最后一层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5B548E-DC2A-4E17-834F-69FFB456A7A5}"/>
                  </a:ext>
                </a:extLst>
              </p:cNvPr>
              <p:cNvSpPr txBox="1"/>
              <p:nvPr/>
            </p:nvSpPr>
            <p:spPr>
              <a:xfrm>
                <a:off x="480677" y="4464107"/>
                <a:ext cx="4902091" cy="195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server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keeps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broadcast                      and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800" b="1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baseline="6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5B548E-DC2A-4E17-834F-69FFB456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7" y="4464107"/>
                <a:ext cx="4902091" cy="1953868"/>
              </a:xfrm>
              <a:prstGeom prst="rect">
                <a:avLst/>
              </a:prstGeom>
              <a:blipFill>
                <a:blip r:embed="rId4"/>
                <a:stretch>
                  <a:fillRect l="-2612" r="-4229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9A4FAF7-9EF6-4D6C-9D06-E556B66A04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97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189" y="5242596"/>
            <a:ext cx="1503823" cy="5408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296537-3C62-453A-8AF0-3368C151F1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2842" y="5983450"/>
            <a:ext cx="1734339" cy="434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A8BB1F9-DB28-4C56-9044-CD03199CE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21936" b="62963"/>
          <a:stretch/>
        </p:blipFill>
        <p:spPr>
          <a:xfrm>
            <a:off x="5586221" y="2212322"/>
            <a:ext cx="6186062" cy="8073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733ABA3-EF3B-4CEB-BE76-9A54731A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44" b="517"/>
          <a:stretch/>
        </p:blipFill>
        <p:spPr>
          <a:xfrm>
            <a:off x="5635100" y="5713448"/>
            <a:ext cx="6186062" cy="5847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568F01-2CA8-4EA7-AAD6-607807D54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03" b="52955"/>
          <a:stretch/>
        </p:blipFill>
        <p:spPr>
          <a:xfrm>
            <a:off x="5635100" y="3178982"/>
            <a:ext cx="6186062" cy="36576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1C8C061-BF1D-4B5C-A1D7-FB15CD8E3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48776" b="13314"/>
          <a:stretch/>
        </p:blipFill>
        <p:spPr>
          <a:xfrm>
            <a:off x="5635100" y="3610736"/>
            <a:ext cx="6186062" cy="2026558"/>
          </a:xfrm>
          <a:prstGeom prst="rect">
            <a:avLst/>
          </a:prstGeom>
        </p:spPr>
      </p:pic>
      <p:sp>
        <p:nvSpPr>
          <p:cNvPr id="23" name="标注: 弯曲线形 22">
            <a:extLst>
              <a:ext uri="{FF2B5EF4-FFF2-40B4-BE49-F238E27FC236}">
                <a16:creationId xmlns:a16="http://schemas.microsoft.com/office/drawing/2014/main" id="{8DE17362-264F-477B-91EC-15C409CE33F1}"/>
              </a:ext>
            </a:extLst>
          </p:cNvPr>
          <p:cNvSpPr/>
          <p:nvPr/>
        </p:nvSpPr>
        <p:spPr>
          <a:xfrm>
            <a:off x="9991308" y="3610736"/>
            <a:ext cx="1583542" cy="3415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936"/>
              <a:gd name="adj6" fmla="val -50249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每行元素相同</a:t>
            </a:r>
          </a:p>
        </p:txBody>
      </p: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C34AEDFD-944F-49F3-83C2-234E6F7A1EBD}"/>
              </a:ext>
            </a:extLst>
          </p:cNvPr>
          <p:cNvSpPr/>
          <p:nvPr/>
        </p:nvSpPr>
        <p:spPr>
          <a:xfrm>
            <a:off x="9991308" y="4624015"/>
            <a:ext cx="1583542" cy="3415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444"/>
              <a:gd name="adj6" fmla="val -22608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每列元素相同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96C5ECCB-0505-4119-8646-798C6FE2A264}"/>
              </a:ext>
            </a:extLst>
          </p:cNvPr>
          <p:cNvSpPr/>
          <p:nvPr/>
        </p:nvSpPr>
        <p:spPr>
          <a:xfrm>
            <a:off x="8982269" y="5117363"/>
            <a:ext cx="1583542" cy="3415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936"/>
              <a:gd name="adj6" fmla="val -50249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每行元素相同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A1EC1E-04C7-47E7-A0F6-D6BB2B77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4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1921F9-24FC-4009-B90F-4DC67083FB88}"/>
              </a:ext>
            </a:extLst>
          </p:cNvPr>
          <p:cNvSpPr txBox="1"/>
          <p:nvPr/>
        </p:nvSpPr>
        <p:spPr>
          <a:xfrm>
            <a:off x="401572" y="1092280"/>
            <a:ext cx="1046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Forward Propagation: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1742234-6778-4B9E-AAB3-C46DC466EF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9104" y="1701252"/>
            <a:ext cx="6033792" cy="1271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/>
              <p:nvPr/>
            </p:nvSpPr>
            <p:spPr>
              <a:xfrm>
                <a:off x="401571" y="3709906"/>
                <a:ext cx="1133275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Theorem 1.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≤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perturbed output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true output vector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the following relationship: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1" y="3709906"/>
                <a:ext cx="11332753" cy="1015663"/>
              </a:xfrm>
              <a:prstGeom prst="rect">
                <a:avLst/>
              </a:prstGeom>
              <a:blipFill>
                <a:blip r:embed="rId4"/>
                <a:stretch>
                  <a:fillRect l="-1399" t="-8434" b="-16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5358F9-29E7-46A2-906A-E4458EC4B7C0}"/>
                  </a:ext>
                </a:extLst>
              </p:cNvPr>
              <p:cNvSpPr txBox="1"/>
              <p:nvPr/>
            </p:nvSpPr>
            <p:spPr>
              <a:xfrm>
                <a:off x="401571" y="2974748"/>
                <a:ext cx="8927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as normal federated learning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2800" b="0" i="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perturbed)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5358F9-29E7-46A2-906A-E4458EC4B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1" y="2974748"/>
                <a:ext cx="8927623" cy="523220"/>
              </a:xfrm>
              <a:prstGeom prst="rect">
                <a:avLst/>
              </a:prstGeom>
              <a:blipFill>
                <a:blip r:embed="rId5"/>
                <a:stretch>
                  <a:fillRect l="-143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C99957F-CE90-4814-A5BB-1930F673C33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70445" y="4715003"/>
            <a:ext cx="5651110" cy="12840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F8B80EF-3BBE-4397-85AF-A239BE28697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68" y="6111178"/>
            <a:ext cx="6169670" cy="58227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EB952-BDA2-4D53-BC61-156AE77C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1921F9-24FC-4009-B90F-4DC67083FB88}"/>
              </a:ext>
            </a:extLst>
          </p:cNvPr>
          <p:cNvSpPr txBox="1"/>
          <p:nvPr/>
        </p:nvSpPr>
        <p:spPr>
          <a:xfrm>
            <a:off x="401572" y="1092280"/>
            <a:ext cx="1046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Backward Propagation: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43181FF-E3A2-4A83-98C2-A2D4C870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6301" y="1813736"/>
            <a:ext cx="5036367" cy="804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5D27D7-9F36-4EF7-8587-AAEB21A7E676}"/>
                  </a:ext>
                </a:extLst>
              </p:cNvPr>
              <p:cNvSpPr txBox="1"/>
              <p:nvPr/>
            </p:nvSpPr>
            <p:spPr>
              <a:xfrm>
                <a:off x="336288" y="2687636"/>
                <a:ext cx="111110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compute the perturbed gradient of the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layer 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5D27D7-9F36-4EF7-8587-AAEB21A7E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8" y="2687636"/>
                <a:ext cx="11111074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33F4312-A158-4355-AACD-59A59C14FC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2668" y="2629761"/>
            <a:ext cx="2807024" cy="60597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01B0FD-A1D9-4A31-916D-7949017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/>
              <p:nvPr/>
            </p:nvSpPr>
            <p:spPr>
              <a:xfrm>
                <a:off x="401572" y="955751"/>
                <a:ext cx="1187916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Theorem 2.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≤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perturbed gradients and true gradients satisfy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2" y="955751"/>
                <a:ext cx="11879167" cy="584775"/>
              </a:xfrm>
              <a:prstGeom prst="rect">
                <a:avLst/>
              </a:prstGeom>
              <a:blipFill>
                <a:blip r:embed="rId3"/>
                <a:stretch>
                  <a:fillRect l="-1334"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FCFCF9A-855D-47B8-BAD1-4E4A1AC040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76859"/>
          <a:stretch/>
        </p:blipFill>
        <p:spPr>
          <a:xfrm>
            <a:off x="1805568" y="1652601"/>
            <a:ext cx="8580864" cy="989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FF168A-5C87-4E0E-A517-F25795148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23"/>
          <a:stretch/>
        </p:blipFill>
        <p:spPr>
          <a:xfrm>
            <a:off x="1805568" y="2788721"/>
            <a:ext cx="8580864" cy="31455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15A991-4559-4A11-99A0-84FA7449C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823" r="42779" b="7324"/>
          <a:stretch/>
        </p:blipFill>
        <p:spPr>
          <a:xfrm>
            <a:off x="6400798" y="5777956"/>
            <a:ext cx="2615879" cy="539633"/>
          </a:xfrm>
          <a:prstGeom prst="rect">
            <a:avLst/>
          </a:prstGeom>
        </p:spPr>
      </p:pic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2277C329-527B-4920-BD2D-27C594D81ED9}"/>
              </a:ext>
            </a:extLst>
          </p:cNvPr>
          <p:cNvSpPr/>
          <p:nvPr/>
        </p:nvSpPr>
        <p:spPr>
          <a:xfrm>
            <a:off x="6341155" y="5671595"/>
            <a:ext cx="5590574" cy="7523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73"/>
              <a:gd name="adj6" fmla="val -273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defined in theorem 1)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4B93210-6213-4FA3-A1E0-BE91D8349B85}"/>
              </a:ext>
            </a:extLst>
          </p:cNvPr>
          <p:cNvSpPr/>
          <p:nvPr/>
        </p:nvSpPr>
        <p:spPr>
          <a:xfrm>
            <a:off x="2129742" y="4894098"/>
            <a:ext cx="115747" cy="833377"/>
          </a:xfrm>
          <a:prstGeom prst="leftBrace">
            <a:avLst>
              <a:gd name="adj1" fmla="val 5277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AD0ADD-C517-46E9-A2F7-E9B8E39154CE}"/>
              </a:ext>
            </a:extLst>
          </p:cNvPr>
          <p:cNvSpPr txBox="1"/>
          <p:nvPr/>
        </p:nvSpPr>
        <p:spPr>
          <a:xfrm>
            <a:off x="124429" y="4956843"/>
            <a:ext cx="2005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computed directly by clients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2339A-4916-45ED-BEE8-F768D89E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8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/>
              <p:nvPr/>
            </p:nvSpPr>
            <p:spPr>
              <a:xfrm>
                <a:off x="401572" y="955751"/>
                <a:ext cx="118791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. . . ,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63375E-07AD-43FC-B056-468A1B55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2" y="955751"/>
                <a:ext cx="11879167" cy="523220"/>
              </a:xfrm>
              <a:prstGeom prst="rect">
                <a:avLst/>
              </a:prstGeom>
              <a:blipFill>
                <a:blip r:embed="rId3"/>
                <a:stretch>
                  <a:fillRect l="-107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AFA74F2-7369-4A07-B8B5-8ED573F14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8" y="1584800"/>
            <a:ext cx="7574936" cy="368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E07965-57D2-4310-9165-040D58AE34B0}"/>
                  </a:ext>
                </a:extLst>
              </p:cNvPr>
              <p:cNvSpPr txBox="1"/>
              <p:nvPr/>
            </p:nvSpPr>
            <p:spPr>
              <a:xfrm>
                <a:off x="842059" y="3086365"/>
                <a:ext cx="2109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computes 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E07965-57D2-4310-9165-040D58AE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59" y="3086365"/>
                <a:ext cx="2109485" cy="523220"/>
              </a:xfrm>
              <a:prstGeom prst="rect">
                <a:avLst/>
              </a:prstGeom>
              <a:blipFill>
                <a:blip r:embed="rId5"/>
                <a:stretch>
                  <a:fillRect t="-11628" r="-722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95384B-56DC-489C-A238-3A7EB72D125A}"/>
                  </a:ext>
                </a:extLst>
              </p:cNvPr>
              <p:cNvSpPr txBox="1"/>
              <p:nvPr/>
            </p:nvSpPr>
            <p:spPr>
              <a:xfrm>
                <a:off x="401572" y="5216979"/>
                <a:ext cx="970247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recover the term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equation in Theorem 2, the client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compute the following items: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95384B-56DC-489C-A238-3A7EB72D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2" y="5216979"/>
                <a:ext cx="9702479" cy="954107"/>
              </a:xfrm>
              <a:prstGeom prst="rect">
                <a:avLst/>
              </a:prstGeom>
              <a:blipFill>
                <a:blip r:embed="rId6"/>
                <a:stretch>
                  <a:fillRect l="-1320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D39BE6B-6F3B-433B-9BE2-DC3724B5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493" y="6164520"/>
            <a:ext cx="5685013" cy="69348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696A5-F746-4E94-BB4E-EE1A206A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6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95384B-56DC-489C-A238-3A7EB72D125A}"/>
                  </a:ext>
                </a:extLst>
              </p:cNvPr>
              <p:cNvSpPr txBox="1"/>
              <p:nvPr/>
            </p:nvSpPr>
            <p:spPr>
              <a:xfrm>
                <a:off x="1031492" y="1142819"/>
                <a:ext cx="970247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recover the term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equation in Theorem 2, the client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compute the following items: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95384B-56DC-489C-A238-3A7EB72D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2" y="1142819"/>
                <a:ext cx="9702479" cy="954107"/>
              </a:xfrm>
              <a:prstGeom prst="rect">
                <a:avLst/>
              </a:prstGeom>
              <a:blipFill>
                <a:blip r:embed="rId3"/>
                <a:stretch>
                  <a:fillRect l="-1256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D39BE6B-6F3B-433B-9BE2-DC3724B5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3413" y="2211729"/>
            <a:ext cx="5685013" cy="693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2A7E74-9D81-4217-9F5B-94BABD4A8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72" y="4804264"/>
            <a:ext cx="9243861" cy="1394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60F95F-7DEA-42EE-A1AC-34C43E59D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492" y="3188276"/>
            <a:ext cx="9426742" cy="124157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875732-3F41-4526-8A1A-C4E4318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1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Update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5BB5F1E-2D8E-450E-A3D0-51FFD2DDF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529" t="13732" r="15713"/>
          <a:stretch/>
        </p:blipFill>
        <p:spPr>
          <a:xfrm>
            <a:off x="3251199" y="1556847"/>
            <a:ext cx="6410961" cy="3622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/>
              <p:nvPr/>
            </p:nvSpPr>
            <p:spPr>
              <a:xfrm>
                <a:off x="497840" y="998202"/>
                <a:ext cx="8554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. . . ,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perform the aggregation operation as: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998202"/>
                <a:ext cx="8554720" cy="523220"/>
              </a:xfrm>
              <a:prstGeom prst="rect">
                <a:avLst/>
              </a:prstGeom>
              <a:blipFill>
                <a:blip r:embed="rId4"/>
                <a:stretch>
                  <a:fillRect l="-149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674ED-D365-45CB-BA4B-F745ADD6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5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Update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/>
              <p:nvPr/>
            </p:nvSpPr>
            <p:spPr>
              <a:xfrm>
                <a:off x="335280" y="998202"/>
                <a:ext cx="11521440" cy="130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Theorem 2, recover the true aggregated gradients with the secret noises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𝜐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998202"/>
                <a:ext cx="11521440" cy="1307537"/>
              </a:xfrm>
              <a:prstGeom prst="rect">
                <a:avLst/>
              </a:prstGeom>
              <a:blipFill>
                <a:blip r:embed="rId3"/>
                <a:stretch>
                  <a:fillRect l="-1058" b="-12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B9B8DAE-3BD3-476A-83A6-331266C1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5819" y="2305739"/>
            <a:ext cx="8594501" cy="17879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54B231-5E27-4B91-9A77-57D52A3EF5B5}"/>
              </a:ext>
            </a:extLst>
          </p:cNvPr>
          <p:cNvSpPr txBox="1"/>
          <p:nvPr/>
        </p:nvSpPr>
        <p:spPr>
          <a:xfrm>
            <a:off x="335280" y="4427974"/>
            <a:ext cx="832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current global model for the next iteration as: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74457A-E29F-40C8-94A4-DB99F6CFF95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4771" y="5093926"/>
            <a:ext cx="7516595" cy="614564"/>
          </a:xfrm>
          <a:prstGeom prst="rect">
            <a:avLst/>
          </a:prstGeom>
        </p:spPr>
      </p:pic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2CBD44AB-887F-4B82-A5CC-C164FC31C3C1}"/>
              </a:ext>
            </a:extLst>
          </p:cNvPr>
          <p:cNvSpPr/>
          <p:nvPr/>
        </p:nvSpPr>
        <p:spPr>
          <a:xfrm>
            <a:off x="8152348" y="4015073"/>
            <a:ext cx="2942372" cy="3415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376"/>
              <a:gd name="adj6" fmla="val -46528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本式为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Theorem 2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移项所得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6C977-649E-420A-90A4-850D922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0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Analysis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/>
              <p:nvPr/>
            </p:nvSpPr>
            <p:spPr>
              <a:xfrm>
                <a:off x="335280" y="998202"/>
                <a:ext cx="12019280" cy="4561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should meet the following three privacy requirements:</a:t>
                </a:r>
              </a:p>
              <a:p>
                <a:pPr marL="514350" indent="-514350">
                  <a:lnSpc>
                    <a:spcPct val="150000"/>
                  </a:lnSpc>
                  <a:buAutoNum type="arabicParenBoth"/>
                </a:pP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privacy-preservation of global model parameters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server perturbs current global model parameters by randomly selected positive real number before distributing.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The privacy-preservation of outputs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in Theorem 1, clients can only obtain the perturbed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5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baseline="3000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>
                            <a:solidFill>
                              <a:srgbClr val="2E6CA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0" i="0" smtClean="0">
                            <a:solidFill>
                              <a:srgbClr val="2E6CA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>
                            <a:solidFill>
                              <a:srgbClr val="2E6CA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altLang="zh-CN" sz="28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i="1" baseline="3000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baseline="5000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baseline="3000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>
                            <a:solidFill>
                              <a:srgbClr val="2E6CA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CN" sz="2800">
                  <a:solidFill>
                    <a:srgbClr val="2E6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34AE2F-2315-47B2-BC5C-7B107BFC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998202"/>
                <a:ext cx="12019280" cy="4561442"/>
              </a:xfrm>
              <a:prstGeom prst="rect">
                <a:avLst/>
              </a:prstGeom>
              <a:blipFill>
                <a:blip r:embed="rId3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3CB3F924-6AF2-4D92-9766-DDE65EE1BA96}"/>
              </a:ext>
            </a:extLst>
          </p:cNvPr>
          <p:cNvSpPr/>
          <p:nvPr/>
        </p:nvSpPr>
        <p:spPr>
          <a:xfrm>
            <a:off x="4352508" y="5243032"/>
            <a:ext cx="5106452" cy="12187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840"/>
              <a:gd name="adj6" fmla="val -236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1EABA-E2C3-4D85-83CD-7953A841CF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2205" y="5334472"/>
            <a:ext cx="4623875" cy="105065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A32D72-5E7D-4571-87E5-3C56C574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2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Analysis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034AE2F-2315-47B2-BC5C-7B107BFC9D48}"/>
              </a:ext>
            </a:extLst>
          </p:cNvPr>
          <p:cNvSpPr txBox="1"/>
          <p:nvPr/>
        </p:nvSpPr>
        <p:spPr>
          <a:xfrm>
            <a:off x="335280" y="998202"/>
            <a:ext cx="1201928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Privacy-preservation of gradients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BED5764-E30A-4BC9-9E4A-35A6A21C8CFA}"/>
              </a:ext>
            </a:extLst>
          </p:cNvPr>
          <p:cNvGrpSpPr/>
          <p:nvPr/>
        </p:nvGrpSpPr>
        <p:grpSpPr>
          <a:xfrm>
            <a:off x="3821092" y="2015009"/>
            <a:ext cx="7800083" cy="1143099"/>
            <a:chOff x="2205652" y="1750849"/>
            <a:chExt cx="7800083" cy="11430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00A02F-4693-4DD7-9318-DBDA4F338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653" y="1750849"/>
              <a:ext cx="7780694" cy="114309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CD44FE-3E8A-468C-B735-AAA730E0CE3D}"/>
                </a:ext>
              </a:extLst>
            </p:cNvPr>
            <p:cNvSpPr/>
            <p:nvPr/>
          </p:nvSpPr>
          <p:spPr>
            <a:xfrm>
              <a:off x="2205652" y="1794904"/>
              <a:ext cx="2031068" cy="101941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C4A88D-DA0E-48E5-AD32-7994F335D8BE}"/>
                </a:ext>
              </a:extLst>
            </p:cNvPr>
            <p:cNvSpPr/>
            <p:nvPr/>
          </p:nvSpPr>
          <p:spPr>
            <a:xfrm>
              <a:off x="8382932" y="1766187"/>
              <a:ext cx="547708" cy="101941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56351D-2A86-4AD6-AE82-3DB42FF77FE5}"/>
                </a:ext>
              </a:extLst>
            </p:cNvPr>
            <p:cNvSpPr/>
            <p:nvPr/>
          </p:nvSpPr>
          <p:spPr>
            <a:xfrm>
              <a:off x="9458027" y="1764424"/>
              <a:ext cx="547708" cy="101941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9B40C6-80DA-4097-AB22-846CE8DBFB60}"/>
                </a:ext>
              </a:extLst>
            </p:cNvPr>
            <p:cNvSpPr/>
            <p:nvPr/>
          </p:nvSpPr>
          <p:spPr>
            <a:xfrm>
              <a:off x="4603412" y="1812690"/>
              <a:ext cx="639148" cy="1019416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E04884-E7A3-4863-B1A9-730D5BEB4D4F}"/>
                </a:ext>
              </a:extLst>
            </p:cNvPr>
            <p:cNvSpPr/>
            <p:nvPr/>
          </p:nvSpPr>
          <p:spPr>
            <a:xfrm>
              <a:off x="7915106" y="1764424"/>
              <a:ext cx="467826" cy="1019416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E7F188-6960-45D5-ABC8-F2EC3EE30295}"/>
                </a:ext>
              </a:extLst>
            </p:cNvPr>
            <p:cNvSpPr/>
            <p:nvPr/>
          </p:nvSpPr>
          <p:spPr>
            <a:xfrm>
              <a:off x="9291319" y="1763653"/>
              <a:ext cx="166708" cy="1019416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D345152-6AF0-4257-A00B-15A5623B815C}"/>
              </a:ext>
            </a:extLst>
          </p:cNvPr>
          <p:cNvSpPr/>
          <p:nvPr/>
        </p:nvSpPr>
        <p:spPr>
          <a:xfrm>
            <a:off x="601305" y="2059064"/>
            <a:ext cx="1219200" cy="101941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8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E03C8C-CB22-4B4A-9112-D52F192030C5}"/>
              </a:ext>
            </a:extLst>
          </p:cNvPr>
          <p:cNvSpPr/>
          <p:nvPr/>
        </p:nvSpPr>
        <p:spPr>
          <a:xfrm>
            <a:off x="2099438" y="2059064"/>
            <a:ext cx="1219200" cy="1019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E2E58-5949-468C-A1FB-E369D783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515306-13E6-45B0-97A5-940448DEC08F}"/>
              </a:ext>
            </a:extLst>
          </p:cNvPr>
          <p:cNvSpPr txBox="1"/>
          <p:nvPr/>
        </p:nvSpPr>
        <p:spPr>
          <a:xfrm>
            <a:off x="336289" y="97275"/>
            <a:ext cx="29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5C70B-9F74-4506-B925-ECDE7A9A04B4}"/>
              </a:ext>
            </a:extLst>
          </p:cNvPr>
          <p:cNvSpPr txBox="1"/>
          <p:nvPr/>
        </p:nvSpPr>
        <p:spPr>
          <a:xfrm>
            <a:off x="485579" y="1024221"/>
            <a:ext cx="10907099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Problem:</a:t>
            </a:r>
            <a:endParaRPr lang="en-US" altLang="zh-CN" sz="2800" b="1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Perturbation-based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privacy preserving methods in federal learning will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learning accuracy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>
                <a:solidFill>
                  <a:srgbClr val="20386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Contributions:</a:t>
            </a: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propose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model perturbation method for federated learning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defend against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and membership inference attacks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launched by curious clients.</a:t>
            </a: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very efficient and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be integrated in practice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allows the server to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 the true aggregated gradients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eliminating the added noises. Therefore, this method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hinder learning accuracy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at all.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6D5405-2EF9-46CA-9CB0-4BB5ED629FB6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B99A45-CD28-41B6-8FC2-391F2EEE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6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034AE2F-2315-47B2-BC5C-7B107BFC9D48}"/>
              </a:ext>
            </a:extLst>
          </p:cNvPr>
          <p:cNvSpPr txBox="1"/>
          <p:nvPr/>
        </p:nvSpPr>
        <p:spPr>
          <a:xfrm>
            <a:off x="335280" y="998202"/>
            <a:ext cx="12374880" cy="131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FedAvg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PPDL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DBCL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UMBD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LDC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CIFAR 10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Meituan Co-Branded Credit Cards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A81F1-7146-43E0-B6C8-3E223D13E01B}"/>
              </a:ext>
            </a:extLst>
          </p:cNvPr>
          <p:cNvSpPr txBox="1"/>
          <p:nvPr/>
        </p:nvSpPr>
        <p:spPr>
          <a:xfrm>
            <a:off x="863600" y="3023457"/>
            <a:ext cx="10749280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Accuracy: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Evaluation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 or 50 clients on industrial dataset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against Privacy Attacks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 Attacks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Attacks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8D67D8-4367-46FB-A2DB-3A69E1F1C5A5}"/>
              </a:ext>
            </a:extLst>
          </p:cNvPr>
          <p:cNvSpPr txBox="1"/>
          <p:nvPr/>
        </p:nvSpPr>
        <p:spPr>
          <a:xfrm>
            <a:off x="335280" y="2407605"/>
            <a:ext cx="260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0111D8-8A31-487B-B785-D4DBE412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A81F1-7146-43E0-B6C8-3E223D13E01B}"/>
              </a:ext>
            </a:extLst>
          </p:cNvPr>
          <p:cNvSpPr txBox="1"/>
          <p:nvPr/>
        </p:nvSpPr>
        <p:spPr>
          <a:xfrm>
            <a:off x="336289" y="906761"/>
            <a:ext cx="1074928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Accuracy: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88102-C580-4822-86D5-C1096434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" y="1846575"/>
            <a:ext cx="12100560" cy="2044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3500BF-4BAE-4E6E-BBC6-6706D531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31" y="4321747"/>
            <a:ext cx="11694264" cy="20625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66C9CE-561A-46C0-AB3B-12A3134A5E19}"/>
              </a:ext>
            </a:extLst>
          </p:cNvPr>
          <p:cNvSpPr/>
          <p:nvPr/>
        </p:nvSpPr>
        <p:spPr>
          <a:xfrm>
            <a:off x="2170558" y="3096949"/>
            <a:ext cx="1700402" cy="7232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DE72E0-2942-4D96-8BEA-A583B80F856A}"/>
              </a:ext>
            </a:extLst>
          </p:cNvPr>
          <p:cNvSpPr/>
          <p:nvPr/>
        </p:nvSpPr>
        <p:spPr>
          <a:xfrm>
            <a:off x="9089518" y="3096949"/>
            <a:ext cx="1700402" cy="7232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A39B2E-4752-4BEF-B679-547318C28F98}"/>
              </a:ext>
            </a:extLst>
          </p:cNvPr>
          <p:cNvSpPr/>
          <p:nvPr/>
        </p:nvSpPr>
        <p:spPr>
          <a:xfrm>
            <a:off x="3929247" y="3097874"/>
            <a:ext cx="1700402" cy="72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50AA40-2C76-4F76-97E5-F6E1D51B493D}"/>
              </a:ext>
            </a:extLst>
          </p:cNvPr>
          <p:cNvSpPr/>
          <p:nvPr/>
        </p:nvSpPr>
        <p:spPr>
          <a:xfrm>
            <a:off x="5637136" y="3097874"/>
            <a:ext cx="1700402" cy="72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30CDE0-6D0B-41BD-9EF6-885835634FF7}"/>
              </a:ext>
            </a:extLst>
          </p:cNvPr>
          <p:cNvSpPr/>
          <p:nvPr/>
        </p:nvSpPr>
        <p:spPr>
          <a:xfrm>
            <a:off x="7345025" y="3097874"/>
            <a:ext cx="1700402" cy="72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2887BC-7418-4C9D-9E64-3F9C06A3651A}"/>
              </a:ext>
            </a:extLst>
          </p:cNvPr>
          <p:cNvSpPr/>
          <p:nvPr/>
        </p:nvSpPr>
        <p:spPr>
          <a:xfrm>
            <a:off x="1926718" y="5748709"/>
            <a:ext cx="1781682" cy="540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361CF5-14AB-430C-B479-BA251D27A120}"/>
              </a:ext>
            </a:extLst>
          </p:cNvPr>
          <p:cNvSpPr/>
          <p:nvPr/>
        </p:nvSpPr>
        <p:spPr>
          <a:xfrm>
            <a:off x="9939718" y="5748709"/>
            <a:ext cx="1781681" cy="540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FA126-66A8-44FD-99A7-0DB5C889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1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A81F1-7146-43E0-B6C8-3E223D13E01B}"/>
              </a:ext>
            </a:extLst>
          </p:cNvPr>
          <p:cNvSpPr txBox="1"/>
          <p:nvPr/>
        </p:nvSpPr>
        <p:spPr>
          <a:xfrm>
            <a:off x="336289" y="906761"/>
            <a:ext cx="1074928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Scalability Evaluation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A6E177-87FD-4253-8069-9F1C9A53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8" y="1971033"/>
            <a:ext cx="10551783" cy="374916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381C21-3753-442F-B5E0-B43A89BA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A81F1-7146-43E0-B6C8-3E223D13E01B}"/>
              </a:ext>
            </a:extLst>
          </p:cNvPr>
          <p:cNvSpPr txBox="1"/>
          <p:nvPr/>
        </p:nvSpPr>
        <p:spPr>
          <a:xfrm>
            <a:off x="336288" y="906761"/>
            <a:ext cx="11855711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 against Privacy Attacks (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 Attacks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9391C5-BC63-4654-9BBF-50EB5348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25" y="1840031"/>
            <a:ext cx="9350550" cy="458001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C750C-32AD-4BDC-B0D0-7858303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6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A81F1-7146-43E0-B6C8-3E223D13E01B}"/>
              </a:ext>
            </a:extLst>
          </p:cNvPr>
          <p:cNvSpPr txBox="1"/>
          <p:nvPr/>
        </p:nvSpPr>
        <p:spPr>
          <a:xfrm>
            <a:off x="336288" y="906761"/>
            <a:ext cx="11855711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 against Privacy Attacks (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Attacks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6BF14-2C05-4064-9C0A-DA10380E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80" y="1880743"/>
            <a:ext cx="7112239" cy="33110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9F1100-A90C-4661-9F12-C93A1E682525}"/>
              </a:ext>
            </a:extLst>
          </p:cNvPr>
          <p:cNvSpPr txBox="1"/>
          <p:nvPr/>
        </p:nvSpPr>
        <p:spPr>
          <a:xfrm>
            <a:off x="487680" y="5504536"/>
            <a:ext cx="63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Disk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越大说明重构效果越差，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ASR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越小说明重构效果越差。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7C7014-BCAE-4E55-AA8F-2657A1B93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679" y="2334104"/>
            <a:ext cx="4035630" cy="24042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87172F-47E7-4E14-8D94-BF0A7DEF2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814" y="5012788"/>
            <a:ext cx="4277360" cy="93845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6C4C99-0C7E-4B8D-BD32-F404722B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E01C5-687C-404C-BB17-30E0931F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7EE8-98CE-1B43-8FA2-856FBD00F454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087F47-E5D6-9840-9B6F-A2034E572FD9}"/>
              </a:ext>
            </a:extLst>
          </p:cNvPr>
          <p:cNvSpPr txBox="1">
            <a:spLocks/>
          </p:cNvSpPr>
          <p:nvPr/>
        </p:nvSpPr>
        <p:spPr>
          <a:xfrm>
            <a:off x="0" y="2785294"/>
            <a:ext cx="12192000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Listening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79384-30B1-D44B-ABB1-8A67A9B82D0C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2022.07.22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528F57-607F-4C3C-8DF9-CC5BB49A6ED9}"/>
                  </a:ext>
                </a:extLst>
              </p:cNvPr>
              <p:cNvSpPr txBox="1"/>
              <p:nvPr/>
            </p:nvSpPr>
            <p:spPr>
              <a:xfrm>
                <a:off x="336289" y="1638215"/>
                <a:ext cx="1138885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Deep Neural Networks (DNNs), Consider a FL with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8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clients, denoted as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. . . ,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𝐶𝐾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each client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local training dataset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FL aims to solve an optimization problem to obtain the optimal global parameter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528F57-607F-4C3C-8DF9-CC5BB49A6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9" y="1638215"/>
                <a:ext cx="11388856" cy="1384995"/>
              </a:xfrm>
              <a:prstGeom prst="rect">
                <a:avLst/>
              </a:prstGeom>
              <a:blipFill>
                <a:blip r:embed="rId2"/>
                <a:stretch>
                  <a:fillRect l="-1071" t="-4846" r="-1124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6382DC-FF4D-47B0-B58A-340EBE9D9738}"/>
              </a:ext>
            </a:extLst>
          </p:cNvPr>
          <p:cNvSpPr txBox="1"/>
          <p:nvPr/>
        </p:nvSpPr>
        <p:spPr>
          <a:xfrm>
            <a:off x="336289" y="1005783"/>
            <a:ext cx="6981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(Notice the mathematical notation)</a:t>
            </a:r>
            <a:endParaRPr lang="zh-CN" altLang="en-US" sz="3200" b="1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A667DA0-F09C-4D26-8313-70E8B9D0EAC2}"/>
              </a:ext>
            </a:extLst>
          </p:cNvPr>
          <p:cNvGrpSpPr/>
          <p:nvPr/>
        </p:nvGrpSpPr>
        <p:grpSpPr>
          <a:xfrm>
            <a:off x="1615435" y="3162109"/>
            <a:ext cx="8433319" cy="1829232"/>
            <a:chOff x="1777481" y="3270841"/>
            <a:chExt cx="8433319" cy="1829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8B262F3-D803-475E-B19D-CCDD4B98C3CC}"/>
                    </a:ext>
                  </a:extLst>
                </p:cNvPr>
                <p:cNvSpPr txBox="1"/>
                <p:nvPr/>
              </p:nvSpPr>
              <p:spPr>
                <a:xfrm>
                  <a:off x="1777481" y="3438948"/>
                  <a:ext cx="6522098" cy="14314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2400" i="1" smtClean="0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  <m:r>
                          <a:rPr lang="zh-CN" altLang="en-US" sz="2400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zh-CN" altLang="en-US" sz="2400" i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</a:rPr>
                          <m:t>≜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0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2E6CA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2E6CA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0">
                                            <a:solidFill>
                                              <a:srgbClr val="2E6CA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𝒟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2E6CA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0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zh-CN" altLang="en-US" sz="2400" i="1">
                                <a:solidFill>
                                  <a:srgbClr val="2E6CA4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sepChr m:val=","/>
                                <m:ctrlPr>
                                  <a:rPr lang="zh-CN" altLang="en-US" sz="2400" i="1">
                                    <a:solidFill>
                                      <a:srgbClr val="2E6CA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2E6CA4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0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2E6CA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58B262F3-D803-475E-B19D-CCDD4B98C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481" y="3438948"/>
                  <a:ext cx="6522098" cy="14314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标注: 弯曲线形 17">
                  <a:extLst>
                    <a:ext uri="{FF2B5EF4-FFF2-40B4-BE49-F238E27FC236}">
                      <a16:creationId xmlns:a16="http://schemas.microsoft.com/office/drawing/2014/main" id="{04695263-4521-4F29-BCE7-624C384898B5}"/>
                    </a:ext>
                  </a:extLst>
                </p:cNvPr>
                <p:cNvSpPr/>
                <p:nvPr/>
              </p:nvSpPr>
              <p:spPr>
                <a:xfrm>
                  <a:off x="6432679" y="3270841"/>
                  <a:ext cx="1866900" cy="396240"/>
                </a:xfrm>
                <a:prstGeom prst="borderCallout2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数据集的大小</a:t>
                  </a:r>
                </a:p>
              </p:txBody>
            </p:sp>
          </mc:Choice>
          <mc:Fallback xmlns="">
            <p:sp>
              <p:nvSpPr>
                <p:cNvPr id="18" name="标注: 弯曲线形 17">
                  <a:extLst>
                    <a:ext uri="{FF2B5EF4-FFF2-40B4-BE49-F238E27FC236}">
                      <a16:creationId xmlns:a16="http://schemas.microsoft.com/office/drawing/2014/main" id="{04695263-4521-4F29-BCE7-624C38489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79" y="3270841"/>
                  <a:ext cx="1866900" cy="396240"/>
                </a:xfrm>
                <a:prstGeom prst="borderCallout2">
                  <a:avLst/>
                </a:prstGeom>
                <a:blipFill>
                  <a:blip r:embed="rId4"/>
                  <a:stretch>
                    <a:fillRect t="-5333" r="-66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标注: 弯曲线形 18">
                  <a:extLst>
                    <a:ext uri="{FF2B5EF4-FFF2-40B4-BE49-F238E27FC236}">
                      <a16:creationId xmlns:a16="http://schemas.microsoft.com/office/drawing/2014/main" id="{49545F3B-B370-4FFD-9982-9F826EE85966}"/>
                    </a:ext>
                  </a:extLst>
                </p:cNvPr>
                <p:cNvSpPr/>
                <p:nvPr/>
              </p:nvSpPr>
              <p:spPr>
                <a:xfrm>
                  <a:off x="6432678" y="4703833"/>
                  <a:ext cx="2086481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41346"/>
                    <a:gd name="adj6" fmla="val -47075"/>
                  </a:avLst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所有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数据集总大小</a:t>
                  </a:r>
                </a:p>
              </p:txBody>
            </p:sp>
          </mc:Choice>
          <mc:Fallback xmlns="">
            <p:sp>
              <p:nvSpPr>
                <p:cNvPr id="19" name="标注: 弯曲线形 18">
                  <a:extLst>
                    <a:ext uri="{FF2B5EF4-FFF2-40B4-BE49-F238E27FC236}">
                      <a16:creationId xmlns:a16="http://schemas.microsoft.com/office/drawing/2014/main" id="{49545F3B-B370-4FFD-9982-9F826EE85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78" y="4703833"/>
                  <a:ext cx="2086481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41346"/>
                    <a:gd name="adj6" fmla="val -47075"/>
                  </a:avLst>
                </a:prstGeom>
                <a:blipFill>
                  <a:blip r:embed="rId5"/>
                  <a:stretch>
                    <a:fillRect r="-396"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标注: 弯曲线形 19">
                  <a:extLst>
                    <a:ext uri="{FF2B5EF4-FFF2-40B4-BE49-F238E27FC236}">
                      <a16:creationId xmlns:a16="http://schemas.microsoft.com/office/drawing/2014/main" id="{B70C9660-B180-4196-B8C8-632C4965A034}"/>
                    </a:ext>
                  </a:extLst>
                </p:cNvPr>
                <p:cNvSpPr/>
                <p:nvPr/>
              </p:nvSpPr>
              <p:spPr>
                <a:xfrm>
                  <a:off x="7475918" y="3812332"/>
                  <a:ext cx="2734882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5834"/>
                    <a:gd name="adj6" fmla="val -51503"/>
                  </a:avLst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单个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客户机本地优化目标</a:t>
                  </a:r>
                </a:p>
              </p:txBody>
            </p:sp>
          </mc:Choice>
          <mc:Fallback xmlns="">
            <p:sp>
              <p:nvSpPr>
                <p:cNvPr id="20" name="标注: 弯曲线形 19">
                  <a:extLst>
                    <a:ext uri="{FF2B5EF4-FFF2-40B4-BE49-F238E27FC236}">
                      <a16:creationId xmlns:a16="http://schemas.microsoft.com/office/drawing/2014/main" id="{B70C9660-B180-4196-B8C8-632C4965A0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918" y="3812332"/>
                  <a:ext cx="2734882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45834"/>
                    <a:gd name="adj6" fmla="val -51503"/>
                  </a:avLst>
                </a:prstGeom>
                <a:blipFill>
                  <a:blip r:embed="rId6"/>
                  <a:stretch>
                    <a:fillRect t="-5970" r="-735"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FD6333-FA64-4C29-9240-43D567ECC84A}"/>
              </a:ext>
            </a:extLst>
          </p:cNvPr>
          <p:cNvGrpSpPr/>
          <p:nvPr/>
        </p:nvGrpSpPr>
        <p:grpSpPr>
          <a:xfrm>
            <a:off x="2125162" y="5161377"/>
            <a:ext cx="8371676" cy="1589188"/>
            <a:chOff x="2125162" y="5161377"/>
            <a:chExt cx="8371676" cy="1589188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793C55C-02BB-4D86-9417-53430CDD4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25162" y="5161377"/>
              <a:ext cx="6923030" cy="1220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标注: 弯曲线形 25">
                  <a:extLst>
                    <a:ext uri="{FF2B5EF4-FFF2-40B4-BE49-F238E27FC236}">
                      <a16:creationId xmlns:a16="http://schemas.microsoft.com/office/drawing/2014/main" id="{4832A1FC-7DEE-437E-B681-08745B3A0DEE}"/>
                    </a:ext>
                  </a:extLst>
                </p:cNvPr>
                <p:cNvSpPr/>
                <p:nvPr/>
              </p:nvSpPr>
              <p:spPr>
                <a:xfrm>
                  <a:off x="6714544" y="6354325"/>
                  <a:ext cx="1448646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3371"/>
                    <a:gd name="adj6" fmla="val -5872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单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条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数据</a:t>
                  </a:r>
                </a:p>
              </p:txBody>
            </p:sp>
          </mc:Choice>
          <mc:Fallback xmlns="">
            <p:sp>
              <p:nvSpPr>
                <p:cNvPr id="26" name="标注: 弯曲线形 25">
                  <a:extLst>
                    <a:ext uri="{FF2B5EF4-FFF2-40B4-BE49-F238E27FC236}">
                      <a16:creationId xmlns:a16="http://schemas.microsoft.com/office/drawing/2014/main" id="{4832A1FC-7DEE-437E-B681-08745B3A0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544" y="6354325"/>
                  <a:ext cx="1448646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3371"/>
                    <a:gd name="adj6" fmla="val -58725"/>
                  </a:avLst>
                </a:prstGeom>
                <a:blipFill>
                  <a:blip r:embed="rId8"/>
                  <a:stretch>
                    <a:fillRect t="-1429" b="-1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标注: 弯曲线形 26">
                  <a:extLst>
                    <a:ext uri="{FF2B5EF4-FFF2-40B4-BE49-F238E27FC236}">
                      <a16:creationId xmlns:a16="http://schemas.microsoft.com/office/drawing/2014/main" id="{727DDAFA-3EB8-47E2-95BB-282C51B8EFA0}"/>
                    </a:ext>
                  </a:extLst>
                </p:cNvPr>
                <p:cNvSpPr/>
                <p:nvPr/>
              </p:nvSpPr>
              <p:spPr>
                <a:xfrm>
                  <a:off x="9048192" y="5985337"/>
                  <a:ext cx="1448646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9661"/>
                    <a:gd name="adj6" fmla="val -13542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损失函数</m:t>
                        </m:r>
                      </m:oMath>
                    </m:oMathPara>
                  </a14:m>
                  <a:endPara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标注: 弯曲线形 26">
                  <a:extLst>
                    <a:ext uri="{FF2B5EF4-FFF2-40B4-BE49-F238E27FC236}">
                      <a16:creationId xmlns:a16="http://schemas.microsoft.com/office/drawing/2014/main" id="{727DDAFA-3EB8-47E2-95BB-282C51B8EF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192" y="5985337"/>
                  <a:ext cx="1448646" cy="396240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9661"/>
                    <a:gd name="adj6" fmla="val -135429"/>
                  </a:avLst>
                </a:prstGeom>
                <a:blipFill>
                  <a:blip r:embed="rId9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74932-A2B3-45C9-9639-900F9EBE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528F57-607F-4C3C-8DF9-CC5BB49A6ED9}"/>
              </a:ext>
            </a:extLst>
          </p:cNvPr>
          <p:cNvSpPr txBox="1"/>
          <p:nvPr/>
        </p:nvSpPr>
        <p:spPr>
          <a:xfrm>
            <a:off x="336289" y="1638215"/>
            <a:ext cx="11388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broadcasts the current model parameter</a:t>
            </a:r>
            <a:endParaRPr lang="zh-CN" altLang="en-US" sz="2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6382DC-FF4D-47B0-B58A-340EBE9D9738}"/>
              </a:ext>
            </a:extLst>
          </p:cNvPr>
          <p:cNvSpPr txBox="1"/>
          <p:nvPr/>
        </p:nvSpPr>
        <p:spPr>
          <a:xfrm>
            <a:off x="336289" y="1005783"/>
            <a:ext cx="6981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 Global model broadcasting</a:t>
            </a:r>
            <a:endParaRPr lang="zh-CN" altLang="en-US" sz="3200" b="1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B5EF7-3809-4060-8C68-F22999EF0F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1261" y="1653439"/>
            <a:ext cx="2194729" cy="5556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10C82E2-47DF-4BDC-9570-1162B68815F3}"/>
              </a:ext>
            </a:extLst>
          </p:cNvPr>
          <p:cNvSpPr txBox="1"/>
          <p:nvPr/>
        </p:nvSpPr>
        <p:spPr>
          <a:xfrm>
            <a:off x="332590" y="2182970"/>
            <a:ext cx="6981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 Local model training</a:t>
            </a:r>
            <a:endParaRPr lang="zh-CN" altLang="en-US" sz="3200" b="1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9A0DA5-9336-4C6D-A4AA-B33E788AEFB4}"/>
                  </a:ext>
                </a:extLst>
              </p:cNvPr>
              <p:cNvSpPr txBox="1"/>
              <p:nvPr/>
            </p:nvSpPr>
            <p:spPr>
              <a:xfrm>
                <a:off x="336289" y="2723906"/>
                <a:ext cx="1138885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receiving the global model parameter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client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computes local gradients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𝐷𝑘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local training dataset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running SGD. </a:t>
                </a:r>
                <a:endParaRPr lang="zh-CN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9A0DA5-9336-4C6D-A4AA-B33E788A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9" y="2723906"/>
                <a:ext cx="11388856" cy="954107"/>
              </a:xfrm>
              <a:prstGeom prst="rect">
                <a:avLst/>
              </a:prstGeom>
              <a:blipFill>
                <a:blip r:embed="rId3"/>
                <a:stretch>
                  <a:fillRect l="-1071" t="-7051" r="-112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/>
              <p:nvPr/>
            </p:nvSpPr>
            <p:spPr>
              <a:xfrm>
                <a:off x="332590" y="3672944"/>
                <a:ext cx="1132134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Forward propagation</a:t>
                </a:r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training sample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2E6CA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𝐷𝑘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output vector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44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44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44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. . . ,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44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100" i="1" baseline="-7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1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layer is computed as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0" y="3672944"/>
                <a:ext cx="11321345" cy="954107"/>
              </a:xfrm>
              <a:prstGeom prst="rect">
                <a:avLst/>
              </a:prstGeom>
              <a:blipFill>
                <a:blip r:embed="rId4"/>
                <a:stretch>
                  <a:fillRect l="-1131" t="-7692" r="-26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BFB44BB-36DA-46B2-88C5-A6FA8B88AE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4263" y="4708688"/>
            <a:ext cx="6504706" cy="1420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C4C3BA-A936-44A8-8041-53C59DF41E36}"/>
                  </a:ext>
                </a:extLst>
              </p:cNvPr>
              <p:cNvSpPr txBox="1"/>
              <p:nvPr/>
            </p:nvSpPr>
            <p:spPr>
              <a:xfrm>
                <a:off x="4256038" y="6288900"/>
                <a:ext cx="1923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 </a:t>
                </a:r>
                <a:r>
                  <a:rPr lang="zh-CN" altLang="en-US" sz="2400" b="1">
                    <a:solidFill>
                      <a:srgbClr val="2E6CA4"/>
                    </a:solidFill>
                  </a:rPr>
                  <a:t>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baseline="5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b="1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C4C3BA-A936-44A8-8041-53C59DF4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38" y="6288900"/>
                <a:ext cx="1923938" cy="461665"/>
              </a:xfrm>
              <a:prstGeom prst="rect">
                <a:avLst/>
              </a:prstGeom>
              <a:blipFill>
                <a:blip r:embed="rId6"/>
                <a:stretch>
                  <a:fillRect l="-31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822CBE-C73A-4F6D-9952-0D69EAFE928A}"/>
              </a:ext>
            </a:extLst>
          </p:cNvPr>
          <p:cNvGrpSpPr/>
          <p:nvPr/>
        </p:nvGrpSpPr>
        <p:grpSpPr>
          <a:xfrm>
            <a:off x="485968" y="4627051"/>
            <a:ext cx="3610171" cy="2129017"/>
            <a:chOff x="485968" y="4627051"/>
            <a:chExt cx="3610171" cy="21290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44B57F-B45E-4A21-B4C4-A5A782A6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968" y="4627051"/>
              <a:ext cx="3572847" cy="193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25571B-CE7F-4488-ADD1-4E885734D25A}"/>
                </a:ext>
              </a:extLst>
            </p:cNvPr>
            <p:cNvSpPr txBox="1"/>
            <p:nvPr/>
          </p:nvSpPr>
          <p:spPr>
            <a:xfrm>
              <a:off x="998376" y="6386736"/>
              <a:ext cx="309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0            1           2                 3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2195D3-8AA3-4300-BC4C-002AE80F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/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Backward propagation</a:t>
                </a:r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the gradient of the loss respect to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baseline="4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baseline="30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</a:p>
              <a:p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entry of                       is computed as: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blipFill>
                <a:blip r:embed="rId2"/>
                <a:stretch>
                  <a:fillRect l="-1098" t="-5286" r="-523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B3A90A0-395A-4E56-96F0-CB716F134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6850"/>
          <a:stretch/>
        </p:blipFill>
        <p:spPr>
          <a:xfrm>
            <a:off x="811327" y="1780856"/>
            <a:ext cx="3715509" cy="653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775A58-037E-4E6B-8423-F9ED4B6D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7282" y="1735603"/>
            <a:ext cx="1869230" cy="7140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591016-B817-4819-9CA2-93A2E1EAEF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1327" y="2861292"/>
            <a:ext cx="9036452" cy="1852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注: 弯曲线形 18">
                <a:extLst>
                  <a:ext uri="{FF2B5EF4-FFF2-40B4-BE49-F238E27FC236}">
                    <a16:creationId xmlns:a16="http://schemas.microsoft.com/office/drawing/2014/main" id="{909BF54E-DD5B-4D90-BC74-2C8FF3C42EE4}"/>
                  </a:ext>
                </a:extLst>
              </p:cNvPr>
              <p:cNvSpPr/>
              <p:nvPr/>
            </p:nvSpPr>
            <p:spPr>
              <a:xfrm>
                <a:off x="4021954" y="2449691"/>
                <a:ext cx="2203586" cy="39624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76747"/>
                  <a:gd name="adj6" fmla="val -22179"/>
                </a:avLst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层神经元的数量</a:t>
                </a:r>
              </a:p>
            </p:txBody>
          </p:sp>
        </mc:Choice>
        <mc:Fallback xmlns="">
          <p:sp>
            <p:nvSpPr>
              <p:cNvPr id="19" name="标注: 弯曲线形 18">
                <a:extLst>
                  <a:ext uri="{FF2B5EF4-FFF2-40B4-BE49-F238E27FC236}">
                    <a16:creationId xmlns:a16="http://schemas.microsoft.com/office/drawing/2014/main" id="{909BF54E-DD5B-4D90-BC74-2C8FF3C42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54" y="2449691"/>
                <a:ext cx="2203586" cy="39624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76747"/>
                  <a:gd name="adj6" fmla="val -22179"/>
                </a:avLst>
              </a:prstGeom>
              <a:blipFill>
                <a:blip r:embed="rId6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注: 弯曲线形 19">
                <a:extLst>
                  <a:ext uri="{FF2B5EF4-FFF2-40B4-BE49-F238E27FC236}">
                    <a16:creationId xmlns:a16="http://schemas.microsoft.com/office/drawing/2014/main" id="{DF260B5A-6F4F-4607-A8E3-F2B4BCAAC4AB}"/>
                  </a:ext>
                </a:extLst>
              </p:cNvPr>
              <p:cNvSpPr/>
              <p:nvPr/>
            </p:nvSpPr>
            <p:spPr>
              <a:xfrm>
                <a:off x="8688289" y="4332498"/>
                <a:ext cx="3310878" cy="39624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2722"/>
                  <a:gd name="adj5" fmla="val -64972"/>
                  <a:gd name="adj6" fmla="val -15980"/>
                </a:avLst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一个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参数只影响一个中间输出</a:t>
                </a:r>
              </a:p>
            </p:txBody>
          </p:sp>
        </mc:Choice>
        <mc:Fallback xmlns="">
          <p:sp>
            <p:nvSpPr>
              <p:cNvPr id="20" name="标注: 弯曲线形 19">
                <a:extLst>
                  <a:ext uri="{FF2B5EF4-FFF2-40B4-BE49-F238E27FC236}">
                    <a16:creationId xmlns:a16="http://schemas.microsoft.com/office/drawing/2014/main" id="{DF260B5A-6F4F-4607-A8E3-F2B4BCAAC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9" y="4332498"/>
                <a:ext cx="3310878" cy="39624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2722"/>
                  <a:gd name="adj5" fmla="val -64972"/>
                  <a:gd name="adj6" fmla="val -15980"/>
                </a:avLst>
              </a:prstGeom>
              <a:blipFill>
                <a:blip r:embed="rId7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CC2F7202-EA82-4FF6-BD06-D9D5E85B56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6105"/>
          <a:stretch/>
        </p:blipFill>
        <p:spPr>
          <a:xfrm>
            <a:off x="803703" y="4923849"/>
            <a:ext cx="7446265" cy="1274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BBCD3C-D12A-4D7D-8F93-D80B27680E21}"/>
                  </a:ext>
                </a:extLst>
              </p:cNvPr>
              <p:cNvSpPr txBox="1"/>
              <p:nvPr/>
            </p:nvSpPr>
            <p:spPr>
              <a:xfrm>
                <a:off x="811327" y="6184583"/>
                <a:ext cx="97364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uploads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𝐷𝑘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server for model update.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BBCD3C-D12A-4D7D-8F93-D80B2768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7" y="6184583"/>
                <a:ext cx="9736494" cy="523220"/>
              </a:xfrm>
              <a:prstGeom prst="rect">
                <a:avLst/>
              </a:prstGeom>
              <a:blipFill>
                <a:blip r:embed="rId9"/>
                <a:stretch>
                  <a:fillRect l="-125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E78A9-F418-4C7A-B30A-25C55E72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1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/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③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model update</a:t>
                </a:r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receiving the local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𝐷𝑘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all clients, the server aggregates and updates the current model parameter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next iteration.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blipFill>
                <a:blip r:embed="rId2"/>
                <a:stretch>
                  <a:fillRect l="-1098" t="-5286" r="-993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BBCD3C-D12A-4D7D-8F93-D80B27680E21}"/>
                  </a:ext>
                </a:extLst>
              </p:cNvPr>
              <p:cNvSpPr txBox="1"/>
              <p:nvPr/>
            </p:nvSpPr>
            <p:spPr>
              <a:xfrm>
                <a:off x="332590" y="3671879"/>
                <a:ext cx="118594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that, the server distributes the updated parameter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to all clients for the next iteration.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BBCD3C-D12A-4D7D-8F93-D80B2768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0" y="3671879"/>
                <a:ext cx="11859411" cy="954107"/>
              </a:xfrm>
              <a:prstGeom prst="rect">
                <a:avLst/>
              </a:prstGeom>
              <a:blipFill>
                <a:blip r:embed="rId3"/>
                <a:stretch>
                  <a:fillRect l="-1080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DE1E313-0497-4DDF-9B73-DA36CAF5D0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22463" y="2426960"/>
            <a:ext cx="4914222" cy="1125847"/>
          </a:xfrm>
          <a:prstGeom prst="rect">
            <a:avLst/>
          </a:prstGeom>
        </p:spPr>
      </p:pic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DF260B5A-6F4F-4607-A8E3-F2B4BCAAC4AB}"/>
              </a:ext>
            </a:extLst>
          </p:cNvPr>
          <p:cNvSpPr/>
          <p:nvPr/>
        </p:nvSpPr>
        <p:spPr>
          <a:xfrm flipH="1">
            <a:off x="3324674" y="2130684"/>
            <a:ext cx="1015548" cy="396240"/>
          </a:xfrm>
          <a:prstGeom prst="borderCallout2">
            <a:avLst>
              <a:gd name="adj1" fmla="val 18750"/>
              <a:gd name="adj2" fmla="val -8333"/>
              <a:gd name="adj3" fmla="val 18527"/>
              <a:gd name="adj4" fmla="val -32935"/>
              <a:gd name="adj5" fmla="val 181365"/>
              <a:gd name="adj6" fmla="val -60061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DD85F6-B20F-4BD7-826A-97017D4D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 Product (Element-wise)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/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Definition</a:t>
                </a:r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two matrices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same dimension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Hadamard product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⊙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 matrix of the same dimension as the operands, with elements given by: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6882C92-FF01-437A-998C-7202511D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0" y="985729"/>
                <a:ext cx="11666577" cy="1384995"/>
              </a:xfrm>
              <a:prstGeom prst="rect">
                <a:avLst/>
              </a:prstGeom>
              <a:blipFill>
                <a:blip r:embed="rId2"/>
                <a:stretch>
                  <a:fillRect l="-1098" t="-528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C30C34-2D64-4005-961C-7120DA2BC3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76355" y="2449691"/>
            <a:ext cx="5639289" cy="716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532AA4-D256-4338-B7C9-7380C71AAE78}"/>
                  </a:ext>
                </a:extLst>
              </p:cNvPr>
              <p:cNvSpPr txBox="1"/>
              <p:nvPr/>
            </p:nvSpPr>
            <p:spPr>
              <a:xfrm>
                <a:off x="5039841" y="3286568"/>
                <a:ext cx="4722847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/>
                  <a:t> </a:t>
                </a:r>
                <a:r>
                  <a:rPr lang="en-US" altLang="zh-CN" sz="280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532AA4-D256-4338-B7C9-7380C71A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41" y="3286568"/>
                <a:ext cx="4722847" cy="810799"/>
              </a:xfrm>
              <a:prstGeom prst="rect">
                <a:avLst/>
              </a:prstGeom>
              <a:blipFill>
                <a:blip r:embed="rId4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75FE7C8-BB2B-427F-B4DC-CADEE905CEA5}"/>
              </a:ext>
            </a:extLst>
          </p:cNvPr>
          <p:cNvSpPr txBox="1"/>
          <p:nvPr/>
        </p:nvSpPr>
        <p:spPr>
          <a:xfrm>
            <a:off x="2787852" y="3432001"/>
            <a:ext cx="225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D3D4D-C8D9-4500-BEDD-DFC3EBCE3BAD}"/>
              </a:ext>
            </a:extLst>
          </p:cNvPr>
          <p:cNvSpPr txBox="1"/>
          <p:nvPr/>
        </p:nvSpPr>
        <p:spPr>
          <a:xfrm>
            <a:off x="332590" y="4162160"/>
            <a:ext cx="6522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Properties: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2BC051-8BE3-49F3-9B06-E22EDC1B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8278" y="4891779"/>
            <a:ext cx="8149682" cy="589716"/>
          </a:xfrm>
          <a:prstGeom prst="rect">
            <a:avLst/>
          </a:prstGeom>
        </p:spPr>
      </p:pic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EC2C9A72-09AB-46DE-925D-E47DBF5FE875}"/>
              </a:ext>
            </a:extLst>
          </p:cNvPr>
          <p:cNvSpPr/>
          <p:nvPr/>
        </p:nvSpPr>
        <p:spPr>
          <a:xfrm flipH="1">
            <a:off x="1194780" y="4790397"/>
            <a:ext cx="1249841" cy="396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476"/>
              <a:gd name="adj6" fmla="val -32631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对角矩阵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8BCD23-122E-4D45-9E32-6A01B1A3FE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53166" y="6059702"/>
            <a:ext cx="2363480" cy="416574"/>
          </a:xfrm>
          <a:prstGeom prst="rect">
            <a:avLst/>
          </a:prstGeom>
        </p:spPr>
      </p:pic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CABE3383-8E49-468C-ADD6-0D0899A0F2A6}"/>
              </a:ext>
            </a:extLst>
          </p:cNvPr>
          <p:cNvSpPr/>
          <p:nvPr/>
        </p:nvSpPr>
        <p:spPr>
          <a:xfrm flipH="1">
            <a:off x="1188559" y="5674151"/>
            <a:ext cx="1507988" cy="396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50"/>
              <a:gd name="adj6" fmla="val -33250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列向量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3CF33226-0A56-4D78-BD0E-89A3C1EA3FB6}"/>
              </a:ext>
            </a:extLst>
          </p:cNvPr>
          <p:cNvSpPr/>
          <p:nvPr/>
        </p:nvSpPr>
        <p:spPr>
          <a:xfrm>
            <a:off x="5936870" y="5662916"/>
            <a:ext cx="4065546" cy="396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636"/>
              <a:gd name="adj6" fmla="val -280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的元素为主对角线元素的对角矩阵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A71DF-50FE-4A29-B1A6-5A78F9DC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1921F9-24FC-4009-B90F-4DC67083FB88}"/>
                  </a:ext>
                </a:extLst>
              </p:cNvPr>
              <p:cNvSpPr txBox="1"/>
              <p:nvPr/>
            </p:nvSpPr>
            <p:spPr>
              <a:xfrm>
                <a:off x="401572" y="1092280"/>
                <a:ext cx="10467056" cy="2358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32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noise</a:t>
                </a:r>
                <a:r>
                  <a:rPr lang="zh-CN" altLang="en-US" sz="32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32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pt-BR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0" i="1" baseline="4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(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0" i="1" baseline="4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pt-BR" altLang="zh-CN" sz="2800" b="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0" i="1" baseline="4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pt-BR" altLang="zh-CN" sz="2800" b="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. . . , 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0" i="1" baseline="4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2800" b="0" i="1" baseline="3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pt-BR" altLang="zh-CN" sz="2800" b="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altLang="zh-CN" sz="2800" b="0" i="1" baseline="-5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 </m:t>
                    </m:r>
                    <m:r>
                      <a:rPr lang="pt-BR" altLang="zh-CN" sz="36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pt-BR" altLang="zh-CN" sz="36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𝑅𝑛𝑙</m:t>
                    </m:r>
                    <m:r>
                      <a:rPr lang="pt-BR" altLang="zh-CN" sz="36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sz="3600" i="1" baseline="-50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pt-BR" altLang="zh-CN" sz="36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altLang="zh-CN" sz="3200" b="1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sz="32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pt-BR" altLang="zh-CN" sz="32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pt-BR" altLang="zh-CN" sz="32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BR" altLang="zh-CN" sz="32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pt-BR" altLang="zh-CN" sz="32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pt-BR" altLang="zh-CN" sz="32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−1 </m:t>
                    </m:r>
                  </m:oMath>
                </a14:m>
                <a:endParaRPr lang="en-US" altLang="zh-CN" sz="3200">
                  <a:solidFill>
                    <a:srgbClr val="2E6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3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Additive noise</a:t>
                </a:r>
                <a:r>
                  <a:rPr lang="zh-CN" altLang="en-US" sz="3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  </a:t>
                </a:r>
                <a:endParaRPr lang="en-US" altLang="zh-CN" sz="3200" b="1">
                  <a:solidFill>
                    <a:srgbClr val="C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E6CA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kumimoji="0" lang="pt-BR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E6CA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kumimoji="0" lang="pt-BR" altLang="zh-CN" sz="3200" b="0" i="1" u="none" strike="noStrike" kern="1200" cap="none" spc="0" normalizeH="0" baseline="3000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2E6CA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kumimoji="0" lang="pt-BR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E6CA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pt-BR" altLang="zh-CN" sz="32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srgbClr val="2E6CA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2E6CA4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kumimoji="0" lang="pt-BR" altLang="zh-CN" sz="32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pt-BR" altLang="zh-CN" sz="32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srgbClr val="2E6CA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2E6CA4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kumimoji="0" lang="pt-BR" altLang="zh-CN" sz="32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, . . . , </m:t>
                          </m:r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pt-BR" altLang="zh-CN" sz="32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srgbClr val="2E6CA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2E6CA4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kumimoji="0" lang="pt-BR" altLang="zh-CN" sz="32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zh-CN" sz="3200" b="0" i="1" u="none" strike="noStrike" kern="1200" cap="none" spc="0" normalizeH="0" baseline="-5000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0" lang="pt-BR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E6CA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kumimoji="0" lang="pt-BR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E6CA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kumimoji="0" lang="pt-BR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E6CA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𝑅𝑛𝐿</m:t>
                      </m:r>
                    </m:oMath>
                  </m:oMathPara>
                </a14:m>
                <a:endParaRPr lang="en-US" altLang="zh-CN" sz="2800" b="1" baseline="-50000">
                  <a:solidFill>
                    <a:srgbClr val="C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1921F9-24FC-4009-B90F-4DC67083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2" y="1092280"/>
                <a:ext cx="10467056" cy="2358531"/>
              </a:xfrm>
              <a:prstGeom prst="rect">
                <a:avLst/>
              </a:prstGeom>
              <a:blipFill>
                <a:blip r:embed="rId3"/>
                <a:stretch>
                  <a:fillRect l="-1514" t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Perturbation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2D11A1-36BA-4905-8BF1-B95E2708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1921F9-24FC-4009-B90F-4DC67083FB88}"/>
                  </a:ext>
                </a:extLst>
              </p:cNvPr>
              <p:cNvSpPr txBox="1"/>
              <p:nvPr/>
            </p:nvSpPr>
            <p:spPr>
              <a:xfrm>
                <a:off x="401572" y="1092280"/>
                <a:ext cx="10467056" cy="3123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3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Disjoint partition noise: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Define a disjoint partition                                                  such that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800" b="1" baseline="-50000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Randomly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select noisy numbers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2, . . . 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𝐼𝑚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en-US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let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l-GR" altLang="zh-CN" sz="2800" b="1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  <m:r>
                      <a:rPr lang="el-GR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l-GR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l-GR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l-GR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. . . ,</m:t>
                    </m:r>
                    <m:r>
                      <a:rPr lang="el-GR" altLang="zh-CN" sz="2800" i="1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𝑛𝐿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coordinates are given as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>
                    <a:solidFill>
                      <a:srgbClr val="2E6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. . . ,</m:t>
                    </m:r>
                    <m:r>
                      <a:rPr lang="en-US" altLang="zh-CN" sz="2800" i="1" smtClean="0">
                        <a:solidFill>
                          <a:srgbClr val="2E6CA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1921F9-24FC-4009-B90F-4DC67083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2" y="1092280"/>
                <a:ext cx="10467056" cy="3123932"/>
              </a:xfrm>
              <a:prstGeom prst="rect">
                <a:avLst/>
              </a:prstGeom>
              <a:blipFill>
                <a:blip r:embed="rId3"/>
                <a:stretch>
                  <a:fillRect l="-1514" t="-2729" b="-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Model Perturbation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7283B3-4348-46F1-8CF8-DF39791DB8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7574" y="1702197"/>
            <a:ext cx="4127999" cy="479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D8EF39-4FC2-454B-8672-E22B4BC5BC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5672" y="2262948"/>
            <a:ext cx="5857012" cy="438363"/>
          </a:xfrm>
          <a:prstGeom prst="rect">
            <a:avLst/>
          </a:prstGeom>
        </p:spPr>
      </p:pic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B91BE14F-FA85-4640-9793-1AB2D59CF568}"/>
              </a:ext>
            </a:extLst>
          </p:cNvPr>
          <p:cNvSpPr/>
          <p:nvPr/>
        </p:nvSpPr>
        <p:spPr>
          <a:xfrm>
            <a:off x="5635100" y="1305957"/>
            <a:ext cx="3126107" cy="396240"/>
          </a:xfrm>
          <a:prstGeom prst="borderCallout2">
            <a:avLst>
              <a:gd name="adj1" fmla="val 18750"/>
              <a:gd name="adj2" fmla="val -2483"/>
              <a:gd name="adj3" fmla="val 18654"/>
              <a:gd name="adj4" fmla="val -5528"/>
              <a:gd name="adj5" fmla="val 99136"/>
              <a:gd name="adj6" fmla="val -9014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自选且与隐私保护程度有关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0E042549-5E00-45F7-86CA-BA6DB7D1428C}"/>
              </a:ext>
            </a:extLst>
          </p:cNvPr>
          <p:cNvSpPr/>
          <p:nvPr/>
        </p:nvSpPr>
        <p:spPr>
          <a:xfrm>
            <a:off x="9116715" y="1305957"/>
            <a:ext cx="2087815" cy="396240"/>
          </a:xfrm>
          <a:prstGeom prst="borderCallout2">
            <a:avLst>
              <a:gd name="adj1" fmla="val 18750"/>
              <a:gd name="adj2" fmla="val -2483"/>
              <a:gd name="adj3" fmla="val 18654"/>
              <a:gd name="adj4" fmla="val -5528"/>
              <a:gd name="adj5" fmla="val 122213"/>
              <a:gd name="adj6" fmla="val -11934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最后一层神经元数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82117C-3BF4-43D9-9530-80D2BDB5FDD5}"/>
                  </a:ext>
                </a:extLst>
              </p:cNvPr>
              <p:cNvSpPr txBox="1"/>
              <p:nvPr/>
            </p:nvSpPr>
            <p:spPr>
              <a:xfrm>
                <a:off x="1073166" y="4582101"/>
                <a:ext cx="100456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The last layer has 5 cells,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the set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{1, 2,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5} </m:t>
                    </m:r>
                  </m:oMath>
                </a14:m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(choosing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4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l-GR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1.2, </a:t>
                </a:r>
                <a14:m>
                  <m:oMath xmlns:m="http://schemas.openxmlformats.org/officeDocument/2006/math">
                    <m:r>
                      <a:rPr lang="el-GR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1.3,  </a:t>
                </a:r>
                <a14:m>
                  <m:oMath xmlns:m="http://schemas.openxmlformats.org/officeDocument/2006/math">
                    <m:r>
                      <a:rPr lang="el-GR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8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=1.5 , then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1.2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1.3, 1.3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1.5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82117C-3BF4-43D9-9530-80D2BDB5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6" y="4582101"/>
                <a:ext cx="10045668" cy="1384995"/>
              </a:xfrm>
              <a:prstGeom prst="rect">
                <a:avLst/>
              </a:prstGeom>
              <a:blipFill>
                <a:blip r:embed="rId6"/>
                <a:stretch>
                  <a:fillRect l="-1214" t="-4846" r="-303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10DE4-DF28-4DF7-8121-23CEC32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1357</Words>
  <Application>Microsoft Office PowerPoint</Application>
  <PresentationFormat>宽屏</PresentationFormat>
  <Paragraphs>166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宋体</vt:lpstr>
      <vt:lpstr>Microsoft YaHei</vt:lpstr>
      <vt:lpstr>Arial</vt:lpstr>
      <vt:lpstr>Cambria Math</vt:lpstr>
      <vt:lpstr>Times New Roman</vt:lpstr>
      <vt:lpstr>Wingdings</vt:lpstr>
      <vt:lpstr>Office 主题​​</vt:lpstr>
      <vt:lpstr>1_Office 主题​​</vt:lpstr>
      <vt:lpstr>An Accuracy-Lossless Perturbation Method for Defending Privacy Attacks in Federated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文博</dc:creator>
  <cp:lastModifiedBy>张 文博</cp:lastModifiedBy>
  <cp:revision>212</cp:revision>
  <dcterms:created xsi:type="dcterms:W3CDTF">2022-05-25T17:54:33Z</dcterms:created>
  <dcterms:modified xsi:type="dcterms:W3CDTF">2022-07-22T13:29:28Z</dcterms:modified>
</cp:coreProperties>
</file>