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60" r:id="rId5"/>
    <p:sldId id="258" r:id="rId6"/>
    <p:sldId id="261" r:id="rId7"/>
    <p:sldId id="264" r:id="rId8"/>
    <p:sldId id="259" r:id="rId9"/>
    <p:sldId id="263" r:id="rId10"/>
    <p:sldId id="265" r:id="rId11"/>
    <p:sldId id="266" r:id="rId12"/>
    <p:sldId id="262" r:id="rId13"/>
    <p:sldId id="267" r:id="rId14"/>
    <p:sldId id="268" r:id="rId15"/>
    <p:sldId id="269" r:id="rId16"/>
    <p:sldId id="270" r:id="rId17"/>
    <p:sldId id="274" r:id="rId18"/>
    <p:sldId id="271" r:id="rId19"/>
    <p:sldId id="272" r:id="rId20"/>
    <p:sldId id="273" r:id="rId21"/>
    <p:sldId id="282" r:id="rId22"/>
    <p:sldId id="279" r:id="rId23"/>
    <p:sldId id="280" r:id="rId24"/>
    <p:sldId id="281" r:id="rId25"/>
    <p:sldId id="275" r:id="rId26"/>
    <p:sldId id="276" r:id="rId27"/>
    <p:sldId id="277"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文博" initials="张" lastIdx="1" clrIdx="0">
    <p:extLst>
      <p:ext uri="{19B8F6BF-5375-455C-9EA6-DF929625EA0E}">
        <p15:presenceInfo xmlns:p15="http://schemas.microsoft.com/office/powerpoint/2012/main" userId="37f0a0ca187c8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19" autoAdjust="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7051E-3D53-4454-845C-0230A3D0EFAE}"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9A753-5B8F-43A4-B608-74A761929465}" type="slidenum">
              <a:rPr lang="zh-CN" altLang="en-US" smtClean="0"/>
              <a:t>‹#›</a:t>
            </a:fld>
            <a:endParaRPr lang="zh-CN" altLang="en-US"/>
          </a:p>
        </p:txBody>
      </p:sp>
    </p:spTree>
    <p:extLst>
      <p:ext uri="{BB962C8B-B14F-4D97-AF65-F5344CB8AC3E}">
        <p14:creationId xmlns:p14="http://schemas.microsoft.com/office/powerpoint/2010/main" val="317878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4</a:t>
            </a:fld>
            <a:endParaRPr lang="zh-CN" altLang="en-US"/>
          </a:p>
        </p:txBody>
      </p:sp>
    </p:spTree>
    <p:extLst>
      <p:ext uri="{BB962C8B-B14F-4D97-AF65-F5344CB8AC3E}">
        <p14:creationId xmlns:p14="http://schemas.microsoft.com/office/powerpoint/2010/main" val="3561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Figure 8 reports precision of the attacks trained on the</a:t>
            </a:r>
          </a:p>
          <a:p>
            <a:r>
              <a:rPr lang="en-US" altLang="zh-CN"/>
              <a:t>shadow models whose training datasets are noisy versions of</a:t>
            </a:r>
          </a:p>
          <a:p>
            <a:r>
              <a:rPr lang="en-US" altLang="zh-CN"/>
              <a:t>the real data (disjoint from the target model’s training dataset</a:t>
            </a:r>
          </a:p>
          <a:p>
            <a:r>
              <a:rPr lang="en-US" altLang="zh-CN"/>
              <a:t>but sampled from the same population). Precision drops as the</a:t>
            </a:r>
          </a:p>
          <a:p>
            <a:r>
              <a:rPr lang="en-US" altLang="zh-CN"/>
              <a:t>amount of noise increases, but t</a:t>
            </a:r>
          </a:p>
          <a:p>
            <a:r>
              <a:rPr lang="en-US" altLang="zh-CN"/>
              <a:t>he attack still outperforms the baseline and, even with 10% of the features in the shadows’</a:t>
            </a:r>
          </a:p>
          <a:p>
            <a:r>
              <a:rPr lang="en-US" altLang="zh-CN"/>
              <a:t>training data replaced by random values, matches the original</a:t>
            </a:r>
          </a:p>
          <a:p>
            <a:r>
              <a:rPr lang="en-US" altLang="zh-CN"/>
              <a:t>attack. This demonstrates that our attacks are robust even</a:t>
            </a:r>
          </a:p>
          <a:p>
            <a:r>
              <a:rPr lang="en-US" altLang="zh-CN"/>
              <a:t>if the attacker’s assumptions about the distribution of the</a:t>
            </a:r>
          </a:p>
          <a:p>
            <a:r>
              <a:rPr lang="en-US" altLang="zh-CN"/>
              <a:t>target model’s training data are not very accurate</a:t>
            </a:r>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23</a:t>
            </a:fld>
            <a:endParaRPr lang="zh-CN" altLang="en-US"/>
          </a:p>
        </p:txBody>
      </p:sp>
    </p:spTree>
    <p:extLst>
      <p:ext uri="{BB962C8B-B14F-4D97-AF65-F5344CB8AC3E}">
        <p14:creationId xmlns:p14="http://schemas.microsoft.com/office/powerpoint/2010/main" val="156830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13</a:t>
            </a:fld>
            <a:endParaRPr lang="zh-CN" altLang="en-US"/>
          </a:p>
        </p:txBody>
      </p:sp>
    </p:spTree>
    <p:extLst>
      <p:ext uri="{BB962C8B-B14F-4D97-AF65-F5344CB8AC3E}">
        <p14:creationId xmlns:p14="http://schemas.microsoft.com/office/powerpoint/2010/main" val="154037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14</a:t>
            </a:fld>
            <a:endParaRPr lang="zh-CN" altLang="en-US"/>
          </a:p>
        </p:txBody>
      </p:sp>
    </p:spTree>
    <p:extLst>
      <p:ext uri="{BB962C8B-B14F-4D97-AF65-F5344CB8AC3E}">
        <p14:creationId xmlns:p14="http://schemas.microsoft.com/office/powerpoint/2010/main" val="180240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15</a:t>
            </a:fld>
            <a:endParaRPr lang="zh-CN" altLang="en-US"/>
          </a:p>
        </p:txBody>
      </p:sp>
    </p:spTree>
    <p:extLst>
      <p:ext uri="{BB962C8B-B14F-4D97-AF65-F5344CB8AC3E}">
        <p14:creationId xmlns:p14="http://schemas.microsoft.com/office/powerpoint/2010/main" val="53606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17</a:t>
            </a:fld>
            <a:endParaRPr lang="zh-CN" altLang="en-US"/>
          </a:p>
        </p:txBody>
      </p:sp>
    </p:spTree>
    <p:extLst>
      <p:ext uri="{BB962C8B-B14F-4D97-AF65-F5344CB8AC3E}">
        <p14:creationId xmlns:p14="http://schemas.microsoft.com/office/powerpoint/2010/main" val="230323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Figure 8 reports precision of the attacks trained on the</a:t>
            </a:r>
          </a:p>
          <a:p>
            <a:r>
              <a:rPr lang="en-US" altLang="zh-CN"/>
              <a:t>shadow models whose training datasets are noisy versions of</a:t>
            </a:r>
          </a:p>
          <a:p>
            <a:r>
              <a:rPr lang="en-US" altLang="zh-CN"/>
              <a:t>the real data (disjoint from the target model’s training dataset</a:t>
            </a:r>
          </a:p>
          <a:p>
            <a:r>
              <a:rPr lang="en-US" altLang="zh-CN"/>
              <a:t>but sampled from the same population). Precision drops as the</a:t>
            </a:r>
          </a:p>
          <a:p>
            <a:r>
              <a:rPr lang="en-US" altLang="zh-CN"/>
              <a:t>amount of noise increases, but t</a:t>
            </a:r>
          </a:p>
          <a:p>
            <a:r>
              <a:rPr lang="en-US" altLang="zh-CN"/>
              <a:t>he attack still outperforms the baseline and, even with 10% of the features in the shadows’</a:t>
            </a:r>
          </a:p>
          <a:p>
            <a:r>
              <a:rPr lang="en-US" altLang="zh-CN"/>
              <a:t>training data replaced by random values, matches the original</a:t>
            </a:r>
          </a:p>
          <a:p>
            <a:r>
              <a:rPr lang="en-US" altLang="zh-CN"/>
              <a:t>attack. This demonstrates that our attacks are robust even</a:t>
            </a:r>
          </a:p>
          <a:p>
            <a:r>
              <a:rPr lang="en-US" altLang="zh-CN"/>
              <a:t>if the attacker’s assumptions about the distribution of the</a:t>
            </a:r>
          </a:p>
          <a:p>
            <a:r>
              <a:rPr lang="en-US" altLang="zh-CN"/>
              <a:t>target model’s training data are not very accurate</a:t>
            </a:r>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19</a:t>
            </a:fld>
            <a:endParaRPr lang="zh-CN" altLang="en-US"/>
          </a:p>
        </p:txBody>
      </p:sp>
    </p:spTree>
    <p:extLst>
      <p:ext uri="{BB962C8B-B14F-4D97-AF65-F5344CB8AC3E}">
        <p14:creationId xmlns:p14="http://schemas.microsoft.com/office/powerpoint/2010/main" val="261470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Figure 8 reports precision of the attacks trained on the</a:t>
            </a:r>
          </a:p>
          <a:p>
            <a:r>
              <a:rPr lang="en-US" altLang="zh-CN"/>
              <a:t>shadow models whose training datasets are noisy versions of</a:t>
            </a:r>
          </a:p>
          <a:p>
            <a:r>
              <a:rPr lang="en-US" altLang="zh-CN"/>
              <a:t>the real data (disjoint from the target model’s training dataset</a:t>
            </a:r>
          </a:p>
          <a:p>
            <a:r>
              <a:rPr lang="en-US" altLang="zh-CN"/>
              <a:t>but sampled from the same population). Precision drops as the</a:t>
            </a:r>
          </a:p>
          <a:p>
            <a:r>
              <a:rPr lang="en-US" altLang="zh-CN"/>
              <a:t>amount of noise increases, but t</a:t>
            </a:r>
          </a:p>
          <a:p>
            <a:r>
              <a:rPr lang="en-US" altLang="zh-CN"/>
              <a:t>he attack still outperforms the baseline and, even with 10% of the features in the shadows’</a:t>
            </a:r>
          </a:p>
          <a:p>
            <a:r>
              <a:rPr lang="en-US" altLang="zh-CN"/>
              <a:t>training data replaced by random values, matches the original</a:t>
            </a:r>
          </a:p>
          <a:p>
            <a:r>
              <a:rPr lang="en-US" altLang="zh-CN"/>
              <a:t>attack. This demonstrates that our attacks are robust even</a:t>
            </a:r>
          </a:p>
          <a:p>
            <a:r>
              <a:rPr lang="en-US" altLang="zh-CN"/>
              <a:t>if the attacker’s assumptions about the distribution of the</a:t>
            </a:r>
          </a:p>
          <a:p>
            <a:r>
              <a:rPr lang="en-US" altLang="zh-CN"/>
              <a:t>target model’s training data are not very accurate</a:t>
            </a:r>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20</a:t>
            </a:fld>
            <a:endParaRPr lang="zh-CN" altLang="en-US"/>
          </a:p>
        </p:txBody>
      </p:sp>
    </p:spTree>
    <p:extLst>
      <p:ext uri="{BB962C8B-B14F-4D97-AF65-F5344CB8AC3E}">
        <p14:creationId xmlns:p14="http://schemas.microsoft.com/office/powerpoint/2010/main" val="339734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Figure 8 reports precision of the attacks trained on the</a:t>
            </a:r>
          </a:p>
          <a:p>
            <a:r>
              <a:rPr lang="en-US" altLang="zh-CN"/>
              <a:t>shadow models whose training datasets are noisy versions of</a:t>
            </a:r>
          </a:p>
          <a:p>
            <a:r>
              <a:rPr lang="en-US" altLang="zh-CN"/>
              <a:t>the real data (disjoint from the target model’s training dataset</a:t>
            </a:r>
          </a:p>
          <a:p>
            <a:r>
              <a:rPr lang="en-US" altLang="zh-CN"/>
              <a:t>but sampled from the same population). Precision drops as the</a:t>
            </a:r>
          </a:p>
          <a:p>
            <a:r>
              <a:rPr lang="en-US" altLang="zh-CN"/>
              <a:t>amount of noise increases, but t</a:t>
            </a:r>
          </a:p>
          <a:p>
            <a:r>
              <a:rPr lang="en-US" altLang="zh-CN"/>
              <a:t>he attack still outperforms the baseline and, even with 10% of the features in the shadows’</a:t>
            </a:r>
          </a:p>
          <a:p>
            <a:r>
              <a:rPr lang="en-US" altLang="zh-CN"/>
              <a:t>training data replaced by random values, matches the original</a:t>
            </a:r>
          </a:p>
          <a:p>
            <a:r>
              <a:rPr lang="en-US" altLang="zh-CN"/>
              <a:t>attack. This demonstrates that our attacks are robust even</a:t>
            </a:r>
          </a:p>
          <a:p>
            <a:r>
              <a:rPr lang="en-US" altLang="zh-CN"/>
              <a:t>if the attacker’s assumptions about the distribution of the</a:t>
            </a:r>
          </a:p>
          <a:p>
            <a:r>
              <a:rPr lang="en-US" altLang="zh-CN"/>
              <a:t>target model’s training data are not very accurate</a:t>
            </a:r>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21</a:t>
            </a:fld>
            <a:endParaRPr lang="zh-CN" altLang="en-US"/>
          </a:p>
        </p:txBody>
      </p:sp>
    </p:spTree>
    <p:extLst>
      <p:ext uri="{BB962C8B-B14F-4D97-AF65-F5344CB8AC3E}">
        <p14:creationId xmlns:p14="http://schemas.microsoft.com/office/powerpoint/2010/main" val="3738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Figure 8 reports precision of the attacks trained on the</a:t>
            </a:r>
          </a:p>
          <a:p>
            <a:r>
              <a:rPr lang="en-US" altLang="zh-CN"/>
              <a:t>shadow models whose training datasets are noisy versions of</a:t>
            </a:r>
          </a:p>
          <a:p>
            <a:r>
              <a:rPr lang="en-US" altLang="zh-CN"/>
              <a:t>the real data (disjoint from the target model’s training dataset</a:t>
            </a:r>
          </a:p>
          <a:p>
            <a:r>
              <a:rPr lang="en-US" altLang="zh-CN"/>
              <a:t>but sampled from the same population). Precision drops as the</a:t>
            </a:r>
          </a:p>
          <a:p>
            <a:r>
              <a:rPr lang="en-US" altLang="zh-CN"/>
              <a:t>amount of noise increases, but t</a:t>
            </a:r>
          </a:p>
          <a:p>
            <a:r>
              <a:rPr lang="en-US" altLang="zh-CN"/>
              <a:t>he attack still outperforms the baseline and, even with 10% of the features in the shadows’</a:t>
            </a:r>
          </a:p>
          <a:p>
            <a:r>
              <a:rPr lang="en-US" altLang="zh-CN"/>
              <a:t>training data replaced by random values, matches the original</a:t>
            </a:r>
          </a:p>
          <a:p>
            <a:r>
              <a:rPr lang="en-US" altLang="zh-CN"/>
              <a:t>attack. This demonstrates that our attacks are robust even</a:t>
            </a:r>
          </a:p>
          <a:p>
            <a:r>
              <a:rPr lang="en-US" altLang="zh-CN"/>
              <a:t>if the attacker’s assumptions about the distribution of the</a:t>
            </a:r>
          </a:p>
          <a:p>
            <a:r>
              <a:rPr lang="en-US" altLang="zh-CN"/>
              <a:t>target model’s training data are not very accurate</a:t>
            </a:r>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22</a:t>
            </a:fld>
            <a:endParaRPr lang="zh-CN" altLang="en-US"/>
          </a:p>
        </p:txBody>
      </p:sp>
    </p:spTree>
    <p:extLst>
      <p:ext uri="{BB962C8B-B14F-4D97-AF65-F5344CB8AC3E}">
        <p14:creationId xmlns:p14="http://schemas.microsoft.com/office/powerpoint/2010/main" val="391621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8345-B86C-4831-B7CD-D95DA0403A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DA91E6-90A2-4016-8A85-3E9A4D5BB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94B4C1-FD51-452B-B6C0-6A7172A4055C}"/>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BCF740C9-115D-4510-B54C-F0F7F307D5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5A977-C3F9-4C52-8690-EAA436C1E51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86171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EC077-0D0D-4D81-8383-C84F443F9E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BAC10D-2686-4B78-85BE-DA082241B7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F734-ADD6-4496-88E9-0B9960C492D7}"/>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964E6C3A-0AA2-43E8-B413-C07C0BC17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CA70F7-52E9-4EED-93C6-C85694153B24}"/>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1811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50080D-EFD2-4C88-8242-878853A60B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E0DA3F-6571-45F6-A1DB-B42BB589C5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D1DE76-E375-4F70-AA62-B1B773D7015E}"/>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22070953-8C36-4CCE-B292-15C095548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943B6-37ED-4082-9723-0A4B95182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73429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40332-27C6-E54B-8A54-8C066E52187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211FF23-D3C2-0248-A557-695449EA1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7818FF-548C-754C-9F02-4E3D26D83BD1}"/>
              </a:ext>
            </a:extLst>
          </p:cNvPr>
          <p:cNvSpPr>
            <a:spLocks noGrp="1"/>
          </p:cNvSpPr>
          <p:nvPr>
            <p:ph type="dt" sz="half" idx="10"/>
          </p:nvPr>
        </p:nvSpPr>
        <p:spPr/>
        <p:txBody>
          <a:bodyPr/>
          <a:lstStyle/>
          <a:p>
            <a:fld id="{6A42D1FF-AE13-D949-9AA7-CA2B6D4F5965}" type="datetime1">
              <a:t>2022/5/27</a:t>
            </a:fld>
            <a:endParaRPr kumimoji="1" lang="zh-CN" altLang="en-US"/>
          </a:p>
        </p:txBody>
      </p:sp>
      <p:sp>
        <p:nvSpPr>
          <p:cNvPr id="5" name="页脚占位符 4">
            <a:extLst>
              <a:ext uri="{FF2B5EF4-FFF2-40B4-BE49-F238E27FC236}">
                <a16:creationId xmlns:a16="http://schemas.microsoft.com/office/drawing/2014/main" id="{EC69DA13-26A5-7D40-8B85-5DE8E0894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7F88DA-38E5-574C-BEA3-10F5A5213BFD}"/>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64919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F175-05B1-EA47-8020-2F576C2A1EE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D686A5-BE2E-C949-9B15-2D2B0086012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3F6102-01EA-614A-B5FD-90061C9D195F}"/>
              </a:ext>
            </a:extLst>
          </p:cNvPr>
          <p:cNvSpPr>
            <a:spLocks noGrp="1"/>
          </p:cNvSpPr>
          <p:nvPr>
            <p:ph type="dt" sz="half" idx="10"/>
          </p:nvPr>
        </p:nvSpPr>
        <p:spPr/>
        <p:txBody>
          <a:bodyPr/>
          <a:lstStyle/>
          <a:p>
            <a:fld id="{6C04176A-D55A-EC4C-8587-842E60670E3A}" type="datetime1">
              <a:t>2022/5/27</a:t>
            </a:fld>
            <a:endParaRPr kumimoji="1" lang="zh-CN" altLang="en-US"/>
          </a:p>
        </p:txBody>
      </p:sp>
      <p:sp>
        <p:nvSpPr>
          <p:cNvPr id="5" name="页脚占位符 4">
            <a:extLst>
              <a:ext uri="{FF2B5EF4-FFF2-40B4-BE49-F238E27FC236}">
                <a16:creationId xmlns:a16="http://schemas.microsoft.com/office/drawing/2014/main" id="{A67C527F-5CF5-ED41-AF3D-89F61F5175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5C646B-EB0D-AD4A-9142-598D28DD1869}"/>
              </a:ext>
            </a:extLst>
          </p:cNvPr>
          <p:cNvSpPr>
            <a:spLocks noGrp="1"/>
          </p:cNvSpPr>
          <p:nvPr>
            <p:ph type="sldNum" sz="quarter" idx="12"/>
          </p:nvPr>
        </p:nvSpPr>
        <p:spPr>
          <a:xfrm>
            <a:off x="11440885" y="6383111"/>
            <a:ext cx="544286" cy="365125"/>
          </a:xfrm>
        </p:spPr>
        <p:txBody>
          <a:bodyPr/>
          <a:lstStyle>
            <a:lvl1pPr>
              <a:defRPr sz="2000">
                <a:latin typeface="Microsoft YaHei" panose="020B0503020204020204" pitchFamily="34" charset="-122"/>
                <a:ea typeface="Microsoft YaHei" panose="020B0503020204020204" pitchFamily="34" charset="-122"/>
              </a:defRPr>
            </a:lvl1pPr>
          </a:lstStyle>
          <a:p>
            <a:fld id="{75F37EE8-98CE-1B43-8FA2-856FBD00F454}" type="slidenum">
              <a:rPr lang="en-US" altLang="zh-CN"/>
              <a:pPr/>
              <a:t>‹#›</a:t>
            </a:fld>
            <a:endParaRPr kumimoji="1" lang="zh-CN" altLang="en-US"/>
          </a:p>
        </p:txBody>
      </p:sp>
    </p:spTree>
    <p:extLst>
      <p:ext uri="{BB962C8B-B14F-4D97-AF65-F5344CB8AC3E}">
        <p14:creationId xmlns:p14="http://schemas.microsoft.com/office/powerpoint/2010/main" val="2892029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B4D9C-C54C-A649-8009-296FA3C300C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66CEAC7-325C-2A46-951E-CC9682D04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F67C989-A5B3-0043-B2D9-43A5E80D692C}"/>
              </a:ext>
            </a:extLst>
          </p:cNvPr>
          <p:cNvSpPr>
            <a:spLocks noGrp="1"/>
          </p:cNvSpPr>
          <p:nvPr>
            <p:ph type="dt" sz="half" idx="10"/>
          </p:nvPr>
        </p:nvSpPr>
        <p:spPr/>
        <p:txBody>
          <a:bodyPr/>
          <a:lstStyle/>
          <a:p>
            <a:fld id="{2218D408-E410-404F-B892-A0DCAA4FCDA8}" type="datetime1">
              <a:t>2022/5/27</a:t>
            </a:fld>
            <a:endParaRPr kumimoji="1" lang="zh-CN" altLang="en-US"/>
          </a:p>
        </p:txBody>
      </p:sp>
      <p:sp>
        <p:nvSpPr>
          <p:cNvPr id="5" name="页脚占位符 4">
            <a:extLst>
              <a:ext uri="{FF2B5EF4-FFF2-40B4-BE49-F238E27FC236}">
                <a16:creationId xmlns:a16="http://schemas.microsoft.com/office/drawing/2014/main" id="{7BA52B85-5F24-DE47-9A19-59E1E6DAD3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4D7D52-A111-5F4F-A0C1-29D7F8165C6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2717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AD4E-84DA-E34D-A719-F099ED2588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D075588-8A30-2D47-8AB5-BB9AD924C84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CE9C524-7DC8-7849-BEF5-D5F2B477F7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348FCC-1F14-484E-BBFA-0A2E364C5943}"/>
              </a:ext>
            </a:extLst>
          </p:cNvPr>
          <p:cNvSpPr>
            <a:spLocks noGrp="1"/>
          </p:cNvSpPr>
          <p:nvPr>
            <p:ph type="dt" sz="half" idx="10"/>
          </p:nvPr>
        </p:nvSpPr>
        <p:spPr/>
        <p:txBody>
          <a:bodyPr/>
          <a:lstStyle/>
          <a:p>
            <a:fld id="{31CEC926-D76F-1F46-BE5E-27EEA3AF4CA4}" type="datetime1">
              <a:t>2022/5/27</a:t>
            </a:fld>
            <a:endParaRPr kumimoji="1" lang="zh-CN" altLang="en-US"/>
          </a:p>
        </p:txBody>
      </p:sp>
      <p:sp>
        <p:nvSpPr>
          <p:cNvPr id="6" name="页脚占位符 5">
            <a:extLst>
              <a:ext uri="{FF2B5EF4-FFF2-40B4-BE49-F238E27FC236}">
                <a16:creationId xmlns:a16="http://schemas.microsoft.com/office/drawing/2014/main" id="{8B5A2E85-B327-4144-A155-65EFC75C21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83D070E-8D74-2B42-8158-91C62589B734}"/>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07521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DC8FB-5CEE-004F-AE49-2E56B96023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B557CB-FE7E-E24B-82D1-564F459CF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EB9C96-3F3E-1545-BC4E-6106FDC998A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BED2BB1-16EA-E14B-8D4B-873200284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A6F709-1C79-4D4D-B027-A1C112D64C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A3F9445-2CE4-0A45-8B31-6119E69DBD96}"/>
              </a:ext>
            </a:extLst>
          </p:cNvPr>
          <p:cNvSpPr>
            <a:spLocks noGrp="1"/>
          </p:cNvSpPr>
          <p:nvPr>
            <p:ph type="dt" sz="half" idx="10"/>
          </p:nvPr>
        </p:nvSpPr>
        <p:spPr/>
        <p:txBody>
          <a:bodyPr/>
          <a:lstStyle/>
          <a:p>
            <a:fld id="{E1BEF7C9-C0F0-C142-AA69-20CF0EE6D53A}" type="datetime1">
              <a:t>2022/5/27</a:t>
            </a:fld>
            <a:endParaRPr kumimoji="1" lang="zh-CN" altLang="en-US"/>
          </a:p>
        </p:txBody>
      </p:sp>
      <p:sp>
        <p:nvSpPr>
          <p:cNvPr id="8" name="页脚占位符 7">
            <a:extLst>
              <a:ext uri="{FF2B5EF4-FFF2-40B4-BE49-F238E27FC236}">
                <a16:creationId xmlns:a16="http://schemas.microsoft.com/office/drawing/2014/main" id="{E0C88EC0-DBE6-194A-B20A-4303E38305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EC51F87-C528-CD4B-B0BF-426CA09CB056}"/>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63568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A015-E3E6-7147-BA55-1CA1CB9161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BCB3BF3-AE11-CF47-B682-E15E26507626}"/>
              </a:ext>
            </a:extLst>
          </p:cNvPr>
          <p:cNvSpPr>
            <a:spLocks noGrp="1"/>
          </p:cNvSpPr>
          <p:nvPr>
            <p:ph type="dt" sz="half" idx="10"/>
          </p:nvPr>
        </p:nvSpPr>
        <p:spPr/>
        <p:txBody>
          <a:bodyPr/>
          <a:lstStyle/>
          <a:p>
            <a:fld id="{7FB85B67-905D-3440-9198-CB8EDE989C8F}" type="datetime1">
              <a:t>2022/5/27</a:t>
            </a:fld>
            <a:endParaRPr kumimoji="1" lang="zh-CN" altLang="en-US"/>
          </a:p>
        </p:txBody>
      </p:sp>
      <p:sp>
        <p:nvSpPr>
          <p:cNvPr id="4" name="页脚占位符 3">
            <a:extLst>
              <a:ext uri="{FF2B5EF4-FFF2-40B4-BE49-F238E27FC236}">
                <a16:creationId xmlns:a16="http://schemas.microsoft.com/office/drawing/2014/main" id="{CAFE2BD9-746D-1C47-976E-F2B5A6096F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B5FFA7-85B1-4641-B879-3F13D36185CC}"/>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030850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FC9ECE-52D3-FA4F-8562-7407005E9B32}"/>
              </a:ext>
            </a:extLst>
          </p:cNvPr>
          <p:cNvSpPr>
            <a:spLocks noGrp="1"/>
          </p:cNvSpPr>
          <p:nvPr>
            <p:ph type="dt" sz="half" idx="10"/>
          </p:nvPr>
        </p:nvSpPr>
        <p:spPr/>
        <p:txBody>
          <a:bodyPr/>
          <a:lstStyle/>
          <a:p>
            <a:fld id="{15591CF9-16BB-714F-B780-0E21643FB649}" type="datetime1">
              <a:t>2022/5/27</a:t>
            </a:fld>
            <a:endParaRPr kumimoji="1" lang="zh-CN" altLang="en-US"/>
          </a:p>
        </p:txBody>
      </p:sp>
      <p:sp>
        <p:nvSpPr>
          <p:cNvPr id="3" name="页脚占位符 2">
            <a:extLst>
              <a:ext uri="{FF2B5EF4-FFF2-40B4-BE49-F238E27FC236}">
                <a16:creationId xmlns:a16="http://schemas.microsoft.com/office/drawing/2014/main" id="{4F9EE8E6-AB01-744B-9C44-85559A1F47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F4B127F-6CD2-1D42-89CB-D34668FC4C0A}"/>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33584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09784-16C7-D044-9F9E-95B6EE2465C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DED69D2-7291-BB42-A017-09B6CA527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0ACC7B-F6F5-B445-9219-CC44FA6A1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068C1FC-E681-FA48-B38D-5BAD9F7DFC92}"/>
              </a:ext>
            </a:extLst>
          </p:cNvPr>
          <p:cNvSpPr>
            <a:spLocks noGrp="1"/>
          </p:cNvSpPr>
          <p:nvPr>
            <p:ph type="dt" sz="half" idx="10"/>
          </p:nvPr>
        </p:nvSpPr>
        <p:spPr/>
        <p:txBody>
          <a:bodyPr/>
          <a:lstStyle/>
          <a:p>
            <a:fld id="{C7720777-5D19-8F4B-8CBF-78452435B8AF}" type="datetime1">
              <a:t>2022/5/27</a:t>
            </a:fld>
            <a:endParaRPr kumimoji="1" lang="zh-CN" altLang="en-US"/>
          </a:p>
        </p:txBody>
      </p:sp>
      <p:sp>
        <p:nvSpPr>
          <p:cNvPr id="6" name="页脚占位符 5">
            <a:extLst>
              <a:ext uri="{FF2B5EF4-FFF2-40B4-BE49-F238E27FC236}">
                <a16:creationId xmlns:a16="http://schemas.microsoft.com/office/drawing/2014/main" id="{79FB4A54-D922-6F46-B509-6C195D18CD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681968-4F73-0041-B253-1EDF10A4F9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879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DD28B-CF94-45B8-84FE-5F81E0B219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CF2A6A-DC7D-4E3B-8148-0D735F5072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6D0CB-C049-43F8-9D31-1D9044842AA5}"/>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28951386-0720-445E-96A7-46B3C6951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A754CA-4170-4BB5-83EC-141910D140B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03627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6AC0-BC0F-6C49-812E-B4C5F9DF53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7A5CA3-6E36-5142-AA2E-0FC910096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21DA9B4-FEE0-D047-9963-6D3A30757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A607AEB-7B22-D547-9AC0-0DE4506B4EA8}"/>
              </a:ext>
            </a:extLst>
          </p:cNvPr>
          <p:cNvSpPr>
            <a:spLocks noGrp="1"/>
          </p:cNvSpPr>
          <p:nvPr>
            <p:ph type="dt" sz="half" idx="10"/>
          </p:nvPr>
        </p:nvSpPr>
        <p:spPr/>
        <p:txBody>
          <a:bodyPr/>
          <a:lstStyle/>
          <a:p>
            <a:fld id="{7A00EAF8-B695-654A-8842-BEBF1BAA39EC}" type="datetime1">
              <a:t>2022/5/27</a:t>
            </a:fld>
            <a:endParaRPr kumimoji="1" lang="zh-CN" altLang="en-US"/>
          </a:p>
        </p:txBody>
      </p:sp>
      <p:sp>
        <p:nvSpPr>
          <p:cNvPr id="6" name="页脚占位符 5">
            <a:extLst>
              <a:ext uri="{FF2B5EF4-FFF2-40B4-BE49-F238E27FC236}">
                <a16:creationId xmlns:a16="http://schemas.microsoft.com/office/drawing/2014/main" id="{523397B4-3839-0744-B8A7-8D559DF391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794C7F-13FF-5C42-B68D-48C18833911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5810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BC934-5948-D540-96B7-839B566CC97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02F3A7-05A4-2A4A-ACB0-C9DD1FA886D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F6CE82D-D753-6246-BEE9-8C8B4F2F005D}"/>
              </a:ext>
            </a:extLst>
          </p:cNvPr>
          <p:cNvSpPr>
            <a:spLocks noGrp="1"/>
          </p:cNvSpPr>
          <p:nvPr>
            <p:ph type="dt" sz="half" idx="10"/>
          </p:nvPr>
        </p:nvSpPr>
        <p:spPr/>
        <p:txBody>
          <a:bodyPr/>
          <a:lstStyle/>
          <a:p>
            <a:fld id="{8371AF53-1BBD-7046-9D9D-F1054F57D932}" type="datetime1">
              <a:t>2022/5/27</a:t>
            </a:fld>
            <a:endParaRPr kumimoji="1" lang="zh-CN" altLang="en-US"/>
          </a:p>
        </p:txBody>
      </p:sp>
      <p:sp>
        <p:nvSpPr>
          <p:cNvPr id="5" name="页脚占位符 4">
            <a:extLst>
              <a:ext uri="{FF2B5EF4-FFF2-40B4-BE49-F238E27FC236}">
                <a16:creationId xmlns:a16="http://schemas.microsoft.com/office/drawing/2014/main" id="{7E12296E-CAEA-564A-908F-84A4EAFA18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9F7585-F069-494F-8383-B5BAEF92DD12}"/>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79568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38EC0D-73D6-A84F-953F-03D95150412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3C84B9-C286-6D44-B004-18016B7A3CC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E228E6-B28F-C243-8DF6-CE56523A13AF}"/>
              </a:ext>
            </a:extLst>
          </p:cNvPr>
          <p:cNvSpPr>
            <a:spLocks noGrp="1"/>
          </p:cNvSpPr>
          <p:nvPr>
            <p:ph type="dt" sz="half" idx="10"/>
          </p:nvPr>
        </p:nvSpPr>
        <p:spPr/>
        <p:txBody>
          <a:bodyPr/>
          <a:lstStyle/>
          <a:p>
            <a:fld id="{62EED94F-9430-A941-8803-EBDE1FF7C814}" type="datetime1">
              <a:t>2022/5/27</a:t>
            </a:fld>
            <a:endParaRPr kumimoji="1" lang="zh-CN" altLang="en-US"/>
          </a:p>
        </p:txBody>
      </p:sp>
      <p:sp>
        <p:nvSpPr>
          <p:cNvPr id="5" name="页脚占位符 4">
            <a:extLst>
              <a:ext uri="{FF2B5EF4-FFF2-40B4-BE49-F238E27FC236}">
                <a16:creationId xmlns:a16="http://schemas.microsoft.com/office/drawing/2014/main" id="{2877E910-FB20-274A-BD5F-1B816564ED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D6E68D-4D08-9A41-85B1-6C07E1BBB4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4691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00A84-6E99-459D-B7FB-D9086B8760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EA07D7-7C60-417E-8453-859CE6A75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B1AC20-2432-4ABD-A14E-61956E2988A7}"/>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8819A369-6F60-4DE1-B875-73B1B274C3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9EA2D6-CBEA-431F-9966-6434C81EB4F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5742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6AFED-CF79-4AEC-BBD8-8001EAEAEA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7AD9BB-65E0-4D7C-9A4C-308D2303B4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503D32-F12E-436B-8933-9A07D9C2B3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E7B62D-6C84-40D5-9B55-CD9636233E58}"/>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BC9A221B-CE36-434D-8EC1-647F644088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0C94D-9E04-4BB3-B9DA-0D037144F5E5}"/>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8946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6539A-782E-4453-AE48-2B5F9C2281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AEAB79-9EF0-4B17-B1C1-0346D3736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34FA2B-2052-4FF1-8578-B6522B1382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8A7823-773A-4D74-9150-90DB97151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1005B2-2C0A-4BC1-877D-7A28D1446A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A485DB-FE69-4409-B78D-4816DFB09B90}"/>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8" name="页脚占位符 7">
            <a:extLst>
              <a:ext uri="{FF2B5EF4-FFF2-40B4-BE49-F238E27FC236}">
                <a16:creationId xmlns:a16="http://schemas.microsoft.com/office/drawing/2014/main" id="{A8F23B0D-AED4-4C70-B871-8F60597184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B15EEC-DD8A-48EC-B2C7-3D4AFC562D9D}"/>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20949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33445-7821-4C21-A4F0-55B6622460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A04C6-6668-44C1-81B5-2668707FA2FD}"/>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4" name="页脚占位符 3">
            <a:extLst>
              <a:ext uri="{FF2B5EF4-FFF2-40B4-BE49-F238E27FC236}">
                <a16:creationId xmlns:a16="http://schemas.microsoft.com/office/drawing/2014/main" id="{73542CDA-C619-44C2-BD03-EFEB11B436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6019D2-499C-490A-A791-7B2A0927BD9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6865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68C2A3-9294-4ABF-8F2A-883A206F2AFD}"/>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3" name="页脚占位符 2">
            <a:extLst>
              <a:ext uri="{FF2B5EF4-FFF2-40B4-BE49-F238E27FC236}">
                <a16:creationId xmlns:a16="http://schemas.microsoft.com/office/drawing/2014/main" id="{45D6256B-5F66-4975-B17C-D0AA70A273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F5E8E3-B6C0-4E07-86DE-787F31B7A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948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56B6-335C-415A-9041-5EEFBF1A9F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7B6E43-B66B-4009-A728-9E795EDA2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213281-136A-47C3-8E47-0DD291655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977EDE-5E18-4CED-BFD1-C19D63B63297}"/>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2B4506B7-F0A9-44B4-9A30-E27AF691E3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45A434-5474-4BB3-9842-5A861DBD5107}"/>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6181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7B595-F16C-4435-93A0-09DED22817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4FB015-68C0-4A3A-BB17-FFBB8F622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C3D348-140B-4FCD-845B-022653F89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BFDCC-F654-46AA-8D3D-1D76D3D0BB3C}"/>
              </a:ext>
            </a:extLst>
          </p:cNvPr>
          <p:cNvSpPr>
            <a:spLocks noGrp="1"/>
          </p:cNvSpPr>
          <p:nvPr>
            <p:ph type="dt" sz="half" idx="10"/>
          </p:nvPr>
        </p:nvSpPr>
        <p:spPr/>
        <p:txBody>
          <a:bodyPr/>
          <a:lstStyle/>
          <a:p>
            <a:fld id="{5D6D3AE5-DF4B-42C6-93BB-472F534FC35D}"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63D463FD-9A3E-4D45-B182-C962F76822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87041B-1DA2-435E-A74E-C51D6D49B846}"/>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37296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DE19FC-F693-4A51-A84D-2E6B927F4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9FC76A-1215-4B0F-9AE6-939AF2FC1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C50DF9-8571-4034-8840-58D3D726E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D3AE5-DF4B-42C6-93BB-472F534FC35D}"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A264320A-489E-44E6-B414-BD6810562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CFCF85-07E0-46C7-869B-F774147EE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1399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7C700-CFAC-AB4D-B8D3-5F3E380CA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3447A-C118-4946-9EC2-67B52F51B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90542D-E155-B04B-9396-568E4A1EC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36590-E016-004C-BAAF-9E7BBD39344B}" type="datetime1">
              <a:t>2022/5/27</a:t>
            </a:fld>
            <a:endParaRPr kumimoji="1" lang="zh-CN" altLang="en-US"/>
          </a:p>
        </p:txBody>
      </p:sp>
      <p:sp>
        <p:nvSpPr>
          <p:cNvPr id="5" name="页脚占位符 4">
            <a:extLst>
              <a:ext uri="{FF2B5EF4-FFF2-40B4-BE49-F238E27FC236}">
                <a16:creationId xmlns:a16="http://schemas.microsoft.com/office/drawing/2014/main" id="{683B7DBA-4AA6-8341-9204-966650BCC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21C7047-AEE7-0040-8B0D-08B7DA0C1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37EE8-98CE-1B43-8FA2-856FBD00F454}" type="slidenum">
              <a:t>‹#›</a:t>
            </a:fld>
            <a:endParaRPr kumimoji="1" lang="zh-CN" altLang="en-US"/>
          </a:p>
        </p:txBody>
      </p:sp>
    </p:spTree>
    <p:extLst>
      <p:ext uri="{BB962C8B-B14F-4D97-AF65-F5344CB8AC3E}">
        <p14:creationId xmlns:p14="http://schemas.microsoft.com/office/powerpoint/2010/main" val="107820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E6C72-A72F-4DC1-A155-09485B4346D0}"/>
              </a:ext>
            </a:extLst>
          </p:cNvPr>
          <p:cNvSpPr>
            <a:spLocks noGrp="1"/>
          </p:cNvSpPr>
          <p:nvPr>
            <p:ph type="ctrTitle"/>
          </p:nvPr>
        </p:nvSpPr>
        <p:spPr>
          <a:xfrm>
            <a:off x="0" y="1366887"/>
            <a:ext cx="12192000" cy="1865378"/>
          </a:xfrm>
        </p:spPr>
        <p:txBody>
          <a:bodyPr>
            <a:normAutofit/>
          </a:bodyPr>
          <a:lstStyle/>
          <a:p>
            <a:pPr>
              <a:lnSpc>
                <a:spcPct val="120000"/>
              </a:lnSpc>
              <a:spcBef>
                <a:spcPts val="0"/>
              </a:spcBef>
            </a:pPr>
            <a:r>
              <a:rPr lang="en-US" altLang="zh-CN" sz="4800" b="1">
                <a:latin typeface="Times New Roman" panose="02020603050405020304" pitchFamily="18" charset="0"/>
                <a:cs typeface="Times New Roman" panose="02020603050405020304" pitchFamily="18" charset="0"/>
              </a:rPr>
              <a:t>Membership Inference Attacks</a:t>
            </a:r>
            <a:br>
              <a:rPr lang="en-US" altLang="zh-CN" sz="4800" b="1">
                <a:latin typeface="Times New Roman" panose="02020603050405020304" pitchFamily="18" charset="0"/>
                <a:cs typeface="Times New Roman" panose="02020603050405020304" pitchFamily="18" charset="0"/>
              </a:rPr>
            </a:br>
            <a:r>
              <a:rPr lang="en-US" altLang="zh-CN" sz="4800" b="1">
                <a:latin typeface="Times New Roman" panose="02020603050405020304" pitchFamily="18" charset="0"/>
                <a:cs typeface="Times New Roman" panose="02020603050405020304" pitchFamily="18" charset="0"/>
              </a:rPr>
              <a:t> Against Machine Learning Models</a:t>
            </a:r>
            <a:endParaRPr kumimoji="1" lang="zh-CN" altLang="en-US" sz="48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92E76F9-DBDA-4499-8ACA-2DB12F4C907A}"/>
              </a:ext>
            </a:extLst>
          </p:cNvPr>
          <p:cNvSpPr/>
          <p:nvPr/>
        </p:nvSpPr>
        <p:spPr>
          <a:xfrm>
            <a:off x="0" y="3450428"/>
            <a:ext cx="12192000" cy="461665"/>
          </a:xfrm>
          <a:prstGeom prst="rect">
            <a:avLst/>
          </a:prstGeom>
        </p:spPr>
        <p:txBody>
          <a:bodyPr wrap="square">
            <a:spAutoFit/>
          </a:bodyPr>
          <a:lstStyle/>
          <a:p>
            <a:pPr algn="ctr"/>
            <a:r>
              <a:rPr lang="en-US" altLang="zh-CN" sz="2400" b="1">
                <a:latin typeface="Times New Roman" panose="02020603050405020304" pitchFamily="18" charset="0"/>
                <a:cs typeface="Times New Roman" panose="02020603050405020304" pitchFamily="18" charset="0"/>
              </a:rPr>
              <a:t>2017 IEEE symposium on security and privacy (S&amp;P)  </a:t>
            </a:r>
            <a:r>
              <a:rPr lang="en-US" altLang="zh-CN" sz="2400" b="1">
                <a:solidFill>
                  <a:schemeClr val="accent5">
                    <a:lumMod val="50000"/>
                  </a:schemeClr>
                </a:solidFill>
                <a:latin typeface="Times New Roman" panose="02020603050405020304" pitchFamily="18" charset="0"/>
                <a:cs typeface="Times New Roman" panose="02020603050405020304" pitchFamily="18" charset="0"/>
              </a:rPr>
              <a:t>(Cited: 1941)</a:t>
            </a:r>
          </a:p>
        </p:txBody>
      </p:sp>
      <p:sp>
        <p:nvSpPr>
          <p:cNvPr id="4" name="文本框 3">
            <a:extLst>
              <a:ext uri="{FF2B5EF4-FFF2-40B4-BE49-F238E27FC236}">
                <a16:creationId xmlns:a16="http://schemas.microsoft.com/office/drawing/2014/main" id="{7969D01D-214B-4848-902D-158BFA26D8D8}"/>
              </a:ext>
            </a:extLst>
          </p:cNvPr>
          <p:cNvSpPr txBox="1"/>
          <p:nvPr/>
        </p:nvSpPr>
        <p:spPr>
          <a:xfrm>
            <a:off x="4935415" y="5691897"/>
            <a:ext cx="2321169" cy="369332"/>
          </a:xfrm>
          <a:prstGeom prst="rect">
            <a:avLst/>
          </a:prstGeom>
          <a:noFill/>
        </p:spPr>
        <p:txBody>
          <a:bodyPr wrap="square" rtlCol="0">
            <a:spAutoFit/>
          </a:bodyPr>
          <a:lstStyle/>
          <a:p>
            <a:r>
              <a:rPr kumimoji="1" lang="zh-CN" altLang="en-US" b="1">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b="1">
                <a:latin typeface="Times New Roman" panose="02020603050405020304" pitchFamily="18" charset="0"/>
                <a:ea typeface="SimSun" panose="02010600030101010101" pitchFamily="2" charset="-122"/>
                <a:cs typeface="Times New Roman" panose="02020603050405020304" pitchFamily="18" charset="0"/>
              </a:rPr>
              <a:t>2022.05.26</a:t>
            </a:r>
            <a:endParaRPr kumimoji="1" lang="zh-CN" altLang="en-US" b="1">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66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C8DAB5D-A64C-4014-A717-909959AF976F}"/>
              </a:ext>
            </a:extLst>
          </p:cNvPr>
          <p:cNvSpPr/>
          <p:nvPr/>
        </p:nvSpPr>
        <p:spPr>
          <a:xfrm>
            <a:off x="775503" y="3020994"/>
            <a:ext cx="11033908" cy="14352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31651F9-C5EE-462C-87F6-B56930933B1C}"/>
              </a:ext>
            </a:extLst>
          </p:cNvPr>
          <p:cNvSpPr txBox="1"/>
          <p:nvPr/>
        </p:nvSpPr>
        <p:spPr>
          <a:xfrm>
            <a:off x="336289" y="12775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Shadow Training Technique (Data preparation) </a:t>
            </a:r>
          </a:p>
        </p:txBody>
      </p:sp>
      <p:sp>
        <p:nvSpPr>
          <p:cNvPr id="11" name="文本框 10">
            <a:extLst>
              <a:ext uri="{FF2B5EF4-FFF2-40B4-BE49-F238E27FC236}">
                <a16:creationId xmlns:a16="http://schemas.microsoft.com/office/drawing/2014/main" id="{C1841419-8ABC-463C-BC79-56031AA91CCD}"/>
              </a:ext>
            </a:extLst>
          </p:cNvPr>
          <p:cNvSpPr txBox="1"/>
          <p:nvPr/>
        </p:nvSpPr>
        <p:spPr>
          <a:xfrm>
            <a:off x="336289" y="1044267"/>
            <a:ext cx="9948355" cy="584775"/>
          </a:xfrm>
          <a:prstGeom prst="rect">
            <a:avLst/>
          </a:prstGeom>
          <a:noFill/>
        </p:spPr>
        <p:txBody>
          <a:bodyPr wrap="square">
            <a:spAutoFit/>
          </a:bodyPr>
          <a:lstStyle/>
          <a:p>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How to generating training data for Shadow Models?</a:t>
            </a:r>
            <a:endParaRPr lang="zh-CN" altLang="en-US"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579B04E-6AA0-48B5-BE6E-6AAB6F5B8F2F}"/>
              </a:ext>
            </a:extLst>
          </p:cNvPr>
          <p:cNvSpPr txBox="1"/>
          <p:nvPr/>
        </p:nvSpPr>
        <p:spPr>
          <a:xfrm>
            <a:off x="336289" y="1629042"/>
            <a:ext cx="11636415" cy="4862870"/>
          </a:xfrm>
          <a:prstGeom prst="rect">
            <a:avLst/>
          </a:prstGeom>
          <a:noFill/>
        </p:spPr>
        <p:txBody>
          <a:bodyPr wrap="square">
            <a:spAutoFit/>
          </a:bodyPr>
          <a:lstStyle/>
          <a:p>
            <a:pPr marL="457200"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Model-based synthesis: If the attacker </a:t>
            </a:r>
            <a:r>
              <a:rPr lang="en-US" altLang="zh-CN" sz="2800">
                <a:solidFill>
                  <a:srgbClr val="C00000"/>
                </a:solidFill>
                <a:latin typeface="Times New Roman" panose="02020603050405020304" pitchFamily="18" charset="0"/>
                <a:cs typeface="Times New Roman" panose="02020603050405020304" pitchFamily="18" charset="0"/>
              </a:rPr>
              <a:t>does not have real training data nor any statistics about its distribution</a:t>
            </a:r>
            <a:r>
              <a:rPr lang="en-US" altLang="zh-CN" sz="2800">
                <a:latin typeface="Times New Roman" panose="02020603050405020304" pitchFamily="18" charset="0"/>
                <a:cs typeface="Times New Roman" panose="02020603050405020304" pitchFamily="18" charset="0"/>
              </a:rPr>
              <a:t>, he can generate synthetic training data for the shadow models using the target model itself.</a:t>
            </a:r>
          </a:p>
          <a:p>
            <a:pPr lvl="1">
              <a:spcAft>
                <a:spcPts val="1200"/>
              </a:spcAft>
            </a:pPr>
            <a:r>
              <a:rPr lang="en-US" altLang="zh-CN" sz="2800" b="1">
                <a:solidFill>
                  <a:srgbClr val="C00000"/>
                </a:solidFill>
                <a:latin typeface="Times New Roman" panose="02020603050405020304" pitchFamily="18" charset="0"/>
                <a:cs typeface="Times New Roman" panose="02020603050405020304" pitchFamily="18" charset="0"/>
              </a:rPr>
              <a:t>Main idea: </a:t>
            </a:r>
            <a:r>
              <a:rPr lang="en-US" altLang="zh-CN" sz="2800">
                <a:latin typeface="Times New Roman" panose="02020603050405020304" pitchFamily="18" charset="0"/>
                <a:cs typeface="Times New Roman" panose="02020603050405020304" pitchFamily="18" charset="0"/>
              </a:rPr>
              <a:t>Records that are classified by the target model with </a:t>
            </a:r>
            <a:r>
              <a:rPr lang="en-US" altLang="zh-CN" sz="2800">
                <a:solidFill>
                  <a:srgbClr val="C00000"/>
                </a:solidFill>
                <a:latin typeface="Times New Roman" panose="02020603050405020304" pitchFamily="18" charset="0"/>
                <a:cs typeface="Times New Roman" panose="02020603050405020304" pitchFamily="18" charset="0"/>
              </a:rPr>
              <a:t>high confidence</a:t>
            </a:r>
            <a:r>
              <a:rPr lang="en-US" altLang="zh-CN" sz="2800">
                <a:latin typeface="Times New Roman" panose="02020603050405020304" pitchFamily="18" charset="0"/>
                <a:cs typeface="Times New Roman" panose="02020603050405020304" pitchFamily="18" charset="0"/>
              </a:rPr>
              <a:t> should be statistically similar to the target’s training dataset and thus provide good fodder for shadow models.</a:t>
            </a:r>
          </a:p>
          <a:p>
            <a:pPr marL="457200"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Statistics-based synthesis: The attacker knows the distribution information of target model training set, can </a:t>
            </a:r>
            <a:r>
              <a:rPr lang="en-US" altLang="zh-CN" sz="2800">
                <a:solidFill>
                  <a:srgbClr val="C00000"/>
                </a:solidFill>
                <a:latin typeface="Times New Roman" panose="02020603050405020304" pitchFamily="18" charset="0"/>
                <a:cs typeface="Times New Roman" panose="02020603050405020304" pitchFamily="18" charset="0"/>
              </a:rPr>
              <a:t>directly generate data through distribution</a:t>
            </a:r>
            <a:r>
              <a:rPr lang="en-US" altLang="zh-CN" sz="2800">
                <a:latin typeface="Times New Roman" panose="02020603050405020304" pitchFamily="18" charset="0"/>
                <a:cs typeface="Times New Roman" panose="02020603050405020304" pitchFamily="18" charset="0"/>
              </a:rPr>
              <a:t>.</a:t>
            </a:r>
          </a:p>
          <a:p>
            <a:pPr marL="457200"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Noisy real data: The attacker may </a:t>
            </a:r>
            <a:r>
              <a:rPr lang="en-US" altLang="zh-CN" sz="2800">
                <a:solidFill>
                  <a:srgbClr val="C00000"/>
                </a:solidFill>
                <a:latin typeface="Times New Roman" panose="02020603050405020304" pitchFamily="18" charset="0"/>
                <a:cs typeface="Times New Roman" panose="02020603050405020304" pitchFamily="18" charset="0"/>
              </a:rPr>
              <a:t>obtain data similar to the training set of the target model</a:t>
            </a:r>
            <a:r>
              <a:rPr lang="en-US" altLang="zh-CN" sz="2800">
                <a:latin typeface="Times New Roman" panose="02020603050405020304" pitchFamily="18" charset="0"/>
                <a:cs typeface="Times New Roman" panose="02020603050405020304" pitchFamily="18" charset="0"/>
              </a:rPr>
              <a:t>, which can be regarded as a noisy version of the training set.</a:t>
            </a:r>
            <a:endParaRPr lang="zh-CN" altLang="en-US" sz="2800">
              <a:latin typeface="Times New Roman" panose="02020603050405020304" pitchFamily="18" charset="0"/>
              <a:cs typeface="Times New Roman" panose="02020603050405020304" pitchFamily="18" charset="0"/>
            </a:endParaRPr>
          </a:p>
        </p:txBody>
      </p:sp>
      <p:cxnSp>
        <p:nvCxnSpPr>
          <p:cNvPr id="13" name="直接连接符 12">
            <a:extLst>
              <a:ext uri="{FF2B5EF4-FFF2-40B4-BE49-F238E27FC236}">
                <a16:creationId xmlns:a16="http://schemas.microsoft.com/office/drawing/2014/main" id="{2A2A2238-B643-464B-AAD3-569E6C4DC54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0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B31C49F-BDEA-4BC5-8CC1-11539C92450D}"/>
              </a:ext>
            </a:extLst>
          </p:cNvPr>
          <p:cNvPicPr>
            <a:picLocks noChangeAspect="1"/>
          </p:cNvPicPr>
          <p:nvPr/>
        </p:nvPicPr>
        <p:blipFill>
          <a:blip r:embed="rId2"/>
          <a:stretch>
            <a:fillRect/>
          </a:stretch>
        </p:blipFill>
        <p:spPr>
          <a:xfrm>
            <a:off x="558633" y="1090581"/>
            <a:ext cx="4226727" cy="5568544"/>
          </a:xfrm>
          <a:prstGeom prst="rect">
            <a:avLst/>
          </a:prstGeom>
        </p:spPr>
      </p:pic>
      <p:sp>
        <p:nvSpPr>
          <p:cNvPr id="12" name="文本框 11">
            <a:extLst>
              <a:ext uri="{FF2B5EF4-FFF2-40B4-BE49-F238E27FC236}">
                <a16:creationId xmlns:a16="http://schemas.microsoft.com/office/drawing/2014/main" id="{2E85BEB2-9D91-4606-AB2B-C9414DDBB063}"/>
              </a:ext>
            </a:extLst>
          </p:cNvPr>
          <p:cNvSpPr txBox="1"/>
          <p:nvPr/>
        </p:nvSpPr>
        <p:spPr>
          <a:xfrm>
            <a:off x="5407088" y="1033036"/>
            <a:ext cx="4693920"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a:solidFill>
                  <a:srgbClr val="C00000"/>
                </a:solidFill>
                <a:latin typeface="Times New Roman" panose="02020603050405020304" pitchFamily="18" charset="0"/>
                <a:cs typeface="Times New Roman" panose="02020603050405020304" pitchFamily="18" charset="0"/>
              </a:rPr>
              <a:t>Hill Climbing Algorithm</a:t>
            </a:r>
            <a:endParaRPr lang="zh-CN" altLang="en-US" sz="2800" b="1">
              <a:solidFill>
                <a:srgbClr val="C00000"/>
              </a:solidFill>
              <a:latin typeface="Times New Roman" panose="02020603050405020304" pitchFamily="18" charset="0"/>
              <a:cs typeface="Times New Roman" panose="02020603050405020304" pitchFamily="18" charset="0"/>
            </a:endParaRPr>
          </a:p>
        </p:txBody>
      </p:sp>
      <p:graphicFrame>
        <p:nvGraphicFramePr>
          <p:cNvPr id="13" name="表格 13">
            <a:extLst>
              <a:ext uri="{FF2B5EF4-FFF2-40B4-BE49-F238E27FC236}">
                <a16:creationId xmlns:a16="http://schemas.microsoft.com/office/drawing/2014/main" id="{E845D283-8AFF-49F5-AAFE-3FCFF4D72F81}"/>
              </a:ext>
            </a:extLst>
          </p:cNvPr>
          <p:cNvGraphicFramePr>
            <a:graphicFrameLocks noGrp="1"/>
          </p:cNvGraphicFramePr>
          <p:nvPr>
            <p:extLst>
              <p:ext uri="{D42A27DB-BD31-4B8C-83A1-F6EECF244321}">
                <p14:modId xmlns:p14="http://schemas.microsoft.com/office/powerpoint/2010/main" val="1958579024"/>
              </p:ext>
            </p:extLst>
          </p:nvPr>
        </p:nvGraphicFramePr>
        <p:xfrm>
          <a:off x="5407088" y="1614647"/>
          <a:ext cx="6449632" cy="4752000"/>
        </p:xfrm>
        <a:graphic>
          <a:graphicData uri="http://schemas.openxmlformats.org/drawingml/2006/table">
            <a:tbl>
              <a:tblPr firstRow="1" bandRow="1">
                <a:tableStyleId>{5C22544A-7EE6-4342-B048-85BDC9FD1C3A}</a:tableStyleId>
              </a:tblPr>
              <a:tblGrid>
                <a:gridCol w="2439637">
                  <a:extLst>
                    <a:ext uri="{9D8B030D-6E8A-4147-A177-3AD203B41FA5}">
                      <a16:colId xmlns:a16="http://schemas.microsoft.com/office/drawing/2014/main" val="1997567376"/>
                    </a:ext>
                  </a:extLst>
                </a:gridCol>
                <a:gridCol w="4009995">
                  <a:extLst>
                    <a:ext uri="{9D8B030D-6E8A-4147-A177-3AD203B41FA5}">
                      <a16:colId xmlns:a16="http://schemas.microsoft.com/office/drawing/2014/main" val="1754322582"/>
                    </a:ext>
                  </a:extLst>
                </a:gridCol>
              </a:tblGrid>
              <a:tr h="432000">
                <a:tc>
                  <a:txBody>
                    <a:bodyPr/>
                    <a:lstStyle/>
                    <a:p>
                      <a:pPr algn="ctr"/>
                      <a:r>
                        <a:rPr lang="en-US" altLang="zh-CN"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notation</a:t>
                      </a:r>
                      <a:endParaRPr lang="zh-CN" altLang="en-US"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explaination</a:t>
                      </a:r>
                      <a:endParaRPr lang="zh-CN" altLang="en-US"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262623"/>
                  </a:ext>
                </a:extLst>
              </a:tr>
              <a:tr h="432000">
                <a:tc>
                  <a:txBody>
                    <a:bodyPr/>
                    <a:lstStyle/>
                    <a:p>
                      <a:pPr algn="ctr"/>
                      <a:r>
                        <a:rPr lang="en-US" altLang="zh-CN">
                          <a:latin typeface="Times New Roman" panose="02020603050405020304" pitchFamily="18" charset="0"/>
                          <a:cs typeface="Times New Roman" panose="02020603050405020304" pitchFamily="18" charset="0"/>
                        </a:rPr>
                        <a:t>RANDRECORD</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Initialize a record randomly</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9620250"/>
                  </a:ext>
                </a:extLst>
              </a:tr>
              <a:tr h="432000">
                <a:tc>
                  <a:txBody>
                    <a:bodyPr/>
                    <a:lstStyle/>
                    <a:p>
                      <a:pPr algn="ctr"/>
                      <a:r>
                        <a:rPr lang="en-US" altLang="zh-CN">
                          <a:latin typeface="Times New Roman" panose="02020603050405020304" pitchFamily="18" charset="0"/>
                          <a:cs typeface="Times New Roman" panose="02020603050405020304" pitchFamily="18" charset="0"/>
                        </a:rPr>
                        <a:t>RANDRECORD(x</a:t>
                      </a:r>
                      <a:r>
                        <a:rPr lang="en-US" altLang="zh-CN" baseline="30000">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k)</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Randomize k features of x</a:t>
                      </a:r>
                      <a:r>
                        <a:rPr lang="en-US" altLang="zh-CN" baseline="30000">
                          <a:latin typeface="Times New Roman" panose="02020603050405020304" pitchFamily="18" charset="0"/>
                          <a:cs typeface="Times New Roman" panose="02020603050405020304" pitchFamily="18" charset="0"/>
                        </a:rPr>
                        <a:t>*</a:t>
                      </a:r>
                      <a:endParaRPr lang="zh-CN" altLang="en-US" baseline="30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14837641"/>
                  </a:ext>
                </a:extLst>
              </a:tr>
              <a:tr h="432000">
                <a:tc>
                  <a:txBody>
                    <a:bodyPr/>
                    <a:lstStyle/>
                    <a:p>
                      <a:pPr algn="ctr"/>
                      <a:r>
                        <a:rPr lang="en-US" altLang="zh-CN" u="none">
                          <a:latin typeface="Times New Roman" panose="02020603050405020304" pitchFamily="18" charset="0"/>
                          <a:cs typeface="Times New Roman" panose="02020603050405020304" pitchFamily="18" charset="0"/>
                        </a:rPr>
                        <a:t>x</a:t>
                      </a:r>
                      <a:endParaRPr lang="zh-CN" altLang="en-US" u="none">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Temp Input data</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74405166"/>
                  </a:ext>
                </a:extLst>
              </a:tr>
              <a:tr h="432000">
                <a:tc>
                  <a:txBody>
                    <a:bodyPr/>
                    <a:lstStyle/>
                    <a:p>
                      <a:pPr algn="ctr"/>
                      <a:r>
                        <a:rPr lang="en-US" altLang="zh-CN" u="none" baseline="0">
                          <a:latin typeface="Times New Roman" panose="02020603050405020304" pitchFamily="18" charset="0"/>
                          <a:cs typeface="Times New Roman" panose="02020603050405020304" pitchFamily="18" charset="0"/>
                        </a:rPr>
                        <a:t>x</a:t>
                      </a:r>
                      <a:r>
                        <a:rPr lang="en-US" altLang="zh-CN" u="none" baseline="30000">
                          <a:latin typeface="Times New Roman" panose="02020603050405020304" pitchFamily="18" charset="0"/>
                          <a:cs typeface="Times New Roman" panose="02020603050405020304" pitchFamily="18" charset="0"/>
                        </a:rPr>
                        <a:t>*</a:t>
                      </a:r>
                      <a:endParaRPr lang="zh-CN" altLang="en-US" u="none" baseline="30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Best input data</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24798602"/>
                  </a:ext>
                </a:extLst>
              </a:tr>
              <a:tr h="432000">
                <a:tc>
                  <a:txBody>
                    <a:bodyPr/>
                    <a:lstStyle/>
                    <a:p>
                      <a:pPr algn="ctr"/>
                      <a:r>
                        <a:rPr lang="en-US" altLang="zh-CN" u="none">
                          <a:latin typeface="Times New Roman" panose="02020603050405020304" pitchFamily="18" charset="0"/>
                          <a:cs typeface="Times New Roman" panose="02020603050405020304" pitchFamily="18" charset="0"/>
                        </a:rPr>
                        <a:t>y</a:t>
                      </a:r>
                      <a:r>
                        <a:rPr lang="en-US" altLang="zh-CN" u="none" baseline="-25000">
                          <a:latin typeface="Times New Roman" panose="02020603050405020304" pitchFamily="18" charset="0"/>
                          <a:cs typeface="Times New Roman" panose="02020603050405020304" pitchFamily="18" charset="0"/>
                        </a:rPr>
                        <a:t>c</a:t>
                      </a:r>
                      <a:endParaRPr lang="zh-CN" altLang="en-US" u="none" baseline="-25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Temp output confidence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187986368"/>
                  </a:ext>
                </a:extLst>
              </a:tr>
              <a:tr h="432000">
                <a:tc>
                  <a:txBody>
                    <a:bodyPr/>
                    <a:lstStyle/>
                    <a:p>
                      <a:pPr algn="ctr"/>
                      <a:r>
                        <a:rPr lang="en-US" altLang="zh-CN" u="none">
                          <a:latin typeface="Times New Roman" panose="02020603050405020304" pitchFamily="18" charset="0"/>
                          <a:cs typeface="Times New Roman" panose="02020603050405020304" pitchFamily="18" charset="0"/>
                        </a:rPr>
                        <a:t>y</a:t>
                      </a:r>
                      <a:r>
                        <a:rPr lang="en-US" altLang="zh-CN" u="none" baseline="-25000">
                          <a:latin typeface="Times New Roman" panose="02020603050405020304" pitchFamily="18" charset="0"/>
                          <a:cs typeface="Times New Roman" panose="02020603050405020304" pitchFamily="18" charset="0"/>
                        </a:rPr>
                        <a:t>c</a:t>
                      </a:r>
                      <a:r>
                        <a:rPr lang="en-US" altLang="zh-CN" u="none" baseline="30000">
                          <a:latin typeface="Times New Roman" panose="02020603050405020304" pitchFamily="18" charset="0"/>
                          <a:cs typeface="Times New Roman" panose="02020603050405020304" pitchFamily="18" charset="0"/>
                        </a:rPr>
                        <a:t>*</a:t>
                      </a:r>
                      <a:endParaRPr lang="zh-CN" altLang="en-US" u="none" baseline="30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Best output confidence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48255616"/>
                  </a:ext>
                </a:extLst>
              </a:tr>
              <a:tr h="432000">
                <a:tc>
                  <a:txBody>
                    <a:bodyPr/>
                    <a:lstStyle/>
                    <a:p>
                      <a:pPr algn="ctr"/>
                      <a:r>
                        <a:rPr lang="en-US" altLang="zh-CN" u="none">
                          <a:latin typeface="Times New Roman" panose="02020603050405020304" pitchFamily="18" charset="0"/>
                          <a:cs typeface="Times New Roman" panose="02020603050405020304" pitchFamily="18" charset="0"/>
                        </a:rPr>
                        <a:t>k</a:t>
                      </a:r>
                      <a:endParaRPr lang="zh-CN" altLang="en-US" u="none">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Number of features per change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35785543"/>
                  </a:ext>
                </a:extLst>
              </a:tr>
              <a:tr h="432000">
                <a:tc>
                  <a:txBody>
                    <a:bodyPr/>
                    <a:lstStyle/>
                    <a:p>
                      <a:pPr algn="ctr"/>
                      <a:r>
                        <a:rPr lang="en-US" altLang="zh-CN" u="none">
                          <a:latin typeface="Times New Roman" panose="02020603050405020304" pitchFamily="18" charset="0"/>
                          <a:cs typeface="Times New Roman" panose="02020603050405020304" pitchFamily="18" charset="0"/>
                        </a:rPr>
                        <a:t>k</a:t>
                      </a:r>
                      <a:r>
                        <a:rPr lang="en-US" altLang="zh-CN" u="none" baseline="-25000">
                          <a:latin typeface="Times New Roman" panose="02020603050405020304" pitchFamily="18" charset="0"/>
                          <a:cs typeface="Times New Roman" panose="02020603050405020304" pitchFamily="18" charset="0"/>
                        </a:rPr>
                        <a:t>min</a:t>
                      </a:r>
                      <a:endParaRPr lang="zh-CN" altLang="en-US" u="none" baseline="-25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Minimum number of features per change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43756033"/>
                  </a:ext>
                </a:extLst>
              </a:tr>
              <a:tr h="432000">
                <a:tc>
                  <a:txBody>
                    <a:bodyPr/>
                    <a:lstStyle/>
                    <a:p>
                      <a:pPr algn="ctr"/>
                      <a:r>
                        <a:rPr lang="en-US" altLang="zh-CN" u="none">
                          <a:latin typeface="Times New Roman" panose="02020603050405020304" pitchFamily="18" charset="0"/>
                          <a:cs typeface="Times New Roman" panose="02020603050405020304" pitchFamily="18" charset="0"/>
                        </a:rPr>
                        <a:t>j</a:t>
                      </a:r>
                      <a:endParaRPr lang="zh-CN" altLang="en-US" u="none">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Number of rejections</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92842474"/>
                  </a:ext>
                </a:extLst>
              </a:tr>
              <a:tr h="432000">
                <a:tc>
                  <a:txBody>
                    <a:bodyPr/>
                    <a:lstStyle/>
                    <a:p>
                      <a:pPr algn="ctr"/>
                      <a:r>
                        <a:rPr lang="en-US" altLang="zh-CN" u="none">
                          <a:latin typeface="Times New Roman" panose="02020603050405020304" pitchFamily="18" charset="0"/>
                          <a:cs typeface="Times New Roman" panose="02020603050405020304" pitchFamily="18" charset="0"/>
                        </a:rPr>
                        <a:t>rej</a:t>
                      </a:r>
                      <a:r>
                        <a:rPr lang="en-US" altLang="zh-CN" u="none" baseline="-25000">
                          <a:latin typeface="Times New Roman" panose="02020603050405020304" pitchFamily="18" charset="0"/>
                          <a:cs typeface="Times New Roman" panose="02020603050405020304" pitchFamily="18" charset="0"/>
                        </a:rPr>
                        <a:t>max</a:t>
                      </a:r>
                      <a:endParaRPr lang="zh-CN" altLang="en-US" u="none" baseline="-250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Times New Roman" panose="02020603050405020304" pitchFamily="18" charset="0"/>
                          <a:cs typeface="Times New Roman" panose="02020603050405020304" pitchFamily="18" charset="0"/>
                        </a:rPr>
                        <a:t>Maximum number of rejections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336351"/>
                  </a:ext>
                </a:extLst>
              </a:tr>
            </a:tbl>
          </a:graphicData>
        </a:graphic>
      </p:graphicFrame>
      <p:sp>
        <p:nvSpPr>
          <p:cNvPr id="14" name="文本框 13">
            <a:extLst>
              <a:ext uri="{FF2B5EF4-FFF2-40B4-BE49-F238E27FC236}">
                <a16:creationId xmlns:a16="http://schemas.microsoft.com/office/drawing/2014/main" id="{6047889A-AE46-46AD-9E29-2626D84F79E4}"/>
              </a:ext>
            </a:extLst>
          </p:cNvPr>
          <p:cNvSpPr txBox="1"/>
          <p:nvPr/>
        </p:nvSpPr>
        <p:spPr>
          <a:xfrm>
            <a:off x="336289" y="9727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Shadow Training Technique (Data preparation) </a:t>
            </a:r>
          </a:p>
        </p:txBody>
      </p:sp>
      <p:cxnSp>
        <p:nvCxnSpPr>
          <p:cNvPr id="15" name="直接连接符 14">
            <a:extLst>
              <a:ext uri="{FF2B5EF4-FFF2-40B4-BE49-F238E27FC236}">
                <a16:creationId xmlns:a16="http://schemas.microsoft.com/office/drawing/2014/main" id="{2C1705F2-9960-4D0F-9159-BEBD3A0AD0A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83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047889A-AE46-46AD-9E29-2626D84F79E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Shadow Training Technique (Training) </a:t>
            </a:r>
          </a:p>
        </p:txBody>
      </p:sp>
      <p:pic>
        <p:nvPicPr>
          <p:cNvPr id="5" name="图片 4">
            <a:extLst>
              <a:ext uri="{FF2B5EF4-FFF2-40B4-BE49-F238E27FC236}">
                <a16:creationId xmlns:a16="http://schemas.microsoft.com/office/drawing/2014/main" id="{23FB716B-58F1-4615-8292-9F410380EED6}"/>
              </a:ext>
            </a:extLst>
          </p:cNvPr>
          <p:cNvPicPr>
            <a:picLocks noChangeAspect="1"/>
          </p:cNvPicPr>
          <p:nvPr/>
        </p:nvPicPr>
        <p:blipFill>
          <a:blip r:embed="rId2"/>
          <a:stretch>
            <a:fillRect/>
          </a:stretch>
        </p:blipFill>
        <p:spPr>
          <a:xfrm>
            <a:off x="1860289" y="990260"/>
            <a:ext cx="8550381" cy="3711262"/>
          </a:xfrm>
          <a:prstGeom prst="rect">
            <a:avLst/>
          </a:prstGeom>
        </p:spPr>
      </p:pic>
      <p:pic>
        <p:nvPicPr>
          <p:cNvPr id="11" name="Picture 2" descr="在这里插入图片描述">
            <a:extLst>
              <a:ext uri="{FF2B5EF4-FFF2-40B4-BE49-F238E27FC236}">
                <a16:creationId xmlns:a16="http://schemas.microsoft.com/office/drawing/2014/main" id="{64509E9D-0821-4597-8ADD-162ED536E8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42" t="12642" r="7083" b="38234"/>
          <a:stretch/>
        </p:blipFill>
        <p:spPr bwMode="auto">
          <a:xfrm>
            <a:off x="2877836" y="5050461"/>
            <a:ext cx="3851917" cy="1625063"/>
          </a:xfrm>
          <a:prstGeom prst="rect">
            <a:avLst/>
          </a:prstGeom>
          <a:noFill/>
          <a:extLst>
            <a:ext uri="{909E8E84-426E-40DD-AFC4-6F175D3DCCD1}">
              <a14:hiddenFill xmlns:a14="http://schemas.microsoft.com/office/drawing/2010/main">
                <a:solidFill>
                  <a:srgbClr val="FFFFFF"/>
                </a:solidFill>
              </a14:hiddenFill>
            </a:ext>
          </a:extLst>
        </p:spPr>
      </p:pic>
      <p:sp>
        <p:nvSpPr>
          <p:cNvPr id="6" name="对话气泡: 圆角矩形 5">
            <a:extLst>
              <a:ext uri="{FF2B5EF4-FFF2-40B4-BE49-F238E27FC236}">
                <a16:creationId xmlns:a16="http://schemas.microsoft.com/office/drawing/2014/main" id="{FAC4F82F-7294-47C7-B0BF-477AB50FFF28}"/>
              </a:ext>
            </a:extLst>
          </p:cNvPr>
          <p:cNvSpPr/>
          <p:nvPr/>
        </p:nvSpPr>
        <p:spPr>
          <a:xfrm>
            <a:off x="2713957" y="4833497"/>
            <a:ext cx="4179676" cy="1889162"/>
          </a:xfrm>
          <a:prstGeom prst="wedgeRoundRectCallout">
            <a:avLst>
              <a:gd name="adj1" fmla="val -24933"/>
              <a:gd name="adj2" fmla="val -50273"/>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F889532-B88C-4946-B37F-037BA2B5D1EE}"/>
              </a:ext>
            </a:extLst>
          </p:cNvPr>
          <p:cNvSpPr/>
          <p:nvPr/>
        </p:nvSpPr>
        <p:spPr>
          <a:xfrm>
            <a:off x="1879143" y="1064920"/>
            <a:ext cx="2114680" cy="443059"/>
          </a:xfrm>
          <a:prstGeom prst="rect">
            <a:avLst/>
          </a:prstGeom>
          <a:noFill/>
          <a:ln w="28575">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7D58D8A-F221-4677-B3EB-DCB0FE1398D6}"/>
              </a:ext>
            </a:extLst>
          </p:cNvPr>
          <p:cNvSpPr/>
          <p:nvPr/>
        </p:nvSpPr>
        <p:spPr>
          <a:xfrm>
            <a:off x="5672413" y="1064919"/>
            <a:ext cx="3015958" cy="443059"/>
          </a:xfrm>
          <a:prstGeom prst="rect">
            <a:avLst/>
          </a:prstGeom>
          <a:noFill/>
          <a:ln w="28575">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6848D7EF-A4CD-4832-8A3B-98DE2836A805}"/>
              </a:ext>
            </a:extLst>
          </p:cNvPr>
          <p:cNvCxnSpPr>
            <a:stCxn id="7" idx="1"/>
          </p:cNvCxnSpPr>
          <p:nvPr/>
        </p:nvCxnSpPr>
        <p:spPr>
          <a:xfrm rot="10800000" flipH="1" flipV="1">
            <a:off x="1879143" y="1286450"/>
            <a:ext cx="1228560" cy="3952758"/>
          </a:xfrm>
          <a:prstGeom prst="bentConnector4">
            <a:avLst>
              <a:gd name="adj1" fmla="val -18607"/>
              <a:gd name="adj2" fmla="val 100022"/>
            </a:avLst>
          </a:prstGeom>
          <a:ln w="28575">
            <a:solidFill>
              <a:srgbClr val="C00000"/>
            </a:solidFill>
            <a:tailEnd type="triangle"/>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11047245-1A7C-4934-8E09-8A1A27D75350}"/>
              </a:ext>
            </a:extLst>
          </p:cNvPr>
          <p:cNvCxnSpPr>
            <a:cxnSpLocks/>
            <a:stCxn id="25" idx="2"/>
          </p:cNvCxnSpPr>
          <p:nvPr/>
        </p:nvCxnSpPr>
        <p:spPr>
          <a:xfrm rot="16200000" flipH="1">
            <a:off x="4588348" y="3853893"/>
            <a:ext cx="1432664" cy="998182"/>
          </a:xfrm>
          <a:prstGeom prst="bentConnector3">
            <a:avLst>
              <a:gd name="adj1" fmla="val 50000"/>
            </a:avLst>
          </a:prstGeom>
          <a:ln w="28575">
            <a:solidFill>
              <a:srgbClr val="C00000"/>
            </a:solidFill>
            <a:tailEnd type="triangle"/>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6BAB89FC-9BA1-4A6F-9F14-D154051133D1}"/>
              </a:ext>
            </a:extLst>
          </p:cNvPr>
          <p:cNvSpPr/>
          <p:nvPr/>
        </p:nvSpPr>
        <p:spPr>
          <a:xfrm>
            <a:off x="4052505" y="1674774"/>
            <a:ext cx="1506167" cy="1961878"/>
          </a:xfrm>
          <a:prstGeom prst="rect">
            <a:avLst/>
          </a:prstGeom>
          <a:noFill/>
          <a:ln w="28575">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肘形 27">
            <a:extLst>
              <a:ext uri="{FF2B5EF4-FFF2-40B4-BE49-F238E27FC236}">
                <a16:creationId xmlns:a16="http://schemas.microsoft.com/office/drawing/2014/main" id="{9190DE0E-B449-4FA1-AEC6-DA3C4044240B}"/>
              </a:ext>
            </a:extLst>
          </p:cNvPr>
          <p:cNvCxnSpPr>
            <a:cxnSpLocks/>
          </p:cNvCxnSpPr>
          <p:nvPr/>
        </p:nvCxnSpPr>
        <p:spPr>
          <a:xfrm rot="5400000">
            <a:off x="4186994" y="1673025"/>
            <a:ext cx="4488303" cy="4158208"/>
          </a:xfrm>
          <a:prstGeom prst="bentConnector3">
            <a:avLst>
              <a:gd name="adj1" fmla="val 99987"/>
            </a:avLst>
          </a:prstGeom>
          <a:ln w="28575">
            <a:solidFill>
              <a:srgbClr val="C00000"/>
            </a:solidFill>
            <a:tailEnd type="triangle"/>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等腰三角形 35">
            <a:extLst>
              <a:ext uri="{FF2B5EF4-FFF2-40B4-BE49-F238E27FC236}">
                <a16:creationId xmlns:a16="http://schemas.microsoft.com/office/drawing/2014/main" id="{BFF6FB36-6D65-42D4-BB46-16D664F4B664}"/>
              </a:ext>
            </a:extLst>
          </p:cNvPr>
          <p:cNvSpPr/>
          <p:nvPr/>
        </p:nvSpPr>
        <p:spPr>
          <a:xfrm>
            <a:off x="3294701" y="4417541"/>
            <a:ext cx="529439" cy="412146"/>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梯形 36">
            <a:extLst>
              <a:ext uri="{FF2B5EF4-FFF2-40B4-BE49-F238E27FC236}">
                <a16:creationId xmlns:a16="http://schemas.microsoft.com/office/drawing/2014/main" id="{A9FA3D30-721D-43EF-940C-B9646DACD803}"/>
              </a:ext>
            </a:extLst>
          </p:cNvPr>
          <p:cNvSpPr/>
          <p:nvPr/>
        </p:nvSpPr>
        <p:spPr>
          <a:xfrm>
            <a:off x="3273746" y="4801146"/>
            <a:ext cx="574354" cy="97243"/>
          </a:xfrm>
          <a:prstGeom prst="trapezoid">
            <a:avLst>
              <a:gd name="adj" fmla="val 604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2AA50016-445A-4A83-B4EF-A41125CDAC6D}"/>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40" name="对话气泡: 圆角矩形 39">
            <a:extLst>
              <a:ext uri="{FF2B5EF4-FFF2-40B4-BE49-F238E27FC236}">
                <a16:creationId xmlns:a16="http://schemas.microsoft.com/office/drawing/2014/main" id="{423630F4-52D4-474F-A05F-A3A8C1A8629C}"/>
              </a:ext>
            </a:extLst>
          </p:cNvPr>
          <p:cNvSpPr/>
          <p:nvPr/>
        </p:nvSpPr>
        <p:spPr>
          <a:xfrm>
            <a:off x="9038151" y="1507977"/>
            <a:ext cx="2317321" cy="711576"/>
          </a:xfrm>
          <a:prstGeom prst="wedgeRoundRectCallout">
            <a:avLst>
              <a:gd name="adj1" fmla="val -61520"/>
              <a:gd name="adj2" fmla="val -52655"/>
              <a:gd name="adj3" fmla="val 16667"/>
            </a:avLst>
          </a:prstGeom>
          <a:solidFill>
            <a:schemeClr val="accent2">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6FFA6EDA-C9DD-422F-B6D5-1126423E9C59}"/>
              </a:ext>
            </a:extLst>
          </p:cNvPr>
          <p:cNvSpPr txBox="1"/>
          <p:nvPr/>
        </p:nvSpPr>
        <p:spPr>
          <a:xfrm>
            <a:off x="9102114" y="1573725"/>
            <a:ext cx="2208969" cy="523220"/>
          </a:xfrm>
          <a:prstGeom prst="rect">
            <a:avLst/>
          </a:prstGeom>
          <a:noFill/>
        </p:spPr>
        <p:txBody>
          <a:bodyPr wrap="square" rtlCol="0">
            <a:spAutoFit/>
          </a:bodyPr>
          <a:lstStyle/>
          <a:p>
            <a:r>
              <a:rPr lang="en-US" altLang="zh-CN" sz="2800">
                <a:latin typeface="Times New Roman" panose="02020603050405020304" pitchFamily="18" charset="0"/>
                <a:cs typeface="Times New Roman" panose="02020603050405020304" pitchFamily="18" charset="0"/>
              </a:rPr>
              <a:t>(input, output)</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79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320054-D6D6-48C5-A228-FE0D3BB3CFD9}"/>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(Dataset)</a:t>
            </a:r>
          </a:p>
        </p:txBody>
      </p:sp>
      <p:cxnSp>
        <p:nvCxnSpPr>
          <p:cNvPr id="5" name="直接连接符 4">
            <a:extLst>
              <a:ext uri="{FF2B5EF4-FFF2-40B4-BE49-F238E27FC236}">
                <a16:creationId xmlns:a16="http://schemas.microsoft.com/office/drawing/2014/main" id="{BB02DADE-6CD9-4960-BA09-17F4D04E85C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7B6D709-DF62-4357-AC6F-2C9FDF3893CF}"/>
              </a:ext>
            </a:extLst>
          </p:cNvPr>
          <p:cNvSpPr txBox="1"/>
          <p:nvPr/>
        </p:nvSpPr>
        <p:spPr>
          <a:xfrm>
            <a:off x="102827" y="1273259"/>
            <a:ext cx="11924332" cy="5293757"/>
          </a:xfrm>
          <a:prstGeom prst="rect">
            <a:avLst/>
          </a:prstGeom>
          <a:noFill/>
        </p:spPr>
        <p:txBody>
          <a:bodyPr wrap="square">
            <a:spAutoFit/>
          </a:bodyPr>
          <a:lstStyle/>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CIFAR: </a:t>
            </a:r>
            <a:r>
              <a:rPr lang="en-US" altLang="zh-CN" sz="2400">
                <a:latin typeface="Times New Roman" panose="02020603050405020304" pitchFamily="18" charset="0"/>
                <a:cs typeface="Times New Roman" panose="02020603050405020304" pitchFamily="18" charset="0"/>
              </a:rPr>
              <a:t>CIFAR10 composed of 60000 color images in 10 classes, each image consists of 3× 32 × 32 features about color. The task is to predict the image’s type. (similar to Cifar100)</a:t>
            </a:r>
          </a:p>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Purchases: </a:t>
            </a:r>
            <a:r>
              <a:rPr lang="en-US" altLang="zh-CN" sz="2400">
                <a:latin typeface="Times New Roman" panose="02020603050405020304" pitchFamily="18" charset="0"/>
                <a:cs typeface="Times New Roman" panose="02020603050405020304" pitchFamily="18" charset="0"/>
              </a:rPr>
              <a:t>composed of 197324 records in 5 classes, each record consists of 600 binary features about shopping. The task is to predict the data owner’s shopping type.</a:t>
            </a:r>
          </a:p>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Locations: </a:t>
            </a:r>
            <a:r>
              <a:rPr lang="en-US" altLang="zh-CN" sz="2400">
                <a:latin typeface="Times New Roman" panose="02020603050405020304" pitchFamily="18" charset="0"/>
                <a:cs typeface="Times New Roman" panose="02020603050405020304" pitchFamily="18" charset="0"/>
              </a:rPr>
              <a:t>Composed of 5010 records in 30 classes, each record consists of 446 binary features about location. The task is to predict the data owner’s geosocial type. </a:t>
            </a:r>
            <a:endParaRPr lang="en-US" altLang="zh-CN" sz="2400">
              <a:solidFill>
                <a:srgbClr val="C00000"/>
              </a:solidFill>
              <a:latin typeface="Times New Roman" panose="02020603050405020304" pitchFamily="18" charset="0"/>
              <a:cs typeface="Times New Roman" panose="02020603050405020304" pitchFamily="18" charset="0"/>
            </a:endParaRPr>
          </a:p>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Texas hospital stays: </a:t>
            </a:r>
            <a:r>
              <a:rPr lang="en-US" altLang="zh-CN" sz="2400">
                <a:latin typeface="Times New Roman" panose="02020603050405020304" pitchFamily="18" charset="0"/>
                <a:cs typeface="Times New Roman" panose="02020603050405020304" pitchFamily="18" charset="0"/>
              </a:rPr>
              <a:t>composed of 67330 records in 100 classes, each record consists of 6170 binary features about medicine. The task is to predict the patient’s main procedure.</a:t>
            </a:r>
            <a:endParaRPr lang="en-US" altLang="zh-CN" sz="2400">
              <a:solidFill>
                <a:srgbClr val="C00000"/>
              </a:solidFill>
              <a:latin typeface="Times New Roman" panose="02020603050405020304" pitchFamily="18" charset="0"/>
              <a:cs typeface="Times New Roman" panose="02020603050405020304" pitchFamily="18" charset="0"/>
            </a:endParaRPr>
          </a:p>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MNIST: </a:t>
            </a:r>
            <a:r>
              <a:rPr lang="en-US" altLang="zh-CN" sz="2400">
                <a:latin typeface="Times New Roman" panose="02020603050405020304" pitchFamily="18" charset="0"/>
                <a:cs typeface="Times New Roman" panose="02020603050405020304" pitchFamily="18" charset="0"/>
              </a:rPr>
              <a:t>composed of 70000 images in 10 classes, each image consists of 28 ×28 features about color. The task is to predict the image’s type.</a:t>
            </a:r>
          </a:p>
          <a:p>
            <a:pPr marL="457200" indent="-4572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UCI Adult (Census Income): </a:t>
            </a:r>
            <a:r>
              <a:rPr lang="en-US" altLang="zh-CN" sz="2400">
                <a:latin typeface="Times New Roman" panose="02020603050405020304" pitchFamily="18" charset="0"/>
                <a:cs typeface="Times New Roman" panose="02020603050405020304" pitchFamily="18" charset="0"/>
              </a:rPr>
              <a:t>composed of 48842 records with 14 attributes. The task is to predict if a person makes over $50K/year based on the census attributes</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33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320054-D6D6-48C5-A228-FE0D3BB3CFD9}"/>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(Target models)</a:t>
            </a:r>
          </a:p>
        </p:txBody>
      </p:sp>
      <p:cxnSp>
        <p:nvCxnSpPr>
          <p:cNvPr id="5" name="直接连接符 4">
            <a:extLst>
              <a:ext uri="{FF2B5EF4-FFF2-40B4-BE49-F238E27FC236}">
                <a16:creationId xmlns:a16="http://schemas.microsoft.com/office/drawing/2014/main" id="{BB02DADE-6CD9-4960-BA09-17F4D04E85C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95037EB-4C1D-4C73-8625-A73B3EB43F69}"/>
              </a:ext>
            </a:extLst>
          </p:cNvPr>
          <p:cNvSpPr txBox="1"/>
          <p:nvPr/>
        </p:nvSpPr>
        <p:spPr>
          <a:xfrm>
            <a:off x="469900" y="1242814"/>
            <a:ext cx="4909820" cy="1508105"/>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Google Prediction API (Cloud)</a:t>
            </a:r>
          </a:p>
          <a:p>
            <a:pPr marL="342900" indent="-342900">
              <a:spcAft>
                <a:spcPts val="1200"/>
              </a:spcAft>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Amazon Machine Learning (Cloud)</a:t>
            </a:r>
          </a:p>
          <a:p>
            <a:pPr marL="342900" indent="-342900">
              <a:spcAft>
                <a:spcPts val="1200"/>
              </a:spcAft>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Neural networks (Local)</a:t>
            </a:r>
          </a:p>
        </p:txBody>
      </p:sp>
      <p:sp>
        <p:nvSpPr>
          <p:cNvPr id="11" name="文本框 10">
            <a:extLst>
              <a:ext uri="{FF2B5EF4-FFF2-40B4-BE49-F238E27FC236}">
                <a16:creationId xmlns:a16="http://schemas.microsoft.com/office/drawing/2014/main" id="{E504E302-A9EB-482F-9398-A5C7C939183E}"/>
              </a:ext>
            </a:extLst>
          </p:cNvPr>
          <p:cNvSpPr txBox="1"/>
          <p:nvPr/>
        </p:nvSpPr>
        <p:spPr>
          <a:xfrm>
            <a:off x="1169903" y="2873532"/>
            <a:ext cx="4161718"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Model Struct (For Cifar10)</a:t>
            </a:r>
            <a:r>
              <a:rPr lang="zh-CN" altLang="en-US" sz="2400">
                <a:latin typeface="Times New Roman" panose="02020603050405020304" pitchFamily="18" charset="0"/>
                <a:cs typeface="Times New Roman" panose="02020603050405020304" pitchFamily="18" charset="0"/>
              </a:rPr>
              <a:t>：</a:t>
            </a:r>
          </a:p>
        </p:txBody>
      </p:sp>
      <p:sp>
        <p:nvSpPr>
          <p:cNvPr id="12" name="右大括号 11">
            <a:extLst>
              <a:ext uri="{FF2B5EF4-FFF2-40B4-BE49-F238E27FC236}">
                <a16:creationId xmlns:a16="http://schemas.microsoft.com/office/drawing/2014/main" id="{9CF78500-4F4D-4EAD-B6E9-923D43827E36}"/>
              </a:ext>
            </a:extLst>
          </p:cNvPr>
          <p:cNvSpPr/>
          <p:nvPr/>
        </p:nvSpPr>
        <p:spPr>
          <a:xfrm>
            <a:off x="5471160" y="1380649"/>
            <a:ext cx="203200" cy="767080"/>
          </a:xfrm>
          <a:prstGeom prst="rightBrace">
            <a:avLst>
              <a:gd name="adj1" fmla="val 508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C345AD4-223F-4F07-9D78-9222F28437C0}"/>
              </a:ext>
            </a:extLst>
          </p:cNvPr>
          <p:cNvSpPr txBox="1"/>
          <p:nvPr/>
        </p:nvSpPr>
        <p:spPr>
          <a:xfrm>
            <a:off x="5765800" y="1514421"/>
            <a:ext cx="5632581"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Don’t know the model structure (black-box)</a:t>
            </a:r>
            <a:endParaRPr lang="zh-CN" altLang="en-US" sz="2400">
              <a:latin typeface="Times New Roman" panose="02020603050405020304" pitchFamily="18" charset="0"/>
              <a:cs typeface="Times New Roman" panose="02020603050405020304" pitchFamily="18" charset="0"/>
            </a:endParaRPr>
          </a:p>
        </p:txBody>
      </p:sp>
      <p:sp>
        <p:nvSpPr>
          <p:cNvPr id="15" name="立方体 14">
            <a:extLst>
              <a:ext uri="{FF2B5EF4-FFF2-40B4-BE49-F238E27FC236}">
                <a16:creationId xmlns:a16="http://schemas.microsoft.com/office/drawing/2014/main" id="{9A7E9CCD-0D45-4869-9D5B-E645C5C39609}"/>
              </a:ext>
            </a:extLst>
          </p:cNvPr>
          <p:cNvSpPr/>
          <p:nvPr/>
        </p:nvSpPr>
        <p:spPr>
          <a:xfrm>
            <a:off x="1169903" y="3703534"/>
            <a:ext cx="817439" cy="1884784"/>
          </a:xfrm>
          <a:prstGeom prst="cube">
            <a:avLst>
              <a:gd name="adj" fmla="val 7627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5F9AFA96-3410-456D-A9B8-65A5020BA44D}"/>
              </a:ext>
            </a:extLst>
          </p:cNvPr>
          <p:cNvSpPr/>
          <p:nvPr/>
        </p:nvSpPr>
        <p:spPr>
          <a:xfrm>
            <a:off x="2219338" y="4106013"/>
            <a:ext cx="905069" cy="1289802"/>
          </a:xfrm>
          <a:prstGeom prst="cube">
            <a:avLst>
              <a:gd name="adj" fmla="val 41431"/>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5048E14F-5B07-4F28-ABE5-33670C8B4931}"/>
              </a:ext>
            </a:extLst>
          </p:cNvPr>
          <p:cNvSpPr/>
          <p:nvPr/>
        </p:nvSpPr>
        <p:spPr>
          <a:xfrm>
            <a:off x="3472828" y="4335614"/>
            <a:ext cx="872904" cy="830599"/>
          </a:xfrm>
          <a:prstGeom prst="cube">
            <a:avLst>
              <a:gd name="adj" fmla="val 26524"/>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6C81774C-794E-4636-99EA-488C165A9E42}"/>
              </a:ext>
            </a:extLst>
          </p:cNvPr>
          <p:cNvSpPr/>
          <p:nvPr/>
        </p:nvSpPr>
        <p:spPr>
          <a:xfrm>
            <a:off x="4640372" y="4483181"/>
            <a:ext cx="817439" cy="535464"/>
          </a:xfrm>
          <a:prstGeom prst="cube">
            <a:avLst>
              <a:gd name="adj" fmla="val 26524"/>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F599D61-AF28-4A82-B8C5-ABB8448B9F96}"/>
              </a:ext>
            </a:extLst>
          </p:cNvPr>
          <p:cNvSpPr txBox="1"/>
          <p:nvPr/>
        </p:nvSpPr>
        <p:spPr>
          <a:xfrm>
            <a:off x="1211372" y="5783508"/>
            <a:ext cx="1176020"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Convolutional</a:t>
            </a:r>
            <a:endParaRPr lang="zh-CN" altLang="en-US" sz="120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0A81C2AE-3AF1-441D-97A3-6D73A19C0C61}"/>
              </a:ext>
            </a:extLst>
          </p:cNvPr>
          <p:cNvSpPr txBox="1"/>
          <p:nvPr/>
        </p:nvSpPr>
        <p:spPr>
          <a:xfrm>
            <a:off x="2653678" y="5783508"/>
            <a:ext cx="1176020"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Convolutional</a:t>
            </a:r>
            <a:endParaRPr lang="zh-CN" altLang="en-US" sz="120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C1C9AD35-4C9C-4CC1-852A-169A84C19FBD}"/>
              </a:ext>
            </a:extLst>
          </p:cNvPr>
          <p:cNvSpPr txBox="1"/>
          <p:nvPr/>
        </p:nvSpPr>
        <p:spPr>
          <a:xfrm>
            <a:off x="3948430" y="5783507"/>
            <a:ext cx="1176020"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Max-pooling</a:t>
            </a:r>
            <a:endParaRPr lang="zh-CN" altLang="en-US" sz="120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CB91B59-46FE-4127-8FDA-14AB6B60963D}"/>
              </a:ext>
            </a:extLst>
          </p:cNvPr>
          <p:cNvSpPr/>
          <p:nvPr/>
        </p:nvSpPr>
        <p:spPr>
          <a:xfrm>
            <a:off x="6042082" y="3664686"/>
            <a:ext cx="168010" cy="204555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98B41E3-D2A3-4B5A-95EC-6BF45C12F92C}"/>
              </a:ext>
            </a:extLst>
          </p:cNvPr>
          <p:cNvSpPr txBox="1"/>
          <p:nvPr/>
        </p:nvSpPr>
        <p:spPr>
          <a:xfrm>
            <a:off x="6210092" y="5783507"/>
            <a:ext cx="592190"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Linear</a:t>
            </a:r>
            <a:endParaRPr lang="zh-CN" altLang="en-US" sz="120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6A16843-124D-4973-B14C-43687B9B8562}"/>
              </a:ext>
            </a:extLst>
          </p:cNvPr>
          <p:cNvSpPr/>
          <p:nvPr/>
        </p:nvSpPr>
        <p:spPr>
          <a:xfrm>
            <a:off x="6794363" y="4364476"/>
            <a:ext cx="168010" cy="69159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702FC7D-A6EE-4CF5-BC26-C70435E24F9A}"/>
              </a:ext>
            </a:extLst>
          </p:cNvPr>
          <p:cNvSpPr txBox="1"/>
          <p:nvPr/>
        </p:nvSpPr>
        <p:spPr>
          <a:xfrm>
            <a:off x="5331621" y="5783507"/>
            <a:ext cx="833120"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Flatten</a:t>
            </a:r>
            <a:endParaRPr lang="zh-CN" altLang="en-US" sz="120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BBC869A-42B6-43F6-BE12-79633589C5D2}"/>
              </a:ext>
            </a:extLst>
          </p:cNvPr>
          <p:cNvSpPr/>
          <p:nvPr/>
        </p:nvSpPr>
        <p:spPr>
          <a:xfrm>
            <a:off x="7546644" y="4364476"/>
            <a:ext cx="168010" cy="69159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D49D341-7EAC-4B33-8529-D6B8A57E4FF0}"/>
              </a:ext>
            </a:extLst>
          </p:cNvPr>
          <p:cNvSpPr txBox="1"/>
          <p:nvPr/>
        </p:nvSpPr>
        <p:spPr>
          <a:xfrm>
            <a:off x="6963008" y="5783506"/>
            <a:ext cx="751645"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Softmax</a:t>
            </a:r>
            <a:endParaRPr lang="zh-CN" altLang="en-US" sz="120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2A1BCFAC-2C93-434B-9BD6-56B625D2039C}"/>
              </a:ext>
            </a:extLst>
          </p:cNvPr>
          <p:cNvSpPr txBox="1"/>
          <p:nvPr/>
        </p:nvSpPr>
        <p:spPr>
          <a:xfrm>
            <a:off x="8298925" y="3915261"/>
            <a:ext cx="3816514" cy="1431161"/>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Learning rate = 1e-3,</a:t>
            </a:r>
          </a:p>
          <a:p>
            <a:r>
              <a:rPr lang="en-US" altLang="zh-CN" sz="2400">
                <a:latin typeface="Times New Roman" panose="02020603050405020304" pitchFamily="18" charset="0"/>
                <a:cs typeface="Times New Roman" panose="02020603050405020304" pitchFamily="18" charset="0"/>
              </a:rPr>
              <a:t>     delay</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to</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1e-7</a:t>
            </a:r>
          </a:p>
          <a:p>
            <a:pPr marL="342900" indent="-342900">
              <a:spcBef>
                <a:spcPts val="1800"/>
              </a:spcBef>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Maximum epochs = 100</a:t>
            </a:r>
            <a:endParaRPr lang="zh-CN" altLang="en-US" sz="240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8625738A-D2F3-4D6D-A401-0193F8284367}"/>
              </a:ext>
            </a:extLst>
          </p:cNvPr>
          <p:cNvSpPr/>
          <p:nvPr/>
        </p:nvSpPr>
        <p:spPr>
          <a:xfrm>
            <a:off x="914400" y="2861886"/>
            <a:ext cx="7289248" cy="35379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206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320054-D6D6-48C5-A228-FE0D3BB3CFD9}"/>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BB02DADE-6CD9-4960-BA09-17F4D04E85C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D387D65-0BB5-45C3-B2F0-56B3BBB4E0D6}"/>
              </a:ext>
            </a:extLst>
          </p:cNvPr>
          <p:cNvPicPr>
            <a:picLocks noChangeAspect="1"/>
          </p:cNvPicPr>
          <p:nvPr/>
        </p:nvPicPr>
        <p:blipFill rotWithShape="1">
          <a:blip r:embed="rId3"/>
          <a:srcRect b="49922"/>
          <a:stretch/>
        </p:blipFill>
        <p:spPr>
          <a:xfrm>
            <a:off x="303725" y="1180529"/>
            <a:ext cx="11584550" cy="4164218"/>
          </a:xfrm>
          <a:prstGeom prst="rect">
            <a:avLst/>
          </a:prstGeom>
        </p:spPr>
      </p:pic>
      <p:sp>
        <p:nvSpPr>
          <p:cNvPr id="7" name="文本框 6">
            <a:extLst>
              <a:ext uri="{FF2B5EF4-FFF2-40B4-BE49-F238E27FC236}">
                <a16:creationId xmlns:a16="http://schemas.microsoft.com/office/drawing/2014/main" id="{2CF6FC47-8EC6-4816-B30E-CCE688605DA8}"/>
              </a:ext>
            </a:extLst>
          </p:cNvPr>
          <p:cNvSpPr txBox="1"/>
          <p:nvPr/>
        </p:nvSpPr>
        <p:spPr>
          <a:xfrm>
            <a:off x="834277" y="5458796"/>
            <a:ext cx="9909111" cy="984885"/>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The attack model get very high precision.</a:t>
            </a:r>
          </a:p>
          <a:p>
            <a:pPr marL="342900" indent="-342900">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The precision decreases when the training data set is larger (overfitting).</a:t>
            </a:r>
            <a:endParaRPr lang="zh-CN" altLang="en-US" sz="24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02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407CCBE-9026-4E57-AED3-E84BFDE894BA}"/>
              </a:ext>
            </a:extLst>
          </p:cNvPr>
          <p:cNvSpPr txBox="1"/>
          <p:nvPr/>
        </p:nvSpPr>
        <p:spPr>
          <a:xfrm>
            <a:off x="1377331" y="5343650"/>
            <a:ext cx="9437338"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For the purchase dataset with 100 classes, large gaps between training and test accuracy indicate overfitting</a:t>
            </a:r>
            <a:endParaRPr lang="zh-CN" altLang="en-US" sz="2400">
              <a:solidFill>
                <a:srgbClr val="C00000"/>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5C94235B-57AB-4914-ACE8-4E1776466BB8}"/>
              </a:ext>
            </a:extLst>
          </p:cNvPr>
          <p:cNvPicPr>
            <a:picLocks noChangeAspect="1"/>
          </p:cNvPicPr>
          <p:nvPr/>
        </p:nvPicPr>
        <p:blipFill>
          <a:blip r:embed="rId2"/>
          <a:stretch>
            <a:fillRect/>
          </a:stretch>
        </p:blipFill>
        <p:spPr>
          <a:xfrm>
            <a:off x="1144051" y="1803698"/>
            <a:ext cx="9670618" cy="3269263"/>
          </a:xfrm>
          <a:prstGeom prst="rect">
            <a:avLst/>
          </a:prstGeom>
        </p:spPr>
      </p:pic>
      <p:sp>
        <p:nvSpPr>
          <p:cNvPr id="10" name="文本框 9">
            <a:extLst>
              <a:ext uri="{FF2B5EF4-FFF2-40B4-BE49-F238E27FC236}">
                <a16:creationId xmlns:a16="http://schemas.microsoft.com/office/drawing/2014/main" id="{E9101B15-FE52-4BCC-9A2D-801A095BCFD3}"/>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11" name="直接连接符 10">
            <a:extLst>
              <a:ext uri="{FF2B5EF4-FFF2-40B4-BE49-F238E27FC236}">
                <a16:creationId xmlns:a16="http://schemas.microsoft.com/office/drawing/2014/main" id="{A8C2B8CD-9D5E-46DA-9364-E2E649BB0FD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C91FC9E-6ACA-419F-B381-BBD6F5F8C826}"/>
              </a:ext>
            </a:extLst>
          </p:cNvPr>
          <p:cNvSpPr txBox="1"/>
          <p:nvPr/>
        </p:nvSpPr>
        <p:spPr>
          <a:xfrm>
            <a:off x="336289" y="951372"/>
            <a:ext cx="6102220"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Accuracy of the attack</a:t>
            </a:r>
          </a:p>
        </p:txBody>
      </p:sp>
    </p:spTree>
    <p:extLst>
      <p:ext uri="{BB962C8B-B14F-4D97-AF65-F5344CB8AC3E}">
        <p14:creationId xmlns:p14="http://schemas.microsoft.com/office/powerpoint/2010/main" val="297522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320054-D6D6-48C5-A228-FE0D3BB3CFD9}"/>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BB02DADE-6CD9-4960-BA09-17F4D04E85C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7B01590-2F46-43DA-AF9B-93D2856A245C}"/>
              </a:ext>
            </a:extLst>
          </p:cNvPr>
          <p:cNvPicPr>
            <a:picLocks noChangeAspect="1"/>
          </p:cNvPicPr>
          <p:nvPr/>
        </p:nvPicPr>
        <p:blipFill rotWithShape="1">
          <a:blip r:embed="rId3"/>
          <a:srcRect t="50000"/>
          <a:stretch/>
        </p:blipFill>
        <p:spPr>
          <a:xfrm>
            <a:off x="266060" y="1766461"/>
            <a:ext cx="11659880" cy="4184778"/>
          </a:xfrm>
          <a:prstGeom prst="rect">
            <a:avLst/>
          </a:prstGeom>
        </p:spPr>
      </p:pic>
      <p:sp>
        <p:nvSpPr>
          <p:cNvPr id="8" name="文本框 7">
            <a:extLst>
              <a:ext uri="{FF2B5EF4-FFF2-40B4-BE49-F238E27FC236}">
                <a16:creationId xmlns:a16="http://schemas.microsoft.com/office/drawing/2014/main" id="{0E41E3CB-1B40-4B53-B535-94923EE5EDA9}"/>
              </a:ext>
            </a:extLst>
          </p:cNvPr>
          <p:cNvSpPr txBox="1"/>
          <p:nvPr/>
        </p:nvSpPr>
        <p:spPr>
          <a:xfrm>
            <a:off x="336289" y="951372"/>
            <a:ext cx="6102220"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Accuracy of the attack</a:t>
            </a:r>
          </a:p>
        </p:txBody>
      </p:sp>
    </p:spTree>
    <p:extLst>
      <p:ext uri="{BB962C8B-B14F-4D97-AF65-F5344CB8AC3E}">
        <p14:creationId xmlns:p14="http://schemas.microsoft.com/office/powerpoint/2010/main" val="113472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B04485-C2E6-4458-A438-62B1F4F0EB08}"/>
              </a:ext>
            </a:extLst>
          </p:cNvPr>
          <p:cNvPicPr>
            <a:picLocks noChangeAspect="1"/>
          </p:cNvPicPr>
          <p:nvPr/>
        </p:nvPicPr>
        <p:blipFill>
          <a:blip r:embed="rId2"/>
          <a:stretch>
            <a:fillRect/>
          </a:stretch>
        </p:blipFill>
        <p:spPr>
          <a:xfrm>
            <a:off x="65316" y="1560733"/>
            <a:ext cx="11979316" cy="4791726"/>
          </a:xfrm>
          <a:prstGeom prst="rect">
            <a:avLst/>
          </a:prstGeom>
        </p:spPr>
      </p:pic>
      <p:sp>
        <p:nvSpPr>
          <p:cNvPr id="6" name="文本框 5">
            <a:extLst>
              <a:ext uri="{FF2B5EF4-FFF2-40B4-BE49-F238E27FC236}">
                <a16:creationId xmlns:a16="http://schemas.microsoft.com/office/drawing/2014/main" id="{CFAFE75F-DECB-44DE-926F-1329DD6B2CF0}"/>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7" name="直接连接符 6">
            <a:extLst>
              <a:ext uri="{FF2B5EF4-FFF2-40B4-BE49-F238E27FC236}">
                <a16:creationId xmlns:a16="http://schemas.microsoft.com/office/drawing/2014/main" id="{DDCC0958-E459-4F3C-8514-CC4EA6A7EDA0}"/>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E6D014C-2979-404A-8437-64B3CF847229}"/>
              </a:ext>
            </a:extLst>
          </p:cNvPr>
          <p:cNvSpPr txBox="1"/>
          <p:nvPr/>
        </p:nvSpPr>
        <p:spPr>
          <a:xfrm>
            <a:off x="336289" y="951372"/>
            <a:ext cx="6102220"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Accuracy of the attack</a:t>
            </a:r>
          </a:p>
        </p:txBody>
      </p:sp>
    </p:spTree>
    <p:extLst>
      <p:ext uri="{BB962C8B-B14F-4D97-AF65-F5344CB8AC3E}">
        <p14:creationId xmlns:p14="http://schemas.microsoft.com/office/powerpoint/2010/main" val="426288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474526-D915-4963-AA60-1DBA8BD088D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97EC4300-38AE-4B55-B320-C441D3626FF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112118E-EFBC-4C5E-8569-F7527AFF11DD}"/>
              </a:ext>
            </a:extLst>
          </p:cNvPr>
          <p:cNvPicPr>
            <a:picLocks noChangeAspect="1"/>
          </p:cNvPicPr>
          <p:nvPr/>
        </p:nvPicPr>
        <p:blipFill>
          <a:blip r:embed="rId3"/>
          <a:stretch>
            <a:fillRect/>
          </a:stretch>
        </p:blipFill>
        <p:spPr>
          <a:xfrm>
            <a:off x="432703" y="1458276"/>
            <a:ext cx="5272664" cy="5282129"/>
          </a:xfrm>
          <a:prstGeom prst="rect">
            <a:avLst/>
          </a:prstGeom>
        </p:spPr>
      </p:pic>
      <p:sp>
        <p:nvSpPr>
          <p:cNvPr id="10" name="文本框 9">
            <a:extLst>
              <a:ext uri="{FF2B5EF4-FFF2-40B4-BE49-F238E27FC236}">
                <a16:creationId xmlns:a16="http://schemas.microsoft.com/office/drawing/2014/main" id="{AED3EB57-AE20-4716-A22E-64DA69500FAF}"/>
              </a:ext>
            </a:extLst>
          </p:cNvPr>
          <p:cNvSpPr txBox="1"/>
          <p:nvPr/>
        </p:nvSpPr>
        <p:spPr>
          <a:xfrm>
            <a:off x="6338596" y="2644170"/>
            <a:ext cx="4786217" cy="1569660"/>
          </a:xfrm>
          <a:prstGeom prst="rect">
            <a:avLst/>
          </a:prstGeom>
          <a:noFill/>
        </p:spPr>
        <p:txBody>
          <a:bodyPr wrap="square">
            <a:spAutoFit/>
          </a:bodyPr>
          <a:lstStyle/>
          <a:p>
            <a:pPr marL="342900" indent="-342900" algn="jus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The attacks are robust even if the attacker’s assumptions about the distribution of the target model’s training data are not very accurate.</a:t>
            </a:r>
            <a:endParaRPr lang="zh-CN" altLang="en-US" sz="2400">
              <a:solidFill>
                <a:srgbClr val="C0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97B12CC9-F698-4AB4-820F-7F50B3330DC4}"/>
              </a:ext>
            </a:extLst>
          </p:cNvPr>
          <p:cNvSpPr txBox="1"/>
          <p:nvPr/>
        </p:nvSpPr>
        <p:spPr>
          <a:xfrm>
            <a:off x="336288" y="951372"/>
            <a:ext cx="6372421"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Effect of the shadow training data</a:t>
            </a:r>
          </a:p>
        </p:txBody>
      </p:sp>
    </p:spTree>
    <p:extLst>
      <p:ext uri="{BB962C8B-B14F-4D97-AF65-F5344CB8AC3E}">
        <p14:creationId xmlns:p14="http://schemas.microsoft.com/office/powerpoint/2010/main" val="328288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2995605"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Abstract</a:t>
            </a:r>
          </a:p>
        </p:txBody>
      </p:sp>
      <p:sp>
        <p:nvSpPr>
          <p:cNvPr id="7" name="文本框 6">
            <a:extLst>
              <a:ext uri="{FF2B5EF4-FFF2-40B4-BE49-F238E27FC236}">
                <a16:creationId xmlns:a16="http://schemas.microsoft.com/office/drawing/2014/main" id="{E155C70B-9F74-4506-B925-ECDE7A9A04B4}"/>
              </a:ext>
            </a:extLst>
          </p:cNvPr>
          <p:cNvSpPr txBox="1"/>
          <p:nvPr/>
        </p:nvSpPr>
        <p:spPr>
          <a:xfrm>
            <a:off x="336289" y="1098209"/>
            <a:ext cx="11570184" cy="57246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none" strike="noStrike" kern="1200" cap="none" spc="0" normalizeH="0" baseline="0" noProof="0">
                <a:ln>
                  <a:noFill/>
                </a:ln>
                <a:solidFill>
                  <a:srgbClr val="203864"/>
                </a:solidFill>
                <a:effectLst/>
                <a:uLnTx/>
                <a:uFillTx/>
                <a:latin typeface="Times New Roman" panose="02020603050405020304" pitchFamily="18" charset="0"/>
                <a:ea typeface="等线" panose="02010600030101010101" pitchFamily="2" charset="-122"/>
                <a:cs typeface="Times New Roman" panose="02020603050405020304" pitchFamily="18" charset="0"/>
              </a:rPr>
              <a:t>Problem:</a:t>
            </a:r>
            <a:endParaRPr lang="en-US" altLang="zh-CN" sz="2800" b="1">
              <a:solidFill>
                <a:srgbClr val="203864"/>
              </a:solidFill>
              <a:latin typeface="Times New Roman" panose="02020603050405020304" pitchFamily="18" charset="0"/>
              <a:cs typeface="Times New Roman" panose="02020603050405020304" pitchFamily="18" charset="0"/>
            </a:endParaRPr>
          </a:p>
          <a:p>
            <a:pPr marL="914400" lvl="1" indent="-457200" algn="just">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We use lots of methods to encrypt and perturb machine learning models.</a:t>
            </a:r>
            <a:endParaRPr lang="zh-CN" altLang="en-US" sz="2800">
              <a:latin typeface="Times New Roman" panose="02020603050405020304" pitchFamily="18" charset="0"/>
              <a:cs typeface="Times New Roman" panose="02020603050405020304" pitchFamily="18" charset="0"/>
            </a:endParaRPr>
          </a:p>
          <a:p>
            <a:pPr marL="914400" lvl="1"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cs typeface="Times New Roman" panose="02020603050405020304" pitchFamily="18" charset="0"/>
              </a:rPr>
              <a:t>But how machine learning models leak information ?</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Contributions:</a:t>
            </a:r>
          </a:p>
          <a:p>
            <a:pPr marL="914400" lvl="1" indent="-457200" algn="just">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authors focus on the basic </a:t>
            </a:r>
            <a:r>
              <a:rPr lang="en-US" altLang="zh-CN" sz="2800" b="1">
                <a:solidFill>
                  <a:srgbClr val="C00000"/>
                </a:solidFill>
                <a:latin typeface="Times New Roman" panose="02020603050405020304" pitchFamily="18" charset="0"/>
                <a:cs typeface="Times New Roman" panose="02020603050405020304" pitchFamily="18" charset="0"/>
              </a:rPr>
              <a:t>membership inference attack</a:t>
            </a:r>
            <a:r>
              <a:rPr lang="en-US" altLang="zh-CN" sz="2800">
                <a:latin typeface="Times New Roman" panose="02020603050405020304" pitchFamily="18" charset="0"/>
                <a:cs typeface="Times New Roman" panose="02020603050405020304" pitchFamily="18" charset="0"/>
              </a:rPr>
              <a:t>: given a data record and black-box access to a model, determine if the record was in the model’s training dataset.</a:t>
            </a:r>
          </a:p>
          <a:p>
            <a:pPr marL="914400" lvl="1" indent="-457200" algn="just">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authors  </a:t>
            </a:r>
            <a:r>
              <a:rPr lang="en-US" altLang="zh-CN" sz="2800">
                <a:solidFill>
                  <a:srgbClr val="C00000"/>
                </a:solidFill>
                <a:latin typeface="Times New Roman" panose="02020603050405020304" pitchFamily="18" charset="0"/>
                <a:cs typeface="Times New Roman" panose="02020603050405020304" pitchFamily="18" charset="0"/>
              </a:rPr>
              <a:t>make adversarial use of machine learning and train their own inference model </a:t>
            </a:r>
            <a:r>
              <a:rPr lang="en-US" altLang="zh-CN" sz="2800">
                <a:latin typeface="Times New Roman" panose="02020603050405020304" pitchFamily="18" charset="0"/>
                <a:cs typeface="Times New Roman" panose="02020603050405020304" pitchFamily="18" charset="0"/>
              </a:rPr>
              <a:t>to recognize differences in the target model’s predictions on the inputs that it trained on versus the inputs that it did not train on.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36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474526-D915-4963-AA60-1DBA8BD088D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97EC4300-38AE-4B55-B320-C441D3626FF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BEEC2280-387B-40B3-9946-A5BBC167A29D}"/>
              </a:ext>
            </a:extLst>
          </p:cNvPr>
          <p:cNvPicPr>
            <a:picLocks noChangeAspect="1"/>
          </p:cNvPicPr>
          <p:nvPr/>
        </p:nvPicPr>
        <p:blipFill>
          <a:blip r:embed="rId3"/>
          <a:stretch>
            <a:fillRect/>
          </a:stretch>
        </p:blipFill>
        <p:spPr>
          <a:xfrm>
            <a:off x="597000" y="1617403"/>
            <a:ext cx="4960120" cy="4942017"/>
          </a:xfrm>
          <a:prstGeom prst="rect">
            <a:avLst/>
          </a:prstGeom>
        </p:spPr>
      </p:pic>
      <p:sp>
        <p:nvSpPr>
          <p:cNvPr id="11" name="文本框 10">
            <a:extLst>
              <a:ext uri="{FF2B5EF4-FFF2-40B4-BE49-F238E27FC236}">
                <a16:creationId xmlns:a16="http://schemas.microsoft.com/office/drawing/2014/main" id="{D351DE56-B786-4D0E-A373-528D42A2130E}"/>
              </a:ext>
            </a:extLst>
          </p:cNvPr>
          <p:cNvSpPr txBox="1"/>
          <p:nvPr/>
        </p:nvSpPr>
        <p:spPr>
          <a:xfrm>
            <a:off x="5553542" y="1858949"/>
            <a:ext cx="5773821" cy="3939540"/>
          </a:xfrm>
          <a:prstGeom prst="rect">
            <a:avLst/>
          </a:prstGeom>
          <a:noFill/>
        </p:spPr>
        <p:txBody>
          <a:bodyPr wrap="square">
            <a:spAutoFit/>
          </a:bodyPr>
          <a:lstStyle/>
          <a:p>
            <a:pPr marL="342900" indent="-342900" algn="just">
              <a:spcAft>
                <a:spcPts val="1200"/>
              </a:spcAf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For the majority of the target model’s classes, the attack achieves high precision. </a:t>
            </a:r>
          </a:p>
          <a:p>
            <a:pPr marL="342900" indent="-342900" algn="just">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This demonstrates that a membership inference attack can be trained with only black-box access to the target model, without any prior knowledge about the distribution of the target model’s training data if the attacker can efficiently generate inputs that are classified by the target model with high confidence.</a:t>
            </a:r>
            <a:endParaRPr lang="zh-CN" altLang="en-US" sz="2400">
              <a:solidFill>
                <a:srgbClr val="C0000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CB33135-5895-45CB-81A8-259DA80FCB14}"/>
              </a:ext>
            </a:extLst>
          </p:cNvPr>
          <p:cNvSpPr txBox="1"/>
          <p:nvPr/>
        </p:nvSpPr>
        <p:spPr>
          <a:xfrm>
            <a:off x="336288" y="951372"/>
            <a:ext cx="6372421"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Effect of the shadow training data</a:t>
            </a:r>
          </a:p>
        </p:txBody>
      </p:sp>
    </p:spTree>
    <p:extLst>
      <p:ext uri="{BB962C8B-B14F-4D97-AF65-F5344CB8AC3E}">
        <p14:creationId xmlns:p14="http://schemas.microsoft.com/office/powerpoint/2010/main" val="8658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474526-D915-4963-AA60-1DBA8BD088D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97EC4300-38AE-4B55-B320-C441D3626FF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871390E-2B29-4F65-9EF1-FC029C2875DE}"/>
              </a:ext>
            </a:extLst>
          </p:cNvPr>
          <p:cNvSpPr txBox="1"/>
          <p:nvPr/>
        </p:nvSpPr>
        <p:spPr>
          <a:xfrm>
            <a:off x="336289" y="951371"/>
            <a:ext cx="11203671"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Effect of the number of classes and training data per class</a:t>
            </a:r>
          </a:p>
        </p:txBody>
      </p:sp>
      <p:pic>
        <p:nvPicPr>
          <p:cNvPr id="6" name="图片 5">
            <a:extLst>
              <a:ext uri="{FF2B5EF4-FFF2-40B4-BE49-F238E27FC236}">
                <a16:creationId xmlns:a16="http://schemas.microsoft.com/office/drawing/2014/main" id="{B6E1E6F9-9FED-4DDF-B546-457FF76993F9}"/>
              </a:ext>
            </a:extLst>
          </p:cNvPr>
          <p:cNvPicPr>
            <a:picLocks noChangeAspect="1"/>
          </p:cNvPicPr>
          <p:nvPr/>
        </p:nvPicPr>
        <p:blipFill>
          <a:blip r:embed="rId3"/>
          <a:stretch>
            <a:fillRect/>
          </a:stretch>
        </p:blipFill>
        <p:spPr>
          <a:xfrm>
            <a:off x="164841" y="1536146"/>
            <a:ext cx="6351510" cy="5107250"/>
          </a:xfrm>
          <a:prstGeom prst="rect">
            <a:avLst/>
          </a:prstGeom>
        </p:spPr>
      </p:pic>
      <p:sp>
        <p:nvSpPr>
          <p:cNvPr id="12" name="文本框 11">
            <a:extLst>
              <a:ext uri="{FF2B5EF4-FFF2-40B4-BE49-F238E27FC236}">
                <a16:creationId xmlns:a16="http://schemas.microsoft.com/office/drawing/2014/main" id="{22D9B324-3C0A-43E0-B715-72368F5592D3}"/>
              </a:ext>
            </a:extLst>
          </p:cNvPr>
          <p:cNvSpPr txBox="1"/>
          <p:nvPr/>
        </p:nvSpPr>
        <p:spPr>
          <a:xfrm>
            <a:off x="6344816" y="1844454"/>
            <a:ext cx="5682343" cy="4524315"/>
          </a:xfrm>
          <a:prstGeom prst="rect">
            <a:avLst/>
          </a:prstGeom>
          <a:noFill/>
        </p:spPr>
        <p:txBody>
          <a:bodyPr wrap="square">
            <a:spAutoFit/>
          </a:bodyPr>
          <a:lstStyle/>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Figure 10 shows the distribution of attack precision for each model. Models with fewer classes leak less information about their training inputs. </a:t>
            </a:r>
          </a:p>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As the number of classes increases, the model needs to extract more distinctive features from the data to be able to classify inputs with high accuracy.</a:t>
            </a:r>
          </a:p>
          <a:p>
            <a:pPr marL="342900" indent="-342900">
              <a:buFont typeface="Wingdings" panose="05000000000000000000" pitchFamily="2" charset="2"/>
              <a:buChar char="Ø"/>
            </a:pPr>
            <a:r>
              <a:rPr lang="en-US" altLang="zh-CN" sz="2400">
                <a:solidFill>
                  <a:srgbClr val="C00000"/>
                </a:solidFill>
                <a:latin typeface="Times New Roman" panose="02020603050405020304" pitchFamily="18" charset="0"/>
                <a:cs typeface="Times New Roman" panose="02020603050405020304" pitchFamily="18" charset="0"/>
              </a:rPr>
              <a:t>Informally, models with more output classes need to remember more about their training data, thus they leak more information.</a:t>
            </a:r>
            <a:endParaRPr lang="zh-CN" altLang="en-US" sz="24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63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474526-D915-4963-AA60-1DBA8BD088D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97EC4300-38AE-4B55-B320-C441D3626FF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EE9CD28-B684-41E7-ADA0-87298FE019F4}"/>
              </a:ext>
            </a:extLst>
          </p:cNvPr>
          <p:cNvPicPr>
            <a:picLocks noChangeAspect="1"/>
          </p:cNvPicPr>
          <p:nvPr/>
        </p:nvPicPr>
        <p:blipFill>
          <a:blip r:embed="rId3"/>
          <a:stretch>
            <a:fillRect/>
          </a:stretch>
        </p:blipFill>
        <p:spPr>
          <a:xfrm>
            <a:off x="90784" y="1572240"/>
            <a:ext cx="12010431" cy="3298335"/>
          </a:xfrm>
          <a:prstGeom prst="rect">
            <a:avLst/>
          </a:prstGeom>
        </p:spPr>
      </p:pic>
      <p:sp>
        <p:nvSpPr>
          <p:cNvPr id="6" name="文本框 5">
            <a:extLst>
              <a:ext uri="{FF2B5EF4-FFF2-40B4-BE49-F238E27FC236}">
                <a16:creationId xmlns:a16="http://schemas.microsoft.com/office/drawing/2014/main" id="{24C200B9-9824-4A95-BA81-3CD73AEC73EC}"/>
              </a:ext>
            </a:extLst>
          </p:cNvPr>
          <p:cNvSpPr txBox="1"/>
          <p:nvPr/>
        </p:nvSpPr>
        <p:spPr>
          <a:xfrm>
            <a:off x="336289" y="951371"/>
            <a:ext cx="11203671"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Effect of the number of classes and training data per class</a:t>
            </a:r>
          </a:p>
        </p:txBody>
      </p:sp>
      <p:sp>
        <p:nvSpPr>
          <p:cNvPr id="8" name="文本框 7">
            <a:extLst>
              <a:ext uri="{FF2B5EF4-FFF2-40B4-BE49-F238E27FC236}">
                <a16:creationId xmlns:a16="http://schemas.microsoft.com/office/drawing/2014/main" id="{C458C432-C756-4A19-A852-AFF9E4128DC2}"/>
              </a:ext>
            </a:extLst>
          </p:cNvPr>
          <p:cNvSpPr txBox="1"/>
          <p:nvPr/>
        </p:nvSpPr>
        <p:spPr>
          <a:xfrm>
            <a:off x="653144" y="5018092"/>
            <a:ext cx="11047444" cy="1569660"/>
          </a:xfrm>
          <a:prstGeom prst="rect">
            <a:avLst/>
          </a:prstGeom>
          <a:noFill/>
        </p:spPr>
        <p:txBody>
          <a:bodyPr wrap="square">
            <a:spAutoFit/>
          </a:bodyPr>
          <a:lstStyle/>
          <a:p>
            <a:pPr algn="just"/>
            <a:r>
              <a:rPr lang="en-US" altLang="zh-CN" sz="2400">
                <a:latin typeface="Times New Roman" panose="02020603050405020304" pitchFamily="18" charset="0"/>
                <a:cs typeface="Times New Roman" panose="02020603050405020304" pitchFamily="18" charset="0"/>
              </a:rPr>
              <a:t>Figure 11 shows the relationship between the amount of training data per class and the accuracy of membership inference. This relationship is more complex, but, in general, the more data in the training dataset is associated with a given class, the lower the attack precision for that class.</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22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474526-D915-4963-AA60-1DBA8BD088D4}"/>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Evaluation (Results)</a:t>
            </a:r>
          </a:p>
        </p:txBody>
      </p:sp>
      <p:cxnSp>
        <p:nvCxnSpPr>
          <p:cNvPr id="5" name="直接连接符 4">
            <a:extLst>
              <a:ext uri="{FF2B5EF4-FFF2-40B4-BE49-F238E27FC236}">
                <a16:creationId xmlns:a16="http://schemas.microsoft.com/office/drawing/2014/main" id="{97EC4300-38AE-4B55-B320-C441D3626FF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6E560E1-35E0-4A52-9800-17AFE965D20B}"/>
              </a:ext>
            </a:extLst>
          </p:cNvPr>
          <p:cNvPicPr>
            <a:picLocks noChangeAspect="1"/>
          </p:cNvPicPr>
          <p:nvPr/>
        </p:nvPicPr>
        <p:blipFill>
          <a:blip r:embed="rId3"/>
          <a:stretch>
            <a:fillRect/>
          </a:stretch>
        </p:blipFill>
        <p:spPr>
          <a:xfrm>
            <a:off x="131015" y="2059887"/>
            <a:ext cx="7370797" cy="3786093"/>
          </a:xfrm>
          <a:prstGeom prst="rect">
            <a:avLst/>
          </a:prstGeom>
        </p:spPr>
      </p:pic>
      <p:sp>
        <p:nvSpPr>
          <p:cNvPr id="6" name="文本框 5">
            <a:extLst>
              <a:ext uri="{FF2B5EF4-FFF2-40B4-BE49-F238E27FC236}">
                <a16:creationId xmlns:a16="http://schemas.microsoft.com/office/drawing/2014/main" id="{825BD139-6863-4FF9-A2B0-1E35843FC059}"/>
              </a:ext>
            </a:extLst>
          </p:cNvPr>
          <p:cNvSpPr txBox="1"/>
          <p:nvPr/>
        </p:nvSpPr>
        <p:spPr>
          <a:xfrm>
            <a:off x="336289" y="951371"/>
            <a:ext cx="11203671" cy="584775"/>
          </a:xfrm>
          <a:prstGeom prst="rect">
            <a:avLst/>
          </a:prstGeom>
          <a:noFill/>
        </p:spPr>
        <p:txBody>
          <a:bodyPr wrap="square">
            <a:spAutoFit/>
          </a:bodyPr>
          <a:lstStyle/>
          <a:p>
            <a:pPr algn="l"/>
            <a:r>
              <a:rPr lang="en-US" altLang="zh-CN" b="1" i="0">
                <a:solidFill>
                  <a:srgbClr val="4F4F4F"/>
                </a:solidFill>
                <a:effectLst/>
                <a:latin typeface="PingFang SC"/>
              </a:rPr>
              <a:t> </a:t>
            </a: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Effect of the number of classes and training data per class</a:t>
            </a:r>
          </a:p>
        </p:txBody>
      </p:sp>
      <p:sp>
        <p:nvSpPr>
          <p:cNvPr id="7" name="矩形 6">
            <a:extLst>
              <a:ext uri="{FF2B5EF4-FFF2-40B4-BE49-F238E27FC236}">
                <a16:creationId xmlns:a16="http://schemas.microsoft.com/office/drawing/2014/main" id="{C9497CA1-D64E-4733-A0FD-B729AF3111E2}"/>
              </a:ext>
            </a:extLst>
          </p:cNvPr>
          <p:cNvSpPr/>
          <p:nvPr/>
        </p:nvSpPr>
        <p:spPr>
          <a:xfrm>
            <a:off x="1147665" y="2696546"/>
            <a:ext cx="5421086" cy="223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ED4B0A7-807A-4AA3-86AF-CB4D738ADD30}"/>
              </a:ext>
            </a:extLst>
          </p:cNvPr>
          <p:cNvSpPr/>
          <p:nvPr/>
        </p:nvSpPr>
        <p:spPr>
          <a:xfrm>
            <a:off x="1147665" y="2967137"/>
            <a:ext cx="5421086" cy="223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33054FB-F121-4F78-91E2-3CF27F65D96C}"/>
              </a:ext>
            </a:extLst>
          </p:cNvPr>
          <p:cNvSpPr/>
          <p:nvPr/>
        </p:nvSpPr>
        <p:spPr>
          <a:xfrm>
            <a:off x="1147665" y="3490878"/>
            <a:ext cx="5421086" cy="128639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7708EE61-3998-40F8-A7FA-2B9F41CAAC29}"/>
              </a:ext>
            </a:extLst>
          </p:cNvPr>
          <p:cNvSpPr/>
          <p:nvPr/>
        </p:nvSpPr>
        <p:spPr>
          <a:xfrm>
            <a:off x="6895322" y="3191066"/>
            <a:ext cx="4644637" cy="970380"/>
          </a:xfrm>
          <a:prstGeom prst="wedgeRoundRectCallout">
            <a:avLst>
              <a:gd name="adj1" fmla="val -56222"/>
              <a:gd name="adj2" fmla="val -47256"/>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solidFill>
                <a:latin typeface="Times New Roman" panose="02020603050405020304" pitchFamily="18" charset="0"/>
                <a:cs typeface="Times New Roman" panose="02020603050405020304" pitchFamily="18" charset="0"/>
              </a:rPr>
              <a:t>The lack of randomness in the training data for each class and the small number of classes contribute to the failure of the attack.</a:t>
            </a: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1" name="对话气泡: 圆角矩形 10">
            <a:extLst>
              <a:ext uri="{FF2B5EF4-FFF2-40B4-BE49-F238E27FC236}">
                <a16:creationId xmlns:a16="http://schemas.microsoft.com/office/drawing/2014/main" id="{36CA8840-27E9-49A3-BA7E-E4DB05279FB6}"/>
              </a:ext>
            </a:extLst>
          </p:cNvPr>
          <p:cNvSpPr/>
          <p:nvPr/>
        </p:nvSpPr>
        <p:spPr>
          <a:xfrm>
            <a:off x="6895321" y="1864898"/>
            <a:ext cx="4644637" cy="970380"/>
          </a:xfrm>
          <a:prstGeom prst="wedgeRoundRectCallout">
            <a:avLst>
              <a:gd name="adj1" fmla="val -55619"/>
              <a:gd name="adj2" fmla="val 4216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solidFill>
                <a:latin typeface="Times New Roman" panose="02020603050405020304" pitchFamily="18" charset="0"/>
                <a:cs typeface="Times New Roman" panose="02020603050405020304" pitchFamily="18" charset="0"/>
              </a:rPr>
              <a:t>First, the model is not overfitted.</a:t>
            </a:r>
          </a:p>
          <a:p>
            <a:pPr algn="just"/>
            <a:r>
              <a:rPr lang="en-US" altLang="zh-CN">
                <a:solidFill>
                  <a:schemeClr val="tx1"/>
                </a:solidFill>
                <a:latin typeface="Times New Roman" panose="02020603050405020304" pitchFamily="18" charset="0"/>
                <a:cs typeface="Times New Roman" panose="02020603050405020304" pitchFamily="18" charset="0"/>
              </a:rPr>
              <a:t>Second, the model is a binary classifier, the two outputs are complements of each other. </a:t>
            </a: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2" name="对话气泡: 圆角矩形 11">
            <a:extLst>
              <a:ext uri="{FF2B5EF4-FFF2-40B4-BE49-F238E27FC236}">
                <a16:creationId xmlns:a16="http://schemas.microsoft.com/office/drawing/2014/main" id="{BF10EEBD-7AA8-4758-A45A-9526EB172B50}"/>
              </a:ext>
            </a:extLst>
          </p:cNvPr>
          <p:cNvSpPr/>
          <p:nvPr/>
        </p:nvSpPr>
        <p:spPr>
          <a:xfrm>
            <a:off x="6895322" y="4602499"/>
            <a:ext cx="3086811" cy="485190"/>
          </a:xfrm>
          <a:prstGeom prst="wedgeRoundRectCallout">
            <a:avLst>
              <a:gd name="adj1" fmla="val -57085"/>
              <a:gd name="adj2" fmla="val -45333"/>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solidFill>
                <a:latin typeface="Times New Roman" panose="02020603050405020304" pitchFamily="18" charset="0"/>
                <a:cs typeface="Times New Roman" panose="02020603050405020304" pitchFamily="18" charset="0"/>
              </a:rPr>
              <a:t>More classes, higher precision.</a:t>
            </a:r>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23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A15178-B4BA-4C7E-BDC8-835E4DC10F53}"/>
              </a:ext>
            </a:extLst>
          </p:cNvPr>
          <p:cNvSpPr txBox="1"/>
          <p:nvPr/>
        </p:nvSpPr>
        <p:spPr>
          <a:xfrm>
            <a:off x="336289" y="949748"/>
            <a:ext cx="11429887" cy="5878532"/>
          </a:xfrm>
          <a:prstGeom prst="rect">
            <a:avLst/>
          </a:prstGeom>
          <a:noFill/>
        </p:spPr>
        <p:txBody>
          <a:bodyPr wrap="square">
            <a:spAutoFit/>
          </a:bodyPr>
          <a:lstStyle/>
          <a:p>
            <a:pPr marL="457200"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Differential Privacy: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A particular record has little impact on the model.</a:t>
            </a:r>
          </a:p>
          <a:p>
            <a:pPr marL="457200"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Restrict the prediction vector to top k classes: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Add a filter to the last layer of the model. The smaller k is, the less information the model leaks. </a:t>
            </a:r>
          </a:p>
          <a:p>
            <a:pPr marL="457200"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Coarsen precision of the prediction vector: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Round the classification probabilities in the prediction vector down to d floating point digits. The smaller d is, the less information the model leaks.</a:t>
            </a:r>
          </a:p>
          <a:p>
            <a:pPr marL="457200"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Increase entropy of the prediction vector: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Modify (or add) the softmax layer and increase its normalizing temperature t &gt; 0. (T can adjust the smoothness of the output.)</a:t>
            </a:r>
          </a:p>
          <a:p>
            <a:pPr marL="457200" indent="-457200" algn="just">
              <a:spcAft>
                <a:spcPts val="1200"/>
              </a:spcAft>
              <a:buFont typeface="Wingdings" panose="05000000000000000000" pitchFamily="2" charset="2"/>
              <a:buChar char="Ø"/>
            </a:pP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Use regularization: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Regularization techniques are used to overcome overfitting in machine learning. We use L2-norm standard regularization that penalizes large parameters.</a:t>
            </a:r>
            <a:endParaRPr lang="zh-CN" altLang="en-US" sz="280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3AB5667-399A-4619-9B65-3A4C3B1DFD07}"/>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Mitigation of the attack</a:t>
            </a:r>
          </a:p>
        </p:txBody>
      </p:sp>
      <p:cxnSp>
        <p:nvCxnSpPr>
          <p:cNvPr id="7" name="直接连接符 6">
            <a:extLst>
              <a:ext uri="{FF2B5EF4-FFF2-40B4-BE49-F238E27FC236}">
                <a16:creationId xmlns:a16="http://schemas.microsoft.com/office/drawing/2014/main" id="{0BBEEB58-08E3-4CBB-AE81-A9C2835A5619}"/>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8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3AB5667-399A-4619-9B65-3A4C3B1DFD07}"/>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Mitigation of the attack</a:t>
            </a:r>
          </a:p>
        </p:txBody>
      </p:sp>
      <p:cxnSp>
        <p:nvCxnSpPr>
          <p:cNvPr id="7" name="直接连接符 6">
            <a:extLst>
              <a:ext uri="{FF2B5EF4-FFF2-40B4-BE49-F238E27FC236}">
                <a16:creationId xmlns:a16="http://schemas.microsoft.com/office/drawing/2014/main" id="{0BBEEB58-08E3-4CBB-AE81-A9C2835A5619}"/>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57FA8FE-7F7F-4FBB-A623-2B9C633A8BFD}"/>
              </a:ext>
            </a:extLst>
          </p:cNvPr>
          <p:cNvPicPr>
            <a:picLocks noChangeAspect="1"/>
          </p:cNvPicPr>
          <p:nvPr/>
        </p:nvPicPr>
        <p:blipFill>
          <a:blip r:embed="rId2"/>
          <a:stretch>
            <a:fillRect/>
          </a:stretch>
        </p:blipFill>
        <p:spPr>
          <a:xfrm>
            <a:off x="641752" y="1171770"/>
            <a:ext cx="10908495" cy="5202134"/>
          </a:xfrm>
          <a:prstGeom prst="rect">
            <a:avLst/>
          </a:prstGeom>
        </p:spPr>
      </p:pic>
    </p:spTree>
    <p:extLst>
      <p:ext uri="{BB962C8B-B14F-4D97-AF65-F5344CB8AC3E}">
        <p14:creationId xmlns:p14="http://schemas.microsoft.com/office/powerpoint/2010/main" val="2448170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3AB5667-399A-4619-9B65-3A4C3B1DFD07}"/>
              </a:ext>
            </a:extLst>
          </p:cNvPr>
          <p:cNvSpPr txBox="1"/>
          <p:nvPr/>
        </p:nvSpPr>
        <p:spPr>
          <a:xfrm>
            <a:off x="336289" y="117595"/>
            <a:ext cx="11203670"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Mitigation of the attack</a:t>
            </a:r>
          </a:p>
        </p:txBody>
      </p:sp>
      <p:cxnSp>
        <p:nvCxnSpPr>
          <p:cNvPr id="7" name="直接连接符 6">
            <a:extLst>
              <a:ext uri="{FF2B5EF4-FFF2-40B4-BE49-F238E27FC236}">
                <a16:creationId xmlns:a16="http://schemas.microsoft.com/office/drawing/2014/main" id="{0BBEEB58-08E3-4CBB-AE81-A9C2835A5619}"/>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9615F79-E2B4-42B8-9F70-158C330D2445}"/>
              </a:ext>
            </a:extLst>
          </p:cNvPr>
          <p:cNvPicPr>
            <a:picLocks noChangeAspect="1"/>
          </p:cNvPicPr>
          <p:nvPr/>
        </p:nvPicPr>
        <p:blipFill>
          <a:blip r:embed="rId2"/>
          <a:stretch>
            <a:fillRect/>
          </a:stretch>
        </p:blipFill>
        <p:spPr>
          <a:xfrm>
            <a:off x="641165" y="1077627"/>
            <a:ext cx="10434139" cy="5376957"/>
          </a:xfrm>
          <a:prstGeom prst="rect">
            <a:avLst/>
          </a:prstGeom>
        </p:spPr>
      </p:pic>
    </p:spTree>
    <p:extLst>
      <p:ext uri="{BB962C8B-B14F-4D97-AF65-F5344CB8AC3E}">
        <p14:creationId xmlns:p14="http://schemas.microsoft.com/office/powerpoint/2010/main" val="336571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DE01C5-687C-404C-BB17-30E0931F3E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37EE8-98CE-1B43-8FA2-856FBD00F454}" type="slidenum">
              <a:rPr kumimoji="0" lang="en-US" altLang="zh-CN"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5" name="标题 1">
            <a:extLst>
              <a:ext uri="{FF2B5EF4-FFF2-40B4-BE49-F238E27FC236}">
                <a16:creationId xmlns:a16="http://schemas.microsoft.com/office/drawing/2014/main" id="{AF087F47-E5D6-9840-9B6F-A2034E572FD9}"/>
              </a:ext>
            </a:extLst>
          </p:cNvPr>
          <p:cNvSpPr txBox="1">
            <a:spLocks/>
          </p:cNvSpPr>
          <p:nvPr/>
        </p:nvSpPr>
        <p:spPr>
          <a:xfrm>
            <a:off x="0" y="2785294"/>
            <a:ext cx="12192000"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Thank</a:t>
            </a:r>
            <a:r>
              <a:rPr kumimoji="0"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0"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You</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For</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Listening</a:t>
            </a:r>
            <a:r>
              <a:rPr kumimoji="1" lang="zh-CN" altLang="en-US"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a:t>
            </a:r>
            <a:endParaRPr kumimoji="0" lang="en-US" altLang="zh-CN"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7E79384-30B1-D44B-ABB1-8A67A9B82D0C}"/>
              </a:ext>
            </a:extLst>
          </p:cNvPr>
          <p:cNvSpPr txBox="1"/>
          <p:nvPr/>
        </p:nvSpPr>
        <p:spPr>
          <a:xfrm>
            <a:off x="4935415" y="5691897"/>
            <a:ext cx="23211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2022.05.27</a:t>
            </a:r>
            <a:endPar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295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C6D589-0C9D-4222-AA1C-A0AF659DA5FF}"/>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Background</a:t>
            </a:r>
            <a:r>
              <a:rPr kumimoji="1" lang="zh-CN" altLang="en-US" sz="4000" b="1">
                <a:solidFill>
                  <a:schemeClr val="accent1">
                    <a:lumMod val="50000"/>
                  </a:schemeClr>
                </a:solidFill>
                <a:latin typeface="Times New Roman" panose="02020603050405020304" pitchFamily="18" charset="0"/>
                <a:cs typeface="Times New Roman" panose="02020603050405020304" pitchFamily="18" charset="0"/>
              </a:rPr>
              <a:t>：</a:t>
            </a:r>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Machine Learning as a service</a:t>
            </a:r>
          </a:p>
        </p:txBody>
      </p:sp>
      <p:sp>
        <p:nvSpPr>
          <p:cNvPr id="6" name="文本框 5">
            <a:extLst>
              <a:ext uri="{FF2B5EF4-FFF2-40B4-BE49-F238E27FC236}">
                <a16:creationId xmlns:a16="http://schemas.microsoft.com/office/drawing/2014/main" id="{BDAEE85A-B9AD-496C-B02F-AFBDAFAC2622}"/>
              </a:ext>
            </a:extLst>
          </p:cNvPr>
          <p:cNvSpPr txBox="1"/>
          <p:nvPr/>
        </p:nvSpPr>
        <p:spPr>
          <a:xfrm>
            <a:off x="427224" y="1113041"/>
            <a:ext cx="5668776" cy="2692532"/>
          </a:xfrm>
          <a:prstGeom prst="rect">
            <a:avLst/>
          </a:prstGeom>
          <a:noFill/>
        </p:spPr>
        <p:txBody>
          <a:bodyPr wrap="square" rtlCol="0">
            <a:spAutoFit/>
          </a:bodyPr>
          <a:lstStyle/>
          <a:p>
            <a:pPr>
              <a:lnSpc>
                <a:spcPct val="150000"/>
              </a:lnSpc>
            </a:pP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Cloud computing service type:</a:t>
            </a:r>
          </a:p>
          <a:p>
            <a:pPr marL="914400" lvl="1" indent="-457200">
              <a:lnSpc>
                <a:spcPct val="150000"/>
              </a:lnSpc>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SaaS</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Software as a Service</a:t>
            </a:r>
            <a:r>
              <a:rPr lang="zh-CN" altLang="en-US"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a:solidFill>
                  <a:srgbClr val="C00000"/>
                </a:solidFill>
                <a:latin typeface="Times New Roman" panose="02020603050405020304" pitchFamily="18" charset="0"/>
                <a:cs typeface="Times New Roman" panose="02020603050405020304" pitchFamily="18" charset="0"/>
              </a:rPr>
              <a:t>PaaS</a:t>
            </a:r>
            <a:r>
              <a:rPr lang="zh-CN" altLang="en-US" sz="2800">
                <a:solidFill>
                  <a:srgbClr val="C00000"/>
                </a:solidFill>
                <a:latin typeface="Times New Roman" panose="02020603050405020304" pitchFamily="18" charset="0"/>
                <a:cs typeface="Times New Roman" panose="02020603050405020304" pitchFamily="18" charset="0"/>
              </a:rPr>
              <a:t>（</a:t>
            </a:r>
            <a:r>
              <a:rPr lang="en-US" altLang="zh-CN" sz="2800">
                <a:solidFill>
                  <a:srgbClr val="C00000"/>
                </a:solidFill>
                <a:latin typeface="Times New Roman" panose="02020603050405020304" pitchFamily="18" charset="0"/>
                <a:cs typeface="Times New Roman" panose="02020603050405020304" pitchFamily="18" charset="0"/>
              </a:rPr>
              <a:t>Platform as a Service</a:t>
            </a:r>
            <a:r>
              <a:rPr lang="zh-CN" altLang="en-US" sz="2800">
                <a:solidFill>
                  <a:srgbClr val="C00000"/>
                </a:solidFill>
                <a:latin typeface="Times New Roman" panose="02020603050405020304" pitchFamily="18" charset="0"/>
                <a:cs typeface="Times New Roman" panose="02020603050405020304" pitchFamily="18" charset="0"/>
              </a:rPr>
              <a:t>）</a:t>
            </a:r>
          </a:p>
          <a:p>
            <a:pPr marL="914400" lvl="1" indent="-457200">
              <a:lnSpc>
                <a:spcPct val="150000"/>
              </a:lnSpc>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IaaS(Infrastructure as a Service)</a:t>
            </a:r>
          </a:p>
        </p:txBody>
      </p:sp>
      <p:sp>
        <p:nvSpPr>
          <p:cNvPr id="10" name="文本框 9">
            <a:extLst>
              <a:ext uri="{FF2B5EF4-FFF2-40B4-BE49-F238E27FC236}">
                <a16:creationId xmlns:a16="http://schemas.microsoft.com/office/drawing/2014/main" id="{B316126E-E940-43C6-A910-7F33A8F31011}"/>
              </a:ext>
            </a:extLst>
          </p:cNvPr>
          <p:cNvSpPr txBox="1"/>
          <p:nvPr/>
        </p:nvSpPr>
        <p:spPr>
          <a:xfrm>
            <a:off x="6792464" y="1276494"/>
            <a:ext cx="5394960" cy="2600199"/>
          </a:xfrm>
          <a:prstGeom prst="rect">
            <a:avLst/>
          </a:prstGeom>
          <a:noFill/>
        </p:spPr>
        <p:txBody>
          <a:bodyPr wrap="square">
            <a:spAutoFit/>
          </a:bodyPr>
          <a:lstStyle/>
          <a:p>
            <a:pPr>
              <a:lnSpc>
                <a:spcPct val="150000"/>
              </a:lnSpc>
            </a:pPr>
            <a:r>
              <a:rPr lang="en-US" altLang="zh-CN" sz="2800">
                <a:solidFill>
                  <a:srgbClr val="C00000"/>
                </a:solidFill>
                <a:latin typeface="Times New Roman" panose="02020603050405020304" pitchFamily="18" charset="0"/>
                <a:cs typeface="Times New Roman" panose="02020603050405020304" pitchFamily="18" charset="0"/>
              </a:rPr>
              <a:t>Google Prediction API</a:t>
            </a:r>
          </a:p>
          <a:p>
            <a:pPr>
              <a:lnSpc>
                <a:spcPct val="150000"/>
              </a:lnSpc>
            </a:pPr>
            <a:r>
              <a:rPr lang="en-US" altLang="zh-CN" sz="2800">
                <a:solidFill>
                  <a:srgbClr val="C00000"/>
                </a:solidFill>
                <a:latin typeface="Times New Roman" panose="02020603050405020304" pitchFamily="18" charset="0"/>
                <a:cs typeface="Times New Roman" panose="02020603050405020304" pitchFamily="18" charset="0"/>
              </a:rPr>
              <a:t>Amazon Machine Learning</a:t>
            </a:r>
          </a:p>
          <a:p>
            <a:pPr>
              <a:lnSpc>
                <a:spcPct val="150000"/>
              </a:lnSpc>
            </a:pPr>
            <a:r>
              <a:rPr lang="en-US" altLang="zh-CN" sz="2800">
                <a:latin typeface="Times New Roman" panose="02020603050405020304" pitchFamily="18" charset="0"/>
                <a:cs typeface="Times New Roman" panose="02020603050405020304" pitchFamily="18" charset="0"/>
              </a:rPr>
              <a:t>Microsoft Azure Machine Learning</a:t>
            </a:r>
          </a:p>
          <a:p>
            <a:pPr>
              <a:lnSpc>
                <a:spcPct val="150000"/>
              </a:lnSpc>
            </a:pPr>
            <a:r>
              <a:rPr lang="en-US" altLang="zh-CN" sz="2800">
                <a:latin typeface="Times New Roman" panose="02020603050405020304" pitchFamily="18" charset="0"/>
                <a:cs typeface="Times New Roman" panose="02020603050405020304" pitchFamily="18" charset="0"/>
              </a:rPr>
              <a:t>BigML.4</a:t>
            </a:r>
            <a:endParaRPr lang="zh-CN" altLang="en-US" sz="2800">
              <a:latin typeface="Times New Roman" panose="02020603050405020304" pitchFamily="18" charset="0"/>
              <a:cs typeface="Times New Roman" panose="02020603050405020304" pitchFamily="18" charset="0"/>
            </a:endParaRPr>
          </a:p>
        </p:txBody>
      </p:sp>
      <p:sp>
        <p:nvSpPr>
          <p:cNvPr id="11" name="左大括号 10">
            <a:extLst>
              <a:ext uri="{FF2B5EF4-FFF2-40B4-BE49-F238E27FC236}">
                <a16:creationId xmlns:a16="http://schemas.microsoft.com/office/drawing/2014/main" id="{EBE241E0-E34B-45FD-BB77-37D61165FA0C}"/>
              </a:ext>
            </a:extLst>
          </p:cNvPr>
          <p:cNvSpPr/>
          <p:nvPr/>
        </p:nvSpPr>
        <p:spPr>
          <a:xfrm>
            <a:off x="6202932" y="1574800"/>
            <a:ext cx="594864" cy="2103120"/>
          </a:xfrm>
          <a:prstGeom prst="leftBrace">
            <a:avLst>
              <a:gd name="adj1" fmla="val 28828"/>
              <a:gd name="adj2" fmla="val 6207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8528F57-607F-4C3C-8DF9-CC5BB49A6ED9}"/>
              </a:ext>
            </a:extLst>
          </p:cNvPr>
          <p:cNvSpPr txBox="1"/>
          <p:nvPr/>
        </p:nvSpPr>
        <p:spPr>
          <a:xfrm>
            <a:off x="427224" y="4372012"/>
            <a:ext cx="11388856" cy="1815882"/>
          </a:xfrm>
          <a:prstGeom prst="rect">
            <a:avLst/>
          </a:prstGeom>
          <a:noFill/>
        </p:spPr>
        <p:txBody>
          <a:bodyPr wrap="square">
            <a:spAutoFit/>
          </a:bodyPr>
          <a:lstStyle/>
          <a:p>
            <a:pPr algn="just"/>
            <a:r>
              <a:rPr lang="en-US" altLang="zh-CN" sz="2800">
                <a:latin typeface="Times New Roman" panose="02020603050405020304" pitchFamily="18" charset="0"/>
                <a:cs typeface="Times New Roman" panose="02020603050405020304" pitchFamily="18" charset="0"/>
              </a:rPr>
              <a:t>These platforms </a:t>
            </a:r>
            <a:r>
              <a:rPr lang="en-US" altLang="zh-CN" sz="2800">
                <a:solidFill>
                  <a:srgbClr val="C00000"/>
                </a:solidFill>
                <a:latin typeface="Times New Roman" panose="02020603050405020304" pitchFamily="18" charset="0"/>
                <a:cs typeface="Times New Roman" panose="02020603050405020304" pitchFamily="18" charset="0"/>
              </a:rPr>
              <a:t>provide simple APIs for uploading the data and for training and querying models</a:t>
            </a:r>
            <a:r>
              <a:rPr lang="en-US" altLang="zh-CN" sz="2800">
                <a:latin typeface="Times New Roman" panose="02020603050405020304" pitchFamily="18" charset="0"/>
                <a:cs typeface="Times New Roman" panose="02020603050405020304" pitchFamily="18" charset="0"/>
              </a:rPr>
              <a:t>, thus making machine learning technologies available to any customer. The </a:t>
            </a:r>
            <a:r>
              <a:rPr lang="en-US" altLang="zh-CN" sz="2800">
                <a:solidFill>
                  <a:srgbClr val="C00000"/>
                </a:solidFill>
                <a:latin typeface="Times New Roman" panose="02020603050405020304" pitchFamily="18" charset="0"/>
                <a:cs typeface="Times New Roman" panose="02020603050405020304" pitchFamily="18" charset="0"/>
              </a:rPr>
              <a:t>details of the models and the training algorithms are hidden from the data owners</a:t>
            </a:r>
            <a:r>
              <a:rPr lang="en-US" altLang="zh-CN" sz="280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p:txBody>
      </p:sp>
      <p:cxnSp>
        <p:nvCxnSpPr>
          <p:cNvPr id="14" name="直接连接符 13">
            <a:extLst>
              <a:ext uri="{FF2B5EF4-FFF2-40B4-BE49-F238E27FC236}">
                <a16:creationId xmlns:a16="http://schemas.microsoft.com/office/drawing/2014/main" id="{ACFAF2E3-D3BE-4B62-AE51-64D9A67891D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19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5136188-AC86-498B-8727-200305AE7779}"/>
              </a:ext>
            </a:extLst>
          </p:cNvPr>
          <p:cNvSpPr/>
          <p:nvPr/>
        </p:nvSpPr>
        <p:spPr>
          <a:xfrm>
            <a:off x="2184400" y="3418243"/>
            <a:ext cx="9534908" cy="2885440"/>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91921F9-24FC-4009-B90F-4DC67083FB88}"/>
              </a:ext>
            </a:extLst>
          </p:cNvPr>
          <p:cNvSpPr txBox="1"/>
          <p:nvPr/>
        </p:nvSpPr>
        <p:spPr>
          <a:xfrm>
            <a:off x="401572" y="1092280"/>
            <a:ext cx="11388856" cy="2108269"/>
          </a:xfrm>
          <a:prstGeom prst="rect">
            <a:avLst/>
          </a:prstGeom>
          <a:noFill/>
        </p:spPr>
        <p:txBody>
          <a:bodyPr wrap="square">
            <a:spAutoFit/>
          </a:bodyPr>
          <a:lstStyle/>
          <a:p>
            <a:pPr algn="just">
              <a:spcAft>
                <a:spcPts val="600"/>
              </a:spcAft>
            </a:pP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What it means for a machine learning model to breach privacy?</a:t>
            </a:r>
          </a:p>
          <a:p>
            <a:pPr marL="914400" lvl="1" indent="-457200" algn="just">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A privacy breach occurs if an adversary can use the model’s output to infer the values of sensitive attributes used as input to the model. </a:t>
            </a:r>
          </a:p>
          <a:p>
            <a:pPr marL="914400" lvl="1" indent="-457200" algn="just">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This correlation applies to all members of a given population. </a:t>
            </a:r>
          </a:p>
        </p:txBody>
      </p:sp>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Background</a:t>
            </a:r>
            <a:r>
              <a:rPr kumimoji="1" lang="zh-CN" altLang="en-US" sz="4000" b="1">
                <a:solidFill>
                  <a:schemeClr val="accent1">
                    <a:lumMod val="50000"/>
                  </a:schemeClr>
                </a:solidFill>
                <a:latin typeface="Times New Roman" panose="02020603050405020304" pitchFamily="18" charset="0"/>
                <a:cs typeface="Times New Roman" panose="02020603050405020304" pitchFamily="18" charset="0"/>
              </a:rPr>
              <a:t>：</a:t>
            </a:r>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 Privacy in Machine Learning</a:t>
            </a:r>
          </a:p>
        </p:txBody>
      </p:sp>
      <p:pic>
        <p:nvPicPr>
          <p:cNvPr id="1026" name="Picture 2">
            <a:extLst>
              <a:ext uri="{FF2B5EF4-FFF2-40B4-BE49-F238E27FC236}">
                <a16:creationId xmlns:a16="http://schemas.microsoft.com/office/drawing/2014/main" id="{2181F709-F151-40BE-BB8B-CAA200BA5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600" b="95800" l="9725" r="89725"/>
                    </a14:imgEffect>
                  </a14:imgLayer>
                </a14:imgProps>
              </a:ext>
              <a:ext uri="{28A0092B-C50C-407E-A947-70E740481C1C}">
                <a14:useLocalDpi xmlns:a14="http://schemas.microsoft.com/office/drawing/2010/main" val="0"/>
              </a:ext>
            </a:extLst>
          </a:blip>
          <a:srcRect/>
          <a:stretch>
            <a:fillRect/>
          </a:stretch>
        </p:blipFill>
        <p:spPr bwMode="auto">
          <a:xfrm>
            <a:off x="1224869" y="3377293"/>
            <a:ext cx="1030922" cy="945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0124B83-07BD-48FB-8062-144EFEEBBEA0}"/>
              </a:ext>
            </a:extLst>
          </p:cNvPr>
          <p:cNvSpPr txBox="1"/>
          <p:nvPr/>
        </p:nvSpPr>
        <p:spPr>
          <a:xfrm>
            <a:off x="2428375" y="3490531"/>
            <a:ext cx="9118348" cy="2739211"/>
          </a:xfrm>
          <a:prstGeom prst="rect">
            <a:avLst/>
          </a:prstGeom>
          <a:noFill/>
          <a:ln>
            <a:noFill/>
          </a:ln>
        </p:spPr>
        <p:txBody>
          <a:bodyPr wrap="square">
            <a:spAutoFit/>
          </a:bodyPr>
          <a:lstStyle/>
          <a:p>
            <a:pPr marL="457200" indent="-457200" algn="just">
              <a:spcAft>
                <a:spcPts val="3600"/>
              </a:spcAft>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Some people whose data was used to create the model.</a:t>
            </a:r>
          </a:p>
          <a:p>
            <a:pPr marL="457200" indent="-457200" algn="just">
              <a:spcAft>
                <a:spcPts val="3600"/>
              </a:spcAft>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Other people from the same population.</a:t>
            </a:r>
            <a:endParaRPr lang="zh-CN" altLang="en-US" sz="2800">
              <a:latin typeface="Times New Roman" panose="02020603050405020304" pitchFamily="18" charset="0"/>
              <a:cs typeface="Times New Roman" panose="02020603050405020304" pitchFamily="18" charset="0"/>
            </a:endParaRPr>
          </a:p>
          <a:p>
            <a:pPr marL="457200" indent="-457200" algn="just">
              <a:spcAft>
                <a:spcPts val="3600"/>
              </a:spcAft>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Other people whose data was not used and whose identities may not even be known to the model’s creator.</a:t>
            </a:r>
          </a:p>
        </p:txBody>
      </p:sp>
      <p:pic>
        <p:nvPicPr>
          <p:cNvPr id="13" name="Picture 2">
            <a:extLst>
              <a:ext uri="{FF2B5EF4-FFF2-40B4-BE49-F238E27FC236}">
                <a16:creationId xmlns:a16="http://schemas.microsoft.com/office/drawing/2014/main" id="{1C1BC2DC-5B3D-4267-98C6-1707EFBB894A}"/>
              </a:ext>
            </a:extLst>
          </p:cNvPr>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3600" b="95800" l="9725" r="89725"/>
                    </a14:imgEffect>
                  </a14:imgLayer>
                </a14:imgProps>
              </a:ext>
              <a:ext uri="{28A0092B-C50C-407E-A947-70E740481C1C}">
                <a14:useLocalDpi xmlns:a14="http://schemas.microsoft.com/office/drawing/2010/main" val="0"/>
              </a:ext>
            </a:extLst>
          </a:blip>
          <a:srcRect/>
          <a:stretch>
            <a:fillRect/>
          </a:stretch>
        </p:blipFill>
        <p:spPr bwMode="auto">
          <a:xfrm>
            <a:off x="1224869" y="4323092"/>
            <a:ext cx="1030923" cy="9458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C92DCC81-B671-417F-B40A-59F3CBB0E90C}"/>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3600" b="95800" l="9725" r="89725"/>
                    </a14:imgEffect>
                  </a14:imgLayer>
                </a14:imgProps>
              </a:ext>
              <a:ext uri="{28A0092B-C50C-407E-A947-70E740481C1C}">
                <a14:useLocalDpi xmlns:a14="http://schemas.microsoft.com/office/drawing/2010/main" val="0"/>
              </a:ext>
            </a:extLst>
          </a:blip>
          <a:srcRect/>
          <a:stretch>
            <a:fillRect/>
          </a:stretch>
        </p:blipFill>
        <p:spPr bwMode="auto">
          <a:xfrm>
            <a:off x="1224868" y="5268893"/>
            <a:ext cx="1030923" cy="94580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Problem Statement</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88369"/>
            <a:ext cx="11198940" cy="5570756"/>
          </a:xfrm>
          <a:prstGeom prst="rect">
            <a:avLst/>
          </a:prstGeom>
          <a:noFill/>
        </p:spPr>
        <p:txBody>
          <a:bodyPr wrap="square">
            <a:spAutoFit/>
          </a:bodyPr>
          <a:lstStyle/>
          <a:p>
            <a:pPr marL="457200" indent="-457200">
              <a:spcAft>
                <a:spcPts val="24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To bypass the difficulties inherent in defining and protecting privacy of the entire population, we </a:t>
            </a:r>
            <a:r>
              <a:rPr lang="en-US" altLang="zh-CN" sz="2800">
                <a:solidFill>
                  <a:srgbClr val="C00000"/>
                </a:solidFill>
                <a:latin typeface="Times New Roman" panose="02020603050405020304" pitchFamily="18" charset="0"/>
                <a:cs typeface="Times New Roman" panose="02020603050405020304" pitchFamily="18" charset="0"/>
              </a:rPr>
              <a:t>focus on protecting privacy of the individuals whose data was used to train the model</a:t>
            </a:r>
            <a:r>
              <a:rPr lang="en-US" altLang="zh-CN" sz="2800">
                <a:latin typeface="Times New Roman" panose="02020603050405020304" pitchFamily="18" charset="0"/>
                <a:cs typeface="Times New Roman" panose="02020603050405020304" pitchFamily="18" charset="0"/>
              </a:rPr>
              <a:t>.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Assume that the attacker </a:t>
            </a:r>
            <a:r>
              <a:rPr kumimoji="0" lang="en-US" altLang="zh-CN" sz="2800" b="0" i="0" u="none" strike="noStrike" kern="1200" cap="none" spc="0" normalizeH="0" baseline="0" noProof="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has query access to the model </a:t>
            </a: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and can </a:t>
            </a:r>
            <a:r>
              <a:rPr kumimoji="0" lang="en-US" altLang="zh-CN" sz="2800" b="0" i="0" u="none" strike="noStrike" kern="1200" cap="none" spc="0" normalizeH="0" baseline="0" noProof="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obtain the model’s prediction vector</a:t>
            </a: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on any data record.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Assume that  the attacker </a:t>
            </a:r>
            <a:r>
              <a:rPr kumimoji="0" lang="en-US" altLang="zh-CN" sz="2800" b="0" i="0" u="none" strike="noStrike" kern="1200" cap="none" spc="0" normalizeH="0" baseline="0" noProof="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knows the format of the inputs and outputs of the model</a:t>
            </a: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including their number and the range of values they can take.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Assume that the attacker either (1) knows the type and architecture of the machine learning model, as well as the training algorithm, </a:t>
            </a:r>
            <a:r>
              <a:rPr kumimoji="0" lang="en-US" altLang="zh-CN" sz="2800" b="0" i="0" u="none" strike="noStrike" kern="1200" cap="none" spc="0" normalizeH="0" baseline="0" noProof="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or (2) has black-box access to a machine learning model.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The attacker may have some </a:t>
            </a:r>
            <a:r>
              <a:rPr lang="en-US" altLang="zh-CN" sz="2800">
                <a:solidFill>
                  <a:srgbClr val="C00000"/>
                </a:solidFill>
                <a:latin typeface="Times New Roman" panose="02020603050405020304" pitchFamily="18" charset="0"/>
                <a:ea typeface="等线" panose="02010600030101010101" pitchFamily="2" charset="-122"/>
                <a:cs typeface="Times New Roman" panose="02020603050405020304" pitchFamily="18" charset="0"/>
              </a:rPr>
              <a:t>background knowledge about the population </a:t>
            </a:r>
            <a:r>
              <a:rPr lang="en-US" altLang="zh-CN" sz="2800">
                <a:solidFill>
                  <a:prstClr val="black"/>
                </a:solidFill>
                <a:latin typeface="Times New Roman" panose="02020603050405020304" pitchFamily="18" charset="0"/>
                <a:ea typeface="等线" panose="02010600030101010101" pitchFamily="2" charset="-122"/>
                <a:cs typeface="Times New Roman" panose="02020603050405020304" pitchFamily="18" charset="0"/>
              </a:rPr>
              <a:t>from which the target model’s training dataset was drawn. </a:t>
            </a:r>
            <a:endParaRPr lang="zh-CN" altLang="en-US" sz="280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2D017ED3-DFD3-4209-9DEC-592CBA648918}"/>
              </a:ext>
            </a:extLst>
          </p:cNvPr>
          <p:cNvCxnSpPr/>
          <p:nvPr/>
        </p:nvCxnSpPr>
        <p:spPr>
          <a:xfrm>
            <a:off x="496530" y="2611120"/>
            <a:ext cx="1119894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2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Problem Statement</a:t>
            </a:r>
          </a:p>
        </p:txBody>
      </p:sp>
      <p:sp>
        <p:nvSpPr>
          <p:cNvPr id="5" name="文本框 4">
            <a:extLst>
              <a:ext uri="{FF2B5EF4-FFF2-40B4-BE49-F238E27FC236}">
                <a16:creationId xmlns:a16="http://schemas.microsoft.com/office/drawing/2014/main" id="{BBB31A77-84B0-4109-B54A-5C560F14D854}"/>
              </a:ext>
            </a:extLst>
          </p:cNvPr>
          <p:cNvSpPr txBox="1"/>
          <p:nvPr/>
        </p:nvSpPr>
        <p:spPr>
          <a:xfrm>
            <a:off x="346449" y="981893"/>
            <a:ext cx="11266432" cy="4647426"/>
          </a:xfrm>
          <a:prstGeom prst="rect">
            <a:avLst/>
          </a:prstGeom>
          <a:noFill/>
        </p:spPr>
        <p:txBody>
          <a:bodyPr wrap="square">
            <a:spAutoFit/>
          </a:bodyPr>
          <a:lstStyle/>
          <a:p>
            <a:pPr>
              <a:spcAft>
                <a:spcPts val="1200"/>
              </a:spcAft>
            </a:pPr>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The setting for inference attack is as follows</a:t>
            </a:r>
            <a:r>
              <a:rPr lang="zh-CN" altLang="en-US"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914400" lvl="1"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attacker is given a data record and </a:t>
            </a:r>
            <a:r>
              <a:rPr lang="en-US" altLang="zh-CN" sz="2800">
                <a:solidFill>
                  <a:srgbClr val="C00000"/>
                </a:solidFill>
                <a:latin typeface="Times New Roman" panose="02020603050405020304" pitchFamily="18" charset="0"/>
                <a:cs typeface="Times New Roman" panose="02020603050405020304" pitchFamily="18" charset="0"/>
              </a:rPr>
              <a:t>black-box query access </a:t>
            </a:r>
            <a:r>
              <a:rPr lang="en-US" altLang="zh-CN" sz="2800">
                <a:latin typeface="Times New Roman" panose="02020603050405020304" pitchFamily="18" charset="0"/>
                <a:cs typeface="Times New Roman" panose="02020603050405020304" pitchFamily="18" charset="0"/>
              </a:rPr>
              <a:t>to the target model. </a:t>
            </a:r>
          </a:p>
          <a:p>
            <a:pPr marL="914400" lvl="1"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attack </a:t>
            </a:r>
            <a:r>
              <a:rPr lang="en-US" altLang="zh-CN" sz="2800">
                <a:solidFill>
                  <a:srgbClr val="C00000"/>
                </a:solidFill>
                <a:latin typeface="Times New Roman" panose="02020603050405020304" pitchFamily="18" charset="0"/>
                <a:cs typeface="Times New Roman" panose="02020603050405020304" pitchFamily="18" charset="0"/>
              </a:rPr>
              <a:t>succeeds</a:t>
            </a:r>
            <a:r>
              <a:rPr lang="en-US" altLang="zh-CN" sz="2800">
                <a:latin typeface="Times New Roman" panose="02020603050405020304" pitchFamily="18" charset="0"/>
                <a:cs typeface="Times New Roman" panose="02020603050405020304" pitchFamily="18" charset="0"/>
              </a:rPr>
              <a:t> if the attacker can </a:t>
            </a:r>
            <a:r>
              <a:rPr lang="en-US" altLang="zh-CN" sz="2800">
                <a:solidFill>
                  <a:srgbClr val="C00000"/>
                </a:solidFill>
                <a:latin typeface="Times New Roman" panose="02020603050405020304" pitchFamily="18" charset="0"/>
                <a:cs typeface="Times New Roman" panose="02020603050405020304" pitchFamily="18" charset="0"/>
              </a:rPr>
              <a:t>correctly determine whether this data record was part of the model’s training dataset or not</a:t>
            </a:r>
            <a:r>
              <a:rPr lang="en-US" altLang="zh-CN" sz="2800">
                <a:latin typeface="Times New Roman" panose="02020603050405020304" pitchFamily="18" charset="0"/>
                <a:cs typeface="Times New Roman" panose="02020603050405020304" pitchFamily="18" charset="0"/>
              </a:rPr>
              <a:t>. </a:t>
            </a:r>
          </a:p>
          <a:p>
            <a:pPr marL="914400" lvl="1" indent="-4572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standard metrics for </a:t>
            </a:r>
            <a:r>
              <a:rPr lang="en-US" altLang="zh-CN" sz="2800">
                <a:solidFill>
                  <a:srgbClr val="C00000"/>
                </a:solidFill>
                <a:latin typeface="Times New Roman" panose="02020603050405020304" pitchFamily="18" charset="0"/>
                <a:cs typeface="Times New Roman" panose="02020603050405020304" pitchFamily="18" charset="0"/>
              </a:rPr>
              <a:t>attack accuracy </a:t>
            </a:r>
            <a:r>
              <a:rPr lang="en-US" altLang="zh-CN" sz="2800">
                <a:latin typeface="Times New Roman" panose="02020603050405020304" pitchFamily="18" charset="0"/>
                <a:cs typeface="Times New Roman" panose="02020603050405020304" pitchFamily="18" charset="0"/>
              </a:rPr>
              <a:t>are </a:t>
            </a:r>
            <a:r>
              <a:rPr lang="en-US" altLang="zh-CN" sz="2800">
                <a:solidFill>
                  <a:srgbClr val="C00000"/>
                </a:solidFill>
                <a:latin typeface="Times New Roman" panose="02020603050405020304" pitchFamily="18" charset="0"/>
                <a:cs typeface="Times New Roman" panose="02020603050405020304" pitchFamily="18" charset="0"/>
              </a:rPr>
              <a:t>precision</a:t>
            </a:r>
            <a:r>
              <a:rPr lang="en-US" altLang="zh-CN" sz="2800">
                <a:latin typeface="Times New Roman" panose="02020603050405020304" pitchFamily="18" charset="0"/>
                <a:cs typeface="Times New Roman" panose="02020603050405020304" pitchFamily="18" charset="0"/>
              </a:rPr>
              <a:t> (what fraction of records inferred as members are indeed members of the training dataset) and </a:t>
            </a:r>
            <a:r>
              <a:rPr lang="en-US" altLang="zh-CN" sz="2800">
                <a:solidFill>
                  <a:srgbClr val="C00000"/>
                </a:solidFill>
                <a:latin typeface="Times New Roman" panose="02020603050405020304" pitchFamily="18" charset="0"/>
                <a:cs typeface="Times New Roman" panose="02020603050405020304" pitchFamily="18" charset="0"/>
              </a:rPr>
              <a:t>recall </a:t>
            </a:r>
            <a:r>
              <a:rPr lang="en-US" altLang="zh-CN" sz="2800">
                <a:latin typeface="Times New Roman" panose="02020603050405020304" pitchFamily="18" charset="0"/>
                <a:cs typeface="Times New Roman" panose="02020603050405020304" pitchFamily="18" charset="0"/>
              </a:rPr>
              <a:t>(what fraction of the training dataset’s members are correctly inferred as members by the attacker).</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247CB84-9D03-4A24-B47D-1E5E8D326EFD}"/>
                  </a:ext>
                </a:extLst>
              </p:cNvPr>
              <p:cNvSpPr txBox="1"/>
              <p:nvPr/>
            </p:nvSpPr>
            <p:spPr>
              <a:xfrm>
                <a:off x="5558173" y="5495127"/>
                <a:ext cx="55372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smtClean="0">
                          <a:solidFill>
                            <a:schemeClr val="accent1">
                              <a:lumMod val="75000"/>
                            </a:schemeClr>
                          </a:solidFill>
                          <a:latin typeface="Cambria Math" panose="02040503050406030204" pitchFamily="18" charset="0"/>
                          <a:cs typeface="Times New Roman" panose="02020603050405020304" pitchFamily="18" charset="0"/>
                        </a:rPr>
                        <m:t>𝑝𝑟𝑒𝑐𝑖𝑠𝑖𝑜𝑛</m:t>
                      </m:r>
                      <m:r>
                        <a:rPr lang="en-US" altLang="zh-CN" sz="2800" smtClean="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a:solidFill>
                            <a:schemeClr val="accent1">
                              <a:lumMod val="75000"/>
                            </a:schemeClr>
                          </a:solidFill>
                          <a:latin typeface="Cambria Math" panose="02040503050406030204" pitchFamily="18" charset="0"/>
                          <a:cs typeface="Times New Roman" panose="02020603050405020304" pitchFamily="18" charset="0"/>
                        </a:rPr>
                        <m:t>𝑇𝑃</m:t>
                      </m:r>
                      <m:r>
                        <a:rPr lang="en-US" altLang="zh-CN" sz="280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a:solidFill>
                            <a:schemeClr val="accent1">
                              <a:lumMod val="75000"/>
                            </a:schemeClr>
                          </a:solidFill>
                          <a:latin typeface="Cambria Math" panose="02040503050406030204" pitchFamily="18" charset="0"/>
                          <a:cs typeface="Times New Roman" panose="02020603050405020304" pitchFamily="18" charset="0"/>
                        </a:rPr>
                        <m:t>𝑇𝑃</m:t>
                      </m:r>
                      <m:r>
                        <a:rPr lang="en-US" altLang="zh-CN" sz="280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a:solidFill>
                            <a:schemeClr val="accent1">
                              <a:lumMod val="75000"/>
                            </a:schemeClr>
                          </a:solidFill>
                          <a:latin typeface="Cambria Math" panose="02040503050406030204" pitchFamily="18" charset="0"/>
                          <a:cs typeface="Times New Roman" panose="02020603050405020304" pitchFamily="18" charset="0"/>
                        </a:rPr>
                        <m:t>𝐹𝑃</m:t>
                      </m:r>
                      <m:r>
                        <a:rPr lang="en-US" altLang="zh-CN" sz="2800">
                          <a:solidFill>
                            <a:schemeClr val="accent1">
                              <a:lumMod val="75000"/>
                            </a:schemeClr>
                          </a:solidFill>
                          <a:latin typeface="Cambria Math" panose="02040503050406030204" pitchFamily="18" charset="0"/>
                          <a:cs typeface="Times New Roman" panose="02020603050405020304" pitchFamily="18" charset="0"/>
                        </a:rPr>
                        <m:t>)</m:t>
                      </m:r>
                    </m:oMath>
                  </m:oMathPara>
                </a14:m>
                <a:endParaRPr lang="zh-CN" altLang="en-US" sz="280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6247CB84-9D03-4A24-B47D-1E5E8D326EFD}"/>
                  </a:ext>
                </a:extLst>
              </p:cNvPr>
              <p:cNvSpPr txBox="1">
                <a:spLocks noRot="1" noChangeAspect="1" noMove="1" noResize="1" noEditPoints="1" noAdjustHandles="1" noChangeArrowheads="1" noChangeShapeType="1" noTextEdit="1"/>
              </p:cNvSpPr>
              <p:nvPr/>
            </p:nvSpPr>
            <p:spPr>
              <a:xfrm>
                <a:off x="5558173" y="5495127"/>
                <a:ext cx="5537200"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CF0CFC6-E4CD-45F3-BB75-802C2B7DD9BF}"/>
                  </a:ext>
                </a:extLst>
              </p:cNvPr>
              <p:cNvSpPr txBox="1"/>
              <p:nvPr/>
            </p:nvSpPr>
            <p:spPr>
              <a:xfrm>
                <a:off x="5602233" y="6135905"/>
                <a:ext cx="491744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accent1">
                              <a:lumMod val="75000"/>
                            </a:schemeClr>
                          </a:solidFill>
                          <a:latin typeface="Cambria Math" panose="02040503050406030204" pitchFamily="18" charset="0"/>
                          <a:cs typeface="Times New Roman" panose="02020603050405020304" pitchFamily="18" charset="0"/>
                        </a:rPr>
                        <m:t>𝑟𝑒𝑐𝑎𝑙𝑙</m:t>
                      </m:r>
                      <m:r>
                        <a:rPr lang="en-US" altLang="zh-CN" sz="2800" b="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b="0" i="1">
                          <a:solidFill>
                            <a:schemeClr val="accent1">
                              <a:lumMod val="75000"/>
                            </a:schemeClr>
                          </a:solidFill>
                          <a:latin typeface="Cambria Math" panose="02040503050406030204" pitchFamily="18" charset="0"/>
                          <a:cs typeface="Times New Roman" panose="02020603050405020304" pitchFamily="18" charset="0"/>
                        </a:rPr>
                        <m:t>𝑇𝑃</m:t>
                      </m:r>
                      <m:r>
                        <a:rPr lang="en-US" altLang="zh-CN" sz="2800" b="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b="0" i="1">
                          <a:solidFill>
                            <a:schemeClr val="accent1">
                              <a:lumMod val="75000"/>
                            </a:schemeClr>
                          </a:solidFill>
                          <a:latin typeface="Cambria Math" panose="02040503050406030204" pitchFamily="18" charset="0"/>
                          <a:cs typeface="Times New Roman" panose="02020603050405020304" pitchFamily="18" charset="0"/>
                        </a:rPr>
                        <m:t>𝑇𝑃</m:t>
                      </m:r>
                      <m:r>
                        <a:rPr lang="en-US" altLang="zh-CN" sz="2800" b="0">
                          <a:solidFill>
                            <a:schemeClr val="accent1">
                              <a:lumMod val="75000"/>
                            </a:schemeClr>
                          </a:solidFill>
                          <a:latin typeface="Cambria Math" panose="02040503050406030204" pitchFamily="18" charset="0"/>
                          <a:cs typeface="Times New Roman" panose="02020603050405020304" pitchFamily="18" charset="0"/>
                        </a:rPr>
                        <m:t> + </m:t>
                      </m:r>
                      <m:r>
                        <a:rPr lang="en-US" altLang="zh-CN" sz="2800" b="0" i="1">
                          <a:solidFill>
                            <a:schemeClr val="accent1">
                              <a:lumMod val="75000"/>
                            </a:schemeClr>
                          </a:solidFill>
                          <a:latin typeface="Cambria Math" panose="02040503050406030204" pitchFamily="18" charset="0"/>
                          <a:cs typeface="Times New Roman" panose="02020603050405020304" pitchFamily="18" charset="0"/>
                        </a:rPr>
                        <m:t>𝐹𝑁</m:t>
                      </m:r>
                      <m:r>
                        <a:rPr lang="en-US" altLang="zh-CN" sz="2800" b="0">
                          <a:solidFill>
                            <a:schemeClr val="accent1">
                              <a:lumMod val="75000"/>
                            </a:schemeClr>
                          </a:solidFill>
                          <a:latin typeface="Cambria Math" panose="02040503050406030204" pitchFamily="18" charset="0"/>
                          <a:cs typeface="Times New Roman" panose="02020603050405020304" pitchFamily="18" charset="0"/>
                        </a:rPr>
                        <m:t>)</m:t>
                      </m:r>
                    </m:oMath>
                  </m:oMathPara>
                </a14:m>
                <a:endParaRPr lang="en-US" altLang="zh-CN" sz="280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CCF0CFC6-E4CD-45F3-BB75-802C2B7DD9BF}"/>
                  </a:ext>
                </a:extLst>
              </p:cNvPr>
              <p:cNvSpPr txBox="1">
                <a:spLocks noRot="1" noChangeAspect="1" noMove="1" noResize="1" noEditPoints="1" noAdjustHandles="1" noChangeArrowheads="1" noChangeShapeType="1" noTextEdit="1"/>
              </p:cNvSpPr>
              <p:nvPr/>
            </p:nvSpPr>
            <p:spPr>
              <a:xfrm>
                <a:off x="5602233" y="6135905"/>
                <a:ext cx="4917440" cy="523220"/>
              </a:xfrm>
              <a:prstGeom prst="rect">
                <a:avLst/>
              </a:prstGeom>
              <a:blipFill>
                <a:blip r:embed="rId3"/>
                <a:stretch>
                  <a:fillRect/>
                </a:stretch>
              </a:blipFill>
            </p:spPr>
            <p:txBody>
              <a:bodyPr/>
              <a:lstStyle/>
              <a:p>
                <a:r>
                  <a:rPr lang="zh-CN" altLang="en-US">
                    <a:noFill/>
                  </a:rPr>
                  <a:t> </a:t>
                </a:r>
              </a:p>
            </p:txBody>
          </p:sp>
        </mc:Fallback>
      </mc:AlternateContent>
      <p:pic>
        <p:nvPicPr>
          <p:cNvPr id="2050" name="Picture 2">
            <a:extLst>
              <a:ext uri="{FF2B5EF4-FFF2-40B4-BE49-F238E27FC236}">
                <a16:creationId xmlns:a16="http://schemas.microsoft.com/office/drawing/2014/main" id="{196DF75F-B24D-45D7-925B-F401BE1A1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839" y="5415439"/>
            <a:ext cx="3879107" cy="14002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a:extLst>
              <a:ext uri="{FF2B5EF4-FFF2-40B4-BE49-F238E27FC236}">
                <a16:creationId xmlns:a16="http://schemas.microsoft.com/office/drawing/2014/main" id="{36D8862A-5290-4F48-B57F-DE4DA4C853C3}"/>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5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0EA9E1-002F-42EC-B019-1954F86F2A18}"/>
              </a:ext>
            </a:extLst>
          </p:cNvPr>
          <p:cNvSpPr txBox="1"/>
          <p:nvPr/>
        </p:nvSpPr>
        <p:spPr>
          <a:xfrm>
            <a:off x="336289" y="107435"/>
            <a:ext cx="561747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Overview of the attack</a:t>
            </a:r>
          </a:p>
        </p:txBody>
      </p:sp>
      <p:pic>
        <p:nvPicPr>
          <p:cNvPr id="3074" name="Picture 2" descr="在这里插入图片描述">
            <a:extLst>
              <a:ext uri="{FF2B5EF4-FFF2-40B4-BE49-F238E27FC236}">
                <a16:creationId xmlns:a16="http://schemas.microsoft.com/office/drawing/2014/main" id="{F5BC6AC6-EBB4-4897-AAFD-63692EE41C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42" t="12642" r="7083" b="38234"/>
          <a:stretch/>
        </p:blipFill>
        <p:spPr bwMode="auto">
          <a:xfrm>
            <a:off x="0" y="1263586"/>
            <a:ext cx="6502400" cy="274326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19714C9-8B32-41FC-BE3B-77F98035ADA7}"/>
              </a:ext>
            </a:extLst>
          </p:cNvPr>
          <p:cNvSpPr txBox="1"/>
          <p:nvPr/>
        </p:nvSpPr>
        <p:spPr>
          <a:xfrm>
            <a:off x="660400" y="4455111"/>
            <a:ext cx="8890000" cy="2123658"/>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The data that the attacker hold</a:t>
            </a:r>
            <a:r>
              <a:rPr lang="en-US" altLang="zh-CN" sz="2800">
                <a:latin typeface="Times New Roman" panose="02020603050405020304" pitchFamily="18" charset="0"/>
                <a:cs typeface="Times New Roman" panose="02020603050405020304" pitchFamily="18" charset="0"/>
                <a:sym typeface="Wingdings" panose="05000000000000000000" pitchFamily="2" charset="2"/>
              </a:rPr>
              <a:t>: (data record, class lable)</a:t>
            </a:r>
            <a:r>
              <a:rPr lang="zh-CN" altLang="en-US" sz="2800">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and if data record </a:t>
            </a:r>
            <a:r>
              <a:rPr lang="zh-CN" altLang="en-US" sz="2800" b="1">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training set (In ideal conditions)</a:t>
            </a:r>
            <a:endParaRPr lang="en-US" altLang="zh-CN" sz="2800" b="1">
              <a:solidFill>
                <a:srgbClr val="C00000"/>
              </a:solidFill>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Target Model: The model that the attacker will attack</a:t>
            </a:r>
          </a:p>
          <a:p>
            <a:pPr marL="342900" indent="-342900">
              <a:spcAft>
                <a:spcPts val="1200"/>
              </a:spcAft>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Attack Model: The model trained by attacker</a:t>
            </a:r>
            <a:endParaRPr lang="zh-CN" altLang="en-US" sz="280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B6808C5-2187-4659-928B-5CF40F53A8F2}"/>
              </a:ext>
            </a:extLst>
          </p:cNvPr>
          <p:cNvSpPr txBox="1"/>
          <p:nvPr/>
        </p:nvSpPr>
        <p:spPr>
          <a:xfrm>
            <a:off x="6532880" y="1441195"/>
            <a:ext cx="5821680" cy="1031051"/>
          </a:xfrm>
          <a:prstGeom prst="rect">
            <a:avLst/>
          </a:prstGeom>
          <a:noFill/>
        </p:spPr>
        <p:txBody>
          <a:bodyPr wrap="square" rtlCol="0">
            <a:spAutoFit/>
          </a:bodyPr>
          <a:lstStyle/>
          <a:p>
            <a:pPr>
              <a:spcAft>
                <a:spcPts val="600"/>
              </a:spcAft>
            </a:pPr>
            <a:r>
              <a:rPr lang="en-US" altLang="zh-CN" sz="2800">
                <a:latin typeface="Times New Roman" panose="02020603050405020304" pitchFamily="18" charset="0"/>
                <a:cs typeface="Times New Roman" panose="02020603050405020304" pitchFamily="18" charset="0"/>
              </a:rPr>
              <a:t>An data record ([0.2, 0.3, 5, 1, 2.5], 1) </a:t>
            </a:r>
          </a:p>
          <a:p>
            <a:pPr>
              <a:spcAft>
                <a:spcPts val="600"/>
              </a:spcAft>
            </a:pPr>
            <a:r>
              <a:rPr lang="en-US" altLang="zh-CN" sz="2800">
                <a:solidFill>
                  <a:srgbClr val="00B050"/>
                </a:solidFill>
                <a:latin typeface="Times New Roman" panose="02020603050405020304" pitchFamily="18" charset="0"/>
                <a:cs typeface="Times New Roman" panose="02020603050405020304" pitchFamily="18" charset="0"/>
              </a:rPr>
              <a:t>The attacker know it is in training set</a:t>
            </a:r>
            <a:endParaRPr lang="zh-CN" altLang="en-US" sz="2800">
              <a:solidFill>
                <a:srgbClr val="00B050"/>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29ECFEA-36EC-4737-9BF0-FBD0B24A3CA7}"/>
              </a:ext>
            </a:extLst>
          </p:cNvPr>
          <p:cNvSpPr txBox="1"/>
          <p:nvPr/>
        </p:nvSpPr>
        <p:spPr>
          <a:xfrm>
            <a:off x="6532880" y="895011"/>
            <a:ext cx="5527040" cy="584775"/>
          </a:xfrm>
          <a:prstGeom prst="rect">
            <a:avLst/>
          </a:prstGeom>
          <a:noFill/>
        </p:spPr>
        <p:txBody>
          <a:bodyPr wrap="square" rtlCol="0">
            <a:spAutoFit/>
          </a:bodyPr>
          <a:lstStyle/>
          <a:p>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For example(3-classification)</a:t>
            </a:r>
            <a:r>
              <a:rPr lang="zh-CN" altLang="en-US"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B6047604-8C06-4536-8DA9-FADD273B3DA5}"/>
              </a:ext>
            </a:extLst>
          </p:cNvPr>
          <p:cNvSpPr txBox="1"/>
          <p:nvPr/>
        </p:nvSpPr>
        <p:spPr>
          <a:xfrm>
            <a:off x="6532880" y="2472246"/>
            <a:ext cx="5151120" cy="1969770"/>
          </a:xfrm>
          <a:prstGeom prst="rect">
            <a:avLst/>
          </a:prstGeom>
          <a:noFill/>
        </p:spPr>
        <p:txBody>
          <a:bodyPr wrap="square" rtlCol="0">
            <a:spAutoFit/>
          </a:bodyPr>
          <a:lstStyle/>
          <a:p>
            <a:pPr marL="514350" indent="-514350">
              <a:spcAft>
                <a:spcPts val="600"/>
              </a:spcAft>
              <a:buFont typeface="+mj-ea"/>
              <a:buAutoNum type="circleNumDbPlain"/>
            </a:pPr>
            <a:r>
              <a:rPr lang="en-US" altLang="zh-CN" sz="2800">
                <a:solidFill>
                  <a:srgbClr val="C00000"/>
                </a:solidFill>
                <a:latin typeface="Times New Roman" panose="02020603050405020304" pitchFamily="18" charset="0"/>
                <a:cs typeface="Times New Roman" panose="02020603050405020304" pitchFamily="18" charset="0"/>
              </a:rPr>
              <a:t>Cal predict(data) = [0.2,0.7,0.1]</a:t>
            </a:r>
          </a:p>
          <a:p>
            <a:pPr marL="514350" indent="-514350">
              <a:spcAft>
                <a:spcPts val="600"/>
              </a:spcAft>
              <a:buFont typeface="+mj-ea"/>
              <a:buAutoNum type="circleNumDbPlain"/>
            </a:pPr>
            <a:r>
              <a:rPr lang="en-US" altLang="zh-CN" sz="2800">
                <a:solidFill>
                  <a:schemeClr val="accent1">
                    <a:lumMod val="75000"/>
                  </a:schemeClr>
                </a:solidFill>
                <a:latin typeface="Times New Roman" panose="02020603050405020304" pitchFamily="18" charset="0"/>
                <a:cs typeface="Times New Roman" panose="02020603050405020304" pitchFamily="18" charset="0"/>
              </a:rPr>
              <a:t>Get x = (1,[0.2,0.7,0.1])</a:t>
            </a:r>
            <a:r>
              <a:rPr lang="en-US" altLang="zh-CN" sz="2800">
                <a:latin typeface="Times New Roman" panose="02020603050405020304" pitchFamily="18" charset="0"/>
                <a:cs typeface="Times New Roman" panose="02020603050405020304" pitchFamily="18" charset="0"/>
              </a:rPr>
              <a:t>, </a:t>
            </a:r>
            <a:r>
              <a:rPr lang="en-US" altLang="zh-CN" sz="2800">
                <a:solidFill>
                  <a:srgbClr val="00B050"/>
                </a:solidFill>
                <a:latin typeface="Times New Roman" panose="02020603050405020304" pitchFamily="18" charset="0"/>
                <a:cs typeface="Times New Roman" panose="02020603050405020304" pitchFamily="18" charset="0"/>
              </a:rPr>
              <a:t>y = 1</a:t>
            </a:r>
          </a:p>
          <a:p>
            <a:pPr marL="514350" indent="-514350">
              <a:spcAft>
                <a:spcPts val="600"/>
              </a:spcAft>
              <a:buFont typeface="+mj-ea"/>
              <a:buAutoNum type="circleNumDbPlain"/>
            </a:pPr>
            <a:r>
              <a:rPr lang="en-US" altLang="zh-CN" sz="2800">
                <a:solidFill>
                  <a:schemeClr val="accent4">
                    <a:lumMod val="75000"/>
                  </a:schemeClr>
                </a:solidFill>
                <a:latin typeface="Times New Roman" panose="02020603050405020304" pitchFamily="18" charset="0"/>
                <a:cs typeface="Times New Roman" panose="02020603050405020304" pitchFamily="18" charset="0"/>
              </a:rPr>
              <a:t>Use the sample in </a:t>
            </a:r>
            <a:r>
              <a:rPr lang="zh-CN" altLang="en-US" sz="2800">
                <a:solidFill>
                  <a:schemeClr val="accent4">
                    <a:lumMod val="75000"/>
                  </a:schemeClr>
                </a:solidFill>
                <a:latin typeface="Times New Roman" panose="02020603050405020304" pitchFamily="18" charset="0"/>
                <a:cs typeface="Times New Roman" panose="02020603050405020304" pitchFamily="18" charset="0"/>
              </a:rPr>
              <a:t>② </a:t>
            </a:r>
            <a:r>
              <a:rPr lang="en-US" altLang="zh-CN" sz="2800">
                <a:solidFill>
                  <a:schemeClr val="accent4">
                    <a:lumMod val="75000"/>
                  </a:schemeClr>
                </a:solidFill>
                <a:latin typeface="Times New Roman" panose="02020603050405020304" pitchFamily="18" charset="0"/>
                <a:cs typeface="Times New Roman" panose="02020603050405020304" pitchFamily="18" charset="0"/>
              </a:rPr>
              <a:t>to train Attack Model</a:t>
            </a:r>
            <a:endParaRPr lang="zh-CN" alt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6F214C84-2699-4E76-96CA-66828AED581A}"/>
              </a:ext>
            </a:extLst>
          </p:cNvPr>
          <p:cNvCxnSpPr>
            <a:cxnSpLocks/>
          </p:cNvCxnSpPr>
          <p:nvPr/>
        </p:nvCxnSpPr>
        <p:spPr>
          <a:xfrm>
            <a:off x="3515360" y="1667351"/>
            <a:ext cx="3017520" cy="10295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ED29D9C-72A6-45E7-9607-87FD868C471F}"/>
              </a:ext>
            </a:extLst>
          </p:cNvPr>
          <p:cNvCxnSpPr>
            <a:cxnSpLocks/>
          </p:cNvCxnSpPr>
          <p:nvPr/>
        </p:nvCxnSpPr>
        <p:spPr>
          <a:xfrm>
            <a:off x="1930400" y="2133448"/>
            <a:ext cx="4572000" cy="1038015"/>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3377B5D-C5EF-47E5-ADB0-31F449F63B87}"/>
              </a:ext>
            </a:extLst>
          </p:cNvPr>
          <p:cNvCxnSpPr>
            <a:cxnSpLocks/>
          </p:cNvCxnSpPr>
          <p:nvPr/>
        </p:nvCxnSpPr>
        <p:spPr>
          <a:xfrm flipV="1">
            <a:off x="3820160" y="2696901"/>
            <a:ext cx="599440" cy="32062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FF7461-DDDB-4D83-8E57-E9F86E855B55}"/>
              </a:ext>
            </a:extLst>
          </p:cNvPr>
          <p:cNvCxnSpPr>
            <a:cxnSpLocks/>
          </p:cNvCxnSpPr>
          <p:nvPr/>
        </p:nvCxnSpPr>
        <p:spPr>
          <a:xfrm>
            <a:off x="2443480" y="3567872"/>
            <a:ext cx="4160520" cy="27260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65031D4-27C7-4DAF-A873-17BC6C800F0A}"/>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00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48BC525-A1E1-46A4-8D86-E500A9307ED3}"/>
              </a:ext>
            </a:extLst>
          </p:cNvPr>
          <p:cNvSpPr txBox="1"/>
          <p:nvPr/>
        </p:nvSpPr>
        <p:spPr>
          <a:xfrm>
            <a:off x="604520" y="4980151"/>
            <a:ext cx="11394440" cy="1384995"/>
          </a:xfrm>
          <a:prstGeom prst="rect">
            <a:avLst/>
          </a:prstGeom>
          <a:noFill/>
        </p:spPr>
        <p:txBody>
          <a:bodyPr wrap="square">
            <a:spAutoFit/>
          </a:bodyPr>
          <a:lstStyle/>
          <a:p>
            <a:pPr algn="just"/>
            <a:r>
              <a:rPr lang="en-US" altLang="zh-CN" sz="2800">
                <a:latin typeface="Times New Roman" panose="02020603050405020304" pitchFamily="18" charset="0"/>
                <a:cs typeface="Times New Roman" panose="02020603050405020304" pitchFamily="18" charset="0"/>
              </a:rPr>
              <a:t>To solve this conundrum, the authors developed a </a:t>
            </a:r>
            <a:r>
              <a:rPr lang="en-US" altLang="zh-CN" sz="2800" b="1">
                <a:solidFill>
                  <a:srgbClr val="C00000"/>
                </a:solidFill>
                <a:latin typeface="Times New Roman" panose="02020603050405020304" pitchFamily="18" charset="0"/>
                <a:cs typeface="Times New Roman" panose="02020603050405020304" pitchFamily="18" charset="0"/>
              </a:rPr>
              <a:t>shadow training technique </a:t>
            </a:r>
            <a:r>
              <a:rPr lang="en-US" altLang="zh-CN" sz="2800">
                <a:latin typeface="Times New Roman" panose="02020603050405020304" pitchFamily="18" charset="0"/>
                <a:cs typeface="Times New Roman" panose="02020603050405020304" pitchFamily="18" charset="0"/>
              </a:rPr>
              <a:t>that lets us train the attack model on </a:t>
            </a:r>
            <a:r>
              <a:rPr lang="en-US" altLang="zh-CN" sz="2800">
                <a:solidFill>
                  <a:srgbClr val="C00000"/>
                </a:solidFill>
                <a:latin typeface="Times New Roman" panose="02020603050405020304" pitchFamily="18" charset="0"/>
                <a:cs typeface="Times New Roman" panose="02020603050405020304" pitchFamily="18" charset="0"/>
              </a:rPr>
              <a:t>proxy targets</a:t>
            </a:r>
            <a:r>
              <a:rPr lang="en-US" altLang="zh-CN" sz="2800">
                <a:latin typeface="Times New Roman" panose="02020603050405020304" pitchFamily="18" charset="0"/>
                <a:cs typeface="Times New Roman" panose="02020603050405020304" pitchFamily="18" charset="0"/>
              </a:rPr>
              <a:t> </a:t>
            </a:r>
            <a:r>
              <a:rPr lang="en-US" altLang="zh-CN" sz="2800">
                <a:solidFill>
                  <a:srgbClr val="C00000"/>
                </a:solidFill>
                <a:latin typeface="Times New Roman" panose="02020603050405020304" pitchFamily="18" charset="0"/>
                <a:cs typeface="Times New Roman" panose="02020603050405020304" pitchFamily="18" charset="0"/>
              </a:rPr>
              <a:t>for which we do know the training dataset</a:t>
            </a:r>
            <a:r>
              <a:rPr lang="en-US" altLang="zh-CN" sz="2800">
                <a:latin typeface="Times New Roman" panose="02020603050405020304" pitchFamily="18" charset="0"/>
                <a:cs typeface="Times New Roman" panose="02020603050405020304" pitchFamily="18" charset="0"/>
              </a:rPr>
              <a:t> and can thus perform supervised training.</a:t>
            </a:r>
            <a:endParaRPr lang="zh-CN" altLang="en-US" sz="280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AC798AE-1DE1-4BC6-B917-836283140D2F}"/>
              </a:ext>
            </a:extLst>
          </p:cNvPr>
          <p:cNvSpPr txBox="1"/>
          <p:nvPr/>
        </p:nvSpPr>
        <p:spPr>
          <a:xfrm>
            <a:off x="336289" y="107435"/>
            <a:ext cx="561747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Overview of the attack</a:t>
            </a:r>
          </a:p>
        </p:txBody>
      </p:sp>
      <p:sp>
        <p:nvSpPr>
          <p:cNvPr id="8" name="文本框 7">
            <a:extLst>
              <a:ext uri="{FF2B5EF4-FFF2-40B4-BE49-F238E27FC236}">
                <a16:creationId xmlns:a16="http://schemas.microsoft.com/office/drawing/2014/main" id="{C13A155D-4916-42A3-A3E0-B2FB922575C4}"/>
              </a:ext>
            </a:extLst>
          </p:cNvPr>
          <p:cNvSpPr txBox="1"/>
          <p:nvPr/>
        </p:nvSpPr>
        <p:spPr>
          <a:xfrm>
            <a:off x="604520" y="1152951"/>
            <a:ext cx="1139444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main challenge is </a:t>
            </a:r>
            <a:r>
              <a:rPr kumimoji="0" lang="en-US" altLang="zh-CN" sz="3600" b="1" i="0" u="none" strike="noStrike" kern="1200" cap="none" spc="0" normalizeH="0" baseline="0" noProof="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the attacker does not actually know the training set </a:t>
            </a:r>
            <a:r>
              <a:rPr kumimoji="0" lang="en-US" altLang="zh-CN" sz="3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of the target model.</a:t>
            </a:r>
          </a:p>
        </p:txBody>
      </p:sp>
      <p:sp>
        <p:nvSpPr>
          <p:cNvPr id="9" name="文本框 8">
            <a:extLst>
              <a:ext uri="{FF2B5EF4-FFF2-40B4-BE49-F238E27FC236}">
                <a16:creationId xmlns:a16="http://schemas.microsoft.com/office/drawing/2014/main" id="{699268DC-C1FF-44D1-9DD3-F0BF89C19643}"/>
              </a:ext>
            </a:extLst>
          </p:cNvPr>
          <p:cNvSpPr txBox="1"/>
          <p:nvPr/>
        </p:nvSpPr>
        <p:spPr>
          <a:xfrm>
            <a:off x="604520" y="3413654"/>
            <a:ext cx="6029960" cy="1031051"/>
          </a:xfrm>
          <a:prstGeom prst="rect">
            <a:avLst/>
          </a:prstGeom>
          <a:noFill/>
        </p:spPr>
        <p:txBody>
          <a:bodyPr wrap="square" rtlCol="0">
            <a:spAutoFit/>
          </a:bodyPr>
          <a:lstStyle/>
          <a:p>
            <a:pPr>
              <a:spcAft>
                <a:spcPts val="600"/>
              </a:spcAft>
            </a:pPr>
            <a:r>
              <a:rPr lang="en-US" altLang="zh-CN" sz="2800">
                <a:latin typeface="Times New Roman" panose="02020603050405020304" pitchFamily="18" charset="0"/>
                <a:cs typeface="Times New Roman" panose="02020603050405020304" pitchFamily="18" charset="0"/>
              </a:rPr>
              <a:t>An data record ([0.2, 0.3, 5, 1, 2.5], 1) </a:t>
            </a:r>
          </a:p>
          <a:p>
            <a:pPr>
              <a:spcAft>
                <a:spcPts val="600"/>
              </a:spcAft>
            </a:pPr>
            <a:r>
              <a:rPr lang="en-US" altLang="zh-CN" sz="2800" b="1">
                <a:solidFill>
                  <a:srgbClr val="00B050"/>
                </a:solidFill>
                <a:latin typeface="Times New Roman" panose="02020603050405020304" pitchFamily="18" charset="0"/>
                <a:cs typeface="Times New Roman" panose="02020603050405020304" pitchFamily="18" charset="0"/>
              </a:rPr>
              <a:t>The attacker know it is in training set</a:t>
            </a:r>
            <a:endParaRPr lang="zh-CN" altLang="en-US" sz="2800" b="1">
              <a:solidFill>
                <a:srgbClr val="00B05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02BEAE-F597-4140-8DAE-35694C73518C}"/>
              </a:ext>
            </a:extLst>
          </p:cNvPr>
          <p:cNvSpPr txBox="1"/>
          <p:nvPr/>
        </p:nvSpPr>
        <p:spPr>
          <a:xfrm>
            <a:off x="604520" y="2806510"/>
            <a:ext cx="5527040" cy="584775"/>
          </a:xfrm>
          <a:prstGeom prst="rect">
            <a:avLst/>
          </a:prstGeom>
          <a:noFill/>
        </p:spPr>
        <p:txBody>
          <a:bodyPr wrap="square" rtlCol="0">
            <a:spAutoFit/>
          </a:bodyPr>
          <a:lstStyle/>
          <a:p>
            <a:r>
              <a:rPr lang="en-US" altLang="zh-CN"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For example(3-classification)</a:t>
            </a:r>
            <a:r>
              <a:rPr lang="zh-CN" altLang="en-US" sz="3200" b="1">
                <a:solidFill>
                  <a:srgbClr val="203864"/>
                </a:solidFill>
                <a:latin typeface="Times New Roman" panose="02020603050405020304" pitchFamily="18" charset="0"/>
                <a:ea typeface="等线" panose="02010600030101010101" pitchFamily="2" charset="-122"/>
                <a:cs typeface="Times New Roman" panose="02020603050405020304" pitchFamily="18" charset="0"/>
              </a:rPr>
              <a:t>：</a:t>
            </a:r>
          </a:p>
        </p:txBody>
      </p:sp>
      <p:sp>
        <p:nvSpPr>
          <p:cNvPr id="11" name="文本框 10">
            <a:extLst>
              <a:ext uri="{FF2B5EF4-FFF2-40B4-BE49-F238E27FC236}">
                <a16:creationId xmlns:a16="http://schemas.microsoft.com/office/drawing/2014/main" id="{04505108-28FB-452A-8035-09B91A0DB0AF}"/>
              </a:ext>
            </a:extLst>
          </p:cNvPr>
          <p:cNvSpPr txBox="1"/>
          <p:nvPr/>
        </p:nvSpPr>
        <p:spPr>
          <a:xfrm>
            <a:off x="6451600" y="2745444"/>
            <a:ext cx="5151120" cy="1969770"/>
          </a:xfrm>
          <a:prstGeom prst="rect">
            <a:avLst/>
          </a:prstGeom>
          <a:noFill/>
        </p:spPr>
        <p:txBody>
          <a:bodyPr wrap="square" rtlCol="0">
            <a:spAutoFit/>
          </a:bodyPr>
          <a:lstStyle/>
          <a:p>
            <a:pPr marL="514350" indent="-514350">
              <a:spcAft>
                <a:spcPts val="600"/>
              </a:spcAft>
              <a:buFont typeface="+mj-ea"/>
              <a:buAutoNum type="circleNumDbPlain"/>
            </a:pPr>
            <a:r>
              <a:rPr lang="en-US" altLang="zh-CN" sz="2800">
                <a:solidFill>
                  <a:srgbClr val="C00000"/>
                </a:solidFill>
                <a:latin typeface="Times New Roman" panose="02020603050405020304" pitchFamily="18" charset="0"/>
                <a:cs typeface="Times New Roman" panose="02020603050405020304" pitchFamily="18" charset="0"/>
              </a:rPr>
              <a:t>Cal predict(data) = [0.2,0.7,0.1]</a:t>
            </a:r>
          </a:p>
          <a:p>
            <a:pPr marL="514350" indent="-514350">
              <a:spcAft>
                <a:spcPts val="600"/>
              </a:spcAft>
              <a:buFont typeface="+mj-ea"/>
              <a:buAutoNum type="circleNumDbPlain"/>
            </a:pPr>
            <a:r>
              <a:rPr lang="en-US" altLang="zh-CN" sz="2800">
                <a:solidFill>
                  <a:schemeClr val="accent1">
                    <a:lumMod val="75000"/>
                  </a:schemeClr>
                </a:solidFill>
                <a:latin typeface="Times New Roman" panose="02020603050405020304" pitchFamily="18" charset="0"/>
                <a:cs typeface="Times New Roman" panose="02020603050405020304" pitchFamily="18" charset="0"/>
              </a:rPr>
              <a:t>Get x = (1,[0.2,0.7,0.1])</a:t>
            </a:r>
            <a:r>
              <a:rPr lang="en-US" altLang="zh-CN" sz="2800">
                <a:latin typeface="Times New Roman" panose="02020603050405020304" pitchFamily="18" charset="0"/>
                <a:cs typeface="Times New Roman" panose="02020603050405020304" pitchFamily="18" charset="0"/>
              </a:rPr>
              <a:t>, </a:t>
            </a:r>
            <a:r>
              <a:rPr lang="en-US" altLang="zh-CN" sz="2800" b="1">
                <a:solidFill>
                  <a:srgbClr val="00B050"/>
                </a:solidFill>
                <a:latin typeface="Times New Roman" panose="02020603050405020304" pitchFamily="18" charset="0"/>
                <a:cs typeface="Times New Roman" panose="02020603050405020304" pitchFamily="18" charset="0"/>
              </a:rPr>
              <a:t>y = 1</a:t>
            </a:r>
          </a:p>
          <a:p>
            <a:pPr marL="514350" indent="-514350">
              <a:spcAft>
                <a:spcPts val="600"/>
              </a:spcAft>
              <a:buFont typeface="+mj-ea"/>
              <a:buAutoNum type="circleNumDbPlain"/>
            </a:pPr>
            <a:r>
              <a:rPr lang="en-US" altLang="zh-CN" sz="2800">
                <a:solidFill>
                  <a:schemeClr val="accent4">
                    <a:lumMod val="75000"/>
                  </a:schemeClr>
                </a:solidFill>
                <a:latin typeface="Times New Roman" panose="02020603050405020304" pitchFamily="18" charset="0"/>
                <a:cs typeface="Times New Roman" panose="02020603050405020304" pitchFamily="18" charset="0"/>
              </a:rPr>
              <a:t>Use the sample in </a:t>
            </a:r>
            <a:r>
              <a:rPr lang="zh-CN" altLang="en-US" sz="2800">
                <a:solidFill>
                  <a:schemeClr val="accent4">
                    <a:lumMod val="75000"/>
                  </a:schemeClr>
                </a:solidFill>
                <a:latin typeface="Times New Roman" panose="02020603050405020304" pitchFamily="18" charset="0"/>
                <a:cs typeface="Times New Roman" panose="02020603050405020304" pitchFamily="18" charset="0"/>
              </a:rPr>
              <a:t>② </a:t>
            </a:r>
            <a:r>
              <a:rPr lang="en-US" altLang="zh-CN" sz="2800">
                <a:solidFill>
                  <a:schemeClr val="accent4">
                    <a:lumMod val="75000"/>
                  </a:schemeClr>
                </a:solidFill>
                <a:latin typeface="Times New Roman" panose="02020603050405020304" pitchFamily="18" charset="0"/>
                <a:cs typeface="Times New Roman" panose="02020603050405020304" pitchFamily="18" charset="0"/>
              </a:rPr>
              <a:t>to train Attack Model</a:t>
            </a:r>
            <a:endParaRPr lang="zh-CN" altLang="en-US" sz="28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91530044-E7F6-4AA3-8744-FDE6ABFB594D}"/>
              </a:ext>
            </a:extLst>
          </p:cNvPr>
          <p:cNvSpPr/>
          <p:nvPr/>
        </p:nvSpPr>
        <p:spPr>
          <a:xfrm>
            <a:off x="589280" y="2560320"/>
            <a:ext cx="11196320" cy="22037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F9A7826-3202-472C-8212-19ECE63BFDAD}"/>
              </a:ext>
            </a:extLst>
          </p:cNvPr>
          <p:cNvSpPr/>
          <p:nvPr/>
        </p:nvSpPr>
        <p:spPr>
          <a:xfrm>
            <a:off x="623374" y="3940404"/>
            <a:ext cx="5847080" cy="50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55528BA-BCBE-482C-858A-5F231AC4A14F}"/>
              </a:ext>
            </a:extLst>
          </p:cNvPr>
          <p:cNvSpPr/>
          <p:nvPr/>
        </p:nvSpPr>
        <p:spPr>
          <a:xfrm>
            <a:off x="10589286" y="3273163"/>
            <a:ext cx="841315" cy="50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D95AA88-3505-4067-A3A5-60F2219B5EE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7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在这里插入图片描述">
            <a:extLst>
              <a:ext uri="{FF2B5EF4-FFF2-40B4-BE49-F238E27FC236}">
                <a16:creationId xmlns:a16="http://schemas.microsoft.com/office/drawing/2014/main" id="{E040126C-030C-4023-9ECE-E7A30E2748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31" r="6407" b="21333"/>
          <a:stretch/>
        </p:blipFill>
        <p:spPr bwMode="auto">
          <a:xfrm>
            <a:off x="213741" y="906761"/>
            <a:ext cx="5984240" cy="539496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31651F9-C5EE-462C-87F6-B56930933B1C}"/>
              </a:ext>
            </a:extLst>
          </p:cNvPr>
          <p:cNvSpPr txBox="1"/>
          <p:nvPr/>
        </p:nvSpPr>
        <p:spPr>
          <a:xfrm>
            <a:off x="336289" y="117595"/>
            <a:ext cx="6796031" cy="707886"/>
          </a:xfrm>
          <a:prstGeom prst="rect">
            <a:avLst/>
          </a:prstGeom>
          <a:noFill/>
        </p:spPr>
        <p:txBody>
          <a:bodyPr wrap="square" rtlCol="0">
            <a:spAutoFit/>
          </a:bodyPr>
          <a:lstStyle/>
          <a:p>
            <a:r>
              <a:rPr kumimoji="1" lang="en-US" altLang="zh-CN" sz="4000" b="1">
                <a:solidFill>
                  <a:schemeClr val="accent1">
                    <a:lumMod val="50000"/>
                  </a:schemeClr>
                </a:solidFill>
                <a:latin typeface="Times New Roman" panose="02020603050405020304" pitchFamily="18" charset="0"/>
                <a:cs typeface="Times New Roman" panose="02020603050405020304" pitchFamily="18" charset="0"/>
              </a:rPr>
              <a:t>Shadow Training Technique </a:t>
            </a:r>
          </a:p>
        </p:txBody>
      </p:sp>
      <p:sp>
        <p:nvSpPr>
          <p:cNvPr id="4" name="文本框 3">
            <a:extLst>
              <a:ext uri="{FF2B5EF4-FFF2-40B4-BE49-F238E27FC236}">
                <a16:creationId xmlns:a16="http://schemas.microsoft.com/office/drawing/2014/main" id="{C93131AD-9C4F-4B21-B956-0B1C69DB0E90}"/>
              </a:ext>
            </a:extLst>
          </p:cNvPr>
          <p:cNvSpPr txBox="1"/>
          <p:nvPr/>
        </p:nvSpPr>
        <p:spPr>
          <a:xfrm>
            <a:off x="6320529" y="906761"/>
            <a:ext cx="4124960"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a:solidFill>
                  <a:srgbClr val="C00000"/>
                </a:solidFill>
                <a:latin typeface="Times New Roman" panose="02020603050405020304" pitchFamily="18" charset="0"/>
                <a:cs typeface="Times New Roman" panose="02020603050405020304" pitchFamily="18" charset="0"/>
              </a:rPr>
              <a:t>What is Shadow Model?</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C2FB23F-67CE-49E6-91AB-A30242349662}"/>
                  </a:ext>
                </a:extLst>
              </p:cNvPr>
              <p:cNvSpPr txBox="1"/>
              <p:nvPr/>
            </p:nvSpPr>
            <p:spPr>
              <a:xfrm>
                <a:off x="6688176" y="1450520"/>
                <a:ext cx="5100320" cy="2308324"/>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The structure of the shadow model is exactly the same as the target model. </a:t>
                </a:r>
              </a:p>
              <a:p>
                <a:pPr marL="342900" indent="-342900" algn="just">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Each shadow model </a:t>
                </a:r>
                <a14:m>
                  <m:oMath xmlns:m="http://schemas.openxmlformats.org/officeDocument/2006/math">
                    <m:r>
                      <a:rPr lang="en-US" altLang="zh-CN" sz="2400" i="1" smtClean="0">
                        <a:latin typeface="Cambria Math" panose="02040503050406030204" pitchFamily="18" charset="0"/>
                        <a:cs typeface="Times New Roman" panose="02020603050405020304" pitchFamily="18" charset="0"/>
                      </a:rPr>
                      <m:t>𝑖</m:t>
                    </m:r>
                  </m:oMath>
                </a14:m>
                <a:r>
                  <a:rPr lang="en-US" altLang="zh-CN" sz="2400">
                    <a:latin typeface="Times New Roman" panose="02020603050405020304" pitchFamily="18" charset="0"/>
                    <a:cs typeface="Times New Roman" panose="02020603050405020304" pitchFamily="18" charset="0"/>
                  </a:rPr>
                  <a:t> is trained on a dataset </a:t>
                </a:r>
                <a14:m>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𝐷</m:t>
                        </m:r>
                      </m:e>
                      <m:sub>
                        <m:sSup>
                          <m:sSupPr>
                            <m:ctrlPr>
                              <a:rPr lang="en-US" altLang="zh-CN" sz="160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𝑠h𝑎𝑑𝑜𝑤</m:t>
                            </m:r>
                          </m:e>
                          <m:sup>
                            <m:r>
                              <a:rPr lang="en-US" altLang="zh-CN" sz="1600" b="0" i="1" smtClean="0">
                                <a:latin typeface="Cambria Math" panose="02040503050406030204" pitchFamily="18" charset="0"/>
                                <a:cs typeface="Times New Roman" panose="02020603050405020304" pitchFamily="18" charset="0"/>
                              </a:rPr>
                              <m:t>𝑖</m:t>
                            </m:r>
                          </m:sup>
                        </m:sSup>
                      </m:sub>
                      <m:sup>
                        <m:r>
                          <a:rPr lang="en-US" altLang="zh-CN" sz="1600" b="0" i="1" smtClean="0">
                            <a:latin typeface="Cambria Math" panose="02040503050406030204" pitchFamily="18" charset="0"/>
                            <a:cs typeface="Times New Roman" panose="02020603050405020304" pitchFamily="18" charset="0"/>
                          </a:rPr>
                          <m:t>𝑡𝑟𝑎𝑖𝑛</m:t>
                        </m:r>
                      </m:sup>
                    </m:sSubSup>
                    <m:r>
                      <a:rPr lang="en-US" altLang="zh-CN" sz="1600" i="1">
                        <a:latin typeface="Cambria Math" panose="02040503050406030204" pitchFamily="18" charset="0"/>
                        <a:cs typeface="Times New Roman" panose="02020603050405020304" pitchFamily="18" charset="0"/>
                      </a:rPr>
                      <m:t> </m:t>
                    </m:r>
                  </m:oMath>
                </a14:m>
                <a:r>
                  <a:rPr lang="en-US" altLang="zh-CN" sz="2400">
                    <a:latin typeface="Times New Roman" panose="02020603050405020304" pitchFamily="18" charset="0"/>
                    <a:cs typeface="Times New Roman" panose="02020603050405020304" pitchFamily="18" charset="0"/>
                  </a:rPr>
                  <a:t>of the same format as and distributed similarly to the target model’s training dataset. </a:t>
                </a:r>
                <a:endParaRPr lang="zh-CN" altLang="en-US" sz="240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CC2FB23F-67CE-49E6-91AB-A30242349662}"/>
                  </a:ext>
                </a:extLst>
              </p:cNvPr>
              <p:cNvSpPr txBox="1">
                <a:spLocks noRot="1" noChangeAspect="1" noMove="1" noResize="1" noEditPoints="1" noAdjustHandles="1" noChangeArrowheads="1" noChangeShapeType="1" noTextEdit="1"/>
              </p:cNvSpPr>
              <p:nvPr/>
            </p:nvSpPr>
            <p:spPr>
              <a:xfrm>
                <a:off x="6688176" y="1450520"/>
                <a:ext cx="5100320" cy="2308324"/>
              </a:xfrm>
              <a:prstGeom prst="rect">
                <a:avLst/>
              </a:prstGeom>
              <a:blipFill>
                <a:blip r:embed="rId3"/>
                <a:stretch>
                  <a:fillRect l="-1553" t="-2111" r="-1912" b="-501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80381C1-0977-4696-8C70-62417EE85213}"/>
              </a:ext>
            </a:extLst>
          </p:cNvPr>
          <p:cNvSpPr txBox="1"/>
          <p:nvPr/>
        </p:nvSpPr>
        <p:spPr>
          <a:xfrm>
            <a:off x="6365816" y="3924439"/>
            <a:ext cx="5100320"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a:solidFill>
                  <a:srgbClr val="C00000"/>
                </a:solidFill>
                <a:latin typeface="Times New Roman" panose="02020603050405020304" pitchFamily="18" charset="0"/>
                <a:cs typeface="Times New Roman" panose="02020603050405020304" pitchFamily="18" charset="0"/>
              </a:rPr>
              <a:t>Why we need Shadow Model?</a:t>
            </a:r>
          </a:p>
        </p:txBody>
      </p:sp>
      <p:sp>
        <p:nvSpPr>
          <p:cNvPr id="10" name="文本框 9">
            <a:extLst>
              <a:ext uri="{FF2B5EF4-FFF2-40B4-BE49-F238E27FC236}">
                <a16:creationId xmlns:a16="http://schemas.microsoft.com/office/drawing/2014/main" id="{356FDEFF-EEE6-413F-825A-DAEEE5DCC40E}"/>
              </a:ext>
            </a:extLst>
          </p:cNvPr>
          <p:cNvSpPr txBox="1"/>
          <p:nvPr/>
        </p:nvSpPr>
        <p:spPr>
          <a:xfrm>
            <a:off x="6688176" y="4475630"/>
            <a:ext cx="5100320" cy="1938992"/>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We don't know the training data of the target model. </a:t>
            </a:r>
          </a:p>
          <a:p>
            <a:pPr marL="342900" indent="-342900" algn="just">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But we know the training set of the shadow model because it is specified by ourselves. </a:t>
            </a:r>
            <a:endParaRPr lang="zh-CN" altLang="en-US" sz="240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768F7B05-8BBF-46F2-A8DA-796B11E2F90E}"/>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7413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2443</Words>
  <Application>Microsoft Office PowerPoint</Application>
  <PresentationFormat>宽屏</PresentationFormat>
  <Paragraphs>222</Paragraphs>
  <Slides>27</Slides>
  <Notes>10</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PingFang SC</vt:lpstr>
      <vt:lpstr>等线</vt:lpstr>
      <vt:lpstr>等线 Light</vt:lpstr>
      <vt:lpstr>Microsoft YaHei</vt:lpstr>
      <vt:lpstr>Microsoft YaHei</vt:lpstr>
      <vt:lpstr>Arial</vt:lpstr>
      <vt:lpstr>Cambria Math</vt:lpstr>
      <vt:lpstr>Times New Roman</vt:lpstr>
      <vt:lpstr>Wingdings</vt:lpstr>
      <vt:lpstr>Office 主题​​</vt:lpstr>
      <vt:lpstr>1_Office 主题​​</vt:lpstr>
      <vt:lpstr>Membership Inference Attacks  Against Machine Learning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文博</dc:creator>
  <cp:lastModifiedBy>张 文博</cp:lastModifiedBy>
  <cp:revision>123</cp:revision>
  <dcterms:created xsi:type="dcterms:W3CDTF">2022-05-25T17:54:33Z</dcterms:created>
  <dcterms:modified xsi:type="dcterms:W3CDTF">2022-05-27T13:49:53Z</dcterms:modified>
</cp:coreProperties>
</file>