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81" r:id="rId2"/>
    <p:sldId id="282" r:id="rId3"/>
    <p:sldId id="294" r:id="rId4"/>
    <p:sldId id="336" r:id="rId5"/>
    <p:sldId id="345" r:id="rId6"/>
    <p:sldId id="295" r:id="rId7"/>
    <p:sldId id="332" r:id="rId8"/>
    <p:sldId id="346" r:id="rId9"/>
    <p:sldId id="296" r:id="rId10"/>
    <p:sldId id="337" r:id="rId11"/>
    <p:sldId id="347" r:id="rId12"/>
    <p:sldId id="348" r:id="rId13"/>
    <p:sldId id="308" r:id="rId14"/>
    <p:sldId id="341" r:id="rId15"/>
    <p:sldId id="339" r:id="rId16"/>
    <p:sldId id="340" r:id="rId17"/>
    <p:sldId id="349" r:id="rId18"/>
    <p:sldId id="354" r:id="rId19"/>
    <p:sldId id="351" r:id="rId20"/>
    <p:sldId id="350" r:id="rId21"/>
    <p:sldId id="353" r:id="rId22"/>
    <p:sldId id="355" r:id="rId23"/>
    <p:sldId id="314" r:id="rId24"/>
    <p:sldId id="315" r:id="rId25"/>
    <p:sldId id="343" r:id="rId26"/>
    <p:sldId id="316" r:id="rId27"/>
    <p:sldId id="327" r:id="rId2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1053">
          <p15:clr>
            <a:srgbClr val="A4A3A4"/>
          </p15:clr>
        </p15:guide>
        <p15:guide id="3" pos="3844">
          <p15:clr>
            <a:srgbClr val="A4A3A4"/>
          </p15:clr>
        </p15:guide>
        <p15:guide id="4" pos="19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B65E"/>
    <a:srgbClr val="E86262"/>
    <a:srgbClr val="354B5E"/>
    <a:srgbClr val="EBB690"/>
    <a:srgbClr val="7F5F52"/>
    <a:srgbClr val="A7AA9D"/>
    <a:srgbClr val="6A868F"/>
    <a:srgbClr val="A9ACB1"/>
    <a:srgbClr val="F3AFAF"/>
    <a:srgbClr val="87A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65" autoAdjust="0"/>
    <p:restoredTop sz="95209" autoAdjust="0"/>
  </p:normalViewPr>
  <p:slideViewPr>
    <p:cSldViewPr>
      <p:cViewPr varScale="1">
        <p:scale>
          <a:sx n="107" d="100"/>
          <a:sy n="107" d="100"/>
        </p:scale>
        <p:origin x="571" y="82"/>
      </p:cViewPr>
      <p:guideLst>
        <p:guide orient="horz" pos="2159"/>
        <p:guide orient="horz" pos="1053"/>
        <p:guide pos="3844"/>
        <p:guide pos="19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154" y="4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56024-E033-460B-B461-F9C8C93C904B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72FC-EDD4-43B4-B218-6888597E2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236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03541-C361-4440-AA44-DBB6527DDBFB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461BB-BB29-447B-86E6-652C097B0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2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05845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706735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66189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64668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57270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61510" y="0"/>
            <a:ext cx="225739" cy="721610"/>
            <a:chOff x="161510" y="0"/>
            <a:chExt cx="225739" cy="721610"/>
          </a:xfrm>
        </p:grpSpPr>
        <p:sp>
          <p:nvSpPr>
            <p:cNvPr id="3" name="矩形 2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225739" cy="180402"/>
            <a:chOff x="161510" y="0"/>
            <a:chExt cx="225739" cy="721610"/>
          </a:xfrm>
        </p:grpSpPr>
        <p:sp>
          <p:nvSpPr>
            <p:cNvPr id="8" name="矩形 7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837133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39271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2706765"/>
            <a:ext cx="9144000" cy="135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:\Documents and Settings\yangweizhou\桌面\2.jpg"/>
          <p:cNvPicPr>
            <a:picLocks noChangeAspect="1" noChangeArrowheads="1"/>
          </p:cNvPicPr>
          <p:nvPr userDrawn="1"/>
        </p:nvPicPr>
        <p:blipFill rotWithShape="1">
          <a:blip r:embed="rId2"/>
          <a:srcRect b="2046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65" r:id="rId5"/>
    <p:sldLayoutId id="2147483667" r:id="rId6"/>
    <p:sldLayoutId id="2147483653" r:id="rId7"/>
    <p:sldLayoutId id="2147483662" r:id="rId8"/>
    <p:sldLayoutId id="2147483654" r:id="rId9"/>
    <p:sldLayoutId id="2147483651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物体, 游戏机, 桌子, 显示器&#10;&#10;描述已自动生成">
            <a:extLst>
              <a:ext uri="{FF2B5EF4-FFF2-40B4-BE49-F238E27FC236}">
                <a16:creationId xmlns:a16="http://schemas.microsoft.com/office/drawing/2014/main" id="{BDA8D13B-D9F1-40FC-802A-EDB63D7BFF8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72760" y="1041580"/>
            <a:ext cx="8798478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002060"/>
                </a:solidFill>
              </a:rPr>
              <a:t>The Movie Dataset Analysis</a:t>
            </a:r>
            <a:endParaRPr lang="zh-CN" altLang="en-US" sz="48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6845" y="2301720"/>
            <a:ext cx="2961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Group Name: Q</a:t>
            </a:r>
          </a:p>
          <a:p>
            <a:r>
              <a:rPr lang="en-US" altLang="zh-CN" sz="1600" dirty="0"/>
              <a:t>CHEN ZHILONG  (MB955229) </a:t>
            </a:r>
          </a:p>
          <a:p>
            <a:r>
              <a:rPr lang="en-US" altLang="zh-CN" sz="1600" dirty="0"/>
              <a:t>CHAO HOU KIT   (MB955428)</a:t>
            </a:r>
          </a:p>
          <a:p>
            <a:r>
              <a:rPr lang="en-US" altLang="zh-CN" sz="1600" dirty="0"/>
              <a:t>WENG ZHENKUN(MB955482)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AA5046-5872-4DA2-86D1-94545EC3AC3C}"/>
              </a:ext>
            </a:extLst>
          </p:cNvPr>
          <p:cNvSpPr/>
          <p:nvPr/>
        </p:nvSpPr>
        <p:spPr>
          <a:xfrm>
            <a:off x="2285999" y="447969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Faculty of Science and Technology</a:t>
            </a:r>
            <a:endParaRPr lang="zh-CN" altLang="zh-CN" sz="14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altLang="zh-CN" b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UNIVERSITY OF MACAU</a:t>
            </a:r>
            <a:endParaRPr lang="zh-CN" altLang="zh-CN" sz="14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78687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1550" y="141481"/>
            <a:ext cx="6165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Data Processing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21550" y="681540"/>
            <a:ext cx="56256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62AE67E-876E-4574-B644-1B50143CEBF1}"/>
              </a:ext>
            </a:extLst>
          </p:cNvPr>
          <p:cNvSpPr/>
          <p:nvPr/>
        </p:nvSpPr>
        <p:spPr>
          <a:xfrm>
            <a:off x="521550" y="1131590"/>
            <a:ext cx="823591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production_countries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in json type → ‘[]’</a:t>
            </a:r>
          </a:p>
          <a:p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Extract related information in some fields</a:t>
            </a:r>
          </a:p>
          <a:p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Change the type of ‘id’ and etc. from string to float. 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b="1" dirty="0"/>
              <a:t>movies['id']=movies['id'].apply(</a:t>
            </a:r>
            <a:r>
              <a:rPr lang="en-US" altLang="zh-CN" b="1" dirty="0" err="1"/>
              <a:t>pd.to_numeric,errors</a:t>
            </a:r>
            <a:r>
              <a:rPr lang="en-US" altLang="zh-CN" b="1" dirty="0"/>
              <a:t> = 'coerce’)</a:t>
            </a:r>
            <a:endParaRPr lang="zh-CN" altLang="zh-CN" dirty="0"/>
          </a:p>
          <a:p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4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two datasets, movies and credits.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b="1" dirty="0"/>
              <a:t>df = </a:t>
            </a:r>
            <a:r>
              <a:rPr lang="en-US" altLang="zh-CN" b="1" dirty="0" err="1"/>
              <a:t>pd.merge</a:t>
            </a:r>
            <a:r>
              <a:rPr lang="en-US" altLang="zh-CN" b="1" dirty="0"/>
              <a:t>(</a:t>
            </a:r>
            <a:r>
              <a:rPr lang="en-US" altLang="zh-CN" b="1" dirty="0" err="1"/>
              <a:t>movies,credits,how</a:t>
            </a:r>
            <a:r>
              <a:rPr lang="en-US" altLang="zh-CN" b="1" dirty="0"/>
              <a:t>='</a:t>
            </a:r>
            <a:r>
              <a:rPr lang="en-US" altLang="zh-CN" b="1" dirty="0" err="1"/>
              <a:t>left',on</a:t>
            </a:r>
            <a:r>
              <a:rPr lang="en-US" altLang="zh-CN" b="1" dirty="0"/>
              <a:t>='id')</a:t>
            </a:r>
            <a:endParaRPr lang="zh-CN" altLang="zh-CN" dirty="0"/>
          </a:p>
          <a:p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85121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1550" y="141481"/>
            <a:ext cx="6165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Data Processing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21550" y="681540"/>
            <a:ext cx="56256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62AE67E-876E-4574-B644-1B50143CEBF1}"/>
              </a:ext>
            </a:extLst>
          </p:cNvPr>
          <p:cNvSpPr/>
          <p:nvPr/>
        </p:nvSpPr>
        <p:spPr>
          <a:xfrm>
            <a:off x="521550" y="1131590"/>
            <a:ext cx="8235915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Drop Useless Column and Rename Column</a:t>
            </a:r>
          </a:p>
          <a:p>
            <a:r>
              <a:rPr lang="en-US" altLang="zh-CN" b="1" dirty="0"/>
              <a:t>    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credits.rename</a:t>
            </a:r>
            <a:r>
              <a:rPr lang="en-US" altLang="zh-CN" b="1" dirty="0"/>
              <a:t>(columns={'</a:t>
            </a:r>
            <a:r>
              <a:rPr lang="en-US" altLang="zh-CN" b="1" dirty="0" err="1"/>
              <a:t>crew':'director</a:t>
            </a:r>
            <a:r>
              <a:rPr lang="en-US" altLang="zh-CN" b="1" dirty="0"/>
              <a:t>'},</a:t>
            </a:r>
            <a:r>
              <a:rPr lang="en-US" altLang="zh-CN" b="1" dirty="0" err="1"/>
              <a:t>inplace</a:t>
            </a:r>
            <a:r>
              <a:rPr lang="en-US" altLang="zh-CN" b="1" dirty="0"/>
              <a:t> = True)</a:t>
            </a:r>
            <a:endParaRPr lang="zh-CN" altLang="zh-CN" dirty="0"/>
          </a:p>
          <a:p>
            <a:r>
              <a:rPr lang="en-US" altLang="zh-CN" b="1" dirty="0"/>
              <a:t>    del credits['cast’]</a:t>
            </a:r>
            <a:endParaRPr lang="zh-CN" altLang="zh-CN" dirty="0"/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df.drop</a:t>
            </a:r>
            <a:r>
              <a:rPr lang="en-US" altLang="zh-CN" b="1" dirty="0"/>
              <a:t>(['homepage’, 'overview', '</a:t>
            </a:r>
            <a:r>
              <a:rPr lang="en-US" altLang="zh-CN" b="1" dirty="0" err="1"/>
              <a:t>status','video</a:t>
            </a:r>
            <a:r>
              <a:rPr lang="en-US" altLang="zh-CN" b="1" dirty="0"/>
              <a:t>'],axis=1,inplace=True)</a:t>
            </a:r>
            <a:endParaRPr lang="zh-CN" altLang="zh-CN" dirty="0"/>
          </a:p>
          <a:p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14F933-CF92-423B-8B58-52E634F84C4E}"/>
              </a:ext>
            </a:extLst>
          </p:cNvPr>
          <p:cNvSpPr/>
          <p:nvPr/>
        </p:nvSpPr>
        <p:spPr>
          <a:xfrm>
            <a:off x="521549" y="3008392"/>
            <a:ext cx="8235915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Nan Values Processing</a:t>
            </a:r>
          </a:p>
          <a:p>
            <a:r>
              <a:rPr lang="en-US" altLang="zh-CN" b="1" dirty="0"/>
              <a:t>    </a:t>
            </a:r>
          </a:p>
          <a:p>
            <a:r>
              <a:rPr lang="en-US" altLang="zh-CN" b="1" dirty="0"/>
              <a:t>    df['runtime']=df['runtime'].</a:t>
            </a:r>
            <a:r>
              <a:rPr lang="en-US" altLang="zh-CN" b="1" dirty="0" err="1"/>
              <a:t>fillna</a:t>
            </a:r>
            <a:r>
              <a:rPr lang="en-US" altLang="zh-CN" b="1" dirty="0"/>
              <a:t>(</a:t>
            </a:r>
            <a:r>
              <a:rPr lang="en-US" altLang="zh-CN" b="1" dirty="0" err="1"/>
              <a:t>df.runtime.mean</a:t>
            </a:r>
            <a:r>
              <a:rPr lang="en-US" altLang="zh-CN" b="1" dirty="0"/>
              <a:t>())  </a:t>
            </a:r>
          </a:p>
          <a:p>
            <a:r>
              <a:rPr lang="en-US" altLang="zh-CN" b="1" dirty="0"/>
              <a:t>    df=</a:t>
            </a:r>
            <a:r>
              <a:rPr lang="en-US" altLang="zh-CN" b="1" dirty="0" err="1"/>
              <a:t>df.dropna</a:t>
            </a:r>
            <a:r>
              <a:rPr lang="en-US" altLang="zh-CN" b="1" dirty="0"/>
              <a:t>(axis=0,how='</a:t>
            </a:r>
            <a:r>
              <a:rPr lang="en-US" altLang="zh-CN" b="1" dirty="0" err="1"/>
              <a:t>any',subset</a:t>
            </a:r>
            <a:r>
              <a:rPr lang="en-US" altLang="zh-CN" b="1" dirty="0"/>
              <a:t>=['director','</a:t>
            </a:r>
            <a:r>
              <a:rPr lang="en-US" altLang="zh-CN" b="1" dirty="0" err="1"/>
              <a:t>release_date</a:t>
            </a:r>
            <a:r>
              <a:rPr lang="en-US" altLang="zh-CN" b="1" dirty="0"/>
              <a:t>’])</a:t>
            </a:r>
            <a:endParaRPr lang="zh-CN" altLang="zh-CN" dirty="0"/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df.isnull</a:t>
            </a:r>
            <a:r>
              <a:rPr lang="en-US" altLang="zh-CN" b="1" dirty="0"/>
              <a:t>().sum().</a:t>
            </a:r>
            <a:r>
              <a:rPr lang="en-US" altLang="zh-CN" b="1" dirty="0" err="1"/>
              <a:t>sort_values</a:t>
            </a:r>
            <a:r>
              <a:rPr lang="en-US" altLang="zh-CN" b="1" dirty="0"/>
              <a:t>(ascending=False)  </a:t>
            </a:r>
            <a:endParaRPr lang="zh-CN" altLang="zh-CN" dirty="0"/>
          </a:p>
          <a:p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05851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1550" y="141481"/>
            <a:ext cx="6165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Data Processing Result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21550" y="681540"/>
            <a:ext cx="56256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AFD1C3E2-4B2B-44DA-9B6E-E1E6EDC4DEC1}"/>
              </a:ext>
            </a:extLst>
          </p:cNvPr>
          <p:cNvGrpSpPr/>
          <p:nvPr/>
        </p:nvGrpSpPr>
        <p:grpSpPr>
          <a:xfrm>
            <a:off x="1275860" y="996579"/>
            <a:ext cx="6592279" cy="3420376"/>
            <a:chOff x="1040061" y="951477"/>
            <a:chExt cx="6592279" cy="342037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BCBB259-4FEB-4557-9FDE-EF1237CBD95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040061" y="951480"/>
              <a:ext cx="2344700" cy="342037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1EB26FB-1310-48A1-A8A6-7CB304E085D7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446875" y="951477"/>
              <a:ext cx="4185465" cy="342032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68048184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62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354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879588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dirty="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CN" altLang="en-US" sz="52000" dirty="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Data Analysis</a:t>
            </a:r>
          </a:p>
        </p:txBody>
      </p:sp>
      <p:sp>
        <p:nvSpPr>
          <p:cNvPr id="3" name="矩形 2"/>
          <p:cNvSpPr/>
          <p:nvPr/>
        </p:nvSpPr>
        <p:spPr>
          <a:xfrm>
            <a:off x="5620068" y="1397264"/>
            <a:ext cx="31373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4400" dirty="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PART FOUR</a:t>
            </a:r>
            <a:endParaRPr lang="zh-CN" altLang="en-US" sz="4400" dirty="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7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476520" y="96475"/>
            <a:ext cx="4537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Fields Explanation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9985FB1-BBA5-4B55-966B-5B24531A3834}"/>
              </a:ext>
            </a:extLst>
          </p:cNvPr>
          <p:cNvSpPr/>
          <p:nvPr/>
        </p:nvSpPr>
        <p:spPr>
          <a:xfrm>
            <a:off x="476520" y="816555"/>
            <a:ext cx="66064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1)	title: movie title</a:t>
            </a:r>
          </a:p>
          <a:p>
            <a:r>
              <a:rPr lang="en-US" altLang="zh-CN" dirty="0"/>
              <a:t>2)	director: director</a:t>
            </a:r>
          </a:p>
          <a:p>
            <a:r>
              <a:rPr lang="en-US" altLang="zh-CN" dirty="0"/>
              <a:t>3)	budget: budget (USD)</a:t>
            </a:r>
          </a:p>
          <a:p>
            <a:r>
              <a:rPr lang="en-US" altLang="zh-CN" dirty="0"/>
              <a:t>4)	genres: style list, movie type</a:t>
            </a:r>
          </a:p>
          <a:p>
            <a:r>
              <a:rPr lang="en-US" altLang="zh-CN" dirty="0"/>
              <a:t>5)	id: identification number</a:t>
            </a:r>
          </a:p>
          <a:p>
            <a:r>
              <a:rPr lang="en-US" altLang="zh-CN" dirty="0"/>
              <a:t>6)	popularity: relative page views on Movie Database</a:t>
            </a:r>
          </a:p>
          <a:p>
            <a:r>
              <a:rPr lang="en-US" altLang="zh-CN" dirty="0"/>
              <a:t>7)	</a:t>
            </a:r>
            <a:r>
              <a:rPr lang="en-US" altLang="zh-CN" dirty="0" err="1"/>
              <a:t>production_countries</a:t>
            </a:r>
            <a:r>
              <a:rPr lang="en-US" altLang="zh-CN" dirty="0"/>
              <a:t>: production countries</a:t>
            </a:r>
          </a:p>
          <a:p>
            <a:r>
              <a:rPr lang="en-US" altLang="zh-CN" dirty="0"/>
              <a:t>8)	</a:t>
            </a:r>
            <a:r>
              <a:rPr lang="en-US" altLang="zh-CN" dirty="0" err="1"/>
              <a:t>release_date</a:t>
            </a:r>
            <a:r>
              <a:rPr lang="en-US" altLang="zh-CN" dirty="0"/>
              <a:t>: release time</a:t>
            </a:r>
          </a:p>
          <a:p>
            <a:r>
              <a:rPr lang="en-US" altLang="zh-CN" dirty="0"/>
              <a:t>9)	revenue: revenue (USD)</a:t>
            </a:r>
          </a:p>
          <a:p>
            <a:r>
              <a:rPr lang="en-US" altLang="zh-CN" dirty="0"/>
              <a:t>10)	runtime: movie duration</a:t>
            </a:r>
          </a:p>
          <a:p>
            <a:r>
              <a:rPr lang="en-US" altLang="zh-CN" dirty="0"/>
              <a:t>11)	</a:t>
            </a:r>
            <a:r>
              <a:rPr lang="en-US" altLang="zh-CN" dirty="0" err="1"/>
              <a:t>vote_average</a:t>
            </a:r>
            <a:r>
              <a:rPr lang="en-US" altLang="zh-CN" dirty="0"/>
              <a:t>: average rating</a:t>
            </a:r>
          </a:p>
          <a:p>
            <a:r>
              <a:rPr lang="en-US" altLang="zh-CN" dirty="0"/>
              <a:t>12)	</a:t>
            </a:r>
            <a:r>
              <a:rPr lang="en-US" altLang="zh-CN" dirty="0" err="1"/>
              <a:t>vote_count</a:t>
            </a:r>
            <a:r>
              <a:rPr lang="en-US" altLang="zh-CN" dirty="0"/>
              <a:t>: number of ratings</a:t>
            </a:r>
          </a:p>
          <a:p>
            <a:r>
              <a:rPr lang="en-US" altLang="zh-CN" dirty="0"/>
              <a:t>13)	</a:t>
            </a:r>
            <a:r>
              <a:rPr lang="en-US" altLang="zh-CN" dirty="0" err="1"/>
              <a:t>original_language</a:t>
            </a:r>
            <a:r>
              <a:rPr lang="en-US" altLang="zh-CN" dirty="0"/>
              <a:t>: movie language</a:t>
            </a:r>
          </a:p>
        </p:txBody>
      </p:sp>
    </p:spTree>
    <p:extLst>
      <p:ext uri="{BB962C8B-B14F-4D97-AF65-F5344CB8AC3E}">
        <p14:creationId xmlns:p14="http://schemas.microsoft.com/office/powerpoint/2010/main" val="242579097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/>
          <p:nvPr/>
        </p:nvSpPr>
        <p:spPr>
          <a:xfrm>
            <a:off x="476520" y="96475"/>
            <a:ext cx="866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Purpose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21550" y="681540"/>
            <a:ext cx="44104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4C0F3B5E-B51B-4F70-A11F-1EF91D1AF9E7}"/>
              </a:ext>
            </a:extLst>
          </p:cNvPr>
          <p:cNvSpPr/>
          <p:nvPr/>
        </p:nvSpPr>
        <p:spPr>
          <a:xfrm>
            <a:off x="476520" y="1694587"/>
            <a:ext cx="62571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The amount of movie over year.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The amount of movie in different genres.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The most profitable and popularity movie genres.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The amount of movie from different countries.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Revenue and budget and vote average(rating).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The director who shoots the most movies.</a:t>
            </a:r>
          </a:p>
        </p:txBody>
      </p:sp>
    </p:spTree>
    <p:extLst>
      <p:ext uri="{BB962C8B-B14F-4D97-AF65-F5344CB8AC3E}">
        <p14:creationId xmlns:p14="http://schemas.microsoft.com/office/powerpoint/2010/main" val="1893296397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/>
          <p:nvPr/>
        </p:nvSpPr>
        <p:spPr>
          <a:xfrm>
            <a:off x="476520" y="96475"/>
            <a:ext cx="866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1. The amount of movie over year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21550" y="681540"/>
            <a:ext cx="44104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862BE0EA-A76D-4A53-A8A5-D4C94654DF9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816575"/>
            <a:ext cx="6615735" cy="35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A5CB296-B3E6-4292-A27D-132A01548C25}"/>
              </a:ext>
            </a:extLst>
          </p:cNvPr>
          <p:cNvSpPr/>
          <p:nvPr/>
        </p:nvSpPr>
        <p:spPr>
          <a:xfrm>
            <a:off x="881590" y="4464680"/>
            <a:ext cx="61564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PMingLiU" panose="02020500000000000000" pitchFamily="18" charset="-120"/>
              </a:rPr>
              <a:t>The amount of movie has a significant increasing from 1990.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43531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/>
          <p:nvPr/>
        </p:nvSpPr>
        <p:spPr>
          <a:xfrm>
            <a:off x="476520" y="96475"/>
            <a:ext cx="8667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2. The amount of movie in different genres.</a:t>
            </a:r>
          </a:p>
          <a:p>
            <a:endParaRPr lang="en-US" altLang="zh-CN" sz="2400" b="1" dirty="0">
              <a:solidFill>
                <a:srgbClr val="000000">
                  <a:lumMod val="85000"/>
                  <a:lumOff val="15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21550" y="681540"/>
            <a:ext cx="44104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ECBB8A96-C50A-4392-B1A7-7B8E5768B9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905" y="979818"/>
            <a:ext cx="5924190" cy="31838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ACCF1C4-0357-438F-80A7-7B44883D02DD}"/>
              </a:ext>
            </a:extLst>
          </p:cNvPr>
          <p:cNvSpPr/>
          <p:nvPr/>
        </p:nvSpPr>
        <p:spPr>
          <a:xfrm>
            <a:off x="1609905" y="4412428"/>
            <a:ext cx="5924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total amount of Drama and Comedy is the most.</a:t>
            </a:r>
            <a:endParaRPr lang="zh-CN" altLang="zh-CN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97967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/>
          <p:nvPr/>
        </p:nvSpPr>
        <p:spPr>
          <a:xfrm>
            <a:off x="476520" y="96475"/>
            <a:ext cx="866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3. </a:t>
            </a:r>
            <a:r>
              <a:rPr lang="en-US" altLang="zh-CN" sz="2400" dirty="0"/>
              <a:t>The most profitable and popularity movie genres.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21550" y="681540"/>
            <a:ext cx="44104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E274A8D3-A808-41FA-96F2-B642F034A7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20" y="996573"/>
            <a:ext cx="4545505" cy="355538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264A873-44A9-4657-AF97-AF985B4287E4}"/>
              </a:ext>
            </a:extLst>
          </p:cNvPr>
          <p:cNvSpPr/>
          <p:nvPr/>
        </p:nvSpPr>
        <p:spPr>
          <a:xfrm>
            <a:off x="5022025" y="1971585"/>
            <a:ext cx="35103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Adventure, Fantasy and Family are the most profitable.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Foreign is not profitable and TV Movie is loss.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413949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/>
          <p:nvPr/>
        </p:nvSpPr>
        <p:spPr>
          <a:xfrm>
            <a:off x="476520" y="96475"/>
            <a:ext cx="866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3. </a:t>
            </a:r>
            <a:r>
              <a:rPr lang="en-US" altLang="zh-CN" sz="2400" dirty="0"/>
              <a:t>The most profitable and popularity movie genres.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21550" y="681540"/>
            <a:ext cx="44104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2CD46430-FF11-4D20-AD08-7F4D63ECED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15" y="1055689"/>
            <a:ext cx="4725550" cy="30321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2541476-6D50-4BBA-A88D-DF6526028D84}"/>
              </a:ext>
            </a:extLst>
          </p:cNvPr>
          <p:cNvSpPr/>
          <p:nvPr/>
        </p:nvSpPr>
        <p:spPr>
          <a:xfrm>
            <a:off x="5185665" y="2110083"/>
            <a:ext cx="33211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most popularity movie genres are Adventure, Fantasy, Science Fiction and Family.</a:t>
            </a:r>
            <a:endParaRPr lang="zh-CN" altLang="zh-CN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70555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092459" y="1246789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354B5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Introduction to</a:t>
            </a:r>
            <a:r>
              <a:rPr lang="zh-CN" altLang="en-US" sz="1600" dirty="0">
                <a:solidFill>
                  <a:srgbClr val="354B5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1600" dirty="0">
                <a:solidFill>
                  <a:srgbClr val="354B5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dataset </a:t>
            </a:r>
            <a:endParaRPr lang="zh-CN" altLang="en-US" sz="1600" dirty="0">
              <a:solidFill>
                <a:srgbClr val="354B5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矩形 8"/>
          <p:cNvSpPr/>
          <p:nvPr/>
        </p:nvSpPr>
        <p:spPr>
          <a:xfrm>
            <a:off x="597404" y="1134375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354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354B5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1600" dirty="0">
              <a:solidFill>
                <a:srgbClr val="354B5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9537" y="1970572"/>
            <a:ext cx="410253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354B5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Python Library</a:t>
            </a:r>
            <a:endParaRPr lang="zh-CN" altLang="en-US" sz="1600" dirty="0">
              <a:solidFill>
                <a:srgbClr val="354B5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矩形 8"/>
          <p:cNvSpPr/>
          <p:nvPr/>
        </p:nvSpPr>
        <p:spPr>
          <a:xfrm>
            <a:off x="604482" y="1858158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354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354B5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1600">
              <a:solidFill>
                <a:srgbClr val="354B5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6615" y="2686949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354B5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Data Processing</a:t>
            </a:r>
            <a:endParaRPr lang="zh-CN" altLang="en-US" sz="1600" dirty="0">
              <a:solidFill>
                <a:srgbClr val="354B5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4" name="矩形 8"/>
          <p:cNvSpPr/>
          <p:nvPr/>
        </p:nvSpPr>
        <p:spPr>
          <a:xfrm>
            <a:off x="611560" y="2574535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354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354B5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1600">
              <a:solidFill>
                <a:srgbClr val="354B5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3693" y="3403326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354B5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Data Analysis</a:t>
            </a:r>
            <a:endParaRPr lang="zh-CN" altLang="en-US" sz="1600" dirty="0">
              <a:solidFill>
                <a:srgbClr val="354B5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" name="矩形 8"/>
          <p:cNvSpPr/>
          <p:nvPr/>
        </p:nvSpPr>
        <p:spPr>
          <a:xfrm>
            <a:off x="618638" y="3290912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354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354B5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04</a:t>
            </a:r>
            <a:endParaRPr lang="zh-CN" altLang="en-US" sz="1600" dirty="0">
              <a:solidFill>
                <a:srgbClr val="354B5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87036" y="0"/>
            <a:ext cx="4256964" cy="5143500"/>
            <a:chOff x="566555" y="877035"/>
            <a:chExt cx="2340260" cy="164545"/>
          </a:xfrm>
        </p:grpSpPr>
        <p:sp>
          <p:nvSpPr>
            <p:cNvPr id="12" name="矩形 11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E8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86262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354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55A83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A7AA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A9ACB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EBB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7AABF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887036" y="1997305"/>
            <a:ext cx="4256964" cy="926956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</a:t>
            </a:r>
            <a:endParaRPr lang="zh-CN" altLang="en-US" sz="32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矩形 8"/>
          <p:cNvSpPr/>
          <p:nvPr/>
        </p:nvSpPr>
        <p:spPr>
          <a:xfrm>
            <a:off x="627674" y="3938014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354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354B5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05</a:t>
            </a:r>
            <a:endParaRPr lang="zh-CN" altLang="en-US" sz="1600" dirty="0">
              <a:solidFill>
                <a:srgbClr val="354B5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6615" y="4078401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354B5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Conclusion</a:t>
            </a:r>
            <a:endParaRPr lang="zh-CN" altLang="en-US" sz="1600" dirty="0">
              <a:solidFill>
                <a:srgbClr val="354B5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613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/>
          <p:nvPr/>
        </p:nvSpPr>
        <p:spPr>
          <a:xfrm>
            <a:off x="476520" y="96475"/>
            <a:ext cx="8667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4. The amount of movie from different countries.</a:t>
            </a:r>
          </a:p>
          <a:p>
            <a:endParaRPr lang="en-US" altLang="zh-CN" sz="2400" b="1" dirty="0">
              <a:solidFill>
                <a:srgbClr val="000000">
                  <a:lumMod val="85000"/>
                  <a:lumOff val="15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21550" y="681540"/>
            <a:ext cx="44104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1128BF7A-B81C-4DC8-BCF2-B44730C029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27472"/>
            <a:ext cx="4181670" cy="387149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C91E703-880E-4605-A2D5-272D715E109C}"/>
              </a:ext>
            </a:extLst>
          </p:cNvPr>
          <p:cNvSpPr/>
          <p:nvPr/>
        </p:nvSpPr>
        <p:spPr>
          <a:xfrm>
            <a:off x="4932040" y="2401552"/>
            <a:ext cx="36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United States of America has the most movie production and it is 43.06% of the total.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44075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/>
          <p:nvPr/>
        </p:nvSpPr>
        <p:spPr>
          <a:xfrm>
            <a:off x="476520" y="96475"/>
            <a:ext cx="866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5. Revenue Vs. Budget and Vote Average(rating).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21550" y="681540"/>
            <a:ext cx="44104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A4F07F69-4683-4784-8A7F-7AB5F05CF753}"/>
              </a:ext>
            </a:extLst>
          </p:cNvPr>
          <p:cNvGrpSpPr/>
          <p:nvPr/>
        </p:nvGrpSpPr>
        <p:grpSpPr>
          <a:xfrm>
            <a:off x="1151620" y="1178655"/>
            <a:ext cx="6660740" cy="2786190"/>
            <a:chOff x="836585" y="1495741"/>
            <a:chExt cx="5717039" cy="216185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074E9E9-C0B1-4967-8A7C-8C4F8DE05950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585" y="1495741"/>
              <a:ext cx="2808605" cy="21520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6FC7AE3-654D-444A-9D92-594AF675912D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039" y="1508758"/>
              <a:ext cx="2902585" cy="21488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377DA869-DD64-4B8B-8432-64CAD79C6698}"/>
              </a:ext>
            </a:extLst>
          </p:cNvPr>
          <p:cNvSpPr/>
          <p:nvPr/>
        </p:nvSpPr>
        <p:spPr>
          <a:xfrm>
            <a:off x="1556665" y="4011559"/>
            <a:ext cx="2340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Positive Correlations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6CF7E74-6719-46E0-8955-239B3C47A77F}"/>
              </a:ext>
            </a:extLst>
          </p:cNvPr>
          <p:cNvSpPr/>
          <p:nvPr/>
        </p:nvSpPr>
        <p:spPr>
          <a:xfrm>
            <a:off x="4951375" y="4027248"/>
            <a:ext cx="2340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No Correlations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667675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/>
          <p:nvPr/>
        </p:nvSpPr>
        <p:spPr>
          <a:xfrm>
            <a:off x="476520" y="96475"/>
            <a:ext cx="866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6. The director who shoots the most movies.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21550" y="681540"/>
            <a:ext cx="44104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9CC83FA4-BAE8-4D60-B111-AD83754D1486}"/>
              </a:ext>
            </a:extLst>
          </p:cNvPr>
          <p:cNvSpPr/>
          <p:nvPr/>
        </p:nvSpPr>
        <p:spPr>
          <a:xfrm>
            <a:off x="5832115" y="1971585"/>
            <a:ext cx="22205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PMingLiU" panose="02020500000000000000" pitchFamily="18" charset="-120"/>
              </a:rPr>
              <a:t>Top 3 :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PMingLiU" panose="02020500000000000000" pitchFamily="18" charset="-120"/>
              </a:rPr>
              <a:t>John Ford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PMingLiU" panose="02020500000000000000" pitchFamily="18" charset="-120"/>
              </a:rPr>
              <a:t>Michael </a:t>
            </a:r>
            <a:r>
              <a:rPr lang="en-US" altLang="zh-CN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Curtiz</a:t>
            </a:r>
            <a:endParaRPr lang="en-US" altLang="zh-CN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PMingLiU" panose="02020500000000000000" pitchFamily="18" charset="-120"/>
              </a:rPr>
              <a:t>Werner Herzog.</a:t>
            </a:r>
            <a:endParaRPr lang="zh-CN" altLang="en-US" dirty="0"/>
          </a:p>
        </p:txBody>
      </p:sp>
      <p:pic>
        <p:nvPicPr>
          <p:cNvPr id="3" name="图片 2" descr="图片包含 游戏机, 画&#10;&#10;描述已自动生成">
            <a:extLst>
              <a:ext uri="{FF2B5EF4-FFF2-40B4-BE49-F238E27FC236}">
                <a16:creationId xmlns:a16="http://schemas.microsoft.com/office/drawing/2014/main" id="{BCE2F756-840D-4615-8926-C157F1463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75" y="985793"/>
            <a:ext cx="5395232" cy="347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76983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62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354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879588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dirty="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endParaRPr lang="zh-CN" altLang="en-US" sz="52000" dirty="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Conclusion</a:t>
            </a:r>
          </a:p>
        </p:txBody>
      </p:sp>
      <p:sp>
        <p:nvSpPr>
          <p:cNvPr id="3" name="矩形 2"/>
          <p:cNvSpPr/>
          <p:nvPr/>
        </p:nvSpPr>
        <p:spPr>
          <a:xfrm>
            <a:off x="5620068" y="1397264"/>
            <a:ext cx="31373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4400" dirty="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PART FOUR</a:t>
            </a:r>
            <a:endParaRPr lang="zh-CN" altLang="en-US" sz="4400" dirty="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914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476520" y="96475"/>
            <a:ext cx="4537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Conclusion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D13E0C4B-4DC6-4F9F-9EB4-CA6525F19CD1}"/>
              </a:ext>
            </a:extLst>
          </p:cNvPr>
          <p:cNvSpPr txBox="1"/>
          <p:nvPr/>
        </p:nvSpPr>
        <p:spPr>
          <a:xfrm>
            <a:off x="521550" y="1402703"/>
            <a:ext cx="793713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1. The movies industry has grown rapidly since 1990, and Drama, Comedy have a significant increasing and have the most amount.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E51DCD-18A7-4060-87C5-FBE4C8101DC3}"/>
              </a:ext>
            </a:extLst>
          </p:cNvPr>
          <p:cNvSpPr txBox="1"/>
          <p:nvPr/>
        </p:nvSpPr>
        <p:spPr>
          <a:xfrm>
            <a:off x="514032" y="2384141"/>
            <a:ext cx="793479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2. Adventure, Fantasy and Family are recommended for company to shoot. They are the most profitable and popularity movie genres.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FD686A-3D96-4664-B9BE-468BE0FAED8D}"/>
              </a:ext>
            </a:extLst>
          </p:cNvPr>
          <p:cNvSpPr txBox="1"/>
          <p:nvPr/>
        </p:nvSpPr>
        <p:spPr>
          <a:xfrm>
            <a:off x="505275" y="3365579"/>
            <a:ext cx="791976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3. Movie company should increase the budget which is beneficial for improving the movie quality.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812172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黑板上的涂鸦&#10;&#10;描述已自动生成">
            <a:extLst>
              <a:ext uri="{FF2B5EF4-FFF2-40B4-BE49-F238E27FC236}">
                <a16:creationId xmlns:a16="http://schemas.microsoft.com/office/drawing/2014/main" id="{8D9CCD93-66CB-45B2-B33F-CC048EEDA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468"/>
            <a:ext cx="9144000" cy="514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33559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8"/>
          <p:cNvGrpSpPr/>
          <p:nvPr/>
        </p:nvGrpSpPr>
        <p:grpSpPr>
          <a:xfrm>
            <a:off x="1414765" y="2468590"/>
            <a:ext cx="6314121" cy="90010"/>
            <a:chOff x="566555" y="877035"/>
            <a:chExt cx="2340260" cy="164545"/>
          </a:xfrm>
        </p:grpSpPr>
        <p:sp>
          <p:nvSpPr>
            <p:cNvPr id="5" name="矩形 4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354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E8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7F5F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EBB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27"/>
          <p:cNvSpPr txBox="1"/>
          <p:nvPr/>
        </p:nvSpPr>
        <p:spPr>
          <a:xfrm>
            <a:off x="1980156" y="1867264"/>
            <a:ext cx="5183340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354B5E"/>
                </a:solidFill>
                <a:latin typeface="STHeiti Light" charset="-122"/>
                <a:ea typeface="STHeiti Light" charset="-122"/>
                <a:cs typeface="STHeiti Light" charset="-122"/>
              </a:rPr>
              <a:t>Thanks</a:t>
            </a:r>
            <a:r>
              <a:rPr lang="zh-CN" altLang="en-US" sz="3600" dirty="0">
                <a:solidFill>
                  <a:srgbClr val="354B5E"/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lang="en-US" altLang="zh-CN" sz="3600" dirty="0">
                <a:solidFill>
                  <a:srgbClr val="354B5E"/>
                </a:solidFill>
                <a:latin typeface="STHeiti Light" charset="-122"/>
                <a:ea typeface="STHeiti Light" charset="-122"/>
                <a:cs typeface="STHeiti Light" charset="-122"/>
              </a:rPr>
              <a:t>For</a:t>
            </a:r>
            <a:r>
              <a:rPr lang="zh-CN" altLang="en-US" sz="3600" dirty="0">
                <a:solidFill>
                  <a:srgbClr val="354B5E"/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lang="en-US" altLang="zh-CN" sz="3600" dirty="0">
                <a:solidFill>
                  <a:srgbClr val="354B5E"/>
                </a:solidFill>
                <a:latin typeface="STHeiti Light" charset="-122"/>
                <a:ea typeface="STHeiti Light" charset="-122"/>
                <a:cs typeface="STHeiti Light" charset="-122"/>
              </a:rPr>
              <a:t>Attention!</a:t>
            </a:r>
            <a:endParaRPr lang="en-US" altLang="zh-CN" sz="3600" dirty="0">
              <a:solidFill>
                <a:srgbClr val="EBB690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8776913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476520" y="96475"/>
            <a:ext cx="4537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Reference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76520" y="996575"/>
            <a:ext cx="75158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dirty="0"/>
              <a:t>[1] https://kite.com/python/docs/ast.literal_eval</a:t>
            </a:r>
          </a:p>
          <a:p>
            <a:pPr fontAlgn="base"/>
            <a:r>
              <a:rPr lang="en-US" altLang="zh-CN" dirty="0"/>
              <a:t>[2] https://seaborn.pydata.org/</a:t>
            </a:r>
          </a:p>
          <a:p>
            <a:pPr fontAlgn="base"/>
            <a:r>
              <a:rPr lang="en-US" altLang="zh-CN" dirty="0"/>
              <a:t>[3] https://xbuba.com/questions/53042478</a:t>
            </a:r>
          </a:p>
          <a:p>
            <a:pPr fontAlgn="base"/>
            <a:r>
              <a:rPr lang="en-US" altLang="zh-CN" dirty="0"/>
              <a:t>[4] https://www.kaggle.com/rounakbanik/the-movies-dataset</a:t>
            </a:r>
          </a:p>
          <a:p>
            <a:pPr fontAlgn="base"/>
            <a:r>
              <a:rPr lang="en-US" altLang="zh-CN" dirty="0"/>
              <a:t>[5] https://blog.csdn.net/xc_zhou/article/details/81458388</a:t>
            </a:r>
          </a:p>
        </p:txBody>
      </p:sp>
    </p:spTree>
    <p:extLst>
      <p:ext uri="{BB962C8B-B14F-4D97-AF65-F5344CB8AC3E}">
        <p14:creationId xmlns:p14="http://schemas.microsoft.com/office/powerpoint/2010/main" val="312899579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62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354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879588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52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Introduction to Dataset</a:t>
            </a:r>
          </a:p>
        </p:txBody>
      </p:sp>
      <p:sp>
        <p:nvSpPr>
          <p:cNvPr id="3" name="矩形 2"/>
          <p:cNvSpPr/>
          <p:nvPr/>
        </p:nvSpPr>
        <p:spPr>
          <a:xfrm>
            <a:off x="5887769" y="1397264"/>
            <a:ext cx="28696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PART ONE</a:t>
            </a:r>
            <a:endParaRPr lang="zh-CN" altLang="en-US" sz="4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835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7BC4EC-55BB-0A43-A3A1-F4A499EECDA5}"/>
              </a:ext>
            </a:extLst>
          </p:cNvPr>
          <p:cNvSpPr txBox="1"/>
          <p:nvPr/>
        </p:nvSpPr>
        <p:spPr>
          <a:xfrm>
            <a:off x="521550" y="141481"/>
            <a:ext cx="6165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Dataset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391330D3-A0F7-4210-808A-9790BF107476}"/>
              </a:ext>
            </a:extLst>
          </p:cNvPr>
          <p:cNvSpPr txBox="1"/>
          <p:nvPr/>
        </p:nvSpPr>
        <p:spPr>
          <a:xfrm>
            <a:off x="1106615" y="1491775"/>
            <a:ext cx="69307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The dataset is from Kaggle (The Movies Dataset) </a:t>
            </a:r>
          </a:p>
          <a:p>
            <a:r>
              <a:rPr lang="en-US" altLang="zh-CN" sz="2200" dirty="0"/>
              <a:t>1. movies_metadata.csv (32.8MB)</a:t>
            </a:r>
          </a:p>
          <a:p>
            <a:r>
              <a:rPr lang="en-US" altLang="zh-CN" sz="2200" dirty="0"/>
              <a:t>2. credits.csv (181MB)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859D31-D0C3-4E54-B4DB-5CF5A45C27BB}"/>
              </a:ext>
            </a:extLst>
          </p:cNvPr>
          <p:cNvSpPr/>
          <p:nvPr/>
        </p:nvSpPr>
        <p:spPr>
          <a:xfrm>
            <a:off x="229017" y="3011346"/>
            <a:ext cx="8685965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movies = </a:t>
            </a:r>
            <a:r>
              <a:rPr lang="en-US" altLang="zh-CN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pd.read_csv</a:t>
            </a:r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('</a:t>
            </a:r>
            <a:r>
              <a:rPr lang="en-US" altLang="zh-CN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movies_metadata.csv',encoding</a:t>
            </a:r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='utf-8',low_memory=False)</a:t>
            </a:r>
          </a:p>
          <a:p>
            <a:endParaRPr lang="en-US" altLang="zh-CN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credits = </a:t>
            </a:r>
            <a:r>
              <a:rPr lang="en-US" altLang="zh-CN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pd.read_csv</a:t>
            </a:r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('</a:t>
            </a:r>
            <a:r>
              <a:rPr lang="en-US" altLang="zh-CN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credits.csv',encoding</a:t>
            </a:r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='utf-8')</a:t>
            </a:r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00A11A5-4493-4AB6-B7CA-08C2151C9C35}"/>
              </a:ext>
            </a:extLst>
          </p:cNvPr>
          <p:cNvCxnSpPr>
            <a:cxnSpLocks/>
          </p:cNvCxnSpPr>
          <p:nvPr/>
        </p:nvCxnSpPr>
        <p:spPr>
          <a:xfrm>
            <a:off x="521550" y="681540"/>
            <a:ext cx="57156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569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7BC4EC-55BB-0A43-A3A1-F4A499EECDA5}"/>
              </a:ext>
            </a:extLst>
          </p:cNvPr>
          <p:cNvSpPr txBox="1"/>
          <p:nvPr/>
        </p:nvSpPr>
        <p:spPr>
          <a:xfrm>
            <a:off x="521550" y="141481"/>
            <a:ext cx="6165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Dataset Column Information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CA85B3-028C-42FC-A8D1-2BA3AE7D33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16605" y="906565"/>
            <a:ext cx="2727550" cy="37961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633768F-19A2-429A-9018-3E3899195D7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69290" y="1870710"/>
            <a:ext cx="3268980" cy="1402080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9335BFD-7CE4-48B9-B9D2-38E1338CFA2D}"/>
              </a:ext>
            </a:extLst>
          </p:cNvPr>
          <p:cNvCxnSpPr/>
          <p:nvPr/>
        </p:nvCxnSpPr>
        <p:spPr>
          <a:xfrm>
            <a:off x="521550" y="681540"/>
            <a:ext cx="57156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07438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62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354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879588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52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Python Library</a:t>
            </a:r>
          </a:p>
        </p:txBody>
      </p:sp>
      <p:sp>
        <p:nvSpPr>
          <p:cNvPr id="3" name="矩形 2"/>
          <p:cNvSpPr/>
          <p:nvPr/>
        </p:nvSpPr>
        <p:spPr>
          <a:xfrm>
            <a:off x="5825252" y="1397264"/>
            <a:ext cx="293221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PART TWO</a:t>
            </a:r>
            <a:endParaRPr lang="zh-CN" altLang="en-US" sz="44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688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7BC4EC-55BB-0A43-A3A1-F4A499EECDA5}"/>
              </a:ext>
            </a:extLst>
          </p:cNvPr>
          <p:cNvSpPr txBox="1"/>
          <p:nvPr/>
        </p:nvSpPr>
        <p:spPr>
          <a:xfrm>
            <a:off x="521550" y="141481"/>
            <a:ext cx="6165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Python Library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BAC46F-C2BE-4921-97D1-61B380F0934A}"/>
              </a:ext>
            </a:extLst>
          </p:cNvPr>
          <p:cNvSpPr/>
          <p:nvPr/>
        </p:nvSpPr>
        <p:spPr>
          <a:xfrm>
            <a:off x="508213" y="1032683"/>
            <a:ext cx="493641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Abstract Syntax Tree </a:t>
            </a:r>
            <a:r>
              <a:rPr lang="en-US" altLang="zh-CN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(AST)</a:t>
            </a:r>
            <a:endParaRPr lang="zh-CN" alt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FE275CD-7C1D-40FC-A57D-29C482F0C00D}"/>
              </a:ext>
            </a:extLst>
          </p:cNvPr>
          <p:cNvSpPr/>
          <p:nvPr/>
        </p:nvSpPr>
        <p:spPr>
          <a:xfrm>
            <a:off x="432520" y="3268968"/>
            <a:ext cx="795540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movies[</a:t>
            </a:r>
            <a:r>
              <a:rPr lang="en-US" altLang="zh-CN" sz="2200" b="1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CN" sz="2200" b="1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]=movies[</a:t>
            </a:r>
            <a:r>
              <a:rPr lang="en-US" altLang="zh-CN" sz="2200" b="1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CN" sz="2200" b="1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].apply(</a:t>
            </a:r>
            <a:r>
              <a:rPr lang="en-US" altLang="zh-CN" sz="2200" b="1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ast.literal_eval</a:t>
            </a:r>
            <a:r>
              <a:rPr lang="en-US" altLang="zh-CN" sz="2200" b="1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).apply(</a:t>
            </a:r>
            <a:r>
              <a:rPr lang="en-US" altLang="zh-CN" sz="2200" b="1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json.dumps</a:t>
            </a:r>
            <a:r>
              <a:rPr lang="en-US" altLang="zh-CN" sz="2200" b="1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)</a:t>
            </a:r>
            <a:endParaRPr lang="zh-CN" altLang="zh-CN" sz="22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b="1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movies[</a:t>
            </a:r>
            <a:r>
              <a:rPr lang="en-US" altLang="zh-CN" sz="2200" b="1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CN" sz="2200" b="1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]=movies[</a:t>
            </a:r>
            <a:r>
              <a:rPr lang="en-US" altLang="zh-CN" sz="2200" b="1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CN" sz="2200" b="1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].apply(</a:t>
            </a:r>
            <a:r>
              <a:rPr lang="en-US" altLang="zh-CN" sz="2200" b="1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json.loads</a:t>
            </a:r>
            <a:r>
              <a:rPr lang="en-US" altLang="zh-CN" sz="2200" b="1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)</a:t>
            </a:r>
            <a:endParaRPr lang="zh-CN" altLang="en-US" sz="2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46B75D-A815-4B94-84C8-8858E57607AA}"/>
              </a:ext>
            </a:extLst>
          </p:cNvPr>
          <p:cNvSpPr/>
          <p:nvPr/>
        </p:nvSpPr>
        <p:spPr>
          <a:xfrm>
            <a:off x="431540" y="2031690"/>
            <a:ext cx="84609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Syntax Tree (AST) is a very strong features in Python. Python AST module allows us to interact with Python code itself and modify it.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4E1F2E1-F01B-429E-8AB8-08AA618F4684}"/>
              </a:ext>
            </a:extLst>
          </p:cNvPr>
          <p:cNvCxnSpPr/>
          <p:nvPr/>
        </p:nvCxnSpPr>
        <p:spPr>
          <a:xfrm>
            <a:off x="521550" y="681540"/>
            <a:ext cx="57156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586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7BC4EC-55BB-0A43-A3A1-F4A499EECDA5}"/>
              </a:ext>
            </a:extLst>
          </p:cNvPr>
          <p:cNvSpPr txBox="1"/>
          <p:nvPr/>
        </p:nvSpPr>
        <p:spPr>
          <a:xfrm>
            <a:off x="521550" y="141481"/>
            <a:ext cx="6165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Python Library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D720CD-2A1F-4CC4-943C-EE94C480220D}"/>
              </a:ext>
            </a:extLst>
          </p:cNvPr>
          <p:cNvSpPr/>
          <p:nvPr/>
        </p:nvSpPr>
        <p:spPr>
          <a:xfrm>
            <a:off x="521550" y="1086585"/>
            <a:ext cx="2337498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SEABORN</a:t>
            </a:r>
            <a:endParaRPr lang="zh-CN" alt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14FA8B-9254-4C7F-9EF6-A5164CDD9C34}"/>
              </a:ext>
            </a:extLst>
          </p:cNvPr>
          <p:cNvSpPr/>
          <p:nvPr/>
        </p:nvSpPr>
        <p:spPr>
          <a:xfrm>
            <a:off x="521549" y="3102808"/>
            <a:ext cx="711079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seaborn.replot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→ Regression Line in scatterplot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D840F0-C9E0-4A1F-8BA7-6C20D7DAC875}"/>
              </a:ext>
            </a:extLst>
          </p:cNvPr>
          <p:cNvSpPr/>
          <p:nvPr/>
        </p:nvSpPr>
        <p:spPr>
          <a:xfrm>
            <a:off x="521549" y="1971586"/>
            <a:ext cx="82359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 is a library for making statistical graphics in Python. It is built on top of matplotlib and closely integrated with pandas data structures.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148AF7F-6317-472B-ACAE-7EB16B6D4727}"/>
              </a:ext>
            </a:extLst>
          </p:cNvPr>
          <p:cNvCxnSpPr/>
          <p:nvPr/>
        </p:nvCxnSpPr>
        <p:spPr>
          <a:xfrm>
            <a:off x="521550" y="681540"/>
            <a:ext cx="57156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869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62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354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879588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52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02069" y="2155090"/>
            <a:ext cx="35553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Data Processing</a:t>
            </a:r>
          </a:p>
        </p:txBody>
      </p:sp>
      <p:sp>
        <p:nvSpPr>
          <p:cNvPr id="3" name="矩形 2"/>
          <p:cNvSpPr/>
          <p:nvPr/>
        </p:nvSpPr>
        <p:spPr>
          <a:xfrm>
            <a:off x="5523887" y="1397264"/>
            <a:ext cx="32335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PART THREE</a:t>
            </a:r>
            <a:endParaRPr lang="zh-CN" altLang="en-US" sz="44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396699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49B6DF"/>
      </a:hlink>
      <a:folHlink>
        <a:srgbClr val="A8D08D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7BA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BE384B"/>
    </a:accent1>
    <a:accent2>
      <a:srgbClr val="6A868F"/>
    </a:accent2>
    <a:accent3>
      <a:srgbClr val="32788E"/>
    </a:accent3>
    <a:accent4>
      <a:srgbClr val="D6C88B"/>
    </a:accent4>
    <a:accent5>
      <a:srgbClr val="D66E49"/>
    </a:accent5>
    <a:accent6>
      <a:srgbClr val="BFBFBF"/>
    </a:accent6>
    <a:hlink>
      <a:srgbClr val="49B6DF"/>
    </a:hlink>
    <a:folHlink>
      <a:srgbClr val="A8D08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BE384B"/>
    </a:accent1>
    <a:accent2>
      <a:srgbClr val="6A868F"/>
    </a:accent2>
    <a:accent3>
      <a:srgbClr val="32788E"/>
    </a:accent3>
    <a:accent4>
      <a:srgbClr val="D6C88B"/>
    </a:accent4>
    <a:accent5>
      <a:srgbClr val="D66E49"/>
    </a:accent5>
    <a:accent6>
      <a:srgbClr val="BFBFBF"/>
    </a:accent6>
    <a:hlink>
      <a:srgbClr val="49B6DF"/>
    </a:hlink>
    <a:folHlink>
      <a:srgbClr val="A8D08D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BE384B"/>
    </a:accent1>
    <a:accent2>
      <a:srgbClr val="6A868F"/>
    </a:accent2>
    <a:accent3>
      <a:srgbClr val="32788E"/>
    </a:accent3>
    <a:accent4>
      <a:srgbClr val="D6C88B"/>
    </a:accent4>
    <a:accent5>
      <a:srgbClr val="D66E49"/>
    </a:accent5>
    <a:accent6>
      <a:srgbClr val="BFBFBF"/>
    </a:accent6>
    <a:hlink>
      <a:srgbClr val="49B6DF"/>
    </a:hlink>
    <a:folHlink>
      <a:srgbClr val="A8D08D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BE384B"/>
    </a:accent1>
    <a:accent2>
      <a:srgbClr val="6A868F"/>
    </a:accent2>
    <a:accent3>
      <a:srgbClr val="32788E"/>
    </a:accent3>
    <a:accent4>
      <a:srgbClr val="D6C88B"/>
    </a:accent4>
    <a:accent5>
      <a:srgbClr val="D66E49"/>
    </a:accent5>
    <a:accent6>
      <a:srgbClr val="BFBFBF"/>
    </a:accent6>
    <a:hlink>
      <a:srgbClr val="49B6DF"/>
    </a:hlink>
    <a:folHlink>
      <a:srgbClr val="A8D08D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BE384B"/>
    </a:accent1>
    <a:accent2>
      <a:srgbClr val="6A868F"/>
    </a:accent2>
    <a:accent3>
      <a:srgbClr val="32788E"/>
    </a:accent3>
    <a:accent4>
      <a:srgbClr val="D6C88B"/>
    </a:accent4>
    <a:accent5>
      <a:srgbClr val="D66E49"/>
    </a:accent5>
    <a:accent6>
      <a:srgbClr val="BFBFBF"/>
    </a:accent6>
    <a:hlink>
      <a:srgbClr val="49B6DF"/>
    </a:hlink>
    <a:folHlink>
      <a:srgbClr val="A8D08D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BE384B"/>
    </a:accent1>
    <a:accent2>
      <a:srgbClr val="6A868F"/>
    </a:accent2>
    <a:accent3>
      <a:srgbClr val="32788E"/>
    </a:accent3>
    <a:accent4>
      <a:srgbClr val="D6C88B"/>
    </a:accent4>
    <a:accent5>
      <a:srgbClr val="D66E49"/>
    </a:accent5>
    <a:accent6>
      <a:srgbClr val="BFBFBF"/>
    </a:accent6>
    <a:hlink>
      <a:srgbClr val="49B6DF"/>
    </a:hlink>
    <a:folHlink>
      <a:srgbClr val="A8D08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{3BEB00ED-8EEF-8D4D-A2E5-D298F9A55768}tf10001079</Template>
  <TotalTime>3729</TotalTime>
  <Words>932</Words>
  <Application>Microsoft Office PowerPoint</Application>
  <PresentationFormat>全屏显示(16:9)</PresentationFormat>
  <Paragraphs>123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STHeiti Light</vt:lpstr>
      <vt:lpstr>华文细黑</vt:lpstr>
      <vt:lpstr>Arial</vt:lpstr>
      <vt:lpstr>Calibri</vt:lpstr>
      <vt:lpstr>Impact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</dc:creator>
  <cp:lastModifiedBy>Me0402</cp:lastModifiedBy>
  <cp:revision>689</cp:revision>
  <dcterms:modified xsi:type="dcterms:W3CDTF">2019-12-12T11:03:57Z</dcterms:modified>
</cp:coreProperties>
</file>