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55"/>
  </p:notesMasterIdLst>
  <p:sldIdLst>
    <p:sldId id="256" r:id="rId5"/>
    <p:sldId id="257" r:id="rId6"/>
    <p:sldId id="258" r:id="rId7"/>
    <p:sldId id="260" r:id="rId8"/>
    <p:sldId id="363" r:id="rId9"/>
    <p:sldId id="364" r:id="rId10"/>
    <p:sldId id="387" r:id="rId11"/>
    <p:sldId id="388" r:id="rId12"/>
    <p:sldId id="429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3" r:id="rId21"/>
    <p:sldId id="344" r:id="rId22"/>
    <p:sldId id="342" r:id="rId23"/>
    <p:sldId id="396" r:id="rId24"/>
    <p:sldId id="398" r:id="rId25"/>
    <p:sldId id="402" r:id="rId26"/>
    <p:sldId id="397" r:id="rId27"/>
    <p:sldId id="341" r:id="rId28"/>
    <p:sldId id="349" r:id="rId29"/>
    <p:sldId id="350" r:id="rId30"/>
    <p:sldId id="351" r:id="rId31"/>
    <p:sldId id="352" r:id="rId32"/>
    <p:sldId id="345" r:id="rId33"/>
    <p:sldId id="346" r:id="rId34"/>
    <p:sldId id="347" r:id="rId35"/>
    <p:sldId id="348" r:id="rId36"/>
    <p:sldId id="389" r:id="rId37"/>
    <p:sldId id="390" r:id="rId38"/>
    <p:sldId id="391" r:id="rId39"/>
    <p:sldId id="392" r:id="rId40"/>
    <p:sldId id="393" r:id="rId41"/>
    <p:sldId id="394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399" r:id="rId54"/>
  </p:sldIdLst>
  <p:sldSz cx="10080625" cy="7559675"/>
  <p:notesSz cx="7772400" cy="10058400"/>
  <p:defaultTextStyle>
    <a:defPPr>
      <a:defRPr lang="en-GB"/>
    </a:defPPr>
    <a:lvl1pPr algn="l" defTabSz="457105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742796" indent="-285692" algn="l" defTabSz="457105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1142762" indent="-228552" algn="l" defTabSz="457105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1599868" indent="-228552" algn="l" defTabSz="457105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2056973" indent="-228552" algn="l" defTabSz="457105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5526" algn="l" defTabSz="914210" rtl="0" eaLnBrk="1" latinLnBrk="0" hangingPunct="1">
      <a:defRPr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2632" algn="l" defTabSz="914210" rtl="0" eaLnBrk="1" latinLnBrk="0" hangingPunct="1">
      <a:defRPr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199737" algn="l" defTabSz="914210" rtl="0" eaLnBrk="1" latinLnBrk="0" hangingPunct="1">
      <a:defRPr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6842" algn="l" defTabSz="914210" rtl="0" eaLnBrk="1" latinLnBrk="0" hangingPunct="1">
      <a:defRPr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97" d="100"/>
          <a:sy n="97" d="100"/>
        </p:scale>
        <p:origin x="293" y="744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AutoShape 1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AutoShape 2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AutoShape 2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AutoShape 2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AutoShape 2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AutoShape 2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AutoShape 2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AutoShape 2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6" name="AutoShape 2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7" name="AutoShape 2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8" name="AutoShape 2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9" name="AutoShape 3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0" name="AutoShape 3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1" name="AutoShape 3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2" name="AutoShape 3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3" name="AutoShape 3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4" name="AutoShape 3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5" name="AutoShape 3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6" name="AutoShape 3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7" name="AutoShape 3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8" name="AutoShape 3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9" name="AutoShape 4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0" name="AutoShape 4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1" name="AutoShape 4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2" name="AutoShape 4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3" name="AutoShape 4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4" name="AutoShape 4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5" name="AutoShape 4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6" name="AutoShape 4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7" name="AutoShape 4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8" name="AutoShape 4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9" name="AutoShape 5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0" name="AutoShape 5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1" name="AutoShape 5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2" name="AutoShape 5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3" name="AutoShape 5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4" name="AutoShape 5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5" name="AutoShape 5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6" name="AutoShape 5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7" name="AutoShape 5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8" name="AutoShape 5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9" name="AutoShape 6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0" name="AutoShape 6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1" name="AutoShape 6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2" name="AutoShape 6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3" name="AutoShape 6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4" name="AutoShape 6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5" name="AutoShape 6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6" name="AutoShape 6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7" name="AutoShape 6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8" name="AutoShape 6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9" name="AutoShape 7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0" name="AutoShape 7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1" name="AutoShape 7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2" name="AutoShape 7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3" name="AutoShape 7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4" name="AutoShape 7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5" name="AutoShape 7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6" name="AutoShape 7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7" name="AutoShape 7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8" name="AutoShape 7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9" name="AutoShape 8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0" name="AutoShape 8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1" name="AutoShape 8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2" name="AutoShape 8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3" name="AutoShape 8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4" name="AutoShape 8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5" name="AutoShape 8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6" name="AutoShape 8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7" name="AutoShape 8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8" name="AutoShape 8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9" name="AutoShape 9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0" name="AutoShape 9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1" name="AutoShape 9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2" name="AutoShape 9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3" name="AutoShape 9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4" name="AutoShape 9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5" name="AutoShape 9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6" name="AutoShape 9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7" name="AutoShape 9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8" name="AutoShape 9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9" name="AutoShape 10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0" name="AutoShape 10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1" name="AutoShape 10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2" name="AutoShape 10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3" name="AutoShape 10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4" name="AutoShape 10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5" name="AutoShape 10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6" name="AutoShape 10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7" name="AutoShape 10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8" name="AutoShape 10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9" name="AutoShape 1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0" name="AutoShape 1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1" name="AutoShape 1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2" name="AutoShape 1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3" name="AutoShape 1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4" name="AutoShape 1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5" name="AutoShape 1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6" name="AutoShape 1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7" name="AutoShape 1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8" name="AutoShape 11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9" name="AutoShape 12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50" name="AutoShape 12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51" name="AutoShape 12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52" name="AutoShape 12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53" name="AutoShape 12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54" name="AutoShape 12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55" name="AutoShape 12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56" name="AutoShape 12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57" name="AutoShape 12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58" name="AutoShape 12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59" name="AutoShape 13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60" name="AutoShape 13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61" name="AutoShape 13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62" name="AutoShape 13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63" name="AutoShape 13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64" name="AutoShape 13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65" name="AutoShape 13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66" name="AutoShape 13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67" name="AutoShape 13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68" name="AutoShape 13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69" name="AutoShape 14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70" name="AutoShape 14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71" name="AutoShape 14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72" name="AutoShape 14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73" name="AutoShape 14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74" name="AutoShape 14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75" name="AutoShape 14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76" name="AutoShape 14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77" name="AutoShape 14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78" name="AutoShape 14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79" name="AutoShape 15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80" name="AutoShape 15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81" name="AutoShape 15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82" name="AutoShape 15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83" name="Rectangle 15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75" y="763588"/>
            <a:ext cx="4702175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203" name="Rectangle 155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5973763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73885" name="Text Box 156"/>
          <p:cNvSpPr txBox="1">
            <a:spLocks noChangeArrowheads="1"/>
          </p:cNvSpPr>
          <p:nvPr/>
        </p:nvSpPr>
        <p:spPr bwMode="auto">
          <a:xfrm>
            <a:off x="0" y="0"/>
            <a:ext cx="316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86" name="Text Box 157"/>
          <p:cNvSpPr txBox="1">
            <a:spLocks noChangeArrowheads="1"/>
          </p:cNvSpPr>
          <p:nvPr/>
        </p:nvSpPr>
        <p:spPr bwMode="auto">
          <a:xfrm>
            <a:off x="4398963" y="0"/>
            <a:ext cx="316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87" name="Text Box 158"/>
          <p:cNvSpPr txBox="1">
            <a:spLocks noChangeArrowheads="1"/>
          </p:cNvSpPr>
          <p:nvPr/>
        </p:nvSpPr>
        <p:spPr bwMode="auto">
          <a:xfrm>
            <a:off x="0" y="9483725"/>
            <a:ext cx="316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7" name="Rectangle 159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128962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6CE2EB3B-CB09-43D9-818B-48C66A0B38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9751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0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796" indent="-285692" algn="l" defTabSz="45710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762" indent="-228552" algn="l" defTabSz="45710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9868" indent="-228552" algn="l" defTabSz="45710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6973" indent="-228552" algn="l" defTabSz="45710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526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5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F04C10A4-6DC8-4DF6-AAF6-B1ABEB2EE01A}" type="slidenum">
              <a:rPr lang="en-GB">
                <a:solidFill>
                  <a:srgbClr val="000000"/>
                </a:solidFill>
                <a:latin typeface="Times New Roman" pitchFamily="16" charset="0"/>
              </a:rPr>
              <a:pPr eaLnBrk="1"/>
              <a:t>1</a:t>
            </a:fld>
            <a:endParaRPr lang="en-GB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1638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</a:pPr>
            <a:fld id="{B4DFF104-9BEC-4245-8A85-77F4D8679892}" type="slidenum">
              <a:rPr lang="en-GB" sz="1400">
                <a:solidFill>
                  <a:srgbClr val="000000"/>
                </a:solidFill>
                <a:latin typeface="Times New Roman" pitchFamily="16" charset="0"/>
              </a:rPr>
              <a:pPr algn="r" eaLnBrk="1">
                <a:lnSpc>
                  <a:spcPct val="95000"/>
                </a:lnSpc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6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1654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</a:pPr>
            <a:fld id="{C23D523F-83A5-4626-8A36-BEBE1AFDFA93}" type="slidenum">
              <a:rPr lang="en-GB" sz="1400">
                <a:solidFill>
                  <a:srgbClr val="000000"/>
                </a:solidFill>
                <a:latin typeface="Times New Roman" pitchFamily="16" charset="0"/>
              </a:rPr>
              <a:pPr algn="r" eaLnBrk="1">
                <a:lnSpc>
                  <a:spcPct val="95000"/>
                </a:lnSpc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7" name="Text Box 3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5350" cy="428307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25" y="762000"/>
            <a:ext cx="5010150" cy="3757613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25" y="762000"/>
            <a:ext cx="5010150" cy="3757613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25" y="762000"/>
            <a:ext cx="5010150" cy="3757613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25" y="762000"/>
            <a:ext cx="5010150" cy="3757613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25" y="762000"/>
            <a:ext cx="5010150" cy="3757613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5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7B6BD1D1-A7DB-423D-89EA-3EBD58E3A1D9}" type="slidenum">
              <a:rPr lang="en-GB">
                <a:solidFill>
                  <a:srgbClr val="000000"/>
                </a:solidFill>
                <a:latin typeface="Times New Roman" pitchFamily="16" charset="0"/>
              </a:rPr>
              <a:pPr eaLnBrk="1"/>
              <a:t>2</a:t>
            </a:fld>
            <a:endParaRPr lang="en-GB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88900" y="401638"/>
            <a:ext cx="1588" cy="1587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17720" rIns="90000" bIns="4500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1000"/>
              </a:lnSpc>
            </a:pPr>
            <a:fld id="{B9971361-0939-45D3-B2FD-0D51483F7518}" type="slidenum">
              <a:rPr lang="en-US">
                <a:solidFill>
                  <a:srgbClr val="FFFFFF"/>
                </a:solidFill>
              </a:rPr>
              <a:pPr eaLnBrk="1">
                <a:lnSpc>
                  <a:spcPct val="81000"/>
                </a:lnSpc>
              </a:pPr>
              <a:t>2</a:t>
            </a:fld>
            <a:fld id="{70B44333-7BA8-48FA-AEA5-BF6D7EBD9D98}" type="slidenum">
              <a:rPr lang="en-US">
                <a:solidFill>
                  <a:srgbClr val="FFFFFF"/>
                </a:solidFill>
              </a:rPr>
              <a:pPr eaLnBrk="1">
                <a:lnSpc>
                  <a:spcPct val="81000"/>
                </a:lnSpc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5780" name="Rectangle 2"/>
          <p:cNvSpPr>
            <a:spLocks noChangeArrowheads="1"/>
          </p:cNvSpPr>
          <p:nvPr/>
        </p:nvSpPr>
        <p:spPr bwMode="auto">
          <a:xfrm>
            <a:off x="1371600" y="763588"/>
            <a:ext cx="4824413" cy="3567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5350" cy="4292600"/>
          </a:xfr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66A4B3-5188-4DC0-87BA-F2072063A28E}" type="slidenum">
              <a:rPr lang="en-US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3188" y="755650"/>
            <a:ext cx="5026025" cy="37687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5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E0DE319F-30C1-485A-96D0-27D59D5F2CA7}" type="slidenum">
              <a:rPr lang="en-GB">
                <a:solidFill>
                  <a:srgbClr val="000000"/>
                </a:solidFill>
                <a:latin typeface="Times New Roman" pitchFamily="16" charset="0"/>
              </a:rPr>
              <a:pPr eaLnBrk="1"/>
              <a:t>3</a:t>
            </a:fld>
            <a:endParaRPr lang="en-GB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88900" y="401638"/>
            <a:ext cx="1588" cy="1587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17720" rIns="90000" bIns="4500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1000"/>
              </a:lnSpc>
            </a:pPr>
            <a:fld id="{F4D27F54-7AE2-421A-B94F-653553BCAFB5}" type="slidenum">
              <a:rPr lang="en-US">
                <a:solidFill>
                  <a:srgbClr val="FFFFFF"/>
                </a:solidFill>
              </a:rPr>
              <a:pPr eaLnBrk="1">
                <a:lnSpc>
                  <a:spcPct val="81000"/>
                </a:lnSpc>
              </a:pPr>
              <a:t>3</a:t>
            </a:fld>
            <a:fld id="{99A05515-6C84-4550-B48A-F5B8E99CCB00}" type="slidenum">
              <a:rPr lang="en-US">
                <a:solidFill>
                  <a:srgbClr val="FFFFFF"/>
                </a:solidFill>
              </a:rPr>
              <a:pPr eaLnBrk="1">
                <a:lnSpc>
                  <a:spcPct val="81000"/>
                </a:lnSpc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6804" name="Rectangle 2"/>
          <p:cNvSpPr>
            <a:spLocks noChangeArrowheads="1"/>
          </p:cNvSpPr>
          <p:nvPr/>
        </p:nvSpPr>
        <p:spPr bwMode="auto">
          <a:xfrm>
            <a:off x="1371600" y="763588"/>
            <a:ext cx="4824413" cy="3567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5350" cy="4292600"/>
          </a:xfr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5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4C0AB768-2384-463F-932E-93C5A41A4809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eaLnBrk="1"/>
              <a:t>33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9421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8525" cy="42862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5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113D764A-C3ED-4B6E-993D-609834E414C5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eaLnBrk="1"/>
              <a:t>34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1638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F575C004-29A5-4ECF-9F02-D28635C20232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34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6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1654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2AB4EC3F-5A1B-46C5-A40B-8D3086DBB042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34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7" name="Text Box 3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95238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8525" cy="42862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5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2300BA8A-CE6A-4AE8-9DA1-A81BEC624AFF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eaLnBrk="1"/>
              <a:t>35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1638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C3C85305-1F10-4070-80A2-15EBFC184DB1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35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1654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D87941BC-C75C-41C4-99A2-E67946912B06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35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1" name="Text Box 3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96262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8525" cy="42862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5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4BEE793F-B9D4-4E3D-A207-A1A17542B765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eaLnBrk="1"/>
              <a:t>36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1638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52F82C60-A559-44E3-ABED-3404FE378241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36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1654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C175F6E6-1899-417A-88E0-D309BD6F5E04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36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5" name="Text Box 3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97286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8525" cy="42862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5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999CDDB1-9303-4A05-BC54-65ECDAE58E0E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eaLnBrk="1"/>
              <a:t>37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1638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C8FA77B1-1B92-4454-ABE3-33C2B6576B39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37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1654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07386F73-C3DD-472E-BD76-3603AF83B991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37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9" name="Text Box 3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98310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8525" cy="42862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5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73CA7B6F-AF20-47E4-BE3E-0053830E427C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eaLnBrk="1"/>
              <a:t>38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1638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394E9D40-3637-4E08-A73D-DE1E4B6B8FD9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38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1654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EE450A07-4BC9-4CAE-AF10-1F26B66CBBDA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38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99334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8525" cy="42862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D5BD59-CA41-4867-8643-D512458896CA}" type="slidenum">
              <a:rPr lang="en-US">
                <a:solidFill>
                  <a:prstClr val="white"/>
                </a:solidFill>
              </a:rPr>
              <a:pPr>
                <a:defRPr/>
              </a:pPr>
              <a:t>39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3188" y="755650"/>
            <a:ext cx="5026025" cy="37687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7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FBAC35-6041-4524-865E-FCB4F6D8E02D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F17923-45FC-41C8-8345-D67401B3B11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41</a:t>
            </a:fld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3188" y="755650"/>
            <a:ext cx="5026025" cy="37687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7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5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ADFA8D7D-8DF2-42B1-B222-E8187105F005}" type="slidenum">
              <a:rPr lang="en-GB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en-GB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4787900" cy="353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5350" cy="428307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1D252-7F3D-4EAA-8497-DD3D5759924F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42</a:t>
            </a:fld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3188" y="755650"/>
            <a:ext cx="5026025" cy="37687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7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63715C-B55D-4609-834C-17E48EA5D8D5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43</a:t>
            </a:fld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3188" y="755650"/>
            <a:ext cx="5026025" cy="37687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7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AFA2E-DFA2-4BA2-A75B-487C7C5FADED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44</a:t>
            </a:fld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3188" y="755650"/>
            <a:ext cx="5026025" cy="37687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7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110C77-A23A-4621-8609-16B3CDAAF28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45</a:t>
            </a:fld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3188" y="755650"/>
            <a:ext cx="5026025" cy="37687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7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33FA77-625E-4D17-9AFE-371A446764C7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46</a:t>
            </a:fld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3188" y="755650"/>
            <a:ext cx="5026025" cy="37687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7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F4CF94-FBC6-49EB-9E45-F2C24ED59FCF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47</a:t>
            </a:fld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3188" y="755650"/>
            <a:ext cx="5026025" cy="37687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7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91955-590D-4D41-BD72-BE570C560BB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48</a:t>
            </a:fld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3188" y="755650"/>
            <a:ext cx="5026025" cy="37687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7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59DF1B-2B44-414C-891E-78C8C08EB18E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49</a:t>
            </a:fld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3188" y="755650"/>
            <a:ext cx="5026025" cy="37687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7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5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349C3675-5886-4FDB-8285-C992338E5C3A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758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8525" cy="42862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5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6DDF9A45-9B9B-48E3-97EC-967A5B153DC8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861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8525" cy="42862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5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FBB556B9-00FE-40BF-B5BE-F8F182587D93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1638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4F202575-6736-4CDA-8B83-D4EA603626B0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7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1654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C949BA6D-C067-45F7-BBD2-BF81F3E28E5A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7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5" name="Text Box 3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92166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8525" cy="42862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5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/>
            <a:fld id="{23FF53DE-1650-4BFC-B6B8-2A2330CAC6A5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1638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DCA24CD0-E719-4F3B-A061-CE2C885E9158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8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1654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r" eaLnBrk="1">
              <a:lnSpc>
                <a:spcPct val="95000"/>
              </a:lnSpc>
              <a:buFont typeface="Times New Roman" pitchFamily="18" charset="0"/>
              <a:buNone/>
            </a:pPr>
            <a:fld id="{B54A872D-09A7-4F40-891A-276D43E7EFC9}" type="slidenum">
              <a:rPr lang="en-GB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Font typeface="Times New Roman" pitchFamily="18" charset="0"/>
                <a:buNone/>
              </a:pPr>
              <a:t>8</a:t>
            </a:fld>
            <a:endParaRPr lang="en-GB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9" name="Text Box 3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93190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777875" y="4776788"/>
            <a:ext cx="5978525" cy="42862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1288" y="763588"/>
            <a:ext cx="4708525" cy="3530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0" indent="0" algn="ctr">
              <a:buNone/>
              <a:defRPr/>
            </a:lvl3pPr>
            <a:lvl4pPr marL="1371315" indent="0" algn="ctr">
              <a:buNone/>
              <a:defRPr/>
            </a:lvl4pPr>
            <a:lvl5pPr marL="1828420" indent="0" algn="ctr">
              <a:buNone/>
              <a:defRPr/>
            </a:lvl5pPr>
            <a:lvl6pPr marL="2285526" indent="0" algn="ctr">
              <a:buNone/>
              <a:defRPr/>
            </a:lvl6pPr>
            <a:lvl7pPr marL="2742632" indent="0" algn="ctr">
              <a:buNone/>
              <a:defRPr/>
            </a:lvl7pPr>
            <a:lvl8pPr marL="3199737" indent="0" algn="ctr">
              <a:buNone/>
              <a:defRPr/>
            </a:lvl8pPr>
            <a:lvl9pPr marL="365684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014CB-7C72-43AE-BF1C-499540BE5F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2291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5723C-EFB0-4CAC-BCD6-B9247006A5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1782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3115" y="301625"/>
            <a:ext cx="2206625" cy="6211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40" y="301625"/>
            <a:ext cx="6467475" cy="6211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97DB5-4827-451F-90C4-167C963FDB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10582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0" indent="0" algn="ctr">
              <a:buNone/>
              <a:defRPr/>
            </a:lvl3pPr>
            <a:lvl4pPr marL="1371315" indent="0" algn="ctr">
              <a:buNone/>
              <a:defRPr/>
            </a:lvl4pPr>
            <a:lvl5pPr marL="1828420" indent="0" algn="ctr">
              <a:buNone/>
              <a:defRPr/>
            </a:lvl5pPr>
            <a:lvl6pPr marL="2285526" indent="0" algn="ctr">
              <a:buNone/>
              <a:defRPr/>
            </a:lvl6pPr>
            <a:lvl7pPr marL="2742632" indent="0" algn="ctr">
              <a:buNone/>
              <a:defRPr/>
            </a:lvl7pPr>
            <a:lvl8pPr marL="3199737" indent="0" algn="ctr">
              <a:buNone/>
              <a:defRPr/>
            </a:lvl8pPr>
            <a:lvl9pPr marL="365684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5B9CF-82C4-4907-824F-DEA368EDBC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9612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6D479-9005-4606-946E-43E2ADBB48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245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2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5" indent="0">
              <a:buNone/>
              <a:defRPr sz="1800"/>
            </a:lvl2pPr>
            <a:lvl3pPr marL="914210" indent="0">
              <a:buNone/>
              <a:defRPr sz="1700"/>
            </a:lvl3pPr>
            <a:lvl4pPr marL="1371315" indent="0">
              <a:buNone/>
              <a:defRPr sz="1400"/>
            </a:lvl4pPr>
            <a:lvl5pPr marL="1828420" indent="0">
              <a:buNone/>
              <a:defRPr sz="1400"/>
            </a:lvl5pPr>
            <a:lvl6pPr marL="2285526" indent="0">
              <a:buNone/>
              <a:defRPr sz="1400"/>
            </a:lvl6pPr>
            <a:lvl7pPr marL="2742632" indent="0">
              <a:buNone/>
              <a:defRPr sz="1400"/>
            </a:lvl7pPr>
            <a:lvl8pPr marL="3199737" indent="0">
              <a:buNone/>
              <a:defRPr sz="1400"/>
            </a:lvl8pPr>
            <a:lvl9pPr marL="365684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8DCD9-24D5-4827-B7FB-7B21A3EDD7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22842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7"/>
            <a:ext cx="4338638" cy="4748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768477"/>
            <a:ext cx="4338638" cy="4748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FE8A0-5962-4ADC-8071-76DF5C6271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2178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7" y="303215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5" indent="0">
              <a:buNone/>
              <a:defRPr sz="1700" b="1"/>
            </a:lvl4pPr>
            <a:lvl5pPr marL="1828420" indent="0">
              <a:buNone/>
              <a:defRPr sz="1700" b="1"/>
            </a:lvl5pPr>
            <a:lvl6pPr marL="2285526" indent="0">
              <a:buNone/>
              <a:defRPr sz="1700" b="1"/>
            </a:lvl6pPr>
            <a:lvl7pPr marL="2742632" indent="0">
              <a:buNone/>
              <a:defRPr sz="1700" b="1"/>
            </a:lvl7pPr>
            <a:lvl8pPr marL="3199737" indent="0">
              <a:buNone/>
              <a:defRPr sz="1700" b="1"/>
            </a:lvl8pPr>
            <a:lvl9pPr marL="365684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7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5" indent="0">
              <a:buNone/>
              <a:defRPr sz="1700" b="1"/>
            </a:lvl4pPr>
            <a:lvl5pPr marL="1828420" indent="0">
              <a:buNone/>
              <a:defRPr sz="1700" b="1"/>
            </a:lvl5pPr>
            <a:lvl6pPr marL="2285526" indent="0">
              <a:buNone/>
              <a:defRPr sz="1700" b="1"/>
            </a:lvl6pPr>
            <a:lvl7pPr marL="2742632" indent="0">
              <a:buNone/>
              <a:defRPr sz="1700" b="1"/>
            </a:lvl7pPr>
            <a:lvl8pPr marL="3199737" indent="0">
              <a:buNone/>
              <a:defRPr sz="1700" b="1"/>
            </a:lvl8pPr>
            <a:lvl9pPr marL="365684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7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F7B1B-8A5A-4D31-89B3-91B8D004A0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5084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4928A-E6B0-49C7-B5AF-8C063AD83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2542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17104-323A-45CF-ABB1-CE6D63290C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63100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5" y="301627"/>
            <a:ext cx="563562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2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105" indent="0">
              <a:buNone/>
              <a:defRPr sz="1200"/>
            </a:lvl2pPr>
            <a:lvl3pPr marL="914210" indent="0">
              <a:buNone/>
              <a:defRPr sz="1000"/>
            </a:lvl3pPr>
            <a:lvl4pPr marL="1371315" indent="0">
              <a:buNone/>
              <a:defRPr sz="900"/>
            </a:lvl4pPr>
            <a:lvl5pPr marL="1828420" indent="0">
              <a:buNone/>
              <a:defRPr sz="900"/>
            </a:lvl5pPr>
            <a:lvl6pPr marL="2285526" indent="0">
              <a:buNone/>
              <a:defRPr sz="900"/>
            </a:lvl6pPr>
            <a:lvl7pPr marL="2742632" indent="0">
              <a:buNone/>
              <a:defRPr sz="900"/>
            </a:lvl7pPr>
            <a:lvl8pPr marL="3199737" indent="0">
              <a:buNone/>
              <a:defRPr sz="900"/>
            </a:lvl8pPr>
            <a:lvl9pPr marL="365684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70712-C5A8-4D08-8B4C-DCFC477A17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9338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34AE1-C454-49C6-B077-80EA5F42C3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35557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40" y="5291140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40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0" indent="0">
              <a:buNone/>
              <a:defRPr sz="2400"/>
            </a:lvl3pPr>
            <a:lvl4pPr marL="1371315" indent="0">
              <a:buNone/>
              <a:defRPr sz="2000"/>
            </a:lvl4pPr>
            <a:lvl5pPr marL="1828420" indent="0">
              <a:buNone/>
              <a:defRPr sz="2000"/>
            </a:lvl5pPr>
            <a:lvl6pPr marL="2285526" indent="0">
              <a:buNone/>
              <a:defRPr sz="2000"/>
            </a:lvl6pPr>
            <a:lvl7pPr marL="2742632" indent="0">
              <a:buNone/>
              <a:defRPr sz="2000"/>
            </a:lvl7pPr>
            <a:lvl8pPr marL="3199737" indent="0">
              <a:buNone/>
              <a:defRPr sz="2000"/>
            </a:lvl8pPr>
            <a:lvl9pPr marL="365684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40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105" indent="0">
              <a:buNone/>
              <a:defRPr sz="1200"/>
            </a:lvl2pPr>
            <a:lvl3pPr marL="914210" indent="0">
              <a:buNone/>
              <a:defRPr sz="1000"/>
            </a:lvl3pPr>
            <a:lvl4pPr marL="1371315" indent="0">
              <a:buNone/>
              <a:defRPr sz="900"/>
            </a:lvl4pPr>
            <a:lvl5pPr marL="1828420" indent="0">
              <a:buNone/>
              <a:defRPr sz="900"/>
            </a:lvl5pPr>
            <a:lvl6pPr marL="2285526" indent="0">
              <a:buNone/>
              <a:defRPr sz="900"/>
            </a:lvl6pPr>
            <a:lvl7pPr marL="2742632" indent="0">
              <a:buNone/>
              <a:defRPr sz="900"/>
            </a:lvl7pPr>
            <a:lvl8pPr marL="3199737" indent="0">
              <a:buNone/>
              <a:defRPr sz="900"/>
            </a:lvl8pPr>
            <a:lvl9pPr marL="365684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78153-176C-4BA7-945A-2C8977C3EF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04148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937EC-C31A-4EEF-8B3B-94C4733C2E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92010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290" y="301625"/>
            <a:ext cx="2206625" cy="6215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7" y="301625"/>
            <a:ext cx="6470650" cy="6215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930B-F7E1-46FB-8515-7841456204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95302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20999"/>
            <a:ext cx="10080625" cy="7580674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21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21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2016125" y="2015913"/>
            <a:ext cx="7644474" cy="26038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2016125" y="5039783"/>
            <a:ext cx="7644474" cy="142793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88037" y="6971700"/>
            <a:ext cx="2100130" cy="50397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9B799-21AC-4453-B961-2A0D82FFA68F}" type="datetime1">
              <a:rPr lang="en-US">
                <a:solidFill>
                  <a:srgbClr val="000000"/>
                </a:solidFill>
              </a:rPr>
              <a:pPr>
                <a:defRPr/>
              </a:pPr>
              <a:t>11/17/2016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68143" y="6971700"/>
            <a:ext cx="4788297" cy="50397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60469" y="6971700"/>
            <a:ext cx="2100130" cy="50397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21F90-9898-4FB3-83F9-419336B319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505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00">
                <a:latin typeface="Arial" pitchFamily="34" charset="0"/>
                <a:cs typeface="Arial" pitchFamily="34" charset="0"/>
              </a:defRPr>
            </a:lvl1pPr>
            <a:lvl2pPr>
              <a:defRPr sz="2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1970B-1B3F-4A2D-89BF-76818DCA25DB}" type="datetime1">
              <a:rPr lang="en-US">
                <a:solidFill>
                  <a:srgbClr val="000000"/>
                </a:solidFill>
              </a:rPr>
              <a:pPr>
                <a:defRPr/>
              </a:pPr>
              <a:t>11/17/2016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4109" y="6887704"/>
            <a:ext cx="5544344" cy="50397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829D2-060A-4578-B63C-DF13002D23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1350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4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6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868" indent="0">
              <a:buNone/>
              <a:defRPr sz="2000"/>
            </a:lvl2pPr>
            <a:lvl3pPr marL="1007734" indent="0">
              <a:buNone/>
              <a:defRPr sz="1800"/>
            </a:lvl3pPr>
            <a:lvl4pPr marL="1511602" indent="0">
              <a:buNone/>
              <a:defRPr sz="1500"/>
            </a:lvl4pPr>
            <a:lvl5pPr marL="2015468" indent="0">
              <a:buNone/>
              <a:defRPr sz="1500"/>
            </a:lvl5pPr>
            <a:lvl6pPr marL="2519335" indent="0">
              <a:buNone/>
              <a:defRPr sz="1500"/>
            </a:lvl6pPr>
            <a:lvl7pPr marL="3023201" indent="0">
              <a:buNone/>
              <a:defRPr sz="1500"/>
            </a:lvl7pPr>
            <a:lvl8pPr marL="3527069" indent="0">
              <a:buNone/>
              <a:defRPr sz="1500"/>
            </a:lvl8pPr>
            <a:lvl9pPr marL="403093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7266A-BDAC-47B0-9FB0-D0C530120591}" type="datetime1">
              <a:rPr lang="en-US">
                <a:solidFill>
                  <a:srgbClr val="000000"/>
                </a:solidFill>
              </a:rPr>
              <a:pPr>
                <a:defRPr/>
              </a:pPr>
              <a:t>11/17/2016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92AA2-1A32-4BBE-90C9-BBD99EAEEB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3759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047" y="2367651"/>
            <a:ext cx="4200260" cy="453580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367651"/>
            <a:ext cx="4200260" cy="453580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CCE56-9A5B-4404-99EE-0FF2F9D4F7B0}" type="datetime1">
              <a:rPr lang="en-US">
                <a:solidFill>
                  <a:srgbClr val="000000"/>
                </a:solidFill>
              </a:rPr>
              <a:pPr>
                <a:defRPr/>
              </a:pPr>
              <a:t>11/17/2016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F8172-26F3-4664-9E5F-C37E3B1646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3888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68" indent="0">
              <a:buNone/>
              <a:defRPr sz="2200" b="1"/>
            </a:lvl2pPr>
            <a:lvl3pPr marL="1007734" indent="0">
              <a:buNone/>
              <a:defRPr sz="2000" b="1"/>
            </a:lvl3pPr>
            <a:lvl4pPr marL="1511602" indent="0">
              <a:buNone/>
              <a:defRPr sz="1800" b="1"/>
            </a:lvl4pPr>
            <a:lvl5pPr marL="2015468" indent="0">
              <a:buNone/>
              <a:defRPr sz="1800" b="1"/>
            </a:lvl5pPr>
            <a:lvl6pPr marL="2519335" indent="0">
              <a:buNone/>
              <a:defRPr sz="1800" b="1"/>
            </a:lvl6pPr>
            <a:lvl7pPr marL="3023201" indent="0">
              <a:buNone/>
              <a:defRPr sz="1800" b="1"/>
            </a:lvl7pPr>
            <a:lvl8pPr marL="3527069" indent="0">
              <a:buNone/>
              <a:defRPr sz="1800" b="1"/>
            </a:lvl8pPr>
            <a:lvl9pPr marL="403093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68" indent="0">
              <a:buNone/>
              <a:defRPr sz="2200" b="1"/>
            </a:lvl2pPr>
            <a:lvl3pPr marL="1007734" indent="0">
              <a:buNone/>
              <a:defRPr sz="2000" b="1"/>
            </a:lvl3pPr>
            <a:lvl4pPr marL="1511602" indent="0">
              <a:buNone/>
              <a:defRPr sz="1800" b="1"/>
            </a:lvl4pPr>
            <a:lvl5pPr marL="2015468" indent="0">
              <a:buNone/>
              <a:defRPr sz="1800" b="1"/>
            </a:lvl5pPr>
            <a:lvl6pPr marL="2519335" indent="0">
              <a:buNone/>
              <a:defRPr sz="1800" b="1"/>
            </a:lvl6pPr>
            <a:lvl7pPr marL="3023201" indent="0">
              <a:buNone/>
              <a:defRPr sz="1800" b="1"/>
            </a:lvl7pPr>
            <a:lvl8pPr marL="3527069" indent="0">
              <a:buNone/>
              <a:defRPr sz="1800" b="1"/>
            </a:lvl8pPr>
            <a:lvl9pPr marL="403093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51EDC-6D51-428A-80C5-E7D0F63121BE}" type="datetime1">
              <a:rPr lang="en-US">
                <a:solidFill>
                  <a:srgbClr val="000000"/>
                </a:solidFill>
              </a:rPr>
              <a:pPr>
                <a:defRPr/>
              </a:pPr>
              <a:t>11/17/2016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FD7D4-B7E8-4C13-9C26-0D9DA81C3A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2103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28DEA-5FB0-47DF-90C5-A215507946E9}" type="datetime1">
              <a:rPr lang="en-US">
                <a:solidFill>
                  <a:srgbClr val="000000"/>
                </a:solidFill>
              </a:rPr>
              <a:pPr>
                <a:defRPr/>
              </a:pPr>
              <a:t>11/17/2016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2146" y="6971700"/>
            <a:ext cx="5292328" cy="50397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AC773-2A2F-4FCC-AFB4-1539EA70C2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089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BED83-7602-4CEA-8EA1-0DE219C1FEA5}" type="datetime1">
              <a:rPr lang="en-US">
                <a:solidFill>
                  <a:srgbClr val="000000"/>
                </a:solidFill>
              </a:rPr>
              <a:pPr>
                <a:defRPr/>
              </a:pPr>
              <a:t>11/17/2016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4B70E-3F4D-424A-9F25-A4BCD8236D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01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2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5" indent="0">
              <a:buNone/>
              <a:defRPr sz="1800"/>
            </a:lvl2pPr>
            <a:lvl3pPr marL="914210" indent="0">
              <a:buNone/>
              <a:defRPr sz="1700"/>
            </a:lvl3pPr>
            <a:lvl4pPr marL="1371315" indent="0">
              <a:buNone/>
              <a:defRPr sz="1400"/>
            </a:lvl4pPr>
            <a:lvl5pPr marL="1828420" indent="0">
              <a:buNone/>
              <a:defRPr sz="1400"/>
            </a:lvl5pPr>
            <a:lvl6pPr marL="2285526" indent="0">
              <a:buNone/>
              <a:defRPr sz="1400"/>
            </a:lvl6pPr>
            <a:lvl7pPr marL="2742632" indent="0">
              <a:buNone/>
              <a:defRPr sz="1400"/>
            </a:lvl7pPr>
            <a:lvl8pPr marL="3199737" indent="0">
              <a:buNone/>
              <a:defRPr sz="1400"/>
            </a:lvl8pPr>
            <a:lvl9pPr marL="365684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E2C16-FFF2-4AD6-9E1D-6182215D6D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4781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7" y="300990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4" y="1581935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868" indent="0">
              <a:buNone/>
              <a:defRPr sz="1300"/>
            </a:lvl2pPr>
            <a:lvl3pPr marL="1007734" indent="0">
              <a:buNone/>
              <a:defRPr sz="1100"/>
            </a:lvl3pPr>
            <a:lvl4pPr marL="1511602" indent="0">
              <a:buNone/>
              <a:defRPr sz="1000"/>
            </a:lvl4pPr>
            <a:lvl5pPr marL="2015468" indent="0">
              <a:buNone/>
              <a:defRPr sz="1000"/>
            </a:lvl5pPr>
            <a:lvl6pPr marL="2519335" indent="0">
              <a:buNone/>
              <a:defRPr sz="1000"/>
            </a:lvl6pPr>
            <a:lvl7pPr marL="3023201" indent="0">
              <a:buNone/>
              <a:defRPr sz="1000"/>
            </a:lvl7pPr>
            <a:lvl8pPr marL="3527069" indent="0">
              <a:buNone/>
              <a:defRPr sz="1000"/>
            </a:lvl8pPr>
            <a:lvl9pPr marL="403093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BF666-4104-43FC-8A24-39197BA884DD}" type="datetime1">
              <a:rPr lang="en-US">
                <a:solidFill>
                  <a:srgbClr val="000000"/>
                </a:solidFill>
              </a:rPr>
              <a:pPr>
                <a:defRPr/>
              </a:pPr>
              <a:t>11/17/2016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B7550-F506-439C-A341-C6645C92500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14692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868" indent="0">
              <a:buNone/>
              <a:defRPr sz="3100"/>
            </a:lvl2pPr>
            <a:lvl3pPr marL="1007734" indent="0">
              <a:buNone/>
              <a:defRPr sz="2600"/>
            </a:lvl3pPr>
            <a:lvl4pPr marL="1511602" indent="0">
              <a:buNone/>
              <a:defRPr sz="2200"/>
            </a:lvl4pPr>
            <a:lvl5pPr marL="2015468" indent="0">
              <a:buNone/>
              <a:defRPr sz="2200"/>
            </a:lvl5pPr>
            <a:lvl6pPr marL="2519335" indent="0">
              <a:buNone/>
              <a:defRPr sz="2200"/>
            </a:lvl6pPr>
            <a:lvl7pPr marL="3023201" indent="0">
              <a:buNone/>
              <a:defRPr sz="2200"/>
            </a:lvl7pPr>
            <a:lvl8pPr marL="3527069" indent="0">
              <a:buNone/>
              <a:defRPr sz="2200"/>
            </a:lvl8pPr>
            <a:lvl9pPr marL="4030936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868" indent="0">
              <a:buNone/>
              <a:defRPr sz="1300"/>
            </a:lvl2pPr>
            <a:lvl3pPr marL="1007734" indent="0">
              <a:buNone/>
              <a:defRPr sz="1100"/>
            </a:lvl3pPr>
            <a:lvl4pPr marL="1511602" indent="0">
              <a:buNone/>
              <a:defRPr sz="1000"/>
            </a:lvl4pPr>
            <a:lvl5pPr marL="2015468" indent="0">
              <a:buNone/>
              <a:defRPr sz="1000"/>
            </a:lvl5pPr>
            <a:lvl6pPr marL="2519335" indent="0">
              <a:buNone/>
              <a:defRPr sz="1000"/>
            </a:lvl6pPr>
            <a:lvl7pPr marL="3023201" indent="0">
              <a:buNone/>
              <a:defRPr sz="1000"/>
            </a:lvl7pPr>
            <a:lvl8pPr marL="3527069" indent="0">
              <a:buNone/>
              <a:defRPr sz="1000"/>
            </a:lvl8pPr>
            <a:lvl9pPr marL="403093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7A637-85F1-43FA-86BA-0CF54FC5E4F4}" type="datetime1">
              <a:rPr lang="en-US">
                <a:solidFill>
                  <a:srgbClr val="000000"/>
                </a:solidFill>
              </a:rPr>
              <a:pPr>
                <a:defRPr/>
              </a:pPr>
              <a:t>11/17/2016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E89E9-9BAE-4650-B03D-32DE67F03A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6151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EE98F-AF3D-444A-B92B-5089C8E2F32C}" type="datetime1">
              <a:rPr lang="en-US">
                <a:solidFill>
                  <a:srgbClr val="000000"/>
                </a:solidFill>
              </a:rPr>
              <a:pPr>
                <a:defRPr/>
              </a:pPr>
              <a:t>11/17/2016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E39CB-C88E-4E3A-AD9C-D9FF23F4C5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2686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1691" y="1025456"/>
            <a:ext cx="2262890" cy="58779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1267" y="1025456"/>
            <a:ext cx="6622411" cy="58779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9F181-13B6-45D6-A400-7ACD71ACEF7E}" type="datetime1">
              <a:rPr lang="en-US">
                <a:solidFill>
                  <a:srgbClr val="000000"/>
                </a:solidFill>
              </a:rPr>
              <a:pPr>
                <a:defRPr/>
              </a:pPr>
              <a:t>11/17/2016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544F-1AFE-429F-93CD-182441FC74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1271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20999"/>
            <a:ext cx="10080625" cy="7580674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/>
                <a:ahLst/>
                <a:cxnLst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32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endParaRPr lang="en-US">
                  <a:solidFill>
                    <a:srgbClr val="000000"/>
                  </a:solidFill>
                  <a:ea typeface="+mn-ea"/>
                </a:endParaRPr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5" y="5"/>
                    </a:cxn>
                    <a:cxn ang="0">
                      <a:pos x="13" y="1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11" y="3"/>
                    </a:cxn>
                    <a:cxn ang="0">
                      <a:pos x="7" y="19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14" y="0"/>
                    </a:cxn>
                    <a:cxn ang="0">
                      <a:pos x="14" y="2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/>
                  <a:ahLst/>
                  <a:cxnLst>
                    <a:cxn ang="0">
                      <a:pos x="21" y="280"/>
                    </a:cxn>
                    <a:cxn ang="0">
                      <a:pos x="24" y="250"/>
                    </a:cxn>
                    <a:cxn ang="0">
                      <a:pos x="22" y="245"/>
                    </a:cxn>
                    <a:cxn ang="0">
                      <a:pos x="16" y="218"/>
                    </a:cxn>
                    <a:cxn ang="0">
                      <a:pos x="4" y="215"/>
                    </a:cxn>
                    <a:cxn ang="0">
                      <a:pos x="0" y="191"/>
                    </a:cxn>
                    <a:cxn ang="0">
                      <a:pos x="12" y="180"/>
                    </a:cxn>
                    <a:cxn ang="0">
                      <a:pos x="6" y="165"/>
                    </a:cxn>
                    <a:cxn ang="0">
                      <a:pos x="2" y="160"/>
                    </a:cxn>
                    <a:cxn ang="0">
                      <a:pos x="28" y="120"/>
                    </a:cxn>
                    <a:cxn ang="0">
                      <a:pos x="44" y="96"/>
                    </a:cxn>
                    <a:cxn ang="0">
                      <a:pos x="42" y="70"/>
                    </a:cxn>
                    <a:cxn ang="0">
                      <a:pos x="24" y="43"/>
                    </a:cxn>
                    <a:cxn ang="0">
                      <a:pos x="20" y="32"/>
                    </a:cxn>
                    <a:cxn ang="0">
                      <a:pos x="26" y="36"/>
                    </a:cxn>
                    <a:cxn ang="0">
                      <a:pos x="48" y="35"/>
                    </a:cxn>
                    <a:cxn ang="0">
                      <a:pos x="64" y="11"/>
                    </a:cxn>
                    <a:cxn ang="0">
                      <a:pos x="82" y="0"/>
                    </a:cxn>
                    <a:cxn ang="0">
                      <a:pos x="88" y="2"/>
                    </a:cxn>
                    <a:cxn ang="0">
                      <a:pos x="92" y="9"/>
                    </a:cxn>
                    <a:cxn ang="0">
                      <a:pos x="98" y="5"/>
                    </a:cxn>
                    <a:cxn ang="0">
                      <a:pos x="110" y="8"/>
                    </a:cxn>
                    <a:cxn ang="0">
                      <a:pos x="116" y="9"/>
                    </a:cxn>
                    <a:cxn ang="0">
                      <a:pos x="141" y="14"/>
                    </a:cxn>
                    <a:cxn ang="0">
                      <a:pos x="155" y="24"/>
                    </a:cxn>
                    <a:cxn ang="0">
                      <a:pos x="167" y="17"/>
                    </a:cxn>
                    <a:cxn ang="0">
                      <a:pos x="173" y="14"/>
                    </a:cxn>
                    <a:cxn ang="0">
                      <a:pos x="195" y="14"/>
                    </a:cxn>
                    <a:cxn ang="0">
                      <a:pos x="211" y="32"/>
                    </a:cxn>
                    <a:cxn ang="0">
                      <a:pos x="231" y="59"/>
                    </a:cxn>
                    <a:cxn ang="0">
                      <a:pos x="245" y="70"/>
                    </a:cxn>
                    <a:cxn ang="0">
                      <a:pos x="257" y="68"/>
                    </a:cxn>
                    <a:cxn ang="0">
                      <a:pos x="270" y="65"/>
                    </a:cxn>
                    <a:cxn ang="0">
                      <a:pos x="290" y="71"/>
                    </a:cxn>
                    <a:cxn ang="0">
                      <a:pos x="300" y="81"/>
                    </a:cxn>
                    <a:cxn ang="0">
                      <a:pos x="308" y="90"/>
                    </a:cxn>
                    <a:cxn ang="0">
                      <a:pos x="318" y="111"/>
                    </a:cxn>
                    <a:cxn ang="0">
                      <a:pos x="322" y="120"/>
                    </a:cxn>
                    <a:cxn ang="0">
                      <a:pos x="324" y="125"/>
                    </a:cxn>
                    <a:cxn ang="0">
                      <a:pos x="310" y="142"/>
                    </a:cxn>
                    <a:cxn ang="0">
                      <a:pos x="322" y="141"/>
                    </a:cxn>
                    <a:cxn ang="0">
                      <a:pos x="342" y="155"/>
                    </a:cxn>
                    <a:cxn ang="0">
                      <a:pos x="364" y="157"/>
                    </a:cxn>
                    <a:cxn ang="0">
                      <a:pos x="380" y="168"/>
                    </a:cxn>
                    <a:cxn ang="0">
                      <a:pos x="382" y="172"/>
                    </a:cxn>
                    <a:cxn ang="0">
                      <a:pos x="382" y="176"/>
                    </a:cxn>
                    <a:cxn ang="0">
                      <a:pos x="394" y="172"/>
                    </a:cxn>
                    <a:cxn ang="0">
                      <a:pos x="400" y="171"/>
                    </a:cxn>
                    <a:cxn ang="0">
                      <a:pos x="439" y="185"/>
                    </a:cxn>
                    <a:cxn ang="0">
                      <a:pos x="447" y="199"/>
                    </a:cxn>
                    <a:cxn ang="0">
                      <a:pos x="465" y="201"/>
                    </a:cxn>
                    <a:cxn ang="0">
                      <a:pos x="471" y="215"/>
                    </a:cxn>
                    <a:cxn ang="0">
                      <a:pos x="451" y="258"/>
                    </a:cxn>
                    <a:cxn ang="0">
                      <a:pos x="435" y="281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/>
                  <a:ahLst/>
                  <a:cxnLst>
                    <a:cxn ang="0">
                      <a:pos x="406" y="6"/>
                    </a:cxn>
                    <a:cxn ang="0">
                      <a:pos x="502" y="34"/>
                    </a:cxn>
                    <a:cxn ang="0">
                      <a:pos x="550" y="38"/>
                    </a:cxn>
                    <a:cxn ang="0">
                      <a:pos x="578" y="130"/>
                    </a:cxn>
                    <a:cxn ang="0">
                      <a:pos x="586" y="90"/>
                    </a:cxn>
                    <a:cxn ang="0">
                      <a:pos x="606" y="70"/>
                    </a:cxn>
                    <a:cxn ang="0">
                      <a:pos x="642" y="126"/>
                    </a:cxn>
                    <a:cxn ang="0">
                      <a:pos x="682" y="98"/>
                    </a:cxn>
                    <a:cxn ang="0">
                      <a:pos x="706" y="86"/>
                    </a:cxn>
                    <a:cxn ang="0">
                      <a:pos x="762" y="2"/>
                    </a:cxn>
                    <a:cxn ang="0">
                      <a:pos x="798" y="70"/>
                    </a:cxn>
                    <a:cxn ang="0">
                      <a:pos x="798" y="130"/>
                    </a:cxn>
                    <a:cxn ang="0">
                      <a:pos x="790" y="158"/>
                    </a:cxn>
                    <a:cxn ang="0">
                      <a:pos x="766" y="162"/>
                    </a:cxn>
                    <a:cxn ang="0">
                      <a:pos x="762" y="186"/>
                    </a:cxn>
                    <a:cxn ang="0">
                      <a:pos x="802" y="226"/>
                    </a:cxn>
                    <a:cxn ang="0">
                      <a:pos x="786" y="322"/>
                    </a:cxn>
                    <a:cxn ang="0">
                      <a:pos x="830" y="414"/>
                    </a:cxn>
                    <a:cxn ang="0">
                      <a:pos x="854" y="450"/>
                    </a:cxn>
                    <a:cxn ang="0">
                      <a:pos x="830" y="450"/>
                    </a:cxn>
                    <a:cxn ang="0">
                      <a:pos x="746" y="378"/>
                    </a:cxn>
                    <a:cxn ang="0">
                      <a:pos x="678" y="402"/>
                    </a:cxn>
                    <a:cxn ang="0">
                      <a:pos x="590" y="442"/>
                    </a:cxn>
                    <a:cxn ang="0">
                      <a:pos x="642" y="578"/>
                    </a:cxn>
                    <a:cxn ang="0">
                      <a:pos x="710" y="610"/>
                    </a:cxn>
                    <a:cxn ang="0">
                      <a:pos x="738" y="550"/>
                    </a:cxn>
                    <a:cxn ang="0">
                      <a:pos x="774" y="570"/>
                    </a:cxn>
                    <a:cxn ang="0">
                      <a:pos x="766" y="630"/>
                    </a:cxn>
                    <a:cxn ang="0">
                      <a:pos x="802" y="670"/>
                    </a:cxn>
                    <a:cxn ang="0">
                      <a:pos x="838" y="658"/>
                    </a:cxn>
                    <a:cxn ang="0">
                      <a:pos x="922" y="806"/>
                    </a:cxn>
                    <a:cxn ang="0">
                      <a:pos x="942" y="826"/>
                    </a:cxn>
                    <a:cxn ang="0">
                      <a:pos x="874" y="810"/>
                    </a:cxn>
                    <a:cxn ang="0">
                      <a:pos x="830" y="758"/>
                    </a:cxn>
                    <a:cxn ang="0">
                      <a:pos x="778" y="710"/>
                    </a:cxn>
                    <a:cxn ang="0">
                      <a:pos x="702" y="662"/>
                    </a:cxn>
                    <a:cxn ang="0">
                      <a:pos x="614" y="646"/>
                    </a:cxn>
                    <a:cxn ang="0">
                      <a:pos x="506" y="594"/>
                    </a:cxn>
                    <a:cxn ang="0">
                      <a:pos x="462" y="506"/>
                    </a:cxn>
                    <a:cxn ang="0">
                      <a:pos x="430" y="462"/>
                    </a:cxn>
                    <a:cxn ang="0">
                      <a:pos x="382" y="430"/>
                    </a:cxn>
                    <a:cxn ang="0">
                      <a:pos x="342" y="370"/>
                    </a:cxn>
                    <a:cxn ang="0">
                      <a:pos x="354" y="414"/>
                    </a:cxn>
                    <a:cxn ang="0">
                      <a:pos x="418" y="494"/>
                    </a:cxn>
                    <a:cxn ang="0">
                      <a:pos x="422" y="526"/>
                    </a:cxn>
                    <a:cxn ang="0">
                      <a:pos x="394" y="498"/>
                    </a:cxn>
                    <a:cxn ang="0">
                      <a:pos x="354" y="466"/>
                    </a:cxn>
                    <a:cxn ang="0">
                      <a:pos x="314" y="402"/>
                    </a:cxn>
                    <a:cxn ang="0">
                      <a:pos x="266" y="346"/>
                    </a:cxn>
                    <a:cxn ang="0">
                      <a:pos x="210" y="314"/>
                    </a:cxn>
                    <a:cxn ang="0">
                      <a:pos x="154" y="238"/>
                    </a:cxn>
                    <a:cxn ang="0">
                      <a:pos x="66" y="66"/>
                    </a:cxn>
                    <a:cxn ang="0">
                      <a:pos x="34" y="38"/>
                    </a:cxn>
                    <a:cxn ang="0">
                      <a:pos x="46" y="22"/>
                    </a:cxn>
                    <a:cxn ang="0">
                      <a:pos x="102" y="70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/>
                  <a:ahLst/>
                  <a:cxnLst>
                    <a:cxn ang="0">
                      <a:pos x="6" y="28"/>
                    </a:cxn>
                    <a:cxn ang="0">
                      <a:pos x="10" y="48"/>
                    </a:cxn>
                    <a:cxn ang="0">
                      <a:pos x="6" y="28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1"/>
                    </a:cxn>
                    <a:cxn ang="0">
                      <a:pos x="36" y="17"/>
                    </a:cxn>
                    <a:cxn ang="0">
                      <a:pos x="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25"/>
                    </a:cxn>
                    <a:cxn ang="0">
                      <a:pos x="56" y="21"/>
                    </a:cxn>
                    <a:cxn ang="0">
                      <a:pos x="80" y="9"/>
                    </a:cxn>
                    <a:cxn ang="0">
                      <a:pos x="64" y="25"/>
                    </a:cxn>
                    <a:cxn ang="0">
                      <a:pos x="124" y="49"/>
                    </a:cxn>
                    <a:cxn ang="0">
                      <a:pos x="160" y="65"/>
                    </a:cxn>
                    <a:cxn ang="0">
                      <a:pos x="116" y="77"/>
                    </a:cxn>
                    <a:cxn ang="0">
                      <a:pos x="88" y="57"/>
                    </a:cxn>
                    <a:cxn ang="0">
                      <a:pos x="76" y="53"/>
                    </a:cxn>
                    <a:cxn ang="0">
                      <a:pos x="24" y="41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4"/>
                    </a:cxn>
                    <a:cxn ang="0">
                      <a:pos x="88" y="24"/>
                    </a:cxn>
                    <a:cxn ang="0">
                      <a:pos x="112" y="20"/>
                    </a:cxn>
                    <a:cxn ang="0">
                      <a:pos x="108" y="44"/>
                    </a:cxn>
                    <a:cxn ang="0">
                      <a:pos x="64" y="40"/>
                    </a:cxn>
                    <a:cxn ang="0">
                      <a:pos x="0" y="36"/>
                    </a:cxn>
                    <a:cxn ang="0">
                      <a:pos x="28" y="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/>
                  <a:ahLst/>
                  <a:cxnLst>
                    <a:cxn ang="0">
                      <a:pos x="17" y="25"/>
                    </a:cxn>
                    <a:cxn ang="0">
                      <a:pos x="37" y="13"/>
                    </a:cxn>
                    <a:cxn ang="0">
                      <a:pos x="17" y="2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/>
                  <a:ahLst/>
                  <a:cxnLst>
                    <a:cxn ang="0">
                      <a:pos x="19" y="32"/>
                    </a:cxn>
                    <a:cxn ang="0">
                      <a:pos x="19" y="0"/>
                    </a:cxn>
                    <a:cxn ang="0">
                      <a:pos x="19" y="32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20" y="33"/>
                    </a:cxn>
                    <a:cxn ang="0">
                      <a:pos x="24" y="49"/>
                    </a:cxn>
                    <a:cxn ang="0">
                      <a:pos x="36" y="53"/>
                    </a:cxn>
                    <a:cxn ang="0">
                      <a:pos x="24" y="73"/>
                    </a:cxn>
                    <a:cxn ang="0">
                      <a:pos x="0" y="21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/>
                  <a:ahLst/>
                  <a:cxnLst>
                    <a:cxn ang="0">
                      <a:pos x="220" y="1"/>
                    </a:cxn>
                    <a:cxn ang="0">
                      <a:pos x="231" y="8"/>
                    </a:cxn>
                    <a:cxn ang="0">
                      <a:pos x="235" y="0"/>
                    </a:cxn>
                    <a:cxn ang="0">
                      <a:pos x="265" y="0"/>
                    </a:cxn>
                    <a:cxn ang="0">
                      <a:pos x="287" y="17"/>
                    </a:cxn>
                    <a:cxn ang="0">
                      <a:pos x="319" y="10"/>
                    </a:cxn>
                    <a:cxn ang="0">
                      <a:pos x="314" y="29"/>
                    </a:cxn>
                    <a:cxn ang="0">
                      <a:pos x="298" y="46"/>
                    </a:cxn>
                    <a:cxn ang="0">
                      <a:pos x="295" y="29"/>
                    </a:cxn>
                    <a:cxn ang="0">
                      <a:pos x="287" y="31"/>
                    </a:cxn>
                    <a:cxn ang="0">
                      <a:pos x="279" y="29"/>
                    </a:cxn>
                    <a:cxn ang="0">
                      <a:pos x="263" y="21"/>
                    </a:cxn>
                    <a:cxn ang="0">
                      <a:pos x="228" y="38"/>
                    </a:cxn>
                    <a:cxn ang="0">
                      <a:pos x="201" y="44"/>
                    </a:cxn>
                    <a:cxn ang="0">
                      <a:pos x="212" y="57"/>
                    </a:cxn>
                    <a:cxn ang="0">
                      <a:pos x="188" y="63"/>
                    </a:cxn>
                    <a:cxn ang="0">
                      <a:pos x="169" y="61"/>
                    </a:cxn>
                    <a:cxn ang="0">
                      <a:pos x="177" y="57"/>
                    </a:cxn>
                    <a:cxn ang="0">
                      <a:pos x="171" y="40"/>
                    </a:cxn>
                    <a:cxn ang="0">
                      <a:pos x="169" y="31"/>
                    </a:cxn>
                    <a:cxn ang="0">
                      <a:pos x="158" y="23"/>
                    </a:cxn>
                    <a:cxn ang="0">
                      <a:pos x="142" y="27"/>
                    </a:cxn>
                    <a:cxn ang="0">
                      <a:pos x="134" y="27"/>
                    </a:cxn>
                    <a:cxn ang="0">
                      <a:pos x="123" y="25"/>
                    </a:cxn>
                    <a:cxn ang="0">
                      <a:pos x="83" y="2"/>
                    </a:cxn>
                    <a:cxn ang="0">
                      <a:pos x="59" y="14"/>
                    </a:cxn>
                    <a:cxn ang="0">
                      <a:pos x="1" y="0"/>
                    </a:cxn>
                    <a:cxn ang="0">
                      <a:pos x="220" y="1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/>
                  <a:ahLst/>
                  <a:cxnLst>
                    <a:cxn ang="0">
                      <a:pos x="105" y="31"/>
                    </a:cxn>
                    <a:cxn ang="0">
                      <a:pos x="30" y="1"/>
                    </a:cxn>
                    <a:cxn ang="0">
                      <a:pos x="285" y="0"/>
                    </a:cxn>
                    <a:cxn ang="0">
                      <a:pos x="296" y="14"/>
                    </a:cxn>
                    <a:cxn ang="0">
                      <a:pos x="264" y="16"/>
                    </a:cxn>
                    <a:cxn ang="0">
                      <a:pos x="105" y="3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6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2016125" y="2015913"/>
            <a:ext cx="7644474" cy="26038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2016125" y="5039783"/>
            <a:ext cx="7644474" cy="142793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88037" y="6971700"/>
            <a:ext cx="2100130" cy="50397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68141" y="6971700"/>
            <a:ext cx="4788297" cy="50397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 8th Edition, Copyright © John  C. Hull 2012</a:t>
            </a:r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60469" y="6971700"/>
            <a:ext cx="2100130" cy="50397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8CD68-BE62-4F15-9948-B0A661B98FA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65497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00">
                <a:latin typeface="Arial" pitchFamily="34" charset="0"/>
                <a:cs typeface="Arial" pitchFamily="34" charset="0"/>
              </a:defRPr>
            </a:lvl1pPr>
            <a:lvl2pPr>
              <a:defRPr sz="2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4109" y="6887704"/>
            <a:ext cx="5544344" cy="50397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 8th Edition, Copyright © John  C. Hull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DEE09-A881-4612-BCF3-9C9154331EB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4336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 8th Edition, Copyright © John  C. Hull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6D23-086B-4CF5-B89A-DB239826773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58606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047" y="2367649"/>
            <a:ext cx="4200260" cy="453580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367649"/>
            <a:ext cx="4200260" cy="453580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 8th Edition, Copyright © John  C. Hull 2012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72DE4-239F-4C8F-971F-1828FB8799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73768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 8th Edition, Copyright © John  C. Hull 2012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57F5-A74E-4D25-9B66-2A8345DDB3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26134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2146" y="6971700"/>
            <a:ext cx="5292328" cy="50397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 8th Edition, Copyright © John  C. Hull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928C1-503B-4F2B-B7A1-F6D4086C3B5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816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37050" cy="4745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2688" y="1768475"/>
            <a:ext cx="4337050" cy="4745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F1E5B-62AB-4D51-AE51-02A6AF20A0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78712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 8th Edition, Copyright © John  C. Hull 2012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2775F-3129-4867-80BE-7E20B988FDA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63560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 8th Edition, Copyright © John  C. Hull 2012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7B548-E91C-49F7-A25B-296C0248632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19956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 8th Edition, Copyright © John  C. Hull 2012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9D245-E5CD-4AAE-A754-677A9A82F0E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586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 8th Edition, Copyright © John  C. Hull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9E18A-09F7-426C-B62C-0DB5DFAF1A0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9494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1689" y="1025456"/>
            <a:ext cx="2262890" cy="58779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1267" y="1025456"/>
            <a:ext cx="6622411" cy="58779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 8th Edition, Copyright © John  C. Hull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7C0C0-BF42-44FA-95DD-3C52E5B019F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257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7" y="303215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5" indent="0">
              <a:buNone/>
              <a:defRPr sz="1700" b="1"/>
            </a:lvl4pPr>
            <a:lvl5pPr marL="1828420" indent="0">
              <a:buNone/>
              <a:defRPr sz="1700" b="1"/>
            </a:lvl5pPr>
            <a:lvl6pPr marL="2285526" indent="0">
              <a:buNone/>
              <a:defRPr sz="1700" b="1"/>
            </a:lvl6pPr>
            <a:lvl7pPr marL="2742632" indent="0">
              <a:buNone/>
              <a:defRPr sz="1700" b="1"/>
            </a:lvl7pPr>
            <a:lvl8pPr marL="3199737" indent="0">
              <a:buNone/>
              <a:defRPr sz="1700" b="1"/>
            </a:lvl8pPr>
            <a:lvl9pPr marL="365684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7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5" indent="0">
              <a:buNone/>
              <a:defRPr sz="1700" b="1"/>
            </a:lvl4pPr>
            <a:lvl5pPr marL="1828420" indent="0">
              <a:buNone/>
              <a:defRPr sz="1700" b="1"/>
            </a:lvl5pPr>
            <a:lvl6pPr marL="2285526" indent="0">
              <a:buNone/>
              <a:defRPr sz="1700" b="1"/>
            </a:lvl6pPr>
            <a:lvl7pPr marL="2742632" indent="0">
              <a:buNone/>
              <a:defRPr sz="1700" b="1"/>
            </a:lvl7pPr>
            <a:lvl8pPr marL="3199737" indent="0">
              <a:buNone/>
              <a:defRPr sz="1700" b="1"/>
            </a:lvl8pPr>
            <a:lvl9pPr marL="365684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7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F712C-60A1-458A-92F2-D89D2C4D22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6196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A3B1B-D466-489F-B1B7-C9E64E0466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1063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84A26-3D73-4B01-8B6F-49964B523F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5051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5" y="301627"/>
            <a:ext cx="563562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2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105" indent="0">
              <a:buNone/>
              <a:defRPr sz="1200"/>
            </a:lvl2pPr>
            <a:lvl3pPr marL="914210" indent="0">
              <a:buNone/>
              <a:defRPr sz="1000"/>
            </a:lvl3pPr>
            <a:lvl4pPr marL="1371315" indent="0">
              <a:buNone/>
              <a:defRPr sz="900"/>
            </a:lvl4pPr>
            <a:lvl5pPr marL="1828420" indent="0">
              <a:buNone/>
              <a:defRPr sz="900"/>
            </a:lvl5pPr>
            <a:lvl6pPr marL="2285526" indent="0">
              <a:buNone/>
              <a:defRPr sz="900"/>
            </a:lvl6pPr>
            <a:lvl7pPr marL="2742632" indent="0">
              <a:buNone/>
              <a:defRPr sz="900"/>
            </a:lvl7pPr>
            <a:lvl8pPr marL="3199737" indent="0">
              <a:buNone/>
              <a:defRPr sz="900"/>
            </a:lvl8pPr>
            <a:lvl9pPr marL="365684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7F34-97ED-4947-A362-D44558FB1C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817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40" y="5291140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40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0" indent="0">
              <a:buNone/>
              <a:defRPr sz="2400"/>
            </a:lvl3pPr>
            <a:lvl4pPr marL="1371315" indent="0">
              <a:buNone/>
              <a:defRPr sz="2000"/>
            </a:lvl4pPr>
            <a:lvl5pPr marL="1828420" indent="0">
              <a:buNone/>
              <a:defRPr sz="2000"/>
            </a:lvl5pPr>
            <a:lvl6pPr marL="2285526" indent="0">
              <a:buNone/>
              <a:defRPr sz="2000"/>
            </a:lvl6pPr>
            <a:lvl7pPr marL="2742632" indent="0">
              <a:buNone/>
              <a:defRPr sz="2000"/>
            </a:lvl7pPr>
            <a:lvl8pPr marL="3199737" indent="0">
              <a:buNone/>
              <a:defRPr sz="2000"/>
            </a:lvl8pPr>
            <a:lvl9pPr marL="365684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40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105" indent="0">
              <a:buNone/>
              <a:defRPr sz="1200"/>
            </a:lvl2pPr>
            <a:lvl3pPr marL="914210" indent="0">
              <a:buNone/>
              <a:defRPr sz="1000"/>
            </a:lvl3pPr>
            <a:lvl4pPr marL="1371315" indent="0">
              <a:buNone/>
              <a:defRPr sz="900"/>
            </a:lvl4pPr>
            <a:lvl5pPr marL="1828420" indent="0">
              <a:buNone/>
              <a:defRPr sz="900"/>
            </a:lvl5pPr>
            <a:lvl6pPr marL="2285526" indent="0">
              <a:buNone/>
              <a:defRPr sz="900"/>
            </a:lvl6pPr>
            <a:lvl7pPr marL="2742632" indent="0">
              <a:buNone/>
              <a:defRPr sz="900"/>
            </a:lvl7pPr>
            <a:lvl8pPr marL="3199737" indent="0">
              <a:buNone/>
              <a:defRPr sz="900"/>
            </a:lvl8pPr>
            <a:lvl9pPr marL="365684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712DD-4343-424F-A147-17DDAFC841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7989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7"/>
            <a:ext cx="88265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26500" cy="47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7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503238" y="6886578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endParaRPr 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448050" y="6886578"/>
            <a:ext cx="298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6"/>
            <a:ext cx="21034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B1FBD1D7-6C77-4233-A271-AFD903E6A0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2514080" indent="-228552"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2971184" indent="-228552"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3428290" indent="-228552"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3885394" indent="-228552"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342830" indent="-342830" algn="l" defTabSz="457105" rtl="0" eaLnBrk="0" fontAlgn="base" hangingPunct="0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796" indent="-285692" algn="l" defTabSz="457105" rtl="0" eaLnBrk="0" fontAlgn="base" hangingPunct="0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2762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599868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6973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080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184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8290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5394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5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2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7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2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0" y="301625"/>
            <a:ext cx="8829675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0" y="1768477"/>
            <a:ext cx="8829675" cy="474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7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503238" y="6886578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448050" y="6886578"/>
            <a:ext cx="298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7" y="6886577"/>
            <a:ext cx="21066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46F8F43-BE07-40F2-8883-9821CF232A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929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2514080" indent="-228552"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2971184" indent="-228552"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3428290" indent="-228552"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3885394" indent="-228552" algn="ctr" defTabSz="457105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342830" indent="-342830" algn="l" defTabSz="457105" rtl="0" eaLnBrk="0" fontAlgn="base" hangingPunct="0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796" indent="-285692" algn="l" defTabSz="457105" rtl="0" eaLnBrk="0" fontAlgn="base" hangingPunct="0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2762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599868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6973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080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184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8290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5394" indent="-228552" algn="l" defTabSz="457105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5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2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7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2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267" y="1025456"/>
            <a:ext cx="8568531" cy="12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72" tIns="50387" rIns="100772" bIns="503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6047" y="2367651"/>
            <a:ext cx="8568531" cy="453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72" tIns="50387" rIns="100772" bIns="503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6047" y="6971700"/>
            <a:ext cx="2100130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72" tIns="50387" rIns="100772" bIns="50387" numCol="1" anchor="b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 defTabSz="914210" hangingPunct="1">
              <a:lnSpc>
                <a:spcPct val="100000"/>
              </a:lnSpc>
              <a:buClrTx/>
              <a:buSzTx/>
              <a:defRPr/>
            </a:pPr>
            <a:fld id="{8E3E2821-F29A-47AB-A30B-511AD35F78A4}" type="datetime1">
              <a:rPr lang="en-US" smtClean="0">
                <a:solidFill>
                  <a:srgbClr val="000000"/>
                </a:solidFill>
              </a:rPr>
              <a:pPr defTabSz="914210" hangingPunct="1">
                <a:lnSpc>
                  <a:spcPct val="100000"/>
                </a:lnSpc>
                <a:buClrTx/>
                <a:buSzTx/>
                <a:defRPr/>
              </a:pPr>
              <a:t>11/17/2016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0182" y="6971700"/>
            <a:ext cx="4872302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72" tIns="50387" rIns="100772" bIns="50387" numCol="1" anchor="b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 defTabSz="914210" hangingPunct="1">
              <a:lnSpc>
                <a:spcPct val="100000"/>
              </a:lnSpc>
              <a:buClrTx/>
              <a:buSzTx/>
              <a:defRPr/>
            </a:pPr>
            <a:r>
              <a:rPr 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448" y="6971700"/>
            <a:ext cx="2100130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72" tIns="50387" rIns="100772" bIns="50387" numCol="1" anchor="b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 defTabSz="914210" hangingPunct="1">
              <a:lnSpc>
                <a:spcPct val="100000"/>
              </a:lnSpc>
              <a:buClrTx/>
              <a:buSzTx/>
              <a:defRPr/>
            </a:pPr>
            <a:fld id="{B505A83D-AA5C-416D-90C0-A8467DBF7A3E}" type="slidenum">
              <a:rPr lang="en-US" smtClean="0">
                <a:solidFill>
                  <a:srgbClr val="000000"/>
                </a:solidFill>
              </a:rPr>
              <a:pPr defTabSz="914210" hangingPunct="1">
                <a:lnSpc>
                  <a:spcPct val="100000"/>
                </a:lnSpc>
                <a:buClrTx/>
                <a:buSzTx/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88768" y="96246"/>
            <a:ext cx="9357830" cy="916961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21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421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91421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404176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 b="1" i="1">
          <a:solidFill>
            <a:schemeClr val="tx2"/>
          </a:solidFill>
          <a:latin typeface="Times New Roman" pitchFamily="18" charset="0"/>
        </a:defRPr>
      </a:lvl5pPr>
      <a:lvl6pPr marL="503868" algn="l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6pPr>
      <a:lvl7pPr marL="1007734" algn="l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7pPr>
      <a:lvl8pPr marL="1511602" algn="l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8pPr>
      <a:lvl9pPr marL="2015468" algn="l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9pPr>
    </p:titleStyle>
    <p:bodyStyle>
      <a:lvl1pPr marL="377900" indent="-377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18784" indent="-314916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3100">
          <a:solidFill>
            <a:schemeClr val="tx1"/>
          </a:solidFill>
          <a:latin typeface="+mn-lt"/>
        </a:defRPr>
      </a:lvl2pPr>
      <a:lvl3pPr marL="1259669" indent="-251934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763534" indent="-251934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67402" indent="-25193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</a:defRPr>
      </a:lvl5pPr>
      <a:lvl6pPr marL="2771269" indent="-25193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</a:defRPr>
      </a:lvl6pPr>
      <a:lvl7pPr marL="3275136" indent="-25193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</a:defRPr>
      </a:lvl7pPr>
      <a:lvl8pPr marL="3779003" indent="-25193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</a:defRPr>
      </a:lvl8pPr>
      <a:lvl9pPr marL="4282870" indent="-25193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34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602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335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01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069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936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267" y="1025456"/>
            <a:ext cx="8568531" cy="12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6047" y="2367649"/>
            <a:ext cx="8568531" cy="453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6047" y="6971700"/>
            <a:ext cx="2100130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0182" y="6971700"/>
            <a:ext cx="4872302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>
            <a:lvl1pPr algn="ctr">
              <a:defRPr sz="1500" smtClean="0"/>
            </a:lvl1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en-US">
                <a:solidFill>
                  <a:srgbClr val="000000"/>
                </a:solidFill>
                <a:ea typeface="+mn-ea"/>
              </a:rPr>
              <a:t>Options, Futures, and Other Derivatives,  8th Edition, Copyright © John  C. Hull 2012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448" y="6971700"/>
            <a:ext cx="2100130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fld id="{EBC6740F-3EF7-45D3-BE9D-23EA327D1334}" type="slidenum">
              <a:rPr lang="en-US" altLang="en-US">
                <a:solidFill>
                  <a:srgbClr val="000000"/>
                </a:solidFill>
                <a:ea typeface="+mn-ea"/>
              </a:rPr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88768" y="96246"/>
            <a:ext cx="9357830" cy="916961"/>
            <a:chOff x="165" y="55"/>
            <a:chExt cx="5347" cy="524"/>
          </a:xfrm>
        </p:grpSpPr>
        <p:grpSp>
          <p:nvGrpSpPr>
            <p:cNvPr id="2056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/>
                <a:ahLst/>
                <a:cxnLst>
                  <a:cxn ang="0">
                    <a:pos x="4848" y="48"/>
                  </a:cxn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8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endParaRPr lang="en-US">
                  <a:solidFill>
                    <a:srgbClr val="000000"/>
                  </a:solidFill>
                  <a:ea typeface="+mn-ea"/>
                </a:endParaRPr>
              </a:p>
            </p:txBody>
          </p:sp>
          <p:grpSp>
            <p:nvGrpSpPr>
              <p:cNvPr id="2059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2108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410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11"/>
                      </a:cxn>
                      <a:cxn ang="0">
                        <a:pos x="15" y="5"/>
                      </a:cxn>
                      <a:cxn ang="0">
                        <a:pos x="13" y="17"/>
                      </a:cxn>
                      <a:cxn ang="0">
                        <a:pos x="5" y="11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0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/>
                    <a:ahLst/>
                    <a:cxnLst>
                      <a:cxn ang="0">
                        <a:pos x="3" y="13"/>
                      </a:cxn>
                      <a:cxn ang="0">
                        <a:pos x="11" y="3"/>
                      </a:cxn>
                      <a:cxn ang="0">
                        <a:pos x="7" y="19"/>
                      </a:cxn>
                      <a:cxn ang="0">
                        <a:pos x="3" y="13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1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1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1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1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1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1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1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1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1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1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2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2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2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2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2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/>
                    <a:ahLst/>
                    <a:cxnLst>
                      <a:cxn ang="0">
                        <a:pos x="8" y="14"/>
                      </a:cxn>
                      <a:cxn ang="0">
                        <a:pos x="14" y="0"/>
                      </a:cxn>
                      <a:cxn ang="0">
                        <a:pos x="14" y="22"/>
                      </a:cxn>
                      <a:cxn ang="0">
                        <a:pos x="8" y="14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2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2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2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2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2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3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3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/>
                    <a:ahLst/>
                    <a:cxnLst>
                      <a:cxn ang="0">
                        <a:pos x="21" y="280"/>
                      </a:cxn>
                      <a:cxn ang="0">
                        <a:pos x="24" y="250"/>
                      </a:cxn>
                      <a:cxn ang="0">
                        <a:pos x="22" y="245"/>
                      </a:cxn>
                      <a:cxn ang="0">
                        <a:pos x="16" y="218"/>
                      </a:cxn>
                      <a:cxn ang="0">
                        <a:pos x="4" y="215"/>
                      </a:cxn>
                      <a:cxn ang="0">
                        <a:pos x="0" y="191"/>
                      </a:cxn>
                      <a:cxn ang="0">
                        <a:pos x="12" y="180"/>
                      </a:cxn>
                      <a:cxn ang="0">
                        <a:pos x="6" y="165"/>
                      </a:cxn>
                      <a:cxn ang="0">
                        <a:pos x="2" y="160"/>
                      </a:cxn>
                      <a:cxn ang="0">
                        <a:pos x="28" y="120"/>
                      </a:cxn>
                      <a:cxn ang="0">
                        <a:pos x="44" y="96"/>
                      </a:cxn>
                      <a:cxn ang="0">
                        <a:pos x="42" y="70"/>
                      </a:cxn>
                      <a:cxn ang="0">
                        <a:pos x="24" y="43"/>
                      </a:cxn>
                      <a:cxn ang="0">
                        <a:pos x="20" y="32"/>
                      </a:cxn>
                      <a:cxn ang="0">
                        <a:pos x="26" y="36"/>
                      </a:cxn>
                      <a:cxn ang="0">
                        <a:pos x="48" y="35"/>
                      </a:cxn>
                      <a:cxn ang="0">
                        <a:pos x="64" y="11"/>
                      </a:cxn>
                      <a:cxn ang="0">
                        <a:pos x="82" y="0"/>
                      </a:cxn>
                      <a:cxn ang="0">
                        <a:pos x="88" y="2"/>
                      </a:cxn>
                      <a:cxn ang="0">
                        <a:pos x="92" y="9"/>
                      </a:cxn>
                      <a:cxn ang="0">
                        <a:pos x="98" y="5"/>
                      </a:cxn>
                      <a:cxn ang="0">
                        <a:pos x="110" y="8"/>
                      </a:cxn>
                      <a:cxn ang="0">
                        <a:pos x="116" y="9"/>
                      </a:cxn>
                      <a:cxn ang="0">
                        <a:pos x="141" y="14"/>
                      </a:cxn>
                      <a:cxn ang="0">
                        <a:pos x="155" y="24"/>
                      </a:cxn>
                      <a:cxn ang="0">
                        <a:pos x="167" y="17"/>
                      </a:cxn>
                      <a:cxn ang="0">
                        <a:pos x="173" y="14"/>
                      </a:cxn>
                      <a:cxn ang="0">
                        <a:pos x="195" y="14"/>
                      </a:cxn>
                      <a:cxn ang="0">
                        <a:pos x="211" y="32"/>
                      </a:cxn>
                      <a:cxn ang="0">
                        <a:pos x="231" y="59"/>
                      </a:cxn>
                      <a:cxn ang="0">
                        <a:pos x="245" y="70"/>
                      </a:cxn>
                      <a:cxn ang="0">
                        <a:pos x="257" y="68"/>
                      </a:cxn>
                      <a:cxn ang="0">
                        <a:pos x="270" y="65"/>
                      </a:cxn>
                      <a:cxn ang="0">
                        <a:pos x="290" y="71"/>
                      </a:cxn>
                      <a:cxn ang="0">
                        <a:pos x="300" y="81"/>
                      </a:cxn>
                      <a:cxn ang="0">
                        <a:pos x="308" y="90"/>
                      </a:cxn>
                      <a:cxn ang="0">
                        <a:pos x="318" y="111"/>
                      </a:cxn>
                      <a:cxn ang="0">
                        <a:pos x="322" y="120"/>
                      </a:cxn>
                      <a:cxn ang="0">
                        <a:pos x="324" y="125"/>
                      </a:cxn>
                      <a:cxn ang="0">
                        <a:pos x="310" y="142"/>
                      </a:cxn>
                      <a:cxn ang="0">
                        <a:pos x="322" y="141"/>
                      </a:cxn>
                      <a:cxn ang="0">
                        <a:pos x="342" y="155"/>
                      </a:cxn>
                      <a:cxn ang="0">
                        <a:pos x="364" y="157"/>
                      </a:cxn>
                      <a:cxn ang="0">
                        <a:pos x="380" y="168"/>
                      </a:cxn>
                      <a:cxn ang="0">
                        <a:pos x="382" y="172"/>
                      </a:cxn>
                      <a:cxn ang="0">
                        <a:pos x="382" y="176"/>
                      </a:cxn>
                      <a:cxn ang="0">
                        <a:pos x="394" y="172"/>
                      </a:cxn>
                      <a:cxn ang="0">
                        <a:pos x="400" y="171"/>
                      </a:cxn>
                      <a:cxn ang="0">
                        <a:pos x="439" y="185"/>
                      </a:cxn>
                      <a:cxn ang="0">
                        <a:pos x="447" y="199"/>
                      </a:cxn>
                      <a:cxn ang="0">
                        <a:pos x="465" y="201"/>
                      </a:cxn>
                      <a:cxn ang="0">
                        <a:pos x="471" y="215"/>
                      </a:cxn>
                      <a:cxn ang="0">
                        <a:pos x="451" y="258"/>
                      </a:cxn>
                      <a:cxn ang="0">
                        <a:pos x="435" y="281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3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/>
                    <a:ahLst/>
                    <a:cxnLst>
                      <a:cxn ang="0">
                        <a:pos x="406" y="6"/>
                      </a:cxn>
                      <a:cxn ang="0">
                        <a:pos x="502" y="34"/>
                      </a:cxn>
                      <a:cxn ang="0">
                        <a:pos x="550" y="38"/>
                      </a:cxn>
                      <a:cxn ang="0">
                        <a:pos x="578" y="130"/>
                      </a:cxn>
                      <a:cxn ang="0">
                        <a:pos x="586" y="90"/>
                      </a:cxn>
                      <a:cxn ang="0">
                        <a:pos x="606" y="70"/>
                      </a:cxn>
                      <a:cxn ang="0">
                        <a:pos x="642" y="126"/>
                      </a:cxn>
                      <a:cxn ang="0">
                        <a:pos x="682" y="98"/>
                      </a:cxn>
                      <a:cxn ang="0">
                        <a:pos x="706" y="86"/>
                      </a:cxn>
                      <a:cxn ang="0">
                        <a:pos x="762" y="2"/>
                      </a:cxn>
                      <a:cxn ang="0">
                        <a:pos x="798" y="70"/>
                      </a:cxn>
                      <a:cxn ang="0">
                        <a:pos x="798" y="130"/>
                      </a:cxn>
                      <a:cxn ang="0">
                        <a:pos x="790" y="158"/>
                      </a:cxn>
                      <a:cxn ang="0">
                        <a:pos x="766" y="162"/>
                      </a:cxn>
                      <a:cxn ang="0">
                        <a:pos x="762" y="186"/>
                      </a:cxn>
                      <a:cxn ang="0">
                        <a:pos x="802" y="226"/>
                      </a:cxn>
                      <a:cxn ang="0">
                        <a:pos x="786" y="322"/>
                      </a:cxn>
                      <a:cxn ang="0">
                        <a:pos x="830" y="414"/>
                      </a:cxn>
                      <a:cxn ang="0">
                        <a:pos x="854" y="450"/>
                      </a:cxn>
                      <a:cxn ang="0">
                        <a:pos x="830" y="450"/>
                      </a:cxn>
                      <a:cxn ang="0">
                        <a:pos x="746" y="378"/>
                      </a:cxn>
                      <a:cxn ang="0">
                        <a:pos x="678" y="402"/>
                      </a:cxn>
                      <a:cxn ang="0">
                        <a:pos x="590" y="442"/>
                      </a:cxn>
                      <a:cxn ang="0">
                        <a:pos x="642" y="578"/>
                      </a:cxn>
                      <a:cxn ang="0">
                        <a:pos x="710" y="610"/>
                      </a:cxn>
                      <a:cxn ang="0">
                        <a:pos x="738" y="550"/>
                      </a:cxn>
                      <a:cxn ang="0">
                        <a:pos x="774" y="570"/>
                      </a:cxn>
                      <a:cxn ang="0">
                        <a:pos x="766" y="630"/>
                      </a:cxn>
                      <a:cxn ang="0">
                        <a:pos x="802" y="670"/>
                      </a:cxn>
                      <a:cxn ang="0">
                        <a:pos x="838" y="658"/>
                      </a:cxn>
                      <a:cxn ang="0">
                        <a:pos x="922" y="806"/>
                      </a:cxn>
                      <a:cxn ang="0">
                        <a:pos x="942" y="826"/>
                      </a:cxn>
                      <a:cxn ang="0">
                        <a:pos x="874" y="810"/>
                      </a:cxn>
                      <a:cxn ang="0">
                        <a:pos x="830" y="758"/>
                      </a:cxn>
                      <a:cxn ang="0">
                        <a:pos x="778" y="710"/>
                      </a:cxn>
                      <a:cxn ang="0">
                        <a:pos x="702" y="662"/>
                      </a:cxn>
                      <a:cxn ang="0">
                        <a:pos x="614" y="646"/>
                      </a:cxn>
                      <a:cxn ang="0">
                        <a:pos x="506" y="594"/>
                      </a:cxn>
                      <a:cxn ang="0">
                        <a:pos x="462" y="506"/>
                      </a:cxn>
                      <a:cxn ang="0">
                        <a:pos x="430" y="462"/>
                      </a:cxn>
                      <a:cxn ang="0">
                        <a:pos x="382" y="430"/>
                      </a:cxn>
                      <a:cxn ang="0">
                        <a:pos x="342" y="370"/>
                      </a:cxn>
                      <a:cxn ang="0">
                        <a:pos x="354" y="414"/>
                      </a:cxn>
                      <a:cxn ang="0">
                        <a:pos x="418" y="494"/>
                      </a:cxn>
                      <a:cxn ang="0">
                        <a:pos x="422" y="526"/>
                      </a:cxn>
                      <a:cxn ang="0">
                        <a:pos x="394" y="498"/>
                      </a:cxn>
                      <a:cxn ang="0">
                        <a:pos x="354" y="466"/>
                      </a:cxn>
                      <a:cxn ang="0">
                        <a:pos x="314" y="402"/>
                      </a:cxn>
                      <a:cxn ang="0">
                        <a:pos x="266" y="346"/>
                      </a:cxn>
                      <a:cxn ang="0">
                        <a:pos x="210" y="314"/>
                      </a:cxn>
                      <a:cxn ang="0">
                        <a:pos x="154" y="238"/>
                      </a:cxn>
                      <a:cxn ang="0">
                        <a:pos x="66" y="66"/>
                      </a:cxn>
                      <a:cxn ang="0">
                        <a:pos x="34" y="38"/>
                      </a:cxn>
                      <a:cxn ang="0">
                        <a:pos x="46" y="22"/>
                      </a:cxn>
                      <a:cxn ang="0">
                        <a:pos x="102" y="70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3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/>
                    <a:ahLst/>
                    <a:cxnLst>
                      <a:cxn ang="0">
                        <a:pos x="6" y="28"/>
                      </a:cxn>
                      <a:cxn ang="0">
                        <a:pos x="10" y="48"/>
                      </a:cxn>
                      <a:cxn ang="0">
                        <a:pos x="6" y="28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3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2" y="1"/>
                      </a:cxn>
                      <a:cxn ang="0">
                        <a:pos x="36" y="17"/>
                      </a:cxn>
                      <a:cxn ang="0">
                        <a:pos x="8" y="17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3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/>
                    <a:ahLst/>
                    <a:cxnLst>
                      <a:cxn ang="0">
                        <a:pos x="0" y="49"/>
                      </a:cxn>
                      <a:cxn ang="0">
                        <a:pos x="28" y="25"/>
                      </a:cxn>
                      <a:cxn ang="0">
                        <a:pos x="56" y="21"/>
                      </a:cxn>
                      <a:cxn ang="0">
                        <a:pos x="80" y="9"/>
                      </a:cxn>
                      <a:cxn ang="0">
                        <a:pos x="64" y="25"/>
                      </a:cxn>
                      <a:cxn ang="0">
                        <a:pos x="124" y="49"/>
                      </a:cxn>
                      <a:cxn ang="0">
                        <a:pos x="160" y="65"/>
                      </a:cxn>
                      <a:cxn ang="0">
                        <a:pos x="116" y="77"/>
                      </a:cxn>
                      <a:cxn ang="0">
                        <a:pos x="88" y="57"/>
                      </a:cxn>
                      <a:cxn ang="0">
                        <a:pos x="76" y="53"/>
                      </a:cxn>
                      <a:cxn ang="0">
                        <a:pos x="24" y="41"/>
                      </a:cxn>
                      <a:cxn ang="0">
                        <a:pos x="0" y="49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3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2" y="4"/>
                      </a:cxn>
                      <a:cxn ang="0">
                        <a:pos x="88" y="24"/>
                      </a:cxn>
                      <a:cxn ang="0">
                        <a:pos x="112" y="20"/>
                      </a:cxn>
                      <a:cxn ang="0">
                        <a:pos x="108" y="44"/>
                      </a:cxn>
                      <a:cxn ang="0">
                        <a:pos x="64" y="40"/>
                      </a:cxn>
                      <a:cxn ang="0">
                        <a:pos x="0" y="36"/>
                      </a:cxn>
                      <a:cxn ang="0">
                        <a:pos x="28" y="2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3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/>
                    <a:ahLst/>
                    <a:cxnLst>
                      <a:cxn ang="0">
                        <a:pos x="17" y="25"/>
                      </a:cxn>
                      <a:cxn ang="0">
                        <a:pos x="37" y="13"/>
                      </a:cxn>
                      <a:cxn ang="0">
                        <a:pos x="17" y="2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3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/>
                    <a:ahLst/>
                    <a:cxnLst>
                      <a:cxn ang="0">
                        <a:pos x="19" y="32"/>
                      </a:cxn>
                      <a:cxn ang="0">
                        <a:pos x="19" y="0"/>
                      </a:cxn>
                      <a:cxn ang="0">
                        <a:pos x="19" y="32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3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/>
                    <a:ahLst/>
                    <a:cxnLst>
                      <a:cxn ang="0">
                        <a:pos x="4" y="9"/>
                      </a:cxn>
                      <a:cxn ang="0">
                        <a:pos x="20" y="33"/>
                      </a:cxn>
                      <a:cxn ang="0">
                        <a:pos x="24" y="49"/>
                      </a:cxn>
                      <a:cxn ang="0">
                        <a:pos x="36" y="53"/>
                      </a:cxn>
                      <a:cxn ang="0">
                        <a:pos x="24" y="73"/>
                      </a:cxn>
                      <a:cxn ang="0">
                        <a:pos x="0" y="21"/>
                      </a:cxn>
                      <a:cxn ang="0">
                        <a:pos x="4" y="9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4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/>
                    <a:ahLst/>
                    <a:cxnLst>
                      <a:cxn ang="0">
                        <a:pos x="220" y="1"/>
                      </a:cxn>
                      <a:cxn ang="0">
                        <a:pos x="231" y="8"/>
                      </a:cxn>
                      <a:cxn ang="0">
                        <a:pos x="235" y="0"/>
                      </a:cxn>
                      <a:cxn ang="0">
                        <a:pos x="265" y="0"/>
                      </a:cxn>
                      <a:cxn ang="0">
                        <a:pos x="287" y="17"/>
                      </a:cxn>
                      <a:cxn ang="0">
                        <a:pos x="319" y="10"/>
                      </a:cxn>
                      <a:cxn ang="0">
                        <a:pos x="314" y="29"/>
                      </a:cxn>
                      <a:cxn ang="0">
                        <a:pos x="298" y="46"/>
                      </a:cxn>
                      <a:cxn ang="0">
                        <a:pos x="295" y="29"/>
                      </a:cxn>
                      <a:cxn ang="0">
                        <a:pos x="287" y="31"/>
                      </a:cxn>
                      <a:cxn ang="0">
                        <a:pos x="279" y="29"/>
                      </a:cxn>
                      <a:cxn ang="0">
                        <a:pos x="263" y="21"/>
                      </a:cxn>
                      <a:cxn ang="0">
                        <a:pos x="228" y="38"/>
                      </a:cxn>
                      <a:cxn ang="0">
                        <a:pos x="201" y="44"/>
                      </a:cxn>
                      <a:cxn ang="0">
                        <a:pos x="212" y="57"/>
                      </a:cxn>
                      <a:cxn ang="0">
                        <a:pos x="188" y="63"/>
                      </a:cxn>
                      <a:cxn ang="0">
                        <a:pos x="169" y="61"/>
                      </a:cxn>
                      <a:cxn ang="0">
                        <a:pos x="177" y="57"/>
                      </a:cxn>
                      <a:cxn ang="0">
                        <a:pos x="171" y="40"/>
                      </a:cxn>
                      <a:cxn ang="0">
                        <a:pos x="169" y="31"/>
                      </a:cxn>
                      <a:cxn ang="0">
                        <a:pos x="158" y="23"/>
                      </a:cxn>
                      <a:cxn ang="0">
                        <a:pos x="142" y="27"/>
                      </a:cxn>
                      <a:cxn ang="0">
                        <a:pos x="134" y="27"/>
                      </a:cxn>
                      <a:cxn ang="0">
                        <a:pos x="123" y="25"/>
                      </a:cxn>
                      <a:cxn ang="0">
                        <a:pos x="83" y="2"/>
                      </a:cxn>
                      <a:cxn ang="0">
                        <a:pos x="59" y="14"/>
                      </a:cxn>
                      <a:cxn ang="0">
                        <a:pos x="1" y="0"/>
                      </a:cxn>
                      <a:cxn ang="0">
                        <a:pos x="220" y="1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4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/>
                    <a:ahLst/>
                    <a:cxnLst>
                      <a:cxn ang="0">
                        <a:pos x="105" y="31"/>
                      </a:cxn>
                      <a:cxn ang="0">
                        <a:pos x="30" y="1"/>
                      </a:cxn>
                      <a:cxn ang="0">
                        <a:pos x="285" y="0"/>
                      </a:cxn>
                      <a:cxn ang="0">
                        <a:pos x="296" y="14"/>
                      </a:cxn>
                      <a:cxn ang="0">
                        <a:pos x="264" y="16"/>
                      </a:cxn>
                      <a:cxn ang="0">
                        <a:pos x="105" y="3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4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4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6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4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4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4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4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4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4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5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5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5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5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5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5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5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5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5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5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6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6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6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6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</p:grpSp>
            <p:grpSp>
              <p:nvGrpSpPr>
                <p:cNvPr id="2109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4165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66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67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68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69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70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71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72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73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74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75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76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77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78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79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80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81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82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83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84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85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86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8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87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88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89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90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91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92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93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94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95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96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97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98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199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200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201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202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203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204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205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  <p:sp>
                <p:nvSpPr>
                  <p:cNvPr id="4206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  <a:defRPr/>
                    </a:pPr>
                    <a:endParaRPr lang="en-US">
                      <a:solidFill>
                        <a:srgbClr val="000000"/>
                      </a:solidFill>
                      <a:ea typeface="+mn-ea"/>
                    </a:endParaRPr>
                  </a:p>
                </p:txBody>
              </p:sp>
            </p:grpSp>
          </p:grpSp>
          <p:grpSp>
            <p:nvGrpSpPr>
              <p:cNvPr id="2060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4208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09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10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11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12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13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14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15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16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17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18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19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20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21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22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23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24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25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26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27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28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</p:grpSp>
          <p:grpSp>
            <p:nvGrpSpPr>
              <p:cNvPr id="2061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4230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31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32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33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34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35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36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37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38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39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40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41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42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43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44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45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46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47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48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49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50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51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52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53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4254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lang="en-US">
                    <a:solidFill>
                      <a:srgbClr val="000000"/>
                    </a:solidFill>
                    <a:ea typeface="+mn-ea"/>
                  </a:endParaRPr>
                </a:p>
              </p:txBody>
            </p:sp>
          </p:grpSp>
        </p:grpSp>
        <p:pic>
          <p:nvPicPr>
            <p:cNvPr id="2057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21136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 b="1" i="1">
          <a:solidFill>
            <a:schemeClr val="tx2"/>
          </a:solidFill>
          <a:latin typeface="Times New Roman" pitchFamily="18" charset="0"/>
        </a:defRPr>
      </a:lvl5pPr>
      <a:lvl6pPr marL="503972" algn="l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6pPr>
      <a:lvl7pPr marL="1007943" algn="l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7pPr>
      <a:lvl8pPr marL="1511915" algn="l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8pPr>
      <a:lvl9pPr marL="2015886" algn="l" rtl="0" eaLnBrk="1" fontAlgn="base" hangingPunct="1">
        <a:spcBef>
          <a:spcPct val="0"/>
        </a:spcBef>
        <a:spcAft>
          <a:spcPct val="0"/>
        </a:spcAft>
        <a:defRPr sz="4900" i="1">
          <a:solidFill>
            <a:schemeClr val="tx2"/>
          </a:solidFill>
          <a:latin typeface="Times New Roman" pitchFamily="18" charset="0"/>
        </a:defRPr>
      </a:lvl9pPr>
    </p:titleStyle>
    <p:bodyStyle>
      <a:lvl1pPr marL="377979" indent="-377979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3100">
          <a:solidFill>
            <a:schemeClr val="tx1"/>
          </a:solidFill>
          <a:latin typeface="+mn-lt"/>
        </a:defRPr>
      </a:lvl2pPr>
      <a:lvl3pPr marL="1259929" indent="-251986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763900" indent="-251986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67872" indent="-251986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</a:defRPr>
      </a:lvl5pPr>
      <a:lvl6pPr marL="2771844" indent="-25198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</a:defRPr>
      </a:lvl6pPr>
      <a:lvl7pPr marL="3275815" indent="-25198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</a:defRPr>
      </a:lvl7pPr>
      <a:lvl8pPr marL="3779787" indent="-25198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</a:defRPr>
      </a:lvl8pPr>
      <a:lvl9pPr marL="4283758" indent="-25198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cinta@um.edu.m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file:///C:\Documents%20and%20Settings\User\Desktop\My%20Pictures\logoum.bm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228600" y="804863"/>
            <a:ext cx="9601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60828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</a:pPr>
            <a:r>
              <a:rPr lang="en-GB" sz="2800" b="1" dirty="0">
                <a:solidFill>
                  <a:srgbClr val="FF0000"/>
                </a:solidFill>
              </a:rPr>
              <a:t>CBEB3302</a:t>
            </a:r>
          </a:p>
          <a:p>
            <a:pPr algn="ctr" eaLnBrk="1">
              <a:lnSpc>
                <a:spcPct val="93000"/>
              </a:lnSpc>
            </a:pPr>
            <a:endParaRPr lang="en-GB" sz="4600" b="1" dirty="0">
              <a:solidFill>
                <a:srgbClr val="FF0000"/>
              </a:solidFill>
            </a:endParaRPr>
          </a:p>
          <a:p>
            <a:pPr algn="ctr" eaLnBrk="1">
              <a:lnSpc>
                <a:spcPct val="93000"/>
              </a:lnSpc>
            </a:pPr>
            <a:r>
              <a:rPr lang="en-GB" sz="3200" b="1" dirty="0">
                <a:solidFill>
                  <a:srgbClr val="9999CC"/>
                </a:solidFill>
              </a:rPr>
              <a:t>Lecture 11</a:t>
            </a:r>
          </a:p>
          <a:p>
            <a:pPr algn="ctr" eaLnBrk="1">
              <a:lnSpc>
                <a:spcPct val="93000"/>
              </a:lnSpc>
            </a:pPr>
            <a:r>
              <a:rPr lang="en-GB" sz="3600" b="1" dirty="0">
                <a:solidFill>
                  <a:srgbClr val="280099"/>
                </a:solidFill>
              </a:rPr>
              <a:t>Options</a:t>
            </a:r>
          </a:p>
          <a:p>
            <a:pPr algn="ctr" eaLnBrk="1">
              <a:lnSpc>
                <a:spcPct val="93000"/>
              </a:lnSpc>
            </a:pPr>
            <a:endParaRPr lang="en-GB" sz="3600" b="1" dirty="0">
              <a:solidFill>
                <a:srgbClr val="280099"/>
              </a:solidFill>
            </a:endParaRPr>
          </a:p>
        </p:txBody>
      </p:sp>
      <p:sp>
        <p:nvSpPr>
          <p:cNvPr id="2051" name="Line 2"/>
          <p:cNvSpPr>
            <a:spLocks noChangeShapeType="1"/>
          </p:cNvSpPr>
          <p:nvPr/>
        </p:nvSpPr>
        <p:spPr bwMode="auto">
          <a:xfrm>
            <a:off x="0" y="5410200"/>
            <a:ext cx="10080625" cy="1588"/>
          </a:xfrm>
          <a:prstGeom prst="line">
            <a:avLst/>
          </a:prstGeom>
          <a:noFill/>
          <a:ln w="91440">
            <a:solidFill>
              <a:srgbClr val="99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endParaRPr lang="en-US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979737" y="4933952"/>
            <a:ext cx="41068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</a:pPr>
            <a:endParaRPr lang="en-GB" sz="3600" b="1">
              <a:solidFill>
                <a:srgbClr val="000080"/>
              </a:solidFill>
            </a:endParaRPr>
          </a:p>
          <a:p>
            <a:pPr algn="ctr" eaLnBrk="1">
              <a:lnSpc>
                <a:spcPct val="93000"/>
              </a:lnSpc>
            </a:pPr>
            <a:r>
              <a:rPr lang="en-GB" sz="2200" b="1">
                <a:solidFill>
                  <a:srgbClr val="9999CC"/>
                </a:solidFill>
              </a:rPr>
              <a:t>Dr. Jacinta Chan</a:t>
            </a:r>
          </a:p>
          <a:p>
            <a:pPr algn="ctr" eaLnBrk="1">
              <a:lnSpc>
                <a:spcPct val="93000"/>
              </a:lnSpc>
            </a:pPr>
            <a:endParaRPr lang="en-GB" sz="2200" b="1">
              <a:solidFill>
                <a:srgbClr val="000080"/>
              </a:solidFill>
            </a:endParaRPr>
          </a:p>
          <a:p>
            <a:pPr algn="ctr" eaLnBrk="1">
              <a:lnSpc>
                <a:spcPct val="93000"/>
              </a:lnSpc>
            </a:pPr>
            <a:r>
              <a:rPr lang="en-GB" b="1">
                <a:solidFill>
                  <a:srgbClr val="CCCCFF"/>
                </a:solidFill>
                <a:hlinkClick r:id="rId3"/>
              </a:rPr>
              <a:t>jacinta@um.edu.my</a:t>
            </a:r>
          </a:p>
          <a:p>
            <a:pPr algn="ctr" eaLnBrk="1">
              <a:lnSpc>
                <a:spcPct val="93000"/>
              </a:lnSpc>
            </a:pPr>
            <a:endParaRPr lang="en-GB" b="1">
              <a:solidFill>
                <a:srgbClr val="CCCCFF"/>
              </a:solidFill>
            </a:endParaRPr>
          </a:p>
          <a:p>
            <a:pPr algn="ctr" eaLnBrk="1">
              <a:lnSpc>
                <a:spcPct val="93000"/>
              </a:lnSpc>
            </a:pPr>
            <a:r>
              <a:rPr lang="en-GB" b="1">
                <a:solidFill>
                  <a:srgbClr val="FF8080"/>
                </a:solidFill>
              </a:rPr>
              <a:t>University of Malaya</a:t>
            </a:r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20640" y="7573963"/>
            <a:ext cx="10080625" cy="1587"/>
          </a:xfrm>
          <a:prstGeom prst="line">
            <a:avLst/>
          </a:prstGeom>
          <a:noFill/>
          <a:ln w="91440">
            <a:solidFill>
              <a:srgbClr val="FF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endParaRPr lang="en-US"/>
          </a:p>
        </p:txBody>
      </p:sp>
      <p:sp>
        <p:nvSpPr>
          <p:cNvPr id="2054" name="AutoShape 5"/>
          <p:cNvSpPr>
            <a:spLocks noChangeArrowheads="1"/>
          </p:cNvSpPr>
          <p:nvPr/>
        </p:nvSpPr>
        <p:spPr bwMode="auto">
          <a:xfrm>
            <a:off x="457200" y="6207125"/>
            <a:ext cx="1600200" cy="857250"/>
          </a:xfrm>
          <a:prstGeom prst="roundRect">
            <a:avLst>
              <a:gd name="adj" fmla="val 1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endParaRPr lang="en-U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 rot="-5400000">
            <a:off x="-636588" y="2119313"/>
            <a:ext cx="20542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>
                <a:solidFill>
                  <a:srgbClr val="C0C0C0"/>
                </a:solidFill>
              </a:rPr>
              <a:t>I) Title</a:t>
            </a: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1062038" y="3706814"/>
            <a:ext cx="8237538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endParaRPr lang="en-US"/>
          </a:p>
        </p:txBody>
      </p:sp>
      <p:pic>
        <p:nvPicPr>
          <p:cNvPr id="2057" name="Picture 8" descr="file:///C:/Documents and Settings/User/Desktop/My Pictures/logoum.bmp"/>
          <p:cNvPicPr>
            <a:picLocks noChangeAspect="1" noChangeArrowheads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8" y="33338"/>
            <a:ext cx="1600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9715" tIns="48982" rIns="99715" bIns="48982"/>
          <a:lstStyle/>
          <a:p>
            <a:pPr eaLnBrk="1" hangingPunct="1"/>
            <a:r>
              <a:rPr lang="en-CA" smtClean="0"/>
              <a:t>Review of Option Types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lIns="99715" tIns="48982" rIns="99715" bIns="48982"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call is an option to buy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put is an option to sell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European option can be exercised only at the end of its life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An American option can be exercised at any time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FB24AB-3D15-4F7F-8CC0-D3A12A129B92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50201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9715" tIns="48982" rIns="99715" bIns="48982"/>
          <a:lstStyle/>
          <a:p>
            <a:pPr eaLnBrk="1" hangingPunct="1"/>
            <a:r>
              <a:rPr lang="en-US" smtClean="0"/>
              <a:t>Option Positions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932120" y="2341399"/>
            <a:ext cx="8134504" cy="4535805"/>
          </a:xfrm>
        </p:spPr>
        <p:txBody>
          <a:bodyPr lIns="99715" tIns="48982" rIns="99715" bIns="48982"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Long call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Long put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Short call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Short put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1BFB3C-0F32-4412-82D3-2647E427BDE1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983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099" y="755967"/>
            <a:ext cx="7812484" cy="1259946"/>
          </a:xfrm>
        </p:spPr>
        <p:txBody>
          <a:bodyPr lIns="99715" tIns="48982" rIns="99715" bIns="48982"/>
          <a:lstStyle/>
          <a:p>
            <a:pPr eaLnBrk="1" hangingPunct="1"/>
            <a:r>
              <a:rPr lang="en-US" dirty="0" smtClean="0"/>
              <a:t>Long Call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76076" y="1763924"/>
            <a:ext cx="8589533" cy="4535805"/>
          </a:xfrm>
        </p:spPr>
        <p:txBody>
          <a:bodyPr lIns="99715" tIns="48982" rIns="99715" bIns="48982"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  	</a:t>
            </a:r>
            <a:r>
              <a:rPr lang="en-US" sz="2600">
                <a:latin typeface="Arial" charset="0"/>
                <a:cs typeface="Arial" charset="0"/>
              </a:rPr>
              <a:t>Profit from buying one European call option: option price = $5, strike price = $100, option life = 2 months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EDF908-58F1-4B98-B40E-30C6E30FD5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1727362" y="3107867"/>
            <a:ext cx="7329453" cy="3527848"/>
            <a:chOff x="987" y="1707"/>
            <a:chExt cx="4188" cy="1973"/>
          </a:xfrm>
        </p:grpSpPr>
        <p:sp>
          <p:nvSpPr>
            <p:cNvPr id="8199" name="Line 5"/>
            <p:cNvSpPr>
              <a:spLocks noChangeShapeType="1"/>
            </p:cNvSpPr>
            <p:nvPr/>
          </p:nvSpPr>
          <p:spPr bwMode="auto">
            <a:xfrm>
              <a:off x="1248" y="1721"/>
              <a:ext cx="0" cy="1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00" name="Line 6"/>
            <p:cNvSpPr>
              <a:spLocks noChangeShapeType="1"/>
            </p:cNvSpPr>
            <p:nvPr/>
          </p:nvSpPr>
          <p:spPr bwMode="auto">
            <a:xfrm>
              <a:off x="1530" y="3204"/>
              <a:ext cx="33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01" name="Line 7"/>
            <p:cNvSpPr>
              <a:spLocks noChangeShapeType="1"/>
            </p:cNvSpPr>
            <p:nvPr/>
          </p:nvSpPr>
          <p:spPr bwMode="auto">
            <a:xfrm flipV="1">
              <a:off x="1448" y="3110"/>
              <a:ext cx="36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02" name="Line 8"/>
            <p:cNvSpPr>
              <a:spLocks noChangeShapeType="1"/>
            </p:cNvSpPr>
            <p:nvPr/>
          </p:nvSpPr>
          <p:spPr bwMode="auto">
            <a:xfrm flipH="1" flipV="1">
              <a:off x="1486" y="3112"/>
              <a:ext cx="39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03" name="Line 9"/>
            <p:cNvSpPr>
              <a:spLocks noChangeShapeType="1"/>
            </p:cNvSpPr>
            <p:nvPr/>
          </p:nvSpPr>
          <p:spPr bwMode="auto">
            <a:xfrm flipH="1" flipV="1">
              <a:off x="1392" y="3111"/>
              <a:ext cx="51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04" name="Line 10"/>
            <p:cNvSpPr>
              <a:spLocks noChangeShapeType="1"/>
            </p:cNvSpPr>
            <p:nvPr/>
          </p:nvSpPr>
          <p:spPr bwMode="auto">
            <a:xfrm flipH="1">
              <a:off x="1361" y="3121"/>
              <a:ext cx="38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05" name="Line 11"/>
            <p:cNvSpPr>
              <a:spLocks noChangeShapeType="1"/>
            </p:cNvSpPr>
            <p:nvPr/>
          </p:nvSpPr>
          <p:spPr bwMode="auto">
            <a:xfrm flipH="1">
              <a:off x="1245" y="3206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>
              <a:off x="1253" y="2772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>
              <a:off x="1256" y="2337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>
              <a:off x="1252" y="1911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1596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2028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1" name="Line 17"/>
            <p:cNvSpPr>
              <a:spLocks noChangeShapeType="1"/>
            </p:cNvSpPr>
            <p:nvPr/>
          </p:nvSpPr>
          <p:spPr bwMode="auto">
            <a:xfrm>
              <a:off x="2457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2892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3" name="Line 19"/>
            <p:cNvSpPr>
              <a:spLocks noChangeShapeType="1"/>
            </p:cNvSpPr>
            <p:nvPr/>
          </p:nvSpPr>
          <p:spPr bwMode="auto">
            <a:xfrm>
              <a:off x="3324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4" name="Line 20"/>
            <p:cNvSpPr>
              <a:spLocks noChangeShapeType="1"/>
            </p:cNvSpPr>
            <p:nvPr/>
          </p:nvSpPr>
          <p:spPr bwMode="auto">
            <a:xfrm>
              <a:off x="3753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5" name="Line 21"/>
            <p:cNvSpPr>
              <a:spLocks noChangeShapeType="1"/>
            </p:cNvSpPr>
            <p:nvPr/>
          </p:nvSpPr>
          <p:spPr bwMode="auto">
            <a:xfrm>
              <a:off x="4185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6" name="Line 22"/>
            <p:cNvSpPr>
              <a:spLocks noChangeShapeType="1"/>
            </p:cNvSpPr>
            <p:nvPr/>
          </p:nvSpPr>
          <p:spPr bwMode="auto">
            <a:xfrm>
              <a:off x="1254" y="3633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7" name="Line 23"/>
            <p:cNvSpPr>
              <a:spLocks noChangeShapeType="1"/>
            </p:cNvSpPr>
            <p:nvPr/>
          </p:nvSpPr>
          <p:spPr bwMode="auto">
            <a:xfrm flipH="1">
              <a:off x="1245" y="3420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8" name="Line 24"/>
            <p:cNvSpPr>
              <a:spLocks noChangeShapeType="1"/>
            </p:cNvSpPr>
            <p:nvPr/>
          </p:nvSpPr>
          <p:spPr bwMode="auto">
            <a:xfrm>
              <a:off x="1541" y="3420"/>
              <a:ext cx="133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9" name="Line 25"/>
            <p:cNvSpPr>
              <a:spLocks noChangeShapeType="1"/>
            </p:cNvSpPr>
            <p:nvPr/>
          </p:nvSpPr>
          <p:spPr bwMode="auto">
            <a:xfrm flipV="1">
              <a:off x="2907" y="1981"/>
              <a:ext cx="1393" cy="145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20" name="Rectangle 26"/>
            <p:cNvSpPr>
              <a:spLocks noChangeArrowheads="1"/>
            </p:cNvSpPr>
            <p:nvPr/>
          </p:nvSpPr>
          <p:spPr bwMode="auto">
            <a:xfrm>
              <a:off x="987" y="1765"/>
              <a:ext cx="31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8221" name="Rectangle 27"/>
            <p:cNvSpPr>
              <a:spLocks noChangeArrowheads="1"/>
            </p:cNvSpPr>
            <p:nvPr/>
          </p:nvSpPr>
          <p:spPr bwMode="auto">
            <a:xfrm>
              <a:off x="987" y="2221"/>
              <a:ext cx="31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8222" name="Rectangle 28"/>
            <p:cNvSpPr>
              <a:spLocks noChangeArrowheads="1"/>
            </p:cNvSpPr>
            <p:nvPr/>
          </p:nvSpPr>
          <p:spPr bwMode="auto">
            <a:xfrm>
              <a:off x="999" y="2655"/>
              <a:ext cx="31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8223" name="Rectangle 29"/>
            <p:cNvSpPr>
              <a:spLocks noChangeArrowheads="1"/>
            </p:cNvSpPr>
            <p:nvPr/>
          </p:nvSpPr>
          <p:spPr bwMode="auto">
            <a:xfrm>
              <a:off x="1059" y="3063"/>
              <a:ext cx="21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224" name="Rectangle 30"/>
            <p:cNvSpPr>
              <a:spLocks noChangeArrowheads="1"/>
            </p:cNvSpPr>
            <p:nvPr/>
          </p:nvSpPr>
          <p:spPr bwMode="auto">
            <a:xfrm>
              <a:off x="1011" y="3279"/>
              <a:ext cx="27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-5</a:t>
              </a:r>
            </a:p>
          </p:txBody>
        </p:sp>
        <p:sp>
          <p:nvSpPr>
            <p:cNvPr id="8225" name="Rectangle 31"/>
            <p:cNvSpPr>
              <a:spLocks noChangeArrowheads="1"/>
            </p:cNvSpPr>
            <p:nvPr/>
          </p:nvSpPr>
          <p:spPr bwMode="auto">
            <a:xfrm>
              <a:off x="1464" y="2859"/>
              <a:ext cx="31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8226" name="Rectangle 32"/>
            <p:cNvSpPr>
              <a:spLocks noChangeArrowheads="1"/>
            </p:cNvSpPr>
            <p:nvPr/>
          </p:nvSpPr>
          <p:spPr bwMode="auto">
            <a:xfrm>
              <a:off x="1896" y="2859"/>
              <a:ext cx="31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8227" name="Rectangle 33"/>
            <p:cNvSpPr>
              <a:spLocks noChangeArrowheads="1"/>
            </p:cNvSpPr>
            <p:nvPr/>
          </p:nvSpPr>
          <p:spPr bwMode="auto">
            <a:xfrm>
              <a:off x="2316" y="2859"/>
              <a:ext cx="31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90</a:t>
              </a:r>
            </a:p>
          </p:txBody>
        </p:sp>
        <p:sp>
          <p:nvSpPr>
            <p:cNvPr id="8228" name="Rectangle 34"/>
            <p:cNvSpPr>
              <a:spLocks noChangeArrowheads="1"/>
            </p:cNvSpPr>
            <p:nvPr/>
          </p:nvSpPr>
          <p:spPr bwMode="auto">
            <a:xfrm>
              <a:off x="2727" y="2859"/>
              <a:ext cx="43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100</a:t>
              </a:r>
            </a:p>
          </p:txBody>
        </p:sp>
        <p:sp>
          <p:nvSpPr>
            <p:cNvPr id="8229" name="Rectangle 35"/>
            <p:cNvSpPr>
              <a:spLocks noChangeArrowheads="1"/>
            </p:cNvSpPr>
            <p:nvPr/>
          </p:nvSpPr>
          <p:spPr bwMode="auto">
            <a:xfrm>
              <a:off x="3159" y="3255"/>
              <a:ext cx="425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110</a:t>
              </a:r>
            </a:p>
          </p:txBody>
        </p:sp>
        <p:sp>
          <p:nvSpPr>
            <p:cNvPr id="8230" name="Rectangle 36"/>
            <p:cNvSpPr>
              <a:spLocks noChangeArrowheads="1"/>
            </p:cNvSpPr>
            <p:nvPr/>
          </p:nvSpPr>
          <p:spPr bwMode="auto">
            <a:xfrm>
              <a:off x="3591" y="3255"/>
              <a:ext cx="43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120</a:t>
              </a:r>
            </a:p>
          </p:txBody>
        </p:sp>
        <p:sp>
          <p:nvSpPr>
            <p:cNvPr id="8231" name="Rectangle 37"/>
            <p:cNvSpPr>
              <a:spLocks noChangeArrowheads="1"/>
            </p:cNvSpPr>
            <p:nvPr/>
          </p:nvSpPr>
          <p:spPr bwMode="auto">
            <a:xfrm>
              <a:off x="4023" y="3255"/>
              <a:ext cx="43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130</a:t>
              </a:r>
            </a:p>
          </p:txBody>
        </p:sp>
        <p:sp>
          <p:nvSpPr>
            <p:cNvPr id="8232" name="Rectangle 38"/>
            <p:cNvSpPr>
              <a:spLocks noChangeArrowheads="1"/>
            </p:cNvSpPr>
            <p:nvPr/>
          </p:nvSpPr>
          <p:spPr bwMode="auto">
            <a:xfrm>
              <a:off x="1335" y="1707"/>
              <a:ext cx="85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Profit ($)</a:t>
              </a:r>
            </a:p>
          </p:txBody>
        </p:sp>
        <p:sp>
          <p:nvSpPr>
            <p:cNvPr id="8233" name="Rectangle 39"/>
            <p:cNvSpPr>
              <a:spLocks noChangeArrowheads="1"/>
            </p:cNvSpPr>
            <p:nvPr/>
          </p:nvSpPr>
          <p:spPr bwMode="auto">
            <a:xfrm>
              <a:off x="3842" y="2667"/>
              <a:ext cx="1333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Terminal</a:t>
              </a:r>
            </a:p>
            <a:p>
              <a:pPr algn="ctr"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stock price ($)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26530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2094" y="923960"/>
            <a:ext cx="7896490" cy="1091953"/>
          </a:xfrm>
        </p:spPr>
        <p:txBody>
          <a:bodyPr lIns="99715" tIns="48982" rIns="99715" bIns="48982"/>
          <a:lstStyle/>
          <a:p>
            <a:pPr eaLnBrk="1" hangingPunct="1"/>
            <a:r>
              <a:rPr lang="en-US" dirty="0" smtClean="0"/>
              <a:t>Short Call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4083" y="1763924"/>
            <a:ext cx="8484526" cy="4535805"/>
          </a:xfrm>
        </p:spPr>
        <p:txBody>
          <a:bodyPr lIns="99715" tIns="48982" rIns="99715" bIns="48982"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   </a:t>
            </a:r>
            <a:r>
              <a:rPr lang="en-US" sz="2600">
                <a:latin typeface="Arial" charset="0"/>
                <a:cs typeface="Arial" charset="0"/>
              </a:rPr>
              <a:t>Profit from writing one European call option: option price = $5, strike price = $100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72030E-A555-44B3-B054-7B8EC457325B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1645103" y="2887378"/>
            <a:ext cx="7317204" cy="3751842"/>
            <a:chOff x="940" y="1650"/>
            <a:chExt cx="4181" cy="2144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940" y="3514"/>
              <a:ext cx="3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-30</a:t>
              </a:r>
            </a:p>
          </p:txBody>
        </p:sp>
        <p:sp>
          <p:nvSpPr>
            <p:cNvPr id="9224" name="Rectangle 6"/>
            <p:cNvSpPr>
              <a:spLocks noChangeArrowheads="1"/>
            </p:cNvSpPr>
            <p:nvPr/>
          </p:nvSpPr>
          <p:spPr bwMode="auto">
            <a:xfrm>
              <a:off x="940" y="3088"/>
              <a:ext cx="3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-20</a:t>
              </a:r>
            </a:p>
          </p:txBody>
        </p:sp>
        <p:sp>
          <p:nvSpPr>
            <p:cNvPr id="9225" name="Rectangle 7"/>
            <p:cNvSpPr>
              <a:spLocks noChangeArrowheads="1"/>
            </p:cNvSpPr>
            <p:nvPr/>
          </p:nvSpPr>
          <p:spPr bwMode="auto">
            <a:xfrm>
              <a:off x="940" y="2634"/>
              <a:ext cx="3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-10</a:t>
              </a:r>
            </a:p>
          </p:txBody>
        </p:sp>
        <p:sp>
          <p:nvSpPr>
            <p:cNvPr id="9226" name="Rectangle 8"/>
            <p:cNvSpPr>
              <a:spLocks noChangeArrowheads="1"/>
            </p:cNvSpPr>
            <p:nvPr/>
          </p:nvSpPr>
          <p:spPr bwMode="auto">
            <a:xfrm>
              <a:off x="1059" y="2217"/>
              <a:ext cx="21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1059" y="2014"/>
              <a:ext cx="21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1248" y="1706"/>
              <a:ext cx="0" cy="2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>
              <a:off x="1530" y="2340"/>
              <a:ext cx="33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 flipV="1">
              <a:off x="1448" y="2246"/>
              <a:ext cx="36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 flipH="1" flipV="1">
              <a:off x="1486" y="2248"/>
              <a:ext cx="39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 flipH="1" flipV="1">
              <a:off x="1392" y="2247"/>
              <a:ext cx="51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33" name="Line 15"/>
            <p:cNvSpPr>
              <a:spLocks noChangeShapeType="1"/>
            </p:cNvSpPr>
            <p:nvPr/>
          </p:nvSpPr>
          <p:spPr bwMode="auto">
            <a:xfrm flipH="1">
              <a:off x="1361" y="2257"/>
              <a:ext cx="38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 flipH="1">
              <a:off x="1245" y="2342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>
              <a:off x="1596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2028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37" name="Line 19"/>
            <p:cNvSpPr>
              <a:spLocks noChangeShapeType="1"/>
            </p:cNvSpPr>
            <p:nvPr/>
          </p:nvSpPr>
          <p:spPr bwMode="auto">
            <a:xfrm>
              <a:off x="2457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2892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>
              <a:off x="3324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40" name="Line 22"/>
            <p:cNvSpPr>
              <a:spLocks noChangeShapeType="1"/>
            </p:cNvSpPr>
            <p:nvPr/>
          </p:nvSpPr>
          <p:spPr bwMode="auto">
            <a:xfrm>
              <a:off x="3753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41" name="Line 23"/>
            <p:cNvSpPr>
              <a:spLocks noChangeShapeType="1"/>
            </p:cNvSpPr>
            <p:nvPr/>
          </p:nvSpPr>
          <p:spPr bwMode="auto">
            <a:xfrm>
              <a:off x="4185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42" name="Line 24"/>
            <p:cNvSpPr>
              <a:spLocks noChangeShapeType="1"/>
            </p:cNvSpPr>
            <p:nvPr/>
          </p:nvSpPr>
          <p:spPr bwMode="auto">
            <a:xfrm>
              <a:off x="1254" y="2769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43" name="Rectangle 25"/>
            <p:cNvSpPr>
              <a:spLocks noChangeArrowheads="1"/>
            </p:cNvSpPr>
            <p:nvPr/>
          </p:nvSpPr>
          <p:spPr bwMode="auto">
            <a:xfrm>
              <a:off x="1476" y="2391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9244" name="Rectangle 26"/>
            <p:cNvSpPr>
              <a:spLocks noChangeArrowheads="1"/>
            </p:cNvSpPr>
            <p:nvPr/>
          </p:nvSpPr>
          <p:spPr bwMode="auto">
            <a:xfrm>
              <a:off x="1908" y="2391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9245" name="Rectangle 27"/>
            <p:cNvSpPr>
              <a:spLocks noChangeArrowheads="1"/>
            </p:cNvSpPr>
            <p:nvPr/>
          </p:nvSpPr>
          <p:spPr bwMode="auto">
            <a:xfrm>
              <a:off x="2340" y="2391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90</a:t>
              </a:r>
            </a:p>
          </p:txBody>
        </p:sp>
        <p:sp>
          <p:nvSpPr>
            <p:cNvPr id="9246" name="Rectangle 28"/>
            <p:cNvSpPr>
              <a:spLocks noChangeArrowheads="1"/>
            </p:cNvSpPr>
            <p:nvPr/>
          </p:nvSpPr>
          <p:spPr bwMode="auto">
            <a:xfrm>
              <a:off x="2727" y="2391"/>
              <a:ext cx="43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100</a:t>
              </a:r>
            </a:p>
          </p:txBody>
        </p:sp>
        <p:sp>
          <p:nvSpPr>
            <p:cNvPr id="9247" name="Rectangle 29"/>
            <p:cNvSpPr>
              <a:spLocks noChangeArrowheads="1"/>
            </p:cNvSpPr>
            <p:nvPr/>
          </p:nvSpPr>
          <p:spPr bwMode="auto">
            <a:xfrm>
              <a:off x="3159" y="1995"/>
              <a:ext cx="42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110</a:t>
              </a:r>
            </a:p>
          </p:txBody>
        </p:sp>
        <p:sp>
          <p:nvSpPr>
            <p:cNvPr id="9248" name="Rectangle 30"/>
            <p:cNvSpPr>
              <a:spLocks noChangeArrowheads="1"/>
            </p:cNvSpPr>
            <p:nvPr/>
          </p:nvSpPr>
          <p:spPr bwMode="auto">
            <a:xfrm>
              <a:off x="3591" y="1995"/>
              <a:ext cx="43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120</a:t>
              </a:r>
            </a:p>
          </p:txBody>
        </p:sp>
        <p:sp>
          <p:nvSpPr>
            <p:cNvPr id="9249" name="Rectangle 31"/>
            <p:cNvSpPr>
              <a:spLocks noChangeArrowheads="1"/>
            </p:cNvSpPr>
            <p:nvPr/>
          </p:nvSpPr>
          <p:spPr bwMode="auto">
            <a:xfrm>
              <a:off x="4023" y="1995"/>
              <a:ext cx="43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130</a:t>
              </a:r>
            </a:p>
          </p:txBody>
        </p:sp>
        <p:sp>
          <p:nvSpPr>
            <p:cNvPr id="9250" name="Rectangle 32"/>
            <p:cNvSpPr>
              <a:spLocks noChangeArrowheads="1"/>
            </p:cNvSpPr>
            <p:nvPr/>
          </p:nvSpPr>
          <p:spPr bwMode="auto">
            <a:xfrm>
              <a:off x="1335" y="1650"/>
              <a:ext cx="85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Profit ($)</a:t>
              </a:r>
            </a:p>
          </p:txBody>
        </p:sp>
        <p:sp>
          <p:nvSpPr>
            <p:cNvPr id="9251" name="Rectangle 33"/>
            <p:cNvSpPr>
              <a:spLocks noChangeArrowheads="1"/>
            </p:cNvSpPr>
            <p:nvPr/>
          </p:nvSpPr>
          <p:spPr bwMode="auto">
            <a:xfrm>
              <a:off x="3788" y="2397"/>
              <a:ext cx="1333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Terminal</a:t>
              </a:r>
            </a:p>
            <a:p>
              <a:pPr algn="ctr"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stock price ($)</a:t>
              </a:r>
            </a:p>
          </p:txBody>
        </p:sp>
        <p:sp>
          <p:nvSpPr>
            <p:cNvPr id="9252" name="Line 34"/>
            <p:cNvSpPr>
              <a:spLocks noChangeShapeType="1"/>
            </p:cNvSpPr>
            <p:nvPr/>
          </p:nvSpPr>
          <p:spPr bwMode="auto">
            <a:xfrm flipH="1">
              <a:off x="1248" y="2136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53" name="Line 35"/>
            <p:cNvSpPr>
              <a:spLocks noChangeShapeType="1"/>
            </p:cNvSpPr>
            <p:nvPr/>
          </p:nvSpPr>
          <p:spPr bwMode="auto">
            <a:xfrm>
              <a:off x="1255" y="3205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54" name="Line 36"/>
            <p:cNvSpPr>
              <a:spLocks noChangeShapeType="1"/>
            </p:cNvSpPr>
            <p:nvPr/>
          </p:nvSpPr>
          <p:spPr bwMode="auto">
            <a:xfrm>
              <a:off x="1256" y="3639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55" name="Line 37"/>
            <p:cNvSpPr>
              <a:spLocks noChangeShapeType="1"/>
            </p:cNvSpPr>
            <p:nvPr/>
          </p:nvSpPr>
          <p:spPr bwMode="auto">
            <a:xfrm>
              <a:off x="1559" y="2136"/>
              <a:ext cx="130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56" name="Line 38"/>
            <p:cNvSpPr>
              <a:spLocks noChangeShapeType="1"/>
            </p:cNvSpPr>
            <p:nvPr/>
          </p:nvSpPr>
          <p:spPr bwMode="auto">
            <a:xfrm>
              <a:off x="2886" y="2142"/>
              <a:ext cx="1528" cy="1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5583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2120" y="587978"/>
            <a:ext cx="7476464" cy="1427939"/>
          </a:xfrm>
        </p:spPr>
        <p:txBody>
          <a:bodyPr lIns="99715" tIns="48982" rIns="99715" bIns="48982"/>
          <a:lstStyle/>
          <a:p>
            <a:pPr eaLnBrk="1" hangingPunct="1"/>
            <a:r>
              <a:rPr lang="en-US" dirty="0" smtClean="0"/>
              <a:t>Long Put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60078" y="1763924"/>
            <a:ext cx="8463525" cy="4535805"/>
          </a:xfrm>
        </p:spPr>
        <p:txBody>
          <a:bodyPr lIns="99715" tIns="48982" rIns="99715" bIns="48982"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   </a:t>
            </a:r>
            <a:r>
              <a:rPr lang="en-US" sz="2600">
                <a:latin typeface="Arial" charset="0"/>
                <a:cs typeface="Arial" charset="0"/>
              </a:rPr>
              <a:t>Profit from buying a European put option: option price = $7, strike price = $70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576A65-8521-4777-8E9A-D25C2E0DF50F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10246" name="Group 4"/>
          <p:cNvGrpSpPr>
            <a:grpSpLocks/>
          </p:cNvGrpSpPr>
          <p:nvPr/>
        </p:nvGrpSpPr>
        <p:grpSpPr bwMode="auto">
          <a:xfrm>
            <a:off x="1727362" y="2987126"/>
            <a:ext cx="7329453" cy="3452601"/>
            <a:chOff x="987" y="1707"/>
            <a:chExt cx="4188" cy="1973"/>
          </a:xfrm>
        </p:grpSpPr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>
              <a:off x="1248" y="1721"/>
              <a:ext cx="0" cy="1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>
              <a:off x="1530" y="3206"/>
              <a:ext cx="3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 flipV="1">
              <a:off x="1448" y="3110"/>
              <a:ext cx="36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 flipH="1" flipV="1">
              <a:off x="1485" y="3113"/>
              <a:ext cx="42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 flipH="1" flipV="1">
              <a:off x="1392" y="3110"/>
              <a:ext cx="5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 flipH="1">
              <a:off x="1359" y="3121"/>
              <a:ext cx="4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 flipH="1">
              <a:off x="1245" y="3206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54" name="Line 12"/>
            <p:cNvSpPr>
              <a:spLocks noChangeShapeType="1"/>
            </p:cNvSpPr>
            <p:nvPr/>
          </p:nvSpPr>
          <p:spPr bwMode="auto">
            <a:xfrm>
              <a:off x="1253" y="2772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55" name="Line 13"/>
            <p:cNvSpPr>
              <a:spLocks noChangeShapeType="1"/>
            </p:cNvSpPr>
            <p:nvPr/>
          </p:nvSpPr>
          <p:spPr bwMode="auto">
            <a:xfrm>
              <a:off x="1256" y="2337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>
              <a:off x="1252" y="1911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>
              <a:off x="1596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>
              <a:off x="2028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59" name="Line 17"/>
            <p:cNvSpPr>
              <a:spLocks noChangeShapeType="1"/>
            </p:cNvSpPr>
            <p:nvPr/>
          </p:nvSpPr>
          <p:spPr bwMode="auto">
            <a:xfrm>
              <a:off x="2457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60" name="Line 18"/>
            <p:cNvSpPr>
              <a:spLocks noChangeShapeType="1"/>
            </p:cNvSpPr>
            <p:nvPr/>
          </p:nvSpPr>
          <p:spPr bwMode="auto">
            <a:xfrm>
              <a:off x="2892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61" name="Line 19"/>
            <p:cNvSpPr>
              <a:spLocks noChangeShapeType="1"/>
            </p:cNvSpPr>
            <p:nvPr/>
          </p:nvSpPr>
          <p:spPr bwMode="auto">
            <a:xfrm>
              <a:off x="3324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>
              <a:off x="3753" y="3160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63" name="Line 21"/>
            <p:cNvSpPr>
              <a:spLocks noChangeShapeType="1"/>
            </p:cNvSpPr>
            <p:nvPr/>
          </p:nvSpPr>
          <p:spPr bwMode="auto">
            <a:xfrm>
              <a:off x="4185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64" name="Line 22"/>
            <p:cNvSpPr>
              <a:spLocks noChangeShapeType="1"/>
            </p:cNvSpPr>
            <p:nvPr/>
          </p:nvSpPr>
          <p:spPr bwMode="auto">
            <a:xfrm>
              <a:off x="1253" y="3633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65" name="Line 23"/>
            <p:cNvSpPr>
              <a:spLocks noChangeShapeType="1"/>
            </p:cNvSpPr>
            <p:nvPr/>
          </p:nvSpPr>
          <p:spPr bwMode="auto">
            <a:xfrm flipH="1">
              <a:off x="1245" y="3420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66" name="Rectangle 24"/>
            <p:cNvSpPr>
              <a:spLocks noChangeArrowheads="1"/>
            </p:cNvSpPr>
            <p:nvPr/>
          </p:nvSpPr>
          <p:spPr bwMode="auto">
            <a:xfrm>
              <a:off x="987" y="1765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10267" name="Rectangle 25"/>
            <p:cNvSpPr>
              <a:spLocks noChangeArrowheads="1"/>
            </p:cNvSpPr>
            <p:nvPr/>
          </p:nvSpPr>
          <p:spPr bwMode="auto">
            <a:xfrm>
              <a:off x="987" y="2221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10268" name="Rectangle 26"/>
            <p:cNvSpPr>
              <a:spLocks noChangeArrowheads="1"/>
            </p:cNvSpPr>
            <p:nvPr/>
          </p:nvSpPr>
          <p:spPr bwMode="auto">
            <a:xfrm>
              <a:off x="999" y="2655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0269" name="Rectangle 27"/>
            <p:cNvSpPr>
              <a:spLocks noChangeArrowheads="1"/>
            </p:cNvSpPr>
            <p:nvPr/>
          </p:nvSpPr>
          <p:spPr bwMode="auto">
            <a:xfrm>
              <a:off x="1059" y="3063"/>
              <a:ext cx="21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270" name="Rectangle 28"/>
            <p:cNvSpPr>
              <a:spLocks noChangeArrowheads="1"/>
            </p:cNvSpPr>
            <p:nvPr/>
          </p:nvSpPr>
          <p:spPr bwMode="auto">
            <a:xfrm>
              <a:off x="1011" y="3373"/>
              <a:ext cx="27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-7</a:t>
              </a:r>
            </a:p>
          </p:txBody>
        </p:sp>
        <p:sp>
          <p:nvSpPr>
            <p:cNvPr id="10271" name="Rectangle 29"/>
            <p:cNvSpPr>
              <a:spLocks noChangeArrowheads="1"/>
            </p:cNvSpPr>
            <p:nvPr/>
          </p:nvSpPr>
          <p:spPr bwMode="auto">
            <a:xfrm>
              <a:off x="2785" y="3219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10272" name="Rectangle 30"/>
            <p:cNvSpPr>
              <a:spLocks noChangeArrowheads="1"/>
            </p:cNvSpPr>
            <p:nvPr/>
          </p:nvSpPr>
          <p:spPr bwMode="auto">
            <a:xfrm>
              <a:off x="2343" y="3219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60</a:t>
              </a:r>
            </a:p>
          </p:txBody>
        </p:sp>
        <p:sp>
          <p:nvSpPr>
            <p:cNvPr id="10273" name="Rectangle 31"/>
            <p:cNvSpPr>
              <a:spLocks noChangeArrowheads="1"/>
            </p:cNvSpPr>
            <p:nvPr/>
          </p:nvSpPr>
          <p:spPr bwMode="auto">
            <a:xfrm>
              <a:off x="1917" y="3219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10274" name="Rectangle 32"/>
            <p:cNvSpPr>
              <a:spLocks noChangeArrowheads="1"/>
            </p:cNvSpPr>
            <p:nvPr/>
          </p:nvSpPr>
          <p:spPr bwMode="auto">
            <a:xfrm>
              <a:off x="1489" y="3219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10275" name="Rectangle 33"/>
            <p:cNvSpPr>
              <a:spLocks noChangeArrowheads="1"/>
            </p:cNvSpPr>
            <p:nvPr/>
          </p:nvSpPr>
          <p:spPr bwMode="auto">
            <a:xfrm>
              <a:off x="3213" y="3219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10276" name="Rectangle 34"/>
            <p:cNvSpPr>
              <a:spLocks noChangeArrowheads="1"/>
            </p:cNvSpPr>
            <p:nvPr/>
          </p:nvSpPr>
          <p:spPr bwMode="auto">
            <a:xfrm>
              <a:off x="3627" y="3219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90</a:t>
              </a:r>
            </a:p>
          </p:txBody>
        </p:sp>
        <p:sp>
          <p:nvSpPr>
            <p:cNvPr id="10277" name="Rectangle 35"/>
            <p:cNvSpPr>
              <a:spLocks noChangeArrowheads="1"/>
            </p:cNvSpPr>
            <p:nvPr/>
          </p:nvSpPr>
          <p:spPr bwMode="auto">
            <a:xfrm>
              <a:off x="4023" y="3219"/>
              <a:ext cx="43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100</a:t>
              </a:r>
            </a:p>
          </p:txBody>
        </p:sp>
        <p:sp>
          <p:nvSpPr>
            <p:cNvPr id="10278" name="Rectangle 36"/>
            <p:cNvSpPr>
              <a:spLocks noChangeArrowheads="1"/>
            </p:cNvSpPr>
            <p:nvPr/>
          </p:nvSpPr>
          <p:spPr bwMode="auto">
            <a:xfrm>
              <a:off x="1335" y="1707"/>
              <a:ext cx="85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Profit ($)</a:t>
              </a:r>
            </a:p>
          </p:txBody>
        </p:sp>
        <p:sp>
          <p:nvSpPr>
            <p:cNvPr id="10279" name="Rectangle 37"/>
            <p:cNvSpPr>
              <a:spLocks noChangeArrowheads="1"/>
            </p:cNvSpPr>
            <p:nvPr/>
          </p:nvSpPr>
          <p:spPr bwMode="auto">
            <a:xfrm>
              <a:off x="3842" y="2667"/>
              <a:ext cx="1333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Terminal</a:t>
              </a:r>
            </a:p>
            <a:p>
              <a:pPr algn="ctr"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stock price ($)</a:t>
              </a:r>
            </a:p>
          </p:txBody>
        </p:sp>
        <p:sp>
          <p:nvSpPr>
            <p:cNvPr id="10280" name="Line 38"/>
            <p:cNvSpPr>
              <a:spLocks noChangeShapeType="1"/>
            </p:cNvSpPr>
            <p:nvPr/>
          </p:nvSpPr>
          <p:spPr bwMode="auto">
            <a:xfrm flipH="1">
              <a:off x="1211" y="3492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81" name="Line 39"/>
            <p:cNvSpPr>
              <a:spLocks noChangeShapeType="1"/>
            </p:cNvSpPr>
            <p:nvPr/>
          </p:nvSpPr>
          <p:spPr bwMode="auto">
            <a:xfrm>
              <a:off x="2909" y="3496"/>
              <a:ext cx="169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82" name="Line 40"/>
            <p:cNvSpPr>
              <a:spLocks noChangeShapeType="1"/>
            </p:cNvSpPr>
            <p:nvPr/>
          </p:nvSpPr>
          <p:spPr bwMode="auto">
            <a:xfrm flipH="1" flipV="1">
              <a:off x="1513" y="2119"/>
              <a:ext cx="1402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2408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089" y="671971"/>
            <a:ext cx="8232510" cy="1343942"/>
          </a:xfrm>
        </p:spPr>
        <p:txBody>
          <a:bodyPr lIns="99715" tIns="48982" rIns="99715" bIns="48982"/>
          <a:lstStyle/>
          <a:p>
            <a:pPr eaLnBrk="1" hangingPunct="1"/>
            <a:r>
              <a:rPr lang="en-US" dirty="0" smtClean="0"/>
              <a:t>Short Put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60078" y="1763924"/>
            <a:ext cx="8505527" cy="4535805"/>
          </a:xfrm>
        </p:spPr>
        <p:txBody>
          <a:bodyPr lIns="99715" tIns="48982" rIns="99715" bIns="48982"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   </a:t>
            </a:r>
            <a:r>
              <a:rPr lang="en-US" sz="2600">
                <a:latin typeface="Arial" charset="0"/>
                <a:cs typeface="Arial" charset="0"/>
              </a:rPr>
              <a:t>Profit from writing a European put option: option price = $7, strike price = $70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9E926D-8A44-4E84-ACC2-D7AA3767882B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11270" name="Group 4"/>
          <p:cNvGrpSpPr>
            <a:grpSpLocks/>
          </p:cNvGrpSpPr>
          <p:nvPr/>
        </p:nvGrpSpPr>
        <p:grpSpPr bwMode="auto">
          <a:xfrm>
            <a:off x="1638105" y="2801630"/>
            <a:ext cx="7492215" cy="3886582"/>
            <a:chOff x="936" y="1601"/>
            <a:chExt cx="4281" cy="2221"/>
          </a:xfrm>
        </p:grpSpPr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937" y="3542"/>
              <a:ext cx="3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-30</a:t>
              </a:r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936" y="3115"/>
              <a:ext cx="3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-20</a:t>
              </a: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937" y="2683"/>
              <a:ext cx="3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-10</a:t>
              </a: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1053" y="1956"/>
              <a:ext cx="21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1275" name="Line 9"/>
            <p:cNvSpPr>
              <a:spLocks noChangeShapeType="1"/>
            </p:cNvSpPr>
            <p:nvPr/>
          </p:nvSpPr>
          <p:spPr bwMode="auto">
            <a:xfrm>
              <a:off x="1248" y="1601"/>
              <a:ext cx="0" cy="20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76" name="Line 10"/>
            <p:cNvSpPr>
              <a:spLocks noChangeShapeType="1"/>
            </p:cNvSpPr>
            <p:nvPr/>
          </p:nvSpPr>
          <p:spPr bwMode="auto">
            <a:xfrm>
              <a:off x="1530" y="2396"/>
              <a:ext cx="3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77" name="Line 11"/>
            <p:cNvSpPr>
              <a:spLocks noChangeShapeType="1"/>
            </p:cNvSpPr>
            <p:nvPr/>
          </p:nvSpPr>
          <p:spPr bwMode="auto">
            <a:xfrm flipV="1">
              <a:off x="1448" y="2300"/>
              <a:ext cx="36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78" name="Line 12"/>
            <p:cNvSpPr>
              <a:spLocks noChangeShapeType="1"/>
            </p:cNvSpPr>
            <p:nvPr/>
          </p:nvSpPr>
          <p:spPr bwMode="auto">
            <a:xfrm flipH="1" flipV="1">
              <a:off x="1485" y="2303"/>
              <a:ext cx="42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79" name="Line 13"/>
            <p:cNvSpPr>
              <a:spLocks noChangeShapeType="1"/>
            </p:cNvSpPr>
            <p:nvPr/>
          </p:nvSpPr>
          <p:spPr bwMode="auto">
            <a:xfrm flipH="1" flipV="1">
              <a:off x="1392" y="2300"/>
              <a:ext cx="5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80" name="Line 14"/>
            <p:cNvSpPr>
              <a:spLocks noChangeShapeType="1"/>
            </p:cNvSpPr>
            <p:nvPr/>
          </p:nvSpPr>
          <p:spPr bwMode="auto">
            <a:xfrm flipH="1">
              <a:off x="1359" y="2311"/>
              <a:ext cx="4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81" name="Line 15"/>
            <p:cNvSpPr>
              <a:spLocks noChangeShapeType="1"/>
            </p:cNvSpPr>
            <p:nvPr/>
          </p:nvSpPr>
          <p:spPr bwMode="auto">
            <a:xfrm flipH="1">
              <a:off x="1245" y="2396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82" name="Line 16"/>
            <p:cNvSpPr>
              <a:spLocks noChangeShapeType="1"/>
            </p:cNvSpPr>
            <p:nvPr/>
          </p:nvSpPr>
          <p:spPr bwMode="auto">
            <a:xfrm>
              <a:off x="1253" y="1962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83" name="Line 17"/>
            <p:cNvSpPr>
              <a:spLocks noChangeShapeType="1"/>
            </p:cNvSpPr>
            <p:nvPr/>
          </p:nvSpPr>
          <p:spPr bwMode="auto">
            <a:xfrm>
              <a:off x="1596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84" name="Line 18"/>
            <p:cNvSpPr>
              <a:spLocks noChangeShapeType="1"/>
            </p:cNvSpPr>
            <p:nvPr/>
          </p:nvSpPr>
          <p:spPr bwMode="auto">
            <a:xfrm>
              <a:off x="2028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85" name="Line 19"/>
            <p:cNvSpPr>
              <a:spLocks noChangeShapeType="1"/>
            </p:cNvSpPr>
            <p:nvPr/>
          </p:nvSpPr>
          <p:spPr bwMode="auto">
            <a:xfrm>
              <a:off x="2457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>
              <a:off x="2892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87" name="Line 21"/>
            <p:cNvSpPr>
              <a:spLocks noChangeShapeType="1"/>
            </p:cNvSpPr>
            <p:nvPr/>
          </p:nvSpPr>
          <p:spPr bwMode="auto">
            <a:xfrm>
              <a:off x="3324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88" name="Line 22"/>
            <p:cNvSpPr>
              <a:spLocks noChangeShapeType="1"/>
            </p:cNvSpPr>
            <p:nvPr/>
          </p:nvSpPr>
          <p:spPr bwMode="auto">
            <a:xfrm>
              <a:off x="3753" y="2350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89" name="Line 23"/>
            <p:cNvSpPr>
              <a:spLocks noChangeShapeType="1"/>
            </p:cNvSpPr>
            <p:nvPr/>
          </p:nvSpPr>
          <p:spPr bwMode="auto">
            <a:xfrm>
              <a:off x="4185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90" name="Line 24"/>
            <p:cNvSpPr>
              <a:spLocks noChangeShapeType="1"/>
            </p:cNvSpPr>
            <p:nvPr/>
          </p:nvSpPr>
          <p:spPr bwMode="auto">
            <a:xfrm>
              <a:off x="1253" y="2823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91" name="Line 25"/>
            <p:cNvSpPr>
              <a:spLocks noChangeShapeType="1"/>
            </p:cNvSpPr>
            <p:nvPr/>
          </p:nvSpPr>
          <p:spPr bwMode="auto">
            <a:xfrm flipH="1">
              <a:off x="1245" y="2177"/>
              <a:ext cx="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92" name="Rectangle 26"/>
            <p:cNvSpPr>
              <a:spLocks noChangeArrowheads="1"/>
            </p:cNvSpPr>
            <p:nvPr/>
          </p:nvSpPr>
          <p:spPr bwMode="auto">
            <a:xfrm>
              <a:off x="1059" y="2253"/>
              <a:ext cx="21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1293" name="Rectangle 27"/>
            <p:cNvSpPr>
              <a:spLocks noChangeArrowheads="1"/>
            </p:cNvSpPr>
            <p:nvPr/>
          </p:nvSpPr>
          <p:spPr bwMode="auto">
            <a:xfrm>
              <a:off x="2761" y="2402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11294" name="Rectangle 28"/>
            <p:cNvSpPr>
              <a:spLocks noChangeArrowheads="1"/>
            </p:cNvSpPr>
            <p:nvPr/>
          </p:nvSpPr>
          <p:spPr bwMode="auto">
            <a:xfrm>
              <a:off x="2324" y="2080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60</a:t>
              </a:r>
            </a:p>
          </p:txBody>
        </p:sp>
        <p:sp>
          <p:nvSpPr>
            <p:cNvPr id="11295" name="Rectangle 29"/>
            <p:cNvSpPr>
              <a:spLocks noChangeArrowheads="1"/>
            </p:cNvSpPr>
            <p:nvPr/>
          </p:nvSpPr>
          <p:spPr bwMode="auto">
            <a:xfrm>
              <a:off x="1897" y="2080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11296" name="Rectangle 30"/>
            <p:cNvSpPr>
              <a:spLocks noChangeArrowheads="1"/>
            </p:cNvSpPr>
            <p:nvPr/>
          </p:nvSpPr>
          <p:spPr bwMode="auto">
            <a:xfrm>
              <a:off x="1466" y="2080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11297" name="Rectangle 31"/>
            <p:cNvSpPr>
              <a:spLocks noChangeArrowheads="1"/>
            </p:cNvSpPr>
            <p:nvPr/>
          </p:nvSpPr>
          <p:spPr bwMode="auto">
            <a:xfrm>
              <a:off x="3194" y="2402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11298" name="Rectangle 32"/>
            <p:cNvSpPr>
              <a:spLocks noChangeArrowheads="1"/>
            </p:cNvSpPr>
            <p:nvPr/>
          </p:nvSpPr>
          <p:spPr bwMode="auto">
            <a:xfrm>
              <a:off x="3623" y="2402"/>
              <a:ext cx="31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90</a:t>
              </a:r>
            </a:p>
          </p:txBody>
        </p:sp>
        <p:sp>
          <p:nvSpPr>
            <p:cNvPr id="11299" name="Rectangle 33"/>
            <p:cNvSpPr>
              <a:spLocks noChangeArrowheads="1"/>
            </p:cNvSpPr>
            <p:nvPr/>
          </p:nvSpPr>
          <p:spPr bwMode="auto">
            <a:xfrm>
              <a:off x="4018" y="2402"/>
              <a:ext cx="43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100</a:t>
              </a:r>
            </a:p>
          </p:txBody>
        </p:sp>
        <p:sp>
          <p:nvSpPr>
            <p:cNvPr id="11300" name="Rectangle 34"/>
            <p:cNvSpPr>
              <a:spLocks noChangeArrowheads="1"/>
            </p:cNvSpPr>
            <p:nvPr/>
          </p:nvSpPr>
          <p:spPr bwMode="auto">
            <a:xfrm>
              <a:off x="1335" y="1689"/>
              <a:ext cx="85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Profit ($)</a:t>
              </a:r>
            </a:p>
          </p:txBody>
        </p:sp>
        <p:sp>
          <p:nvSpPr>
            <p:cNvPr id="11301" name="Rectangle 35"/>
            <p:cNvSpPr>
              <a:spLocks noChangeArrowheads="1"/>
            </p:cNvSpPr>
            <p:nvPr/>
          </p:nvSpPr>
          <p:spPr bwMode="auto">
            <a:xfrm>
              <a:off x="3884" y="1857"/>
              <a:ext cx="1333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Terminal</a:t>
              </a:r>
            </a:p>
            <a:p>
              <a:pPr algn="ctr" defTabSz="1007734" eaLnBrk="0">
                <a:lnSpc>
                  <a:spcPct val="100000"/>
                </a:lnSpc>
                <a:buClrTx/>
                <a:buSzTx/>
              </a:pPr>
              <a:r>
                <a:rPr lang="en-US" sz="2600">
                  <a:solidFill>
                    <a:srgbClr val="000000"/>
                  </a:solidFill>
                </a:rPr>
                <a:t>stock price ($)</a:t>
              </a:r>
            </a:p>
          </p:txBody>
        </p:sp>
        <p:sp>
          <p:nvSpPr>
            <p:cNvPr id="11302" name="Line 36"/>
            <p:cNvSpPr>
              <a:spLocks noChangeShapeType="1"/>
            </p:cNvSpPr>
            <p:nvPr/>
          </p:nvSpPr>
          <p:spPr bwMode="auto">
            <a:xfrm flipH="1">
              <a:off x="1211" y="2098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303" name="Line 37"/>
            <p:cNvSpPr>
              <a:spLocks noChangeShapeType="1"/>
            </p:cNvSpPr>
            <p:nvPr/>
          </p:nvSpPr>
          <p:spPr bwMode="auto">
            <a:xfrm>
              <a:off x="2909" y="2096"/>
              <a:ext cx="126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304" name="Line 38"/>
            <p:cNvSpPr>
              <a:spLocks noChangeShapeType="1"/>
            </p:cNvSpPr>
            <p:nvPr/>
          </p:nvSpPr>
          <p:spPr bwMode="auto">
            <a:xfrm flipH="1">
              <a:off x="1509" y="2104"/>
              <a:ext cx="1408" cy="13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305" name="Line 39"/>
            <p:cNvSpPr>
              <a:spLocks noChangeShapeType="1"/>
            </p:cNvSpPr>
            <p:nvPr/>
          </p:nvSpPr>
          <p:spPr bwMode="auto">
            <a:xfrm>
              <a:off x="1253" y="3255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306" name="Line 40"/>
            <p:cNvSpPr>
              <a:spLocks noChangeShapeType="1"/>
            </p:cNvSpPr>
            <p:nvPr/>
          </p:nvSpPr>
          <p:spPr bwMode="auto">
            <a:xfrm>
              <a:off x="1253" y="3684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59330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099" y="1259947"/>
            <a:ext cx="7728479" cy="391983"/>
          </a:xfrm>
        </p:spPr>
        <p:txBody>
          <a:bodyPr lIns="99715" tIns="48982" rIns="99715" bIns="48982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Payoffs from Options</a:t>
            </a:r>
            <a:br>
              <a:rPr lang="en-US" dirty="0"/>
            </a:br>
            <a:r>
              <a:rPr lang="en-US" sz="3400" dirty="0"/>
              <a:t>What is the Option Position in Each Case? 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44083" y="1931917"/>
            <a:ext cx="7980495" cy="4115823"/>
          </a:xfrm>
        </p:spPr>
        <p:txBody>
          <a:bodyPr lIns="99715" tIns="48982" rIns="99715" bIns="48982"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   </a:t>
            </a:r>
            <a:r>
              <a:rPr lang="en-US" sz="2600" i="1">
                <a:latin typeface="Times New Roman" pitchFamily="18" charset="0"/>
                <a:cs typeface="Arial" charset="0"/>
              </a:rPr>
              <a:t>K</a:t>
            </a:r>
            <a:r>
              <a:rPr lang="en-US" sz="2600">
                <a:latin typeface="Arial" charset="0"/>
                <a:cs typeface="Arial" charset="0"/>
              </a:rPr>
              <a:t> = Strike price, </a:t>
            </a:r>
            <a:r>
              <a:rPr lang="en-US" sz="2600" i="1">
                <a:latin typeface="Times New Roman" pitchFamily="18" charset="0"/>
                <a:cs typeface="Arial" charset="0"/>
              </a:rPr>
              <a:t>S</a:t>
            </a:r>
            <a:r>
              <a:rPr lang="en-US" sz="2600" i="1" baseline="-25000">
                <a:latin typeface="Times New Roman" pitchFamily="18" charset="0"/>
                <a:cs typeface="Arial" charset="0"/>
              </a:rPr>
              <a:t>T</a:t>
            </a:r>
            <a:r>
              <a:rPr lang="en-US" sz="2600" i="1">
                <a:latin typeface="Arial" charset="0"/>
                <a:cs typeface="Arial" charset="0"/>
              </a:rPr>
              <a:t> </a:t>
            </a:r>
            <a:r>
              <a:rPr lang="en-US" sz="2600">
                <a:latin typeface="Arial" charset="0"/>
                <a:cs typeface="Arial" charset="0"/>
              </a:rPr>
              <a:t>= Price of asset at maturity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95F22A-9E38-4A07-B41E-63C7FD00B4D7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2294" name="Rectangle 11"/>
          <p:cNvSpPr>
            <a:spLocks noChangeArrowheads="1"/>
          </p:cNvSpPr>
          <p:nvPr/>
        </p:nvSpPr>
        <p:spPr bwMode="auto">
          <a:xfrm>
            <a:off x="2772172" y="2603892"/>
            <a:ext cx="1680104" cy="4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15" tIns="48982" rIns="99715" bIns="48982">
            <a:spAutoFit/>
          </a:bodyPr>
          <a:lstStyle/>
          <a:p>
            <a:pPr defTabSz="1007734" eaLnBrk="0">
              <a:lnSpc>
                <a:spcPct val="100000"/>
              </a:lnSpc>
              <a:buClrTx/>
              <a:buSzTx/>
            </a:pPr>
            <a:r>
              <a:rPr lang="en-US" sz="2200">
                <a:solidFill>
                  <a:srgbClr val="000000"/>
                </a:solidFill>
              </a:rPr>
              <a:t>Payoff</a:t>
            </a:r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6300393" y="2603892"/>
            <a:ext cx="1344083" cy="4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15" tIns="48982" rIns="99715" bIns="48982">
            <a:spAutoFit/>
          </a:bodyPr>
          <a:lstStyle/>
          <a:p>
            <a:pPr defTabSz="1007734" eaLnBrk="0">
              <a:lnSpc>
                <a:spcPct val="100000"/>
              </a:lnSpc>
              <a:buClrTx/>
              <a:buSzTx/>
            </a:pPr>
            <a:r>
              <a:rPr lang="en-US" sz="2200">
                <a:solidFill>
                  <a:srgbClr val="000000"/>
                </a:solidFill>
              </a:rPr>
              <a:t>Payoff</a:t>
            </a:r>
          </a:p>
        </p:txBody>
      </p:sp>
      <p:grpSp>
        <p:nvGrpSpPr>
          <p:cNvPr id="12296" name="Group 37"/>
          <p:cNvGrpSpPr>
            <a:grpSpLocks/>
          </p:cNvGrpSpPr>
          <p:nvPr/>
        </p:nvGrpSpPr>
        <p:grpSpPr bwMode="auto">
          <a:xfrm>
            <a:off x="2688171" y="3275863"/>
            <a:ext cx="5755011" cy="3258360"/>
            <a:chOff x="1600200" y="2198688"/>
            <a:chExt cx="6065786" cy="3729037"/>
          </a:xfrm>
        </p:grpSpPr>
        <p:grpSp>
          <p:nvGrpSpPr>
            <p:cNvPr id="12297" name="Group 5"/>
            <p:cNvGrpSpPr>
              <a:grpSpLocks/>
            </p:cNvGrpSpPr>
            <p:nvPr/>
          </p:nvGrpSpPr>
          <p:grpSpPr bwMode="auto">
            <a:xfrm>
              <a:off x="1600200" y="2198688"/>
              <a:ext cx="2317750" cy="1700212"/>
              <a:chOff x="1008" y="1385"/>
              <a:chExt cx="1460" cy="1071"/>
            </a:xfrm>
          </p:grpSpPr>
          <p:sp>
            <p:nvSpPr>
              <p:cNvPr id="12325" name="Line 6"/>
              <p:cNvSpPr>
                <a:spLocks noChangeShapeType="1"/>
              </p:cNvSpPr>
              <p:nvPr/>
            </p:nvSpPr>
            <p:spPr bwMode="auto">
              <a:xfrm>
                <a:off x="1008" y="1385"/>
                <a:ext cx="0" cy="10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1007734" hangingPunct="1">
                  <a:lnSpc>
                    <a:spcPct val="100000"/>
                  </a:lnSpc>
                  <a:buClrTx/>
                  <a:buSzTx/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6" name="Line 7"/>
              <p:cNvSpPr>
                <a:spLocks noChangeShapeType="1"/>
              </p:cNvSpPr>
              <p:nvPr/>
            </p:nvSpPr>
            <p:spPr bwMode="auto">
              <a:xfrm>
                <a:off x="1013" y="1944"/>
                <a:ext cx="145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1007734" hangingPunct="1">
                  <a:lnSpc>
                    <a:spcPct val="100000"/>
                  </a:lnSpc>
                  <a:buClrTx/>
                  <a:buSzTx/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298" name="Group 8"/>
            <p:cNvGrpSpPr>
              <a:grpSpLocks/>
            </p:cNvGrpSpPr>
            <p:nvPr/>
          </p:nvGrpSpPr>
          <p:grpSpPr bwMode="auto">
            <a:xfrm>
              <a:off x="5124450" y="2198688"/>
              <a:ext cx="2317750" cy="1700212"/>
              <a:chOff x="3228" y="1385"/>
              <a:chExt cx="1460" cy="1071"/>
            </a:xfrm>
          </p:grpSpPr>
          <p:sp>
            <p:nvSpPr>
              <p:cNvPr id="12323" name="Line 9"/>
              <p:cNvSpPr>
                <a:spLocks noChangeShapeType="1"/>
              </p:cNvSpPr>
              <p:nvPr/>
            </p:nvSpPr>
            <p:spPr bwMode="auto">
              <a:xfrm>
                <a:off x="3228" y="1385"/>
                <a:ext cx="0" cy="10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1007734" hangingPunct="1">
                  <a:lnSpc>
                    <a:spcPct val="100000"/>
                  </a:lnSpc>
                  <a:buClrTx/>
                  <a:buSzTx/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4" name="Line 10"/>
              <p:cNvSpPr>
                <a:spLocks noChangeShapeType="1"/>
              </p:cNvSpPr>
              <p:nvPr/>
            </p:nvSpPr>
            <p:spPr bwMode="auto">
              <a:xfrm>
                <a:off x="3233" y="1944"/>
                <a:ext cx="145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1007734" hangingPunct="1">
                  <a:lnSpc>
                    <a:spcPct val="100000"/>
                  </a:lnSpc>
                  <a:buClrTx/>
                  <a:buSzTx/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3624264" y="3109913"/>
              <a:ext cx="498423" cy="5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lang="en-US" sz="2600" i="1" baseline="-2500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7167563" y="3109913"/>
              <a:ext cx="498423" cy="5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lang="en-US" sz="2600" i="1" baseline="-2500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01" name="Rectangle 15"/>
            <p:cNvSpPr>
              <a:spLocks noChangeArrowheads="1"/>
            </p:cNvSpPr>
            <p:nvPr/>
          </p:nvSpPr>
          <p:spPr bwMode="auto">
            <a:xfrm>
              <a:off x="2527300" y="3090863"/>
              <a:ext cx="427462" cy="5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302" name="Rectangle 16"/>
            <p:cNvSpPr>
              <a:spLocks noChangeArrowheads="1"/>
            </p:cNvSpPr>
            <p:nvPr/>
          </p:nvSpPr>
          <p:spPr bwMode="auto">
            <a:xfrm>
              <a:off x="6070600" y="2633663"/>
              <a:ext cx="427462" cy="5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303" name="Line 17"/>
            <p:cNvSpPr>
              <a:spLocks noChangeShapeType="1"/>
            </p:cNvSpPr>
            <p:nvPr/>
          </p:nvSpPr>
          <p:spPr bwMode="auto">
            <a:xfrm>
              <a:off x="1608138" y="3086100"/>
              <a:ext cx="107791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304" name="Line 18"/>
            <p:cNvSpPr>
              <a:spLocks noChangeShapeType="1"/>
            </p:cNvSpPr>
            <p:nvPr/>
          </p:nvSpPr>
          <p:spPr bwMode="auto">
            <a:xfrm flipV="1">
              <a:off x="2700338" y="2336800"/>
              <a:ext cx="720725" cy="77152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305" name="Line 19"/>
            <p:cNvSpPr>
              <a:spLocks noChangeShapeType="1"/>
            </p:cNvSpPr>
            <p:nvPr/>
          </p:nvSpPr>
          <p:spPr bwMode="auto">
            <a:xfrm>
              <a:off x="5137150" y="3086100"/>
              <a:ext cx="107791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12306" name="Group 20"/>
            <p:cNvGrpSpPr>
              <a:grpSpLocks/>
            </p:cNvGrpSpPr>
            <p:nvPr/>
          </p:nvGrpSpPr>
          <p:grpSpPr bwMode="auto">
            <a:xfrm>
              <a:off x="1600200" y="4227513"/>
              <a:ext cx="2317750" cy="1700212"/>
              <a:chOff x="1008" y="2663"/>
              <a:chExt cx="1460" cy="1071"/>
            </a:xfrm>
          </p:grpSpPr>
          <p:sp>
            <p:nvSpPr>
              <p:cNvPr id="12321" name="Line 21"/>
              <p:cNvSpPr>
                <a:spLocks noChangeShapeType="1"/>
              </p:cNvSpPr>
              <p:nvPr/>
            </p:nvSpPr>
            <p:spPr bwMode="auto">
              <a:xfrm>
                <a:off x="1008" y="2663"/>
                <a:ext cx="0" cy="10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1007734" hangingPunct="1">
                  <a:lnSpc>
                    <a:spcPct val="100000"/>
                  </a:lnSpc>
                  <a:buClrTx/>
                  <a:buSzTx/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2" name="Line 22"/>
              <p:cNvSpPr>
                <a:spLocks noChangeShapeType="1"/>
              </p:cNvSpPr>
              <p:nvPr/>
            </p:nvSpPr>
            <p:spPr bwMode="auto">
              <a:xfrm>
                <a:off x="1013" y="3222"/>
                <a:ext cx="145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1007734" hangingPunct="1">
                  <a:lnSpc>
                    <a:spcPct val="100000"/>
                  </a:lnSpc>
                  <a:buClrTx/>
                  <a:buSzTx/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307" name="Group 23"/>
            <p:cNvGrpSpPr>
              <a:grpSpLocks/>
            </p:cNvGrpSpPr>
            <p:nvPr/>
          </p:nvGrpSpPr>
          <p:grpSpPr bwMode="auto">
            <a:xfrm>
              <a:off x="5124450" y="4227513"/>
              <a:ext cx="2317750" cy="1700212"/>
              <a:chOff x="3228" y="2663"/>
              <a:chExt cx="1460" cy="1071"/>
            </a:xfrm>
          </p:grpSpPr>
          <p:sp>
            <p:nvSpPr>
              <p:cNvPr id="12319" name="Line 24"/>
              <p:cNvSpPr>
                <a:spLocks noChangeShapeType="1"/>
              </p:cNvSpPr>
              <p:nvPr/>
            </p:nvSpPr>
            <p:spPr bwMode="auto">
              <a:xfrm>
                <a:off x="3228" y="2663"/>
                <a:ext cx="0" cy="10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1007734" hangingPunct="1">
                  <a:lnSpc>
                    <a:spcPct val="100000"/>
                  </a:lnSpc>
                  <a:buClrTx/>
                  <a:buSzTx/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0" name="Line 25"/>
              <p:cNvSpPr>
                <a:spLocks noChangeShapeType="1"/>
              </p:cNvSpPr>
              <p:nvPr/>
            </p:nvSpPr>
            <p:spPr bwMode="auto">
              <a:xfrm>
                <a:off x="3233" y="3222"/>
                <a:ext cx="145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1007734" hangingPunct="1">
                  <a:lnSpc>
                    <a:spcPct val="100000"/>
                  </a:lnSpc>
                  <a:buClrTx/>
                  <a:buSzTx/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308" name="Rectangle 26"/>
            <p:cNvSpPr>
              <a:spLocks noChangeArrowheads="1"/>
            </p:cNvSpPr>
            <p:nvPr/>
          </p:nvSpPr>
          <p:spPr bwMode="auto">
            <a:xfrm>
              <a:off x="1643062" y="3832897"/>
              <a:ext cx="1050749" cy="50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200">
                  <a:solidFill>
                    <a:srgbClr val="000000"/>
                  </a:solidFill>
                </a:rPr>
                <a:t>Payoff</a:t>
              </a:r>
            </a:p>
          </p:txBody>
        </p:sp>
        <p:sp>
          <p:nvSpPr>
            <p:cNvPr id="12309" name="Rectangle 27"/>
            <p:cNvSpPr>
              <a:spLocks noChangeArrowheads="1"/>
            </p:cNvSpPr>
            <p:nvPr/>
          </p:nvSpPr>
          <p:spPr bwMode="auto">
            <a:xfrm>
              <a:off x="5186364" y="4090988"/>
              <a:ext cx="1050749" cy="50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200">
                  <a:solidFill>
                    <a:srgbClr val="000000"/>
                  </a:solidFill>
                </a:rPr>
                <a:t>Payoff</a:t>
              </a:r>
            </a:p>
          </p:txBody>
        </p:sp>
        <p:sp>
          <p:nvSpPr>
            <p:cNvPr id="12310" name="Rectangle 28"/>
            <p:cNvSpPr>
              <a:spLocks noChangeArrowheads="1"/>
            </p:cNvSpPr>
            <p:nvPr/>
          </p:nvSpPr>
          <p:spPr bwMode="auto">
            <a:xfrm>
              <a:off x="3624263" y="5138739"/>
              <a:ext cx="498423" cy="5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lang="en-US" sz="2600" i="1" baseline="-2500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11" name="Rectangle 29"/>
            <p:cNvSpPr>
              <a:spLocks noChangeArrowheads="1"/>
            </p:cNvSpPr>
            <p:nvPr/>
          </p:nvSpPr>
          <p:spPr bwMode="auto">
            <a:xfrm>
              <a:off x="7167563" y="5138739"/>
              <a:ext cx="498423" cy="5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lang="en-US" sz="2600" i="1" baseline="-2500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12" name="Rectangle 30"/>
            <p:cNvSpPr>
              <a:spLocks noChangeArrowheads="1"/>
            </p:cNvSpPr>
            <p:nvPr/>
          </p:nvSpPr>
          <p:spPr bwMode="auto">
            <a:xfrm>
              <a:off x="2527300" y="5119688"/>
              <a:ext cx="427462" cy="5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313" name="Rectangle 31"/>
            <p:cNvSpPr>
              <a:spLocks noChangeArrowheads="1"/>
            </p:cNvSpPr>
            <p:nvPr/>
          </p:nvSpPr>
          <p:spPr bwMode="auto">
            <a:xfrm>
              <a:off x="6070600" y="4662489"/>
              <a:ext cx="427462" cy="5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1007734" eaLnBrk="0">
                <a:lnSpc>
                  <a:spcPct val="100000"/>
                </a:lnSpc>
                <a:buClrTx/>
                <a:buSzTx/>
              </a:pPr>
              <a:r>
                <a:rPr lang="en-US" sz="26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314" name="Line 32"/>
            <p:cNvSpPr>
              <a:spLocks noChangeShapeType="1"/>
            </p:cNvSpPr>
            <p:nvPr/>
          </p:nvSpPr>
          <p:spPr bwMode="auto">
            <a:xfrm flipV="1">
              <a:off x="5494338" y="5102225"/>
              <a:ext cx="722312" cy="77311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315" name="Line 33"/>
            <p:cNvSpPr>
              <a:spLocks noChangeShapeType="1"/>
            </p:cNvSpPr>
            <p:nvPr/>
          </p:nvSpPr>
          <p:spPr bwMode="auto">
            <a:xfrm>
              <a:off x="6242050" y="5114925"/>
              <a:ext cx="99695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316" name="Line 34"/>
            <p:cNvSpPr>
              <a:spLocks noChangeShapeType="1"/>
            </p:cNvSpPr>
            <p:nvPr/>
          </p:nvSpPr>
          <p:spPr bwMode="auto">
            <a:xfrm>
              <a:off x="2714625" y="5114925"/>
              <a:ext cx="10160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317" name="Line 35"/>
            <p:cNvSpPr>
              <a:spLocks noChangeShapeType="1"/>
            </p:cNvSpPr>
            <p:nvPr/>
          </p:nvSpPr>
          <p:spPr bwMode="auto">
            <a:xfrm flipH="1" flipV="1">
              <a:off x="2028825" y="4443413"/>
              <a:ext cx="693738" cy="69373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318" name="Line 36"/>
            <p:cNvSpPr>
              <a:spLocks noChangeShapeType="1"/>
            </p:cNvSpPr>
            <p:nvPr/>
          </p:nvSpPr>
          <p:spPr bwMode="auto">
            <a:xfrm flipH="1" flipV="1">
              <a:off x="6216650" y="3068638"/>
              <a:ext cx="685800" cy="6858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1007734" hangingPunct="1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96052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9715" tIns="48982" rIns="99715" bIns="48982"/>
          <a:lstStyle/>
          <a:p>
            <a:pPr eaLnBrk="1" hangingPunct="1"/>
            <a:r>
              <a:rPr lang="en-US" smtClean="0"/>
              <a:t>Terminology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795611" y="2183906"/>
            <a:ext cx="7686477" cy="4283816"/>
          </a:xfrm>
        </p:spPr>
        <p:txBody>
          <a:bodyPr lIns="99715" tIns="48982" rIns="99715" bIns="48982"/>
          <a:lstStyle/>
          <a:p>
            <a:pPr eaLnBrk="1" hangingPunct="1">
              <a:buFont typeface="Wingdings" pitchFamily="2" charset="2"/>
              <a:buNone/>
            </a:pPr>
            <a:r>
              <a:rPr lang="en-US" sz="400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Moneyness :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At-the-money option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In-the-money option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Out-of-the-money option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310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CA2CA2-D051-41AB-BED9-57669FF3ABF4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434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9715" tIns="48982" rIns="99715" bIns="48982"/>
          <a:lstStyle/>
          <a:p>
            <a:pPr eaLnBrk="1" hangingPunct="1"/>
            <a:r>
              <a:rPr lang="en-US" smtClean="0"/>
              <a:t>Terminology</a:t>
            </a:r>
            <a:br>
              <a:rPr lang="en-US" smtClean="0"/>
            </a:br>
            <a:r>
              <a:rPr lang="en-US" sz="2900"/>
              <a:t>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016125" y="2390397"/>
            <a:ext cx="5859363" cy="4334564"/>
          </a:xfrm>
        </p:spPr>
        <p:txBody>
          <a:bodyPr lIns="99715" tIns="48982" rIns="99715" bIns="48982"/>
          <a:lstStyle/>
          <a:p>
            <a:pPr eaLnBrk="1" hangingPunct="1"/>
            <a:r>
              <a:rPr lang="en-US" sz="400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Option class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 Option series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 Intrinsic value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 Time value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3B82AF-24D0-4A75-9D22-3FB5C69BFAED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9715" tIns="48982" rIns="99715" bIns="48982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Specification of</a:t>
            </a:r>
            <a:br>
              <a:rPr lang="en-US"/>
            </a:br>
            <a:r>
              <a:rPr lang="en-US"/>
              <a:t>Exchange-Traded Options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68141" y="2771885"/>
            <a:ext cx="6708166" cy="3986329"/>
          </a:xfrm>
        </p:spPr>
        <p:txBody>
          <a:bodyPr lIns="99715" tIns="48982" rIns="99715" bIns="48982"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Expiration date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Strike price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European or American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Call or Put (option class)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31AA4C-DB01-4439-88A6-4E932F87165C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0881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343400" y="49216"/>
            <a:ext cx="21431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239711" rIns="89982" bIns="44991"/>
          <a:lstStyle/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</a:tabLst>
            </a:pPr>
            <a:r>
              <a:rPr lang="en-US" sz="3600" b="1">
                <a:solidFill>
                  <a:srgbClr val="FF8080"/>
                </a:solidFill>
              </a:rPr>
              <a:t>Topics</a:t>
            </a:r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-1588" y="817565"/>
            <a:ext cx="10080626" cy="1587"/>
          </a:xfrm>
          <a:prstGeom prst="line">
            <a:avLst/>
          </a:prstGeom>
          <a:noFill/>
          <a:ln w="91440">
            <a:solidFill>
              <a:srgbClr val="99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endParaRPr lang="en-U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57150"/>
            <a:ext cx="1600200" cy="8572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endParaRPr lang="en-US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107950" y="1576388"/>
            <a:ext cx="100806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176004" rIns="89982" bIns="44991"/>
          <a:lstStyle/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9999CC"/>
                </a:solidFill>
              </a:rPr>
              <a:t>Main Topics										</a:t>
            </a:r>
            <a:r>
              <a:rPr lang="en-US" b="1" dirty="0">
                <a:solidFill>
                  <a:srgbClr val="E6E6FF"/>
                </a:solidFill>
              </a:rPr>
              <a:t>Assessment Methods		Learning 			                                                                                                                                     Outcomes/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E6E6FF"/>
                </a:solidFill>
              </a:rPr>
              <a:t>																		Objectives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endParaRPr lang="en-US" b="1" dirty="0">
              <a:solidFill>
                <a:srgbClr val="E6E6FF"/>
              </a:solidFill>
            </a:endParaRP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000000"/>
                </a:solidFill>
              </a:rPr>
              <a:t>1) Introduction to Investment						</a:t>
            </a:r>
            <a:r>
              <a:rPr lang="en-US" b="1" dirty="0">
                <a:solidFill>
                  <a:srgbClr val="999999"/>
                </a:solidFill>
              </a:rPr>
              <a:t>MT</a:t>
            </a:r>
            <a:r>
              <a:rPr lang="en-US" b="1" dirty="0">
                <a:solidFill>
                  <a:srgbClr val="000000"/>
                </a:solidFill>
              </a:rPr>
              <a:t>						LO1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000000"/>
                </a:solidFill>
              </a:rPr>
              <a:t>2) Securities Market								</a:t>
            </a:r>
            <a:r>
              <a:rPr lang="en-US" b="1" dirty="0">
                <a:solidFill>
                  <a:srgbClr val="999999"/>
                </a:solidFill>
              </a:rPr>
              <a:t>MT</a:t>
            </a:r>
            <a:r>
              <a:rPr lang="en-US" b="1" dirty="0">
                <a:solidFill>
                  <a:srgbClr val="000000"/>
                </a:solidFill>
              </a:rPr>
              <a:t>						LO1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000000"/>
                </a:solidFill>
              </a:rPr>
              <a:t>3) Basic Investment Concepts- Risk and Return	MT, </a:t>
            </a:r>
            <a:r>
              <a:rPr lang="en-US" b="1" dirty="0">
                <a:solidFill>
                  <a:srgbClr val="999999"/>
                </a:solidFill>
              </a:rPr>
              <a:t>AS1</a:t>
            </a:r>
            <a:r>
              <a:rPr lang="en-US" b="1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AS2</a:t>
            </a:r>
            <a:r>
              <a:rPr lang="en-US" b="1" dirty="0">
                <a:solidFill>
                  <a:srgbClr val="000000"/>
                </a:solidFill>
              </a:rPr>
              <a:t>			LO2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000000"/>
                </a:solidFill>
              </a:rPr>
              <a:t>4) Portfolio Theory								</a:t>
            </a:r>
            <a:r>
              <a:rPr lang="en-US" b="1" dirty="0">
                <a:solidFill>
                  <a:srgbClr val="999999"/>
                </a:solidFill>
              </a:rPr>
              <a:t>MT, AS1,</a:t>
            </a:r>
            <a:r>
              <a:rPr lang="en-US" b="1" dirty="0">
                <a:solidFill>
                  <a:srgbClr val="FF0000"/>
                </a:solidFill>
              </a:rPr>
              <a:t> AS2, FE</a:t>
            </a:r>
            <a:r>
              <a:rPr lang="en-US" b="1" dirty="0">
                <a:solidFill>
                  <a:srgbClr val="FFFFFF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>
                <a:solidFill>
                  <a:srgbClr val="000000"/>
                </a:solidFill>
              </a:rPr>
              <a:t>LO2</a:t>
            </a:r>
            <a:r>
              <a:rPr lang="en-US" b="1" dirty="0">
                <a:solidFill>
                  <a:srgbClr val="FF0000"/>
                </a:solidFill>
              </a:rPr>
              <a:t>		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000000"/>
                </a:solidFill>
              </a:rPr>
              <a:t>5) Capital Asset Pricing Model					</a:t>
            </a:r>
            <a:r>
              <a:rPr lang="en-US" b="1" dirty="0">
                <a:solidFill>
                  <a:srgbClr val="999999"/>
                </a:solidFill>
              </a:rPr>
              <a:t>MT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 FE</a:t>
            </a:r>
            <a:r>
              <a:rPr lang="en-US" b="1" dirty="0">
                <a:solidFill>
                  <a:srgbClr val="FFFFFF"/>
                </a:solidFill>
              </a:rPr>
              <a:t>2	</a:t>
            </a:r>
            <a:r>
              <a:rPr lang="en-US" b="1" dirty="0">
                <a:solidFill>
                  <a:srgbClr val="000000"/>
                </a:solidFill>
              </a:rPr>
              <a:t>				LO2, 5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000000"/>
                </a:solidFill>
              </a:rPr>
              <a:t>6) Arbitrage Pricing Model						</a:t>
            </a:r>
            <a:r>
              <a:rPr lang="en-US" b="1" dirty="0">
                <a:solidFill>
                  <a:srgbClr val="999999"/>
                </a:solidFill>
              </a:rPr>
              <a:t>MT</a:t>
            </a:r>
            <a:r>
              <a:rPr lang="en-US" b="1" dirty="0">
                <a:solidFill>
                  <a:srgbClr val="000000"/>
                </a:solidFill>
              </a:rPr>
              <a:t>,FE</a:t>
            </a:r>
            <a:r>
              <a:rPr lang="en-US" b="1" dirty="0">
                <a:solidFill>
                  <a:srgbClr val="FFFFFF"/>
                </a:solidFill>
              </a:rPr>
              <a:t>2</a:t>
            </a:r>
            <a:r>
              <a:rPr lang="en-US" b="1" dirty="0">
                <a:solidFill>
                  <a:srgbClr val="000000"/>
                </a:solidFill>
              </a:rPr>
              <a:t>					LO2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000000"/>
                </a:solidFill>
              </a:rPr>
              <a:t>7) Efficient Market Hypothesis </a:t>
            </a:r>
            <a:r>
              <a:rPr lang="en-US" b="1" dirty="0" err="1">
                <a:solidFill>
                  <a:srgbClr val="000000"/>
                </a:solidFill>
              </a:rPr>
              <a:t>vs</a:t>
            </a:r>
            <a:r>
              <a:rPr lang="en-US" b="1" dirty="0">
                <a:solidFill>
                  <a:srgbClr val="000000"/>
                </a:solidFill>
              </a:rPr>
              <a:t> Technical Analysis FE</a:t>
            </a:r>
            <a:r>
              <a:rPr lang="en-US" b="1" dirty="0">
                <a:solidFill>
                  <a:srgbClr val="FFFFFF"/>
                </a:solidFill>
              </a:rPr>
              <a:t>3</a:t>
            </a:r>
            <a:r>
              <a:rPr lang="en-US" b="1" dirty="0">
                <a:solidFill>
                  <a:srgbClr val="000000"/>
                </a:solidFill>
              </a:rPr>
              <a:t>					LO4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000000"/>
                </a:solidFill>
              </a:rPr>
              <a:t>8) Securities Analysis, Fundamental Analysis		FE</a:t>
            </a:r>
            <a:r>
              <a:rPr lang="en-US" b="1" dirty="0">
                <a:solidFill>
                  <a:srgbClr val="FFFFFF"/>
                </a:solidFill>
              </a:rPr>
              <a:t>3</a:t>
            </a:r>
            <a:r>
              <a:rPr lang="en-US" b="1" dirty="0">
                <a:solidFill>
                  <a:srgbClr val="000000"/>
                </a:solidFill>
              </a:rPr>
              <a:t>, 					LO3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000000"/>
                </a:solidFill>
              </a:rPr>
              <a:t>9) Equities										AS2, FE3,4	</a:t>
            </a:r>
            <a:r>
              <a:rPr lang="en-US" b="1" dirty="0">
                <a:solidFill>
                  <a:srgbClr val="FF0000"/>
                </a:solidFill>
              </a:rPr>
              <a:t>			</a:t>
            </a:r>
            <a:r>
              <a:rPr lang="en-US" b="1" dirty="0">
                <a:solidFill>
                  <a:srgbClr val="000080"/>
                </a:solidFill>
              </a:rPr>
              <a:t>LO1, 5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chemeClr val="tx1"/>
                </a:solidFill>
              </a:rPr>
              <a:t>10) Forward and Futures Contracts				AS2	,FE4				LO1, 5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FF0000"/>
                </a:solidFill>
              </a:rPr>
              <a:t>11) Option Contracts								AS2	,FE4				LO1, 6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000080"/>
                </a:solidFill>
              </a:rPr>
              <a:t>12) Bonds										</a:t>
            </a:r>
            <a:r>
              <a:rPr lang="en-US" b="1" dirty="0">
                <a:solidFill>
                  <a:srgbClr val="FF0000"/>
                </a:solidFill>
              </a:rPr>
              <a:t>FE</a:t>
            </a:r>
            <a:r>
              <a:rPr lang="en-US" b="1" dirty="0">
                <a:solidFill>
                  <a:srgbClr val="FFFFFF"/>
                </a:solidFill>
              </a:rPr>
              <a:t>1</a:t>
            </a:r>
            <a:r>
              <a:rPr lang="en-US" b="1" dirty="0">
                <a:solidFill>
                  <a:srgbClr val="000080"/>
                </a:solidFill>
              </a:rPr>
              <a:t>						LO5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000080"/>
                </a:solidFill>
              </a:rPr>
              <a:t>13) Portfolio Evaluation							</a:t>
            </a:r>
            <a:r>
              <a:rPr lang="en-US" b="1" dirty="0">
                <a:solidFill>
                  <a:srgbClr val="FF0000"/>
                </a:solidFill>
              </a:rPr>
              <a:t>FE</a:t>
            </a:r>
            <a:r>
              <a:rPr lang="en-US" b="1" dirty="0">
                <a:solidFill>
                  <a:srgbClr val="FFFFFF"/>
                </a:solidFill>
              </a:rPr>
              <a:t>1,2,3,4</a:t>
            </a:r>
            <a:r>
              <a:rPr lang="en-US" b="1" dirty="0">
                <a:solidFill>
                  <a:srgbClr val="000080"/>
                </a:solidFill>
              </a:rPr>
              <a:t>				LO1,2,3,4,5,6</a:t>
            </a:r>
          </a:p>
          <a:p>
            <a:pPr hangingPunct="1">
              <a:lnSpc>
                <a:spcPct val="71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r>
              <a:rPr lang="en-US" b="1" dirty="0">
                <a:solidFill>
                  <a:srgbClr val="000080"/>
                </a:solidFill>
              </a:rPr>
              <a:t>14) Revision</a:t>
            </a:r>
          </a:p>
          <a:p>
            <a:pPr hangingPunct="1">
              <a:lnSpc>
                <a:spcPct val="71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381767" algn="l"/>
                <a:tab pos="9599210" algn="l"/>
                <a:tab pos="10056315" algn="l"/>
                <a:tab pos="10513420" algn="l"/>
              </a:tabLst>
            </a:pPr>
            <a:endParaRPr lang="en-US" b="1" dirty="0">
              <a:solidFill>
                <a:srgbClr val="000080"/>
              </a:solidFill>
            </a:endParaRPr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-22225" y="7539040"/>
            <a:ext cx="10080625" cy="1587"/>
          </a:xfrm>
          <a:prstGeom prst="line">
            <a:avLst/>
          </a:prstGeom>
          <a:noFill/>
          <a:ln w="91440">
            <a:solidFill>
              <a:srgbClr val="FF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504031" y="684223"/>
            <a:ext cx="9072563" cy="1270445"/>
          </a:xfrm>
        </p:spPr>
        <p:txBody>
          <a:bodyPr/>
          <a:lstStyle/>
          <a:p>
            <a:pPr eaLnBrk="1" hangingPunct="1"/>
            <a:r>
              <a:rPr lang="en-CA" smtClean="0"/>
              <a:t>Notation</a:t>
            </a:r>
            <a:endParaRPr lang="en-US" smtClean="0"/>
          </a:p>
        </p:txBody>
      </p:sp>
      <p:sp>
        <p:nvSpPr>
          <p:cNvPr id="7171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 </a:t>
            </a:r>
            <a:endParaRPr lang="en-US" smtClean="0"/>
          </a:p>
        </p:txBody>
      </p:sp>
      <p:sp>
        <p:nvSpPr>
          <p:cNvPr id="7172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smtClean="0"/>
              <a:t> </a:t>
            </a:r>
            <a:endParaRPr lang="en-US" smtClean="0"/>
          </a:p>
        </p:txBody>
      </p:sp>
      <p:sp>
        <p:nvSpPr>
          <p:cNvPr id="7173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CA" smtClean="0"/>
              <a:t> </a:t>
            </a:r>
            <a:endParaRPr lang="en-US" smtClean="0"/>
          </a:p>
        </p:txBody>
      </p:sp>
      <p:sp>
        <p:nvSpPr>
          <p:cNvPr id="7174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smtClean="0"/>
              <a:t> </a:t>
            </a:r>
            <a:endParaRPr lang="en-US" smtClean="0"/>
          </a:p>
        </p:txBody>
      </p:sp>
      <p:sp>
        <p:nvSpPr>
          <p:cNvPr id="71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869" indent="-3149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799" indent="-2519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717" indent="-2519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637" indent="-2519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1557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5476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9395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3314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Options, Futures, and Other Derivatives,  8th Edition, Copyright © John  C. Hull 2012</a:t>
            </a:r>
          </a:p>
        </p:txBody>
      </p:sp>
      <p:sp>
        <p:nvSpPr>
          <p:cNvPr id="71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869" indent="-3149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799" indent="-2519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717" indent="-2519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637" indent="-2519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1557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5476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9395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3314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927D55-5371-4274-A0E6-D570002454D4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1066" y="1954668"/>
          <a:ext cx="3255202" cy="3739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306"/>
                <a:gridCol w="2569896"/>
              </a:tblGrid>
              <a:tr h="789260">
                <a:tc>
                  <a:txBody>
                    <a:bodyPr/>
                    <a:lstStyle/>
                    <a:p>
                      <a:r>
                        <a:rPr lang="en-CA" sz="2000" i="1" dirty="0" smtClean="0">
                          <a:latin typeface="+mj-lt"/>
                        </a:rPr>
                        <a:t>c: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 marL="100821" marR="100821" marT="50393" marB="503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European call option price</a:t>
                      </a:r>
                      <a:endParaRPr lang="en-US" sz="2000" dirty="0"/>
                    </a:p>
                  </a:txBody>
                  <a:tcPr marL="100821" marR="100821" marT="50393" marB="503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9260">
                <a:tc>
                  <a:txBody>
                    <a:bodyPr/>
                    <a:lstStyle/>
                    <a:p>
                      <a:r>
                        <a:rPr lang="en-CA" sz="2000" i="1" dirty="0" smtClean="0">
                          <a:latin typeface="+mj-lt"/>
                        </a:rPr>
                        <a:t>p: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 marL="100821" marR="100821" marT="50393" marB="503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European put option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 marL="100821" marR="100821" marT="50393" marB="503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70">
                <a:tc>
                  <a:txBody>
                    <a:bodyPr/>
                    <a:lstStyle/>
                    <a:p>
                      <a:r>
                        <a:rPr lang="en-CA" sz="2000" i="1" dirty="0" smtClean="0">
                          <a:latin typeface="+mj-lt"/>
                        </a:rPr>
                        <a:t>S</a:t>
                      </a:r>
                      <a:r>
                        <a:rPr lang="en-CA" sz="2000" i="0" baseline="-25000" dirty="0" smtClean="0">
                          <a:latin typeface="+mj-lt"/>
                        </a:rPr>
                        <a:t>0</a:t>
                      </a:r>
                      <a:r>
                        <a:rPr lang="en-CA" sz="2000" i="1" baseline="0" dirty="0" smtClean="0">
                          <a:latin typeface="+mj-lt"/>
                        </a:rPr>
                        <a:t>: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 marL="100821" marR="100821" marT="50393" marB="503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Stock price today</a:t>
                      </a:r>
                      <a:endParaRPr lang="en-US" sz="2000" dirty="0"/>
                    </a:p>
                  </a:txBody>
                  <a:tcPr marL="100821" marR="100821" marT="50393" marB="503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70">
                <a:tc>
                  <a:txBody>
                    <a:bodyPr/>
                    <a:lstStyle/>
                    <a:p>
                      <a:r>
                        <a:rPr lang="en-CA" sz="2000" i="1" dirty="0" smtClean="0">
                          <a:latin typeface="+mj-lt"/>
                        </a:rPr>
                        <a:t>K: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 marL="100821" marR="100821" marT="50393" marB="503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Strike price</a:t>
                      </a:r>
                      <a:endParaRPr lang="en-US" sz="2000" dirty="0"/>
                    </a:p>
                  </a:txBody>
                  <a:tcPr marL="100821" marR="100821" marT="50393" marB="503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70">
                <a:tc>
                  <a:txBody>
                    <a:bodyPr/>
                    <a:lstStyle/>
                    <a:p>
                      <a:r>
                        <a:rPr lang="en-CA" sz="2000" i="1" dirty="0" smtClean="0">
                          <a:latin typeface="+mj-lt"/>
                        </a:rPr>
                        <a:t>T: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 marL="100821" marR="100821" marT="50393" marB="503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Life of option </a:t>
                      </a:r>
                      <a:endParaRPr lang="en-US" sz="2000" dirty="0"/>
                    </a:p>
                  </a:txBody>
                  <a:tcPr marL="100821" marR="100821" marT="50393" marB="503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9260">
                <a:tc>
                  <a:txBody>
                    <a:bodyPr/>
                    <a:lstStyle/>
                    <a:p>
                      <a:r>
                        <a:rPr lang="en-CA" sz="2000" i="0" dirty="0" smtClean="0">
                          <a:latin typeface="Symbol" pitchFamily="18" charset="2"/>
                        </a:rPr>
                        <a:t>s</a:t>
                      </a:r>
                      <a:r>
                        <a:rPr lang="en-CA" sz="2000" i="1" dirty="0" smtClean="0">
                          <a:latin typeface="+mj-lt"/>
                        </a:rPr>
                        <a:t>: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 marL="100821" marR="100821" marT="50393" marB="503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Volatility of stock price</a:t>
                      </a:r>
                      <a:endParaRPr lang="en-US" sz="2000" dirty="0"/>
                    </a:p>
                  </a:txBody>
                  <a:tcPr marL="100821" marR="100821" marT="50393" marB="503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37588" y="2033413"/>
          <a:ext cx="3412711" cy="4261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66"/>
                <a:gridCol w="2694245"/>
              </a:tblGrid>
              <a:tr h="759893">
                <a:tc>
                  <a:txBody>
                    <a:bodyPr/>
                    <a:lstStyle/>
                    <a:p>
                      <a:r>
                        <a:rPr lang="en-CA" sz="2000" i="1" dirty="0" smtClean="0">
                          <a:latin typeface="+mj-lt"/>
                        </a:rPr>
                        <a:t>C: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 marL="100783" marR="100783" marT="50406" marB="504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American call option price</a:t>
                      </a:r>
                      <a:endParaRPr lang="en-US" sz="2000" dirty="0"/>
                    </a:p>
                  </a:txBody>
                  <a:tcPr marL="100783" marR="100783" marT="50406" marB="504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9893">
                <a:tc>
                  <a:txBody>
                    <a:bodyPr/>
                    <a:lstStyle/>
                    <a:p>
                      <a:r>
                        <a:rPr lang="en-CA" sz="2000" i="1" dirty="0" smtClean="0">
                          <a:latin typeface="+mj-lt"/>
                        </a:rPr>
                        <a:t>P: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 marL="100783" marR="100783" marT="50406" marB="504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American put option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 marL="100783" marR="100783" marT="50406" marB="504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9893">
                <a:tc>
                  <a:txBody>
                    <a:bodyPr/>
                    <a:lstStyle/>
                    <a:p>
                      <a:r>
                        <a:rPr lang="en-CA" sz="2000" i="1" dirty="0" smtClean="0">
                          <a:latin typeface="+mj-lt"/>
                        </a:rPr>
                        <a:t>S</a:t>
                      </a:r>
                      <a:r>
                        <a:rPr lang="en-CA" sz="20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2000" i="1" baseline="0" dirty="0" smtClean="0">
                          <a:latin typeface="+mj-lt"/>
                        </a:rPr>
                        <a:t>: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 marL="100783" marR="100783" marT="50406" marB="504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Stock price at</a:t>
                      </a:r>
                      <a:r>
                        <a:rPr lang="en-US" sz="2000" baseline="0" dirty="0" smtClean="0"/>
                        <a:t> option maturity</a:t>
                      </a:r>
                      <a:endParaRPr lang="en-US" sz="2000" dirty="0"/>
                    </a:p>
                  </a:txBody>
                  <a:tcPr marL="100783" marR="100783" marT="50406" marB="504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5825">
                <a:tc>
                  <a:txBody>
                    <a:bodyPr/>
                    <a:lstStyle/>
                    <a:p>
                      <a:r>
                        <a:rPr lang="en-CA" sz="2000" i="1" dirty="0" smtClean="0">
                          <a:latin typeface="+mj-lt"/>
                        </a:rPr>
                        <a:t>D: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 marL="100783" marR="100783" marT="50406" marB="504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PV</a:t>
                      </a:r>
                      <a:r>
                        <a:rPr lang="en-CA" sz="2000" baseline="0" dirty="0" smtClean="0"/>
                        <a:t> of dividends paid during life of option</a:t>
                      </a:r>
                      <a:endParaRPr lang="en-US" sz="2000" dirty="0"/>
                    </a:p>
                  </a:txBody>
                  <a:tcPr marL="100783" marR="100783" marT="50406" marB="504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5563">
                <a:tc>
                  <a:txBody>
                    <a:bodyPr/>
                    <a:lstStyle/>
                    <a:p>
                      <a:r>
                        <a:rPr lang="en-CA" sz="2000" i="1" dirty="0" smtClean="0">
                          <a:latin typeface="+mj-lt"/>
                        </a:rPr>
                        <a:t>r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 marL="100783" marR="100783" marT="50406" marB="504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Risk-free rate for maturity </a:t>
                      </a:r>
                      <a:r>
                        <a:rPr lang="en-US" sz="20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000" i="1" dirty="0" smtClean="0"/>
                        <a:t> </a:t>
                      </a:r>
                      <a:r>
                        <a:rPr lang="en-US" sz="2000" dirty="0" smtClean="0"/>
                        <a:t>with cont. comp.</a:t>
                      </a:r>
                      <a:endParaRPr lang="en-US" sz="2000" dirty="0"/>
                    </a:p>
                  </a:txBody>
                  <a:tcPr marL="100783" marR="100783" marT="50406" marB="504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285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Options, Futures, and Other Derivatives,  8th Edition, Copyright © John  C. Hull 2012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2775F-3129-4867-80BE-7E20B988FDA5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7912" y="1938943"/>
            <a:ext cx="8153400" cy="311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chemeClr val="tx1"/>
                </a:solidFill>
              </a:rPr>
              <a:t>Black  and  Scholes  Options Valuation Model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key variables in the valuation model </a:t>
            </a:r>
            <a:r>
              <a:rPr lang="en-US" dirty="0" smtClean="0">
                <a:solidFill>
                  <a:schemeClr val="tx1"/>
                </a:solidFill>
              </a:rPr>
              <a:t>are: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volatility</a:t>
            </a:r>
            <a:r>
              <a:rPr lang="en-US" dirty="0">
                <a:solidFill>
                  <a:schemeClr val="tx1"/>
                </a:solidFill>
              </a:rPr>
              <a:t>,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time </a:t>
            </a:r>
            <a:r>
              <a:rPr lang="en-US" dirty="0">
                <a:solidFill>
                  <a:schemeClr val="tx1"/>
                </a:solidFill>
              </a:rPr>
              <a:t>to maturity,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intrinsic </a:t>
            </a:r>
            <a:r>
              <a:rPr lang="en-US" dirty="0">
                <a:solidFill>
                  <a:schemeClr val="tx1"/>
                </a:solidFill>
              </a:rPr>
              <a:t>value (current price – exercise price (if at-the-money)),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interest rate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ividend (if stock/stock index options)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7569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1483" tIns="50743" rIns="101483" bIns="50743"/>
          <a:lstStyle/>
          <a:p>
            <a:pPr eaLnBrk="1" hangingPunct="1"/>
            <a:r>
              <a:rPr lang="en-US" smtClean="0"/>
              <a:t>The Black-Scholes-Merton Formulas </a:t>
            </a:r>
            <a:r>
              <a:rPr lang="en-US" sz="2400"/>
              <a:t>(See pages 313-315)</a:t>
            </a:r>
            <a:endParaRPr lang="en-US" smtClean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64109" y="6887704"/>
            <a:ext cx="5544344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869" indent="-3149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799" indent="-2519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717" indent="-2519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637" indent="-2519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1557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5476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9395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3314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24448" y="6971700"/>
            <a:ext cx="210013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869" indent="-3149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799" indent="-2519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717" indent="-2519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637" indent="-2519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1557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5476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9395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3314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3A7704-1A94-457A-B59B-56703EDB118F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1266" name="Object 3"/>
          <p:cNvGraphicFramePr>
            <a:graphicFrameLocks/>
          </p:cNvGraphicFramePr>
          <p:nvPr/>
        </p:nvGraphicFramePr>
        <p:xfrm>
          <a:off x="1596099" y="2603888"/>
          <a:ext cx="8024248" cy="4019578"/>
        </p:xfrm>
        <a:graphic>
          <a:graphicData uri="http://schemas.openxmlformats.org/presentationml/2006/ole">
            <p:oleObj spid="_x0000_s1028" name="Equation" r:id="rId4" imgW="3991680" imgH="1980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11537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1267" y="1025456"/>
            <a:ext cx="9264845" cy="1259946"/>
          </a:xfrm>
        </p:spPr>
        <p:txBody>
          <a:bodyPr/>
          <a:lstStyle/>
          <a:p>
            <a:pPr eaLnBrk="1" hangingPunct="1"/>
            <a:r>
              <a:rPr lang="en-US" dirty="0" smtClean="0"/>
              <a:t>Effect of Variables on Option Pricing</a:t>
            </a:r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869" indent="-3149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799" indent="-2519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717" indent="-2519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637" indent="-2519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1557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5476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9395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3314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Options, Futures, and Other Derivatives,  8th Edition, Copyright © John  C. Hull 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09081" y="2668638"/>
          <a:ext cx="7859739" cy="3652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391"/>
                <a:gridCol w="1238504"/>
                <a:gridCol w="1571948"/>
                <a:gridCol w="1571948"/>
                <a:gridCol w="1571948"/>
              </a:tblGrid>
              <a:tr h="557942"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Variable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i="1" dirty="0" smtClean="0">
                          <a:latin typeface="+mj-lt"/>
                        </a:rPr>
                        <a:t>c</a:t>
                      </a:r>
                      <a:endParaRPr lang="en-US" sz="2600" i="1" dirty="0">
                        <a:latin typeface="+mj-lt"/>
                      </a:endParaRPr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i="1" dirty="0" smtClean="0">
                          <a:latin typeface="+mj-lt"/>
                        </a:rPr>
                        <a:t>p</a:t>
                      </a:r>
                      <a:endParaRPr lang="en-US" sz="2600" i="1" dirty="0">
                        <a:latin typeface="+mj-lt"/>
                      </a:endParaRPr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i="1" dirty="0" smtClean="0">
                          <a:latin typeface="+mj-lt"/>
                        </a:rPr>
                        <a:t>C</a:t>
                      </a:r>
                      <a:endParaRPr lang="en-US" sz="2600" i="1" dirty="0">
                        <a:latin typeface="+mj-lt"/>
                      </a:endParaRPr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i="1" dirty="0" smtClean="0">
                          <a:latin typeface="+mj-lt"/>
                        </a:rPr>
                        <a:t>P</a:t>
                      </a:r>
                      <a:endParaRPr lang="en-US" sz="2600" i="1" dirty="0">
                        <a:latin typeface="+mj-lt"/>
                      </a:endParaRPr>
                    </a:p>
                  </a:txBody>
                  <a:tcPr marL="100816" marR="100816" marT="50409" marB="50409"/>
                </a:tc>
              </a:tr>
              <a:tr h="515692">
                <a:tc>
                  <a:txBody>
                    <a:bodyPr/>
                    <a:lstStyle/>
                    <a:p>
                      <a:pPr algn="ctr"/>
                      <a:r>
                        <a:rPr lang="en-CA" sz="2600" i="1" dirty="0" smtClean="0">
                          <a:latin typeface="+mj-lt"/>
                        </a:rPr>
                        <a:t>S</a:t>
                      </a:r>
                      <a:r>
                        <a:rPr lang="en-CA" sz="2600" i="0" baseline="-25000" dirty="0" smtClean="0">
                          <a:latin typeface="+mj-lt"/>
                        </a:rPr>
                        <a:t>0</a:t>
                      </a:r>
                      <a:endParaRPr lang="en-US" sz="2600" i="1" dirty="0">
                        <a:latin typeface="+mj-lt"/>
                      </a:endParaRPr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−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−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</a:tr>
              <a:tr h="515692">
                <a:tc>
                  <a:txBody>
                    <a:bodyPr/>
                    <a:lstStyle/>
                    <a:p>
                      <a:pPr algn="ctr"/>
                      <a:r>
                        <a:rPr lang="en-CA" sz="2600" i="1" dirty="0" smtClean="0">
                          <a:latin typeface="+mj-lt"/>
                        </a:rPr>
                        <a:t>K</a:t>
                      </a:r>
                      <a:endParaRPr lang="en-US" sz="2600" i="1" dirty="0">
                        <a:latin typeface="+mj-lt"/>
                      </a:endParaRPr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−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−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</a:tr>
              <a:tr h="515692">
                <a:tc>
                  <a:txBody>
                    <a:bodyPr/>
                    <a:lstStyle/>
                    <a:p>
                      <a:pPr algn="ctr"/>
                      <a:r>
                        <a:rPr lang="en-CA" sz="2600" i="1" dirty="0" smtClean="0">
                          <a:latin typeface="+mj-lt"/>
                        </a:rPr>
                        <a:t>T</a:t>
                      </a:r>
                      <a:endParaRPr lang="en-US" sz="2600" i="1" dirty="0">
                        <a:latin typeface="+mj-lt"/>
                      </a:endParaRPr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?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?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</a:tr>
              <a:tr h="515692">
                <a:tc>
                  <a:txBody>
                    <a:bodyPr/>
                    <a:lstStyle/>
                    <a:p>
                      <a:pPr algn="ctr"/>
                      <a:r>
                        <a:rPr lang="en-CA" sz="2600" i="0" dirty="0" smtClean="0">
                          <a:latin typeface="Symbol" pitchFamily="18" charset="2"/>
                        </a:rPr>
                        <a:t>s</a:t>
                      </a:r>
                      <a:endParaRPr lang="en-US" sz="2600" i="1" dirty="0">
                        <a:latin typeface="+mj-lt"/>
                      </a:endParaRPr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</a:tr>
              <a:tr h="515692">
                <a:tc>
                  <a:txBody>
                    <a:bodyPr/>
                    <a:lstStyle/>
                    <a:p>
                      <a:pPr algn="ctr"/>
                      <a:r>
                        <a:rPr lang="en-CA" sz="2600" i="1" dirty="0" smtClean="0">
                          <a:latin typeface="+mj-lt"/>
                        </a:rPr>
                        <a:t>r</a:t>
                      </a:r>
                      <a:endParaRPr lang="en-US" sz="2600" i="1" dirty="0">
                        <a:latin typeface="+mj-lt"/>
                      </a:endParaRPr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−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−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</a:tr>
              <a:tr h="515692">
                <a:tc>
                  <a:txBody>
                    <a:bodyPr/>
                    <a:lstStyle/>
                    <a:p>
                      <a:pPr algn="ctr"/>
                      <a:r>
                        <a:rPr lang="en-CA" sz="2600" i="1" dirty="0" smtClean="0">
                          <a:latin typeface="+mj-lt"/>
                        </a:rPr>
                        <a:t>D</a:t>
                      </a:r>
                      <a:endParaRPr lang="en-US" sz="2600" i="1" dirty="0">
                        <a:latin typeface="+mj-lt"/>
                      </a:endParaRPr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−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−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600" dirty="0" smtClean="0"/>
                        <a:t>+</a:t>
                      </a:r>
                      <a:endParaRPr lang="en-US" sz="2600" dirty="0"/>
                    </a:p>
                  </a:txBody>
                  <a:tcPr marL="100816" marR="100816" marT="50409" marB="50409"/>
                </a:tc>
              </a:tr>
            </a:tbl>
          </a:graphicData>
        </a:graphic>
      </p:graphicFrame>
      <p:sp>
        <p:nvSpPr>
          <p:cNvPr id="82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869" indent="-3149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799" indent="-2519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717" indent="-2519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637" indent="-2519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1557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5476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9395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3314" indent="-2519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35A367-C835-450D-B68F-5328369A87CF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2276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267" y="1175950"/>
            <a:ext cx="8568531" cy="1109452"/>
          </a:xfrm>
        </p:spPr>
        <p:txBody>
          <a:bodyPr lIns="99715" tIns="48982" rIns="99715" bIns="48982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Assets Underlying</a:t>
            </a:r>
            <a:br>
              <a:rPr lang="en-US" dirty="0"/>
            </a:br>
            <a:r>
              <a:rPr lang="en-US" dirty="0"/>
              <a:t>Exchange-Traded Options</a:t>
            </a:r>
            <a:br>
              <a:rPr lang="en-US" dirty="0"/>
            </a:b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016125" y="3023870"/>
            <a:ext cx="5985371" cy="3758838"/>
          </a:xfrm>
        </p:spPr>
        <p:txBody>
          <a:bodyPr lIns="99715" tIns="48982" rIns="99715" bIns="48982"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Stocks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Foreign Currency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Stock Indices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Futures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E42407-031A-4762-8EA0-31616937901C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2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9715" tIns="48982" rIns="99715" bIns="48982"/>
          <a:lstStyle/>
          <a:p>
            <a:pPr eaLnBrk="1" hangingPunct="1"/>
            <a:r>
              <a:rPr lang="en-US" smtClean="0"/>
              <a:t>Warrants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12094" y="2351899"/>
            <a:ext cx="8032998" cy="4367812"/>
          </a:xfrm>
        </p:spPr>
        <p:txBody>
          <a:bodyPr lIns="99715" tIns="48982" rIns="99715" bIns="48982"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Warrants are options that are issued by a</a:t>
            </a:r>
            <a:r>
              <a:rPr lang="en-CA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corporation or a financial institution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The number of warrants outstanding is determined by the size of the original issue </a:t>
            </a:r>
            <a:r>
              <a:rPr lang="en-CA" smtClean="0">
                <a:latin typeface="Arial" charset="0"/>
                <a:cs typeface="Arial" charset="0"/>
              </a:rPr>
              <a:t>and</a:t>
            </a:r>
            <a:r>
              <a:rPr lang="en-US" smtClean="0">
                <a:latin typeface="Arial" charset="0"/>
                <a:cs typeface="Arial" charset="0"/>
              </a:rPr>
              <a:t> changes only when they are exercised or when they expire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582784-F1B0-4A2E-B574-3D3BD23B1037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0663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9715" tIns="48982" rIns="99715" bIns="48982"/>
          <a:lstStyle/>
          <a:p>
            <a:pPr eaLnBrk="1" hangingPunct="1"/>
            <a:r>
              <a:rPr lang="en-US" smtClean="0"/>
              <a:t>Warrants</a:t>
            </a:r>
            <a:br>
              <a:rPr lang="en-US" smtClean="0"/>
            </a:br>
            <a:r>
              <a:rPr lang="en-US" sz="2900"/>
              <a:t>(continued)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512098" y="2435895"/>
            <a:ext cx="7780982" cy="4451809"/>
          </a:xfrm>
        </p:spPr>
        <p:txBody>
          <a:bodyPr lIns="99715" tIns="48982" rIns="99715" bIns="48982"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The issuer settles up with the holder when a warrant is exercised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When call warrants are issued by a corporation on its own stock, exercise will usually lead to new treasury stock being issued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E8224C-A65C-4F32-9C76-A4B61122157E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916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268" y="1025456"/>
            <a:ext cx="9305326" cy="1259946"/>
          </a:xfrm>
        </p:spPr>
        <p:txBody>
          <a:bodyPr/>
          <a:lstStyle/>
          <a:p>
            <a:pPr eaLnBrk="1" hangingPunct="1"/>
            <a:r>
              <a:rPr lang="en-US" sz="4400" dirty="0"/>
              <a:t>Employee Stock </a:t>
            </a:r>
            <a:r>
              <a:rPr lang="en-US" sz="4400" dirty="0" smtClean="0"/>
              <a:t>Options</a:t>
            </a:r>
            <a:endParaRPr lang="en-US" sz="2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Employee stock options are a form of remuneration</a:t>
            </a:r>
            <a:r>
              <a:rPr lang="en-US" smtClean="0">
                <a:latin typeface="Arial" charset="0"/>
                <a:cs typeface="Arial" charset="0"/>
              </a:rPr>
              <a:t> issued by a company to </a:t>
            </a:r>
            <a:r>
              <a:rPr lang="en-CA" smtClean="0">
                <a:latin typeface="Arial" charset="0"/>
                <a:cs typeface="Arial" charset="0"/>
              </a:rPr>
              <a:t>its </a:t>
            </a:r>
            <a:r>
              <a:rPr lang="en-US" smtClean="0">
                <a:latin typeface="Arial" charset="0"/>
                <a:cs typeface="Arial" charset="0"/>
              </a:rPr>
              <a:t>executives</a:t>
            </a:r>
            <a:endParaRPr lang="en-CA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They are usually at the money when issued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When option</a:t>
            </a:r>
            <a:r>
              <a:rPr lang="en-CA" smtClean="0">
                <a:latin typeface="Arial" charset="0"/>
                <a:cs typeface="Arial" charset="0"/>
              </a:rPr>
              <a:t>s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en-CA" smtClean="0">
                <a:latin typeface="Arial" charset="0"/>
                <a:cs typeface="Arial" charset="0"/>
              </a:rPr>
              <a:t>are</a:t>
            </a:r>
            <a:r>
              <a:rPr lang="en-US" smtClean="0">
                <a:latin typeface="Arial" charset="0"/>
                <a:cs typeface="Arial" charset="0"/>
              </a:rPr>
              <a:t> exercised the company issues more stock </a:t>
            </a:r>
            <a:r>
              <a:rPr lang="en-CA" smtClean="0">
                <a:latin typeface="Arial" charset="0"/>
                <a:cs typeface="Arial" charset="0"/>
              </a:rPr>
              <a:t>and sells it to the option holder for the strike price</a:t>
            </a:r>
          </a:p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Expensed on the income statement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E7A152-AF4A-4E5C-BB9C-CC0D4169304C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13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9715" tIns="48982" rIns="99715" bIns="48982"/>
          <a:lstStyle/>
          <a:p>
            <a:pPr eaLnBrk="1" hangingPunct="1"/>
            <a:r>
              <a:rPr lang="en-US" smtClean="0"/>
              <a:t>Convertible Bonds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24061" y="2267902"/>
            <a:ext cx="8558031" cy="4451809"/>
          </a:xfrm>
        </p:spPr>
        <p:txBody>
          <a:bodyPr lIns="99715" tIns="48982" rIns="99715" bIns="48982"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Convertible bonds are regular bonds that can be exchanged for equity at certain times in the future according to a predetermined exchange ratio</a:t>
            </a:r>
            <a:endParaRPr lang="en-CA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Usually a convertible is callable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The call provision is a way in which the issuer can force conversion at a time earlier than the holder might otherwise choose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8BE504-B0F0-4212-8C9F-B1842CD4EFDC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1291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2094" y="923960"/>
            <a:ext cx="7896490" cy="1091953"/>
          </a:xfrm>
        </p:spPr>
        <p:txBody>
          <a:bodyPr lIns="99715" tIns="48982" rIns="99715" bIns="48982"/>
          <a:lstStyle/>
          <a:p>
            <a:pPr eaLnBrk="1" hangingPunct="1"/>
            <a:r>
              <a:rPr lang="en-US" dirty="0" smtClean="0"/>
              <a:t>Dividends &amp; Stock Splits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428088" y="2183906"/>
            <a:ext cx="7896490" cy="4535805"/>
          </a:xfrm>
        </p:spPr>
        <p:txBody>
          <a:bodyPr lIns="99715" tIns="48982" rIns="99715" bIns="48982"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Suppose you own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options with a strike price of </a:t>
            </a:r>
            <a:r>
              <a:rPr 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smtClean="0">
                <a:latin typeface="Arial" charset="0"/>
                <a:cs typeface="Arial" charset="0"/>
              </a:rPr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No adjustments are made to the option terms for cash dividends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When there is an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-for-</a:t>
            </a:r>
            <a:r>
              <a:rPr lang="en-US" i="1" smtClean="0">
                <a:latin typeface="Times New Roman" pitchFamily="18" charset="0"/>
                <a:cs typeface="Arial" charset="0"/>
              </a:rPr>
              <a:t>m</a:t>
            </a:r>
            <a:r>
              <a:rPr lang="en-US" smtClean="0">
                <a:latin typeface="Arial" charset="0"/>
                <a:cs typeface="Arial" charset="0"/>
              </a:rPr>
              <a:t> stock split,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the strike price is reduced to </a:t>
            </a:r>
            <a:r>
              <a:rPr lang="en-US" sz="3100" i="1">
                <a:latin typeface="Times New Roman" pitchFamily="18" charset="0"/>
              </a:rPr>
              <a:t>mK</a:t>
            </a:r>
            <a:r>
              <a:rPr lang="en-US" sz="3100">
                <a:latin typeface="Times New Roman" pitchFamily="18" charset="0"/>
              </a:rPr>
              <a:t>/</a:t>
            </a:r>
            <a:r>
              <a:rPr lang="en-US" sz="3100" i="1">
                <a:latin typeface="Times New Roman" pitchFamily="18" charset="0"/>
              </a:rPr>
              <a:t>n</a:t>
            </a:r>
            <a:r>
              <a:rPr lang="en-US" sz="3100">
                <a:latin typeface="Times New Roman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the no. of options is increased to </a:t>
            </a:r>
            <a:r>
              <a:rPr lang="en-US" sz="3100" i="1">
                <a:latin typeface="Times New Roman" pitchFamily="18" charset="0"/>
              </a:rPr>
              <a:t>nN</a:t>
            </a:r>
            <a:r>
              <a:rPr lang="en-US" sz="3100">
                <a:latin typeface="Times New Roman" pitchFamily="18" charset="0"/>
              </a:rPr>
              <a:t>/</a:t>
            </a:r>
            <a:r>
              <a:rPr lang="en-US" sz="3100" i="1">
                <a:latin typeface="Times New Roman" pitchFamily="18" charset="0"/>
              </a:rPr>
              <a:t>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Stock dividends are handled similarly to stock splits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39CEB7-A364-4A48-909A-F00E63BD456B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7516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1371600" y="49216"/>
            <a:ext cx="7315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239711" rIns="89982" bIns="44991"/>
          <a:lstStyle/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</a:tabLst>
            </a:pPr>
            <a:r>
              <a:rPr lang="en-US" sz="3600" b="1">
                <a:solidFill>
                  <a:srgbClr val="FF8080"/>
                </a:solidFill>
              </a:rPr>
              <a:t>Learning Objectives/Outcomes</a:t>
            </a:r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-1588" y="817565"/>
            <a:ext cx="10080626" cy="1587"/>
          </a:xfrm>
          <a:prstGeom prst="line">
            <a:avLst/>
          </a:prstGeom>
          <a:noFill/>
          <a:ln w="91440">
            <a:solidFill>
              <a:srgbClr val="99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endParaRPr lang="en-US"/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0" y="57150"/>
            <a:ext cx="1600200" cy="8572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endParaRPr 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31812" y="747713"/>
            <a:ext cx="944086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188242" rIns="89982" bIns="44991"/>
          <a:lstStyle/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endParaRPr lang="en-US" sz="2200" b="1">
              <a:solidFill>
                <a:srgbClr val="000080"/>
              </a:solidFill>
            </a:endParaRP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endParaRPr lang="en-US" sz="2200" b="1">
              <a:solidFill>
                <a:srgbClr val="000080"/>
              </a:solidFill>
            </a:endParaRP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r>
              <a:rPr lang="en-US" sz="2200" b="1">
                <a:solidFill>
                  <a:srgbClr val="000080"/>
                </a:solidFill>
              </a:rPr>
              <a:t>Learning Objectives/Outcomes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endParaRPr lang="en-US" sz="2200" b="1">
              <a:solidFill>
                <a:srgbClr val="000080"/>
              </a:solidFill>
            </a:endParaRP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r>
              <a:rPr lang="en-US" sz="2200" b="1">
                <a:solidFill>
                  <a:srgbClr val="000080"/>
                </a:solidFill>
              </a:rPr>
              <a:t>1. Identify </a:t>
            </a:r>
            <a:r>
              <a:rPr lang="en-US" sz="2200" b="1">
                <a:solidFill>
                  <a:srgbClr val="FF0000"/>
                </a:solidFill>
              </a:rPr>
              <a:t>what</a:t>
            </a:r>
            <a:r>
              <a:rPr lang="en-US" sz="2200" b="1">
                <a:solidFill>
                  <a:srgbClr val="000080"/>
                </a:solidFill>
              </a:rPr>
              <a:t> the various types of financial investments in the financial world are  Know </a:t>
            </a:r>
            <a:r>
              <a:rPr lang="en-US" sz="2200" b="1">
                <a:solidFill>
                  <a:srgbClr val="FF0000"/>
                </a:solidFill>
              </a:rPr>
              <a:t>how, where</a:t>
            </a:r>
            <a:r>
              <a:rPr lang="en-US" sz="2200" b="1">
                <a:solidFill>
                  <a:srgbClr val="000080"/>
                </a:solidFill>
              </a:rPr>
              <a:t> and </a:t>
            </a:r>
            <a:r>
              <a:rPr lang="en-US" sz="2200" b="1">
                <a:solidFill>
                  <a:srgbClr val="FF0000"/>
                </a:solidFill>
              </a:rPr>
              <a:t>when</a:t>
            </a:r>
            <a:r>
              <a:rPr lang="en-US" sz="2200" b="1">
                <a:solidFill>
                  <a:srgbClr val="000080"/>
                </a:solidFill>
              </a:rPr>
              <a:t> they can be bought and sold through traditional, electronic and emerging technology. </a:t>
            </a:r>
            <a:r>
              <a:rPr lang="en-US" sz="2200" b="1">
                <a:solidFill>
                  <a:srgbClr val="808080"/>
                </a:solidFill>
              </a:rPr>
              <a:t>(F</a:t>
            </a:r>
            <a:r>
              <a:rPr lang="en-US" sz="2200" b="1">
                <a:solidFill>
                  <a:srgbClr val="999999"/>
                </a:solidFill>
              </a:rPr>
              <a:t>E 3, 4)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endParaRPr lang="en-US" sz="2200" b="1">
              <a:solidFill>
                <a:srgbClr val="000080"/>
              </a:solidFill>
            </a:endParaRP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r>
              <a:rPr lang="en-US" sz="2200" b="1">
                <a:solidFill>
                  <a:srgbClr val="000080"/>
                </a:solidFill>
              </a:rPr>
              <a:t>2.  Illustrate the practical application of investment theory to convey the insights of practical value for portfolio analysis. </a:t>
            </a:r>
            <a:r>
              <a:rPr lang="en-US" sz="2200" b="1">
                <a:solidFill>
                  <a:srgbClr val="999999"/>
                </a:solidFill>
              </a:rPr>
              <a:t>(FE1,2)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endParaRPr lang="en-US" sz="2200" b="1">
              <a:solidFill>
                <a:srgbClr val="000080"/>
              </a:solidFill>
            </a:endParaRP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r>
              <a:rPr lang="en-US" sz="2200" b="1">
                <a:solidFill>
                  <a:srgbClr val="000080"/>
                </a:solidFill>
              </a:rPr>
              <a:t>3. Analyze sector, industry and firm opportunities using risk and rewarad strategies and its implications. </a:t>
            </a:r>
            <a:r>
              <a:rPr lang="en-US" sz="2200" b="1">
                <a:solidFill>
                  <a:srgbClr val="999999"/>
                </a:solidFill>
              </a:rPr>
              <a:t>(FE3)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endParaRPr lang="en-US" sz="2200" b="1">
              <a:solidFill>
                <a:srgbClr val="000080"/>
              </a:solidFill>
            </a:endParaRP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r>
              <a:rPr lang="en-US" sz="2200" b="1">
                <a:solidFill>
                  <a:srgbClr val="000080"/>
                </a:solidFill>
              </a:rPr>
              <a:t>4. Compare technical and fundamental analysis </a:t>
            </a:r>
            <a:r>
              <a:rPr lang="en-US" sz="2200" b="1">
                <a:solidFill>
                  <a:srgbClr val="999999"/>
                </a:solidFill>
              </a:rPr>
              <a:t>(FE3)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endParaRPr lang="en-US" sz="2200" b="1">
              <a:solidFill>
                <a:srgbClr val="000080"/>
              </a:solidFill>
            </a:endParaRP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r>
              <a:rPr lang="en-US" sz="2200" b="1">
                <a:solidFill>
                  <a:srgbClr val="000080"/>
                </a:solidFill>
              </a:rPr>
              <a:t>5. Explain investment management strategies with the ability to integrate new technologies with trading instruments real time via internet. </a:t>
            </a:r>
            <a:r>
              <a:rPr lang="en-US" sz="2200" b="1">
                <a:solidFill>
                  <a:srgbClr val="666666"/>
                </a:solidFill>
              </a:rPr>
              <a:t>(FE2,4)</a:t>
            </a: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endParaRPr lang="en-US" sz="2200" b="1">
              <a:solidFill>
                <a:srgbClr val="666666"/>
              </a:solidFill>
            </a:endParaRPr>
          </a:p>
          <a:p>
            <a:pPr hangingPunct="1">
              <a:lnSpc>
                <a:spcPct val="76000"/>
              </a:lnSpc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  <a:tab pos="9408749" algn="l"/>
              </a:tabLst>
            </a:pPr>
            <a:r>
              <a:rPr lang="en-US" sz="2200" b="1">
                <a:solidFill>
                  <a:srgbClr val="000080"/>
                </a:solidFill>
              </a:rPr>
              <a:t>6. Appraise different asset valuation models with emphasis on CAPM, APT and Black Scholes Pricing Model. </a:t>
            </a:r>
            <a:r>
              <a:rPr lang="en-US" sz="2200" b="1">
                <a:solidFill>
                  <a:srgbClr val="999999"/>
                </a:solidFill>
              </a:rPr>
              <a:t> (FE2,4) </a:t>
            </a:r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-22225" y="7539040"/>
            <a:ext cx="10080625" cy="1587"/>
          </a:xfrm>
          <a:prstGeom prst="line">
            <a:avLst/>
          </a:prstGeom>
          <a:noFill/>
          <a:ln w="91440">
            <a:solidFill>
              <a:srgbClr val="FF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9715" tIns="48982" rIns="99715" bIns="48982"/>
          <a:lstStyle/>
          <a:p>
            <a:pPr eaLnBrk="1" hangingPunct="1"/>
            <a:r>
              <a:rPr lang="en-US" smtClean="0"/>
              <a:t>Dividends &amp; Stock Splits</a:t>
            </a:r>
            <a:br>
              <a:rPr lang="en-US" smtClean="0"/>
            </a:br>
            <a:r>
              <a:rPr lang="en-US" sz="2900"/>
              <a:t>(continued)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12098" y="2603892"/>
            <a:ext cx="7264701" cy="4154321"/>
          </a:xfrm>
        </p:spPr>
        <p:txBody>
          <a:bodyPr lIns="99715" tIns="48982" rIns="99715" bIns="48982"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Consider a call option to buy 100 shares for $20/share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How should terms be adjusted: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for a 2-for-1 stock split?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for a 5% stock dividend?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D03357-8740-43F6-8498-E3BBB758440D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3792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Market Makers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Most exchanges use market makers to facilitate options trading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market maker quotes both bid and ask prices when requested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The market maker does not know whether the individual requesting the quotes wants to buy or sell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C20E7B-B7F4-4109-9ED2-2AEF2A7EDF1F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7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083" y="923960"/>
            <a:ext cx="7980495" cy="839964"/>
          </a:xfrm>
        </p:spPr>
        <p:txBody>
          <a:bodyPr lIns="99715" tIns="48982" rIns="99715" bIns="48982"/>
          <a:lstStyle/>
          <a:p>
            <a:pPr eaLnBrk="1" hangingPunct="1"/>
            <a:r>
              <a:rPr lang="en-US" dirty="0" smtClean="0"/>
              <a:t>Margins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2042" y="1763924"/>
            <a:ext cx="8479276" cy="4976786"/>
          </a:xfrm>
        </p:spPr>
        <p:txBody>
          <a:bodyPr lIns="99715" tIns="48982" rIns="99715" bIns="48982"/>
          <a:lstStyle/>
          <a:p>
            <a:pPr eaLnBrk="1" hangingPunct="1"/>
            <a:r>
              <a:rPr lang="en-US" sz="2600">
                <a:latin typeface="Arial" charset="0"/>
                <a:cs typeface="Arial" charset="0"/>
              </a:rPr>
              <a:t>Margins are required when options are sold</a:t>
            </a:r>
          </a:p>
          <a:p>
            <a:pPr eaLnBrk="1" hangingPunct="1"/>
            <a:r>
              <a:rPr lang="en-US" sz="2600">
                <a:latin typeface="Arial" charset="0"/>
                <a:cs typeface="Arial" charset="0"/>
              </a:rPr>
              <a:t>When a naked option is written the margin is the greater of: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A total of 100% of the proceeds of the sale plus 20% of the underlying share price less the amount (if any) by which the option is out of the money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A total of 100% of the proceeds of the sale plus 10% of the underlying share price (call) or exercise price (put)</a:t>
            </a:r>
          </a:p>
          <a:p>
            <a:pPr eaLnBrk="1" hangingPunct="1"/>
            <a:r>
              <a:rPr lang="en-US" sz="2600">
                <a:latin typeface="Arial" charset="0"/>
                <a:cs typeface="Arial" charset="0"/>
              </a:rPr>
              <a:t>For other trading strategies there are special rules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699" indent="-31488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539" indent="-251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3352" indent="-251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7167" indent="-251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7098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4797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8612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2426" indent="-251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DF4048-A5C4-4275-9D2F-4005E7640269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1445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211513" y="207964"/>
            <a:ext cx="21463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3600" b="1" dirty="0">
                <a:solidFill>
                  <a:srgbClr val="FF0000"/>
                </a:solidFill>
              </a:rPr>
              <a:t>2 Contract Specifications</a:t>
            </a:r>
          </a:p>
        </p:txBody>
      </p:sp>
      <p:sp>
        <p:nvSpPr>
          <p:cNvPr id="44035" name="Line 2"/>
          <p:cNvSpPr>
            <a:spLocks noChangeShapeType="1"/>
          </p:cNvSpPr>
          <p:nvPr/>
        </p:nvSpPr>
        <p:spPr bwMode="auto">
          <a:xfrm>
            <a:off x="0" y="1143002"/>
            <a:ext cx="10080625" cy="1588"/>
          </a:xfrm>
          <a:prstGeom prst="line">
            <a:avLst/>
          </a:prstGeom>
          <a:noFill/>
          <a:ln w="9144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138240" y="1439863"/>
            <a:ext cx="82835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0" y="57150"/>
            <a:ext cx="1600200" cy="857250"/>
          </a:xfrm>
          <a:prstGeom prst="roundRect">
            <a:avLst>
              <a:gd name="adj" fmla="val 1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777877" y="1371599"/>
            <a:ext cx="9301163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Options on Kuala Lumpur Index Futures (FKLI Nov12)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1590" y="2057402"/>
            <a:ext cx="10080625" cy="1143000"/>
          </a:xfrm>
          <a:prstGeom prst="rect">
            <a:avLst/>
          </a:prstGeom>
          <a:solidFill>
            <a:srgbClr val="280099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302" tIns="49310" rIns="94302" bIns="4931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2400" b="1">
                <a:solidFill>
                  <a:srgbClr val="FFFFFF"/>
                </a:solidFill>
              </a:rPr>
              <a:t>FKLI Sep12 is a Contract equivalent to </a:t>
            </a:r>
          </a:p>
          <a:p>
            <a:pPr algn="ctr"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2400" b="1">
                <a:solidFill>
                  <a:srgbClr val="FFFFFF"/>
                </a:solidFill>
              </a:rPr>
              <a:t>Sell or Buy 30 FBM KLCI Stocks  </a:t>
            </a:r>
          </a:p>
          <a:p>
            <a:pPr algn="ctr"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2400" b="1">
                <a:solidFill>
                  <a:srgbClr val="FFFFFF"/>
                </a:solidFill>
              </a:rPr>
              <a:t>Anytime to 30</a:t>
            </a:r>
            <a:r>
              <a:rPr lang="en-GB" sz="2400" b="1" baseline="-33000">
                <a:solidFill>
                  <a:srgbClr val="DFFEDF"/>
                </a:solidFill>
              </a:rPr>
              <a:t> </a:t>
            </a:r>
            <a:r>
              <a:rPr lang="en-GB" sz="2400" b="1">
                <a:solidFill>
                  <a:srgbClr val="FFFFFF"/>
                </a:solidFill>
              </a:rPr>
              <a:t>Nov 12)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0" y="3429002"/>
            <a:ext cx="10080625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Underlying Asset:  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FBM KLCI Index </a:t>
            </a:r>
            <a:r>
              <a:rPr lang="en-GB" sz="2600" b="1">
                <a:solidFill>
                  <a:srgbClr val="FF0000"/>
                </a:solidFill>
                <a:cs typeface="Arial" charset="0"/>
              </a:rPr>
              <a:t>FUTURES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Contract Size: 	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1,640 X RM50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Minimum Tick:  	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0.5 points = RM25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Trading Hours: 	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8.45am to 12.45pmand 2.30pm to 5.15pm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Contract Months:		</a:t>
            </a:r>
            <a:r>
              <a:rPr lang="en-GB" sz="2600" b="1" u="sng">
                <a:solidFill>
                  <a:srgbClr val="000080"/>
                </a:solidFill>
                <a:cs typeface="Arial" charset="0"/>
              </a:rPr>
              <a:t>Spot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, Next and Next 2 Quarter Months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Last Trading Day: 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Last Business Day of the Month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Daily Price Limit: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	Except for spot month, 20% per trading 								session of previous close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Settlement: 		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Cash Settled - Average Value of FBM KLCI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Initial  Margin 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for Seller</a:t>
            </a:r>
            <a:r>
              <a:rPr lang="en-GB" sz="2600" b="1">
                <a:solidFill>
                  <a:srgbClr val="FF0000"/>
                </a:solidFill>
                <a:cs typeface="Arial" charset="0"/>
              </a:rPr>
              <a:t>:  Calculated by the Clearing House</a:t>
            </a:r>
          </a:p>
        </p:txBody>
      </p:sp>
    </p:spTree>
    <p:extLst>
      <p:ext uri="{BB962C8B-B14F-4D97-AF65-F5344CB8AC3E}">
        <p14:creationId xmlns:p14="http://schemas.microsoft.com/office/powerpoint/2010/main" xmlns="" val="1729201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4125913" y="274639"/>
            <a:ext cx="21463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3600" b="1" dirty="0">
                <a:solidFill>
                  <a:srgbClr val="FF0000"/>
                </a:solidFill>
              </a:rPr>
              <a:t>Payoff to Call Holder</a:t>
            </a:r>
          </a:p>
        </p:txBody>
      </p:sp>
      <p:sp>
        <p:nvSpPr>
          <p:cNvPr id="45059" name="Line 2"/>
          <p:cNvSpPr>
            <a:spLocks noChangeShapeType="1"/>
          </p:cNvSpPr>
          <p:nvPr/>
        </p:nvSpPr>
        <p:spPr bwMode="auto">
          <a:xfrm>
            <a:off x="-1588" y="1143002"/>
            <a:ext cx="10080626" cy="1588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138240" y="1439863"/>
            <a:ext cx="82835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</p:txBody>
      </p:sp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0" y="57150"/>
            <a:ext cx="1600200" cy="857250"/>
          </a:xfrm>
          <a:prstGeom prst="roundRect">
            <a:avLst>
              <a:gd name="adj" fmla="val 1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0" y="1371602"/>
            <a:ext cx="100806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74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spcAft>
                <a:spcPts val="1425"/>
              </a:spcAft>
            </a:pPr>
            <a:r>
              <a:rPr lang="en-US">
                <a:solidFill>
                  <a:srgbClr val="000000"/>
                </a:solidFill>
              </a:rPr>
              <a:t>  If Current Price &gt; Exercise Price,  Payoff to Call Holder is Current Price-Exercise Price.</a:t>
            </a:r>
          </a:p>
          <a:p>
            <a:pPr eaLnBrk="1">
              <a:spcAft>
                <a:spcPts val="1425"/>
              </a:spcAft>
            </a:pPr>
            <a:r>
              <a:rPr lang="en-US">
                <a:solidFill>
                  <a:srgbClr val="000000"/>
                </a:solidFill>
              </a:rPr>
              <a:t>For the OKLI 1650 Call series, the payoff table:</a:t>
            </a: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r>
              <a:rPr lang="en-US">
                <a:solidFill>
                  <a:srgbClr val="000000"/>
                </a:solidFill>
              </a:rPr>
              <a:t>If Call premium was 10:</a:t>
            </a: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7227888" y="6886575"/>
            <a:ext cx="21399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 flipV="1">
            <a:off x="5029200" y="3649663"/>
            <a:ext cx="1588" cy="32178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>
            <a:off x="1371600" y="5257801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graphicFrame>
        <p:nvGraphicFramePr>
          <p:cNvPr id="471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354679"/>
              </p:ext>
            </p:extLst>
          </p:nvPr>
        </p:nvGraphicFramePr>
        <p:xfrm>
          <a:off x="565150" y="2176463"/>
          <a:ext cx="8915402" cy="1311276"/>
        </p:xfrm>
        <a:graphic>
          <a:graphicData uri="http://schemas.openxmlformats.org/drawingml/2006/table">
            <a:tbl>
              <a:tblPr/>
              <a:tblGrid>
                <a:gridCol w="1484313"/>
                <a:gridCol w="1484313"/>
                <a:gridCol w="1484313"/>
                <a:gridCol w="1485900"/>
                <a:gridCol w="1484313"/>
                <a:gridCol w="1492250"/>
              </a:tblGrid>
              <a:tr h="655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Stock Index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1630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1640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1650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1660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1670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Option Price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-10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-10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-10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20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45089" name="Line 54"/>
          <p:cNvSpPr>
            <a:spLocks noChangeShapeType="1"/>
          </p:cNvSpPr>
          <p:nvPr/>
        </p:nvSpPr>
        <p:spPr bwMode="auto">
          <a:xfrm flipV="1">
            <a:off x="5029200" y="3878265"/>
            <a:ext cx="2743200" cy="200025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5090" name="Line 55"/>
          <p:cNvSpPr>
            <a:spLocks noChangeShapeType="1"/>
          </p:cNvSpPr>
          <p:nvPr/>
        </p:nvSpPr>
        <p:spPr bwMode="auto">
          <a:xfrm flipH="1">
            <a:off x="1363665" y="5872163"/>
            <a:ext cx="367347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5091" name="Text Box 56"/>
          <p:cNvSpPr txBox="1">
            <a:spLocks noChangeArrowheads="1"/>
          </p:cNvSpPr>
          <p:nvPr/>
        </p:nvSpPr>
        <p:spPr bwMode="auto">
          <a:xfrm>
            <a:off x="5162552" y="5029200"/>
            <a:ext cx="18907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                1660                 1670</a:t>
            </a:r>
          </a:p>
        </p:txBody>
      </p:sp>
      <p:sp>
        <p:nvSpPr>
          <p:cNvPr id="45092" name="Text Box 57"/>
          <p:cNvSpPr txBox="1">
            <a:spLocks noChangeArrowheads="1"/>
          </p:cNvSpPr>
          <p:nvPr/>
        </p:nvSpPr>
        <p:spPr bwMode="auto">
          <a:xfrm>
            <a:off x="4572000" y="6172200"/>
            <a:ext cx="50958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r>
              <a:rPr lang="en-US" smtClean="0">
                <a:solidFill>
                  <a:srgbClr val="000000"/>
                </a:solidFill>
              </a:rPr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xmlns="" val="4112081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668713" y="274639"/>
            <a:ext cx="21463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3600" b="1" dirty="0">
                <a:solidFill>
                  <a:srgbClr val="FF0000"/>
                </a:solidFill>
              </a:rPr>
              <a:t>Payoff to Put Holder</a:t>
            </a:r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-1588" y="1143002"/>
            <a:ext cx="10080626" cy="1588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138240" y="1439863"/>
            <a:ext cx="82835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</p:txBody>
      </p:sp>
      <p:sp>
        <p:nvSpPr>
          <p:cNvPr id="46085" name="AutoShape 4"/>
          <p:cNvSpPr>
            <a:spLocks noChangeArrowheads="1"/>
          </p:cNvSpPr>
          <p:nvPr/>
        </p:nvSpPr>
        <p:spPr bwMode="auto">
          <a:xfrm>
            <a:off x="0" y="57150"/>
            <a:ext cx="1600200" cy="857250"/>
          </a:xfrm>
          <a:prstGeom prst="roundRect">
            <a:avLst>
              <a:gd name="adj" fmla="val 1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0" y="1371602"/>
            <a:ext cx="100806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74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spcAft>
                <a:spcPts val="1425"/>
              </a:spcAft>
            </a:pPr>
            <a:r>
              <a:rPr lang="en-US">
                <a:solidFill>
                  <a:srgbClr val="000000"/>
                </a:solidFill>
              </a:rPr>
              <a:t>  If Current Price &lt; Exercise Price,  Payoff to Put Holder is Exercise Price – Current Price.</a:t>
            </a:r>
          </a:p>
          <a:p>
            <a:pPr eaLnBrk="1">
              <a:spcAft>
                <a:spcPts val="1425"/>
              </a:spcAft>
            </a:pPr>
            <a:r>
              <a:rPr lang="en-US">
                <a:solidFill>
                  <a:srgbClr val="000000"/>
                </a:solidFill>
              </a:rPr>
              <a:t>For the OKLI 1650 Call series, the payoff table:</a:t>
            </a: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r>
              <a:rPr lang="en-US">
                <a:solidFill>
                  <a:srgbClr val="000000"/>
                </a:solidFill>
              </a:rPr>
              <a:t>If Put premium was 10:</a:t>
            </a: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7227888" y="6886575"/>
            <a:ext cx="21399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 flipV="1">
            <a:off x="5029200" y="3649663"/>
            <a:ext cx="1588" cy="32178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>
            <a:off x="1371600" y="5257801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graphicFrame>
        <p:nvGraphicFramePr>
          <p:cNvPr id="4813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66487535"/>
              </p:ext>
            </p:extLst>
          </p:nvPr>
        </p:nvGraphicFramePr>
        <p:xfrm>
          <a:off x="565150" y="2176463"/>
          <a:ext cx="8915402" cy="1311276"/>
        </p:xfrm>
        <a:graphic>
          <a:graphicData uri="http://schemas.openxmlformats.org/drawingml/2006/table">
            <a:tbl>
              <a:tblPr/>
              <a:tblGrid>
                <a:gridCol w="1484313"/>
                <a:gridCol w="1484313"/>
                <a:gridCol w="1484313"/>
                <a:gridCol w="1485900"/>
                <a:gridCol w="1484313"/>
                <a:gridCol w="1492250"/>
              </a:tblGrid>
              <a:tr h="655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Stock Index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1630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1640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1650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1660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1670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Option Price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20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-10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-10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-10</a:t>
                      </a:r>
                    </a:p>
                  </a:txBody>
                  <a:tcPr marT="6577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46113" name="Line 54"/>
          <p:cNvSpPr>
            <a:spLocks noChangeShapeType="1"/>
          </p:cNvSpPr>
          <p:nvPr/>
        </p:nvSpPr>
        <p:spPr bwMode="auto">
          <a:xfrm flipH="1">
            <a:off x="4999040" y="5907088"/>
            <a:ext cx="367347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6114" name="Text Box 55"/>
          <p:cNvSpPr txBox="1">
            <a:spLocks noChangeArrowheads="1"/>
          </p:cNvSpPr>
          <p:nvPr/>
        </p:nvSpPr>
        <p:spPr bwMode="auto">
          <a:xfrm>
            <a:off x="4572000" y="6172200"/>
            <a:ext cx="50958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r>
              <a:rPr lang="en-US" smtClean="0">
                <a:solidFill>
                  <a:srgbClr val="000000"/>
                </a:solidFill>
              </a:rPr>
              <a:t>-10</a:t>
            </a:r>
          </a:p>
        </p:txBody>
      </p:sp>
      <p:sp>
        <p:nvSpPr>
          <p:cNvPr id="46115" name="Line 56"/>
          <p:cNvSpPr>
            <a:spLocks noChangeShapeType="1"/>
          </p:cNvSpPr>
          <p:nvPr/>
        </p:nvSpPr>
        <p:spPr bwMode="auto">
          <a:xfrm flipH="1" flipV="1">
            <a:off x="2735265" y="3613152"/>
            <a:ext cx="2301875" cy="23018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6116" name="Text Box 57"/>
          <p:cNvSpPr txBox="1">
            <a:spLocks noChangeArrowheads="1"/>
          </p:cNvSpPr>
          <p:nvPr/>
        </p:nvSpPr>
        <p:spPr bwMode="auto">
          <a:xfrm>
            <a:off x="3608387" y="4979990"/>
            <a:ext cx="189071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r>
              <a:rPr lang="en-US" smtClean="0">
                <a:solidFill>
                  <a:srgbClr val="000000"/>
                </a:solidFill>
              </a:rPr>
              <a:t>1630  1640</a:t>
            </a:r>
          </a:p>
        </p:txBody>
      </p:sp>
    </p:spTree>
    <p:extLst>
      <p:ext uri="{BB962C8B-B14F-4D97-AF65-F5344CB8AC3E}">
        <p14:creationId xmlns:p14="http://schemas.microsoft.com/office/powerpoint/2010/main" xmlns="" val="2747747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2525713" y="350839"/>
            <a:ext cx="21463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3600" b="1" dirty="0">
                <a:solidFill>
                  <a:srgbClr val="FF0000"/>
                </a:solidFill>
              </a:rPr>
              <a:t>Stocks, Calls Plus T-Bills</a:t>
            </a:r>
          </a:p>
        </p:txBody>
      </p:sp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-1588" y="1143002"/>
            <a:ext cx="10080626" cy="1588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1138240" y="1439863"/>
            <a:ext cx="82835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</p:txBody>
      </p:sp>
      <p:sp>
        <p:nvSpPr>
          <p:cNvPr id="47109" name="AutoShape 4"/>
          <p:cNvSpPr>
            <a:spLocks noChangeArrowheads="1"/>
          </p:cNvSpPr>
          <p:nvPr/>
        </p:nvSpPr>
        <p:spPr bwMode="auto">
          <a:xfrm>
            <a:off x="0" y="57150"/>
            <a:ext cx="1600200" cy="857250"/>
          </a:xfrm>
          <a:prstGeom prst="roundRect">
            <a:avLst>
              <a:gd name="adj" fmla="val 1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0" y="1371602"/>
            <a:ext cx="100806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74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r>
              <a:rPr lang="en-US">
                <a:solidFill>
                  <a:srgbClr val="000000"/>
                </a:solidFill>
              </a:rPr>
              <a:t>If Call premium was 10:</a:t>
            </a: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7227888" y="6886575"/>
            <a:ext cx="21399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 flipV="1">
            <a:off x="5029200" y="3649665"/>
            <a:ext cx="1588" cy="39131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1371600" y="5257801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 flipV="1">
            <a:off x="5029200" y="3654427"/>
            <a:ext cx="2057400" cy="348456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 flipH="1">
            <a:off x="1363665" y="7167563"/>
            <a:ext cx="367347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5162552" y="5029200"/>
            <a:ext cx="18907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r>
              <a:rPr lang="en-US" smtClean="0">
                <a:solidFill>
                  <a:srgbClr val="000000"/>
                </a:solidFill>
              </a:rPr>
              <a:t>              1660  1670</a:t>
            </a:r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>
            <a:off x="4572000" y="7251702"/>
            <a:ext cx="50958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r>
              <a:rPr lang="en-US" smtClean="0">
                <a:solidFill>
                  <a:srgbClr val="000000"/>
                </a:solidFill>
              </a:rPr>
              <a:t>-100</a:t>
            </a:r>
          </a:p>
        </p:txBody>
      </p:sp>
      <p:graphicFrame>
        <p:nvGraphicFramePr>
          <p:cNvPr id="49165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7303354"/>
              </p:ext>
            </p:extLst>
          </p:nvPr>
        </p:nvGraphicFramePr>
        <p:xfrm>
          <a:off x="457202" y="1470025"/>
          <a:ext cx="9142415" cy="1746252"/>
        </p:xfrm>
        <a:graphic>
          <a:graphicData uri="http://schemas.openxmlformats.org/drawingml/2006/table">
            <a:tbl>
              <a:tblPr/>
              <a:tblGrid>
                <a:gridCol w="1522413"/>
                <a:gridCol w="1522413"/>
                <a:gridCol w="1522413"/>
                <a:gridCol w="1524000"/>
                <a:gridCol w="1522413"/>
                <a:gridCol w="1528763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Stock Index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1630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1640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1650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1660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1670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All Stock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98.79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99.39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100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100.61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101.12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All Call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-10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-10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-10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200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Call + T-Bills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99.81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99.81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99.81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100.41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101.03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47155" name="Line 96"/>
          <p:cNvSpPr>
            <a:spLocks noChangeShapeType="1"/>
          </p:cNvSpPr>
          <p:nvPr/>
        </p:nvSpPr>
        <p:spPr bwMode="auto">
          <a:xfrm flipV="1">
            <a:off x="1371600" y="4797425"/>
            <a:ext cx="6858000" cy="920750"/>
          </a:xfrm>
          <a:prstGeom prst="line">
            <a:avLst/>
          </a:prstGeom>
          <a:noFill/>
          <a:ln w="90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7156" name="Line 97"/>
          <p:cNvSpPr>
            <a:spLocks noChangeShapeType="1"/>
          </p:cNvSpPr>
          <p:nvPr/>
        </p:nvSpPr>
        <p:spPr bwMode="auto">
          <a:xfrm flipH="1">
            <a:off x="1363665" y="5511802"/>
            <a:ext cx="3673475" cy="1588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7157" name="Line 98"/>
          <p:cNvSpPr>
            <a:spLocks noChangeShapeType="1"/>
          </p:cNvSpPr>
          <p:nvPr/>
        </p:nvSpPr>
        <p:spPr bwMode="auto">
          <a:xfrm flipV="1">
            <a:off x="5029200" y="5084763"/>
            <a:ext cx="3200400" cy="404812"/>
          </a:xfrm>
          <a:prstGeom prst="line">
            <a:avLst/>
          </a:prstGeom>
          <a:noFill/>
          <a:ln w="9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786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4337050" y="457202"/>
            <a:ext cx="21463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3600" b="1">
                <a:solidFill>
                  <a:srgbClr val="FF0000"/>
                </a:solidFill>
              </a:rPr>
              <a:t>Stocks, Puts</a:t>
            </a:r>
          </a:p>
        </p:txBody>
      </p:sp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-1588" y="1143002"/>
            <a:ext cx="10080626" cy="1588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138240" y="1439863"/>
            <a:ext cx="82835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</p:txBody>
      </p:sp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0" y="57150"/>
            <a:ext cx="1600200" cy="857250"/>
          </a:xfrm>
          <a:prstGeom prst="roundRect">
            <a:avLst>
              <a:gd name="adj" fmla="val 1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0" y="1371602"/>
            <a:ext cx="100806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74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r>
              <a:rPr lang="en-US">
                <a:solidFill>
                  <a:srgbClr val="000000"/>
                </a:solidFill>
              </a:rPr>
              <a:t>If Put premium was 10:</a:t>
            </a: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7227888" y="6886575"/>
            <a:ext cx="21399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136" name="Line 7"/>
          <p:cNvSpPr>
            <a:spLocks noChangeShapeType="1"/>
          </p:cNvSpPr>
          <p:nvPr/>
        </p:nvSpPr>
        <p:spPr bwMode="auto">
          <a:xfrm flipV="1">
            <a:off x="5029200" y="3649665"/>
            <a:ext cx="1588" cy="39131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>
            <a:off x="1371600" y="5257801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138" name="Line 9"/>
          <p:cNvSpPr>
            <a:spLocks noChangeShapeType="1"/>
          </p:cNvSpPr>
          <p:nvPr/>
        </p:nvSpPr>
        <p:spPr bwMode="auto">
          <a:xfrm flipH="1">
            <a:off x="1363665" y="5548313"/>
            <a:ext cx="367347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139" name="Text Box 10"/>
          <p:cNvSpPr txBox="1">
            <a:spLocks noChangeArrowheads="1"/>
          </p:cNvSpPr>
          <p:nvPr/>
        </p:nvSpPr>
        <p:spPr bwMode="auto">
          <a:xfrm>
            <a:off x="5162552" y="5029200"/>
            <a:ext cx="18907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r>
              <a:rPr lang="en-US" smtClean="0">
                <a:solidFill>
                  <a:srgbClr val="000000"/>
                </a:solidFill>
              </a:rPr>
              <a:t>              1660  1670</a:t>
            </a: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4572000" y="5595938"/>
            <a:ext cx="509588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r>
              <a:rPr lang="en-US" smtClean="0">
                <a:solidFill>
                  <a:srgbClr val="000000"/>
                </a:solidFill>
              </a:rPr>
              <a:t>-10</a:t>
            </a:r>
          </a:p>
        </p:txBody>
      </p:sp>
      <p:graphicFrame>
        <p:nvGraphicFramePr>
          <p:cNvPr id="50188" name="Group 12"/>
          <p:cNvGraphicFramePr>
            <a:graphicFrameLocks noGrp="1"/>
          </p:cNvGraphicFramePr>
          <p:nvPr/>
        </p:nvGraphicFramePr>
        <p:xfrm>
          <a:off x="457202" y="1470025"/>
          <a:ext cx="9142415" cy="1746252"/>
        </p:xfrm>
        <a:graphic>
          <a:graphicData uri="http://schemas.openxmlformats.org/drawingml/2006/table">
            <a:tbl>
              <a:tblPr/>
              <a:tblGrid>
                <a:gridCol w="1522413"/>
                <a:gridCol w="1522413"/>
                <a:gridCol w="1522413"/>
                <a:gridCol w="1524000"/>
                <a:gridCol w="1522413"/>
                <a:gridCol w="1528763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Stock Index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1630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1640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1650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1660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1670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All Stock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98.79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99.39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100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100.61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101.12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Stock + Put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100.61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101.12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Put + T-Bills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101.03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100.41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99.81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99.81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99.81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48178" name="Line 95"/>
          <p:cNvSpPr>
            <a:spLocks noChangeShapeType="1"/>
          </p:cNvSpPr>
          <p:nvPr/>
        </p:nvSpPr>
        <p:spPr bwMode="auto">
          <a:xfrm flipV="1">
            <a:off x="1371600" y="4797425"/>
            <a:ext cx="6858000" cy="920750"/>
          </a:xfrm>
          <a:prstGeom prst="line">
            <a:avLst/>
          </a:prstGeom>
          <a:noFill/>
          <a:ln w="90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179" name="Line 96"/>
          <p:cNvSpPr>
            <a:spLocks noChangeShapeType="1"/>
          </p:cNvSpPr>
          <p:nvPr/>
        </p:nvSpPr>
        <p:spPr bwMode="auto">
          <a:xfrm flipH="1">
            <a:off x="5072065" y="5511802"/>
            <a:ext cx="3673475" cy="1588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180" name="Line 97"/>
          <p:cNvSpPr>
            <a:spLocks noChangeShapeType="1"/>
          </p:cNvSpPr>
          <p:nvPr/>
        </p:nvSpPr>
        <p:spPr bwMode="auto">
          <a:xfrm flipH="1" flipV="1">
            <a:off x="1782763" y="5157790"/>
            <a:ext cx="3214688" cy="331787"/>
          </a:xfrm>
          <a:prstGeom prst="line">
            <a:avLst/>
          </a:prstGeom>
          <a:noFill/>
          <a:ln w="9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181" name="Line 98"/>
          <p:cNvSpPr>
            <a:spLocks noChangeShapeType="1"/>
          </p:cNvSpPr>
          <p:nvPr/>
        </p:nvSpPr>
        <p:spPr bwMode="auto">
          <a:xfrm flipV="1">
            <a:off x="5029200" y="5097463"/>
            <a:ext cx="3200400" cy="4635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0526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468313" y="61915"/>
            <a:ext cx="9144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3600" b="1" dirty="0">
                <a:solidFill>
                  <a:srgbClr val="FF0000"/>
                </a:solidFill>
              </a:rPr>
              <a:t>Combination of Put and Call Straddle</a:t>
            </a:r>
          </a:p>
        </p:txBody>
      </p:sp>
      <p:sp>
        <p:nvSpPr>
          <p:cNvPr id="49155" name="Line 2"/>
          <p:cNvSpPr>
            <a:spLocks noChangeShapeType="1"/>
          </p:cNvSpPr>
          <p:nvPr/>
        </p:nvSpPr>
        <p:spPr bwMode="auto">
          <a:xfrm>
            <a:off x="-1588" y="1143002"/>
            <a:ext cx="10080626" cy="1588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138240" y="1439863"/>
            <a:ext cx="82835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0" y="57150"/>
            <a:ext cx="1600200" cy="857250"/>
          </a:xfrm>
          <a:prstGeom prst="roundRect">
            <a:avLst>
              <a:gd name="adj" fmla="val 1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0" y="1371602"/>
            <a:ext cx="100806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74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r>
              <a:rPr lang="en-US">
                <a:solidFill>
                  <a:srgbClr val="000000"/>
                </a:solidFill>
              </a:rPr>
              <a:t>If put premium was 10 and call premium was 10:</a:t>
            </a: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7227888" y="6886575"/>
            <a:ext cx="21399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V="1">
            <a:off x="5029200" y="3649665"/>
            <a:ext cx="1588" cy="39131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1371600" y="5257801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3190875" y="4892681"/>
            <a:ext cx="18907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 1630   1640   1650   1660   1670</a:t>
            </a: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4572000" y="6135690"/>
            <a:ext cx="509588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r>
              <a:rPr lang="en-US" smtClean="0">
                <a:solidFill>
                  <a:srgbClr val="000000"/>
                </a:solidFill>
              </a:rPr>
              <a:t>-20</a:t>
            </a:r>
          </a:p>
        </p:txBody>
      </p:sp>
      <p:graphicFrame>
        <p:nvGraphicFramePr>
          <p:cNvPr id="51211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1266833"/>
              </p:ext>
            </p:extLst>
          </p:nvPr>
        </p:nvGraphicFramePr>
        <p:xfrm>
          <a:off x="457202" y="1470025"/>
          <a:ext cx="9142415" cy="1746252"/>
        </p:xfrm>
        <a:graphic>
          <a:graphicData uri="http://schemas.openxmlformats.org/drawingml/2006/table">
            <a:tbl>
              <a:tblPr/>
              <a:tblGrid>
                <a:gridCol w="1522413"/>
                <a:gridCol w="1522413"/>
                <a:gridCol w="1522413"/>
                <a:gridCol w="1524000"/>
                <a:gridCol w="1522413"/>
                <a:gridCol w="1528763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Stock Index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1630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1640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1650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1660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1670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Put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-10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-10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-10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Call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-10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-10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-10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Put + Call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-10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-20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-10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49201" name="Line 94"/>
          <p:cNvSpPr>
            <a:spLocks noChangeShapeType="1"/>
          </p:cNvSpPr>
          <p:nvPr/>
        </p:nvSpPr>
        <p:spPr bwMode="auto">
          <a:xfrm flipH="1" flipV="1">
            <a:off x="2284415" y="4341814"/>
            <a:ext cx="2746375" cy="1831974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9202" name="Line 95"/>
          <p:cNvSpPr>
            <a:spLocks noChangeShapeType="1"/>
          </p:cNvSpPr>
          <p:nvPr/>
        </p:nvSpPr>
        <p:spPr bwMode="auto">
          <a:xfrm flipV="1">
            <a:off x="5029200" y="4341814"/>
            <a:ext cx="2743200" cy="1831974"/>
          </a:xfrm>
          <a:prstGeom prst="line">
            <a:avLst/>
          </a:prstGeom>
          <a:noFill/>
          <a:ln w="1836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1801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1417" tIns="50710" rIns="101417" bIns="50710"/>
          <a:lstStyle/>
          <a:p>
            <a:pPr eaLnBrk="1" hangingPunct="1"/>
            <a:r>
              <a:rPr lang="en-US" smtClean="0"/>
              <a:t>Strategies to be Considered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08062" y="2099911"/>
            <a:ext cx="8316516" cy="4619801"/>
          </a:xfrm>
        </p:spPr>
        <p:txBody>
          <a:bodyPr lIns="101417" tIns="50710" rIns="101417" bIns="50710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Bond plus option to create principal protected note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Stock plus option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Two or more options of the same type (a spread) 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Two or more options of different types (a combination)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64109" y="6887704"/>
            <a:ext cx="5544344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  <a:endParaRPr lang="en-US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24448" y="6971700"/>
            <a:ext cx="210013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fld id="{26CF5F58-42DC-40B2-BC63-DBF94FD6D7B9}" type="slidenum">
              <a:rPr lang="en-US" altLang="en-US" smtClean="0">
                <a:solidFill>
                  <a:srgbClr val="000000"/>
                </a:solidFill>
              </a:rPr>
              <a:pPr defTabSz="503604" eaLnBrk="1" hangingPunct="1">
                <a:lnSpc>
                  <a:spcPct val="100000"/>
                </a:lnSpc>
              </a:pPr>
              <a:t>39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313" y="1018373"/>
            <a:ext cx="9387506" cy="627864"/>
          </a:xfrm>
          <a:prstGeom prst="rect">
            <a:avLst/>
          </a:prstGeom>
          <a:noFill/>
        </p:spPr>
        <p:txBody>
          <a:bodyPr wrap="none" lIns="91410" tIns="45706" rIns="91410" bIns="45706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Portfolio Strategies Involving Options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5692211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Principal Protected Note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Allows investor to take a risky position without risking any principal</a:t>
            </a:r>
          </a:p>
          <a:p>
            <a:pPr eaLnBrk="1" hangingPunct="1"/>
            <a:r>
              <a:rPr lang="en-CA" smtClean="0">
                <a:latin typeface="Arial" charset="0"/>
                <a:cs typeface="Arial" charset="0"/>
              </a:rPr>
              <a:t>Example: $1000 instrument consisting of</a:t>
            </a:r>
          </a:p>
          <a:p>
            <a:pPr lvl="1" eaLnBrk="1" hangingPunct="1"/>
            <a:r>
              <a:rPr lang="en-CA" smtClean="0">
                <a:latin typeface="Arial" charset="0"/>
                <a:cs typeface="Arial" charset="0"/>
              </a:rPr>
              <a:t>3-year zero-coupon bond with principal of $1000</a:t>
            </a:r>
          </a:p>
          <a:p>
            <a:pPr lvl="1" eaLnBrk="1" hangingPunct="1"/>
            <a:r>
              <a:rPr lang="en-CA" smtClean="0">
                <a:latin typeface="Arial" charset="0"/>
                <a:cs typeface="Arial" charset="0"/>
              </a:rPr>
              <a:t>3-year at-the-money call option on a stock portfolio currently worth $1000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764109" y="6887704"/>
            <a:ext cx="5544344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24448" y="6971700"/>
            <a:ext cx="210013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fld id="{B9997DD9-76B6-4854-A792-2D7EA3A4F999}" type="slidenum">
              <a:rPr lang="en-US" smtClean="0">
                <a:solidFill>
                  <a:srgbClr val="000000"/>
                </a:solidFill>
              </a:rPr>
              <a:pPr defTabSz="503604" eaLnBrk="1" hangingPunct="1">
                <a:lnSpc>
                  <a:spcPct val="100000"/>
                </a:lnSpc>
              </a:pPr>
              <a:t>40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313" y="579439"/>
            <a:ext cx="9387506" cy="627864"/>
          </a:xfrm>
          <a:prstGeom prst="rect">
            <a:avLst/>
          </a:prstGeom>
          <a:noFill/>
        </p:spPr>
        <p:txBody>
          <a:bodyPr wrap="none" lIns="91410" tIns="45706" rIns="91410" bIns="45706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Portfolio Strategy 1 Involving Options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846986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64109" y="6887704"/>
            <a:ext cx="5544344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47" y="587976"/>
            <a:ext cx="8568531" cy="1595931"/>
          </a:xfrm>
          <a:noFill/>
        </p:spPr>
        <p:txBody>
          <a:bodyPr lIns="101417" tIns="50710" rIns="101417" bIns="50710"/>
          <a:lstStyle/>
          <a:p>
            <a:pPr eaLnBrk="1" hangingPunct="1"/>
            <a:r>
              <a:rPr lang="en-US" sz="3900"/>
              <a:t>Positions in an Option &amp; the Underlying </a:t>
            </a:r>
            <a:r>
              <a:rPr lang="en-US" sz="2200"/>
              <a:t>(Figure 11.1, page 237)</a:t>
            </a:r>
            <a:endParaRPr lang="en-US" sz="390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6343" y="1310694"/>
            <a:ext cx="3881741" cy="5003034"/>
          </a:xfrm>
          <a:noFill/>
        </p:spPr>
        <p:txBody>
          <a:bodyPr lIns="101417" tIns="50710" rIns="101417" bIns="50710"/>
          <a:lstStyle/>
          <a:p>
            <a:pPr eaLnBrk="1" hangingPunct="1">
              <a:buFont typeface="Wingdings" pitchFamily="2" charset="2"/>
              <a:buNone/>
            </a:pPr>
            <a:r>
              <a:rPr lang="en-US" sz="260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1891868" y="1968674"/>
            <a:ext cx="0" cy="22836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1891868" y="3183114"/>
            <a:ext cx="2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932122" y="2133167"/>
            <a:ext cx="1176073" cy="4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Profit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4172267" y="3190121"/>
            <a:ext cx="563535" cy="5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600" i="1">
                <a:solidFill>
                  <a:srgbClr val="FFFFFF"/>
                </a:solidFill>
                <a:latin typeface="Times New Roman" pitchFamily="18" charset="0"/>
              </a:rPr>
              <a:t>S</a:t>
            </a:r>
            <a:r>
              <a:rPr lang="en-US" sz="2600" i="1" baseline="-25000">
                <a:solidFill>
                  <a:srgbClr val="FFFF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2901680" y="3223369"/>
            <a:ext cx="350022" cy="5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600" i="1">
                <a:solidFill>
                  <a:srgbClr val="FFFFFF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 flipV="1">
            <a:off x="1891868" y="2801639"/>
            <a:ext cx="1228576" cy="116369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134445" y="2827878"/>
            <a:ext cx="911806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3115193" y="3130616"/>
            <a:ext cx="0" cy="524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1897117" y="3064119"/>
            <a:ext cx="12180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3115193" y="3043121"/>
            <a:ext cx="938058" cy="88721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H="1">
            <a:off x="1897126" y="2043912"/>
            <a:ext cx="2140383" cy="2024664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5861114" y="1968674"/>
            <a:ext cx="0" cy="22836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5861114" y="3183114"/>
            <a:ext cx="261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5964372" y="2015922"/>
            <a:ext cx="1176073" cy="4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Profit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8160765" y="3190121"/>
            <a:ext cx="563535" cy="5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600" i="1">
                <a:solidFill>
                  <a:srgbClr val="FFFFFF"/>
                </a:solidFill>
                <a:latin typeface="Times New Roman" pitchFamily="18" charset="0"/>
              </a:rPr>
              <a:t>S</a:t>
            </a:r>
            <a:r>
              <a:rPr lang="en-US" sz="2600" i="1" baseline="-25000">
                <a:solidFill>
                  <a:srgbClr val="FFFF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9236" name="Rectangle 19"/>
          <p:cNvSpPr>
            <a:spLocks noChangeArrowheads="1"/>
          </p:cNvSpPr>
          <p:nvPr/>
        </p:nvSpPr>
        <p:spPr bwMode="auto">
          <a:xfrm>
            <a:off x="6863926" y="2694891"/>
            <a:ext cx="427026" cy="5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600" i="1">
                <a:solidFill>
                  <a:srgbClr val="FFFFFF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9237" name="Line 20"/>
          <p:cNvSpPr>
            <a:spLocks noChangeShapeType="1"/>
          </p:cNvSpPr>
          <p:nvPr/>
        </p:nvSpPr>
        <p:spPr bwMode="auto">
          <a:xfrm>
            <a:off x="7103694" y="3541848"/>
            <a:ext cx="84705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 flipH="1" flipV="1">
            <a:off x="5871623" y="2369398"/>
            <a:ext cx="1235577" cy="11689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>
            <a:off x="5871616" y="3302109"/>
            <a:ext cx="122682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40" name="Line 23"/>
          <p:cNvSpPr>
            <a:spLocks noChangeShapeType="1"/>
          </p:cNvSpPr>
          <p:nvPr/>
        </p:nvSpPr>
        <p:spPr bwMode="auto">
          <a:xfrm flipV="1">
            <a:off x="7098440" y="2525144"/>
            <a:ext cx="820801" cy="77696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41" name="Line 24"/>
          <p:cNvSpPr>
            <a:spLocks noChangeShapeType="1"/>
          </p:cNvSpPr>
          <p:nvPr/>
        </p:nvSpPr>
        <p:spPr bwMode="auto">
          <a:xfrm>
            <a:off x="5871615" y="2227656"/>
            <a:ext cx="2128132" cy="20159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42" name="Line 25"/>
          <p:cNvSpPr>
            <a:spLocks noChangeShapeType="1"/>
          </p:cNvSpPr>
          <p:nvPr/>
        </p:nvSpPr>
        <p:spPr bwMode="auto">
          <a:xfrm flipV="1">
            <a:off x="7098440" y="3135873"/>
            <a:ext cx="0" cy="472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43" name="Line 26"/>
          <p:cNvSpPr>
            <a:spLocks noChangeShapeType="1"/>
          </p:cNvSpPr>
          <p:nvPr/>
        </p:nvSpPr>
        <p:spPr bwMode="auto">
          <a:xfrm>
            <a:off x="1891868" y="4453562"/>
            <a:ext cx="0" cy="22714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44" name="Line 27"/>
          <p:cNvSpPr>
            <a:spLocks noChangeShapeType="1"/>
          </p:cNvSpPr>
          <p:nvPr/>
        </p:nvSpPr>
        <p:spPr bwMode="auto">
          <a:xfrm>
            <a:off x="1891868" y="5650508"/>
            <a:ext cx="2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45" name="Rectangle 28"/>
          <p:cNvSpPr>
            <a:spLocks noChangeArrowheads="1"/>
          </p:cNvSpPr>
          <p:nvPr/>
        </p:nvSpPr>
        <p:spPr bwMode="auto">
          <a:xfrm>
            <a:off x="1932121" y="4367821"/>
            <a:ext cx="924057" cy="4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Profit</a:t>
            </a:r>
          </a:p>
        </p:txBody>
      </p:sp>
      <p:sp>
        <p:nvSpPr>
          <p:cNvPr id="9246" name="Rectangle 29"/>
          <p:cNvSpPr>
            <a:spLocks noChangeArrowheads="1"/>
          </p:cNvSpPr>
          <p:nvPr/>
        </p:nvSpPr>
        <p:spPr bwMode="auto">
          <a:xfrm>
            <a:off x="4172267" y="5657515"/>
            <a:ext cx="563535" cy="5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600" i="1">
                <a:solidFill>
                  <a:srgbClr val="FFFFFF"/>
                </a:solidFill>
                <a:latin typeface="Times New Roman" pitchFamily="18" charset="0"/>
              </a:rPr>
              <a:t>S</a:t>
            </a:r>
            <a:r>
              <a:rPr lang="en-US" sz="2600" i="1" baseline="-25000">
                <a:solidFill>
                  <a:srgbClr val="FFFF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9247" name="Rectangle 30"/>
          <p:cNvSpPr>
            <a:spLocks noChangeArrowheads="1"/>
          </p:cNvSpPr>
          <p:nvPr/>
        </p:nvSpPr>
        <p:spPr bwMode="auto">
          <a:xfrm>
            <a:off x="2936682" y="5155286"/>
            <a:ext cx="427026" cy="5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600" i="1">
                <a:solidFill>
                  <a:srgbClr val="FFFFFF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9248" name="Line 31"/>
          <p:cNvSpPr>
            <a:spLocks noChangeShapeType="1"/>
          </p:cNvSpPr>
          <p:nvPr/>
        </p:nvSpPr>
        <p:spPr bwMode="auto">
          <a:xfrm>
            <a:off x="1865624" y="5764252"/>
            <a:ext cx="1258329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49" name="Line 32"/>
          <p:cNvSpPr>
            <a:spLocks noChangeShapeType="1"/>
          </p:cNvSpPr>
          <p:nvPr/>
        </p:nvSpPr>
        <p:spPr bwMode="auto">
          <a:xfrm flipV="1">
            <a:off x="3148454" y="4959295"/>
            <a:ext cx="862803" cy="81546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50" name="Line 33"/>
          <p:cNvSpPr>
            <a:spLocks noChangeShapeType="1"/>
          </p:cNvSpPr>
          <p:nvPr/>
        </p:nvSpPr>
        <p:spPr bwMode="auto">
          <a:xfrm flipV="1">
            <a:off x="3164196" y="5599762"/>
            <a:ext cx="0" cy="454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51" name="Line 34"/>
          <p:cNvSpPr>
            <a:spLocks noChangeShapeType="1"/>
          </p:cNvSpPr>
          <p:nvPr/>
        </p:nvSpPr>
        <p:spPr bwMode="auto">
          <a:xfrm flipH="1" flipV="1">
            <a:off x="1865624" y="4653050"/>
            <a:ext cx="1272329" cy="12021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52" name="Line 35"/>
          <p:cNvSpPr>
            <a:spLocks noChangeShapeType="1"/>
          </p:cNvSpPr>
          <p:nvPr/>
        </p:nvSpPr>
        <p:spPr bwMode="auto">
          <a:xfrm>
            <a:off x="3164196" y="5893747"/>
            <a:ext cx="819051" cy="3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53" name="Line 36"/>
          <p:cNvSpPr>
            <a:spLocks noChangeShapeType="1"/>
          </p:cNvSpPr>
          <p:nvPr/>
        </p:nvSpPr>
        <p:spPr bwMode="auto">
          <a:xfrm flipV="1">
            <a:off x="1897118" y="4700303"/>
            <a:ext cx="2119382" cy="1991414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54" name="Line 37"/>
          <p:cNvSpPr>
            <a:spLocks noChangeShapeType="1"/>
          </p:cNvSpPr>
          <p:nvPr/>
        </p:nvSpPr>
        <p:spPr bwMode="auto">
          <a:xfrm>
            <a:off x="5861114" y="4448317"/>
            <a:ext cx="0" cy="22731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55" name="Line 38"/>
          <p:cNvSpPr>
            <a:spLocks noChangeShapeType="1"/>
          </p:cNvSpPr>
          <p:nvPr/>
        </p:nvSpPr>
        <p:spPr bwMode="auto">
          <a:xfrm>
            <a:off x="5861114" y="5650508"/>
            <a:ext cx="261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56" name="Rectangle 39"/>
          <p:cNvSpPr>
            <a:spLocks noChangeArrowheads="1"/>
          </p:cNvSpPr>
          <p:nvPr/>
        </p:nvSpPr>
        <p:spPr bwMode="auto">
          <a:xfrm>
            <a:off x="5880365" y="4283824"/>
            <a:ext cx="1130570" cy="4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Profit</a:t>
            </a:r>
          </a:p>
        </p:txBody>
      </p:sp>
      <p:sp>
        <p:nvSpPr>
          <p:cNvPr id="9257" name="Rectangle 40"/>
          <p:cNvSpPr>
            <a:spLocks noChangeArrowheads="1"/>
          </p:cNvSpPr>
          <p:nvPr/>
        </p:nvSpPr>
        <p:spPr bwMode="auto">
          <a:xfrm>
            <a:off x="8160765" y="5657515"/>
            <a:ext cx="563535" cy="5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600" i="1">
                <a:solidFill>
                  <a:srgbClr val="FFFFFF"/>
                </a:solidFill>
                <a:latin typeface="Times New Roman" pitchFamily="18" charset="0"/>
              </a:rPr>
              <a:t>S</a:t>
            </a:r>
            <a:r>
              <a:rPr lang="en-US" sz="2600" i="1" baseline="-25000">
                <a:solidFill>
                  <a:srgbClr val="FFFF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9258" name="Rectangle 41"/>
          <p:cNvSpPr>
            <a:spLocks noChangeArrowheads="1"/>
          </p:cNvSpPr>
          <p:nvPr/>
        </p:nvSpPr>
        <p:spPr bwMode="auto">
          <a:xfrm>
            <a:off x="6863926" y="5629516"/>
            <a:ext cx="427026" cy="5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600" i="1">
                <a:solidFill>
                  <a:srgbClr val="FFFFFF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9259" name="Line 42"/>
          <p:cNvSpPr>
            <a:spLocks noChangeShapeType="1"/>
          </p:cNvSpPr>
          <p:nvPr/>
        </p:nvSpPr>
        <p:spPr bwMode="auto">
          <a:xfrm>
            <a:off x="5859368" y="5543762"/>
            <a:ext cx="124432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60" name="Line 43"/>
          <p:cNvSpPr>
            <a:spLocks noChangeShapeType="1"/>
          </p:cNvSpPr>
          <p:nvPr/>
        </p:nvSpPr>
        <p:spPr bwMode="auto">
          <a:xfrm flipH="1" flipV="1">
            <a:off x="7103699" y="5526264"/>
            <a:ext cx="995811" cy="94321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61" name="Line 44"/>
          <p:cNvSpPr>
            <a:spLocks noChangeShapeType="1"/>
          </p:cNvSpPr>
          <p:nvPr/>
        </p:nvSpPr>
        <p:spPr bwMode="auto">
          <a:xfrm>
            <a:off x="5838362" y="4549804"/>
            <a:ext cx="2261140" cy="214190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62" name="Line 45"/>
          <p:cNvSpPr>
            <a:spLocks noChangeShapeType="1"/>
          </p:cNvSpPr>
          <p:nvPr/>
        </p:nvSpPr>
        <p:spPr bwMode="auto">
          <a:xfrm flipV="1">
            <a:off x="7098440" y="5599762"/>
            <a:ext cx="0" cy="454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63" name="Line 46"/>
          <p:cNvSpPr>
            <a:spLocks noChangeShapeType="1"/>
          </p:cNvSpPr>
          <p:nvPr/>
        </p:nvSpPr>
        <p:spPr bwMode="auto">
          <a:xfrm>
            <a:off x="7096691" y="5412518"/>
            <a:ext cx="97306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64" name="Line 47"/>
          <p:cNvSpPr>
            <a:spLocks noChangeShapeType="1"/>
          </p:cNvSpPr>
          <p:nvPr/>
        </p:nvSpPr>
        <p:spPr bwMode="auto">
          <a:xfrm flipH="1">
            <a:off x="5871616" y="5388019"/>
            <a:ext cx="1226826" cy="11619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265" name="Rectangle 48"/>
          <p:cNvSpPr>
            <a:spLocks noChangeArrowheads="1"/>
          </p:cNvSpPr>
          <p:nvPr/>
        </p:nvSpPr>
        <p:spPr bwMode="auto">
          <a:xfrm>
            <a:off x="2773931" y="3842843"/>
            <a:ext cx="598537" cy="4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(a)</a:t>
            </a:r>
          </a:p>
        </p:txBody>
      </p:sp>
      <p:sp>
        <p:nvSpPr>
          <p:cNvPr id="9266" name="Rectangle 49"/>
          <p:cNvSpPr>
            <a:spLocks noChangeArrowheads="1"/>
          </p:cNvSpPr>
          <p:nvPr/>
        </p:nvSpPr>
        <p:spPr bwMode="auto">
          <a:xfrm>
            <a:off x="6730917" y="3993337"/>
            <a:ext cx="546034" cy="4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(b)</a:t>
            </a:r>
          </a:p>
        </p:txBody>
      </p:sp>
      <p:sp>
        <p:nvSpPr>
          <p:cNvPr id="9267" name="Rectangle 50"/>
          <p:cNvSpPr>
            <a:spLocks noChangeArrowheads="1"/>
          </p:cNvSpPr>
          <p:nvPr/>
        </p:nvSpPr>
        <p:spPr bwMode="auto">
          <a:xfrm>
            <a:off x="2849185" y="6450231"/>
            <a:ext cx="530283" cy="4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(c)</a:t>
            </a:r>
          </a:p>
        </p:txBody>
      </p:sp>
      <p:sp>
        <p:nvSpPr>
          <p:cNvPr id="9268" name="Rectangle 51"/>
          <p:cNvSpPr>
            <a:spLocks noChangeArrowheads="1"/>
          </p:cNvSpPr>
          <p:nvPr/>
        </p:nvSpPr>
        <p:spPr bwMode="auto">
          <a:xfrm>
            <a:off x="6730917" y="6450231"/>
            <a:ext cx="546034" cy="4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(d)</a:t>
            </a:r>
          </a:p>
        </p:txBody>
      </p:sp>
      <p:sp>
        <p:nvSpPr>
          <p:cNvPr id="9269" name="Slide Number Placeholder 53"/>
          <p:cNvSpPr>
            <a:spLocks noGrp="1"/>
          </p:cNvSpPr>
          <p:nvPr>
            <p:ph type="sldNum" sz="quarter" idx="4294967295"/>
          </p:nvPr>
        </p:nvSpPr>
        <p:spPr>
          <a:xfrm>
            <a:off x="7224448" y="6971700"/>
            <a:ext cx="210013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fld id="{3AD96CE0-D16B-4F29-B90C-C73035209F09}" type="slidenum">
              <a:rPr lang="en-US" altLang="en-US" smtClean="0">
                <a:solidFill>
                  <a:srgbClr val="000000"/>
                </a:solidFill>
              </a:rPr>
              <a:pPr defTabSz="503604" eaLnBrk="1" hangingPunct="1">
                <a:lnSpc>
                  <a:spcPct val="100000"/>
                </a:lnSpc>
              </a:pPr>
              <a:t>41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07506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64109" y="6887704"/>
            <a:ext cx="5544344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47" y="274637"/>
            <a:ext cx="8566782" cy="1618681"/>
          </a:xfrm>
          <a:noFill/>
        </p:spPr>
        <p:txBody>
          <a:bodyPr lIns="101417" tIns="50710" rIns="101417" bIns="50710"/>
          <a:lstStyle/>
          <a:p>
            <a:pPr eaLnBrk="1" hangingPunct="1"/>
            <a:r>
              <a:rPr lang="en-US" dirty="0" smtClean="0"/>
              <a:t>Bull Spread Using Calls</a:t>
            </a:r>
            <a:br>
              <a:rPr lang="en-US" dirty="0" smtClean="0"/>
            </a:br>
            <a:r>
              <a:rPr lang="en-US" sz="2200" dirty="0"/>
              <a:t>(Figure 11.2, page 238)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4059" y="-62417"/>
            <a:ext cx="4536281" cy="2687884"/>
          </a:xfrm>
          <a:noFill/>
        </p:spPr>
        <p:txBody>
          <a:bodyPr lIns="101417" tIns="50710" rIns="101417" bIns="50710"/>
          <a:lstStyle/>
          <a:p>
            <a:pPr eaLnBrk="1" hangingPunct="1">
              <a:buFont typeface="Wingdings" pitchFamily="2" charset="2"/>
              <a:buNone/>
            </a:pPr>
            <a:r>
              <a:rPr lang="en-US" sz="260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2416900" y="2519897"/>
            <a:ext cx="0" cy="40318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2416900" y="3945325"/>
            <a:ext cx="57123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 flipV="1">
            <a:off x="4433025" y="3861329"/>
            <a:ext cx="0" cy="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 flipV="1">
            <a:off x="6449150" y="3861329"/>
            <a:ext cx="0" cy="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4163509" y="3912078"/>
            <a:ext cx="657376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K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5712358" y="3912078"/>
            <a:ext cx="1636352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marL="818360" lvl="1" indent="-314752"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K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2399408" y="1980161"/>
            <a:ext cx="1259991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dirty="0">
                <a:solidFill>
                  <a:srgbClr val="FFFFFF"/>
                </a:solidFill>
              </a:rPr>
              <a:t>Profit</a:t>
            </a:r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7607725" y="3273355"/>
            <a:ext cx="624788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S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 flipV="1">
            <a:off x="4331519" y="2716886"/>
            <a:ext cx="2205137" cy="236239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 flipV="1">
            <a:off x="4331519" y="2834884"/>
            <a:ext cx="3150195" cy="330735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 flipH="1" flipV="1">
            <a:off x="2441402" y="6142236"/>
            <a:ext cx="189011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 flipH="1">
            <a:off x="2441402" y="5079276"/>
            <a:ext cx="189011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6536656" y="2716878"/>
            <a:ext cx="126532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 flipH="1">
            <a:off x="2416900" y="3441347"/>
            <a:ext cx="40322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6449155" y="3441346"/>
            <a:ext cx="1344083" cy="134394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60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7224448" y="6971700"/>
            <a:ext cx="210013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fld id="{43983A81-910F-4806-A4FA-5A1C9D43FFCF}" type="slidenum">
              <a:rPr lang="en-US" altLang="en-US" smtClean="0">
                <a:solidFill>
                  <a:srgbClr val="000000"/>
                </a:solidFill>
              </a:rPr>
              <a:pPr defTabSz="503604" eaLnBrk="1" hangingPunct="1">
                <a:lnSpc>
                  <a:spcPct val="100000"/>
                </a:lnSpc>
              </a:pPr>
              <a:t>42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08228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64109" y="6887704"/>
            <a:ext cx="5544344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47" y="350837"/>
            <a:ext cx="8566782" cy="1618681"/>
          </a:xfrm>
          <a:noFill/>
        </p:spPr>
        <p:txBody>
          <a:bodyPr lIns="101417" tIns="50710" rIns="101417" bIns="50710"/>
          <a:lstStyle/>
          <a:p>
            <a:pPr eaLnBrk="1" hangingPunct="1"/>
            <a:r>
              <a:rPr lang="en-US" dirty="0" smtClean="0"/>
              <a:t>Bull Spread Using Puts</a:t>
            </a:r>
            <a:br>
              <a:rPr lang="en-US" dirty="0" smtClean="0"/>
            </a:br>
            <a:r>
              <a:rPr lang="en-US" sz="2200" dirty="0"/>
              <a:t>Figure 11.3, page 239</a:t>
            </a:r>
            <a:endParaRPr lang="en-US" dirty="0" smtClean="0"/>
          </a:p>
        </p:txBody>
      </p:sp>
      <p:grpSp>
        <p:nvGrpSpPr>
          <p:cNvPr id="11268" name="Group 19"/>
          <p:cNvGrpSpPr>
            <a:grpSpLocks/>
          </p:cNvGrpSpPr>
          <p:nvPr/>
        </p:nvGrpSpPr>
        <p:grpSpPr bwMode="auto">
          <a:xfrm>
            <a:off x="1811363" y="1968667"/>
            <a:ext cx="6302141" cy="4724797"/>
            <a:chOff x="949" y="1104"/>
            <a:chExt cx="3601" cy="2700"/>
          </a:xfrm>
        </p:grpSpPr>
        <p:sp>
          <p:nvSpPr>
            <p:cNvPr id="11270" name="Rectangle 3"/>
            <p:cNvSpPr>
              <a:spLocks noChangeArrowheads="1"/>
            </p:cNvSpPr>
            <p:nvPr/>
          </p:nvSpPr>
          <p:spPr bwMode="auto">
            <a:xfrm>
              <a:off x="949" y="1104"/>
              <a:ext cx="2592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71" name="Line 4"/>
            <p:cNvSpPr>
              <a:spLocks noChangeShapeType="1"/>
            </p:cNvSpPr>
            <p:nvPr/>
          </p:nvSpPr>
          <p:spPr bwMode="auto">
            <a:xfrm>
              <a:off x="1242" y="1440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1242" y="2592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 flipV="1">
              <a:off x="2394" y="2544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74" name="Line 7"/>
            <p:cNvSpPr>
              <a:spLocks noChangeShapeType="1"/>
            </p:cNvSpPr>
            <p:nvPr/>
          </p:nvSpPr>
          <p:spPr bwMode="auto">
            <a:xfrm flipV="1">
              <a:off x="3546" y="2544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75" name="Rectangle 8"/>
            <p:cNvSpPr>
              <a:spLocks noChangeArrowheads="1"/>
            </p:cNvSpPr>
            <p:nvPr/>
          </p:nvSpPr>
          <p:spPr bwMode="auto">
            <a:xfrm>
              <a:off x="2254" y="2189"/>
              <a:ext cx="49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503604" eaLnBrk="0">
                <a:lnSpc>
                  <a:spcPct val="100000"/>
                </a:lnSpc>
              </a:pPr>
              <a:r>
                <a:rPr lang="en-US" sz="3500" i="1">
                  <a:solidFill>
                    <a:srgbClr val="FFFFFF"/>
                  </a:solidFill>
                  <a:latin typeface="Times New Roman" pitchFamily="18" charset="0"/>
                </a:rPr>
                <a:t>K</a:t>
              </a:r>
              <a:r>
                <a:rPr lang="en-US" sz="3500" i="1" baseline="-25000">
                  <a:solidFill>
                    <a:srgbClr val="FFFF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276" name="Rectangle 9"/>
            <p:cNvSpPr>
              <a:spLocks noChangeArrowheads="1"/>
            </p:cNvSpPr>
            <p:nvPr/>
          </p:nvSpPr>
          <p:spPr bwMode="auto">
            <a:xfrm>
              <a:off x="3392" y="2189"/>
              <a:ext cx="37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503604" eaLnBrk="0">
                <a:lnSpc>
                  <a:spcPct val="100000"/>
                </a:lnSpc>
              </a:pPr>
              <a:r>
                <a:rPr lang="en-US" sz="3500" i="1">
                  <a:solidFill>
                    <a:srgbClr val="FFFFFF"/>
                  </a:solidFill>
                  <a:latin typeface="Times New Roman" pitchFamily="18" charset="0"/>
                </a:rPr>
                <a:t>K</a:t>
              </a:r>
              <a:r>
                <a:rPr lang="en-US" sz="3500" i="1" baseline="-25000">
                  <a:solidFill>
                    <a:srgbClr val="FFFF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277" name="Rectangle 10"/>
            <p:cNvSpPr>
              <a:spLocks noChangeArrowheads="1"/>
            </p:cNvSpPr>
            <p:nvPr/>
          </p:nvSpPr>
          <p:spPr bwMode="auto">
            <a:xfrm>
              <a:off x="1232" y="1469"/>
              <a:ext cx="720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503604" eaLnBrk="0">
                <a:lnSpc>
                  <a:spcPct val="100000"/>
                </a:lnSpc>
              </a:pPr>
              <a:r>
                <a:rPr lang="en-US" sz="3500">
                  <a:solidFill>
                    <a:srgbClr val="FFFFFF"/>
                  </a:solidFill>
                </a:rPr>
                <a:t>Profit</a:t>
              </a:r>
            </a:p>
          </p:txBody>
        </p:sp>
        <p:sp>
          <p:nvSpPr>
            <p:cNvPr id="11278" name="Rectangle 11"/>
            <p:cNvSpPr>
              <a:spLocks noChangeArrowheads="1"/>
            </p:cNvSpPr>
            <p:nvPr/>
          </p:nvSpPr>
          <p:spPr bwMode="auto">
            <a:xfrm>
              <a:off x="4208" y="2189"/>
              <a:ext cx="3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503604" eaLnBrk="0">
                <a:lnSpc>
                  <a:spcPct val="100000"/>
                </a:lnSpc>
              </a:pPr>
              <a:r>
                <a:rPr lang="en-US" sz="3500" i="1">
                  <a:solidFill>
                    <a:srgbClr val="FFFFFF"/>
                  </a:solidFill>
                  <a:latin typeface="Times New Roman" pitchFamily="18" charset="0"/>
                </a:rPr>
                <a:t>S</a:t>
              </a:r>
              <a:r>
                <a:rPr lang="en-US" sz="3500" i="1" baseline="-25000">
                  <a:solidFill>
                    <a:srgbClr val="FFFFFF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1279" name="Line 12"/>
            <p:cNvSpPr>
              <a:spLocks noChangeShapeType="1"/>
            </p:cNvSpPr>
            <p:nvPr/>
          </p:nvSpPr>
          <p:spPr bwMode="auto">
            <a:xfrm flipV="1">
              <a:off x="2344" y="2016"/>
              <a:ext cx="1202" cy="12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80" name="Line 13"/>
            <p:cNvSpPr>
              <a:spLocks noChangeShapeType="1"/>
            </p:cNvSpPr>
            <p:nvPr/>
          </p:nvSpPr>
          <p:spPr bwMode="auto">
            <a:xfrm flipH="1">
              <a:off x="1219" y="3264"/>
              <a:ext cx="1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3546" y="2016"/>
              <a:ext cx="82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 flipH="1">
              <a:off x="1579" y="1779"/>
              <a:ext cx="1935" cy="2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83" name="Line 16"/>
            <p:cNvSpPr>
              <a:spLocks noChangeShapeType="1"/>
            </p:cNvSpPr>
            <p:nvPr/>
          </p:nvSpPr>
          <p:spPr bwMode="auto">
            <a:xfrm>
              <a:off x="3514" y="1779"/>
              <a:ext cx="9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84" name="Line 17"/>
            <p:cNvSpPr>
              <a:spLocks noChangeShapeType="1"/>
            </p:cNvSpPr>
            <p:nvPr/>
          </p:nvSpPr>
          <p:spPr bwMode="auto">
            <a:xfrm flipH="1" flipV="1">
              <a:off x="1350" y="1710"/>
              <a:ext cx="1039" cy="11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85" name="Line 18"/>
            <p:cNvSpPr>
              <a:spLocks noChangeShapeType="1"/>
            </p:cNvSpPr>
            <p:nvPr/>
          </p:nvSpPr>
          <p:spPr bwMode="auto">
            <a:xfrm>
              <a:off x="2389" y="2859"/>
              <a:ext cx="1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269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7224448" y="6971700"/>
            <a:ext cx="210013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fld id="{E6D77538-D845-4149-85A3-D18B5660D86A}" type="slidenum">
              <a:rPr lang="en-US" altLang="en-US" smtClean="0">
                <a:solidFill>
                  <a:srgbClr val="000000"/>
                </a:solidFill>
              </a:rPr>
              <a:pPr defTabSz="503604" eaLnBrk="1" hangingPunct="1">
                <a:lnSpc>
                  <a:spcPct val="100000"/>
                </a:lnSpc>
              </a:pPr>
              <a:t>43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95777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64109" y="6887704"/>
            <a:ext cx="5544344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47" y="839964"/>
            <a:ext cx="8568531" cy="1259946"/>
          </a:xfrm>
          <a:noFill/>
        </p:spPr>
        <p:txBody>
          <a:bodyPr lIns="101417" tIns="50710" rIns="101417" bIns="50710"/>
          <a:lstStyle/>
          <a:p>
            <a:pPr eaLnBrk="1" hangingPunct="1"/>
            <a:r>
              <a:rPr lang="en-US" smtClean="0"/>
              <a:t>Bear Spread Using Puts</a:t>
            </a:r>
            <a:br>
              <a:rPr lang="en-US" smtClean="0"/>
            </a:br>
            <a:r>
              <a:rPr lang="en-US" sz="2200"/>
              <a:t>Figure 11.4, page 240</a:t>
            </a:r>
            <a:endParaRPr lang="en-US" smtClean="0"/>
          </a:p>
        </p:txBody>
      </p:sp>
      <p:grpSp>
        <p:nvGrpSpPr>
          <p:cNvPr id="12292" name="Group 19"/>
          <p:cNvGrpSpPr>
            <a:grpSpLocks/>
          </p:cNvGrpSpPr>
          <p:nvPr/>
        </p:nvGrpSpPr>
        <p:grpSpPr bwMode="auto">
          <a:xfrm>
            <a:off x="1909369" y="1763924"/>
            <a:ext cx="6302141" cy="4619801"/>
            <a:chOff x="1091" y="1008"/>
            <a:chExt cx="3601" cy="2640"/>
          </a:xfrm>
        </p:grpSpPr>
        <p:sp>
          <p:nvSpPr>
            <p:cNvPr id="12294" name="Rectangle 3"/>
            <p:cNvSpPr>
              <a:spLocks noChangeArrowheads="1"/>
            </p:cNvSpPr>
            <p:nvPr/>
          </p:nvSpPr>
          <p:spPr bwMode="auto">
            <a:xfrm>
              <a:off x="1091" y="1008"/>
              <a:ext cx="2592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95" name="Line 4"/>
            <p:cNvSpPr>
              <a:spLocks noChangeShapeType="1"/>
            </p:cNvSpPr>
            <p:nvPr/>
          </p:nvSpPr>
          <p:spPr bwMode="auto">
            <a:xfrm>
              <a:off x="1384" y="1344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96" name="Line 5"/>
            <p:cNvSpPr>
              <a:spLocks noChangeShapeType="1"/>
            </p:cNvSpPr>
            <p:nvPr/>
          </p:nvSpPr>
          <p:spPr bwMode="auto">
            <a:xfrm>
              <a:off x="1384" y="2496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 flipV="1">
              <a:off x="2536" y="244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98" name="Line 7"/>
            <p:cNvSpPr>
              <a:spLocks noChangeShapeType="1"/>
            </p:cNvSpPr>
            <p:nvPr/>
          </p:nvSpPr>
          <p:spPr bwMode="auto">
            <a:xfrm flipV="1">
              <a:off x="3688" y="244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99" name="Rectangle 8"/>
            <p:cNvSpPr>
              <a:spLocks noChangeArrowheads="1"/>
            </p:cNvSpPr>
            <p:nvPr/>
          </p:nvSpPr>
          <p:spPr bwMode="auto">
            <a:xfrm>
              <a:off x="2382" y="2477"/>
              <a:ext cx="37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503604" eaLnBrk="0">
                <a:lnSpc>
                  <a:spcPct val="100000"/>
                </a:lnSpc>
              </a:pPr>
              <a:r>
                <a:rPr lang="en-US" sz="3500" i="1">
                  <a:solidFill>
                    <a:srgbClr val="FFFFFF"/>
                  </a:solidFill>
                  <a:latin typeface="Times New Roman" pitchFamily="18" charset="0"/>
                </a:rPr>
                <a:t>K</a:t>
              </a:r>
              <a:r>
                <a:rPr lang="en-US" sz="3500" i="1" baseline="-25000">
                  <a:solidFill>
                    <a:srgbClr val="FFFF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0" name="Rectangle 9"/>
            <p:cNvSpPr>
              <a:spLocks noChangeArrowheads="1"/>
            </p:cNvSpPr>
            <p:nvPr/>
          </p:nvSpPr>
          <p:spPr bwMode="auto">
            <a:xfrm>
              <a:off x="3534" y="2477"/>
              <a:ext cx="37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503604" eaLnBrk="0">
                <a:lnSpc>
                  <a:spcPct val="100000"/>
                </a:lnSpc>
              </a:pPr>
              <a:r>
                <a:rPr lang="en-US" sz="3500" i="1">
                  <a:solidFill>
                    <a:srgbClr val="FFFFFF"/>
                  </a:solidFill>
                  <a:latin typeface="Times New Roman" pitchFamily="18" charset="0"/>
                </a:rPr>
                <a:t>K</a:t>
              </a:r>
              <a:r>
                <a:rPr lang="en-US" sz="3500" i="1" baseline="-25000">
                  <a:solidFill>
                    <a:srgbClr val="FFFF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01" name="Rectangle 10"/>
            <p:cNvSpPr>
              <a:spLocks noChangeArrowheads="1"/>
            </p:cNvSpPr>
            <p:nvPr/>
          </p:nvSpPr>
          <p:spPr bwMode="auto">
            <a:xfrm>
              <a:off x="1374" y="1373"/>
              <a:ext cx="720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503604" eaLnBrk="0">
                <a:lnSpc>
                  <a:spcPct val="100000"/>
                </a:lnSpc>
              </a:pPr>
              <a:r>
                <a:rPr lang="en-US" sz="3500">
                  <a:solidFill>
                    <a:srgbClr val="FFFFFF"/>
                  </a:solidFill>
                </a:rPr>
                <a:t>Profit</a:t>
              </a:r>
            </a:p>
          </p:txBody>
        </p:sp>
        <p:sp>
          <p:nvSpPr>
            <p:cNvPr id="12302" name="Rectangle 11"/>
            <p:cNvSpPr>
              <a:spLocks noChangeArrowheads="1"/>
            </p:cNvSpPr>
            <p:nvPr/>
          </p:nvSpPr>
          <p:spPr bwMode="auto">
            <a:xfrm>
              <a:off x="4350" y="2477"/>
              <a:ext cx="3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503604" eaLnBrk="0">
                <a:lnSpc>
                  <a:spcPct val="100000"/>
                </a:lnSpc>
              </a:pPr>
              <a:r>
                <a:rPr lang="en-US" sz="3500" i="1">
                  <a:solidFill>
                    <a:srgbClr val="FFFFFF"/>
                  </a:solidFill>
                  <a:latin typeface="Times New Roman" pitchFamily="18" charset="0"/>
                </a:rPr>
                <a:t>S</a:t>
              </a:r>
              <a:r>
                <a:rPr lang="en-US" sz="3500" i="1" baseline="-25000">
                  <a:solidFill>
                    <a:srgbClr val="FFFFFF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>
              <a:off x="1390" y="1920"/>
              <a:ext cx="1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04" name="Line 13"/>
            <p:cNvSpPr>
              <a:spLocks noChangeShapeType="1"/>
            </p:cNvSpPr>
            <p:nvPr/>
          </p:nvSpPr>
          <p:spPr bwMode="auto">
            <a:xfrm>
              <a:off x="2542" y="1920"/>
              <a:ext cx="1152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05" name="Line 14"/>
            <p:cNvSpPr>
              <a:spLocks noChangeShapeType="1"/>
            </p:cNvSpPr>
            <p:nvPr/>
          </p:nvSpPr>
          <p:spPr bwMode="auto">
            <a:xfrm>
              <a:off x="3694" y="3072"/>
              <a:ext cx="81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06" name="Line 15"/>
            <p:cNvSpPr>
              <a:spLocks noChangeShapeType="1"/>
            </p:cNvSpPr>
            <p:nvPr/>
          </p:nvSpPr>
          <p:spPr bwMode="auto">
            <a:xfrm flipH="1" flipV="1">
              <a:off x="1935" y="1530"/>
              <a:ext cx="1755" cy="17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07" name="Line 16"/>
            <p:cNvSpPr>
              <a:spLocks noChangeShapeType="1"/>
            </p:cNvSpPr>
            <p:nvPr/>
          </p:nvSpPr>
          <p:spPr bwMode="auto">
            <a:xfrm flipV="1">
              <a:off x="3690" y="3285"/>
              <a:ext cx="732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 flipH="1">
              <a:off x="1392" y="2250"/>
              <a:ext cx="1128" cy="1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>
              <a:off x="2520" y="2250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03604" hangingPunct="1">
                <a:lnSpc>
                  <a:spcPct val="100000"/>
                </a:lnSpc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293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7224448" y="6971700"/>
            <a:ext cx="210013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fld id="{6D04D421-2641-4619-A9ED-AC8CE25B6369}" type="slidenum">
              <a:rPr lang="en-US" altLang="en-US" smtClean="0">
                <a:solidFill>
                  <a:srgbClr val="000000"/>
                </a:solidFill>
              </a:rPr>
              <a:pPr defTabSz="503604" eaLnBrk="1" hangingPunct="1">
                <a:lnSpc>
                  <a:spcPct val="100000"/>
                </a:lnSpc>
              </a:pPr>
              <a:t>44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124620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64109" y="6887704"/>
            <a:ext cx="5544344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71267" y="755967"/>
            <a:ext cx="8568531" cy="1259946"/>
          </a:xfrm>
          <a:noFill/>
        </p:spPr>
        <p:txBody>
          <a:bodyPr lIns="101417" tIns="50710" rIns="101417" bIns="50710"/>
          <a:lstStyle/>
          <a:p>
            <a:pPr eaLnBrk="1" hangingPunct="1"/>
            <a:r>
              <a:rPr lang="en-US" smtClean="0"/>
              <a:t>Bear Spread Using Calls</a:t>
            </a:r>
            <a:br>
              <a:rPr lang="en-US" smtClean="0"/>
            </a:br>
            <a:r>
              <a:rPr lang="en-US" sz="2200"/>
              <a:t>Figure 11.5, page 241</a:t>
            </a:r>
            <a:endParaRPr lang="en-US" smtClean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932121" y="1847921"/>
            <a:ext cx="4536281" cy="26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2444902" y="2435895"/>
            <a:ext cx="0" cy="40318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444902" y="4451809"/>
            <a:ext cx="57123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 flipV="1">
            <a:off x="4461027" y="4367812"/>
            <a:ext cx="0" cy="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 flipV="1">
            <a:off x="6477152" y="4367812"/>
            <a:ext cx="0" cy="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4191512" y="3746590"/>
            <a:ext cx="657376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K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6207637" y="3746590"/>
            <a:ext cx="657376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K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2427401" y="1811173"/>
            <a:ext cx="1510343" cy="64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>
                <a:solidFill>
                  <a:srgbClr val="FFFFFF"/>
                </a:solidFill>
              </a:rPr>
              <a:t>Profit</a:t>
            </a:r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7719737" y="3746590"/>
            <a:ext cx="596103" cy="64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S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2520156" y="2913625"/>
            <a:ext cx="189011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4410273" y="2913630"/>
            <a:ext cx="3438964" cy="343860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2455405" y="3443852"/>
            <a:ext cx="20161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4471530" y="3443852"/>
            <a:ext cx="2016125" cy="20159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6487657" y="5459765"/>
            <a:ext cx="1428089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 flipH="1" flipV="1">
            <a:off x="2441402" y="5039783"/>
            <a:ext cx="401649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 flipV="1">
            <a:off x="6457900" y="3701093"/>
            <a:ext cx="1428089" cy="133869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32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7224448" y="6971700"/>
            <a:ext cx="210013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fld id="{DC237091-8300-4E42-A283-D1599957E4F4}" type="slidenum">
              <a:rPr lang="en-US" altLang="en-US" smtClean="0">
                <a:solidFill>
                  <a:srgbClr val="000000"/>
                </a:solidFill>
              </a:rPr>
              <a:pPr defTabSz="503604" eaLnBrk="1" hangingPunct="1">
                <a:lnSpc>
                  <a:spcPct val="100000"/>
                </a:lnSpc>
              </a:pPr>
              <a:t>45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15432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64109" y="6887704"/>
            <a:ext cx="5544344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72" y="274637"/>
            <a:ext cx="8566782" cy="1618681"/>
          </a:xfrm>
          <a:noFill/>
        </p:spPr>
        <p:txBody>
          <a:bodyPr lIns="101417" tIns="50710" rIns="101417" bIns="50710"/>
          <a:lstStyle/>
          <a:p>
            <a:pPr eaLnBrk="1" hangingPunct="1"/>
            <a:r>
              <a:rPr lang="en-US" smtClean="0"/>
              <a:t>Butterfly Spread Using Calls</a:t>
            </a:r>
            <a:br>
              <a:rPr lang="en-US" smtClean="0"/>
            </a:br>
            <a:r>
              <a:rPr lang="en-US" sz="2400"/>
              <a:t>Figure 11.6, page 242</a:t>
            </a:r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928623" y="1847921"/>
            <a:ext cx="4536281" cy="26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2441402" y="2435895"/>
            <a:ext cx="0" cy="40318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441402" y="4451809"/>
            <a:ext cx="57123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V="1">
            <a:off x="4457527" y="4367812"/>
            <a:ext cx="0" cy="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V="1">
            <a:off x="6473652" y="4367812"/>
            <a:ext cx="0" cy="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4188014" y="3830586"/>
            <a:ext cx="657376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K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204139" y="3830586"/>
            <a:ext cx="657376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K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423909" y="2126165"/>
            <a:ext cx="1249577" cy="64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>
                <a:solidFill>
                  <a:srgbClr val="FFFFFF"/>
                </a:solidFill>
              </a:rPr>
              <a:t>Profit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7632232" y="3830591"/>
            <a:ext cx="596103" cy="64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S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 flipV="1">
            <a:off x="5465589" y="4367812"/>
            <a:ext cx="0" cy="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5196073" y="3830586"/>
            <a:ext cx="657376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K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>
            <a:off x="2455403" y="4955787"/>
            <a:ext cx="40322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 flipV="1">
            <a:off x="6487653" y="2677385"/>
            <a:ext cx="2254140" cy="227840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V="1">
            <a:off x="4471528" y="1968666"/>
            <a:ext cx="3482716" cy="349109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 flipH="1">
            <a:off x="2455405" y="5459765"/>
            <a:ext cx="2016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>
            <a:off x="2455403" y="3275859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>
            <a:off x="5479590" y="3275859"/>
            <a:ext cx="1449090" cy="302387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81" name="Line 20"/>
          <p:cNvSpPr>
            <a:spLocks noChangeShapeType="1"/>
          </p:cNvSpPr>
          <p:nvPr/>
        </p:nvSpPr>
        <p:spPr bwMode="auto">
          <a:xfrm>
            <a:off x="2455405" y="4787794"/>
            <a:ext cx="20161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82" name="Line 21"/>
          <p:cNvSpPr>
            <a:spLocks noChangeShapeType="1"/>
          </p:cNvSpPr>
          <p:nvPr/>
        </p:nvSpPr>
        <p:spPr bwMode="auto">
          <a:xfrm flipV="1">
            <a:off x="4471533" y="3779837"/>
            <a:ext cx="1008063" cy="100795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83" name="Line 22"/>
          <p:cNvSpPr>
            <a:spLocks noChangeShapeType="1"/>
          </p:cNvSpPr>
          <p:nvPr/>
        </p:nvSpPr>
        <p:spPr bwMode="auto">
          <a:xfrm>
            <a:off x="5479590" y="3779837"/>
            <a:ext cx="1008063" cy="100795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84" name="Line 23"/>
          <p:cNvSpPr>
            <a:spLocks noChangeShapeType="1"/>
          </p:cNvSpPr>
          <p:nvPr/>
        </p:nvSpPr>
        <p:spPr bwMode="auto">
          <a:xfrm>
            <a:off x="6487653" y="4787794"/>
            <a:ext cx="1512094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85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7224448" y="6971700"/>
            <a:ext cx="210013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fld id="{73C50D76-0746-4059-83C7-9F247238E3D5}" type="slidenum">
              <a:rPr lang="en-US" altLang="en-US" smtClean="0">
                <a:solidFill>
                  <a:srgbClr val="000000"/>
                </a:solidFill>
              </a:rPr>
              <a:pPr defTabSz="503604" eaLnBrk="1" hangingPunct="1">
                <a:lnSpc>
                  <a:spcPct val="100000"/>
                </a:lnSpc>
              </a:pPr>
              <a:t>46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57189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64109" y="6887704"/>
            <a:ext cx="5544344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47" y="274637"/>
            <a:ext cx="8566782" cy="1618681"/>
          </a:xfrm>
          <a:noFill/>
        </p:spPr>
        <p:txBody>
          <a:bodyPr lIns="101417" tIns="50710" rIns="101417" bIns="50710"/>
          <a:lstStyle/>
          <a:p>
            <a:pPr eaLnBrk="1" hangingPunct="1"/>
            <a:r>
              <a:rPr lang="en-US" dirty="0" smtClean="0"/>
              <a:t>Butterfly Spread Using Puts</a:t>
            </a:r>
            <a:br>
              <a:rPr lang="en-US" dirty="0" smtClean="0"/>
            </a:br>
            <a:r>
              <a:rPr lang="en-US" sz="2400" dirty="0"/>
              <a:t>Figure 11.7, page 243</a:t>
            </a:r>
            <a:endParaRPr lang="en-US" dirty="0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928623" y="1847921"/>
            <a:ext cx="4536281" cy="26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441402" y="2435895"/>
            <a:ext cx="0" cy="40318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441402" y="4451809"/>
            <a:ext cx="57123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V="1">
            <a:off x="4457527" y="4367812"/>
            <a:ext cx="0" cy="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V="1">
            <a:off x="6473652" y="4367812"/>
            <a:ext cx="0" cy="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4188014" y="3830586"/>
            <a:ext cx="657376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K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6204139" y="3830586"/>
            <a:ext cx="657376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K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1023818" y="2486644"/>
            <a:ext cx="2649664" cy="64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>
                <a:solidFill>
                  <a:srgbClr val="FFFFFF"/>
                </a:solidFill>
              </a:rPr>
              <a:t>Profit</a:t>
            </a:r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7632232" y="3830591"/>
            <a:ext cx="596103" cy="64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S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 flipV="1">
            <a:off x="5465589" y="4367812"/>
            <a:ext cx="0" cy="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5196073" y="3830586"/>
            <a:ext cx="657376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K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H="1">
            <a:off x="4410278" y="4955792"/>
            <a:ext cx="3570221" cy="52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flipH="1" flipV="1">
            <a:off x="6457901" y="5433517"/>
            <a:ext cx="1522594" cy="2624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5434087" y="3228612"/>
            <a:ext cx="307144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>
            <a:off x="2455405" y="4787794"/>
            <a:ext cx="20161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403" name="Line 18"/>
          <p:cNvSpPr>
            <a:spLocks noChangeShapeType="1"/>
          </p:cNvSpPr>
          <p:nvPr/>
        </p:nvSpPr>
        <p:spPr bwMode="auto">
          <a:xfrm flipV="1">
            <a:off x="4471533" y="3779837"/>
            <a:ext cx="1008063" cy="100795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5479590" y="3779837"/>
            <a:ext cx="1008063" cy="100795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>
            <a:off x="6487653" y="4787794"/>
            <a:ext cx="1512094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406" name="Line 21"/>
          <p:cNvSpPr>
            <a:spLocks noChangeShapeType="1"/>
          </p:cNvSpPr>
          <p:nvPr/>
        </p:nvSpPr>
        <p:spPr bwMode="auto">
          <a:xfrm flipH="1" flipV="1">
            <a:off x="2436151" y="2939876"/>
            <a:ext cx="2016125" cy="20159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407" name="Line 22"/>
          <p:cNvSpPr>
            <a:spLocks noChangeShapeType="1"/>
          </p:cNvSpPr>
          <p:nvPr/>
        </p:nvSpPr>
        <p:spPr bwMode="auto">
          <a:xfrm flipH="1" flipV="1">
            <a:off x="3612224" y="2603888"/>
            <a:ext cx="2856177" cy="285587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 flipH="1">
            <a:off x="3928994" y="3275859"/>
            <a:ext cx="1531344" cy="31918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409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7224448" y="6971700"/>
            <a:ext cx="210013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fld id="{858FA7B5-B58F-4A33-B7CB-F6E291F7BB96}" type="slidenum">
              <a:rPr lang="en-US" altLang="en-US" smtClean="0">
                <a:solidFill>
                  <a:srgbClr val="000000"/>
                </a:solidFill>
              </a:rPr>
              <a:pPr defTabSz="503604" eaLnBrk="1" hangingPunct="1">
                <a:lnSpc>
                  <a:spcPct val="100000"/>
                </a:lnSpc>
              </a:pPr>
              <a:t>47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956833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64109" y="6887704"/>
            <a:ext cx="5544344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47" y="274637"/>
            <a:ext cx="8566782" cy="1618681"/>
          </a:xfrm>
          <a:noFill/>
        </p:spPr>
        <p:txBody>
          <a:bodyPr lIns="101417" tIns="50710" rIns="101417" bIns="50710"/>
          <a:lstStyle/>
          <a:p>
            <a:pPr eaLnBrk="1" hangingPunct="1"/>
            <a:r>
              <a:rPr lang="en-US" dirty="0" smtClean="0"/>
              <a:t>A Straddle Combination</a:t>
            </a:r>
            <a:br>
              <a:rPr lang="en-US" dirty="0" smtClean="0"/>
            </a:br>
            <a:r>
              <a:rPr lang="en-US" sz="2400" dirty="0"/>
              <a:t>Figure 11.10, page 246</a:t>
            </a:r>
            <a:endParaRPr lang="en-US" dirty="0" smtClean="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928623" y="1847921"/>
            <a:ext cx="4536281" cy="26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2441402" y="2435895"/>
            <a:ext cx="0" cy="40318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441402" y="4451809"/>
            <a:ext cx="57123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423909" y="2486644"/>
            <a:ext cx="1259991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>
                <a:solidFill>
                  <a:srgbClr val="FFFFFF"/>
                </a:solidFill>
              </a:rPr>
              <a:t>Profit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7632232" y="4460565"/>
            <a:ext cx="596103" cy="64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S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V="1">
            <a:off x="5465589" y="4367812"/>
            <a:ext cx="0" cy="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5196074" y="4460559"/>
            <a:ext cx="507164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 flipH="1">
            <a:off x="2436151" y="4955787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V="1">
            <a:off x="5460339" y="2435895"/>
            <a:ext cx="2520156" cy="251989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5460339" y="5459765"/>
            <a:ext cx="252015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 flipV="1">
            <a:off x="2940182" y="2939873"/>
            <a:ext cx="2520156" cy="251989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V="1">
            <a:off x="5460339" y="3443852"/>
            <a:ext cx="2520156" cy="251989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H="1" flipV="1">
            <a:off x="2420400" y="2906626"/>
            <a:ext cx="3024188" cy="302387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473" name="Slide Number Placeholder 17"/>
          <p:cNvSpPr>
            <a:spLocks noGrp="1"/>
          </p:cNvSpPr>
          <p:nvPr>
            <p:ph type="sldNum" sz="quarter" idx="4294967295"/>
          </p:nvPr>
        </p:nvSpPr>
        <p:spPr>
          <a:xfrm>
            <a:off x="7224448" y="6971700"/>
            <a:ext cx="210013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fld id="{A8CF1FFA-2746-442D-BABE-829156CF1C5D}" type="slidenum">
              <a:rPr lang="en-US" altLang="en-US" smtClean="0">
                <a:solidFill>
                  <a:srgbClr val="000000"/>
                </a:solidFill>
              </a:rPr>
              <a:pPr defTabSz="503604" eaLnBrk="1" hangingPunct="1">
                <a:lnSpc>
                  <a:spcPct val="100000"/>
                </a:lnSpc>
              </a:pPr>
              <a:t>48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02526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64109" y="6887704"/>
            <a:ext cx="5544344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Options, Futures, and Other Derivatives, 8th Edition, Copyright © John C. Hull 2012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47" y="122239"/>
            <a:ext cx="8566782" cy="1618681"/>
          </a:xfrm>
          <a:noFill/>
        </p:spPr>
        <p:txBody>
          <a:bodyPr lIns="101417" tIns="50710" rIns="101417" bIns="50710"/>
          <a:lstStyle/>
          <a:p>
            <a:pPr eaLnBrk="1" hangingPunct="1"/>
            <a:r>
              <a:rPr lang="en-US" dirty="0" smtClean="0"/>
              <a:t>A Strangle Combination</a:t>
            </a:r>
            <a:br>
              <a:rPr lang="en-US" dirty="0" smtClean="0"/>
            </a:br>
            <a:r>
              <a:rPr lang="en-US" sz="2400" dirty="0"/>
              <a:t>Figure 11.12, page 249</a:t>
            </a:r>
            <a:endParaRPr lang="en-US" dirty="0" smtClean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928623" y="1847921"/>
            <a:ext cx="4536281" cy="26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2441402" y="2435895"/>
            <a:ext cx="0" cy="40318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2441402" y="4451809"/>
            <a:ext cx="57123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 flipV="1">
            <a:off x="4457527" y="4367812"/>
            <a:ext cx="0" cy="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V="1">
            <a:off x="6473652" y="4367812"/>
            <a:ext cx="0" cy="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4188014" y="3830586"/>
            <a:ext cx="657376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K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6204139" y="3830586"/>
            <a:ext cx="657376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K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2423909" y="2486644"/>
            <a:ext cx="1259991" cy="6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>
                <a:solidFill>
                  <a:srgbClr val="FFFFFF"/>
                </a:solidFill>
              </a:rPr>
              <a:t>Profit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7632232" y="4502561"/>
            <a:ext cx="596103" cy="64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17" tIns="50710" rIns="101417" bIns="50710">
            <a:spAutoFit/>
          </a:bodyPr>
          <a:lstStyle/>
          <a:p>
            <a:pPr defTabSz="503604" eaLnBrk="0">
              <a:lnSpc>
                <a:spcPct val="100000"/>
              </a:lnSpc>
            </a:pPr>
            <a:r>
              <a:rPr lang="en-US" sz="3500" i="1">
                <a:solidFill>
                  <a:srgbClr val="FFFFFF"/>
                </a:solidFill>
                <a:latin typeface="Times New Roman" pitchFamily="18" charset="0"/>
              </a:rPr>
              <a:t>S</a:t>
            </a:r>
            <a:r>
              <a:rPr lang="en-US" sz="3500" i="1" baseline="-25000">
                <a:solidFill>
                  <a:srgbClr val="FFFF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 flipV="1">
            <a:off x="4410273" y="5197279"/>
            <a:ext cx="3402211" cy="10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 flipV="1">
            <a:off x="2436151" y="3191864"/>
            <a:ext cx="2016125" cy="20159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 flipH="1">
            <a:off x="2436151" y="4955787"/>
            <a:ext cx="40322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V="1">
            <a:off x="6468403" y="3527848"/>
            <a:ext cx="1428089" cy="142793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 flipV="1">
            <a:off x="2436151" y="3695841"/>
            <a:ext cx="2016125" cy="20159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V="1">
            <a:off x="6468403" y="3863837"/>
            <a:ext cx="1848115" cy="184792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 flipH="1">
            <a:off x="4452276" y="5711754"/>
            <a:ext cx="20161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0717" tIns="50361" rIns="100717" bIns="50361" anchor="ctr"/>
          <a:lstStyle/>
          <a:p>
            <a:pPr defTabSz="503604" hangingPunct="1"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524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7224448" y="6971700"/>
            <a:ext cx="210013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18360" indent="-3147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901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62622" indent="-25180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66227" indent="-25180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69833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73439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77045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80650" indent="-2518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03604" eaLnBrk="1" hangingPunct="1">
              <a:lnSpc>
                <a:spcPct val="100000"/>
              </a:lnSpc>
            </a:pPr>
            <a:fld id="{2A7684A8-D844-46BD-802D-B3F54F21A7AE}" type="slidenum">
              <a:rPr lang="en-US" altLang="en-US" smtClean="0">
                <a:solidFill>
                  <a:srgbClr val="000000"/>
                </a:solidFill>
              </a:rPr>
              <a:pPr defTabSz="503604" eaLnBrk="1" hangingPunct="1">
                <a:lnSpc>
                  <a:spcPct val="100000"/>
                </a:lnSpc>
              </a:pPr>
              <a:t>49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80240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>
            <a:off x="-1588" y="1143002"/>
            <a:ext cx="10080626" cy="1588"/>
          </a:xfrm>
          <a:prstGeom prst="line">
            <a:avLst/>
          </a:prstGeom>
          <a:noFill/>
          <a:ln w="9144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138240" y="1439863"/>
            <a:ext cx="82835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>
            <a:off x="0" y="57150"/>
            <a:ext cx="1600200" cy="857250"/>
          </a:xfrm>
          <a:prstGeom prst="roundRect">
            <a:avLst>
              <a:gd name="adj" fmla="val 1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0" y="1466849"/>
            <a:ext cx="1008062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4000" b="1">
                <a:solidFill>
                  <a:srgbClr val="FF0000"/>
                </a:solidFill>
                <a:cs typeface="Arial" charset="0"/>
              </a:rPr>
              <a:t>What is Stock Index Futures?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590" y="2743200"/>
            <a:ext cx="10080625" cy="1828800"/>
          </a:xfrm>
          <a:prstGeom prst="rect">
            <a:avLst/>
          </a:prstGeom>
          <a:solidFill>
            <a:srgbClr val="280099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302" tIns="49310" rIns="94302" bIns="4931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2400" b="1">
                <a:solidFill>
                  <a:srgbClr val="FFFFFF"/>
                </a:solidFill>
              </a:rPr>
              <a:t>Stock Index Futures is a Contract  to </a:t>
            </a:r>
          </a:p>
          <a:p>
            <a:pPr algn="ctr"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2400" b="1">
                <a:solidFill>
                  <a:srgbClr val="FFFFFF"/>
                </a:solidFill>
              </a:rPr>
              <a:t>Sell or Buy a Basket</a:t>
            </a:r>
          </a:p>
          <a:p>
            <a:pPr algn="ctr"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2400" b="1">
                <a:solidFill>
                  <a:srgbClr val="FFFFFF"/>
                </a:solidFill>
              </a:rPr>
              <a:t>of Stocks </a:t>
            </a:r>
          </a:p>
          <a:p>
            <a:pPr algn="ctr"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2400" b="1">
                <a:solidFill>
                  <a:srgbClr val="FFFFFF"/>
                </a:solidFill>
              </a:rPr>
              <a:t>at a Fixed Future Date.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777877" y="4800600"/>
            <a:ext cx="9301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Example:   A portfolio manager can sell a stock index futures contract to hedge his portfolio of stocks.</a:t>
            </a:r>
          </a:p>
          <a:p>
            <a:pPr algn="ctr"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000080"/>
                </a:solidFill>
                <a:cs typeface="Arial" charset="0"/>
              </a:rPr>
              <a:t>He can sell 1 FKLI Sep12 Futures Contract  today to </a:t>
            </a:r>
          </a:p>
          <a:p>
            <a:pPr algn="ctr"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000080"/>
                </a:solidFill>
                <a:cs typeface="Arial" charset="0"/>
              </a:rPr>
              <a:t>hedge his portfolio of 30 FBM KLCI stocks </a:t>
            </a:r>
          </a:p>
          <a:p>
            <a:pPr algn="ctr"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000080"/>
                </a:solidFill>
                <a:cs typeface="Arial" charset="0"/>
              </a:rPr>
              <a:t>Worth RM80,000 anytime to 30th Sept 2012 </a:t>
            </a:r>
          </a:p>
          <a:p>
            <a:pPr algn="ctr"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000080"/>
                </a:solidFill>
                <a:cs typeface="Arial" charset="0"/>
              </a:rPr>
              <a:t>at the index price of 1,600 today.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 rot="-5400000">
            <a:off x="-751681" y="3082131"/>
            <a:ext cx="22860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3600" b="1">
                <a:solidFill>
                  <a:srgbClr val="FFFFFF"/>
                </a:solidFill>
              </a:rPr>
              <a:t>D</a:t>
            </a:r>
            <a:r>
              <a:rPr lang="en-GB" sz="2400" b="1">
                <a:solidFill>
                  <a:srgbClr val="FFFFFF"/>
                </a:solidFill>
              </a:rPr>
              <a:t>efinition</a:t>
            </a:r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 flipV="1">
            <a:off x="684213" y="2833691"/>
            <a:ext cx="1588" cy="1685925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3044825" y="284165"/>
            <a:ext cx="21431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3600" b="1">
                <a:solidFill>
                  <a:srgbClr val="FF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01059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994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2601912" y="274639"/>
            <a:ext cx="21463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3600" b="1" dirty="0">
                <a:solidFill>
                  <a:srgbClr val="FF0000"/>
                </a:solidFill>
              </a:rPr>
              <a:t>1 Contract Specifications</a:t>
            </a:r>
          </a:p>
        </p:txBody>
      </p:sp>
      <p:sp>
        <p:nvSpPr>
          <p:cNvPr id="18435" name="Line 2"/>
          <p:cNvSpPr>
            <a:spLocks noChangeShapeType="1"/>
          </p:cNvSpPr>
          <p:nvPr/>
        </p:nvSpPr>
        <p:spPr bwMode="auto">
          <a:xfrm>
            <a:off x="-1588" y="1143002"/>
            <a:ext cx="10080626" cy="1588"/>
          </a:xfrm>
          <a:prstGeom prst="line">
            <a:avLst/>
          </a:prstGeom>
          <a:noFill/>
          <a:ln w="9144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138240" y="1439863"/>
            <a:ext cx="82835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</p:txBody>
      </p:sp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0" y="57150"/>
            <a:ext cx="1600200" cy="857250"/>
          </a:xfrm>
          <a:prstGeom prst="roundRect">
            <a:avLst>
              <a:gd name="adj" fmla="val 1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777877" y="1371599"/>
            <a:ext cx="9301163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Futures on Kuala Lumpur Index (FKLI Sep12)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-3175" y="2057402"/>
            <a:ext cx="10080625" cy="1143000"/>
          </a:xfrm>
          <a:prstGeom prst="rect">
            <a:avLst/>
          </a:prstGeom>
          <a:solidFill>
            <a:srgbClr val="280099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302" tIns="49310" rIns="94302" bIns="4931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2400" b="1">
                <a:solidFill>
                  <a:srgbClr val="FFFFFF"/>
                </a:solidFill>
              </a:rPr>
              <a:t>FKLI Sep12 is a Contract equivalent to </a:t>
            </a:r>
          </a:p>
          <a:p>
            <a:pPr algn="ctr"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2400" b="1">
                <a:solidFill>
                  <a:srgbClr val="FFFFFF"/>
                </a:solidFill>
              </a:rPr>
              <a:t>Sell or Buy 30 FBM KLCI Stocks  </a:t>
            </a:r>
          </a:p>
          <a:p>
            <a:pPr algn="ctr"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2400" b="1">
                <a:solidFill>
                  <a:srgbClr val="FFFFFF"/>
                </a:solidFill>
              </a:rPr>
              <a:t>Anytime to 30</a:t>
            </a:r>
            <a:r>
              <a:rPr lang="en-GB" sz="2400" b="1" baseline="-33000">
                <a:solidFill>
                  <a:srgbClr val="DFFEDF"/>
                </a:solidFill>
              </a:rPr>
              <a:t> </a:t>
            </a:r>
            <a:r>
              <a:rPr lang="en-GB" sz="2400" b="1">
                <a:solidFill>
                  <a:srgbClr val="FFFFFF"/>
                </a:solidFill>
              </a:rPr>
              <a:t>sep 12)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-1588" y="3429002"/>
            <a:ext cx="10080626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Underlying Asset:  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FBM KLCI Index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Contract Size: 	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1,640 X RM50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Minimum Tick:  	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0.5 points = RM25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Trading Hours: 	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8.45am to 12.45pmand 2.30pm to 5.15pm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Contract Months:		</a:t>
            </a:r>
            <a:r>
              <a:rPr lang="en-GB" sz="2600" b="1" u="sng">
                <a:solidFill>
                  <a:srgbClr val="000080"/>
                </a:solidFill>
                <a:cs typeface="Arial" charset="0"/>
              </a:rPr>
              <a:t>Spot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, Next and Next 2 Quarter Months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Last Trading Day: 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Last Business Day of the Month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Daily Price Limit: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	Except for spot month, 20% per trading 								session of previous close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Settlement: 		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Cash Settled - Average Value of FBM KLCI</a:t>
            </a:r>
          </a:p>
          <a:p>
            <a:pPr eaLnBrk="1">
              <a:lnSpc>
                <a:spcPct val="100000"/>
              </a:lnSpc>
              <a:buFont typeface="Times New Roman" pitchFamily="18" charset="0"/>
              <a:buNone/>
            </a:pPr>
            <a:r>
              <a:rPr lang="en-GB" sz="2600" b="1">
                <a:solidFill>
                  <a:srgbClr val="FF0000"/>
                </a:solidFill>
                <a:cs typeface="Arial" charset="0"/>
              </a:rPr>
              <a:t>Initial  Margin: 		</a:t>
            </a:r>
            <a:r>
              <a:rPr lang="en-GB" sz="2600" b="1">
                <a:solidFill>
                  <a:srgbClr val="000080"/>
                </a:solidFill>
                <a:cs typeface="Arial" charset="0"/>
              </a:rPr>
              <a:t>RM4,000</a:t>
            </a:r>
          </a:p>
        </p:txBody>
      </p:sp>
    </p:spTree>
    <p:extLst>
      <p:ext uri="{BB962C8B-B14F-4D97-AF65-F5344CB8AC3E}">
        <p14:creationId xmlns:p14="http://schemas.microsoft.com/office/powerpoint/2010/main" xmlns="" val="2279092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4337050" y="457202"/>
            <a:ext cx="21463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3600" b="1">
                <a:solidFill>
                  <a:srgbClr val="FF0000"/>
                </a:solidFill>
              </a:rPr>
              <a:t>IV SYNTHETIC POSITIONS</a:t>
            </a:r>
          </a:p>
        </p:txBody>
      </p:sp>
      <p:sp>
        <p:nvSpPr>
          <p:cNvPr id="41987" name="Line 2"/>
          <p:cNvSpPr>
            <a:spLocks noChangeShapeType="1"/>
          </p:cNvSpPr>
          <p:nvPr/>
        </p:nvSpPr>
        <p:spPr bwMode="auto">
          <a:xfrm>
            <a:off x="-1588" y="1143002"/>
            <a:ext cx="10080626" cy="1588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138240" y="1439863"/>
            <a:ext cx="82835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</p:txBody>
      </p:sp>
      <p:sp>
        <p:nvSpPr>
          <p:cNvPr id="41989" name="AutoShape 4"/>
          <p:cNvSpPr>
            <a:spLocks noChangeArrowheads="1"/>
          </p:cNvSpPr>
          <p:nvPr/>
        </p:nvSpPr>
        <p:spPr bwMode="auto">
          <a:xfrm>
            <a:off x="0" y="57150"/>
            <a:ext cx="1600200" cy="857250"/>
          </a:xfrm>
          <a:prstGeom prst="roundRect">
            <a:avLst>
              <a:gd name="adj" fmla="val 1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503237" y="1768477"/>
            <a:ext cx="886301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74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spcAft>
                <a:spcPts val="1425"/>
              </a:spcAft>
            </a:pPr>
            <a:r>
              <a:rPr lang="en-US" sz="2400">
                <a:solidFill>
                  <a:srgbClr val="000000"/>
                </a:solidFill>
              </a:rPr>
              <a:t>Long stock index futures and T-bills = 100% long stock strategy.</a:t>
            </a: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7227888" y="6886575"/>
            <a:ext cx="21399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 flipV="1">
            <a:off x="5029200" y="4113213"/>
            <a:ext cx="1588" cy="27543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>
            <a:off x="1828800" y="5257801"/>
            <a:ext cx="6629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2286000" y="4113213"/>
            <a:ext cx="4343400" cy="22971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graphicFrame>
        <p:nvGraphicFramePr>
          <p:cNvPr id="44042" name="Group 10"/>
          <p:cNvGraphicFramePr>
            <a:graphicFrameLocks noGrp="1"/>
          </p:cNvGraphicFramePr>
          <p:nvPr/>
        </p:nvGraphicFramePr>
        <p:xfrm>
          <a:off x="457202" y="2189163"/>
          <a:ext cx="9142415" cy="1746252"/>
        </p:xfrm>
        <a:graphic>
          <a:graphicData uri="http://schemas.openxmlformats.org/drawingml/2006/table">
            <a:tbl>
              <a:tblPr/>
              <a:tblGrid>
                <a:gridCol w="1522413"/>
                <a:gridCol w="1522413"/>
                <a:gridCol w="1522413"/>
                <a:gridCol w="1524000"/>
                <a:gridCol w="1522413"/>
                <a:gridCol w="1528763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Stock Index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1630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1640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1650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1660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1670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All Stock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98.79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99.39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100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100.61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101.12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Long SIF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98.79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99.39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100.61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101.12</a:t>
                      </a:r>
                    </a:p>
                  </a:txBody>
                  <a:tcPr marT="2268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T-Bills</a:t>
                      </a:r>
                    </a:p>
                  </a:txBody>
                  <a:tcPr marT="43092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0.04+98.79</a:t>
                      </a:r>
                    </a:p>
                  </a:txBody>
                  <a:tcPr marT="12599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42032" name="Text Box 93"/>
          <p:cNvSpPr txBox="1">
            <a:spLocks noChangeArrowheads="1"/>
          </p:cNvSpPr>
          <p:nvPr/>
        </p:nvSpPr>
        <p:spPr bwMode="auto">
          <a:xfrm>
            <a:off x="457200" y="4114800"/>
            <a:ext cx="268128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r>
              <a:rPr lang="en-US" smtClean="0">
                <a:solidFill>
                  <a:srgbClr val="000000"/>
                </a:solidFill>
              </a:rPr>
              <a:t>5% T Bill Annual Interest</a:t>
            </a:r>
          </a:p>
        </p:txBody>
      </p:sp>
    </p:spTree>
    <p:extLst>
      <p:ext uri="{BB962C8B-B14F-4D97-AF65-F5344CB8AC3E}">
        <p14:creationId xmlns:p14="http://schemas.microsoft.com/office/powerpoint/2010/main" xmlns="" val="4164026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4337050" y="457202"/>
            <a:ext cx="21463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r>
              <a:rPr lang="en-GB" sz="3600" b="1">
                <a:solidFill>
                  <a:srgbClr val="FF0000"/>
                </a:solidFill>
              </a:rPr>
              <a:t>IV SYNTHETIC POSITIONS</a:t>
            </a:r>
          </a:p>
        </p:txBody>
      </p:sp>
      <p:sp>
        <p:nvSpPr>
          <p:cNvPr id="43011" name="Line 2"/>
          <p:cNvSpPr>
            <a:spLocks noChangeShapeType="1"/>
          </p:cNvSpPr>
          <p:nvPr/>
        </p:nvSpPr>
        <p:spPr bwMode="auto">
          <a:xfrm>
            <a:off x="-1588" y="1143002"/>
            <a:ext cx="10080626" cy="1588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138240" y="1439863"/>
            <a:ext cx="82835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4991" rIns="89982" bIns="4499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  <a:p>
            <a:pPr eaLnBrk="1">
              <a:lnSpc>
                <a:spcPct val="93000"/>
              </a:lnSpc>
              <a:buFont typeface="Times New Roman" pitchFamily="18" charset="0"/>
              <a:buNone/>
            </a:pPr>
            <a:endParaRPr lang="en-GB" sz="3600" b="1" u="sng">
              <a:solidFill>
                <a:srgbClr val="FF0000"/>
              </a:solidFill>
            </a:endParaRPr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0" y="57150"/>
            <a:ext cx="1600200" cy="857250"/>
          </a:xfrm>
          <a:prstGeom prst="roundRect">
            <a:avLst>
              <a:gd name="adj" fmla="val 1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503237" y="1768477"/>
            <a:ext cx="886301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74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spcAft>
                <a:spcPts val="1425"/>
              </a:spcAft>
            </a:pPr>
            <a:r>
              <a:rPr lang="en-US" sz="2400">
                <a:solidFill>
                  <a:srgbClr val="000000"/>
                </a:solidFill>
              </a:rPr>
              <a:t>Short stock index futures and T-bills = 100% short stock strategy.</a:t>
            </a: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7227888" y="7605715"/>
            <a:ext cx="213995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 flipV="1">
            <a:off x="5029200" y="3884613"/>
            <a:ext cx="1588" cy="37036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1828800" y="5978525"/>
            <a:ext cx="6629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>
            <a:off x="2286000" y="3921125"/>
            <a:ext cx="5943600" cy="3429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0" tIns="45711" rIns="91420" bIns="45711"/>
          <a:lstStyle/>
          <a:p>
            <a:pPr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</a:endParaRPr>
          </a:p>
        </p:txBody>
      </p:sp>
      <p:graphicFrame>
        <p:nvGraphicFramePr>
          <p:cNvPr id="45066" name="Group 10"/>
          <p:cNvGraphicFramePr>
            <a:graphicFrameLocks noGrp="1"/>
          </p:cNvGraphicFramePr>
          <p:nvPr/>
        </p:nvGraphicFramePr>
        <p:xfrm>
          <a:off x="457202" y="2117727"/>
          <a:ext cx="9142415" cy="1843089"/>
        </p:xfrm>
        <a:graphic>
          <a:graphicData uri="http://schemas.openxmlformats.org/drawingml/2006/table">
            <a:tbl>
              <a:tblPr/>
              <a:tblGrid>
                <a:gridCol w="1522413"/>
                <a:gridCol w="1522413"/>
                <a:gridCol w="1522413"/>
                <a:gridCol w="1524000"/>
                <a:gridCol w="1522413"/>
                <a:gridCol w="1528763"/>
              </a:tblGrid>
              <a:tr h="43661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Stock Indexv</a:t>
                      </a:r>
                    </a:p>
                  </a:txBody>
                  <a:tcPr marT="43097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1630</a:t>
                      </a:r>
                    </a:p>
                  </a:txBody>
                  <a:tcPr marT="43097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1640</a:t>
                      </a:r>
                    </a:p>
                  </a:txBody>
                  <a:tcPr marT="43097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1650</a:t>
                      </a:r>
                    </a:p>
                  </a:txBody>
                  <a:tcPr marT="43097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1660</a:t>
                      </a:r>
                    </a:p>
                  </a:txBody>
                  <a:tcPr marT="43097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1670</a:t>
                      </a:r>
                    </a:p>
                  </a:txBody>
                  <a:tcPr marT="43097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43661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All Stock</a:t>
                      </a:r>
                    </a:p>
                  </a:txBody>
                  <a:tcPr marT="43097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98.79</a:t>
                      </a:r>
                    </a:p>
                  </a:txBody>
                  <a:tcPr marT="43097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99.39</a:t>
                      </a:r>
                    </a:p>
                  </a:txBody>
                  <a:tcPr marT="43097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100</a:t>
                      </a:r>
                    </a:p>
                  </a:txBody>
                  <a:tcPr marT="43097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100.61</a:t>
                      </a:r>
                    </a:p>
                  </a:txBody>
                  <a:tcPr marT="22683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101.12</a:t>
                      </a:r>
                    </a:p>
                  </a:txBody>
                  <a:tcPr marT="22683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3661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Short SIF</a:t>
                      </a:r>
                    </a:p>
                  </a:txBody>
                  <a:tcPr marT="43097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101.12</a:t>
                      </a:r>
                    </a:p>
                  </a:txBody>
                  <a:tcPr marT="22683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100.61</a:t>
                      </a:r>
                    </a:p>
                  </a:txBody>
                  <a:tcPr marT="22683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</a:t>
                      </a:r>
                    </a:p>
                  </a:txBody>
                  <a:tcPr marT="22683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99.39</a:t>
                      </a:r>
                    </a:p>
                  </a:txBody>
                  <a:tcPr marT="22683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98.79</a:t>
                      </a:r>
                    </a:p>
                  </a:txBody>
                  <a:tcPr marT="22683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3324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Short SIF+TBills</a:t>
                      </a:r>
                    </a:p>
                  </a:txBody>
                  <a:tcPr marT="43097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101.12+0.004</a:t>
                      </a:r>
                    </a:p>
                  </a:txBody>
                  <a:tcPr marT="22683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100.61+0.004</a:t>
                      </a:r>
                    </a:p>
                  </a:txBody>
                  <a:tcPr marT="22683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100+0.004</a:t>
                      </a:r>
                    </a:p>
                  </a:txBody>
                  <a:tcPr marT="22683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99.81</a:t>
                      </a:r>
                    </a:p>
                  </a:txBody>
                  <a:tcPr marT="22683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99.81</a:t>
                      </a:r>
                    </a:p>
                  </a:txBody>
                  <a:tcPr marT="22683" marB="45725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01647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7585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34894</TotalTime>
  <Words>2405</Words>
  <Application>Microsoft Office PowerPoint</Application>
  <PresentationFormat>Custom</PresentationFormat>
  <Paragraphs>695</Paragraphs>
  <Slides>50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Office Theme</vt:lpstr>
      <vt:lpstr>1_Office Theme</vt:lpstr>
      <vt:lpstr>Global</vt:lpstr>
      <vt:lpstr>1_Global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Review of Option Types</vt:lpstr>
      <vt:lpstr>Option Positions</vt:lpstr>
      <vt:lpstr>Long Call</vt:lpstr>
      <vt:lpstr>Short Call</vt:lpstr>
      <vt:lpstr>Long Put</vt:lpstr>
      <vt:lpstr>Short Put</vt:lpstr>
      <vt:lpstr>Payoffs from Options What is the Option Position in Each Case?  </vt:lpstr>
      <vt:lpstr>Terminology</vt:lpstr>
      <vt:lpstr>Terminology (continued)</vt:lpstr>
      <vt:lpstr>Specification of Exchange-Traded Options</vt:lpstr>
      <vt:lpstr>Notation</vt:lpstr>
      <vt:lpstr>Slide 21</vt:lpstr>
      <vt:lpstr>The Black-Scholes-Merton Formulas (See pages 313-315)</vt:lpstr>
      <vt:lpstr>Effect of Variables on Option Pricing</vt:lpstr>
      <vt:lpstr>Assets Underlying Exchange-Traded Options </vt:lpstr>
      <vt:lpstr>Warrants</vt:lpstr>
      <vt:lpstr>Warrants (continued)</vt:lpstr>
      <vt:lpstr>Employee Stock Options</vt:lpstr>
      <vt:lpstr>Convertible Bonds</vt:lpstr>
      <vt:lpstr>Dividends &amp; Stock Splits </vt:lpstr>
      <vt:lpstr>Dividends &amp; Stock Splits (continued)</vt:lpstr>
      <vt:lpstr>Market Makers</vt:lpstr>
      <vt:lpstr>Margins</vt:lpstr>
      <vt:lpstr>Slide 33</vt:lpstr>
      <vt:lpstr>Slide 34</vt:lpstr>
      <vt:lpstr>Slide 35</vt:lpstr>
      <vt:lpstr>Slide 36</vt:lpstr>
      <vt:lpstr>Slide 37</vt:lpstr>
      <vt:lpstr>Slide 38</vt:lpstr>
      <vt:lpstr>Strategies to be Considered</vt:lpstr>
      <vt:lpstr>Principal Protected Note</vt:lpstr>
      <vt:lpstr>Positions in an Option &amp; the Underlying (Figure 11.1, page 237)</vt:lpstr>
      <vt:lpstr>Bull Spread Using Calls (Figure 11.2, page 238)</vt:lpstr>
      <vt:lpstr>Bull Spread Using Puts Figure 11.3, page 239</vt:lpstr>
      <vt:lpstr>Bear Spread Using Puts Figure 11.4, page 240</vt:lpstr>
      <vt:lpstr>Bear Spread Using Calls Figure 11.5, page 241</vt:lpstr>
      <vt:lpstr>Butterfly Spread Using Calls Figure 11.6, page 242</vt:lpstr>
      <vt:lpstr>Butterfly Spread Using Puts Figure 11.7, page 243</vt:lpstr>
      <vt:lpstr>A Straddle Combination Figure 11.10, page 246</vt:lpstr>
      <vt:lpstr>A Strangle Combination Figure 11.12, page 249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JACINTA CHAN PHOOI M'NG</dc:creator>
  <cp:lastModifiedBy>user</cp:lastModifiedBy>
  <cp:revision>57</cp:revision>
  <cp:lastPrinted>2011-04-05T07:37:52Z</cp:lastPrinted>
  <dcterms:created xsi:type="dcterms:W3CDTF">1601-01-01T00:00:00Z</dcterms:created>
  <dcterms:modified xsi:type="dcterms:W3CDTF">2016-11-16T19:19:34Z</dcterms:modified>
</cp:coreProperties>
</file>