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303" r:id="rId3"/>
    <p:sldId id="285" r:id="rId4"/>
    <p:sldId id="286" r:id="rId5"/>
    <p:sldId id="287" r:id="rId6"/>
    <p:sldId id="300" r:id="rId7"/>
    <p:sldId id="273" r:id="rId8"/>
    <p:sldId id="304" r:id="rId9"/>
    <p:sldId id="292" r:id="rId10"/>
    <p:sldId id="305" r:id="rId11"/>
    <p:sldId id="288" r:id="rId12"/>
    <p:sldId id="294" r:id="rId13"/>
    <p:sldId id="293" r:id="rId14"/>
    <p:sldId id="306" r:id="rId15"/>
    <p:sldId id="275" r:id="rId16"/>
    <p:sldId id="290" r:id="rId17"/>
    <p:sldId id="289" r:id="rId18"/>
    <p:sldId id="307" r:id="rId19"/>
    <p:sldId id="284" r:id="rId20"/>
    <p:sldId id="295" r:id="rId21"/>
    <p:sldId id="296" r:id="rId22"/>
    <p:sldId id="308" r:id="rId23"/>
    <p:sldId id="2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F957"/>
    <a:srgbClr val="EA06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7" autoAdjust="0"/>
    <p:restoredTop sz="73958" autoAdjust="0"/>
  </p:normalViewPr>
  <p:slideViewPr>
    <p:cSldViewPr snapToGrid="0" snapToObjects="1">
      <p:cViewPr>
        <p:scale>
          <a:sx n="54" d="100"/>
          <a:sy n="54" d="100"/>
        </p:scale>
        <p:origin x="-1256" y="-2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7" Type="http://schemas.openxmlformats.org/officeDocument/2006/relationships/image" Target="../media/image15.emf"/><Relationship Id="rId8" Type="http://schemas.openxmlformats.org/officeDocument/2006/relationships/image" Target="../media/image16.emf"/><Relationship Id="rId1" Type="http://schemas.openxmlformats.org/officeDocument/2006/relationships/image" Target="../media/image9.emf"/><Relationship Id="rId2"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7269A0-5312-9E40-AA1A-B54A02D3258C}" type="datetimeFigureOut">
              <a:rPr lang="en-US" smtClean="0"/>
              <a:t>11/7/19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CC846-681A-2040-A351-2F7E956A3E52}" type="slidenum">
              <a:rPr lang="en-US" smtClean="0"/>
              <a:t>‹#›</a:t>
            </a:fld>
            <a:endParaRPr lang="en-US"/>
          </a:p>
        </p:txBody>
      </p:sp>
    </p:spTree>
    <p:extLst>
      <p:ext uri="{BB962C8B-B14F-4D97-AF65-F5344CB8AC3E}">
        <p14:creationId xmlns:p14="http://schemas.microsoft.com/office/powerpoint/2010/main" val="221622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CC846-681A-2040-A351-2F7E956A3E52}" type="slidenum">
              <a:rPr lang="en-US" smtClean="0"/>
              <a:t>1</a:t>
            </a:fld>
            <a:endParaRPr lang="en-US"/>
          </a:p>
        </p:txBody>
      </p:sp>
    </p:spTree>
    <p:extLst>
      <p:ext uri="{BB962C8B-B14F-4D97-AF65-F5344CB8AC3E}">
        <p14:creationId xmlns:p14="http://schemas.microsoft.com/office/powerpoint/2010/main" val="141842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CC846-681A-2040-A351-2F7E956A3E52}" type="slidenum">
              <a:rPr lang="en-US" smtClean="0"/>
              <a:t>4</a:t>
            </a:fld>
            <a:endParaRPr lang="en-US"/>
          </a:p>
        </p:txBody>
      </p:sp>
    </p:spTree>
    <p:extLst>
      <p:ext uri="{BB962C8B-B14F-4D97-AF65-F5344CB8AC3E}">
        <p14:creationId xmlns:p14="http://schemas.microsoft.com/office/powerpoint/2010/main" val="189639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Helvetica"/>
                <a:cs typeface="Helvetica"/>
              </a:rPr>
              <a:t>We alleviate the computation burden of smartphones, and transfer the workload to centralized servers, even though such transformation incurs extra I/</a:t>
            </a:r>
            <a:r>
              <a:rPr lang="en-US" sz="1200" dirty="0" err="1" smtClean="0">
                <a:latin typeface="Helvetica"/>
                <a:cs typeface="Helvetica"/>
              </a:rPr>
              <a:t>Os</a:t>
            </a:r>
            <a:r>
              <a:rPr lang="en-US" sz="1200" dirty="0" smtClean="0">
                <a:latin typeface="Helvetica"/>
                <a:cs typeface="Helvetica"/>
              </a:rPr>
              <a:t>, which is minimum compared with high computation cost on smartphones.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Helvetica"/>
                <a:cs typeface="Helvetica"/>
              </a:rPr>
              <a:t>Under the assumption that the centralized server which holds the encryption key is neutral, we can safely assume the users’ locations remain private to users without loss of accuracy and efficiency.</a:t>
            </a:r>
          </a:p>
          <a:p>
            <a:endParaRPr lang="en-US" dirty="0"/>
          </a:p>
        </p:txBody>
      </p:sp>
      <p:sp>
        <p:nvSpPr>
          <p:cNvPr id="4" name="Slide Number Placeholder 3"/>
          <p:cNvSpPr>
            <a:spLocks noGrp="1"/>
          </p:cNvSpPr>
          <p:nvPr>
            <p:ph type="sldNum" sz="quarter" idx="10"/>
          </p:nvPr>
        </p:nvSpPr>
        <p:spPr/>
        <p:txBody>
          <a:bodyPr/>
          <a:lstStyle/>
          <a:p>
            <a:fld id="{D7CCC846-681A-2040-A351-2F7E956A3E52}" type="slidenum">
              <a:rPr lang="en-US" smtClean="0"/>
              <a:t>11</a:t>
            </a:fld>
            <a:endParaRPr lang="en-US"/>
          </a:p>
        </p:txBody>
      </p:sp>
    </p:spTree>
    <p:extLst>
      <p:ext uri="{BB962C8B-B14F-4D97-AF65-F5344CB8AC3E}">
        <p14:creationId xmlns:p14="http://schemas.microsoft.com/office/powerpoint/2010/main" val="130487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 using an example</a:t>
            </a:r>
            <a:r>
              <a:rPr lang="en-US" baseline="0" dirty="0" smtClean="0"/>
              <a:t> to show how artificial elements achieve privacy-preserving without affecting the IPS accuracy.</a:t>
            </a:r>
            <a:endParaRPr lang="en-US" dirty="0" smtClean="0"/>
          </a:p>
          <a:p>
            <a:r>
              <a:rPr lang="en-US" dirty="0" smtClean="0"/>
              <a:t>Because</a:t>
            </a:r>
            <a:r>
              <a:rPr lang="en-US" baseline="0" dirty="0" smtClean="0"/>
              <a:t> of the commutative ciphers, </a:t>
            </a:r>
          </a:p>
          <a:p>
            <a:r>
              <a:rPr lang="en-US" baseline="0" dirty="0" smtClean="0"/>
              <a:t>EDS is able to insert artificial dimensions so attackers can not use KPA disguised as users</a:t>
            </a:r>
          </a:p>
          <a:p>
            <a:r>
              <a:rPr lang="en-US" baseline="0" dirty="0" smtClean="0"/>
              <a:t>Users are able to insert artificial columns so EDS can not infer the location of users for privacy-preserving purpose.</a:t>
            </a:r>
          </a:p>
          <a:p>
            <a:endParaRPr lang="en-US" dirty="0"/>
          </a:p>
        </p:txBody>
      </p:sp>
      <p:sp>
        <p:nvSpPr>
          <p:cNvPr id="4" name="Slide Number Placeholder 3"/>
          <p:cNvSpPr>
            <a:spLocks noGrp="1"/>
          </p:cNvSpPr>
          <p:nvPr>
            <p:ph type="sldNum" sz="quarter" idx="10"/>
          </p:nvPr>
        </p:nvSpPr>
        <p:spPr/>
        <p:txBody>
          <a:bodyPr/>
          <a:lstStyle/>
          <a:p>
            <a:fld id="{D7CCC846-681A-2040-A351-2F7E956A3E52}" type="slidenum">
              <a:rPr lang="en-US" smtClean="0"/>
              <a:t>16</a:t>
            </a:fld>
            <a:endParaRPr lang="en-US"/>
          </a:p>
        </p:txBody>
      </p:sp>
    </p:spTree>
    <p:extLst>
      <p:ext uri="{BB962C8B-B14F-4D97-AF65-F5344CB8AC3E}">
        <p14:creationId xmlns:p14="http://schemas.microsoft.com/office/powerpoint/2010/main" val="265480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CC846-681A-2040-A351-2F7E956A3E52}" type="slidenum">
              <a:rPr lang="en-US" smtClean="0"/>
              <a:t>17</a:t>
            </a:fld>
            <a:endParaRPr lang="en-US"/>
          </a:p>
        </p:txBody>
      </p:sp>
    </p:spTree>
    <p:extLst>
      <p:ext uri="{BB962C8B-B14F-4D97-AF65-F5344CB8AC3E}">
        <p14:creationId xmlns:p14="http://schemas.microsoft.com/office/powerpoint/2010/main" val="4100482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error is introduced by encryption and decryption, which can</a:t>
            </a:r>
            <a:r>
              <a:rPr lang="en-US" baseline="0" dirty="0" smtClean="0"/>
              <a:t> be </a:t>
            </a:r>
            <a:r>
              <a:rPr lang="en-US" baseline="0" dirty="0" err="1" smtClean="0"/>
              <a:t>omited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7CCC846-681A-2040-A351-2F7E956A3E52}" type="slidenum">
              <a:rPr lang="en-US" smtClean="0"/>
              <a:t>19</a:t>
            </a:fld>
            <a:endParaRPr lang="en-US"/>
          </a:p>
        </p:txBody>
      </p:sp>
    </p:spTree>
    <p:extLst>
      <p:ext uri="{BB962C8B-B14F-4D97-AF65-F5344CB8AC3E}">
        <p14:creationId xmlns:p14="http://schemas.microsoft.com/office/powerpoint/2010/main" val="4284884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RM size does not affect the execution time while TVM is affected.</a:t>
            </a:r>
          </a:p>
        </p:txBody>
      </p:sp>
      <p:sp>
        <p:nvSpPr>
          <p:cNvPr id="4" name="Slide Number Placeholder 3"/>
          <p:cNvSpPr>
            <a:spLocks noGrp="1"/>
          </p:cNvSpPr>
          <p:nvPr>
            <p:ph type="sldNum" sz="quarter" idx="10"/>
          </p:nvPr>
        </p:nvSpPr>
        <p:spPr/>
        <p:txBody>
          <a:bodyPr/>
          <a:lstStyle/>
          <a:p>
            <a:fld id="{D7CCC846-681A-2040-A351-2F7E956A3E52}" type="slidenum">
              <a:rPr lang="en-US" smtClean="0"/>
              <a:t>20</a:t>
            </a:fld>
            <a:endParaRPr lang="en-US"/>
          </a:p>
        </p:txBody>
      </p:sp>
    </p:spTree>
    <p:extLst>
      <p:ext uri="{BB962C8B-B14F-4D97-AF65-F5344CB8AC3E}">
        <p14:creationId xmlns:p14="http://schemas.microsoft.com/office/powerpoint/2010/main" val="2326183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smartphones, TVM costs more energy consumption</a:t>
            </a:r>
            <a:r>
              <a:rPr lang="en-US" baseline="0" dirty="0" smtClean="0"/>
              <a:t> since EIPS conducts most of the workload on server side.</a:t>
            </a:r>
            <a:endParaRPr lang="en-US" dirty="0"/>
          </a:p>
        </p:txBody>
      </p:sp>
      <p:sp>
        <p:nvSpPr>
          <p:cNvPr id="4" name="Slide Number Placeholder 3"/>
          <p:cNvSpPr>
            <a:spLocks noGrp="1"/>
          </p:cNvSpPr>
          <p:nvPr>
            <p:ph type="sldNum" sz="quarter" idx="10"/>
          </p:nvPr>
        </p:nvSpPr>
        <p:spPr/>
        <p:txBody>
          <a:bodyPr/>
          <a:lstStyle/>
          <a:p>
            <a:fld id="{D7CCC846-681A-2040-A351-2F7E956A3E52}" type="slidenum">
              <a:rPr lang="en-US" smtClean="0"/>
              <a:t>21</a:t>
            </a:fld>
            <a:endParaRPr lang="en-US"/>
          </a:p>
        </p:txBody>
      </p:sp>
    </p:spTree>
    <p:extLst>
      <p:ext uri="{BB962C8B-B14F-4D97-AF65-F5344CB8AC3E}">
        <p14:creationId xmlns:p14="http://schemas.microsoft.com/office/powerpoint/2010/main" val="413756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E08AC9-EEF8-744E-9D69-335455EE3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C279B35-1AD4-D146-9A66-9C59731229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C68142D0-4580-AA46-8F73-54200DA61D81}"/>
              </a:ext>
            </a:extLst>
          </p:cNvPr>
          <p:cNvSpPr>
            <a:spLocks noGrp="1"/>
          </p:cNvSpPr>
          <p:nvPr>
            <p:ph type="dt" sz="half" idx="10"/>
          </p:nvPr>
        </p:nvSpPr>
        <p:spPr/>
        <p:txBody>
          <a:bodyPr/>
          <a:lstStyle/>
          <a:p>
            <a:fld id="{588F0090-478C-2C48-934D-E20D86A2AA40}" type="datetimeFigureOut">
              <a:rPr lang="en-US" smtClean="0"/>
              <a:t>11/7/19</a:t>
            </a:fld>
            <a:endParaRPr lang="en-US"/>
          </a:p>
        </p:txBody>
      </p:sp>
      <p:sp>
        <p:nvSpPr>
          <p:cNvPr id="5" name="Footer Placeholder 4">
            <a:extLst>
              <a:ext uri="{FF2B5EF4-FFF2-40B4-BE49-F238E27FC236}">
                <a16:creationId xmlns="" xmlns:a16="http://schemas.microsoft.com/office/drawing/2014/main" id="{FDAFBD00-14E6-8F4F-9627-37A02C106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984B3D8-FD6B-5947-8ED2-3821D82FA2F0}"/>
              </a:ext>
            </a:extLst>
          </p:cNvPr>
          <p:cNvSpPr>
            <a:spLocks noGrp="1"/>
          </p:cNvSpPr>
          <p:nvPr>
            <p:ph type="sldNum" sz="quarter" idx="12"/>
          </p:nvPr>
        </p:nvSpPr>
        <p:spPr/>
        <p:txBody>
          <a:bodyPr/>
          <a:lstStyle/>
          <a:p>
            <a:fld id="{8427C6A8-98C5-F740-84AB-55BA54CD0B29}" type="slidenum">
              <a:rPr lang="en-US" smtClean="0"/>
              <a:t>‹#›</a:t>
            </a:fld>
            <a:endParaRPr lang="en-US"/>
          </a:p>
        </p:txBody>
      </p:sp>
    </p:spTree>
    <p:extLst>
      <p:ext uri="{BB962C8B-B14F-4D97-AF65-F5344CB8AC3E}">
        <p14:creationId xmlns:p14="http://schemas.microsoft.com/office/powerpoint/2010/main" val="268163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7F1E36-7EB3-BD46-8C06-1C7788A9C4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D13A3AD-AD83-AC4D-A735-9EEF92AB26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8A5008D-942D-9C4E-BA22-E6B75AD449D1}"/>
              </a:ext>
            </a:extLst>
          </p:cNvPr>
          <p:cNvSpPr>
            <a:spLocks noGrp="1"/>
          </p:cNvSpPr>
          <p:nvPr>
            <p:ph type="dt" sz="half" idx="10"/>
          </p:nvPr>
        </p:nvSpPr>
        <p:spPr/>
        <p:txBody>
          <a:bodyPr/>
          <a:lstStyle/>
          <a:p>
            <a:fld id="{588F0090-478C-2C48-934D-E20D86A2AA40}" type="datetimeFigureOut">
              <a:rPr lang="en-US" smtClean="0"/>
              <a:t>11/7/19</a:t>
            </a:fld>
            <a:endParaRPr lang="en-US"/>
          </a:p>
        </p:txBody>
      </p:sp>
      <p:sp>
        <p:nvSpPr>
          <p:cNvPr id="5" name="Footer Placeholder 4">
            <a:extLst>
              <a:ext uri="{FF2B5EF4-FFF2-40B4-BE49-F238E27FC236}">
                <a16:creationId xmlns="" xmlns:a16="http://schemas.microsoft.com/office/drawing/2014/main" id="{F913EA8A-49E0-B045-9DE7-42BC6A589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2965E66-DE59-8943-B101-3015FBCCC8D3}"/>
              </a:ext>
            </a:extLst>
          </p:cNvPr>
          <p:cNvSpPr>
            <a:spLocks noGrp="1"/>
          </p:cNvSpPr>
          <p:nvPr>
            <p:ph type="sldNum" sz="quarter" idx="12"/>
          </p:nvPr>
        </p:nvSpPr>
        <p:spPr/>
        <p:txBody>
          <a:bodyPr/>
          <a:lstStyle/>
          <a:p>
            <a:fld id="{8427C6A8-98C5-F740-84AB-55BA54CD0B29}" type="slidenum">
              <a:rPr lang="en-US" smtClean="0"/>
              <a:t>‹#›</a:t>
            </a:fld>
            <a:endParaRPr lang="en-US"/>
          </a:p>
        </p:txBody>
      </p:sp>
    </p:spTree>
    <p:extLst>
      <p:ext uri="{BB962C8B-B14F-4D97-AF65-F5344CB8AC3E}">
        <p14:creationId xmlns:p14="http://schemas.microsoft.com/office/powerpoint/2010/main" val="307416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1F525FC-61B5-7046-ADE8-BC6B8E7685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05B6516-1F0D-CD40-BD8E-81EE6E490D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A5E7EE4-852B-3245-B0B3-FFD284E766D8}"/>
              </a:ext>
            </a:extLst>
          </p:cNvPr>
          <p:cNvSpPr>
            <a:spLocks noGrp="1"/>
          </p:cNvSpPr>
          <p:nvPr>
            <p:ph type="dt" sz="half" idx="10"/>
          </p:nvPr>
        </p:nvSpPr>
        <p:spPr/>
        <p:txBody>
          <a:bodyPr/>
          <a:lstStyle/>
          <a:p>
            <a:fld id="{588F0090-478C-2C48-934D-E20D86A2AA40}" type="datetimeFigureOut">
              <a:rPr lang="en-US" smtClean="0"/>
              <a:t>11/7/19</a:t>
            </a:fld>
            <a:endParaRPr lang="en-US"/>
          </a:p>
        </p:txBody>
      </p:sp>
      <p:sp>
        <p:nvSpPr>
          <p:cNvPr id="5" name="Footer Placeholder 4">
            <a:extLst>
              <a:ext uri="{FF2B5EF4-FFF2-40B4-BE49-F238E27FC236}">
                <a16:creationId xmlns="" xmlns:a16="http://schemas.microsoft.com/office/drawing/2014/main" id="{8FEE7255-7DAE-FA45-9C0D-60F2F11C1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A1C2E21-CCE8-254B-9648-FC77885C8070}"/>
              </a:ext>
            </a:extLst>
          </p:cNvPr>
          <p:cNvSpPr>
            <a:spLocks noGrp="1"/>
          </p:cNvSpPr>
          <p:nvPr>
            <p:ph type="sldNum" sz="quarter" idx="12"/>
          </p:nvPr>
        </p:nvSpPr>
        <p:spPr/>
        <p:txBody>
          <a:bodyPr/>
          <a:lstStyle/>
          <a:p>
            <a:fld id="{8427C6A8-98C5-F740-84AB-55BA54CD0B29}" type="slidenum">
              <a:rPr lang="en-US" smtClean="0"/>
              <a:t>‹#›</a:t>
            </a:fld>
            <a:endParaRPr lang="en-US"/>
          </a:p>
        </p:txBody>
      </p:sp>
    </p:spTree>
    <p:extLst>
      <p:ext uri="{BB962C8B-B14F-4D97-AF65-F5344CB8AC3E}">
        <p14:creationId xmlns:p14="http://schemas.microsoft.com/office/powerpoint/2010/main" val="2116502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FA70A-4296-8B4B-BFAA-A757B6677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C6A1BAA-9F67-0945-B5B9-99C98451C9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68DD127-22BD-6A45-BB56-457F30896739}"/>
              </a:ext>
            </a:extLst>
          </p:cNvPr>
          <p:cNvSpPr>
            <a:spLocks noGrp="1"/>
          </p:cNvSpPr>
          <p:nvPr>
            <p:ph type="dt" sz="half" idx="10"/>
          </p:nvPr>
        </p:nvSpPr>
        <p:spPr/>
        <p:txBody>
          <a:bodyPr/>
          <a:lstStyle/>
          <a:p>
            <a:fld id="{588F0090-478C-2C48-934D-E20D86A2AA40}" type="datetimeFigureOut">
              <a:rPr lang="en-US" smtClean="0"/>
              <a:t>11/7/19</a:t>
            </a:fld>
            <a:endParaRPr lang="en-US"/>
          </a:p>
        </p:txBody>
      </p:sp>
      <p:sp>
        <p:nvSpPr>
          <p:cNvPr id="5" name="Footer Placeholder 4">
            <a:extLst>
              <a:ext uri="{FF2B5EF4-FFF2-40B4-BE49-F238E27FC236}">
                <a16:creationId xmlns="" xmlns:a16="http://schemas.microsoft.com/office/drawing/2014/main" id="{651A8A98-7ADA-8643-B23D-E4EA990F8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B627BD5-1661-7E45-A169-DDF216DDFC6D}"/>
              </a:ext>
            </a:extLst>
          </p:cNvPr>
          <p:cNvSpPr>
            <a:spLocks noGrp="1"/>
          </p:cNvSpPr>
          <p:nvPr>
            <p:ph type="sldNum" sz="quarter" idx="12"/>
          </p:nvPr>
        </p:nvSpPr>
        <p:spPr/>
        <p:txBody>
          <a:bodyPr/>
          <a:lstStyle/>
          <a:p>
            <a:fld id="{8427C6A8-98C5-F740-84AB-55BA54CD0B29}" type="slidenum">
              <a:rPr lang="en-US" smtClean="0"/>
              <a:t>‹#›</a:t>
            </a:fld>
            <a:endParaRPr lang="en-US"/>
          </a:p>
        </p:txBody>
      </p:sp>
    </p:spTree>
    <p:extLst>
      <p:ext uri="{BB962C8B-B14F-4D97-AF65-F5344CB8AC3E}">
        <p14:creationId xmlns:p14="http://schemas.microsoft.com/office/powerpoint/2010/main" val="118100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546AD4-4D9D-3E41-9E7D-0DF40B85A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7BF09787-DBA3-B04C-B53D-8EF388ACC1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49421C5-8126-5C40-A7E2-48D659649819}"/>
              </a:ext>
            </a:extLst>
          </p:cNvPr>
          <p:cNvSpPr>
            <a:spLocks noGrp="1"/>
          </p:cNvSpPr>
          <p:nvPr>
            <p:ph type="dt" sz="half" idx="10"/>
          </p:nvPr>
        </p:nvSpPr>
        <p:spPr/>
        <p:txBody>
          <a:bodyPr/>
          <a:lstStyle/>
          <a:p>
            <a:fld id="{588F0090-478C-2C48-934D-E20D86A2AA40}" type="datetimeFigureOut">
              <a:rPr lang="en-US" smtClean="0"/>
              <a:t>11/7/19</a:t>
            </a:fld>
            <a:endParaRPr lang="en-US"/>
          </a:p>
        </p:txBody>
      </p:sp>
      <p:sp>
        <p:nvSpPr>
          <p:cNvPr id="5" name="Footer Placeholder 4">
            <a:extLst>
              <a:ext uri="{FF2B5EF4-FFF2-40B4-BE49-F238E27FC236}">
                <a16:creationId xmlns="" xmlns:a16="http://schemas.microsoft.com/office/drawing/2014/main" id="{B4A0509C-7797-EE4E-9670-20F4F6769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89E1CDD-B67C-1442-9B01-C07ECD0ED1B9}"/>
              </a:ext>
            </a:extLst>
          </p:cNvPr>
          <p:cNvSpPr>
            <a:spLocks noGrp="1"/>
          </p:cNvSpPr>
          <p:nvPr>
            <p:ph type="sldNum" sz="quarter" idx="12"/>
          </p:nvPr>
        </p:nvSpPr>
        <p:spPr/>
        <p:txBody>
          <a:bodyPr/>
          <a:lstStyle/>
          <a:p>
            <a:fld id="{8427C6A8-98C5-F740-84AB-55BA54CD0B29}" type="slidenum">
              <a:rPr lang="en-US" smtClean="0"/>
              <a:t>‹#›</a:t>
            </a:fld>
            <a:endParaRPr lang="en-US"/>
          </a:p>
        </p:txBody>
      </p:sp>
    </p:spTree>
    <p:extLst>
      <p:ext uri="{BB962C8B-B14F-4D97-AF65-F5344CB8AC3E}">
        <p14:creationId xmlns:p14="http://schemas.microsoft.com/office/powerpoint/2010/main" val="236259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A49F0A-36B2-544C-BBBD-A5511C2C09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16BB30E1-5CD6-244A-9BE1-0B31926B53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996B686-7CE5-2F4F-A1A0-22CDCF890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7B1E631-FAE2-AE4C-AC28-9DA3BAED86B3}"/>
              </a:ext>
            </a:extLst>
          </p:cNvPr>
          <p:cNvSpPr>
            <a:spLocks noGrp="1"/>
          </p:cNvSpPr>
          <p:nvPr>
            <p:ph type="dt" sz="half" idx="10"/>
          </p:nvPr>
        </p:nvSpPr>
        <p:spPr/>
        <p:txBody>
          <a:bodyPr/>
          <a:lstStyle/>
          <a:p>
            <a:fld id="{588F0090-478C-2C48-934D-E20D86A2AA40}" type="datetimeFigureOut">
              <a:rPr lang="en-US" smtClean="0"/>
              <a:t>11/7/19</a:t>
            </a:fld>
            <a:endParaRPr lang="en-US"/>
          </a:p>
        </p:txBody>
      </p:sp>
      <p:sp>
        <p:nvSpPr>
          <p:cNvPr id="6" name="Footer Placeholder 5">
            <a:extLst>
              <a:ext uri="{FF2B5EF4-FFF2-40B4-BE49-F238E27FC236}">
                <a16:creationId xmlns="" xmlns:a16="http://schemas.microsoft.com/office/drawing/2014/main" id="{98B31D3C-0FA6-5F41-BFF4-6C17C4597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DC34F95-70A3-D44B-82F7-C8CB291BD686}"/>
              </a:ext>
            </a:extLst>
          </p:cNvPr>
          <p:cNvSpPr>
            <a:spLocks noGrp="1"/>
          </p:cNvSpPr>
          <p:nvPr>
            <p:ph type="sldNum" sz="quarter" idx="12"/>
          </p:nvPr>
        </p:nvSpPr>
        <p:spPr/>
        <p:txBody>
          <a:bodyPr/>
          <a:lstStyle/>
          <a:p>
            <a:fld id="{8427C6A8-98C5-F740-84AB-55BA54CD0B29}" type="slidenum">
              <a:rPr lang="en-US" smtClean="0"/>
              <a:t>‹#›</a:t>
            </a:fld>
            <a:endParaRPr lang="en-US"/>
          </a:p>
        </p:txBody>
      </p:sp>
    </p:spTree>
    <p:extLst>
      <p:ext uri="{BB962C8B-B14F-4D97-AF65-F5344CB8AC3E}">
        <p14:creationId xmlns:p14="http://schemas.microsoft.com/office/powerpoint/2010/main" val="397271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B64FDB-03C3-3944-9995-CE19A04E37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A58E51E-98A1-434D-A2E1-71FB1DA51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C5ABB5E-47AC-1649-83F0-86756AED48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4CCD226-FB0E-0A4A-984C-4F3BF0DE0C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729DFB2-DB43-DD43-B90E-F05F302D07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84EE8CB-BFDE-4943-A310-1B8F2A10A4A5}"/>
              </a:ext>
            </a:extLst>
          </p:cNvPr>
          <p:cNvSpPr>
            <a:spLocks noGrp="1"/>
          </p:cNvSpPr>
          <p:nvPr>
            <p:ph type="dt" sz="half" idx="10"/>
          </p:nvPr>
        </p:nvSpPr>
        <p:spPr/>
        <p:txBody>
          <a:bodyPr/>
          <a:lstStyle/>
          <a:p>
            <a:fld id="{588F0090-478C-2C48-934D-E20D86A2AA40}" type="datetimeFigureOut">
              <a:rPr lang="en-US" smtClean="0"/>
              <a:t>11/7/19</a:t>
            </a:fld>
            <a:endParaRPr lang="en-US"/>
          </a:p>
        </p:txBody>
      </p:sp>
      <p:sp>
        <p:nvSpPr>
          <p:cNvPr id="8" name="Footer Placeholder 7">
            <a:extLst>
              <a:ext uri="{FF2B5EF4-FFF2-40B4-BE49-F238E27FC236}">
                <a16:creationId xmlns="" xmlns:a16="http://schemas.microsoft.com/office/drawing/2014/main" id="{D101030E-B43D-3E46-819A-DD33D0DD32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72D5DB3-6922-D949-98AB-402D6324EFAD}"/>
              </a:ext>
            </a:extLst>
          </p:cNvPr>
          <p:cNvSpPr>
            <a:spLocks noGrp="1"/>
          </p:cNvSpPr>
          <p:nvPr>
            <p:ph type="sldNum" sz="quarter" idx="12"/>
          </p:nvPr>
        </p:nvSpPr>
        <p:spPr/>
        <p:txBody>
          <a:bodyPr/>
          <a:lstStyle/>
          <a:p>
            <a:fld id="{8427C6A8-98C5-F740-84AB-55BA54CD0B29}" type="slidenum">
              <a:rPr lang="en-US" smtClean="0"/>
              <a:t>‹#›</a:t>
            </a:fld>
            <a:endParaRPr lang="en-US"/>
          </a:p>
        </p:txBody>
      </p:sp>
    </p:spTree>
    <p:extLst>
      <p:ext uri="{BB962C8B-B14F-4D97-AF65-F5344CB8AC3E}">
        <p14:creationId xmlns:p14="http://schemas.microsoft.com/office/powerpoint/2010/main" val="303924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D6F50A-9A31-6F4D-ADE2-2B678101F4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81DACBA-9BF6-C64D-9DAC-3EE97D0F5857}"/>
              </a:ext>
            </a:extLst>
          </p:cNvPr>
          <p:cNvSpPr>
            <a:spLocks noGrp="1"/>
          </p:cNvSpPr>
          <p:nvPr>
            <p:ph type="dt" sz="half" idx="10"/>
          </p:nvPr>
        </p:nvSpPr>
        <p:spPr/>
        <p:txBody>
          <a:bodyPr/>
          <a:lstStyle/>
          <a:p>
            <a:fld id="{588F0090-478C-2C48-934D-E20D86A2AA40}" type="datetimeFigureOut">
              <a:rPr lang="en-US" smtClean="0"/>
              <a:t>11/7/19</a:t>
            </a:fld>
            <a:endParaRPr lang="en-US"/>
          </a:p>
        </p:txBody>
      </p:sp>
      <p:sp>
        <p:nvSpPr>
          <p:cNvPr id="4" name="Footer Placeholder 3">
            <a:extLst>
              <a:ext uri="{FF2B5EF4-FFF2-40B4-BE49-F238E27FC236}">
                <a16:creationId xmlns="" xmlns:a16="http://schemas.microsoft.com/office/drawing/2014/main" id="{3D73CB16-1ABE-7948-AFF2-4E57232564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47E6442C-40FA-3947-A00A-E2CD8716FF1F}"/>
              </a:ext>
            </a:extLst>
          </p:cNvPr>
          <p:cNvSpPr>
            <a:spLocks noGrp="1"/>
          </p:cNvSpPr>
          <p:nvPr>
            <p:ph type="sldNum" sz="quarter" idx="12"/>
          </p:nvPr>
        </p:nvSpPr>
        <p:spPr/>
        <p:txBody>
          <a:bodyPr/>
          <a:lstStyle/>
          <a:p>
            <a:fld id="{8427C6A8-98C5-F740-84AB-55BA54CD0B29}" type="slidenum">
              <a:rPr lang="en-US" smtClean="0"/>
              <a:t>‹#›</a:t>
            </a:fld>
            <a:endParaRPr lang="en-US"/>
          </a:p>
        </p:txBody>
      </p:sp>
    </p:spTree>
    <p:extLst>
      <p:ext uri="{BB962C8B-B14F-4D97-AF65-F5344CB8AC3E}">
        <p14:creationId xmlns:p14="http://schemas.microsoft.com/office/powerpoint/2010/main" val="206305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BFE6E4E-3646-C849-86FA-C2B00F3D9D09}"/>
              </a:ext>
            </a:extLst>
          </p:cNvPr>
          <p:cNvSpPr>
            <a:spLocks noGrp="1"/>
          </p:cNvSpPr>
          <p:nvPr>
            <p:ph type="dt" sz="half" idx="10"/>
          </p:nvPr>
        </p:nvSpPr>
        <p:spPr/>
        <p:txBody>
          <a:bodyPr/>
          <a:lstStyle/>
          <a:p>
            <a:fld id="{588F0090-478C-2C48-934D-E20D86A2AA40}" type="datetimeFigureOut">
              <a:rPr lang="en-US" smtClean="0"/>
              <a:t>11/7/19</a:t>
            </a:fld>
            <a:endParaRPr lang="en-US"/>
          </a:p>
        </p:txBody>
      </p:sp>
      <p:sp>
        <p:nvSpPr>
          <p:cNvPr id="3" name="Footer Placeholder 2">
            <a:extLst>
              <a:ext uri="{FF2B5EF4-FFF2-40B4-BE49-F238E27FC236}">
                <a16:creationId xmlns="" xmlns:a16="http://schemas.microsoft.com/office/drawing/2014/main" id="{D3DFDC4C-C275-9A47-AD60-6D5F93DD6D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8510FD6A-2649-614F-9192-A1A1AB1C8197}"/>
              </a:ext>
            </a:extLst>
          </p:cNvPr>
          <p:cNvSpPr>
            <a:spLocks noGrp="1"/>
          </p:cNvSpPr>
          <p:nvPr>
            <p:ph type="sldNum" sz="quarter" idx="12"/>
          </p:nvPr>
        </p:nvSpPr>
        <p:spPr/>
        <p:txBody>
          <a:bodyPr/>
          <a:lstStyle/>
          <a:p>
            <a:fld id="{8427C6A8-98C5-F740-84AB-55BA54CD0B29}" type="slidenum">
              <a:rPr lang="en-US" smtClean="0"/>
              <a:t>‹#›</a:t>
            </a:fld>
            <a:endParaRPr lang="en-US"/>
          </a:p>
        </p:txBody>
      </p:sp>
    </p:spTree>
    <p:extLst>
      <p:ext uri="{BB962C8B-B14F-4D97-AF65-F5344CB8AC3E}">
        <p14:creationId xmlns:p14="http://schemas.microsoft.com/office/powerpoint/2010/main" val="332267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78EE44-F2E8-2E43-8B8C-67B14B1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6CBE8B0-3419-B747-8E1D-489A977FF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9527342-6489-1D49-8905-494353868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BF1C8BD-2E27-B445-B86C-3444A7AF838A}"/>
              </a:ext>
            </a:extLst>
          </p:cNvPr>
          <p:cNvSpPr>
            <a:spLocks noGrp="1"/>
          </p:cNvSpPr>
          <p:nvPr>
            <p:ph type="dt" sz="half" idx="10"/>
          </p:nvPr>
        </p:nvSpPr>
        <p:spPr/>
        <p:txBody>
          <a:bodyPr/>
          <a:lstStyle/>
          <a:p>
            <a:fld id="{588F0090-478C-2C48-934D-E20D86A2AA40}" type="datetimeFigureOut">
              <a:rPr lang="en-US" smtClean="0"/>
              <a:t>11/7/19</a:t>
            </a:fld>
            <a:endParaRPr lang="en-US"/>
          </a:p>
        </p:txBody>
      </p:sp>
      <p:sp>
        <p:nvSpPr>
          <p:cNvPr id="6" name="Footer Placeholder 5">
            <a:extLst>
              <a:ext uri="{FF2B5EF4-FFF2-40B4-BE49-F238E27FC236}">
                <a16:creationId xmlns="" xmlns:a16="http://schemas.microsoft.com/office/drawing/2014/main" id="{26A2FEA2-9DB3-C54E-A406-82CAD7314F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8857D0E-92B6-0949-89ED-4AD2A2E0AC20}"/>
              </a:ext>
            </a:extLst>
          </p:cNvPr>
          <p:cNvSpPr>
            <a:spLocks noGrp="1"/>
          </p:cNvSpPr>
          <p:nvPr>
            <p:ph type="sldNum" sz="quarter" idx="12"/>
          </p:nvPr>
        </p:nvSpPr>
        <p:spPr/>
        <p:txBody>
          <a:bodyPr/>
          <a:lstStyle/>
          <a:p>
            <a:fld id="{8427C6A8-98C5-F740-84AB-55BA54CD0B29}" type="slidenum">
              <a:rPr lang="en-US" smtClean="0"/>
              <a:t>‹#›</a:t>
            </a:fld>
            <a:endParaRPr lang="en-US"/>
          </a:p>
        </p:txBody>
      </p:sp>
    </p:spTree>
    <p:extLst>
      <p:ext uri="{BB962C8B-B14F-4D97-AF65-F5344CB8AC3E}">
        <p14:creationId xmlns:p14="http://schemas.microsoft.com/office/powerpoint/2010/main" val="55466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8D0075-E707-C34A-9BDE-8124BF7E6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A759C64-F357-BE41-8434-327F656B2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FCA7D88-7D83-B448-8289-46E3D9D1A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614397E-BFE8-FE49-AD4B-5E5DB3A805A4}"/>
              </a:ext>
            </a:extLst>
          </p:cNvPr>
          <p:cNvSpPr>
            <a:spLocks noGrp="1"/>
          </p:cNvSpPr>
          <p:nvPr>
            <p:ph type="dt" sz="half" idx="10"/>
          </p:nvPr>
        </p:nvSpPr>
        <p:spPr/>
        <p:txBody>
          <a:bodyPr/>
          <a:lstStyle/>
          <a:p>
            <a:fld id="{588F0090-478C-2C48-934D-E20D86A2AA40}" type="datetimeFigureOut">
              <a:rPr lang="en-US" smtClean="0"/>
              <a:t>11/7/19</a:t>
            </a:fld>
            <a:endParaRPr lang="en-US"/>
          </a:p>
        </p:txBody>
      </p:sp>
      <p:sp>
        <p:nvSpPr>
          <p:cNvPr id="6" name="Footer Placeholder 5">
            <a:extLst>
              <a:ext uri="{FF2B5EF4-FFF2-40B4-BE49-F238E27FC236}">
                <a16:creationId xmlns="" xmlns:a16="http://schemas.microsoft.com/office/drawing/2014/main" id="{CA1543FF-AAF4-B646-96B9-6F9F21A62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4DC7151-6302-8449-84E6-72CE88306F94}"/>
              </a:ext>
            </a:extLst>
          </p:cNvPr>
          <p:cNvSpPr>
            <a:spLocks noGrp="1"/>
          </p:cNvSpPr>
          <p:nvPr>
            <p:ph type="sldNum" sz="quarter" idx="12"/>
          </p:nvPr>
        </p:nvSpPr>
        <p:spPr/>
        <p:txBody>
          <a:bodyPr/>
          <a:lstStyle/>
          <a:p>
            <a:fld id="{8427C6A8-98C5-F740-84AB-55BA54CD0B29}" type="slidenum">
              <a:rPr lang="en-US" smtClean="0"/>
              <a:t>‹#›</a:t>
            </a:fld>
            <a:endParaRPr lang="en-US"/>
          </a:p>
        </p:txBody>
      </p:sp>
    </p:spTree>
    <p:extLst>
      <p:ext uri="{BB962C8B-B14F-4D97-AF65-F5344CB8AC3E}">
        <p14:creationId xmlns:p14="http://schemas.microsoft.com/office/powerpoint/2010/main" val="39838664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64FB5D1-ED95-A843-AFC5-38D16B66D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5E03C05-608C-DD43-8178-830EE7157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A949101-1581-854A-9DB2-3114F0B35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F0090-478C-2C48-934D-E20D86A2AA40}" type="datetimeFigureOut">
              <a:rPr lang="en-US" smtClean="0"/>
              <a:t>11/7/19</a:t>
            </a:fld>
            <a:endParaRPr lang="en-US"/>
          </a:p>
        </p:txBody>
      </p:sp>
      <p:sp>
        <p:nvSpPr>
          <p:cNvPr id="5" name="Footer Placeholder 4">
            <a:extLst>
              <a:ext uri="{FF2B5EF4-FFF2-40B4-BE49-F238E27FC236}">
                <a16:creationId xmlns="" xmlns:a16="http://schemas.microsoft.com/office/drawing/2014/main" id="{46DE5139-7C0D-B047-B8A6-A963EEC85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0263B9D-BA0D-0D45-964E-5294575F2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27C6A8-98C5-F740-84AB-55BA54CD0B29}" type="slidenum">
              <a:rPr lang="en-US" smtClean="0"/>
              <a:t>‹#›</a:t>
            </a:fld>
            <a:endParaRPr lang="en-US"/>
          </a:p>
        </p:txBody>
      </p:sp>
    </p:spTree>
    <p:extLst>
      <p:ext uri="{BB962C8B-B14F-4D97-AF65-F5344CB8AC3E}">
        <p14:creationId xmlns:p14="http://schemas.microsoft.com/office/powerpoint/2010/main" val="14984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9" Type="http://schemas.openxmlformats.org/officeDocument/2006/relationships/image" Target="../media/image11.emf"/><Relationship Id="rId20" Type="http://schemas.openxmlformats.org/officeDocument/2006/relationships/image" Target="../media/image16.emf"/><Relationship Id="rId10" Type="http://schemas.openxmlformats.org/officeDocument/2006/relationships/oleObject" Target="../embeddings/oleObject4.bin"/><Relationship Id="rId11" Type="http://schemas.openxmlformats.org/officeDocument/2006/relationships/image" Target="../media/image12.emf"/><Relationship Id="rId12" Type="http://schemas.openxmlformats.org/officeDocument/2006/relationships/oleObject" Target="../embeddings/oleObject5.bin"/><Relationship Id="rId13" Type="http://schemas.openxmlformats.org/officeDocument/2006/relationships/image" Target="../media/image13.emf"/><Relationship Id="rId14" Type="http://schemas.openxmlformats.org/officeDocument/2006/relationships/oleObject" Target="../embeddings/oleObject6.bin"/><Relationship Id="rId15" Type="http://schemas.openxmlformats.org/officeDocument/2006/relationships/image" Target="../media/image14.emf"/><Relationship Id="rId16" Type="http://schemas.openxmlformats.org/officeDocument/2006/relationships/oleObject" Target="../embeddings/oleObject7.bin"/><Relationship Id="rId17" Type="http://schemas.openxmlformats.org/officeDocument/2006/relationships/image" Target="../media/image15.emf"/><Relationship Id="rId18" Type="http://schemas.openxmlformats.org/officeDocument/2006/relationships/oleObject" Target="../embeddings/oleObject8.bin"/><Relationship Id="rId19" Type="http://schemas.openxmlformats.org/officeDocument/2006/relationships/oleObject" Target="../embeddings/oleObject9.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9.emf"/><Relationship Id="rId6" Type="http://schemas.openxmlformats.org/officeDocument/2006/relationships/oleObject" Target="../embeddings/oleObject2.bin"/><Relationship Id="rId7" Type="http://schemas.openxmlformats.org/officeDocument/2006/relationships/image" Target="../media/image10.emf"/><Relationship Id="rId8"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E967CF-5BFE-3C44-BC1E-0D53CF6C680C}"/>
              </a:ext>
            </a:extLst>
          </p:cNvPr>
          <p:cNvSpPr>
            <a:spLocks noGrp="1"/>
          </p:cNvSpPr>
          <p:nvPr>
            <p:ph type="title"/>
          </p:nvPr>
        </p:nvSpPr>
        <p:spPr>
          <a:xfrm>
            <a:off x="148574" y="3061530"/>
            <a:ext cx="7715552" cy="3618170"/>
          </a:xfrm>
        </p:spPr>
        <p:txBody>
          <a:bodyPr>
            <a:normAutofit/>
          </a:bodyPr>
          <a:lstStyle/>
          <a:p>
            <a:r>
              <a:rPr lang="en-US" b="1" i="1" dirty="0" smtClean="0">
                <a:latin typeface="Arial"/>
                <a:cs typeface="Arial"/>
              </a:rPr>
              <a:t>EIPS</a:t>
            </a:r>
            <a:r>
              <a:rPr lang="en-US" dirty="0">
                <a:latin typeface="Arial"/>
                <a:cs typeface="Arial"/>
              </a:rPr>
              <a:t/>
            </a:r>
            <a:br>
              <a:rPr lang="en-US" dirty="0">
                <a:latin typeface="Arial"/>
                <a:cs typeface="Arial"/>
              </a:rPr>
            </a:br>
            <a:r>
              <a:rPr lang="en-US" sz="3200" dirty="0" smtClean="0">
                <a:latin typeface="Arial"/>
                <a:cs typeface="Arial"/>
              </a:rPr>
              <a:t>On </a:t>
            </a:r>
            <a:r>
              <a:rPr lang="en-US" sz="3200" dirty="0">
                <a:latin typeface="Arial"/>
                <a:cs typeface="Arial"/>
              </a:rPr>
              <a:t>Location Privacy in Fingerprinting-</a:t>
            </a:r>
            <a:r>
              <a:rPr lang="en-US" sz="3200" dirty="0" smtClean="0">
                <a:latin typeface="Arial"/>
                <a:cs typeface="Arial"/>
              </a:rPr>
              <a:t>based Indoor </a:t>
            </a:r>
            <a:r>
              <a:rPr lang="en-US" sz="3200" dirty="0">
                <a:latin typeface="Arial"/>
                <a:cs typeface="Arial"/>
              </a:rPr>
              <a:t>Positioning System: An </a:t>
            </a:r>
            <a:r>
              <a:rPr lang="en-US" sz="3200" dirty="0" smtClean="0">
                <a:latin typeface="Arial"/>
                <a:cs typeface="Arial"/>
              </a:rPr>
              <a:t>Encryption Approach</a:t>
            </a:r>
            <a:r>
              <a:rPr lang="en-US" sz="2400" dirty="0" smtClean="0">
                <a:latin typeface="Arial"/>
                <a:cs typeface="Arial"/>
              </a:rPr>
              <a:t/>
            </a:r>
            <a:br>
              <a:rPr lang="en-US" sz="2400" dirty="0" smtClean="0">
                <a:latin typeface="Arial"/>
                <a:cs typeface="Arial"/>
              </a:rPr>
            </a:br>
            <a:r>
              <a:rPr lang="en-US" sz="3200" dirty="0" smtClean="0">
                <a:latin typeface="Arial"/>
                <a:cs typeface="Arial"/>
              </a:rPr>
              <a:t/>
            </a:r>
            <a:br>
              <a:rPr lang="en-US" sz="3200" dirty="0" smtClean="0">
                <a:latin typeface="Arial"/>
                <a:cs typeface="Arial"/>
              </a:rPr>
            </a:br>
            <a:r>
              <a:rPr lang="en-US" sz="3200" dirty="0" smtClean="0">
                <a:latin typeface="Arial"/>
                <a:cs typeface="Arial"/>
              </a:rPr>
              <a:t>Wenlu Wang</a:t>
            </a:r>
            <a:endParaRPr lang="en-US" sz="3200" dirty="0">
              <a:latin typeface="Arial"/>
              <a:cs typeface="Arial"/>
            </a:endParaRPr>
          </a:p>
        </p:txBody>
      </p:sp>
      <p:sp>
        <p:nvSpPr>
          <p:cNvPr id="26" name="Freeform: Shape 25">
            <a:extLst>
              <a:ext uri="{FF2B5EF4-FFF2-40B4-BE49-F238E27FC236}">
                <a16:creationId xmlns="" xmlns:a16="http://schemas.microsoft.com/office/drawing/2014/main" id="{CF62D2A7-8207-488C-9F46-316BA81A16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Content Placeholder 10">
            <a:extLst>
              <a:ext uri="{FF2B5EF4-FFF2-40B4-BE49-F238E27FC236}">
                <a16:creationId xmlns="" xmlns:a16="http://schemas.microsoft.com/office/drawing/2014/main" id="{D7621700-C8A0-B449-B0C5-02FEA03E8850}"/>
              </a:ext>
            </a:extLst>
          </p:cNvPr>
          <p:cNvPicPr>
            <a:picLocks noChangeAspect="1"/>
          </p:cNvPicPr>
          <p:nvPr/>
        </p:nvPicPr>
        <p:blipFill rotWithShape="1">
          <a:blip r:embed="rId3"/>
          <a:srcRect l="-338" t="12969" r="14428" b="4399"/>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pic>
        <p:nvPicPr>
          <p:cNvPr id="3" name="Picture 2" descr="download.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89" y="150666"/>
            <a:ext cx="1571425" cy="1387325"/>
          </a:xfrm>
          <a:prstGeom prst="rect">
            <a:avLst/>
          </a:prstGeom>
        </p:spPr>
      </p:pic>
      <p:pic>
        <p:nvPicPr>
          <p:cNvPr id="4" name="Picture 3" descr="download.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9822" y="150666"/>
            <a:ext cx="1503019" cy="1387325"/>
          </a:xfrm>
          <a:prstGeom prst="rect">
            <a:avLst/>
          </a:prstGeom>
        </p:spPr>
      </p:pic>
      <p:pic>
        <p:nvPicPr>
          <p:cNvPr id="5" name="Picture 4" descr="download.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6053" y="150666"/>
            <a:ext cx="1508506" cy="1387325"/>
          </a:xfrm>
          <a:prstGeom prst="rect">
            <a:avLst/>
          </a:prstGeom>
        </p:spPr>
      </p:pic>
      <p:sp>
        <p:nvSpPr>
          <p:cNvPr id="6" name="TextBox 5"/>
          <p:cNvSpPr txBox="1"/>
          <p:nvPr/>
        </p:nvSpPr>
        <p:spPr>
          <a:xfrm>
            <a:off x="4398175" y="2586815"/>
            <a:ext cx="184666" cy="369332"/>
          </a:xfrm>
          <a:prstGeom prst="rect">
            <a:avLst/>
          </a:prstGeom>
          <a:noFill/>
        </p:spPr>
        <p:txBody>
          <a:bodyPr wrap="none" rtlCol="0">
            <a:spAutoFit/>
          </a:bodyPr>
          <a:lstStyle/>
          <a:p>
            <a:endParaRPr lang="en-US" dirty="0"/>
          </a:p>
        </p:txBody>
      </p:sp>
      <p:pic>
        <p:nvPicPr>
          <p:cNvPr id="7" name="Picture 6" descr="download.jpg"/>
          <p:cNvPicPr>
            <a:picLocks noChangeAspect="1"/>
          </p:cNvPicPr>
          <p:nvPr/>
        </p:nvPicPr>
        <p:blipFill rotWithShape="1">
          <a:blip r:embed="rId7">
            <a:extLst>
              <a:ext uri="{28A0092B-C50C-407E-A947-70E740481C1C}">
                <a14:useLocalDpi xmlns:a14="http://schemas.microsoft.com/office/drawing/2010/main" val="0"/>
              </a:ext>
            </a:extLst>
          </a:blip>
          <a:srcRect l="15489" t="23085" r="19188" b="31786"/>
          <a:stretch/>
        </p:blipFill>
        <p:spPr>
          <a:xfrm>
            <a:off x="89689" y="1632204"/>
            <a:ext cx="2281406" cy="1048824"/>
          </a:xfrm>
          <a:prstGeom prst="rect">
            <a:avLst/>
          </a:prstGeom>
        </p:spPr>
      </p:pic>
    </p:spTree>
    <p:extLst>
      <p:ext uri="{BB962C8B-B14F-4D97-AF65-F5344CB8AC3E}">
        <p14:creationId xmlns:p14="http://schemas.microsoft.com/office/powerpoint/2010/main" val="2296675876"/>
      </p:ext>
    </p:extLst>
  </p:cSld>
  <p:clrMapOvr>
    <a:overrideClrMapping bg1="dk1" tx1="lt1" bg2="dk2"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flipH="1">
            <a:off x="-1" y="0"/>
            <a:ext cx="2383369" cy="2070796"/>
          </a:xfrm>
          <a:custGeom>
            <a:avLst/>
            <a:gdLst>
              <a:gd name="connsiteX0" fmla="*/ 464457 w 1509486"/>
              <a:gd name="connsiteY0" fmla="*/ 0 h 1756228"/>
              <a:gd name="connsiteX1" fmla="*/ 0 w 1509486"/>
              <a:gd name="connsiteY1" fmla="*/ 1756228 h 1756228"/>
              <a:gd name="connsiteX2" fmla="*/ 1509486 w 1509486"/>
              <a:gd name="connsiteY2" fmla="*/ 0 h 1756228"/>
              <a:gd name="connsiteX3" fmla="*/ 464457 w 1509486"/>
              <a:gd name="connsiteY3" fmla="*/ 0 h 1756228"/>
            </a:gdLst>
            <a:ahLst/>
            <a:cxnLst>
              <a:cxn ang="0">
                <a:pos x="connsiteX0" y="connsiteY0"/>
              </a:cxn>
              <a:cxn ang="0">
                <a:pos x="connsiteX1" y="connsiteY1"/>
              </a:cxn>
              <a:cxn ang="0">
                <a:pos x="connsiteX2" y="connsiteY2"/>
              </a:cxn>
              <a:cxn ang="0">
                <a:pos x="connsiteX3" y="connsiteY3"/>
              </a:cxn>
            </a:cxnLst>
            <a:rect l="l" t="t" r="r" b="b"/>
            <a:pathLst>
              <a:path w="1509486" h="1756228">
                <a:moveTo>
                  <a:pt x="464457" y="0"/>
                </a:moveTo>
                <a:lnTo>
                  <a:pt x="0" y="1756228"/>
                </a:lnTo>
                <a:lnTo>
                  <a:pt x="1509486" y="0"/>
                </a:lnTo>
                <a:lnTo>
                  <a:pt x="464457"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156286" y="1"/>
            <a:ext cx="2793621" cy="2344297"/>
          </a:xfrm>
          <a:custGeom>
            <a:avLst/>
            <a:gdLst>
              <a:gd name="connsiteX0" fmla="*/ 0 w 2075543"/>
              <a:gd name="connsiteY0" fmla="*/ 0 h 1741714"/>
              <a:gd name="connsiteX1" fmla="*/ 1785257 w 2075543"/>
              <a:gd name="connsiteY1" fmla="*/ 0 h 1741714"/>
              <a:gd name="connsiteX2" fmla="*/ 2075543 w 2075543"/>
              <a:gd name="connsiteY2" fmla="*/ 1741714 h 1741714"/>
              <a:gd name="connsiteX3" fmla="*/ 0 w 2075543"/>
              <a:gd name="connsiteY3" fmla="*/ 0 h 1741714"/>
            </a:gdLst>
            <a:ahLst/>
            <a:cxnLst>
              <a:cxn ang="0">
                <a:pos x="connsiteX0" y="connsiteY0"/>
              </a:cxn>
              <a:cxn ang="0">
                <a:pos x="connsiteX1" y="connsiteY1"/>
              </a:cxn>
              <a:cxn ang="0">
                <a:pos x="connsiteX2" y="connsiteY2"/>
              </a:cxn>
              <a:cxn ang="0">
                <a:pos x="connsiteX3" y="connsiteY3"/>
              </a:cxn>
            </a:cxnLst>
            <a:rect l="l" t="t" r="r" b="b"/>
            <a:pathLst>
              <a:path w="2075543" h="1741714">
                <a:moveTo>
                  <a:pt x="0" y="0"/>
                </a:moveTo>
                <a:lnTo>
                  <a:pt x="1785257" y="0"/>
                </a:lnTo>
                <a:lnTo>
                  <a:pt x="2075543" y="1741714"/>
                </a:lnTo>
                <a:lnTo>
                  <a:pt x="0" y="0"/>
                </a:lnTo>
                <a:close/>
              </a:path>
            </a:pathLst>
          </a:cu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H="1">
            <a:off x="73673" y="1225734"/>
            <a:ext cx="2304673" cy="1791175"/>
          </a:xfrm>
          <a:custGeom>
            <a:avLst/>
            <a:gdLst>
              <a:gd name="connsiteX0" fmla="*/ 0 w 1393371"/>
              <a:gd name="connsiteY0" fmla="*/ 638628 h 1277257"/>
              <a:gd name="connsiteX1" fmla="*/ 609600 w 1393371"/>
              <a:gd name="connsiteY1" fmla="*/ 0 h 1277257"/>
              <a:gd name="connsiteX2" fmla="*/ 1393371 w 1393371"/>
              <a:gd name="connsiteY2" fmla="*/ 682171 h 1277257"/>
              <a:gd name="connsiteX3" fmla="*/ 29028 w 1393371"/>
              <a:gd name="connsiteY3" fmla="*/ 1277257 h 1277257"/>
              <a:gd name="connsiteX4" fmla="*/ 0 w 1393371"/>
              <a:gd name="connsiteY4" fmla="*/ 638628 h 1277257"/>
              <a:gd name="connsiteX0" fmla="*/ 0 w 1669142"/>
              <a:gd name="connsiteY0" fmla="*/ 638628 h 1277257"/>
              <a:gd name="connsiteX1" fmla="*/ 609600 w 1669142"/>
              <a:gd name="connsiteY1" fmla="*/ 0 h 1277257"/>
              <a:gd name="connsiteX2" fmla="*/ 1669142 w 1669142"/>
              <a:gd name="connsiteY2" fmla="*/ 885371 h 1277257"/>
              <a:gd name="connsiteX3" fmla="*/ 29028 w 1669142"/>
              <a:gd name="connsiteY3" fmla="*/ 1277257 h 1277257"/>
              <a:gd name="connsiteX4" fmla="*/ 0 w 1669142"/>
              <a:gd name="connsiteY4" fmla="*/ 638628 h 1277257"/>
              <a:gd name="connsiteX0" fmla="*/ 0 w 1669142"/>
              <a:gd name="connsiteY0" fmla="*/ 595086 h 1233715"/>
              <a:gd name="connsiteX1" fmla="*/ 566057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669142"/>
              <a:gd name="connsiteY0" fmla="*/ 595086 h 1233715"/>
              <a:gd name="connsiteX1" fmla="*/ 653143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723059"/>
              <a:gd name="connsiteY0" fmla="*/ 584303 h 1233715"/>
              <a:gd name="connsiteX1" fmla="*/ 707060 w 1723059"/>
              <a:gd name="connsiteY1" fmla="*/ 0 h 1233715"/>
              <a:gd name="connsiteX2" fmla="*/ 1723059 w 1723059"/>
              <a:gd name="connsiteY2" fmla="*/ 841829 h 1233715"/>
              <a:gd name="connsiteX3" fmla="*/ 82945 w 1723059"/>
              <a:gd name="connsiteY3" fmla="*/ 1233715 h 1233715"/>
              <a:gd name="connsiteX4" fmla="*/ 0 w 1723059"/>
              <a:gd name="connsiteY4" fmla="*/ 584303 h 1233715"/>
              <a:gd name="connsiteX0" fmla="*/ 0 w 1701492"/>
              <a:gd name="connsiteY0" fmla="*/ 562736 h 1233715"/>
              <a:gd name="connsiteX1" fmla="*/ 685493 w 1701492"/>
              <a:gd name="connsiteY1" fmla="*/ 0 h 1233715"/>
              <a:gd name="connsiteX2" fmla="*/ 1701492 w 1701492"/>
              <a:gd name="connsiteY2" fmla="*/ 841829 h 1233715"/>
              <a:gd name="connsiteX3" fmla="*/ 61378 w 1701492"/>
              <a:gd name="connsiteY3" fmla="*/ 1233715 h 1233715"/>
              <a:gd name="connsiteX4" fmla="*/ 0 w 1701492"/>
              <a:gd name="connsiteY4" fmla="*/ 562736 h 1233715"/>
              <a:gd name="connsiteX0" fmla="*/ 0 w 1647574"/>
              <a:gd name="connsiteY0" fmla="*/ 530386 h 1233715"/>
              <a:gd name="connsiteX1" fmla="*/ 631575 w 1647574"/>
              <a:gd name="connsiteY1" fmla="*/ 0 h 1233715"/>
              <a:gd name="connsiteX2" fmla="*/ 1647574 w 1647574"/>
              <a:gd name="connsiteY2" fmla="*/ 841829 h 1233715"/>
              <a:gd name="connsiteX3" fmla="*/ 7460 w 1647574"/>
              <a:gd name="connsiteY3" fmla="*/ 1233715 h 1233715"/>
              <a:gd name="connsiteX4" fmla="*/ 0 w 1647574"/>
              <a:gd name="connsiteY4" fmla="*/ 530386 h 1233715"/>
              <a:gd name="connsiteX0" fmla="*/ 0 w 1712275"/>
              <a:gd name="connsiteY0" fmla="*/ 584303 h 1233715"/>
              <a:gd name="connsiteX1" fmla="*/ 696276 w 1712275"/>
              <a:gd name="connsiteY1" fmla="*/ 0 h 1233715"/>
              <a:gd name="connsiteX2" fmla="*/ 1712275 w 1712275"/>
              <a:gd name="connsiteY2" fmla="*/ 841829 h 1233715"/>
              <a:gd name="connsiteX3" fmla="*/ 72161 w 1712275"/>
              <a:gd name="connsiteY3" fmla="*/ 1233715 h 1233715"/>
              <a:gd name="connsiteX4" fmla="*/ 0 w 1712275"/>
              <a:gd name="connsiteY4" fmla="*/ 584303 h 1233715"/>
              <a:gd name="connsiteX0" fmla="*/ 14331 w 1726606"/>
              <a:gd name="connsiteY0" fmla="*/ 584303 h 1287632"/>
              <a:gd name="connsiteX1" fmla="*/ 710607 w 1726606"/>
              <a:gd name="connsiteY1" fmla="*/ 0 h 1287632"/>
              <a:gd name="connsiteX2" fmla="*/ 1726606 w 1726606"/>
              <a:gd name="connsiteY2" fmla="*/ 841829 h 1287632"/>
              <a:gd name="connsiteX3" fmla="*/ 224 w 1726606"/>
              <a:gd name="connsiteY3" fmla="*/ 1287632 h 1287632"/>
              <a:gd name="connsiteX4" fmla="*/ 14331 w 1726606"/>
              <a:gd name="connsiteY4" fmla="*/ 584303 h 1287632"/>
              <a:gd name="connsiteX0" fmla="*/ 0 w 1712275"/>
              <a:gd name="connsiteY0" fmla="*/ 584303 h 1298416"/>
              <a:gd name="connsiteX1" fmla="*/ 696276 w 1712275"/>
              <a:gd name="connsiteY1" fmla="*/ 0 h 1298416"/>
              <a:gd name="connsiteX2" fmla="*/ 1712275 w 1712275"/>
              <a:gd name="connsiteY2" fmla="*/ 841829 h 1298416"/>
              <a:gd name="connsiteX3" fmla="*/ 18243 w 1712275"/>
              <a:gd name="connsiteY3" fmla="*/ 1298416 h 1298416"/>
              <a:gd name="connsiteX4" fmla="*/ 0 w 1712275"/>
              <a:gd name="connsiteY4" fmla="*/ 584303 h 1298416"/>
              <a:gd name="connsiteX0" fmla="*/ 0 w 1712275"/>
              <a:gd name="connsiteY0" fmla="*/ 595086 h 1309199"/>
              <a:gd name="connsiteX1" fmla="*/ 674710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595086 h 1309199"/>
              <a:gd name="connsiteX1" fmla="*/ 696277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616653 h 1330766"/>
              <a:gd name="connsiteX1" fmla="*/ 663926 w 1712275"/>
              <a:gd name="connsiteY1" fmla="*/ 0 h 1330766"/>
              <a:gd name="connsiteX2" fmla="*/ 1712275 w 1712275"/>
              <a:gd name="connsiteY2" fmla="*/ 874179 h 1330766"/>
              <a:gd name="connsiteX3" fmla="*/ 18243 w 1712275"/>
              <a:gd name="connsiteY3" fmla="*/ 1330766 h 1330766"/>
              <a:gd name="connsiteX4" fmla="*/ 0 w 1712275"/>
              <a:gd name="connsiteY4" fmla="*/ 616653 h 133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2275" h="1330766">
                <a:moveTo>
                  <a:pt x="0" y="616653"/>
                </a:moveTo>
                <a:lnTo>
                  <a:pt x="663926" y="0"/>
                </a:lnTo>
                <a:lnTo>
                  <a:pt x="1712275" y="874179"/>
                </a:lnTo>
                <a:lnTo>
                  <a:pt x="18243" y="1330766"/>
                </a:lnTo>
                <a:cubicBezTo>
                  <a:pt x="15756" y="1096323"/>
                  <a:pt x="2487" y="851096"/>
                  <a:pt x="0" y="616653"/>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H="1">
            <a:off x="761895" y="2587668"/>
            <a:ext cx="1591895" cy="1737589"/>
          </a:xfrm>
          <a:custGeom>
            <a:avLst/>
            <a:gdLst>
              <a:gd name="connsiteX0" fmla="*/ 0 w 856343"/>
              <a:gd name="connsiteY0" fmla="*/ 362857 h 1306286"/>
              <a:gd name="connsiteX1" fmla="*/ 43543 w 856343"/>
              <a:gd name="connsiteY1" fmla="*/ 1306286 h 1306286"/>
              <a:gd name="connsiteX2" fmla="*/ 856343 w 856343"/>
              <a:gd name="connsiteY2" fmla="*/ 0 h 1306286"/>
              <a:gd name="connsiteX3" fmla="*/ 0 w 856343"/>
              <a:gd name="connsiteY3" fmla="*/ 362857 h 1306286"/>
              <a:gd name="connsiteX0" fmla="*/ 0 w 1161143"/>
              <a:gd name="connsiteY0" fmla="*/ 261257 h 1204686"/>
              <a:gd name="connsiteX1" fmla="*/ 43543 w 1161143"/>
              <a:gd name="connsiteY1" fmla="*/ 1204686 h 1204686"/>
              <a:gd name="connsiteX2" fmla="*/ 1161143 w 1161143"/>
              <a:gd name="connsiteY2" fmla="*/ 0 h 1204686"/>
              <a:gd name="connsiteX3" fmla="*/ 0 w 1161143"/>
              <a:gd name="connsiteY3" fmla="*/ 261257 h 1204686"/>
              <a:gd name="connsiteX0" fmla="*/ 0 w 1182710"/>
              <a:gd name="connsiteY0" fmla="*/ 347526 h 1290955"/>
              <a:gd name="connsiteX1" fmla="*/ 43543 w 1182710"/>
              <a:gd name="connsiteY1" fmla="*/ 1290955 h 1290955"/>
              <a:gd name="connsiteX2" fmla="*/ 1182710 w 1182710"/>
              <a:gd name="connsiteY2" fmla="*/ 0 h 1290955"/>
              <a:gd name="connsiteX3" fmla="*/ 0 w 1182710"/>
              <a:gd name="connsiteY3" fmla="*/ 347526 h 1290955"/>
              <a:gd name="connsiteX0" fmla="*/ 0 w 1182710"/>
              <a:gd name="connsiteY0" fmla="*/ 315175 h 1290955"/>
              <a:gd name="connsiteX1" fmla="*/ 43543 w 1182710"/>
              <a:gd name="connsiteY1" fmla="*/ 1290955 h 1290955"/>
              <a:gd name="connsiteX2" fmla="*/ 1182710 w 1182710"/>
              <a:gd name="connsiteY2" fmla="*/ 0 h 1290955"/>
              <a:gd name="connsiteX3" fmla="*/ 0 w 1182710"/>
              <a:gd name="connsiteY3" fmla="*/ 315175 h 1290955"/>
            </a:gdLst>
            <a:ahLst/>
            <a:cxnLst>
              <a:cxn ang="0">
                <a:pos x="connsiteX0" y="connsiteY0"/>
              </a:cxn>
              <a:cxn ang="0">
                <a:pos x="connsiteX1" y="connsiteY1"/>
              </a:cxn>
              <a:cxn ang="0">
                <a:pos x="connsiteX2" y="connsiteY2"/>
              </a:cxn>
              <a:cxn ang="0">
                <a:pos x="connsiteX3" y="connsiteY3"/>
              </a:cxn>
            </a:cxnLst>
            <a:rect l="l" t="t" r="r" b="b"/>
            <a:pathLst>
              <a:path w="1182710" h="1290955">
                <a:moveTo>
                  <a:pt x="0" y="315175"/>
                </a:moveTo>
                <a:lnTo>
                  <a:pt x="43543" y="1290955"/>
                </a:lnTo>
                <a:lnTo>
                  <a:pt x="1182710" y="0"/>
                </a:lnTo>
                <a:lnTo>
                  <a:pt x="0" y="315175"/>
                </a:lnTo>
                <a:close/>
              </a:path>
            </a:pathLst>
          </a:cu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9130616">
            <a:off x="1300738" y="4818531"/>
            <a:ext cx="667657" cy="478972"/>
          </a:xfrm>
          <a:custGeom>
            <a:avLst/>
            <a:gdLst>
              <a:gd name="connsiteX0" fmla="*/ 0 w 667657"/>
              <a:gd name="connsiteY0" fmla="*/ 0 h 478972"/>
              <a:gd name="connsiteX1" fmla="*/ 101600 w 667657"/>
              <a:gd name="connsiteY1" fmla="*/ 478972 h 478972"/>
              <a:gd name="connsiteX2" fmla="*/ 667657 w 667657"/>
              <a:gd name="connsiteY2" fmla="*/ 304800 h 478972"/>
              <a:gd name="connsiteX3" fmla="*/ 0 w 667657"/>
              <a:gd name="connsiteY3" fmla="*/ 0 h 478972"/>
            </a:gdLst>
            <a:ahLst/>
            <a:cxnLst>
              <a:cxn ang="0">
                <a:pos x="connsiteX0" y="connsiteY0"/>
              </a:cxn>
              <a:cxn ang="0">
                <a:pos x="connsiteX1" y="connsiteY1"/>
              </a:cxn>
              <a:cxn ang="0">
                <a:pos x="connsiteX2" y="connsiteY2"/>
              </a:cxn>
              <a:cxn ang="0">
                <a:pos x="connsiteX3" y="connsiteY3"/>
              </a:cxn>
            </a:cxnLst>
            <a:rect l="l" t="t" r="r" b="b"/>
            <a:pathLst>
              <a:path w="667657" h="478972">
                <a:moveTo>
                  <a:pt x="0" y="0"/>
                </a:moveTo>
                <a:lnTo>
                  <a:pt x="101600" y="478972"/>
                </a:lnTo>
                <a:lnTo>
                  <a:pt x="667657"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906290" y="3895725"/>
            <a:ext cx="348343" cy="508000"/>
          </a:xfrm>
          <a:custGeom>
            <a:avLst/>
            <a:gdLst>
              <a:gd name="connsiteX0" fmla="*/ 0 w 348343"/>
              <a:gd name="connsiteY0" fmla="*/ 0 h 508000"/>
              <a:gd name="connsiteX1" fmla="*/ 72571 w 348343"/>
              <a:gd name="connsiteY1" fmla="*/ 508000 h 508000"/>
              <a:gd name="connsiteX2" fmla="*/ 348343 w 348343"/>
              <a:gd name="connsiteY2" fmla="*/ 203200 h 508000"/>
              <a:gd name="connsiteX3" fmla="*/ 0 w 348343"/>
              <a:gd name="connsiteY3" fmla="*/ 0 h 508000"/>
            </a:gdLst>
            <a:ahLst/>
            <a:cxnLst>
              <a:cxn ang="0">
                <a:pos x="connsiteX0" y="connsiteY0"/>
              </a:cxn>
              <a:cxn ang="0">
                <a:pos x="connsiteX1" y="connsiteY1"/>
              </a:cxn>
              <a:cxn ang="0">
                <a:pos x="connsiteX2" y="connsiteY2"/>
              </a:cxn>
              <a:cxn ang="0">
                <a:pos x="connsiteX3" y="connsiteY3"/>
              </a:cxn>
            </a:cxnLst>
            <a:rect l="l" t="t" r="r" b="b"/>
            <a:pathLst>
              <a:path w="348343" h="508000">
                <a:moveTo>
                  <a:pt x="0" y="0"/>
                </a:moveTo>
                <a:lnTo>
                  <a:pt x="72571" y="508000"/>
                </a:lnTo>
                <a:lnTo>
                  <a:pt x="348343" y="203200"/>
                </a:lnTo>
                <a:lnTo>
                  <a:pt x="0"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741064" y="1404498"/>
            <a:ext cx="2838183" cy="939800"/>
            <a:chOff x="3118863" y="1494119"/>
            <a:chExt cx="2838183" cy="939800"/>
          </a:xfrm>
        </p:grpSpPr>
        <p:grpSp>
          <p:nvGrpSpPr>
            <p:cNvPr id="2" name="组合 1"/>
            <p:cNvGrpSpPr/>
            <p:nvPr/>
          </p:nvGrpSpPr>
          <p:grpSpPr>
            <a:xfrm>
              <a:off x="3118863" y="1494119"/>
              <a:ext cx="2838183" cy="939800"/>
              <a:chOff x="5109029" y="1574801"/>
              <a:chExt cx="3904342" cy="1168399"/>
            </a:xfrm>
          </p:grpSpPr>
          <p:sp>
            <p:nvSpPr>
              <p:cNvPr id="12" name="矩形 11"/>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01</a:t>
                </a:r>
                <a:endParaRPr lang="zh-CN" altLang="en-US" sz="4800" dirty="0">
                  <a:solidFill>
                    <a:schemeClr val="bg2">
                      <a:lumMod val="25000"/>
                    </a:schemeClr>
                  </a:solidFill>
                </a:endParaRPr>
              </a:p>
            </p:txBody>
          </p:sp>
        </p:grpSp>
        <p:sp>
          <p:nvSpPr>
            <p:cNvPr id="4" name="文本框 3"/>
            <p:cNvSpPr txBox="1"/>
            <p:nvPr/>
          </p:nvSpPr>
          <p:spPr>
            <a:xfrm>
              <a:off x="4645784" y="1690952"/>
              <a:ext cx="978787" cy="584776"/>
            </a:xfrm>
            <a:prstGeom prst="rect">
              <a:avLst/>
            </a:prstGeom>
            <a:noFill/>
          </p:spPr>
          <p:txBody>
            <a:bodyPr wrap="square" rtlCol="0">
              <a:spAutoFit/>
            </a:bodyPr>
            <a:lstStyle/>
            <a:p>
              <a:r>
                <a:rPr lang="en-US" altLang="zh-CN" sz="3200" dirty="0" smtClean="0"/>
                <a:t>IPS</a:t>
              </a:r>
              <a:endParaRPr lang="zh-CN" altLang="en-US" sz="3200" dirty="0"/>
            </a:p>
          </p:txBody>
        </p:sp>
      </p:grpSp>
      <p:grpSp>
        <p:nvGrpSpPr>
          <p:cNvPr id="18" name="组合 17"/>
          <p:cNvGrpSpPr/>
          <p:nvPr/>
        </p:nvGrpSpPr>
        <p:grpSpPr>
          <a:xfrm>
            <a:off x="5905854" y="1381310"/>
            <a:ext cx="3060437" cy="939800"/>
            <a:chOff x="3118863" y="1494119"/>
            <a:chExt cx="3060437" cy="939800"/>
          </a:xfrm>
        </p:grpSpPr>
        <p:grpSp>
          <p:nvGrpSpPr>
            <p:cNvPr id="19" name="组合 18"/>
            <p:cNvGrpSpPr/>
            <p:nvPr/>
          </p:nvGrpSpPr>
          <p:grpSpPr>
            <a:xfrm>
              <a:off x="3118863" y="1494119"/>
              <a:ext cx="2838183" cy="939800"/>
              <a:chOff x="5109029" y="1574801"/>
              <a:chExt cx="3904342" cy="1168399"/>
            </a:xfrm>
          </p:grpSpPr>
          <p:sp>
            <p:nvSpPr>
              <p:cNvPr id="21" name="矩形 2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02</a:t>
                </a:r>
                <a:endParaRPr lang="zh-CN" altLang="en-US" sz="4800" dirty="0">
                  <a:solidFill>
                    <a:schemeClr val="bg2">
                      <a:lumMod val="25000"/>
                    </a:schemeClr>
                  </a:solidFill>
                </a:endParaRPr>
              </a:p>
            </p:txBody>
          </p:sp>
        </p:grpSp>
        <p:sp>
          <p:nvSpPr>
            <p:cNvPr id="20" name="文本框 19"/>
            <p:cNvSpPr txBox="1"/>
            <p:nvPr/>
          </p:nvSpPr>
          <p:spPr>
            <a:xfrm>
              <a:off x="4232495" y="1727978"/>
              <a:ext cx="1946805" cy="461665"/>
            </a:xfrm>
            <a:prstGeom prst="rect">
              <a:avLst/>
            </a:prstGeom>
            <a:noFill/>
          </p:spPr>
          <p:txBody>
            <a:bodyPr wrap="square" rtlCol="0">
              <a:spAutoFit/>
            </a:bodyPr>
            <a:lstStyle/>
            <a:p>
              <a:r>
                <a:rPr lang="en-US" altLang="zh-CN" sz="2400" dirty="0" smtClean="0"/>
                <a:t>Motivation</a:t>
              </a:r>
              <a:endParaRPr lang="en-US" altLang="zh-CN" sz="2400" dirty="0"/>
            </a:p>
          </p:txBody>
        </p:sp>
      </p:grpSp>
      <p:grpSp>
        <p:nvGrpSpPr>
          <p:cNvPr id="23" name="组合 22"/>
          <p:cNvGrpSpPr/>
          <p:nvPr/>
        </p:nvGrpSpPr>
        <p:grpSpPr>
          <a:xfrm>
            <a:off x="9071577" y="1381310"/>
            <a:ext cx="2838183" cy="941574"/>
            <a:chOff x="3118863" y="1486508"/>
            <a:chExt cx="2838183" cy="941574"/>
          </a:xfrm>
        </p:grpSpPr>
        <p:grpSp>
          <p:nvGrpSpPr>
            <p:cNvPr id="24" name="组合 23"/>
            <p:cNvGrpSpPr/>
            <p:nvPr/>
          </p:nvGrpSpPr>
          <p:grpSpPr>
            <a:xfrm>
              <a:off x="3118863" y="1486508"/>
              <a:ext cx="2838183" cy="941574"/>
              <a:chOff x="5109029" y="1565339"/>
              <a:chExt cx="3904342" cy="1170605"/>
            </a:xfrm>
          </p:grpSpPr>
          <p:sp>
            <p:nvSpPr>
              <p:cNvPr id="26" name="矩形 25"/>
              <p:cNvSpPr/>
              <p:nvPr/>
            </p:nvSpPr>
            <p:spPr>
              <a:xfrm>
                <a:off x="6381247" y="1565339"/>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03</a:t>
                </a:r>
                <a:endParaRPr lang="zh-CN" altLang="en-US" sz="4800" dirty="0">
                  <a:solidFill>
                    <a:schemeClr val="bg2">
                      <a:lumMod val="25000"/>
                    </a:schemeClr>
                  </a:solidFill>
                </a:endParaRPr>
              </a:p>
            </p:txBody>
          </p:sp>
        </p:grpSp>
        <p:sp>
          <p:nvSpPr>
            <p:cNvPr id="25" name="文本框 24"/>
            <p:cNvSpPr txBox="1"/>
            <p:nvPr/>
          </p:nvSpPr>
          <p:spPr>
            <a:xfrm>
              <a:off x="4222424" y="1737986"/>
              <a:ext cx="1651081" cy="461665"/>
            </a:xfrm>
            <a:prstGeom prst="rect">
              <a:avLst/>
            </a:prstGeom>
            <a:noFill/>
          </p:spPr>
          <p:txBody>
            <a:bodyPr wrap="square" rtlCol="0">
              <a:spAutoFit/>
            </a:bodyPr>
            <a:lstStyle/>
            <a:p>
              <a:r>
                <a:rPr lang="en-US" altLang="zh-CN" sz="2400" dirty="0"/>
                <a:t>Preliminary</a:t>
              </a:r>
            </a:p>
          </p:txBody>
        </p:sp>
      </p:grpSp>
      <p:grpSp>
        <p:nvGrpSpPr>
          <p:cNvPr id="28" name="组合 27"/>
          <p:cNvGrpSpPr/>
          <p:nvPr/>
        </p:nvGrpSpPr>
        <p:grpSpPr>
          <a:xfrm>
            <a:off x="9071577" y="3140338"/>
            <a:ext cx="2846049" cy="939800"/>
            <a:chOff x="3118863" y="1494119"/>
            <a:chExt cx="2846049" cy="939800"/>
          </a:xfrm>
        </p:grpSpPr>
        <p:grpSp>
          <p:nvGrpSpPr>
            <p:cNvPr id="29" name="组合 28"/>
            <p:cNvGrpSpPr/>
            <p:nvPr/>
          </p:nvGrpSpPr>
          <p:grpSpPr>
            <a:xfrm>
              <a:off x="3118863" y="1494119"/>
              <a:ext cx="2838183" cy="939800"/>
              <a:chOff x="5109029" y="1574801"/>
              <a:chExt cx="3904342" cy="1168399"/>
            </a:xfrm>
          </p:grpSpPr>
          <p:sp>
            <p:nvSpPr>
              <p:cNvPr id="31"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06</a:t>
                </a:r>
                <a:endParaRPr lang="zh-CN" altLang="en-US" sz="4800" dirty="0">
                  <a:solidFill>
                    <a:schemeClr val="bg2">
                      <a:lumMod val="25000"/>
                    </a:schemeClr>
                  </a:solidFill>
                </a:endParaRPr>
              </a:p>
            </p:txBody>
          </p:sp>
        </p:grpSp>
        <p:sp>
          <p:nvSpPr>
            <p:cNvPr id="30" name="文本框 29"/>
            <p:cNvSpPr txBox="1"/>
            <p:nvPr/>
          </p:nvSpPr>
          <p:spPr>
            <a:xfrm>
              <a:off x="4160741" y="1758249"/>
              <a:ext cx="1804171" cy="461665"/>
            </a:xfrm>
            <a:prstGeom prst="rect">
              <a:avLst/>
            </a:prstGeom>
            <a:noFill/>
          </p:spPr>
          <p:txBody>
            <a:bodyPr wrap="square" rtlCol="0">
              <a:spAutoFit/>
            </a:bodyPr>
            <a:lstStyle/>
            <a:p>
              <a:r>
                <a:rPr lang="en-US" altLang="zh-CN" sz="2400" dirty="0" smtClean="0"/>
                <a:t>Experiments</a:t>
              </a:r>
              <a:endParaRPr lang="en-US" altLang="zh-CN" sz="2400" dirty="0"/>
            </a:p>
          </p:txBody>
        </p:sp>
      </p:grpSp>
      <p:sp>
        <p:nvSpPr>
          <p:cNvPr id="11" name="任意多边形 10"/>
          <p:cNvSpPr/>
          <p:nvPr/>
        </p:nvSpPr>
        <p:spPr>
          <a:xfrm rot="6347891">
            <a:off x="2955154" y="4133820"/>
            <a:ext cx="449943" cy="638628"/>
          </a:xfrm>
          <a:custGeom>
            <a:avLst/>
            <a:gdLst>
              <a:gd name="connsiteX0" fmla="*/ 0 w 449943"/>
              <a:gd name="connsiteY0" fmla="*/ 0 h 638628"/>
              <a:gd name="connsiteX1" fmla="*/ 58057 w 449943"/>
              <a:gd name="connsiteY1" fmla="*/ 638628 h 638628"/>
              <a:gd name="connsiteX2" fmla="*/ 449943 w 449943"/>
              <a:gd name="connsiteY2" fmla="*/ 232228 h 638628"/>
              <a:gd name="connsiteX3" fmla="*/ 0 w 449943"/>
              <a:gd name="connsiteY3" fmla="*/ 0 h 638628"/>
            </a:gdLst>
            <a:ahLst/>
            <a:cxnLst>
              <a:cxn ang="0">
                <a:pos x="connsiteX0" y="connsiteY0"/>
              </a:cxn>
              <a:cxn ang="0">
                <a:pos x="connsiteX1" y="connsiteY1"/>
              </a:cxn>
              <a:cxn ang="0">
                <a:pos x="connsiteX2" y="connsiteY2"/>
              </a:cxn>
              <a:cxn ang="0">
                <a:pos x="connsiteX3" y="connsiteY3"/>
              </a:cxn>
            </a:cxnLst>
            <a:rect l="l" t="t" r="r" b="b"/>
            <a:pathLst>
              <a:path w="449943" h="638628">
                <a:moveTo>
                  <a:pt x="0" y="0"/>
                </a:moveTo>
                <a:lnTo>
                  <a:pt x="58057" y="638628"/>
                </a:lnTo>
                <a:lnTo>
                  <a:pt x="449943" y="232228"/>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灯片编号占位符 32"/>
          <p:cNvSpPr>
            <a:spLocks noGrp="1"/>
          </p:cNvSpPr>
          <p:nvPr>
            <p:ph type="sldNum" sz="quarter" idx="12"/>
          </p:nvPr>
        </p:nvSpPr>
        <p:spPr/>
        <p:txBody>
          <a:bodyPr/>
          <a:lstStyle/>
          <a:p>
            <a:fld id="{FB7A3ED1-8A86-444E-A5FA-8BBDB1966EAF}" type="slidenum">
              <a:rPr lang="zh-CN" altLang="en-US" smtClean="0"/>
              <a:t>10</a:t>
            </a:fld>
            <a:endParaRPr lang="zh-CN" altLang="en-US" dirty="0"/>
          </a:p>
        </p:txBody>
      </p:sp>
      <p:grpSp>
        <p:nvGrpSpPr>
          <p:cNvPr id="34" name="组合 27"/>
          <p:cNvGrpSpPr/>
          <p:nvPr/>
        </p:nvGrpSpPr>
        <p:grpSpPr>
          <a:xfrm>
            <a:off x="2750453" y="3150674"/>
            <a:ext cx="2963649" cy="939800"/>
            <a:chOff x="3118863" y="1494119"/>
            <a:chExt cx="2963649" cy="939800"/>
          </a:xfrm>
        </p:grpSpPr>
        <p:grpSp>
          <p:nvGrpSpPr>
            <p:cNvPr id="35" name="组合 28"/>
            <p:cNvGrpSpPr/>
            <p:nvPr/>
          </p:nvGrpSpPr>
          <p:grpSpPr>
            <a:xfrm>
              <a:off x="3118863" y="1494119"/>
              <a:ext cx="2838183" cy="939800"/>
              <a:chOff x="5109029" y="1574801"/>
              <a:chExt cx="3904342" cy="1168399"/>
            </a:xfrm>
          </p:grpSpPr>
          <p:sp>
            <p:nvSpPr>
              <p:cNvPr id="37"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1"/>
              <p:cNvSpPr/>
              <p:nvPr/>
            </p:nvSpPr>
            <p:spPr>
              <a:xfrm>
                <a:off x="5109029" y="1574801"/>
                <a:ext cx="1270000" cy="116114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04</a:t>
                </a:r>
                <a:endParaRPr lang="zh-CN" altLang="en-US" sz="4800" dirty="0">
                  <a:solidFill>
                    <a:schemeClr val="bg2">
                      <a:lumMod val="25000"/>
                    </a:schemeClr>
                  </a:solidFill>
                </a:endParaRPr>
              </a:p>
            </p:txBody>
          </p:sp>
        </p:grpSp>
        <p:sp>
          <p:nvSpPr>
            <p:cNvPr id="36" name="文本框 29"/>
            <p:cNvSpPr txBox="1"/>
            <p:nvPr/>
          </p:nvSpPr>
          <p:spPr>
            <a:xfrm>
              <a:off x="4340397" y="1734732"/>
              <a:ext cx="1742115" cy="461665"/>
            </a:xfrm>
            <a:prstGeom prst="rect">
              <a:avLst/>
            </a:prstGeom>
            <a:noFill/>
          </p:spPr>
          <p:txBody>
            <a:bodyPr wrap="square" rtlCol="0">
              <a:spAutoFit/>
            </a:bodyPr>
            <a:lstStyle/>
            <a:p>
              <a:r>
                <a:rPr lang="en-US" altLang="zh-CN" sz="2400" dirty="0" smtClean="0"/>
                <a:t>Overview</a:t>
              </a:r>
              <a:endParaRPr lang="en-US" altLang="zh-CN" sz="2800" dirty="0"/>
            </a:p>
          </p:txBody>
        </p:sp>
      </p:grpSp>
      <p:grpSp>
        <p:nvGrpSpPr>
          <p:cNvPr id="39" name="组合 27"/>
          <p:cNvGrpSpPr/>
          <p:nvPr/>
        </p:nvGrpSpPr>
        <p:grpSpPr>
          <a:xfrm>
            <a:off x="5917134" y="3151636"/>
            <a:ext cx="2838183" cy="939800"/>
            <a:chOff x="3118863" y="1494119"/>
            <a:chExt cx="2838183" cy="939800"/>
          </a:xfrm>
        </p:grpSpPr>
        <p:grpSp>
          <p:nvGrpSpPr>
            <p:cNvPr id="40" name="组合 28"/>
            <p:cNvGrpSpPr/>
            <p:nvPr/>
          </p:nvGrpSpPr>
          <p:grpSpPr>
            <a:xfrm>
              <a:off x="3118863" y="1494119"/>
              <a:ext cx="2838183" cy="939800"/>
              <a:chOff x="5109029" y="1574801"/>
              <a:chExt cx="3904342" cy="1168399"/>
            </a:xfrm>
          </p:grpSpPr>
          <p:sp>
            <p:nvSpPr>
              <p:cNvPr id="42"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05</a:t>
                </a:r>
                <a:endParaRPr lang="zh-CN" altLang="en-US" sz="4800" dirty="0">
                  <a:solidFill>
                    <a:schemeClr val="bg2">
                      <a:lumMod val="25000"/>
                    </a:schemeClr>
                  </a:solidFill>
                </a:endParaRPr>
              </a:p>
            </p:txBody>
          </p:sp>
        </p:grpSp>
        <p:sp>
          <p:nvSpPr>
            <p:cNvPr id="41" name="文本框 29"/>
            <p:cNvSpPr txBox="1"/>
            <p:nvPr/>
          </p:nvSpPr>
          <p:spPr>
            <a:xfrm>
              <a:off x="4581924" y="1687698"/>
              <a:ext cx="1077228" cy="584776"/>
            </a:xfrm>
            <a:prstGeom prst="rect">
              <a:avLst/>
            </a:prstGeom>
            <a:noFill/>
          </p:spPr>
          <p:txBody>
            <a:bodyPr wrap="square" rtlCol="0">
              <a:spAutoFit/>
            </a:bodyPr>
            <a:lstStyle/>
            <a:p>
              <a:r>
                <a:rPr lang="en-US" altLang="zh-CN" sz="3200" dirty="0" smtClean="0"/>
                <a:t>EIPS</a:t>
              </a:r>
              <a:endParaRPr lang="en-US" altLang="zh-CN" sz="3200" dirty="0"/>
            </a:p>
          </p:txBody>
        </p:sp>
      </p:grpSp>
    </p:spTree>
    <p:extLst>
      <p:ext uri="{BB962C8B-B14F-4D97-AF65-F5344CB8AC3E}">
        <p14:creationId xmlns:p14="http://schemas.microsoft.com/office/powerpoint/2010/main" val="39524729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494" y="365125"/>
            <a:ext cx="9566305" cy="1325563"/>
          </a:xfrm>
        </p:spPr>
        <p:txBody>
          <a:bodyPr/>
          <a:lstStyle/>
          <a:p>
            <a:r>
              <a:rPr lang="en-US" dirty="0" smtClean="0">
                <a:latin typeface="Arial"/>
                <a:cs typeface="Arial"/>
              </a:rPr>
              <a:t>Overview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Helvetica"/>
                <a:cs typeface="Helvetica"/>
              </a:rPr>
              <a:t>We propose to develop a bidirectional commutative cipher to resist KPA with the help of EDS.</a:t>
            </a:r>
          </a:p>
          <a:p>
            <a:pPr lvl="1">
              <a:buFont typeface="Wingdings" charset="2"/>
              <a:buChar char="Ø"/>
            </a:pPr>
            <a:r>
              <a:rPr lang="en-US" sz="2000" dirty="0">
                <a:latin typeface="Helvetica"/>
                <a:cs typeface="Helvetica"/>
              </a:rPr>
              <a:t>  Commutative Cipher + ASPE: privacy-preserving </a:t>
            </a:r>
            <a:r>
              <a:rPr lang="en-US" sz="2000" dirty="0" err="1">
                <a:latin typeface="Helvetica"/>
                <a:cs typeface="Helvetica"/>
              </a:rPr>
              <a:t>kNN</a:t>
            </a:r>
            <a:endParaRPr lang="en-US" sz="2000" dirty="0">
              <a:latin typeface="Helvetica"/>
              <a:cs typeface="Helvetica"/>
            </a:endParaRPr>
          </a:p>
          <a:p>
            <a:pPr lvl="1">
              <a:buFont typeface="Wingdings" charset="2"/>
              <a:buChar char="Ø"/>
            </a:pPr>
            <a:r>
              <a:rPr lang="en-US" sz="2000" dirty="0">
                <a:latin typeface="Helvetica"/>
                <a:cs typeface="Helvetica"/>
              </a:rPr>
              <a:t>  We propose our own additional operations to resist KPA. </a:t>
            </a:r>
          </a:p>
          <a:p>
            <a:pPr marL="457200" lvl="1" indent="0">
              <a:buNone/>
            </a:pPr>
            <a:endParaRPr lang="en-US" sz="1600" dirty="0" smtClean="0">
              <a:latin typeface="Helvetica"/>
              <a:cs typeface="Helvetica"/>
            </a:endParaRPr>
          </a:p>
          <a:p>
            <a:pPr marL="0" indent="0">
              <a:buNone/>
            </a:pPr>
            <a:r>
              <a:rPr lang="en-US" sz="2000" dirty="0" smtClean="0">
                <a:latin typeface="Helvetica"/>
                <a:cs typeface="Helvetica"/>
              </a:rPr>
              <a:t>Benefit I</a:t>
            </a:r>
            <a:r>
              <a:rPr lang="en-US" sz="2000" dirty="0">
                <a:latin typeface="Helvetica"/>
                <a:cs typeface="Helvetica"/>
              </a:rPr>
              <a:t>:  </a:t>
            </a:r>
            <a:r>
              <a:rPr lang="en-US" sz="2000" dirty="0" smtClean="0">
                <a:latin typeface="Helvetica"/>
                <a:cs typeface="Helvetica"/>
              </a:rPr>
              <a:t>We use </a:t>
            </a:r>
            <a:r>
              <a:rPr lang="en-US" sz="2000" dirty="0">
                <a:latin typeface="Helvetica"/>
                <a:cs typeface="Helvetica"/>
              </a:rPr>
              <a:t>encrypted databases that support encrypted </a:t>
            </a:r>
            <a:r>
              <a:rPr lang="en-US" sz="2000" dirty="0" smtClean="0">
                <a:latin typeface="Helvetica"/>
                <a:cs typeface="Helvetica"/>
              </a:rPr>
              <a:t>query.</a:t>
            </a:r>
          </a:p>
          <a:p>
            <a:pPr marL="0" indent="0">
              <a:buNone/>
            </a:pPr>
            <a:r>
              <a:rPr lang="en-US" sz="2000" dirty="0" smtClean="0">
                <a:latin typeface="Helvetica"/>
                <a:cs typeface="Helvetica"/>
              </a:rPr>
              <a:t>Benefit II: Our </a:t>
            </a:r>
            <a:r>
              <a:rPr lang="en-US" sz="2000" dirty="0">
                <a:latin typeface="Helvetica"/>
                <a:cs typeface="Helvetica"/>
              </a:rPr>
              <a:t>proposed communication scheme </a:t>
            </a:r>
            <a:r>
              <a:rPr lang="en-US" sz="2000" dirty="0" smtClean="0">
                <a:latin typeface="Helvetica"/>
                <a:cs typeface="Helvetica"/>
              </a:rPr>
              <a:t>resists KPA. </a:t>
            </a:r>
          </a:p>
          <a:p>
            <a:pPr marL="0" indent="0">
              <a:buNone/>
            </a:pPr>
            <a:endParaRPr lang="en-US" sz="2000" dirty="0" smtClean="0">
              <a:latin typeface="Helvetica"/>
              <a:cs typeface="Helvetica"/>
            </a:endParaRPr>
          </a:p>
          <a:p>
            <a:pPr marL="0" indent="0">
              <a:buNone/>
            </a:pPr>
            <a:r>
              <a:rPr lang="en-US" sz="2000" dirty="0" smtClean="0">
                <a:latin typeface="Helvetica"/>
                <a:cs typeface="Helvetica"/>
              </a:rPr>
              <a:t>In </a:t>
            </a:r>
            <a:r>
              <a:rPr lang="en-US" sz="2000" dirty="0">
                <a:latin typeface="Helvetica"/>
                <a:cs typeface="Helvetica"/>
              </a:rPr>
              <a:t>summary, we tackle the </a:t>
            </a:r>
            <a:r>
              <a:rPr lang="en-US" sz="2000" dirty="0" smtClean="0">
                <a:latin typeface="Helvetica"/>
                <a:cs typeface="Helvetica"/>
              </a:rPr>
              <a:t>technical challenges </a:t>
            </a:r>
            <a:r>
              <a:rPr lang="en-US" sz="2000" dirty="0">
                <a:latin typeface="Helvetica"/>
                <a:cs typeface="Helvetica"/>
              </a:rPr>
              <a:t>of enabling users to acquire their positions </a:t>
            </a:r>
            <a:r>
              <a:rPr lang="en-US" sz="2000" dirty="0" smtClean="0">
                <a:latin typeface="Helvetica"/>
                <a:cs typeface="Helvetica"/>
              </a:rPr>
              <a:t>from IPS </a:t>
            </a:r>
            <a:r>
              <a:rPr lang="en-US" sz="2000" dirty="0">
                <a:latin typeface="Helvetica"/>
                <a:cs typeface="Helvetica"/>
              </a:rPr>
              <a:t>while preserving their privacy.</a:t>
            </a:r>
          </a:p>
        </p:txBody>
      </p:sp>
      <p:grpSp>
        <p:nvGrpSpPr>
          <p:cNvPr id="7" name="组合 16"/>
          <p:cNvGrpSpPr/>
          <p:nvPr/>
        </p:nvGrpSpPr>
        <p:grpSpPr>
          <a:xfrm>
            <a:off x="838200" y="810672"/>
            <a:ext cx="859340" cy="434224"/>
            <a:chOff x="3064042" y="834189"/>
            <a:chExt cx="859340" cy="434224"/>
          </a:xfrm>
        </p:grpSpPr>
        <p:sp>
          <p:nvSpPr>
            <p:cNvPr id="8" name="燕尾形 17"/>
            <p:cNvSpPr/>
            <p:nvPr/>
          </p:nvSpPr>
          <p:spPr>
            <a:xfrm>
              <a:off x="3064042" y="834189"/>
              <a:ext cx="434224" cy="434224"/>
            </a:xfrm>
            <a:prstGeom prst="chevron">
              <a:avLst>
                <a:gd name="adj" fmla="val 4782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燕尾形 18"/>
            <p:cNvSpPr/>
            <p:nvPr/>
          </p:nvSpPr>
          <p:spPr>
            <a:xfrm>
              <a:off x="3489158" y="834189"/>
              <a:ext cx="434224" cy="434224"/>
            </a:xfrm>
            <a:prstGeom prst="chevron">
              <a:avLst>
                <a:gd name="adj" fmla="val 47829"/>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59387612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Main Ideas</a:t>
            </a:r>
            <a:endParaRPr lang="en-US" dirty="0">
              <a:latin typeface="Helvetica"/>
              <a:cs typeface="Helvetica"/>
            </a:endParaRPr>
          </a:p>
        </p:txBody>
      </p:sp>
      <p:sp>
        <p:nvSpPr>
          <p:cNvPr id="3" name="Content Placeholder 2"/>
          <p:cNvSpPr>
            <a:spLocks noGrp="1"/>
          </p:cNvSpPr>
          <p:nvPr>
            <p:ph idx="1"/>
          </p:nvPr>
        </p:nvSpPr>
        <p:spPr>
          <a:xfrm>
            <a:off x="838200" y="1825625"/>
            <a:ext cx="10515600" cy="4351338"/>
          </a:xfrm>
        </p:spPr>
        <p:txBody>
          <a:bodyPr/>
          <a:lstStyle/>
          <a:p>
            <a:pPr>
              <a:buFont typeface="Wingdings" charset="2"/>
              <a:buChar char="Ø"/>
            </a:pPr>
            <a:r>
              <a:rPr lang="en-US" dirty="0" smtClean="0"/>
              <a:t>Instead of </a:t>
            </a:r>
            <a:r>
              <a:rPr lang="en-US" dirty="0" err="1" smtClean="0"/>
              <a:t>anonymizing</a:t>
            </a:r>
            <a:r>
              <a:rPr lang="en-US" dirty="0" smtClean="0"/>
              <a:t> the real locations using extra fake records, we use encryption to achieve anonymity.</a:t>
            </a:r>
          </a:p>
          <a:p>
            <a:pPr marL="0" indent="0">
              <a:buNone/>
            </a:pPr>
            <a:endParaRPr lang="en-US" dirty="0" smtClean="0"/>
          </a:p>
          <a:p>
            <a:pPr>
              <a:buFont typeface="Wingdings" charset="2"/>
              <a:buChar char="Ø"/>
            </a:pPr>
            <a:r>
              <a:rPr lang="en-US" dirty="0" smtClean="0"/>
              <a:t>Encryption is considerably vulnerable towards KPA, we take  advantages of features of ASPE, commutative ciphers, and cryptographic techniques to address this challenge.</a:t>
            </a:r>
            <a:endParaRPr lang="en-US" dirty="0"/>
          </a:p>
        </p:txBody>
      </p:sp>
    </p:spTree>
    <p:extLst>
      <p:ext uri="{BB962C8B-B14F-4D97-AF65-F5344CB8AC3E}">
        <p14:creationId xmlns:p14="http://schemas.microsoft.com/office/powerpoint/2010/main" val="1090045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0945"/>
            <a:ext cx="10515600" cy="4351338"/>
          </a:xfrm>
        </p:spPr>
        <p:txBody>
          <a:bodyPr/>
          <a:lstStyle/>
          <a:p>
            <a:pPr marL="0" indent="0">
              <a:buNone/>
            </a:pPr>
            <a:r>
              <a:rPr lang="en-US" sz="3600" dirty="0" smtClean="0">
                <a:latin typeface="Helvetica"/>
                <a:cs typeface="Helvetica"/>
              </a:rPr>
              <a:t>Pros</a:t>
            </a:r>
            <a:endParaRPr lang="en-US" sz="4000" dirty="0" smtClean="0">
              <a:latin typeface="Helvetica"/>
              <a:cs typeface="Helvetica"/>
            </a:endParaRPr>
          </a:p>
          <a:p>
            <a:pPr>
              <a:buFont typeface="Wingdings" charset="2"/>
              <a:buChar char="Ø"/>
            </a:pPr>
            <a:r>
              <a:rPr lang="en-US" dirty="0">
                <a:latin typeface="Helvetica"/>
                <a:cs typeface="Helvetica"/>
              </a:rPr>
              <a:t> </a:t>
            </a:r>
            <a:r>
              <a:rPr lang="en-US" dirty="0" smtClean="0">
                <a:latin typeface="Helvetica"/>
                <a:cs typeface="Helvetica"/>
              </a:rPr>
              <a:t>No computational or memory requirement for smartphones.</a:t>
            </a:r>
          </a:p>
          <a:p>
            <a:pPr>
              <a:buFont typeface="Wingdings" charset="2"/>
              <a:buChar char="Ø"/>
            </a:pPr>
            <a:r>
              <a:rPr lang="en-US" dirty="0">
                <a:latin typeface="Helvetica"/>
                <a:cs typeface="Helvetica"/>
              </a:rPr>
              <a:t> </a:t>
            </a:r>
            <a:r>
              <a:rPr lang="en-US" dirty="0" smtClean="0">
                <a:latin typeface="Helvetica"/>
                <a:cs typeface="Helvetica"/>
              </a:rPr>
              <a:t>Highly secure under privacy attacks.</a:t>
            </a:r>
          </a:p>
          <a:p>
            <a:pPr>
              <a:buFont typeface="Wingdings" charset="2"/>
              <a:buChar char="Ø"/>
            </a:pPr>
            <a:endParaRPr lang="en-US" dirty="0">
              <a:latin typeface="Helvetica"/>
              <a:cs typeface="Helvetica"/>
            </a:endParaRPr>
          </a:p>
          <a:p>
            <a:pPr marL="0" indent="0">
              <a:buNone/>
            </a:pPr>
            <a:r>
              <a:rPr lang="en-US" sz="3200" dirty="0" smtClean="0">
                <a:latin typeface="Helvetica"/>
                <a:cs typeface="Helvetica"/>
              </a:rPr>
              <a:t>Cons</a:t>
            </a:r>
          </a:p>
          <a:p>
            <a:pPr>
              <a:buFont typeface="Wingdings" charset="2"/>
              <a:buChar char="Ø"/>
            </a:pPr>
            <a:r>
              <a:rPr lang="en-US" b="1" dirty="0">
                <a:latin typeface="Helvetica"/>
                <a:cs typeface="Helvetica"/>
              </a:rPr>
              <a:t> </a:t>
            </a:r>
            <a:r>
              <a:rPr lang="en-US" dirty="0" smtClean="0">
                <a:latin typeface="Helvetica"/>
                <a:cs typeface="Helvetica"/>
              </a:rPr>
              <a:t>Increase the number of transitions.</a:t>
            </a:r>
          </a:p>
          <a:p>
            <a:pPr>
              <a:buFont typeface="Wingdings" charset="2"/>
              <a:buChar char="Ø"/>
            </a:pPr>
            <a:r>
              <a:rPr lang="en-US" dirty="0">
                <a:latin typeface="Helvetica"/>
                <a:cs typeface="Helvetica"/>
              </a:rPr>
              <a:t> </a:t>
            </a:r>
            <a:r>
              <a:rPr lang="en-US" dirty="0" smtClean="0">
                <a:latin typeface="Helvetica"/>
                <a:cs typeface="Helvetica"/>
              </a:rPr>
              <a:t>Another party EDS is introduced.</a:t>
            </a:r>
          </a:p>
        </p:txBody>
      </p:sp>
    </p:spTree>
    <p:extLst>
      <p:ext uri="{BB962C8B-B14F-4D97-AF65-F5344CB8AC3E}">
        <p14:creationId xmlns:p14="http://schemas.microsoft.com/office/powerpoint/2010/main" val="251196237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flipH="1">
            <a:off x="-1" y="0"/>
            <a:ext cx="2383369" cy="2070796"/>
          </a:xfrm>
          <a:custGeom>
            <a:avLst/>
            <a:gdLst>
              <a:gd name="connsiteX0" fmla="*/ 464457 w 1509486"/>
              <a:gd name="connsiteY0" fmla="*/ 0 h 1756228"/>
              <a:gd name="connsiteX1" fmla="*/ 0 w 1509486"/>
              <a:gd name="connsiteY1" fmla="*/ 1756228 h 1756228"/>
              <a:gd name="connsiteX2" fmla="*/ 1509486 w 1509486"/>
              <a:gd name="connsiteY2" fmla="*/ 0 h 1756228"/>
              <a:gd name="connsiteX3" fmla="*/ 464457 w 1509486"/>
              <a:gd name="connsiteY3" fmla="*/ 0 h 1756228"/>
            </a:gdLst>
            <a:ahLst/>
            <a:cxnLst>
              <a:cxn ang="0">
                <a:pos x="connsiteX0" y="connsiteY0"/>
              </a:cxn>
              <a:cxn ang="0">
                <a:pos x="connsiteX1" y="connsiteY1"/>
              </a:cxn>
              <a:cxn ang="0">
                <a:pos x="connsiteX2" y="connsiteY2"/>
              </a:cxn>
              <a:cxn ang="0">
                <a:pos x="connsiteX3" y="connsiteY3"/>
              </a:cxn>
            </a:cxnLst>
            <a:rect l="l" t="t" r="r" b="b"/>
            <a:pathLst>
              <a:path w="1509486" h="1756228">
                <a:moveTo>
                  <a:pt x="464457" y="0"/>
                </a:moveTo>
                <a:lnTo>
                  <a:pt x="0" y="1756228"/>
                </a:lnTo>
                <a:lnTo>
                  <a:pt x="1509486" y="0"/>
                </a:lnTo>
                <a:lnTo>
                  <a:pt x="464457"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156286" y="1"/>
            <a:ext cx="2793621" cy="2344297"/>
          </a:xfrm>
          <a:custGeom>
            <a:avLst/>
            <a:gdLst>
              <a:gd name="connsiteX0" fmla="*/ 0 w 2075543"/>
              <a:gd name="connsiteY0" fmla="*/ 0 h 1741714"/>
              <a:gd name="connsiteX1" fmla="*/ 1785257 w 2075543"/>
              <a:gd name="connsiteY1" fmla="*/ 0 h 1741714"/>
              <a:gd name="connsiteX2" fmla="*/ 2075543 w 2075543"/>
              <a:gd name="connsiteY2" fmla="*/ 1741714 h 1741714"/>
              <a:gd name="connsiteX3" fmla="*/ 0 w 2075543"/>
              <a:gd name="connsiteY3" fmla="*/ 0 h 1741714"/>
            </a:gdLst>
            <a:ahLst/>
            <a:cxnLst>
              <a:cxn ang="0">
                <a:pos x="connsiteX0" y="connsiteY0"/>
              </a:cxn>
              <a:cxn ang="0">
                <a:pos x="connsiteX1" y="connsiteY1"/>
              </a:cxn>
              <a:cxn ang="0">
                <a:pos x="connsiteX2" y="connsiteY2"/>
              </a:cxn>
              <a:cxn ang="0">
                <a:pos x="connsiteX3" y="connsiteY3"/>
              </a:cxn>
            </a:cxnLst>
            <a:rect l="l" t="t" r="r" b="b"/>
            <a:pathLst>
              <a:path w="2075543" h="1741714">
                <a:moveTo>
                  <a:pt x="0" y="0"/>
                </a:moveTo>
                <a:lnTo>
                  <a:pt x="1785257" y="0"/>
                </a:lnTo>
                <a:lnTo>
                  <a:pt x="2075543" y="1741714"/>
                </a:lnTo>
                <a:lnTo>
                  <a:pt x="0" y="0"/>
                </a:lnTo>
                <a:close/>
              </a:path>
            </a:pathLst>
          </a:cu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H="1">
            <a:off x="73673" y="1225734"/>
            <a:ext cx="2304673" cy="1791175"/>
          </a:xfrm>
          <a:custGeom>
            <a:avLst/>
            <a:gdLst>
              <a:gd name="connsiteX0" fmla="*/ 0 w 1393371"/>
              <a:gd name="connsiteY0" fmla="*/ 638628 h 1277257"/>
              <a:gd name="connsiteX1" fmla="*/ 609600 w 1393371"/>
              <a:gd name="connsiteY1" fmla="*/ 0 h 1277257"/>
              <a:gd name="connsiteX2" fmla="*/ 1393371 w 1393371"/>
              <a:gd name="connsiteY2" fmla="*/ 682171 h 1277257"/>
              <a:gd name="connsiteX3" fmla="*/ 29028 w 1393371"/>
              <a:gd name="connsiteY3" fmla="*/ 1277257 h 1277257"/>
              <a:gd name="connsiteX4" fmla="*/ 0 w 1393371"/>
              <a:gd name="connsiteY4" fmla="*/ 638628 h 1277257"/>
              <a:gd name="connsiteX0" fmla="*/ 0 w 1669142"/>
              <a:gd name="connsiteY0" fmla="*/ 638628 h 1277257"/>
              <a:gd name="connsiteX1" fmla="*/ 609600 w 1669142"/>
              <a:gd name="connsiteY1" fmla="*/ 0 h 1277257"/>
              <a:gd name="connsiteX2" fmla="*/ 1669142 w 1669142"/>
              <a:gd name="connsiteY2" fmla="*/ 885371 h 1277257"/>
              <a:gd name="connsiteX3" fmla="*/ 29028 w 1669142"/>
              <a:gd name="connsiteY3" fmla="*/ 1277257 h 1277257"/>
              <a:gd name="connsiteX4" fmla="*/ 0 w 1669142"/>
              <a:gd name="connsiteY4" fmla="*/ 638628 h 1277257"/>
              <a:gd name="connsiteX0" fmla="*/ 0 w 1669142"/>
              <a:gd name="connsiteY0" fmla="*/ 595086 h 1233715"/>
              <a:gd name="connsiteX1" fmla="*/ 566057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669142"/>
              <a:gd name="connsiteY0" fmla="*/ 595086 h 1233715"/>
              <a:gd name="connsiteX1" fmla="*/ 653143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723059"/>
              <a:gd name="connsiteY0" fmla="*/ 584303 h 1233715"/>
              <a:gd name="connsiteX1" fmla="*/ 707060 w 1723059"/>
              <a:gd name="connsiteY1" fmla="*/ 0 h 1233715"/>
              <a:gd name="connsiteX2" fmla="*/ 1723059 w 1723059"/>
              <a:gd name="connsiteY2" fmla="*/ 841829 h 1233715"/>
              <a:gd name="connsiteX3" fmla="*/ 82945 w 1723059"/>
              <a:gd name="connsiteY3" fmla="*/ 1233715 h 1233715"/>
              <a:gd name="connsiteX4" fmla="*/ 0 w 1723059"/>
              <a:gd name="connsiteY4" fmla="*/ 584303 h 1233715"/>
              <a:gd name="connsiteX0" fmla="*/ 0 w 1701492"/>
              <a:gd name="connsiteY0" fmla="*/ 562736 h 1233715"/>
              <a:gd name="connsiteX1" fmla="*/ 685493 w 1701492"/>
              <a:gd name="connsiteY1" fmla="*/ 0 h 1233715"/>
              <a:gd name="connsiteX2" fmla="*/ 1701492 w 1701492"/>
              <a:gd name="connsiteY2" fmla="*/ 841829 h 1233715"/>
              <a:gd name="connsiteX3" fmla="*/ 61378 w 1701492"/>
              <a:gd name="connsiteY3" fmla="*/ 1233715 h 1233715"/>
              <a:gd name="connsiteX4" fmla="*/ 0 w 1701492"/>
              <a:gd name="connsiteY4" fmla="*/ 562736 h 1233715"/>
              <a:gd name="connsiteX0" fmla="*/ 0 w 1647574"/>
              <a:gd name="connsiteY0" fmla="*/ 530386 h 1233715"/>
              <a:gd name="connsiteX1" fmla="*/ 631575 w 1647574"/>
              <a:gd name="connsiteY1" fmla="*/ 0 h 1233715"/>
              <a:gd name="connsiteX2" fmla="*/ 1647574 w 1647574"/>
              <a:gd name="connsiteY2" fmla="*/ 841829 h 1233715"/>
              <a:gd name="connsiteX3" fmla="*/ 7460 w 1647574"/>
              <a:gd name="connsiteY3" fmla="*/ 1233715 h 1233715"/>
              <a:gd name="connsiteX4" fmla="*/ 0 w 1647574"/>
              <a:gd name="connsiteY4" fmla="*/ 530386 h 1233715"/>
              <a:gd name="connsiteX0" fmla="*/ 0 w 1712275"/>
              <a:gd name="connsiteY0" fmla="*/ 584303 h 1233715"/>
              <a:gd name="connsiteX1" fmla="*/ 696276 w 1712275"/>
              <a:gd name="connsiteY1" fmla="*/ 0 h 1233715"/>
              <a:gd name="connsiteX2" fmla="*/ 1712275 w 1712275"/>
              <a:gd name="connsiteY2" fmla="*/ 841829 h 1233715"/>
              <a:gd name="connsiteX3" fmla="*/ 72161 w 1712275"/>
              <a:gd name="connsiteY3" fmla="*/ 1233715 h 1233715"/>
              <a:gd name="connsiteX4" fmla="*/ 0 w 1712275"/>
              <a:gd name="connsiteY4" fmla="*/ 584303 h 1233715"/>
              <a:gd name="connsiteX0" fmla="*/ 14331 w 1726606"/>
              <a:gd name="connsiteY0" fmla="*/ 584303 h 1287632"/>
              <a:gd name="connsiteX1" fmla="*/ 710607 w 1726606"/>
              <a:gd name="connsiteY1" fmla="*/ 0 h 1287632"/>
              <a:gd name="connsiteX2" fmla="*/ 1726606 w 1726606"/>
              <a:gd name="connsiteY2" fmla="*/ 841829 h 1287632"/>
              <a:gd name="connsiteX3" fmla="*/ 224 w 1726606"/>
              <a:gd name="connsiteY3" fmla="*/ 1287632 h 1287632"/>
              <a:gd name="connsiteX4" fmla="*/ 14331 w 1726606"/>
              <a:gd name="connsiteY4" fmla="*/ 584303 h 1287632"/>
              <a:gd name="connsiteX0" fmla="*/ 0 w 1712275"/>
              <a:gd name="connsiteY0" fmla="*/ 584303 h 1298416"/>
              <a:gd name="connsiteX1" fmla="*/ 696276 w 1712275"/>
              <a:gd name="connsiteY1" fmla="*/ 0 h 1298416"/>
              <a:gd name="connsiteX2" fmla="*/ 1712275 w 1712275"/>
              <a:gd name="connsiteY2" fmla="*/ 841829 h 1298416"/>
              <a:gd name="connsiteX3" fmla="*/ 18243 w 1712275"/>
              <a:gd name="connsiteY3" fmla="*/ 1298416 h 1298416"/>
              <a:gd name="connsiteX4" fmla="*/ 0 w 1712275"/>
              <a:gd name="connsiteY4" fmla="*/ 584303 h 1298416"/>
              <a:gd name="connsiteX0" fmla="*/ 0 w 1712275"/>
              <a:gd name="connsiteY0" fmla="*/ 595086 h 1309199"/>
              <a:gd name="connsiteX1" fmla="*/ 674710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595086 h 1309199"/>
              <a:gd name="connsiteX1" fmla="*/ 696277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616653 h 1330766"/>
              <a:gd name="connsiteX1" fmla="*/ 663926 w 1712275"/>
              <a:gd name="connsiteY1" fmla="*/ 0 h 1330766"/>
              <a:gd name="connsiteX2" fmla="*/ 1712275 w 1712275"/>
              <a:gd name="connsiteY2" fmla="*/ 874179 h 1330766"/>
              <a:gd name="connsiteX3" fmla="*/ 18243 w 1712275"/>
              <a:gd name="connsiteY3" fmla="*/ 1330766 h 1330766"/>
              <a:gd name="connsiteX4" fmla="*/ 0 w 1712275"/>
              <a:gd name="connsiteY4" fmla="*/ 616653 h 133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2275" h="1330766">
                <a:moveTo>
                  <a:pt x="0" y="616653"/>
                </a:moveTo>
                <a:lnTo>
                  <a:pt x="663926" y="0"/>
                </a:lnTo>
                <a:lnTo>
                  <a:pt x="1712275" y="874179"/>
                </a:lnTo>
                <a:lnTo>
                  <a:pt x="18243" y="1330766"/>
                </a:lnTo>
                <a:cubicBezTo>
                  <a:pt x="15756" y="1096323"/>
                  <a:pt x="2487" y="851096"/>
                  <a:pt x="0" y="616653"/>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H="1">
            <a:off x="761895" y="2587668"/>
            <a:ext cx="1591895" cy="1737589"/>
          </a:xfrm>
          <a:custGeom>
            <a:avLst/>
            <a:gdLst>
              <a:gd name="connsiteX0" fmla="*/ 0 w 856343"/>
              <a:gd name="connsiteY0" fmla="*/ 362857 h 1306286"/>
              <a:gd name="connsiteX1" fmla="*/ 43543 w 856343"/>
              <a:gd name="connsiteY1" fmla="*/ 1306286 h 1306286"/>
              <a:gd name="connsiteX2" fmla="*/ 856343 w 856343"/>
              <a:gd name="connsiteY2" fmla="*/ 0 h 1306286"/>
              <a:gd name="connsiteX3" fmla="*/ 0 w 856343"/>
              <a:gd name="connsiteY3" fmla="*/ 362857 h 1306286"/>
              <a:gd name="connsiteX0" fmla="*/ 0 w 1161143"/>
              <a:gd name="connsiteY0" fmla="*/ 261257 h 1204686"/>
              <a:gd name="connsiteX1" fmla="*/ 43543 w 1161143"/>
              <a:gd name="connsiteY1" fmla="*/ 1204686 h 1204686"/>
              <a:gd name="connsiteX2" fmla="*/ 1161143 w 1161143"/>
              <a:gd name="connsiteY2" fmla="*/ 0 h 1204686"/>
              <a:gd name="connsiteX3" fmla="*/ 0 w 1161143"/>
              <a:gd name="connsiteY3" fmla="*/ 261257 h 1204686"/>
              <a:gd name="connsiteX0" fmla="*/ 0 w 1182710"/>
              <a:gd name="connsiteY0" fmla="*/ 347526 h 1290955"/>
              <a:gd name="connsiteX1" fmla="*/ 43543 w 1182710"/>
              <a:gd name="connsiteY1" fmla="*/ 1290955 h 1290955"/>
              <a:gd name="connsiteX2" fmla="*/ 1182710 w 1182710"/>
              <a:gd name="connsiteY2" fmla="*/ 0 h 1290955"/>
              <a:gd name="connsiteX3" fmla="*/ 0 w 1182710"/>
              <a:gd name="connsiteY3" fmla="*/ 347526 h 1290955"/>
              <a:gd name="connsiteX0" fmla="*/ 0 w 1182710"/>
              <a:gd name="connsiteY0" fmla="*/ 315175 h 1290955"/>
              <a:gd name="connsiteX1" fmla="*/ 43543 w 1182710"/>
              <a:gd name="connsiteY1" fmla="*/ 1290955 h 1290955"/>
              <a:gd name="connsiteX2" fmla="*/ 1182710 w 1182710"/>
              <a:gd name="connsiteY2" fmla="*/ 0 h 1290955"/>
              <a:gd name="connsiteX3" fmla="*/ 0 w 1182710"/>
              <a:gd name="connsiteY3" fmla="*/ 315175 h 1290955"/>
            </a:gdLst>
            <a:ahLst/>
            <a:cxnLst>
              <a:cxn ang="0">
                <a:pos x="connsiteX0" y="connsiteY0"/>
              </a:cxn>
              <a:cxn ang="0">
                <a:pos x="connsiteX1" y="connsiteY1"/>
              </a:cxn>
              <a:cxn ang="0">
                <a:pos x="connsiteX2" y="connsiteY2"/>
              </a:cxn>
              <a:cxn ang="0">
                <a:pos x="connsiteX3" y="connsiteY3"/>
              </a:cxn>
            </a:cxnLst>
            <a:rect l="l" t="t" r="r" b="b"/>
            <a:pathLst>
              <a:path w="1182710" h="1290955">
                <a:moveTo>
                  <a:pt x="0" y="315175"/>
                </a:moveTo>
                <a:lnTo>
                  <a:pt x="43543" y="1290955"/>
                </a:lnTo>
                <a:lnTo>
                  <a:pt x="1182710" y="0"/>
                </a:lnTo>
                <a:lnTo>
                  <a:pt x="0" y="315175"/>
                </a:lnTo>
                <a:close/>
              </a:path>
            </a:pathLst>
          </a:cu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9130616">
            <a:off x="1300738" y="4818531"/>
            <a:ext cx="667657" cy="478972"/>
          </a:xfrm>
          <a:custGeom>
            <a:avLst/>
            <a:gdLst>
              <a:gd name="connsiteX0" fmla="*/ 0 w 667657"/>
              <a:gd name="connsiteY0" fmla="*/ 0 h 478972"/>
              <a:gd name="connsiteX1" fmla="*/ 101600 w 667657"/>
              <a:gd name="connsiteY1" fmla="*/ 478972 h 478972"/>
              <a:gd name="connsiteX2" fmla="*/ 667657 w 667657"/>
              <a:gd name="connsiteY2" fmla="*/ 304800 h 478972"/>
              <a:gd name="connsiteX3" fmla="*/ 0 w 667657"/>
              <a:gd name="connsiteY3" fmla="*/ 0 h 478972"/>
            </a:gdLst>
            <a:ahLst/>
            <a:cxnLst>
              <a:cxn ang="0">
                <a:pos x="connsiteX0" y="connsiteY0"/>
              </a:cxn>
              <a:cxn ang="0">
                <a:pos x="connsiteX1" y="connsiteY1"/>
              </a:cxn>
              <a:cxn ang="0">
                <a:pos x="connsiteX2" y="connsiteY2"/>
              </a:cxn>
              <a:cxn ang="0">
                <a:pos x="connsiteX3" y="connsiteY3"/>
              </a:cxn>
            </a:cxnLst>
            <a:rect l="l" t="t" r="r" b="b"/>
            <a:pathLst>
              <a:path w="667657" h="478972">
                <a:moveTo>
                  <a:pt x="0" y="0"/>
                </a:moveTo>
                <a:lnTo>
                  <a:pt x="101600" y="478972"/>
                </a:lnTo>
                <a:lnTo>
                  <a:pt x="667657"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906290" y="3895725"/>
            <a:ext cx="348343" cy="508000"/>
          </a:xfrm>
          <a:custGeom>
            <a:avLst/>
            <a:gdLst>
              <a:gd name="connsiteX0" fmla="*/ 0 w 348343"/>
              <a:gd name="connsiteY0" fmla="*/ 0 h 508000"/>
              <a:gd name="connsiteX1" fmla="*/ 72571 w 348343"/>
              <a:gd name="connsiteY1" fmla="*/ 508000 h 508000"/>
              <a:gd name="connsiteX2" fmla="*/ 348343 w 348343"/>
              <a:gd name="connsiteY2" fmla="*/ 203200 h 508000"/>
              <a:gd name="connsiteX3" fmla="*/ 0 w 348343"/>
              <a:gd name="connsiteY3" fmla="*/ 0 h 508000"/>
            </a:gdLst>
            <a:ahLst/>
            <a:cxnLst>
              <a:cxn ang="0">
                <a:pos x="connsiteX0" y="connsiteY0"/>
              </a:cxn>
              <a:cxn ang="0">
                <a:pos x="connsiteX1" y="connsiteY1"/>
              </a:cxn>
              <a:cxn ang="0">
                <a:pos x="connsiteX2" y="connsiteY2"/>
              </a:cxn>
              <a:cxn ang="0">
                <a:pos x="connsiteX3" y="connsiteY3"/>
              </a:cxn>
            </a:cxnLst>
            <a:rect l="l" t="t" r="r" b="b"/>
            <a:pathLst>
              <a:path w="348343" h="508000">
                <a:moveTo>
                  <a:pt x="0" y="0"/>
                </a:moveTo>
                <a:lnTo>
                  <a:pt x="72571" y="508000"/>
                </a:lnTo>
                <a:lnTo>
                  <a:pt x="348343" y="203200"/>
                </a:lnTo>
                <a:lnTo>
                  <a:pt x="0"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741064" y="1404498"/>
            <a:ext cx="2838183" cy="939800"/>
            <a:chOff x="3118863" y="1494119"/>
            <a:chExt cx="2838183" cy="939800"/>
          </a:xfrm>
        </p:grpSpPr>
        <p:grpSp>
          <p:nvGrpSpPr>
            <p:cNvPr id="2" name="组合 1"/>
            <p:cNvGrpSpPr/>
            <p:nvPr/>
          </p:nvGrpSpPr>
          <p:grpSpPr>
            <a:xfrm>
              <a:off x="3118863" y="1494119"/>
              <a:ext cx="2838183" cy="939800"/>
              <a:chOff x="5109029" y="1574801"/>
              <a:chExt cx="3904342" cy="1168399"/>
            </a:xfrm>
          </p:grpSpPr>
          <p:sp>
            <p:nvSpPr>
              <p:cNvPr id="12" name="矩形 11"/>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01</a:t>
                </a:r>
                <a:endParaRPr lang="zh-CN" altLang="en-US" sz="4800" dirty="0">
                  <a:solidFill>
                    <a:schemeClr val="bg2">
                      <a:lumMod val="25000"/>
                    </a:schemeClr>
                  </a:solidFill>
                </a:endParaRPr>
              </a:p>
            </p:txBody>
          </p:sp>
        </p:grpSp>
        <p:sp>
          <p:nvSpPr>
            <p:cNvPr id="4" name="文本框 3"/>
            <p:cNvSpPr txBox="1"/>
            <p:nvPr/>
          </p:nvSpPr>
          <p:spPr>
            <a:xfrm>
              <a:off x="4645784" y="1690952"/>
              <a:ext cx="978787" cy="584776"/>
            </a:xfrm>
            <a:prstGeom prst="rect">
              <a:avLst/>
            </a:prstGeom>
            <a:noFill/>
          </p:spPr>
          <p:txBody>
            <a:bodyPr wrap="square" rtlCol="0">
              <a:spAutoFit/>
            </a:bodyPr>
            <a:lstStyle/>
            <a:p>
              <a:r>
                <a:rPr lang="en-US" altLang="zh-CN" sz="3200" dirty="0" smtClean="0"/>
                <a:t>IPS</a:t>
              </a:r>
              <a:endParaRPr lang="zh-CN" altLang="en-US" sz="3200" dirty="0"/>
            </a:p>
          </p:txBody>
        </p:sp>
      </p:grpSp>
      <p:grpSp>
        <p:nvGrpSpPr>
          <p:cNvPr id="18" name="组合 17"/>
          <p:cNvGrpSpPr/>
          <p:nvPr/>
        </p:nvGrpSpPr>
        <p:grpSpPr>
          <a:xfrm>
            <a:off x="5905854" y="1381310"/>
            <a:ext cx="3060437" cy="939800"/>
            <a:chOff x="3118863" y="1494119"/>
            <a:chExt cx="3060437" cy="939800"/>
          </a:xfrm>
        </p:grpSpPr>
        <p:grpSp>
          <p:nvGrpSpPr>
            <p:cNvPr id="19" name="组合 18"/>
            <p:cNvGrpSpPr/>
            <p:nvPr/>
          </p:nvGrpSpPr>
          <p:grpSpPr>
            <a:xfrm>
              <a:off x="3118863" y="1494119"/>
              <a:ext cx="2838183" cy="939800"/>
              <a:chOff x="5109029" y="1574801"/>
              <a:chExt cx="3904342" cy="1168399"/>
            </a:xfrm>
          </p:grpSpPr>
          <p:sp>
            <p:nvSpPr>
              <p:cNvPr id="21" name="矩形 2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02</a:t>
                </a:r>
                <a:endParaRPr lang="zh-CN" altLang="en-US" sz="4800" dirty="0">
                  <a:solidFill>
                    <a:schemeClr val="bg2">
                      <a:lumMod val="25000"/>
                    </a:schemeClr>
                  </a:solidFill>
                </a:endParaRPr>
              </a:p>
            </p:txBody>
          </p:sp>
        </p:grpSp>
        <p:sp>
          <p:nvSpPr>
            <p:cNvPr id="20" name="文本框 19"/>
            <p:cNvSpPr txBox="1"/>
            <p:nvPr/>
          </p:nvSpPr>
          <p:spPr>
            <a:xfrm>
              <a:off x="4232495" y="1727978"/>
              <a:ext cx="1946805" cy="461665"/>
            </a:xfrm>
            <a:prstGeom prst="rect">
              <a:avLst/>
            </a:prstGeom>
            <a:noFill/>
          </p:spPr>
          <p:txBody>
            <a:bodyPr wrap="square" rtlCol="0">
              <a:spAutoFit/>
            </a:bodyPr>
            <a:lstStyle/>
            <a:p>
              <a:r>
                <a:rPr lang="en-US" altLang="zh-CN" sz="2400" dirty="0" smtClean="0"/>
                <a:t>Motivation</a:t>
              </a:r>
              <a:endParaRPr lang="en-US" altLang="zh-CN" sz="2400" dirty="0"/>
            </a:p>
          </p:txBody>
        </p:sp>
      </p:grpSp>
      <p:grpSp>
        <p:nvGrpSpPr>
          <p:cNvPr id="23" name="组合 22"/>
          <p:cNvGrpSpPr/>
          <p:nvPr/>
        </p:nvGrpSpPr>
        <p:grpSpPr>
          <a:xfrm>
            <a:off x="9071577" y="1381310"/>
            <a:ext cx="2838183" cy="941574"/>
            <a:chOff x="3118863" y="1486508"/>
            <a:chExt cx="2838183" cy="941574"/>
          </a:xfrm>
        </p:grpSpPr>
        <p:grpSp>
          <p:nvGrpSpPr>
            <p:cNvPr id="24" name="组合 23"/>
            <p:cNvGrpSpPr/>
            <p:nvPr/>
          </p:nvGrpSpPr>
          <p:grpSpPr>
            <a:xfrm>
              <a:off x="3118863" y="1486508"/>
              <a:ext cx="2838183" cy="941574"/>
              <a:chOff x="5109029" y="1565339"/>
              <a:chExt cx="3904342" cy="1170605"/>
            </a:xfrm>
          </p:grpSpPr>
          <p:sp>
            <p:nvSpPr>
              <p:cNvPr id="26" name="矩形 25"/>
              <p:cNvSpPr/>
              <p:nvPr/>
            </p:nvSpPr>
            <p:spPr>
              <a:xfrm>
                <a:off x="6381247" y="1565339"/>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03</a:t>
                </a:r>
                <a:endParaRPr lang="zh-CN" altLang="en-US" sz="4800" dirty="0">
                  <a:solidFill>
                    <a:schemeClr val="bg2">
                      <a:lumMod val="25000"/>
                    </a:schemeClr>
                  </a:solidFill>
                </a:endParaRPr>
              </a:p>
            </p:txBody>
          </p:sp>
        </p:grpSp>
        <p:sp>
          <p:nvSpPr>
            <p:cNvPr id="25" name="文本框 24"/>
            <p:cNvSpPr txBox="1"/>
            <p:nvPr/>
          </p:nvSpPr>
          <p:spPr>
            <a:xfrm>
              <a:off x="4222424" y="1737986"/>
              <a:ext cx="1651081" cy="461665"/>
            </a:xfrm>
            <a:prstGeom prst="rect">
              <a:avLst/>
            </a:prstGeom>
            <a:noFill/>
          </p:spPr>
          <p:txBody>
            <a:bodyPr wrap="square" rtlCol="0">
              <a:spAutoFit/>
            </a:bodyPr>
            <a:lstStyle/>
            <a:p>
              <a:r>
                <a:rPr lang="en-US" altLang="zh-CN" sz="2400" dirty="0"/>
                <a:t>Preliminary</a:t>
              </a:r>
            </a:p>
          </p:txBody>
        </p:sp>
      </p:grpSp>
      <p:grpSp>
        <p:nvGrpSpPr>
          <p:cNvPr id="28" name="组合 27"/>
          <p:cNvGrpSpPr/>
          <p:nvPr/>
        </p:nvGrpSpPr>
        <p:grpSpPr>
          <a:xfrm>
            <a:off x="9071577" y="3140338"/>
            <a:ext cx="2846049" cy="939800"/>
            <a:chOff x="3118863" y="1494119"/>
            <a:chExt cx="2846049" cy="939800"/>
          </a:xfrm>
        </p:grpSpPr>
        <p:grpSp>
          <p:nvGrpSpPr>
            <p:cNvPr id="29" name="组合 28"/>
            <p:cNvGrpSpPr/>
            <p:nvPr/>
          </p:nvGrpSpPr>
          <p:grpSpPr>
            <a:xfrm>
              <a:off x="3118863" y="1494119"/>
              <a:ext cx="2838183" cy="939800"/>
              <a:chOff x="5109029" y="1574801"/>
              <a:chExt cx="3904342" cy="1168399"/>
            </a:xfrm>
          </p:grpSpPr>
          <p:sp>
            <p:nvSpPr>
              <p:cNvPr id="31"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06</a:t>
                </a:r>
                <a:endParaRPr lang="zh-CN" altLang="en-US" sz="4800" dirty="0">
                  <a:solidFill>
                    <a:schemeClr val="bg2">
                      <a:lumMod val="25000"/>
                    </a:schemeClr>
                  </a:solidFill>
                </a:endParaRPr>
              </a:p>
            </p:txBody>
          </p:sp>
        </p:grpSp>
        <p:sp>
          <p:nvSpPr>
            <p:cNvPr id="30" name="文本框 29"/>
            <p:cNvSpPr txBox="1"/>
            <p:nvPr/>
          </p:nvSpPr>
          <p:spPr>
            <a:xfrm>
              <a:off x="4160741" y="1758249"/>
              <a:ext cx="1804171" cy="461665"/>
            </a:xfrm>
            <a:prstGeom prst="rect">
              <a:avLst/>
            </a:prstGeom>
            <a:noFill/>
          </p:spPr>
          <p:txBody>
            <a:bodyPr wrap="square" rtlCol="0">
              <a:spAutoFit/>
            </a:bodyPr>
            <a:lstStyle/>
            <a:p>
              <a:r>
                <a:rPr lang="en-US" altLang="zh-CN" sz="2400" dirty="0" smtClean="0"/>
                <a:t>Experiments</a:t>
              </a:r>
              <a:endParaRPr lang="en-US" altLang="zh-CN" sz="2400" dirty="0"/>
            </a:p>
          </p:txBody>
        </p:sp>
      </p:grpSp>
      <p:sp>
        <p:nvSpPr>
          <p:cNvPr id="11" name="任意多边形 10"/>
          <p:cNvSpPr/>
          <p:nvPr/>
        </p:nvSpPr>
        <p:spPr>
          <a:xfrm rot="6347891">
            <a:off x="2955154" y="4133820"/>
            <a:ext cx="449943" cy="638628"/>
          </a:xfrm>
          <a:custGeom>
            <a:avLst/>
            <a:gdLst>
              <a:gd name="connsiteX0" fmla="*/ 0 w 449943"/>
              <a:gd name="connsiteY0" fmla="*/ 0 h 638628"/>
              <a:gd name="connsiteX1" fmla="*/ 58057 w 449943"/>
              <a:gd name="connsiteY1" fmla="*/ 638628 h 638628"/>
              <a:gd name="connsiteX2" fmla="*/ 449943 w 449943"/>
              <a:gd name="connsiteY2" fmla="*/ 232228 h 638628"/>
              <a:gd name="connsiteX3" fmla="*/ 0 w 449943"/>
              <a:gd name="connsiteY3" fmla="*/ 0 h 638628"/>
            </a:gdLst>
            <a:ahLst/>
            <a:cxnLst>
              <a:cxn ang="0">
                <a:pos x="connsiteX0" y="connsiteY0"/>
              </a:cxn>
              <a:cxn ang="0">
                <a:pos x="connsiteX1" y="connsiteY1"/>
              </a:cxn>
              <a:cxn ang="0">
                <a:pos x="connsiteX2" y="connsiteY2"/>
              </a:cxn>
              <a:cxn ang="0">
                <a:pos x="connsiteX3" y="connsiteY3"/>
              </a:cxn>
            </a:cxnLst>
            <a:rect l="l" t="t" r="r" b="b"/>
            <a:pathLst>
              <a:path w="449943" h="638628">
                <a:moveTo>
                  <a:pt x="0" y="0"/>
                </a:moveTo>
                <a:lnTo>
                  <a:pt x="58057" y="638628"/>
                </a:lnTo>
                <a:lnTo>
                  <a:pt x="449943" y="232228"/>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灯片编号占位符 32"/>
          <p:cNvSpPr>
            <a:spLocks noGrp="1"/>
          </p:cNvSpPr>
          <p:nvPr>
            <p:ph type="sldNum" sz="quarter" idx="12"/>
          </p:nvPr>
        </p:nvSpPr>
        <p:spPr/>
        <p:txBody>
          <a:bodyPr/>
          <a:lstStyle/>
          <a:p>
            <a:fld id="{FB7A3ED1-8A86-444E-A5FA-8BBDB1966EAF}" type="slidenum">
              <a:rPr lang="zh-CN" altLang="en-US" smtClean="0"/>
              <a:t>14</a:t>
            </a:fld>
            <a:endParaRPr lang="zh-CN" altLang="en-US" dirty="0"/>
          </a:p>
        </p:txBody>
      </p:sp>
      <p:grpSp>
        <p:nvGrpSpPr>
          <p:cNvPr id="34" name="组合 27"/>
          <p:cNvGrpSpPr/>
          <p:nvPr/>
        </p:nvGrpSpPr>
        <p:grpSpPr>
          <a:xfrm>
            <a:off x="2750453" y="3150674"/>
            <a:ext cx="2963649" cy="939800"/>
            <a:chOff x="3118863" y="1494119"/>
            <a:chExt cx="2963649" cy="939800"/>
          </a:xfrm>
        </p:grpSpPr>
        <p:grpSp>
          <p:nvGrpSpPr>
            <p:cNvPr id="35" name="组合 28"/>
            <p:cNvGrpSpPr/>
            <p:nvPr/>
          </p:nvGrpSpPr>
          <p:grpSpPr>
            <a:xfrm>
              <a:off x="3118863" y="1494119"/>
              <a:ext cx="2838183" cy="939800"/>
              <a:chOff x="5109029" y="1574801"/>
              <a:chExt cx="3904342" cy="1168399"/>
            </a:xfrm>
          </p:grpSpPr>
          <p:sp>
            <p:nvSpPr>
              <p:cNvPr id="37"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04</a:t>
                </a:r>
                <a:endParaRPr lang="zh-CN" altLang="en-US" sz="4800" dirty="0">
                  <a:solidFill>
                    <a:schemeClr val="bg2">
                      <a:lumMod val="25000"/>
                    </a:schemeClr>
                  </a:solidFill>
                </a:endParaRPr>
              </a:p>
            </p:txBody>
          </p:sp>
        </p:grpSp>
        <p:sp>
          <p:nvSpPr>
            <p:cNvPr id="36" name="文本框 29"/>
            <p:cNvSpPr txBox="1"/>
            <p:nvPr/>
          </p:nvSpPr>
          <p:spPr>
            <a:xfrm>
              <a:off x="4340397" y="1734732"/>
              <a:ext cx="1742115" cy="461665"/>
            </a:xfrm>
            <a:prstGeom prst="rect">
              <a:avLst/>
            </a:prstGeom>
            <a:noFill/>
          </p:spPr>
          <p:txBody>
            <a:bodyPr wrap="square" rtlCol="0">
              <a:spAutoFit/>
            </a:bodyPr>
            <a:lstStyle/>
            <a:p>
              <a:r>
                <a:rPr lang="en-US" altLang="zh-CN" sz="2400" dirty="0" smtClean="0"/>
                <a:t>Overview</a:t>
              </a:r>
              <a:endParaRPr lang="en-US" altLang="zh-CN" sz="2800" dirty="0"/>
            </a:p>
          </p:txBody>
        </p:sp>
      </p:grpSp>
      <p:grpSp>
        <p:nvGrpSpPr>
          <p:cNvPr id="39" name="组合 27"/>
          <p:cNvGrpSpPr/>
          <p:nvPr/>
        </p:nvGrpSpPr>
        <p:grpSpPr>
          <a:xfrm>
            <a:off x="5917134" y="3151636"/>
            <a:ext cx="2838183" cy="939800"/>
            <a:chOff x="3118863" y="1494119"/>
            <a:chExt cx="2838183" cy="939800"/>
          </a:xfrm>
        </p:grpSpPr>
        <p:grpSp>
          <p:nvGrpSpPr>
            <p:cNvPr id="40" name="组合 28"/>
            <p:cNvGrpSpPr/>
            <p:nvPr/>
          </p:nvGrpSpPr>
          <p:grpSpPr>
            <a:xfrm>
              <a:off x="3118863" y="1494119"/>
              <a:ext cx="2838183" cy="939800"/>
              <a:chOff x="5109029" y="1574801"/>
              <a:chExt cx="3904342" cy="1168399"/>
            </a:xfrm>
          </p:grpSpPr>
          <p:sp>
            <p:nvSpPr>
              <p:cNvPr id="42"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31"/>
              <p:cNvSpPr/>
              <p:nvPr/>
            </p:nvSpPr>
            <p:spPr>
              <a:xfrm>
                <a:off x="5109029" y="1574801"/>
                <a:ext cx="1270000" cy="116114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05</a:t>
                </a:r>
                <a:endParaRPr lang="zh-CN" altLang="en-US" sz="4800" dirty="0">
                  <a:solidFill>
                    <a:schemeClr val="bg2">
                      <a:lumMod val="25000"/>
                    </a:schemeClr>
                  </a:solidFill>
                </a:endParaRPr>
              </a:p>
            </p:txBody>
          </p:sp>
        </p:grpSp>
        <p:sp>
          <p:nvSpPr>
            <p:cNvPr id="41" name="文本框 29"/>
            <p:cNvSpPr txBox="1"/>
            <p:nvPr/>
          </p:nvSpPr>
          <p:spPr>
            <a:xfrm>
              <a:off x="4581924" y="1687698"/>
              <a:ext cx="1077228" cy="584776"/>
            </a:xfrm>
            <a:prstGeom prst="rect">
              <a:avLst/>
            </a:prstGeom>
            <a:noFill/>
          </p:spPr>
          <p:txBody>
            <a:bodyPr wrap="square" rtlCol="0">
              <a:spAutoFit/>
            </a:bodyPr>
            <a:lstStyle/>
            <a:p>
              <a:r>
                <a:rPr lang="en-US" altLang="zh-CN" sz="3200" dirty="0" smtClean="0"/>
                <a:t>EIPS</a:t>
              </a:r>
              <a:endParaRPr lang="en-US" altLang="zh-CN" sz="3200" dirty="0"/>
            </a:p>
          </p:txBody>
        </p:sp>
      </p:grpSp>
    </p:spTree>
    <p:extLst>
      <p:ext uri="{BB962C8B-B14F-4D97-AF65-F5344CB8AC3E}">
        <p14:creationId xmlns:p14="http://schemas.microsoft.com/office/powerpoint/2010/main" val="39524729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9-10-29 at 5.4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58" y="1306908"/>
            <a:ext cx="10829065" cy="4739825"/>
          </a:xfrm>
          <a:prstGeom prst="rect">
            <a:avLst/>
          </a:prstGeom>
        </p:spPr>
      </p:pic>
      <p:sp>
        <p:nvSpPr>
          <p:cNvPr id="5" name="TextBox 4"/>
          <p:cNvSpPr txBox="1"/>
          <p:nvPr/>
        </p:nvSpPr>
        <p:spPr>
          <a:xfrm>
            <a:off x="1681219" y="394352"/>
            <a:ext cx="8403850" cy="707886"/>
          </a:xfrm>
          <a:prstGeom prst="rect">
            <a:avLst/>
          </a:prstGeom>
          <a:noFill/>
        </p:spPr>
        <p:txBody>
          <a:bodyPr wrap="square" rtlCol="0">
            <a:spAutoFit/>
          </a:bodyPr>
          <a:lstStyle/>
          <a:p>
            <a:pPr algn="ctr"/>
            <a:r>
              <a:rPr lang="en-US" sz="4000" dirty="0" smtClean="0">
                <a:latin typeface="Helvetica"/>
                <a:cs typeface="Helvetica"/>
              </a:rPr>
              <a:t>Two </a:t>
            </a:r>
            <a:r>
              <a:rPr lang="en-US" sz="4000" dirty="0" err="1" smtClean="0">
                <a:latin typeface="Helvetica"/>
                <a:cs typeface="Helvetica"/>
              </a:rPr>
              <a:t>Buildingblocks</a:t>
            </a:r>
            <a:r>
              <a:rPr lang="en-US" sz="4000" dirty="0" smtClean="0">
                <a:latin typeface="Helvetica"/>
                <a:cs typeface="Helvetica"/>
              </a:rPr>
              <a:t> of EIPS</a:t>
            </a:r>
            <a:endParaRPr lang="en-US" sz="4000" dirty="0">
              <a:latin typeface="Helvetica"/>
              <a:cs typeface="Helvetica"/>
            </a:endParaRPr>
          </a:p>
        </p:txBody>
      </p:sp>
      <p:grpSp>
        <p:nvGrpSpPr>
          <p:cNvPr id="4" name="组合 16"/>
          <p:cNvGrpSpPr/>
          <p:nvPr/>
        </p:nvGrpSpPr>
        <p:grpSpPr>
          <a:xfrm>
            <a:off x="1592198" y="593560"/>
            <a:ext cx="859340" cy="434224"/>
            <a:chOff x="3064042" y="834189"/>
            <a:chExt cx="859340" cy="434224"/>
          </a:xfrm>
        </p:grpSpPr>
        <p:sp>
          <p:nvSpPr>
            <p:cNvPr id="6" name="燕尾形 17"/>
            <p:cNvSpPr/>
            <p:nvPr/>
          </p:nvSpPr>
          <p:spPr>
            <a:xfrm>
              <a:off x="3064042" y="834189"/>
              <a:ext cx="434224" cy="434224"/>
            </a:xfrm>
            <a:prstGeom prst="chevron">
              <a:avLst>
                <a:gd name="adj" fmla="val 4782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18"/>
            <p:cNvSpPr/>
            <p:nvPr/>
          </p:nvSpPr>
          <p:spPr>
            <a:xfrm>
              <a:off x="3489158" y="834189"/>
              <a:ext cx="434224" cy="434224"/>
            </a:xfrm>
            <a:prstGeom prst="chevron">
              <a:avLst>
                <a:gd name="adj" fmla="val 47829"/>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116315011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89" y="304658"/>
            <a:ext cx="10515600" cy="904688"/>
          </a:xfrm>
        </p:spPr>
        <p:txBody>
          <a:bodyPr>
            <a:normAutofit/>
          </a:bodyPr>
          <a:lstStyle/>
          <a:p>
            <a:pPr marL="571500" indent="-571500">
              <a:buFont typeface="Wingdings" charset="2"/>
              <a:buChar char="Ø"/>
            </a:pPr>
            <a:r>
              <a:rPr lang="en-US" sz="3600" dirty="0" smtClean="0">
                <a:latin typeface="Helvetica"/>
                <a:cs typeface="Helvetica"/>
              </a:rPr>
              <a:t>Dynamic Scaling</a:t>
            </a:r>
            <a:endParaRPr lang="en-US" sz="3600" dirty="0">
              <a:latin typeface="Helvetica"/>
              <a:cs typeface="Helvetica"/>
            </a:endParaRPr>
          </a:p>
        </p:txBody>
      </p:sp>
      <p:sp>
        <p:nvSpPr>
          <p:cNvPr id="3" name="Content Placeholder 2"/>
          <p:cNvSpPr>
            <a:spLocks noGrp="1"/>
          </p:cNvSpPr>
          <p:nvPr>
            <p:ph idx="1"/>
          </p:nvPr>
        </p:nvSpPr>
        <p:spPr>
          <a:xfrm>
            <a:off x="420957" y="1030266"/>
            <a:ext cx="11162776" cy="965156"/>
          </a:xfrm>
        </p:spPr>
        <p:txBody>
          <a:bodyPr/>
          <a:lstStyle/>
          <a:p>
            <a:pPr marL="0" indent="0">
              <a:buNone/>
            </a:pPr>
            <a:r>
              <a:rPr lang="en-US" dirty="0" smtClean="0"/>
              <a:t>An important property of Asymmetric Scalar-product Preserving Encryption (ASPE): dynamic scaling of query </a:t>
            </a:r>
            <a:r>
              <a:rPr lang="en-US" i="1" dirty="0" smtClean="0"/>
              <a:t>q</a:t>
            </a:r>
            <a:r>
              <a:rPr lang="en-US" dirty="0" smtClean="0"/>
              <a:t> does not affect the localization accuracy.</a:t>
            </a:r>
            <a:endParaRPr lang="en-US" dirty="0"/>
          </a:p>
        </p:txBody>
      </p:sp>
      <p:sp>
        <p:nvSpPr>
          <p:cNvPr id="5" name="Title 1"/>
          <p:cNvSpPr txBox="1">
            <a:spLocks/>
          </p:cNvSpPr>
          <p:nvPr/>
        </p:nvSpPr>
        <p:spPr>
          <a:xfrm>
            <a:off x="535339" y="2059369"/>
            <a:ext cx="10515600" cy="601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charset="2"/>
              <a:buChar char="Ø"/>
            </a:pPr>
            <a:r>
              <a:rPr lang="en-US" sz="3600" dirty="0" smtClean="0">
                <a:latin typeface="Helvetica"/>
                <a:cs typeface="Helvetica"/>
              </a:rPr>
              <a:t>Artificial Dimensions/Columns</a:t>
            </a:r>
            <a:endParaRPr lang="en-US" sz="3600" dirty="0">
              <a:latin typeface="Helvetica"/>
              <a:cs typeface="Helvetica"/>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442150644"/>
              </p:ext>
            </p:extLst>
          </p:nvPr>
        </p:nvGraphicFramePr>
        <p:xfrm>
          <a:off x="4802006" y="3744120"/>
          <a:ext cx="1142159" cy="1200517"/>
        </p:xfrm>
        <a:graphic>
          <a:graphicData uri="http://schemas.openxmlformats.org/presentationml/2006/ole">
            <mc:AlternateContent xmlns:mc="http://schemas.openxmlformats.org/markup-compatibility/2006">
              <mc:Choice xmlns:v="urn:schemas-microsoft-com:vml" Requires="v">
                <p:oleObj spid="_x0000_s1097" name="Equation" r:id="rId4" imgW="749300" imgH="787400" progId="Equation.3">
                  <p:embed/>
                </p:oleObj>
              </mc:Choice>
              <mc:Fallback>
                <p:oleObj name="Equation" r:id="rId4" imgW="749300" imgH="787400" progId="Equation.3">
                  <p:embed/>
                  <p:pic>
                    <p:nvPicPr>
                      <p:cNvPr id="0" name=""/>
                      <p:cNvPicPr/>
                      <p:nvPr/>
                    </p:nvPicPr>
                    <p:blipFill>
                      <a:blip r:embed="rId5"/>
                      <a:stretch>
                        <a:fillRect/>
                      </a:stretch>
                    </p:blipFill>
                    <p:spPr>
                      <a:xfrm>
                        <a:off x="4802006" y="3744120"/>
                        <a:ext cx="1142159" cy="1200517"/>
                      </a:xfrm>
                      <a:prstGeom prst="rect">
                        <a:avLst/>
                      </a:prstGeom>
                      <a:solidFill>
                        <a:srgbClr val="FF6600"/>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07550116"/>
              </p:ext>
            </p:extLst>
          </p:nvPr>
        </p:nvGraphicFramePr>
        <p:xfrm>
          <a:off x="7715746" y="3693035"/>
          <a:ext cx="1493229" cy="1270052"/>
        </p:xfrm>
        <a:graphic>
          <a:graphicData uri="http://schemas.openxmlformats.org/presentationml/2006/ole">
            <mc:AlternateContent xmlns:mc="http://schemas.openxmlformats.org/markup-compatibility/2006">
              <mc:Choice xmlns:v="urn:schemas-microsoft-com:vml" Requires="v">
                <p:oleObj spid="_x0000_s1098" name="Equation" r:id="rId6" imgW="927100" imgH="787400" progId="Equation.3">
                  <p:embed/>
                </p:oleObj>
              </mc:Choice>
              <mc:Fallback>
                <p:oleObj name="Equation" r:id="rId6" imgW="927100" imgH="787400" progId="Equation.3">
                  <p:embed/>
                  <p:pic>
                    <p:nvPicPr>
                      <p:cNvPr id="0" name=""/>
                      <p:cNvPicPr/>
                      <p:nvPr/>
                    </p:nvPicPr>
                    <p:blipFill>
                      <a:blip r:embed="rId7"/>
                      <a:stretch>
                        <a:fillRect/>
                      </a:stretch>
                    </p:blipFill>
                    <p:spPr>
                      <a:xfrm>
                        <a:off x="7715746" y="3693035"/>
                        <a:ext cx="1493229" cy="1270052"/>
                      </a:xfrm>
                      <a:prstGeom prst="rect">
                        <a:avLst/>
                      </a:prstGeom>
                      <a:noFill/>
                    </p:spPr>
                  </p:pic>
                </p:oleObj>
              </mc:Fallback>
            </mc:AlternateContent>
          </a:graphicData>
        </a:graphic>
      </p:graphicFrame>
      <p:sp>
        <p:nvSpPr>
          <p:cNvPr id="9" name="TextBox 8"/>
          <p:cNvSpPr txBox="1"/>
          <p:nvPr/>
        </p:nvSpPr>
        <p:spPr>
          <a:xfrm>
            <a:off x="529722" y="3298772"/>
            <a:ext cx="1036717" cy="369332"/>
          </a:xfrm>
          <a:prstGeom prst="rect">
            <a:avLst/>
          </a:prstGeom>
          <a:noFill/>
        </p:spPr>
        <p:txBody>
          <a:bodyPr wrap="square" rtlCol="0">
            <a:spAutoFit/>
          </a:bodyPr>
          <a:lstStyle/>
          <a:p>
            <a:r>
              <a:rPr lang="en-US" dirty="0" smtClean="0">
                <a:latin typeface="Helvetica"/>
                <a:cs typeface="Helvetica"/>
              </a:rPr>
              <a:t>Original</a:t>
            </a:r>
            <a:endParaRPr lang="en-US" dirty="0">
              <a:latin typeface="Helvetica"/>
              <a:cs typeface="Helvetica"/>
            </a:endParaRPr>
          </a:p>
        </p:txBody>
      </p:sp>
      <p:sp>
        <p:nvSpPr>
          <p:cNvPr id="10" name="TextBox 9"/>
          <p:cNvSpPr txBox="1"/>
          <p:nvPr/>
        </p:nvSpPr>
        <p:spPr>
          <a:xfrm>
            <a:off x="1557577" y="3298772"/>
            <a:ext cx="2373699" cy="369332"/>
          </a:xfrm>
          <a:prstGeom prst="rect">
            <a:avLst/>
          </a:prstGeom>
          <a:noFill/>
        </p:spPr>
        <p:txBody>
          <a:bodyPr wrap="square" rtlCol="0">
            <a:spAutoFit/>
          </a:bodyPr>
          <a:lstStyle/>
          <a:p>
            <a:r>
              <a:rPr lang="en-US" dirty="0" smtClean="0">
                <a:latin typeface="Helvetica"/>
                <a:cs typeface="Helvetica"/>
              </a:rPr>
              <a:t>+ Artificial Dimension</a:t>
            </a:r>
            <a:endParaRPr lang="en-US" dirty="0">
              <a:latin typeface="Helvetica"/>
              <a:cs typeface="Helvetica"/>
            </a:endParaRPr>
          </a:p>
        </p:txBody>
      </p:sp>
      <p:sp>
        <p:nvSpPr>
          <p:cNvPr id="11" name="TextBox 10"/>
          <p:cNvSpPr txBox="1"/>
          <p:nvPr/>
        </p:nvSpPr>
        <p:spPr>
          <a:xfrm>
            <a:off x="9141745" y="3276041"/>
            <a:ext cx="2358752" cy="369332"/>
          </a:xfrm>
          <a:prstGeom prst="rect">
            <a:avLst/>
          </a:prstGeom>
          <a:noFill/>
        </p:spPr>
        <p:txBody>
          <a:bodyPr wrap="square" rtlCol="0">
            <a:spAutoFit/>
          </a:bodyPr>
          <a:lstStyle/>
          <a:p>
            <a:r>
              <a:rPr lang="en-US" dirty="0" smtClean="0">
                <a:latin typeface="Helvetica"/>
                <a:cs typeface="Helvetica"/>
              </a:rPr>
              <a:t>+ Artificial Columns</a:t>
            </a:r>
            <a:endParaRPr lang="en-US" dirty="0">
              <a:latin typeface="Helvetica"/>
              <a:cs typeface="Helvetica"/>
            </a:endParaRPr>
          </a:p>
        </p:txBody>
      </p:sp>
      <p:cxnSp>
        <p:nvCxnSpPr>
          <p:cNvPr id="13" name="Straight Arrow Connector 12"/>
          <p:cNvCxnSpPr/>
          <p:nvPr/>
        </p:nvCxnSpPr>
        <p:spPr>
          <a:xfrm>
            <a:off x="6243648" y="4381831"/>
            <a:ext cx="1209624"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171030" y="4000102"/>
            <a:ext cx="1310425" cy="369332"/>
          </a:xfrm>
          <a:prstGeom prst="rect">
            <a:avLst/>
          </a:prstGeom>
          <a:noFill/>
        </p:spPr>
        <p:txBody>
          <a:bodyPr wrap="square" rtlCol="0">
            <a:spAutoFit/>
          </a:bodyPr>
          <a:lstStyle/>
          <a:p>
            <a:r>
              <a:rPr lang="en-US" dirty="0" smtClean="0"/>
              <a:t>encryption2</a:t>
            </a:r>
            <a:endParaRPr lang="en-US" dirty="0"/>
          </a:p>
        </p:txBody>
      </p:sp>
      <p:graphicFrame>
        <p:nvGraphicFramePr>
          <p:cNvPr id="16" name="Object 15"/>
          <p:cNvGraphicFramePr>
            <a:graphicFrameLocks noChangeAspect="1"/>
          </p:cNvGraphicFramePr>
          <p:nvPr>
            <p:extLst>
              <p:ext uri="{D42A27DB-BD31-4B8C-83A1-F6EECF244321}">
                <p14:modId xmlns:p14="http://schemas.microsoft.com/office/powerpoint/2010/main" val="654712059"/>
              </p:ext>
            </p:extLst>
          </p:nvPr>
        </p:nvGraphicFramePr>
        <p:xfrm>
          <a:off x="9494901" y="3742103"/>
          <a:ext cx="1734538" cy="1140359"/>
        </p:xfrm>
        <a:graphic>
          <a:graphicData uri="http://schemas.openxmlformats.org/presentationml/2006/ole">
            <mc:AlternateContent xmlns:mc="http://schemas.openxmlformats.org/markup-compatibility/2006">
              <mc:Choice xmlns:v="urn:schemas-microsoft-com:vml" Requires="v">
                <p:oleObj spid="_x0000_s1099" name="Equation" r:id="rId8" imgW="1219200" imgH="800100" progId="Equation.3">
                  <p:embed/>
                </p:oleObj>
              </mc:Choice>
              <mc:Fallback>
                <p:oleObj name="Equation" r:id="rId8" imgW="1219200" imgH="800100" progId="Equation.3">
                  <p:embed/>
                  <p:pic>
                    <p:nvPicPr>
                      <p:cNvPr id="0" name=""/>
                      <p:cNvPicPr/>
                      <p:nvPr/>
                    </p:nvPicPr>
                    <p:blipFill>
                      <a:blip r:embed="rId9"/>
                      <a:stretch>
                        <a:fillRect/>
                      </a:stretch>
                    </p:blipFill>
                    <p:spPr>
                      <a:xfrm>
                        <a:off x="9494901" y="3742103"/>
                        <a:ext cx="1734538" cy="1140359"/>
                      </a:xfrm>
                      <a:prstGeom prst="rect">
                        <a:avLst/>
                      </a:prstGeom>
                    </p:spPr>
                  </p:pic>
                </p:oleObj>
              </mc:Fallback>
            </mc:AlternateContent>
          </a:graphicData>
        </a:graphic>
      </p:graphicFrame>
      <p:sp>
        <p:nvSpPr>
          <p:cNvPr id="17" name="TextBox 16"/>
          <p:cNvSpPr txBox="1"/>
          <p:nvPr/>
        </p:nvSpPr>
        <p:spPr>
          <a:xfrm>
            <a:off x="559468" y="5487851"/>
            <a:ext cx="1310425" cy="369332"/>
          </a:xfrm>
          <a:prstGeom prst="rect">
            <a:avLst/>
          </a:prstGeom>
          <a:noFill/>
        </p:spPr>
        <p:txBody>
          <a:bodyPr wrap="square" rtlCol="0">
            <a:spAutoFit/>
          </a:bodyPr>
          <a:lstStyle/>
          <a:p>
            <a:r>
              <a:rPr lang="en-US" dirty="0" smtClean="0"/>
              <a:t>decryption1</a:t>
            </a:r>
            <a:endParaRPr lang="en-US" dirty="0"/>
          </a:p>
        </p:txBody>
      </p:sp>
      <p:cxnSp>
        <p:nvCxnSpPr>
          <p:cNvPr id="18" name="Straight Arrow Connector 17"/>
          <p:cNvCxnSpPr/>
          <p:nvPr/>
        </p:nvCxnSpPr>
        <p:spPr>
          <a:xfrm>
            <a:off x="559468" y="5865887"/>
            <a:ext cx="1209624"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3639667746"/>
              </p:ext>
            </p:extLst>
          </p:nvPr>
        </p:nvGraphicFramePr>
        <p:xfrm>
          <a:off x="1960329" y="5356707"/>
          <a:ext cx="1554162" cy="1139825"/>
        </p:xfrm>
        <a:graphic>
          <a:graphicData uri="http://schemas.openxmlformats.org/presentationml/2006/ole">
            <mc:AlternateContent xmlns:mc="http://schemas.openxmlformats.org/markup-compatibility/2006">
              <mc:Choice xmlns:v="urn:schemas-microsoft-com:vml" Requires="v">
                <p:oleObj spid="_x0000_s1100" name="Equation" r:id="rId10" imgW="1092200" imgH="800100" progId="Equation.3">
                  <p:embed/>
                </p:oleObj>
              </mc:Choice>
              <mc:Fallback>
                <p:oleObj name="Equation" r:id="rId10" imgW="1092200" imgH="800100" progId="Equation.3">
                  <p:embed/>
                  <p:pic>
                    <p:nvPicPr>
                      <p:cNvPr id="0" name=""/>
                      <p:cNvPicPr/>
                      <p:nvPr/>
                    </p:nvPicPr>
                    <p:blipFill>
                      <a:blip r:embed="rId11"/>
                      <a:stretch>
                        <a:fillRect/>
                      </a:stretch>
                    </p:blipFill>
                    <p:spPr>
                      <a:xfrm>
                        <a:off x="1960329" y="5356707"/>
                        <a:ext cx="1554162" cy="1139825"/>
                      </a:xfrm>
                      <a:prstGeom prst="rect">
                        <a:avLst/>
                      </a:prstGeom>
                      <a:solidFill>
                        <a:srgbClr val="A9D18E"/>
                      </a:solidFill>
                    </p:spPr>
                  </p:pic>
                </p:oleObj>
              </mc:Fallback>
            </mc:AlternateContent>
          </a:graphicData>
        </a:graphic>
      </p:graphicFrame>
      <p:sp>
        <p:nvSpPr>
          <p:cNvPr id="20" name="TextBox 19"/>
          <p:cNvSpPr txBox="1"/>
          <p:nvPr/>
        </p:nvSpPr>
        <p:spPr>
          <a:xfrm>
            <a:off x="4043969" y="5279767"/>
            <a:ext cx="2567033" cy="369332"/>
          </a:xfrm>
          <a:prstGeom prst="rect">
            <a:avLst/>
          </a:prstGeom>
          <a:noFill/>
        </p:spPr>
        <p:txBody>
          <a:bodyPr wrap="square" rtlCol="0">
            <a:spAutoFit/>
          </a:bodyPr>
          <a:lstStyle/>
          <a:p>
            <a:r>
              <a:rPr lang="en-US" dirty="0" smtClean="0">
                <a:latin typeface="Helvetica"/>
                <a:cs typeface="Helvetica"/>
              </a:rPr>
              <a:t>- Artificial Dimension</a:t>
            </a:r>
            <a:endParaRPr lang="en-US" dirty="0">
              <a:latin typeface="Helvetica"/>
              <a:cs typeface="Helvetica"/>
            </a:endParaRPr>
          </a:p>
        </p:txBody>
      </p:sp>
      <p:graphicFrame>
        <p:nvGraphicFramePr>
          <p:cNvPr id="22" name="Object 21"/>
          <p:cNvGraphicFramePr>
            <a:graphicFrameLocks noChangeAspect="1"/>
          </p:cNvGraphicFramePr>
          <p:nvPr>
            <p:extLst>
              <p:ext uri="{D42A27DB-BD31-4B8C-83A1-F6EECF244321}">
                <p14:modId xmlns:p14="http://schemas.microsoft.com/office/powerpoint/2010/main" val="867831868"/>
              </p:ext>
            </p:extLst>
          </p:nvPr>
        </p:nvGraphicFramePr>
        <p:xfrm>
          <a:off x="4441876" y="5658332"/>
          <a:ext cx="1319213" cy="831850"/>
        </p:xfrm>
        <a:graphic>
          <a:graphicData uri="http://schemas.openxmlformats.org/presentationml/2006/ole">
            <mc:AlternateContent xmlns:mc="http://schemas.openxmlformats.org/markup-compatibility/2006">
              <mc:Choice xmlns:v="urn:schemas-microsoft-com:vml" Requires="v">
                <p:oleObj spid="_x0000_s1101" name="Equation" r:id="rId12" imgW="927100" imgH="584200" progId="Equation.3">
                  <p:embed/>
                </p:oleObj>
              </mc:Choice>
              <mc:Fallback>
                <p:oleObj name="Equation" r:id="rId12" imgW="927100" imgH="584200" progId="Equation.3">
                  <p:embed/>
                  <p:pic>
                    <p:nvPicPr>
                      <p:cNvPr id="0" name=""/>
                      <p:cNvPicPr/>
                      <p:nvPr/>
                    </p:nvPicPr>
                    <p:blipFill>
                      <a:blip r:embed="rId13"/>
                      <a:stretch>
                        <a:fillRect/>
                      </a:stretch>
                    </p:blipFill>
                    <p:spPr>
                      <a:xfrm>
                        <a:off x="4441876" y="5658332"/>
                        <a:ext cx="1319213" cy="831850"/>
                      </a:xfrm>
                      <a:prstGeom prst="rect">
                        <a:avLst/>
                      </a:prstGeom>
                    </p:spPr>
                  </p:pic>
                </p:oleObj>
              </mc:Fallback>
            </mc:AlternateContent>
          </a:graphicData>
        </a:graphic>
      </p:graphicFrame>
      <p:sp>
        <p:nvSpPr>
          <p:cNvPr id="23" name="TextBox 22"/>
          <p:cNvSpPr txBox="1"/>
          <p:nvPr/>
        </p:nvSpPr>
        <p:spPr>
          <a:xfrm>
            <a:off x="6536370" y="5267799"/>
            <a:ext cx="2358752" cy="369332"/>
          </a:xfrm>
          <a:prstGeom prst="rect">
            <a:avLst/>
          </a:prstGeom>
          <a:noFill/>
        </p:spPr>
        <p:txBody>
          <a:bodyPr wrap="square" rtlCol="0">
            <a:spAutoFit/>
          </a:bodyPr>
          <a:lstStyle/>
          <a:p>
            <a:r>
              <a:rPr lang="en-US" dirty="0">
                <a:latin typeface="Helvetica"/>
                <a:cs typeface="Helvetica"/>
              </a:rPr>
              <a:t>-</a:t>
            </a:r>
            <a:r>
              <a:rPr lang="en-US" dirty="0" smtClean="0">
                <a:latin typeface="Helvetica"/>
                <a:cs typeface="Helvetica"/>
              </a:rPr>
              <a:t> Artificial Columns</a:t>
            </a:r>
            <a:endParaRPr lang="en-US" dirty="0">
              <a:latin typeface="Helvetica"/>
              <a:cs typeface="Helvetica"/>
            </a:endParaRPr>
          </a:p>
        </p:txBody>
      </p:sp>
      <p:graphicFrame>
        <p:nvGraphicFramePr>
          <p:cNvPr id="24" name="Object 23"/>
          <p:cNvGraphicFramePr>
            <a:graphicFrameLocks noChangeAspect="1"/>
          </p:cNvGraphicFramePr>
          <p:nvPr>
            <p:extLst>
              <p:ext uri="{D42A27DB-BD31-4B8C-83A1-F6EECF244321}">
                <p14:modId xmlns:p14="http://schemas.microsoft.com/office/powerpoint/2010/main" val="437060263"/>
              </p:ext>
            </p:extLst>
          </p:nvPr>
        </p:nvGraphicFramePr>
        <p:xfrm>
          <a:off x="7169735" y="5728663"/>
          <a:ext cx="849313" cy="741363"/>
        </p:xfrm>
        <a:graphic>
          <a:graphicData uri="http://schemas.openxmlformats.org/presentationml/2006/ole">
            <mc:AlternateContent xmlns:mc="http://schemas.openxmlformats.org/markup-compatibility/2006">
              <mc:Choice xmlns:v="urn:schemas-microsoft-com:vml" Requires="v">
                <p:oleObj spid="_x0000_s1102" name="Equation" r:id="rId14" imgW="596900" imgH="520700" progId="Equation.3">
                  <p:embed/>
                </p:oleObj>
              </mc:Choice>
              <mc:Fallback>
                <p:oleObj name="Equation" r:id="rId14" imgW="596900" imgH="520700" progId="Equation.3">
                  <p:embed/>
                  <p:pic>
                    <p:nvPicPr>
                      <p:cNvPr id="0" name=""/>
                      <p:cNvPicPr/>
                      <p:nvPr/>
                    </p:nvPicPr>
                    <p:blipFill>
                      <a:blip r:embed="rId15"/>
                      <a:stretch>
                        <a:fillRect/>
                      </a:stretch>
                    </p:blipFill>
                    <p:spPr>
                      <a:xfrm>
                        <a:off x="7169735" y="5728663"/>
                        <a:ext cx="849313" cy="741363"/>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111375645"/>
              </p:ext>
            </p:extLst>
          </p:nvPr>
        </p:nvGraphicFramePr>
        <p:xfrm>
          <a:off x="10190122" y="5658332"/>
          <a:ext cx="849313" cy="741363"/>
        </p:xfrm>
        <a:graphic>
          <a:graphicData uri="http://schemas.openxmlformats.org/presentationml/2006/ole">
            <mc:AlternateContent xmlns:mc="http://schemas.openxmlformats.org/markup-compatibility/2006">
              <mc:Choice xmlns:v="urn:schemas-microsoft-com:vml" Requires="v">
                <p:oleObj spid="_x0000_s1103" name="Equation" r:id="rId16" imgW="596900" imgH="520700" progId="Equation.3">
                  <p:embed/>
                </p:oleObj>
              </mc:Choice>
              <mc:Fallback>
                <p:oleObj name="Equation" r:id="rId16" imgW="596900" imgH="520700" progId="Equation.3">
                  <p:embed/>
                  <p:pic>
                    <p:nvPicPr>
                      <p:cNvPr id="0" name=""/>
                      <p:cNvPicPr/>
                      <p:nvPr/>
                    </p:nvPicPr>
                    <p:blipFill>
                      <a:blip r:embed="rId17"/>
                      <a:stretch>
                        <a:fillRect/>
                      </a:stretch>
                    </p:blipFill>
                    <p:spPr>
                      <a:xfrm>
                        <a:off x="10190122" y="5658332"/>
                        <a:ext cx="849313" cy="741363"/>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777919013"/>
              </p:ext>
            </p:extLst>
          </p:nvPr>
        </p:nvGraphicFramePr>
        <p:xfrm>
          <a:off x="630522" y="3954920"/>
          <a:ext cx="849313" cy="741363"/>
        </p:xfrm>
        <a:graphic>
          <a:graphicData uri="http://schemas.openxmlformats.org/presentationml/2006/ole">
            <mc:AlternateContent xmlns:mc="http://schemas.openxmlformats.org/markup-compatibility/2006">
              <mc:Choice xmlns:v="urn:schemas-microsoft-com:vml" Requires="v">
                <p:oleObj spid="_x0000_s1104" name="Equation" r:id="rId18" imgW="596900" imgH="520700" progId="Equation.3">
                  <p:embed/>
                </p:oleObj>
              </mc:Choice>
              <mc:Fallback>
                <p:oleObj name="Equation" r:id="rId18" imgW="596900" imgH="520700" progId="Equation.3">
                  <p:embed/>
                  <p:pic>
                    <p:nvPicPr>
                      <p:cNvPr id="0" name=""/>
                      <p:cNvPicPr/>
                      <p:nvPr/>
                    </p:nvPicPr>
                    <p:blipFill>
                      <a:blip r:embed="rId17"/>
                      <a:stretch>
                        <a:fillRect/>
                      </a:stretch>
                    </p:blipFill>
                    <p:spPr>
                      <a:xfrm>
                        <a:off x="630522" y="3954920"/>
                        <a:ext cx="849313" cy="741363"/>
                      </a:xfrm>
                      <a:prstGeom prst="rect">
                        <a:avLst/>
                      </a:prstGeom>
                      <a:solidFill>
                        <a:srgbClr val="ED7D31"/>
                      </a:solidFill>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061531288"/>
              </p:ext>
            </p:extLst>
          </p:nvPr>
        </p:nvGraphicFramePr>
        <p:xfrm>
          <a:off x="2051832" y="3781844"/>
          <a:ext cx="849312" cy="1120775"/>
        </p:xfrm>
        <a:graphic>
          <a:graphicData uri="http://schemas.openxmlformats.org/presentationml/2006/ole">
            <mc:AlternateContent xmlns:mc="http://schemas.openxmlformats.org/markup-compatibility/2006">
              <mc:Choice xmlns:v="urn:schemas-microsoft-com:vml" Requires="v">
                <p:oleObj spid="_x0000_s1105" name="Equation" r:id="rId19" imgW="596900" imgH="787400" progId="Equation.3">
                  <p:embed/>
                </p:oleObj>
              </mc:Choice>
              <mc:Fallback>
                <p:oleObj name="Equation" r:id="rId19" imgW="596900" imgH="787400" progId="Equation.3">
                  <p:embed/>
                  <p:pic>
                    <p:nvPicPr>
                      <p:cNvPr id="0" name=""/>
                      <p:cNvPicPr/>
                      <p:nvPr/>
                    </p:nvPicPr>
                    <p:blipFill>
                      <a:blip r:embed="rId20"/>
                      <a:stretch>
                        <a:fillRect/>
                      </a:stretch>
                    </p:blipFill>
                    <p:spPr>
                      <a:xfrm>
                        <a:off x="2051832" y="3781844"/>
                        <a:ext cx="849312" cy="1120775"/>
                      </a:xfrm>
                      <a:prstGeom prst="rect">
                        <a:avLst/>
                      </a:prstGeom>
                      <a:solidFill>
                        <a:schemeClr val="accent6">
                          <a:lumMod val="60000"/>
                          <a:lumOff val="40000"/>
                        </a:schemeClr>
                      </a:solidFill>
                    </p:spPr>
                  </p:pic>
                </p:oleObj>
              </mc:Fallback>
            </mc:AlternateContent>
          </a:graphicData>
        </a:graphic>
      </p:graphicFrame>
      <p:cxnSp>
        <p:nvCxnSpPr>
          <p:cNvPr id="28" name="Straight Arrow Connector 27"/>
          <p:cNvCxnSpPr/>
          <p:nvPr/>
        </p:nvCxnSpPr>
        <p:spPr>
          <a:xfrm>
            <a:off x="3212091" y="4388647"/>
            <a:ext cx="1209624"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131451" y="3999159"/>
            <a:ext cx="1310425" cy="369332"/>
          </a:xfrm>
          <a:prstGeom prst="rect">
            <a:avLst/>
          </a:prstGeom>
          <a:noFill/>
        </p:spPr>
        <p:txBody>
          <a:bodyPr wrap="square" rtlCol="0">
            <a:spAutoFit/>
          </a:bodyPr>
          <a:lstStyle/>
          <a:p>
            <a:r>
              <a:rPr lang="en-US" dirty="0" smtClean="0"/>
              <a:t>encryption1</a:t>
            </a:r>
            <a:endParaRPr lang="en-US" dirty="0"/>
          </a:p>
        </p:txBody>
      </p:sp>
      <p:sp>
        <p:nvSpPr>
          <p:cNvPr id="30" name="TextBox 29"/>
          <p:cNvSpPr txBox="1"/>
          <p:nvPr/>
        </p:nvSpPr>
        <p:spPr>
          <a:xfrm>
            <a:off x="564353" y="2741185"/>
            <a:ext cx="10665086" cy="369332"/>
          </a:xfrm>
          <a:prstGeom prst="rect">
            <a:avLst/>
          </a:prstGeom>
          <a:noFill/>
        </p:spPr>
        <p:txBody>
          <a:bodyPr wrap="square" rtlCol="0">
            <a:spAutoFit/>
          </a:bodyPr>
          <a:lstStyle/>
          <a:p>
            <a:r>
              <a:rPr lang="en-US" b="1" i="1" dirty="0" smtClean="0"/>
              <a:t>Encryption1: matrix transformation     Encryption2: column-wise scale    Highlighted are plain/cipher text pair</a:t>
            </a:r>
            <a:endParaRPr lang="en-US" b="1" i="1" dirty="0"/>
          </a:p>
        </p:txBody>
      </p:sp>
      <p:cxnSp>
        <p:nvCxnSpPr>
          <p:cNvPr id="31" name="Straight Arrow Connector 30"/>
          <p:cNvCxnSpPr/>
          <p:nvPr/>
        </p:nvCxnSpPr>
        <p:spPr>
          <a:xfrm>
            <a:off x="8626561" y="6049322"/>
            <a:ext cx="1209624"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8553943" y="5667593"/>
            <a:ext cx="1310425" cy="369332"/>
          </a:xfrm>
          <a:prstGeom prst="rect">
            <a:avLst/>
          </a:prstGeom>
          <a:noFill/>
        </p:spPr>
        <p:txBody>
          <a:bodyPr wrap="square" rtlCol="0">
            <a:spAutoFit/>
          </a:bodyPr>
          <a:lstStyle/>
          <a:p>
            <a:r>
              <a:rPr lang="en-US" dirty="0"/>
              <a:t>d</a:t>
            </a:r>
            <a:r>
              <a:rPr lang="en-US" dirty="0" smtClean="0"/>
              <a:t>ncryption2</a:t>
            </a:r>
            <a:endParaRPr lang="en-US" dirty="0"/>
          </a:p>
        </p:txBody>
      </p:sp>
      <p:sp>
        <p:nvSpPr>
          <p:cNvPr id="4" name="TextBox 3"/>
          <p:cNvSpPr txBox="1"/>
          <p:nvPr/>
        </p:nvSpPr>
        <p:spPr>
          <a:xfrm>
            <a:off x="725777" y="4741371"/>
            <a:ext cx="633098" cy="369332"/>
          </a:xfrm>
          <a:prstGeom prst="rect">
            <a:avLst/>
          </a:prstGeom>
          <a:noFill/>
        </p:spPr>
        <p:txBody>
          <a:bodyPr wrap="square" rtlCol="0">
            <a:spAutoFit/>
          </a:bodyPr>
          <a:lstStyle/>
          <a:p>
            <a:r>
              <a:rPr lang="en-US" dirty="0" smtClean="0">
                <a:solidFill>
                  <a:schemeClr val="accent6">
                    <a:lumMod val="75000"/>
                  </a:schemeClr>
                </a:solidFill>
              </a:rPr>
              <a:t>user</a:t>
            </a:r>
            <a:endParaRPr lang="en-US" dirty="0">
              <a:solidFill>
                <a:schemeClr val="accent6">
                  <a:lumMod val="75000"/>
                </a:schemeClr>
              </a:solidFill>
            </a:endParaRPr>
          </a:p>
        </p:txBody>
      </p:sp>
      <p:sp>
        <p:nvSpPr>
          <p:cNvPr id="33" name="TextBox 32"/>
          <p:cNvSpPr txBox="1"/>
          <p:nvPr/>
        </p:nvSpPr>
        <p:spPr>
          <a:xfrm>
            <a:off x="3393696" y="4479294"/>
            <a:ext cx="633098" cy="369332"/>
          </a:xfrm>
          <a:prstGeom prst="rect">
            <a:avLst/>
          </a:prstGeom>
          <a:noFill/>
        </p:spPr>
        <p:txBody>
          <a:bodyPr wrap="square" rtlCol="0">
            <a:spAutoFit/>
          </a:bodyPr>
          <a:lstStyle/>
          <a:p>
            <a:r>
              <a:rPr lang="en-US" dirty="0" smtClean="0">
                <a:solidFill>
                  <a:schemeClr val="accent6">
                    <a:lumMod val="75000"/>
                  </a:schemeClr>
                </a:solidFill>
              </a:rPr>
              <a:t>EDS</a:t>
            </a:r>
            <a:endParaRPr lang="en-US" dirty="0">
              <a:solidFill>
                <a:schemeClr val="accent6">
                  <a:lumMod val="75000"/>
                </a:schemeClr>
              </a:solidFill>
            </a:endParaRPr>
          </a:p>
        </p:txBody>
      </p:sp>
      <p:sp>
        <p:nvSpPr>
          <p:cNvPr id="34" name="TextBox 33"/>
          <p:cNvSpPr txBox="1"/>
          <p:nvPr/>
        </p:nvSpPr>
        <p:spPr>
          <a:xfrm>
            <a:off x="6467953" y="4463906"/>
            <a:ext cx="633098" cy="369332"/>
          </a:xfrm>
          <a:prstGeom prst="rect">
            <a:avLst/>
          </a:prstGeom>
          <a:noFill/>
        </p:spPr>
        <p:txBody>
          <a:bodyPr wrap="square" rtlCol="0">
            <a:spAutoFit/>
          </a:bodyPr>
          <a:lstStyle/>
          <a:p>
            <a:r>
              <a:rPr lang="en-US" dirty="0" smtClean="0">
                <a:solidFill>
                  <a:schemeClr val="accent6">
                    <a:lumMod val="75000"/>
                  </a:schemeClr>
                </a:solidFill>
              </a:rPr>
              <a:t>user</a:t>
            </a:r>
            <a:endParaRPr lang="en-US" dirty="0">
              <a:solidFill>
                <a:schemeClr val="accent6">
                  <a:lumMod val="75000"/>
                </a:schemeClr>
              </a:solidFill>
            </a:endParaRPr>
          </a:p>
        </p:txBody>
      </p:sp>
      <p:sp>
        <p:nvSpPr>
          <p:cNvPr id="36" name="TextBox 35"/>
          <p:cNvSpPr txBox="1"/>
          <p:nvPr/>
        </p:nvSpPr>
        <p:spPr>
          <a:xfrm>
            <a:off x="10030035" y="4772821"/>
            <a:ext cx="633098" cy="369332"/>
          </a:xfrm>
          <a:prstGeom prst="rect">
            <a:avLst/>
          </a:prstGeom>
          <a:noFill/>
        </p:spPr>
        <p:txBody>
          <a:bodyPr wrap="square" rtlCol="0">
            <a:spAutoFit/>
          </a:bodyPr>
          <a:lstStyle/>
          <a:p>
            <a:r>
              <a:rPr lang="en-US" dirty="0" smtClean="0">
                <a:solidFill>
                  <a:schemeClr val="accent6">
                    <a:lumMod val="75000"/>
                  </a:schemeClr>
                </a:solidFill>
              </a:rPr>
              <a:t>user</a:t>
            </a:r>
            <a:endParaRPr lang="en-US" dirty="0">
              <a:solidFill>
                <a:schemeClr val="accent6">
                  <a:lumMod val="75000"/>
                </a:schemeClr>
              </a:solidFill>
            </a:endParaRPr>
          </a:p>
        </p:txBody>
      </p:sp>
      <p:sp>
        <p:nvSpPr>
          <p:cNvPr id="37" name="TextBox 36"/>
          <p:cNvSpPr txBox="1"/>
          <p:nvPr/>
        </p:nvSpPr>
        <p:spPr>
          <a:xfrm>
            <a:off x="784638" y="5949739"/>
            <a:ext cx="633098" cy="369332"/>
          </a:xfrm>
          <a:prstGeom prst="rect">
            <a:avLst/>
          </a:prstGeom>
          <a:noFill/>
        </p:spPr>
        <p:txBody>
          <a:bodyPr wrap="square" rtlCol="0">
            <a:spAutoFit/>
          </a:bodyPr>
          <a:lstStyle/>
          <a:p>
            <a:r>
              <a:rPr lang="en-US" dirty="0" smtClean="0">
                <a:solidFill>
                  <a:schemeClr val="accent6">
                    <a:lumMod val="75000"/>
                  </a:schemeClr>
                </a:solidFill>
              </a:rPr>
              <a:t>EDS</a:t>
            </a:r>
            <a:endParaRPr lang="en-US" dirty="0">
              <a:solidFill>
                <a:schemeClr val="accent6">
                  <a:lumMod val="75000"/>
                </a:schemeClr>
              </a:solidFill>
            </a:endParaRPr>
          </a:p>
        </p:txBody>
      </p:sp>
      <p:sp>
        <p:nvSpPr>
          <p:cNvPr id="38" name="TextBox 37"/>
          <p:cNvSpPr txBox="1"/>
          <p:nvPr/>
        </p:nvSpPr>
        <p:spPr>
          <a:xfrm>
            <a:off x="4781846" y="6431185"/>
            <a:ext cx="633098" cy="369332"/>
          </a:xfrm>
          <a:prstGeom prst="rect">
            <a:avLst/>
          </a:prstGeom>
          <a:noFill/>
        </p:spPr>
        <p:txBody>
          <a:bodyPr wrap="square" rtlCol="0">
            <a:spAutoFit/>
          </a:bodyPr>
          <a:lstStyle/>
          <a:p>
            <a:r>
              <a:rPr lang="en-US" dirty="0" smtClean="0">
                <a:solidFill>
                  <a:schemeClr val="accent6">
                    <a:lumMod val="75000"/>
                  </a:schemeClr>
                </a:solidFill>
              </a:rPr>
              <a:t>EDS</a:t>
            </a:r>
            <a:endParaRPr lang="en-US" dirty="0">
              <a:solidFill>
                <a:schemeClr val="accent6">
                  <a:lumMod val="75000"/>
                </a:schemeClr>
              </a:solidFill>
            </a:endParaRPr>
          </a:p>
        </p:txBody>
      </p:sp>
      <p:sp>
        <p:nvSpPr>
          <p:cNvPr id="39" name="TextBox 38"/>
          <p:cNvSpPr txBox="1"/>
          <p:nvPr/>
        </p:nvSpPr>
        <p:spPr>
          <a:xfrm>
            <a:off x="7290695" y="6410990"/>
            <a:ext cx="633098" cy="369332"/>
          </a:xfrm>
          <a:prstGeom prst="rect">
            <a:avLst/>
          </a:prstGeom>
          <a:noFill/>
        </p:spPr>
        <p:txBody>
          <a:bodyPr wrap="square" rtlCol="0">
            <a:spAutoFit/>
          </a:bodyPr>
          <a:lstStyle/>
          <a:p>
            <a:r>
              <a:rPr lang="en-US" dirty="0" smtClean="0">
                <a:solidFill>
                  <a:schemeClr val="accent6">
                    <a:lumMod val="75000"/>
                  </a:schemeClr>
                </a:solidFill>
              </a:rPr>
              <a:t>user</a:t>
            </a:r>
            <a:endParaRPr lang="en-US" dirty="0">
              <a:solidFill>
                <a:schemeClr val="accent6">
                  <a:lumMod val="75000"/>
                </a:schemeClr>
              </a:solidFill>
            </a:endParaRPr>
          </a:p>
        </p:txBody>
      </p:sp>
      <p:sp>
        <p:nvSpPr>
          <p:cNvPr id="40" name="TextBox 39"/>
          <p:cNvSpPr txBox="1"/>
          <p:nvPr/>
        </p:nvSpPr>
        <p:spPr>
          <a:xfrm>
            <a:off x="8861803" y="6134405"/>
            <a:ext cx="633098" cy="369332"/>
          </a:xfrm>
          <a:prstGeom prst="rect">
            <a:avLst/>
          </a:prstGeom>
          <a:noFill/>
        </p:spPr>
        <p:txBody>
          <a:bodyPr wrap="square" rtlCol="0">
            <a:spAutoFit/>
          </a:bodyPr>
          <a:lstStyle/>
          <a:p>
            <a:r>
              <a:rPr lang="en-US" dirty="0" smtClean="0">
                <a:solidFill>
                  <a:schemeClr val="accent6">
                    <a:lumMod val="75000"/>
                  </a:schemeClr>
                </a:solidFill>
              </a:rPr>
              <a:t>user</a:t>
            </a:r>
            <a:endParaRPr lang="en-US" dirty="0">
              <a:solidFill>
                <a:schemeClr val="accent6">
                  <a:lumMod val="75000"/>
                </a:schemeClr>
              </a:solidFill>
            </a:endParaRPr>
          </a:p>
        </p:txBody>
      </p:sp>
      <p:sp>
        <p:nvSpPr>
          <p:cNvPr id="41" name="TextBox 40"/>
          <p:cNvSpPr txBox="1"/>
          <p:nvPr/>
        </p:nvSpPr>
        <p:spPr>
          <a:xfrm>
            <a:off x="2147347" y="4890279"/>
            <a:ext cx="633098" cy="369332"/>
          </a:xfrm>
          <a:prstGeom prst="rect">
            <a:avLst/>
          </a:prstGeom>
          <a:noFill/>
        </p:spPr>
        <p:txBody>
          <a:bodyPr wrap="square" rtlCol="0">
            <a:spAutoFit/>
          </a:bodyPr>
          <a:lstStyle/>
          <a:p>
            <a:r>
              <a:rPr lang="en-US" dirty="0" smtClean="0">
                <a:solidFill>
                  <a:schemeClr val="accent6">
                    <a:lumMod val="75000"/>
                  </a:schemeClr>
                </a:solidFill>
              </a:rPr>
              <a:t>EDS</a:t>
            </a:r>
            <a:endParaRPr lang="en-US" dirty="0">
              <a:solidFill>
                <a:schemeClr val="accent6">
                  <a:lumMod val="75000"/>
                </a:schemeClr>
              </a:solidFill>
            </a:endParaRPr>
          </a:p>
        </p:txBody>
      </p:sp>
    </p:spTree>
    <p:extLst>
      <p:ext uri="{BB962C8B-B14F-4D97-AF65-F5344CB8AC3E}">
        <p14:creationId xmlns:p14="http://schemas.microsoft.com/office/powerpoint/2010/main" val="20238623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40" y="2320235"/>
            <a:ext cx="4705909" cy="1325563"/>
          </a:xfrm>
        </p:spPr>
        <p:txBody>
          <a:bodyPr/>
          <a:lstStyle/>
          <a:p>
            <a:pPr algn="ctr"/>
            <a:r>
              <a:rPr lang="en-US" dirty="0" smtClean="0">
                <a:latin typeface="Helvetica"/>
                <a:cs typeface="Helvetica"/>
              </a:rPr>
              <a:t>EIPS </a:t>
            </a:r>
            <a:br>
              <a:rPr lang="en-US" dirty="0" smtClean="0">
                <a:latin typeface="Helvetica"/>
                <a:cs typeface="Helvetica"/>
              </a:rPr>
            </a:br>
            <a:r>
              <a:rPr lang="en-US" dirty="0" smtClean="0">
                <a:latin typeface="Helvetica"/>
                <a:cs typeface="Helvetica"/>
              </a:rPr>
              <a:t>Workflow</a:t>
            </a:r>
            <a:endParaRPr lang="en-US" dirty="0">
              <a:latin typeface="Helvetica"/>
              <a:cs typeface="Helvetica"/>
            </a:endParaRPr>
          </a:p>
        </p:txBody>
      </p:sp>
      <p:pic>
        <p:nvPicPr>
          <p:cNvPr id="4" name="Content Placeholder 3" descr="Screen Shot 2019-10-29 at 5.52.45 P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018" r="-1252"/>
          <a:stretch/>
        </p:blipFill>
        <p:spPr>
          <a:xfrm>
            <a:off x="4770116" y="199163"/>
            <a:ext cx="5995535" cy="6217275"/>
          </a:xfrm>
        </p:spPr>
      </p:pic>
    </p:spTree>
    <p:extLst>
      <p:ext uri="{BB962C8B-B14F-4D97-AF65-F5344CB8AC3E}">
        <p14:creationId xmlns:p14="http://schemas.microsoft.com/office/powerpoint/2010/main" val="323154773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flipH="1">
            <a:off x="-1" y="0"/>
            <a:ext cx="2383369" cy="2070796"/>
          </a:xfrm>
          <a:custGeom>
            <a:avLst/>
            <a:gdLst>
              <a:gd name="connsiteX0" fmla="*/ 464457 w 1509486"/>
              <a:gd name="connsiteY0" fmla="*/ 0 h 1756228"/>
              <a:gd name="connsiteX1" fmla="*/ 0 w 1509486"/>
              <a:gd name="connsiteY1" fmla="*/ 1756228 h 1756228"/>
              <a:gd name="connsiteX2" fmla="*/ 1509486 w 1509486"/>
              <a:gd name="connsiteY2" fmla="*/ 0 h 1756228"/>
              <a:gd name="connsiteX3" fmla="*/ 464457 w 1509486"/>
              <a:gd name="connsiteY3" fmla="*/ 0 h 1756228"/>
            </a:gdLst>
            <a:ahLst/>
            <a:cxnLst>
              <a:cxn ang="0">
                <a:pos x="connsiteX0" y="connsiteY0"/>
              </a:cxn>
              <a:cxn ang="0">
                <a:pos x="connsiteX1" y="connsiteY1"/>
              </a:cxn>
              <a:cxn ang="0">
                <a:pos x="connsiteX2" y="connsiteY2"/>
              </a:cxn>
              <a:cxn ang="0">
                <a:pos x="connsiteX3" y="connsiteY3"/>
              </a:cxn>
            </a:cxnLst>
            <a:rect l="l" t="t" r="r" b="b"/>
            <a:pathLst>
              <a:path w="1509486" h="1756228">
                <a:moveTo>
                  <a:pt x="464457" y="0"/>
                </a:moveTo>
                <a:lnTo>
                  <a:pt x="0" y="1756228"/>
                </a:lnTo>
                <a:lnTo>
                  <a:pt x="1509486" y="0"/>
                </a:lnTo>
                <a:lnTo>
                  <a:pt x="464457"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156286" y="1"/>
            <a:ext cx="2793621" cy="2344297"/>
          </a:xfrm>
          <a:custGeom>
            <a:avLst/>
            <a:gdLst>
              <a:gd name="connsiteX0" fmla="*/ 0 w 2075543"/>
              <a:gd name="connsiteY0" fmla="*/ 0 h 1741714"/>
              <a:gd name="connsiteX1" fmla="*/ 1785257 w 2075543"/>
              <a:gd name="connsiteY1" fmla="*/ 0 h 1741714"/>
              <a:gd name="connsiteX2" fmla="*/ 2075543 w 2075543"/>
              <a:gd name="connsiteY2" fmla="*/ 1741714 h 1741714"/>
              <a:gd name="connsiteX3" fmla="*/ 0 w 2075543"/>
              <a:gd name="connsiteY3" fmla="*/ 0 h 1741714"/>
            </a:gdLst>
            <a:ahLst/>
            <a:cxnLst>
              <a:cxn ang="0">
                <a:pos x="connsiteX0" y="connsiteY0"/>
              </a:cxn>
              <a:cxn ang="0">
                <a:pos x="connsiteX1" y="connsiteY1"/>
              </a:cxn>
              <a:cxn ang="0">
                <a:pos x="connsiteX2" y="connsiteY2"/>
              </a:cxn>
              <a:cxn ang="0">
                <a:pos x="connsiteX3" y="connsiteY3"/>
              </a:cxn>
            </a:cxnLst>
            <a:rect l="l" t="t" r="r" b="b"/>
            <a:pathLst>
              <a:path w="2075543" h="1741714">
                <a:moveTo>
                  <a:pt x="0" y="0"/>
                </a:moveTo>
                <a:lnTo>
                  <a:pt x="1785257" y="0"/>
                </a:lnTo>
                <a:lnTo>
                  <a:pt x="2075543" y="1741714"/>
                </a:lnTo>
                <a:lnTo>
                  <a:pt x="0" y="0"/>
                </a:lnTo>
                <a:close/>
              </a:path>
            </a:pathLst>
          </a:cu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H="1">
            <a:off x="73673" y="1225734"/>
            <a:ext cx="2304673" cy="1791175"/>
          </a:xfrm>
          <a:custGeom>
            <a:avLst/>
            <a:gdLst>
              <a:gd name="connsiteX0" fmla="*/ 0 w 1393371"/>
              <a:gd name="connsiteY0" fmla="*/ 638628 h 1277257"/>
              <a:gd name="connsiteX1" fmla="*/ 609600 w 1393371"/>
              <a:gd name="connsiteY1" fmla="*/ 0 h 1277257"/>
              <a:gd name="connsiteX2" fmla="*/ 1393371 w 1393371"/>
              <a:gd name="connsiteY2" fmla="*/ 682171 h 1277257"/>
              <a:gd name="connsiteX3" fmla="*/ 29028 w 1393371"/>
              <a:gd name="connsiteY3" fmla="*/ 1277257 h 1277257"/>
              <a:gd name="connsiteX4" fmla="*/ 0 w 1393371"/>
              <a:gd name="connsiteY4" fmla="*/ 638628 h 1277257"/>
              <a:gd name="connsiteX0" fmla="*/ 0 w 1669142"/>
              <a:gd name="connsiteY0" fmla="*/ 638628 h 1277257"/>
              <a:gd name="connsiteX1" fmla="*/ 609600 w 1669142"/>
              <a:gd name="connsiteY1" fmla="*/ 0 h 1277257"/>
              <a:gd name="connsiteX2" fmla="*/ 1669142 w 1669142"/>
              <a:gd name="connsiteY2" fmla="*/ 885371 h 1277257"/>
              <a:gd name="connsiteX3" fmla="*/ 29028 w 1669142"/>
              <a:gd name="connsiteY3" fmla="*/ 1277257 h 1277257"/>
              <a:gd name="connsiteX4" fmla="*/ 0 w 1669142"/>
              <a:gd name="connsiteY4" fmla="*/ 638628 h 1277257"/>
              <a:gd name="connsiteX0" fmla="*/ 0 w 1669142"/>
              <a:gd name="connsiteY0" fmla="*/ 595086 h 1233715"/>
              <a:gd name="connsiteX1" fmla="*/ 566057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669142"/>
              <a:gd name="connsiteY0" fmla="*/ 595086 h 1233715"/>
              <a:gd name="connsiteX1" fmla="*/ 653143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723059"/>
              <a:gd name="connsiteY0" fmla="*/ 584303 h 1233715"/>
              <a:gd name="connsiteX1" fmla="*/ 707060 w 1723059"/>
              <a:gd name="connsiteY1" fmla="*/ 0 h 1233715"/>
              <a:gd name="connsiteX2" fmla="*/ 1723059 w 1723059"/>
              <a:gd name="connsiteY2" fmla="*/ 841829 h 1233715"/>
              <a:gd name="connsiteX3" fmla="*/ 82945 w 1723059"/>
              <a:gd name="connsiteY3" fmla="*/ 1233715 h 1233715"/>
              <a:gd name="connsiteX4" fmla="*/ 0 w 1723059"/>
              <a:gd name="connsiteY4" fmla="*/ 584303 h 1233715"/>
              <a:gd name="connsiteX0" fmla="*/ 0 w 1701492"/>
              <a:gd name="connsiteY0" fmla="*/ 562736 h 1233715"/>
              <a:gd name="connsiteX1" fmla="*/ 685493 w 1701492"/>
              <a:gd name="connsiteY1" fmla="*/ 0 h 1233715"/>
              <a:gd name="connsiteX2" fmla="*/ 1701492 w 1701492"/>
              <a:gd name="connsiteY2" fmla="*/ 841829 h 1233715"/>
              <a:gd name="connsiteX3" fmla="*/ 61378 w 1701492"/>
              <a:gd name="connsiteY3" fmla="*/ 1233715 h 1233715"/>
              <a:gd name="connsiteX4" fmla="*/ 0 w 1701492"/>
              <a:gd name="connsiteY4" fmla="*/ 562736 h 1233715"/>
              <a:gd name="connsiteX0" fmla="*/ 0 w 1647574"/>
              <a:gd name="connsiteY0" fmla="*/ 530386 h 1233715"/>
              <a:gd name="connsiteX1" fmla="*/ 631575 w 1647574"/>
              <a:gd name="connsiteY1" fmla="*/ 0 h 1233715"/>
              <a:gd name="connsiteX2" fmla="*/ 1647574 w 1647574"/>
              <a:gd name="connsiteY2" fmla="*/ 841829 h 1233715"/>
              <a:gd name="connsiteX3" fmla="*/ 7460 w 1647574"/>
              <a:gd name="connsiteY3" fmla="*/ 1233715 h 1233715"/>
              <a:gd name="connsiteX4" fmla="*/ 0 w 1647574"/>
              <a:gd name="connsiteY4" fmla="*/ 530386 h 1233715"/>
              <a:gd name="connsiteX0" fmla="*/ 0 w 1712275"/>
              <a:gd name="connsiteY0" fmla="*/ 584303 h 1233715"/>
              <a:gd name="connsiteX1" fmla="*/ 696276 w 1712275"/>
              <a:gd name="connsiteY1" fmla="*/ 0 h 1233715"/>
              <a:gd name="connsiteX2" fmla="*/ 1712275 w 1712275"/>
              <a:gd name="connsiteY2" fmla="*/ 841829 h 1233715"/>
              <a:gd name="connsiteX3" fmla="*/ 72161 w 1712275"/>
              <a:gd name="connsiteY3" fmla="*/ 1233715 h 1233715"/>
              <a:gd name="connsiteX4" fmla="*/ 0 w 1712275"/>
              <a:gd name="connsiteY4" fmla="*/ 584303 h 1233715"/>
              <a:gd name="connsiteX0" fmla="*/ 14331 w 1726606"/>
              <a:gd name="connsiteY0" fmla="*/ 584303 h 1287632"/>
              <a:gd name="connsiteX1" fmla="*/ 710607 w 1726606"/>
              <a:gd name="connsiteY1" fmla="*/ 0 h 1287632"/>
              <a:gd name="connsiteX2" fmla="*/ 1726606 w 1726606"/>
              <a:gd name="connsiteY2" fmla="*/ 841829 h 1287632"/>
              <a:gd name="connsiteX3" fmla="*/ 224 w 1726606"/>
              <a:gd name="connsiteY3" fmla="*/ 1287632 h 1287632"/>
              <a:gd name="connsiteX4" fmla="*/ 14331 w 1726606"/>
              <a:gd name="connsiteY4" fmla="*/ 584303 h 1287632"/>
              <a:gd name="connsiteX0" fmla="*/ 0 w 1712275"/>
              <a:gd name="connsiteY0" fmla="*/ 584303 h 1298416"/>
              <a:gd name="connsiteX1" fmla="*/ 696276 w 1712275"/>
              <a:gd name="connsiteY1" fmla="*/ 0 h 1298416"/>
              <a:gd name="connsiteX2" fmla="*/ 1712275 w 1712275"/>
              <a:gd name="connsiteY2" fmla="*/ 841829 h 1298416"/>
              <a:gd name="connsiteX3" fmla="*/ 18243 w 1712275"/>
              <a:gd name="connsiteY3" fmla="*/ 1298416 h 1298416"/>
              <a:gd name="connsiteX4" fmla="*/ 0 w 1712275"/>
              <a:gd name="connsiteY4" fmla="*/ 584303 h 1298416"/>
              <a:gd name="connsiteX0" fmla="*/ 0 w 1712275"/>
              <a:gd name="connsiteY0" fmla="*/ 595086 h 1309199"/>
              <a:gd name="connsiteX1" fmla="*/ 674710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595086 h 1309199"/>
              <a:gd name="connsiteX1" fmla="*/ 696277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616653 h 1330766"/>
              <a:gd name="connsiteX1" fmla="*/ 663926 w 1712275"/>
              <a:gd name="connsiteY1" fmla="*/ 0 h 1330766"/>
              <a:gd name="connsiteX2" fmla="*/ 1712275 w 1712275"/>
              <a:gd name="connsiteY2" fmla="*/ 874179 h 1330766"/>
              <a:gd name="connsiteX3" fmla="*/ 18243 w 1712275"/>
              <a:gd name="connsiteY3" fmla="*/ 1330766 h 1330766"/>
              <a:gd name="connsiteX4" fmla="*/ 0 w 1712275"/>
              <a:gd name="connsiteY4" fmla="*/ 616653 h 133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2275" h="1330766">
                <a:moveTo>
                  <a:pt x="0" y="616653"/>
                </a:moveTo>
                <a:lnTo>
                  <a:pt x="663926" y="0"/>
                </a:lnTo>
                <a:lnTo>
                  <a:pt x="1712275" y="874179"/>
                </a:lnTo>
                <a:lnTo>
                  <a:pt x="18243" y="1330766"/>
                </a:lnTo>
                <a:cubicBezTo>
                  <a:pt x="15756" y="1096323"/>
                  <a:pt x="2487" y="851096"/>
                  <a:pt x="0" y="616653"/>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H="1">
            <a:off x="761895" y="2587668"/>
            <a:ext cx="1591895" cy="1737589"/>
          </a:xfrm>
          <a:custGeom>
            <a:avLst/>
            <a:gdLst>
              <a:gd name="connsiteX0" fmla="*/ 0 w 856343"/>
              <a:gd name="connsiteY0" fmla="*/ 362857 h 1306286"/>
              <a:gd name="connsiteX1" fmla="*/ 43543 w 856343"/>
              <a:gd name="connsiteY1" fmla="*/ 1306286 h 1306286"/>
              <a:gd name="connsiteX2" fmla="*/ 856343 w 856343"/>
              <a:gd name="connsiteY2" fmla="*/ 0 h 1306286"/>
              <a:gd name="connsiteX3" fmla="*/ 0 w 856343"/>
              <a:gd name="connsiteY3" fmla="*/ 362857 h 1306286"/>
              <a:gd name="connsiteX0" fmla="*/ 0 w 1161143"/>
              <a:gd name="connsiteY0" fmla="*/ 261257 h 1204686"/>
              <a:gd name="connsiteX1" fmla="*/ 43543 w 1161143"/>
              <a:gd name="connsiteY1" fmla="*/ 1204686 h 1204686"/>
              <a:gd name="connsiteX2" fmla="*/ 1161143 w 1161143"/>
              <a:gd name="connsiteY2" fmla="*/ 0 h 1204686"/>
              <a:gd name="connsiteX3" fmla="*/ 0 w 1161143"/>
              <a:gd name="connsiteY3" fmla="*/ 261257 h 1204686"/>
              <a:gd name="connsiteX0" fmla="*/ 0 w 1182710"/>
              <a:gd name="connsiteY0" fmla="*/ 347526 h 1290955"/>
              <a:gd name="connsiteX1" fmla="*/ 43543 w 1182710"/>
              <a:gd name="connsiteY1" fmla="*/ 1290955 h 1290955"/>
              <a:gd name="connsiteX2" fmla="*/ 1182710 w 1182710"/>
              <a:gd name="connsiteY2" fmla="*/ 0 h 1290955"/>
              <a:gd name="connsiteX3" fmla="*/ 0 w 1182710"/>
              <a:gd name="connsiteY3" fmla="*/ 347526 h 1290955"/>
              <a:gd name="connsiteX0" fmla="*/ 0 w 1182710"/>
              <a:gd name="connsiteY0" fmla="*/ 315175 h 1290955"/>
              <a:gd name="connsiteX1" fmla="*/ 43543 w 1182710"/>
              <a:gd name="connsiteY1" fmla="*/ 1290955 h 1290955"/>
              <a:gd name="connsiteX2" fmla="*/ 1182710 w 1182710"/>
              <a:gd name="connsiteY2" fmla="*/ 0 h 1290955"/>
              <a:gd name="connsiteX3" fmla="*/ 0 w 1182710"/>
              <a:gd name="connsiteY3" fmla="*/ 315175 h 1290955"/>
            </a:gdLst>
            <a:ahLst/>
            <a:cxnLst>
              <a:cxn ang="0">
                <a:pos x="connsiteX0" y="connsiteY0"/>
              </a:cxn>
              <a:cxn ang="0">
                <a:pos x="connsiteX1" y="connsiteY1"/>
              </a:cxn>
              <a:cxn ang="0">
                <a:pos x="connsiteX2" y="connsiteY2"/>
              </a:cxn>
              <a:cxn ang="0">
                <a:pos x="connsiteX3" y="connsiteY3"/>
              </a:cxn>
            </a:cxnLst>
            <a:rect l="l" t="t" r="r" b="b"/>
            <a:pathLst>
              <a:path w="1182710" h="1290955">
                <a:moveTo>
                  <a:pt x="0" y="315175"/>
                </a:moveTo>
                <a:lnTo>
                  <a:pt x="43543" y="1290955"/>
                </a:lnTo>
                <a:lnTo>
                  <a:pt x="1182710" y="0"/>
                </a:lnTo>
                <a:lnTo>
                  <a:pt x="0" y="315175"/>
                </a:lnTo>
                <a:close/>
              </a:path>
            </a:pathLst>
          </a:cu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9130616">
            <a:off x="1300738" y="4818531"/>
            <a:ext cx="667657" cy="478972"/>
          </a:xfrm>
          <a:custGeom>
            <a:avLst/>
            <a:gdLst>
              <a:gd name="connsiteX0" fmla="*/ 0 w 667657"/>
              <a:gd name="connsiteY0" fmla="*/ 0 h 478972"/>
              <a:gd name="connsiteX1" fmla="*/ 101600 w 667657"/>
              <a:gd name="connsiteY1" fmla="*/ 478972 h 478972"/>
              <a:gd name="connsiteX2" fmla="*/ 667657 w 667657"/>
              <a:gd name="connsiteY2" fmla="*/ 304800 h 478972"/>
              <a:gd name="connsiteX3" fmla="*/ 0 w 667657"/>
              <a:gd name="connsiteY3" fmla="*/ 0 h 478972"/>
            </a:gdLst>
            <a:ahLst/>
            <a:cxnLst>
              <a:cxn ang="0">
                <a:pos x="connsiteX0" y="connsiteY0"/>
              </a:cxn>
              <a:cxn ang="0">
                <a:pos x="connsiteX1" y="connsiteY1"/>
              </a:cxn>
              <a:cxn ang="0">
                <a:pos x="connsiteX2" y="connsiteY2"/>
              </a:cxn>
              <a:cxn ang="0">
                <a:pos x="connsiteX3" y="connsiteY3"/>
              </a:cxn>
            </a:cxnLst>
            <a:rect l="l" t="t" r="r" b="b"/>
            <a:pathLst>
              <a:path w="667657" h="478972">
                <a:moveTo>
                  <a:pt x="0" y="0"/>
                </a:moveTo>
                <a:lnTo>
                  <a:pt x="101600" y="478972"/>
                </a:lnTo>
                <a:lnTo>
                  <a:pt x="667657"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906290" y="3895725"/>
            <a:ext cx="348343" cy="508000"/>
          </a:xfrm>
          <a:custGeom>
            <a:avLst/>
            <a:gdLst>
              <a:gd name="connsiteX0" fmla="*/ 0 w 348343"/>
              <a:gd name="connsiteY0" fmla="*/ 0 h 508000"/>
              <a:gd name="connsiteX1" fmla="*/ 72571 w 348343"/>
              <a:gd name="connsiteY1" fmla="*/ 508000 h 508000"/>
              <a:gd name="connsiteX2" fmla="*/ 348343 w 348343"/>
              <a:gd name="connsiteY2" fmla="*/ 203200 h 508000"/>
              <a:gd name="connsiteX3" fmla="*/ 0 w 348343"/>
              <a:gd name="connsiteY3" fmla="*/ 0 h 508000"/>
            </a:gdLst>
            <a:ahLst/>
            <a:cxnLst>
              <a:cxn ang="0">
                <a:pos x="connsiteX0" y="connsiteY0"/>
              </a:cxn>
              <a:cxn ang="0">
                <a:pos x="connsiteX1" y="connsiteY1"/>
              </a:cxn>
              <a:cxn ang="0">
                <a:pos x="connsiteX2" y="connsiteY2"/>
              </a:cxn>
              <a:cxn ang="0">
                <a:pos x="connsiteX3" y="connsiteY3"/>
              </a:cxn>
            </a:cxnLst>
            <a:rect l="l" t="t" r="r" b="b"/>
            <a:pathLst>
              <a:path w="348343" h="508000">
                <a:moveTo>
                  <a:pt x="0" y="0"/>
                </a:moveTo>
                <a:lnTo>
                  <a:pt x="72571" y="508000"/>
                </a:lnTo>
                <a:lnTo>
                  <a:pt x="348343" y="203200"/>
                </a:lnTo>
                <a:lnTo>
                  <a:pt x="0"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741064" y="1404498"/>
            <a:ext cx="2838183" cy="939800"/>
            <a:chOff x="3118863" y="1494119"/>
            <a:chExt cx="2838183" cy="939800"/>
          </a:xfrm>
        </p:grpSpPr>
        <p:grpSp>
          <p:nvGrpSpPr>
            <p:cNvPr id="2" name="组合 1"/>
            <p:cNvGrpSpPr/>
            <p:nvPr/>
          </p:nvGrpSpPr>
          <p:grpSpPr>
            <a:xfrm>
              <a:off x="3118863" y="1494119"/>
              <a:ext cx="2838183" cy="939800"/>
              <a:chOff x="5109029" y="1574801"/>
              <a:chExt cx="3904342" cy="1168399"/>
            </a:xfrm>
          </p:grpSpPr>
          <p:sp>
            <p:nvSpPr>
              <p:cNvPr id="12" name="矩形 11"/>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01</a:t>
                </a:r>
                <a:endParaRPr lang="zh-CN" altLang="en-US" sz="4800" dirty="0">
                  <a:solidFill>
                    <a:schemeClr val="bg2">
                      <a:lumMod val="25000"/>
                    </a:schemeClr>
                  </a:solidFill>
                </a:endParaRPr>
              </a:p>
            </p:txBody>
          </p:sp>
        </p:grpSp>
        <p:sp>
          <p:nvSpPr>
            <p:cNvPr id="4" name="文本框 3"/>
            <p:cNvSpPr txBox="1"/>
            <p:nvPr/>
          </p:nvSpPr>
          <p:spPr>
            <a:xfrm>
              <a:off x="4645784" y="1690952"/>
              <a:ext cx="978787" cy="584776"/>
            </a:xfrm>
            <a:prstGeom prst="rect">
              <a:avLst/>
            </a:prstGeom>
            <a:noFill/>
          </p:spPr>
          <p:txBody>
            <a:bodyPr wrap="square" rtlCol="0">
              <a:spAutoFit/>
            </a:bodyPr>
            <a:lstStyle/>
            <a:p>
              <a:r>
                <a:rPr lang="en-US" altLang="zh-CN" sz="3200" dirty="0" smtClean="0"/>
                <a:t>IPS</a:t>
              </a:r>
              <a:endParaRPr lang="zh-CN" altLang="en-US" sz="3200" dirty="0"/>
            </a:p>
          </p:txBody>
        </p:sp>
      </p:grpSp>
      <p:grpSp>
        <p:nvGrpSpPr>
          <p:cNvPr id="18" name="组合 17"/>
          <p:cNvGrpSpPr/>
          <p:nvPr/>
        </p:nvGrpSpPr>
        <p:grpSpPr>
          <a:xfrm>
            <a:off x="5905854" y="1381310"/>
            <a:ext cx="3060437" cy="939800"/>
            <a:chOff x="3118863" y="1494119"/>
            <a:chExt cx="3060437" cy="939800"/>
          </a:xfrm>
        </p:grpSpPr>
        <p:grpSp>
          <p:nvGrpSpPr>
            <p:cNvPr id="19" name="组合 18"/>
            <p:cNvGrpSpPr/>
            <p:nvPr/>
          </p:nvGrpSpPr>
          <p:grpSpPr>
            <a:xfrm>
              <a:off x="3118863" y="1494119"/>
              <a:ext cx="2838183" cy="939800"/>
              <a:chOff x="5109029" y="1574801"/>
              <a:chExt cx="3904342" cy="1168399"/>
            </a:xfrm>
          </p:grpSpPr>
          <p:sp>
            <p:nvSpPr>
              <p:cNvPr id="21" name="矩形 2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02</a:t>
                </a:r>
                <a:endParaRPr lang="zh-CN" altLang="en-US" sz="4800" dirty="0">
                  <a:solidFill>
                    <a:schemeClr val="bg2">
                      <a:lumMod val="25000"/>
                    </a:schemeClr>
                  </a:solidFill>
                </a:endParaRPr>
              </a:p>
            </p:txBody>
          </p:sp>
        </p:grpSp>
        <p:sp>
          <p:nvSpPr>
            <p:cNvPr id="20" name="文本框 19"/>
            <p:cNvSpPr txBox="1"/>
            <p:nvPr/>
          </p:nvSpPr>
          <p:spPr>
            <a:xfrm>
              <a:off x="4232495" y="1727978"/>
              <a:ext cx="1946805" cy="461665"/>
            </a:xfrm>
            <a:prstGeom prst="rect">
              <a:avLst/>
            </a:prstGeom>
            <a:noFill/>
          </p:spPr>
          <p:txBody>
            <a:bodyPr wrap="square" rtlCol="0">
              <a:spAutoFit/>
            </a:bodyPr>
            <a:lstStyle/>
            <a:p>
              <a:r>
                <a:rPr lang="en-US" altLang="zh-CN" sz="2400" dirty="0" smtClean="0"/>
                <a:t>Motivation</a:t>
              </a:r>
              <a:endParaRPr lang="en-US" altLang="zh-CN" sz="2400" dirty="0"/>
            </a:p>
          </p:txBody>
        </p:sp>
      </p:grpSp>
      <p:grpSp>
        <p:nvGrpSpPr>
          <p:cNvPr id="23" name="组合 22"/>
          <p:cNvGrpSpPr/>
          <p:nvPr/>
        </p:nvGrpSpPr>
        <p:grpSpPr>
          <a:xfrm>
            <a:off x="9071577" y="1381310"/>
            <a:ext cx="2838183" cy="941574"/>
            <a:chOff x="3118863" y="1486508"/>
            <a:chExt cx="2838183" cy="941574"/>
          </a:xfrm>
        </p:grpSpPr>
        <p:grpSp>
          <p:nvGrpSpPr>
            <p:cNvPr id="24" name="组合 23"/>
            <p:cNvGrpSpPr/>
            <p:nvPr/>
          </p:nvGrpSpPr>
          <p:grpSpPr>
            <a:xfrm>
              <a:off x="3118863" y="1486508"/>
              <a:ext cx="2838183" cy="941574"/>
              <a:chOff x="5109029" y="1565339"/>
              <a:chExt cx="3904342" cy="1170605"/>
            </a:xfrm>
          </p:grpSpPr>
          <p:sp>
            <p:nvSpPr>
              <p:cNvPr id="26" name="矩形 25"/>
              <p:cNvSpPr/>
              <p:nvPr/>
            </p:nvSpPr>
            <p:spPr>
              <a:xfrm>
                <a:off x="6381247" y="1565339"/>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03</a:t>
                </a:r>
                <a:endParaRPr lang="zh-CN" altLang="en-US" sz="4800" dirty="0">
                  <a:solidFill>
                    <a:schemeClr val="bg2">
                      <a:lumMod val="25000"/>
                    </a:schemeClr>
                  </a:solidFill>
                </a:endParaRPr>
              </a:p>
            </p:txBody>
          </p:sp>
        </p:grpSp>
        <p:sp>
          <p:nvSpPr>
            <p:cNvPr id="25" name="文本框 24"/>
            <p:cNvSpPr txBox="1"/>
            <p:nvPr/>
          </p:nvSpPr>
          <p:spPr>
            <a:xfrm>
              <a:off x="4222424" y="1737986"/>
              <a:ext cx="1651081" cy="461665"/>
            </a:xfrm>
            <a:prstGeom prst="rect">
              <a:avLst/>
            </a:prstGeom>
            <a:noFill/>
          </p:spPr>
          <p:txBody>
            <a:bodyPr wrap="square" rtlCol="0">
              <a:spAutoFit/>
            </a:bodyPr>
            <a:lstStyle/>
            <a:p>
              <a:r>
                <a:rPr lang="en-US" altLang="zh-CN" sz="2400" dirty="0"/>
                <a:t>Preliminary</a:t>
              </a:r>
            </a:p>
          </p:txBody>
        </p:sp>
      </p:grpSp>
      <p:grpSp>
        <p:nvGrpSpPr>
          <p:cNvPr id="28" name="组合 27"/>
          <p:cNvGrpSpPr/>
          <p:nvPr/>
        </p:nvGrpSpPr>
        <p:grpSpPr>
          <a:xfrm>
            <a:off x="9071577" y="3140338"/>
            <a:ext cx="2846049" cy="939800"/>
            <a:chOff x="3118863" y="1494119"/>
            <a:chExt cx="2846049" cy="939800"/>
          </a:xfrm>
        </p:grpSpPr>
        <p:grpSp>
          <p:nvGrpSpPr>
            <p:cNvPr id="29" name="组合 28"/>
            <p:cNvGrpSpPr/>
            <p:nvPr/>
          </p:nvGrpSpPr>
          <p:grpSpPr>
            <a:xfrm>
              <a:off x="3118863" y="1494119"/>
              <a:ext cx="2838183" cy="939800"/>
              <a:chOff x="5109029" y="1574801"/>
              <a:chExt cx="3904342" cy="1168399"/>
            </a:xfrm>
          </p:grpSpPr>
          <p:sp>
            <p:nvSpPr>
              <p:cNvPr id="31"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109029" y="1574801"/>
                <a:ext cx="1270000" cy="116114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06</a:t>
                </a:r>
                <a:endParaRPr lang="zh-CN" altLang="en-US" sz="4800" dirty="0">
                  <a:solidFill>
                    <a:schemeClr val="bg2">
                      <a:lumMod val="25000"/>
                    </a:schemeClr>
                  </a:solidFill>
                </a:endParaRPr>
              </a:p>
            </p:txBody>
          </p:sp>
        </p:grpSp>
        <p:sp>
          <p:nvSpPr>
            <p:cNvPr id="30" name="文本框 29"/>
            <p:cNvSpPr txBox="1"/>
            <p:nvPr/>
          </p:nvSpPr>
          <p:spPr>
            <a:xfrm>
              <a:off x="4160741" y="1758249"/>
              <a:ext cx="1804171" cy="461665"/>
            </a:xfrm>
            <a:prstGeom prst="rect">
              <a:avLst/>
            </a:prstGeom>
            <a:noFill/>
          </p:spPr>
          <p:txBody>
            <a:bodyPr wrap="square" rtlCol="0">
              <a:spAutoFit/>
            </a:bodyPr>
            <a:lstStyle/>
            <a:p>
              <a:r>
                <a:rPr lang="en-US" altLang="zh-CN" sz="2400" dirty="0" smtClean="0"/>
                <a:t>Experiments</a:t>
              </a:r>
              <a:endParaRPr lang="en-US" altLang="zh-CN" sz="2400" dirty="0"/>
            </a:p>
          </p:txBody>
        </p:sp>
      </p:grpSp>
      <p:sp>
        <p:nvSpPr>
          <p:cNvPr id="11" name="任意多边形 10"/>
          <p:cNvSpPr/>
          <p:nvPr/>
        </p:nvSpPr>
        <p:spPr>
          <a:xfrm rot="6347891">
            <a:off x="2955154" y="4133820"/>
            <a:ext cx="449943" cy="638628"/>
          </a:xfrm>
          <a:custGeom>
            <a:avLst/>
            <a:gdLst>
              <a:gd name="connsiteX0" fmla="*/ 0 w 449943"/>
              <a:gd name="connsiteY0" fmla="*/ 0 h 638628"/>
              <a:gd name="connsiteX1" fmla="*/ 58057 w 449943"/>
              <a:gd name="connsiteY1" fmla="*/ 638628 h 638628"/>
              <a:gd name="connsiteX2" fmla="*/ 449943 w 449943"/>
              <a:gd name="connsiteY2" fmla="*/ 232228 h 638628"/>
              <a:gd name="connsiteX3" fmla="*/ 0 w 449943"/>
              <a:gd name="connsiteY3" fmla="*/ 0 h 638628"/>
            </a:gdLst>
            <a:ahLst/>
            <a:cxnLst>
              <a:cxn ang="0">
                <a:pos x="connsiteX0" y="connsiteY0"/>
              </a:cxn>
              <a:cxn ang="0">
                <a:pos x="connsiteX1" y="connsiteY1"/>
              </a:cxn>
              <a:cxn ang="0">
                <a:pos x="connsiteX2" y="connsiteY2"/>
              </a:cxn>
              <a:cxn ang="0">
                <a:pos x="connsiteX3" y="connsiteY3"/>
              </a:cxn>
            </a:cxnLst>
            <a:rect l="l" t="t" r="r" b="b"/>
            <a:pathLst>
              <a:path w="449943" h="638628">
                <a:moveTo>
                  <a:pt x="0" y="0"/>
                </a:moveTo>
                <a:lnTo>
                  <a:pt x="58057" y="638628"/>
                </a:lnTo>
                <a:lnTo>
                  <a:pt x="449943" y="232228"/>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灯片编号占位符 32"/>
          <p:cNvSpPr>
            <a:spLocks noGrp="1"/>
          </p:cNvSpPr>
          <p:nvPr>
            <p:ph type="sldNum" sz="quarter" idx="12"/>
          </p:nvPr>
        </p:nvSpPr>
        <p:spPr/>
        <p:txBody>
          <a:bodyPr/>
          <a:lstStyle/>
          <a:p>
            <a:fld id="{FB7A3ED1-8A86-444E-A5FA-8BBDB1966EAF}" type="slidenum">
              <a:rPr lang="zh-CN" altLang="en-US" smtClean="0"/>
              <a:t>18</a:t>
            </a:fld>
            <a:endParaRPr lang="zh-CN" altLang="en-US" dirty="0"/>
          </a:p>
        </p:txBody>
      </p:sp>
      <p:grpSp>
        <p:nvGrpSpPr>
          <p:cNvPr id="34" name="组合 27"/>
          <p:cNvGrpSpPr/>
          <p:nvPr/>
        </p:nvGrpSpPr>
        <p:grpSpPr>
          <a:xfrm>
            <a:off x="2750453" y="3150674"/>
            <a:ext cx="2963649" cy="939800"/>
            <a:chOff x="3118863" y="1494119"/>
            <a:chExt cx="2963649" cy="939800"/>
          </a:xfrm>
        </p:grpSpPr>
        <p:grpSp>
          <p:nvGrpSpPr>
            <p:cNvPr id="35" name="组合 28"/>
            <p:cNvGrpSpPr/>
            <p:nvPr/>
          </p:nvGrpSpPr>
          <p:grpSpPr>
            <a:xfrm>
              <a:off x="3118863" y="1494119"/>
              <a:ext cx="2838183" cy="939800"/>
              <a:chOff x="5109029" y="1574801"/>
              <a:chExt cx="3904342" cy="1168399"/>
            </a:xfrm>
          </p:grpSpPr>
          <p:sp>
            <p:nvSpPr>
              <p:cNvPr id="37"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04</a:t>
                </a:r>
                <a:endParaRPr lang="zh-CN" altLang="en-US" sz="4800" dirty="0">
                  <a:solidFill>
                    <a:schemeClr val="bg2">
                      <a:lumMod val="25000"/>
                    </a:schemeClr>
                  </a:solidFill>
                </a:endParaRPr>
              </a:p>
            </p:txBody>
          </p:sp>
        </p:grpSp>
        <p:sp>
          <p:nvSpPr>
            <p:cNvPr id="36" name="文本框 29"/>
            <p:cNvSpPr txBox="1"/>
            <p:nvPr/>
          </p:nvSpPr>
          <p:spPr>
            <a:xfrm>
              <a:off x="4340397" y="1734732"/>
              <a:ext cx="1742115" cy="461665"/>
            </a:xfrm>
            <a:prstGeom prst="rect">
              <a:avLst/>
            </a:prstGeom>
            <a:noFill/>
          </p:spPr>
          <p:txBody>
            <a:bodyPr wrap="square" rtlCol="0">
              <a:spAutoFit/>
            </a:bodyPr>
            <a:lstStyle/>
            <a:p>
              <a:r>
                <a:rPr lang="en-US" altLang="zh-CN" sz="2400" dirty="0" smtClean="0"/>
                <a:t>Overview</a:t>
              </a:r>
              <a:endParaRPr lang="en-US" altLang="zh-CN" sz="2800" dirty="0"/>
            </a:p>
          </p:txBody>
        </p:sp>
      </p:grpSp>
      <p:grpSp>
        <p:nvGrpSpPr>
          <p:cNvPr id="39" name="组合 27"/>
          <p:cNvGrpSpPr/>
          <p:nvPr/>
        </p:nvGrpSpPr>
        <p:grpSpPr>
          <a:xfrm>
            <a:off x="5917134" y="3151636"/>
            <a:ext cx="2838183" cy="939800"/>
            <a:chOff x="3118863" y="1494119"/>
            <a:chExt cx="2838183" cy="939800"/>
          </a:xfrm>
        </p:grpSpPr>
        <p:grpSp>
          <p:nvGrpSpPr>
            <p:cNvPr id="40" name="组合 28"/>
            <p:cNvGrpSpPr/>
            <p:nvPr/>
          </p:nvGrpSpPr>
          <p:grpSpPr>
            <a:xfrm>
              <a:off x="3118863" y="1494119"/>
              <a:ext cx="2838183" cy="939800"/>
              <a:chOff x="5109029" y="1574801"/>
              <a:chExt cx="3904342" cy="1168399"/>
            </a:xfrm>
          </p:grpSpPr>
          <p:sp>
            <p:nvSpPr>
              <p:cNvPr id="42"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05</a:t>
                </a:r>
                <a:endParaRPr lang="zh-CN" altLang="en-US" sz="4800" dirty="0">
                  <a:solidFill>
                    <a:schemeClr val="bg2">
                      <a:lumMod val="25000"/>
                    </a:schemeClr>
                  </a:solidFill>
                </a:endParaRPr>
              </a:p>
            </p:txBody>
          </p:sp>
        </p:grpSp>
        <p:sp>
          <p:nvSpPr>
            <p:cNvPr id="41" name="文本框 29"/>
            <p:cNvSpPr txBox="1"/>
            <p:nvPr/>
          </p:nvSpPr>
          <p:spPr>
            <a:xfrm>
              <a:off x="4581924" y="1687698"/>
              <a:ext cx="1077228" cy="584776"/>
            </a:xfrm>
            <a:prstGeom prst="rect">
              <a:avLst/>
            </a:prstGeom>
            <a:noFill/>
          </p:spPr>
          <p:txBody>
            <a:bodyPr wrap="square" rtlCol="0">
              <a:spAutoFit/>
            </a:bodyPr>
            <a:lstStyle/>
            <a:p>
              <a:r>
                <a:rPr lang="en-US" altLang="zh-CN" sz="3200" dirty="0" smtClean="0"/>
                <a:t>EIPS</a:t>
              </a:r>
              <a:endParaRPr lang="en-US" altLang="zh-CN" sz="3200" dirty="0"/>
            </a:p>
          </p:txBody>
        </p:sp>
      </p:grpSp>
    </p:spTree>
    <p:extLst>
      <p:ext uri="{BB962C8B-B14F-4D97-AF65-F5344CB8AC3E}">
        <p14:creationId xmlns:p14="http://schemas.microsoft.com/office/powerpoint/2010/main" val="39524729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130" y="365125"/>
            <a:ext cx="9401669" cy="1325563"/>
          </a:xfrm>
        </p:spPr>
        <p:txBody>
          <a:bodyPr>
            <a:normAutofit/>
          </a:bodyPr>
          <a:lstStyle/>
          <a:p>
            <a:r>
              <a:rPr lang="en-US" sz="4000" dirty="0" smtClean="0">
                <a:latin typeface="Arial"/>
                <a:cs typeface="Arial"/>
              </a:rPr>
              <a:t>Experiments</a:t>
            </a:r>
            <a:endParaRPr lang="en-US" sz="4000" dirty="0"/>
          </a:p>
        </p:txBody>
      </p:sp>
      <p:pic>
        <p:nvPicPr>
          <p:cNvPr id="4" name="Picture 3" descr="Screen Shot 2019-10-31 at 1.58.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0515600" cy="4106356"/>
          </a:xfrm>
          <a:prstGeom prst="rect">
            <a:avLst/>
          </a:prstGeom>
        </p:spPr>
      </p:pic>
      <p:grpSp>
        <p:nvGrpSpPr>
          <p:cNvPr id="5" name="组合 16"/>
          <p:cNvGrpSpPr/>
          <p:nvPr/>
        </p:nvGrpSpPr>
        <p:grpSpPr>
          <a:xfrm>
            <a:off x="979320" y="810672"/>
            <a:ext cx="859340" cy="434224"/>
            <a:chOff x="3064042" y="834189"/>
            <a:chExt cx="859340" cy="434224"/>
          </a:xfrm>
        </p:grpSpPr>
        <p:sp>
          <p:nvSpPr>
            <p:cNvPr id="6" name="燕尾形 17"/>
            <p:cNvSpPr/>
            <p:nvPr/>
          </p:nvSpPr>
          <p:spPr>
            <a:xfrm>
              <a:off x="3064042" y="834189"/>
              <a:ext cx="434224" cy="434224"/>
            </a:xfrm>
            <a:prstGeom prst="chevron">
              <a:avLst>
                <a:gd name="adj" fmla="val 4782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燕尾形 18"/>
            <p:cNvSpPr/>
            <p:nvPr/>
          </p:nvSpPr>
          <p:spPr>
            <a:xfrm>
              <a:off x="3489158" y="834189"/>
              <a:ext cx="434224" cy="434224"/>
            </a:xfrm>
            <a:prstGeom prst="chevron">
              <a:avLst>
                <a:gd name="adj" fmla="val 47829"/>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8477196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flipH="1">
            <a:off x="-1" y="0"/>
            <a:ext cx="2383369" cy="2070796"/>
          </a:xfrm>
          <a:custGeom>
            <a:avLst/>
            <a:gdLst>
              <a:gd name="connsiteX0" fmla="*/ 464457 w 1509486"/>
              <a:gd name="connsiteY0" fmla="*/ 0 h 1756228"/>
              <a:gd name="connsiteX1" fmla="*/ 0 w 1509486"/>
              <a:gd name="connsiteY1" fmla="*/ 1756228 h 1756228"/>
              <a:gd name="connsiteX2" fmla="*/ 1509486 w 1509486"/>
              <a:gd name="connsiteY2" fmla="*/ 0 h 1756228"/>
              <a:gd name="connsiteX3" fmla="*/ 464457 w 1509486"/>
              <a:gd name="connsiteY3" fmla="*/ 0 h 1756228"/>
            </a:gdLst>
            <a:ahLst/>
            <a:cxnLst>
              <a:cxn ang="0">
                <a:pos x="connsiteX0" y="connsiteY0"/>
              </a:cxn>
              <a:cxn ang="0">
                <a:pos x="connsiteX1" y="connsiteY1"/>
              </a:cxn>
              <a:cxn ang="0">
                <a:pos x="connsiteX2" y="connsiteY2"/>
              </a:cxn>
              <a:cxn ang="0">
                <a:pos x="connsiteX3" y="connsiteY3"/>
              </a:cxn>
            </a:cxnLst>
            <a:rect l="l" t="t" r="r" b="b"/>
            <a:pathLst>
              <a:path w="1509486" h="1756228">
                <a:moveTo>
                  <a:pt x="464457" y="0"/>
                </a:moveTo>
                <a:lnTo>
                  <a:pt x="0" y="1756228"/>
                </a:lnTo>
                <a:lnTo>
                  <a:pt x="1509486" y="0"/>
                </a:lnTo>
                <a:lnTo>
                  <a:pt x="464457"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156286" y="1"/>
            <a:ext cx="2793621" cy="2344297"/>
          </a:xfrm>
          <a:custGeom>
            <a:avLst/>
            <a:gdLst>
              <a:gd name="connsiteX0" fmla="*/ 0 w 2075543"/>
              <a:gd name="connsiteY0" fmla="*/ 0 h 1741714"/>
              <a:gd name="connsiteX1" fmla="*/ 1785257 w 2075543"/>
              <a:gd name="connsiteY1" fmla="*/ 0 h 1741714"/>
              <a:gd name="connsiteX2" fmla="*/ 2075543 w 2075543"/>
              <a:gd name="connsiteY2" fmla="*/ 1741714 h 1741714"/>
              <a:gd name="connsiteX3" fmla="*/ 0 w 2075543"/>
              <a:gd name="connsiteY3" fmla="*/ 0 h 1741714"/>
            </a:gdLst>
            <a:ahLst/>
            <a:cxnLst>
              <a:cxn ang="0">
                <a:pos x="connsiteX0" y="connsiteY0"/>
              </a:cxn>
              <a:cxn ang="0">
                <a:pos x="connsiteX1" y="connsiteY1"/>
              </a:cxn>
              <a:cxn ang="0">
                <a:pos x="connsiteX2" y="connsiteY2"/>
              </a:cxn>
              <a:cxn ang="0">
                <a:pos x="connsiteX3" y="connsiteY3"/>
              </a:cxn>
            </a:cxnLst>
            <a:rect l="l" t="t" r="r" b="b"/>
            <a:pathLst>
              <a:path w="2075543" h="1741714">
                <a:moveTo>
                  <a:pt x="0" y="0"/>
                </a:moveTo>
                <a:lnTo>
                  <a:pt x="1785257" y="0"/>
                </a:lnTo>
                <a:lnTo>
                  <a:pt x="2075543" y="1741714"/>
                </a:lnTo>
                <a:lnTo>
                  <a:pt x="0" y="0"/>
                </a:lnTo>
                <a:close/>
              </a:path>
            </a:pathLst>
          </a:cu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H="1">
            <a:off x="73673" y="1225734"/>
            <a:ext cx="2304673" cy="1791175"/>
          </a:xfrm>
          <a:custGeom>
            <a:avLst/>
            <a:gdLst>
              <a:gd name="connsiteX0" fmla="*/ 0 w 1393371"/>
              <a:gd name="connsiteY0" fmla="*/ 638628 h 1277257"/>
              <a:gd name="connsiteX1" fmla="*/ 609600 w 1393371"/>
              <a:gd name="connsiteY1" fmla="*/ 0 h 1277257"/>
              <a:gd name="connsiteX2" fmla="*/ 1393371 w 1393371"/>
              <a:gd name="connsiteY2" fmla="*/ 682171 h 1277257"/>
              <a:gd name="connsiteX3" fmla="*/ 29028 w 1393371"/>
              <a:gd name="connsiteY3" fmla="*/ 1277257 h 1277257"/>
              <a:gd name="connsiteX4" fmla="*/ 0 w 1393371"/>
              <a:gd name="connsiteY4" fmla="*/ 638628 h 1277257"/>
              <a:gd name="connsiteX0" fmla="*/ 0 w 1669142"/>
              <a:gd name="connsiteY0" fmla="*/ 638628 h 1277257"/>
              <a:gd name="connsiteX1" fmla="*/ 609600 w 1669142"/>
              <a:gd name="connsiteY1" fmla="*/ 0 h 1277257"/>
              <a:gd name="connsiteX2" fmla="*/ 1669142 w 1669142"/>
              <a:gd name="connsiteY2" fmla="*/ 885371 h 1277257"/>
              <a:gd name="connsiteX3" fmla="*/ 29028 w 1669142"/>
              <a:gd name="connsiteY3" fmla="*/ 1277257 h 1277257"/>
              <a:gd name="connsiteX4" fmla="*/ 0 w 1669142"/>
              <a:gd name="connsiteY4" fmla="*/ 638628 h 1277257"/>
              <a:gd name="connsiteX0" fmla="*/ 0 w 1669142"/>
              <a:gd name="connsiteY0" fmla="*/ 595086 h 1233715"/>
              <a:gd name="connsiteX1" fmla="*/ 566057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669142"/>
              <a:gd name="connsiteY0" fmla="*/ 595086 h 1233715"/>
              <a:gd name="connsiteX1" fmla="*/ 653143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723059"/>
              <a:gd name="connsiteY0" fmla="*/ 584303 h 1233715"/>
              <a:gd name="connsiteX1" fmla="*/ 707060 w 1723059"/>
              <a:gd name="connsiteY1" fmla="*/ 0 h 1233715"/>
              <a:gd name="connsiteX2" fmla="*/ 1723059 w 1723059"/>
              <a:gd name="connsiteY2" fmla="*/ 841829 h 1233715"/>
              <a:gd name="connsiteX3" fmla="*/ 82945 w 1723059"/>
              <a:gd name="connsiteY3" fmla="*/ 1233715 h 1233715"/>
              <a:gd name="connsiteX4" fmla="*/ 0 w 1723059"/>
              <a:gd name="connsiteY4" fmla="*/ 584303 h 1233715"/>
              <a:gd name="connsiteX0" fmla="*/ 0 w 1701492"/>
              <a:gd name="connsiteY0" fmla="*/ 562736 h 1233715"/>
              <a:gd name="connsiteX1" fmla="*/ 685493 w 1701492"/>
              <a:gd name="connsiteY1" fmla="*/ 0 h 1233715"/>
              <a:gd name="connsiteX2" fmla="*/ 1701492 w 1701492"/>
              <a:gd name="connsiteY2" fmla="*/ 841829 h 1233715"/>
              <a:gd name="connsiteX3" fmla="*/ 61378 w 1701492"/>
              <a:gd name="connsiteY3" fmla="*/ 1233715 h 1233715"/>
              <a:gd name="connsiteX4" fmla="*/ 0 w 1701492"/>
              <a:gd name="connsiteY4" fmla="*/ 562736 h 1233715"/>
              <a:gd name="connsiteX0" fmla="*/ 0 w 1647574"/>
              <a:gd name="connsiteY0" fmla="*/ 530386 h 1233715"/>
              <a:gd name="connsiteX1" fmla="*/ 631575 w 1647574"/>
              <a:gd name="connsiteY1" fmla="*/ 0 h 1233715"/>
              <a:gd name="connsiteX2" fmla="*/ 1647574 w 1647574"/>
              <a:gd name="connsiteY2" fmla="*/ 841829 h 1233715"/>
              <a:gd name="connsiteX3" fmla="*/ 7460 w 1647574"/>
              <a:gd name="connsiteY3" fmla="*/ 1233715 h 1233715"/>
              <a:gd name="connsiteX4" fmla="*/ 0 w 1647574"/>
              <a:gd name="connsiteY4" fmla="*/ 530386 h 1233715"/>
              <a:gd name="connsiteX0" fmla="*/ 0 w 1712275"/>
              <a:gd name="connsiteY0" fmla="*/ 584303 h 1233715"/>
              <a:gd name="connsiteX1" fmla="*/ 696276 w 1712275"/>
              <a:gd name="connsiteY1" fmla="*/ 0 h 1233715"/>
              <a:gd name="connsiteX2" fmla="*/ 1712275 w 1712275"/>
              <a:gd name="connsiteY2" fmla="*/ 841829 h 1233715"/>
              <a:gd name="connsiteX3" fmla="*/ 72161 w 1712275"/>
              <a:gd name="connsiteY3" fmla="*/ 1233715 h 1233715"/>
              <a:gd name="connsiteX4" fmla="*/ 0 w 1712275"/>
              <a:gd name="connsiteY4" fmla="*/ 584303 h 1233715"/>
              <a:gd name="connsiteX0" fmla="*/ 14331 w 1726606"/>
              <a:gd name="connsiteY0" fmla="*/ 584303 h 1287632"/>
              <a:gd name="connsiteX1" fmla="*/ 710607 w 1726606"/>
              <a:gd name="connsiteY1" fmla="*/ 0 h 1287632"/>
              <a:gd name="connsiteX2" fmla="*/ 1726606 w 1726606"/>
              <a:gd name="connsiteY2" fmla="*/ 841829 h 1287632"/>
              <a:gd name="connsiteX3" fmla="*/ 224 w 1726606"/>
              <a:gd name="connsiteY3" fmla="*/ 1287632 h 1287632"/>
              <a:gd name="connsiteX4" fmla="*/ 14331 w 1726606"/>
              <a:gd name="connsiteY4" fmla="*/ 584303 h 1287632"/>
              <a:gd name="connsiteX0" fmla="*/ 0 w 1712275"/>
              <a:gd name="connsiteY0" fmla="*/ 584303 h 1298416"/>
              <a:gd name="connsiteX1" fmla="*/ 696276 w 1712275"/>
              <a:gd name="connsiteY1" fmla="*/ 0 h 1298416"/>
              <a:gd name="connsiteX2" fmla="*/ 1712275 w 1712275"/>
              <a:gd name="connsiteY2" fmla="*/ 841829 h 1298416"/>
              <a:gd name="connsiteX3" fmla="*/ 18243 w 1712275"/>
              <a:gd name="connsiteY3" fmla="*/ 1298416 h 1298416"/>
              <a:gd name="connsiteX4" fmla="*/ 0 w 1712275"/>
              <a:gd name="connsiteY4" fmla="*/ 584303 h 1298416"/>
              <a:gd name="connsiteX0" fmla="*/ 0 w 1712275"/>
              <a:gd name="connsiteY0" fmla="*/ 595086 h 1309199"/>
              <a:gd name="connsiteX1" fmla="*/ 674710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595086 h 1309199"/>
              <a:gd name="connsiteX1" fmla="*/ 696277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616653 h 1330766"/>
              <a:gd name="connsiteX1" fmla="*/ 663926 w 1712275"/>
              <a:gd name="connsiteY1" fmla="*/ 0 h 1330766"/>
              <a:gd name="connsiteX2" fmla="*/ 1712275 w 1712275"/>
              <a:gd name="connsiteY2" fmla="*/ 874179 h 1330766"/>
              <a:gd name="connsiteX3" fmla="*/ 18243 w 1712275"/>
              <a:gd name="connsiteY3" fmla="*/ 1330766 h 1330766"/>
              <a:gd name="connsiteX4" fmla="*/ 0 w 1712275"/>
              <a:gd name="connsiteY4" fmla="*/ 616653 h 133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2275" h="1330766">
                <a:moveTo>
                  <a:pt x="0" y="616653"/>
                </a:moveTo>
                <a:lnTo>
                  <a:pt x="663926" y="0"/>
                </a:lnTo>
                <a:lnTo>
                  <a:pt x="1712275" y="874179"/>
                </a:lnTo>
                <a:lnTo>
                  <a:pt x="18243" y="1330766"/>
                </a:lnTo>
                <a:cubicBezTo>
                  <a:pt x="15756" y="1096323"/>
                  <a:pt x="2487" y="851096"/>
                  <a:pt x="0" y="616653"/>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H="1">
            <a:off x="761895" y="2587668"/>
            <a:ext cx="1591895" cy="1737589"/>
          </a:xfrm>
          <a:custGeom>
            <a:avLst/>
            <a:gdLst>
              <a:gd name="connsiteX0" fmla="*/ 0 w 856343"/>
              <a:gd name="connsiteY0" fmla="*/ 362857 h 1306286"/>
              <a:gd name="connsiteX1" fmla="*/ 43543 w 856343"/>
              <a:gd name="connsiteY1" fmla="*/ 1306286 h 1306286"/>
              <a:gd name="connsiteX2" fmla="*/ 856343 w 856343"/>
              <a:gd name="connsiteY2" fmla="*/ 0 h 1306286"/>
              <a:gd name="connsiteX3" fmla="*/ 0 w 856343"/>
              <a:gd name="connsiteY3" fmla="*/ 362857 h 1306286"/>
              <a:gd name="connsiteX0" fmla="*/ 0 w 1161143"/>
              <a:gd name="connsiteY0" fmla="*/ 261257 h 1204686"/>
              <a:gd name="connsiteX1" fmla="*/ 43543 w 1161143"/>
              <a:gd name="connsiteY1" fmla="*/ 1204686 h 1204686"/>
              <a:gd name="connsiteX2" fmla="*/ 1161143 w 1161143"/>
              <a:gd name="connsiteY2" fmla="*/ 0 h 1204686"/>
              <a:gd name="connsiteX3" fmla="*/ 0 w 1161143"/>
              <a:gd name="connsiteY3" fmla="*/ 261257 h 1204686"/>
              <a:gd name="connsiteX0" fmla="*/ 0 w 1182710"/>
              <a:gd name="connsiteY0" fmla="*/ 347526 h 1290955"/>
              <a:gd name="connsiteX1" fmla="*/ 43543 w 1182710"/>
              <a:gd name="connsiteY1" fmla="*/ 1290955 h 1290955"/>
              <a:gd name="connsiteX2" fmla="*/ 1182710 w 1182710"/>
              <a:gd name="connsiteY2" fmla="*/ 0 h 1290955"/>
              <a:gd name="connsiteX3" fmla="*/ 0 w 1182710"/>
              <a:gd name="connsiteY3" fmla="*/ 347526 h 1290955"/>
              <a:gd name="connsiteX0" fmla="*/ 0 w 1182710"/>
              <a:gd name="connsiteY0" fmla="*/ 315175 h 1290955"/>
              <a:gd name="connsiteX1" fmla="*/ 43543 w 1182710"/>
              <a:gd name="connsiteY1" fmla="*/ 1290955 h 1290955"/>
              <a:gd name="connsiteX2" fmla="*/ 1182710 w 1182710"/>
              <a:gd name="connsiteY2" fmla="*/ 0 h 1290955"/>
              <a:gd name="connsiteX3" fmla="*/ 0 w 1182710"/>
              <a:gd name="connsiteY3" fmla="*/ 315175 h 1290955"/>
            </a:gdLst>
            <a:ahLst/>
            <a:cxnLst>
              <a:cxn ang="0">
                <a:pos x="connsiteX0" y="connsiteY0"/>
              </a:cxn>
              <a:cxn ang="0">
                <a:pos x="connsiteX1" y="connsiteY1"/>
              </a:cxn>
              <a:cxn ang="0">
                <a:pos x="connsiteX2" y="connsiteY2"/>
              </a:cxn>
              <a:cxn ang="0">
                <a:pos x="connsiteX3" y="connsiteY3"/>
              </a:cxn>
            </a:cxnLst>
            <a:rect l="l" t="t" r="r" b="b"/>
            <a:pathLst>
              <a:path w="1182710" h="1290955">
                <a:moveTo>
                  <a:pt x="0" y="315175"/>
                </a:moveTo>
                <a:lnTo>
                  <a:pt x="43543" y="1290955"/>
                </a:lnTo>
                <a:lnTo>
                  <a:pt x="1182710" y="0"/>
                </a:lnTo>
                <a:lnTo>
                  <a:pt x="0" y="315175"/>
                </a:lnTo>
                <a:close/>
              </a:path>
            </a:pathLst>
          </a:cu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9130616">
            <a:off x="1300738" y="4818531"/>
            <a:ext cx="667657" cy="478972"/>
          </a:xfrm>
          <a:custGeom>
            <a:avLst/>
            <a:gdLst>
              <a:gd name="connsiteX0" fmla="*/ 0 w 667657"/>
              <a:gd name="connsiteY0" fmla="*/ 0 h 478972"/>
              <a:gd name="connsiteX1" fmla="*/ 101600 w 667657"/>
              <a:gd name="connsiteY1" fmla="*/ 478972 h 478972"/>
              <a:gd name="connsiteX2" fmla="*/ 667657 w 667657"/>
              <a:gd name="connsiteY2" fmla="*/ 304800 h 478972"/>
              <a:gd name="connsiteX3" fmla="*/ 0 w 667657"/>
              <a:gd name="connsiteY3" fmla="*/ 0 h 478972"/>
            </a:gdLst>
            <a:ahLst/>
            <a:cxnLst>
              <a:cxn ang="0">
                <a:pos x="connsiteX0" y="connsiteY0"/>
              </a:cxn>
              <a:cxn ang="0">
                <a:pos x="connsiteX1" y="connsiteY1"/>
              </a:cxn>
              <a:cxn ang="0">
                <a:pos x="connsiteX2" y="connsiteY2"/>
              </a:cxn>
              <a:cxn ang="0">
                <a:pos x="connsiteX3" y="connsiteY3"/>
              </a:cxn>
            </a:cxnLst>
            <a:rect l="l" t="t" r="r" b="b"/>
            <a:pathLst>
              <a:path w="667657" h="478972">
                <a:moveTo>
                  <a:pt x="0" y="0"/>
                </a:moveTo>
                <a:lnTo>
                  <a:pt x="101600" y="478972"/>
                </a:lnTo>
                <a:lnTo>
                  <a:pt x="667657"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906290" y="3895725"/>
            <a:ext cx="348343" cy="508000"/>
          </a:xfrm>
          <a:custGeom>
            <a:avLst/>
            <a:gdLst>
              <a:gd name="connsiteX0" fmla="*/ 0 w 348343"/>
              <a:gd name="connsiteY0" fmla="*/ 0 h 508000"/>
              <a:gd name="connsiteX1" fmla="*/ 72571 w 348343"/>
              <a:gd name="connsiteY1" fmla="*/ 508000 h 508000"/>
              <a:gd name="connsiteX2" fmla="*/ 348343 w 348343"/>
              <a:gd name="connsiteY2" fmla="*/ 203200 h 508000"/>
              <a:gd name="connsiteX3" fmla="*/ 0 w 348343"/>
              <a:gd name="connsiteY3" fmla="*/ 0 h 508000"/>
            </a:gdLst>
            <a:ahLst/>
            <a:cxnLst>
              <a:cxn ang="0">
                <a:pos x="connsiteX0" y="connsiteY0"/>
              </a:cxn>
              <a:cxn ang="0">
                <a:pos x="connsiteX1" y="connsiteY1"/>
              </a:cxn>
              <a:cxn ang="0">
                <a:pos x="connsiteX2" y="connsiteY2"/>
              </a:cxn>
              <a:cxn ang="0">
                <a:pos x="connsiteX3" y="connsiteY3"/>
              </a:cxn>
            </a:cxnLst>
            <a:rect l="l" t="t" r="r" b="b"/>
            <a:pathLst>
              <a:path w="348343" h="508000">
                <a:moveTo>
                  <a:pt x="0" y="0"/>
                </a:moveTo>
                <a:lnTo>
                  <a:pt x="72571" y="508000"/>
                </a:lnTo>
                <a:lnTo>
                  <a:pt x="348343" y="203200"/>
                </a:lnTo>
                <a:lnTo>
                  <a:pt x="0"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741064" y="1404498"/>
            <a:ext cx="2838183" cy="939800"/>
            <a:chOff x="3118863" y="1494119"/>
            <a:chExt cx="2838183" cy="939800"/>
          </a:xfrm>
        </p:grpSpPr>
        <p:grpSp>
          <p:nvGrpSpPr>
            <p:cNvPr id="2" name="组合 1"/>
            <p:cNvGrpSpPr/>
            <p:nvPr/>
          </p:nvGrpSpPr>
          <p:grpSpPr>
            <a:xfrm>
              <a:off x="3118863" y="1494119"/>
              <a:ext cx="2838183" cy="939800"/>
              <a:chOff x="5109029" y="1574801"/>
              <a:chExt cx="3904342" cy="1168399"/>
            </a:xfrm>
          </p:grpSpPr>
          <p:sp>
            <p:nvSpPr>
              <p:cNvPr id="12" name="矩形 11"/>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09029" y="1574801"/>
                <a:ext cx="1270000" cy="116114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01</a:t>
                </a:r>
                <a:endParaRPr lang="zh-CN" altLang="en-US" sz="4800" dirty="0">
                  <a:solidFill>
                    <a:schemeClr val="bg2">
                      <a:lumMod val="25000"/>
                    </a:schemeClr>
                  </a:solidFill>
                </a:endParaRPr>
              </a:p>
            </p:txBody>
          </p:sp>
        </p:grpSp>
        <p:sp>
          <p:nvSpPr>
            <p:cNvPr id="4" name="文本框 3"/>
            <p:cNvSpPr txBox="1"/>
            <p:nvPr/>
          </p:nvSpPr>
          <p:spPr>
            <a:xfrm>
              <a:off x="4645784" y="1690952"/>
              <a:ext cx="978787" cy="584776"/>
            </a:xfrm>
            <a:prstGeom prst="rect">
              <a:avLst/>
            </a:prstGeom>
            <a:noFill/>
          </p:spPr>
          <p:txBody>
            <a:bodyPr wrap="square" rtlCol="0">
              <a:spAutoFit/>
            </a:bodyPr>
            <a:lstStyle/>
            <a:p>
              <a:r>
                <a:rPr lang="en-US" altLang="zh-CN" sz="3200" dirty="0" smtClean="0"/>
                <a:t>IPS</a:t>
              </a:r>
              <a:endParaRPr lang="zh-CN" altLang="en-US" sz="3200" dirty="0"/>
            </a:p>
          </p:txBody>
        </p:sp>
      </p:grpSp>
      <p:grpSp>
        <p:nvGrpSpPr>
          <p:cNvPr id="18" name="组合 17"/>
          <p:cNvGrpSpPr/>
          <p:nvPr/>
        </p:nvGrpSpPr>
        <p:grpSpPr>
          <a:xfrm>
            <a:off x="5905854" y="1381310"/>
            <a:ext cx="3060437" cy="939800"/>
            <a:chOff x="3118863" y="1494119"/>
            <a:chExt cx="3060437" cy="939800"/>
          </a:xfrm>
        </p:grpSpPr>
        <p:grpSp>
          <p:nvGrpSpPr>
            <p:cNvPr id="19" name="组合 18"/>
            <p:cNvGrpSpPr/>
            <p:nvPr/>
          </p:nvGrpSpPr>
          <p:grpSpPr>
            <a:xfrm>
              <a:off x="3118863" y="1494119"/>
              <a:ext cx="2838183" cy="939800"/>
              <a:chOff x="5109029" y="1574801"/>
              <a:chExt cx="3904342" cy="1168399"/>
            </a:xfrm>
          </p:grpSpPr>
          <p:sp>
            <p:nvSpPr>
              <p:cNvPr id="21" name="矩形 2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02</a:t>
                </a:r>
                <a:endParaRPr lang="zh-CN" altLang="en-US" sz="4800" dirty="0">
                  <a:solidFill>
                    <a:schemeClr val="bg2">
                      <a:lumMod val="25000"/>
                    </a:schemeClr>
                  </a:solidFill>
                </a:endParaRPr>
              </a:p>
            </p:txBody>
          </p:sp>
        </p:grpSp>
        <p:sp>
          <p:nvSpPr>
            <p:cNvPr id="20" name="文本框 19"/>
            <p:cNvSpPr txBox="1"/>
            <p:nvPr/>
          </p:nvSpPr>
          <p:spPr>
            <a:xfrm>
              <a:off x="4232495" y="1727978"/>
              <a:ext cx="1946805" cy="461665"/>
            </a:xfrm>
            <a:prstGeom prst="rect">
              <a:avLst/>
            </a:prstGeom>
            <a:noFill/>
          </p:spPr>
          <p:txBody>
            <a:bodyPr wrap="square" rtlCol="0">
              <a:spAutoFit/>
            </a:bodyPr>
            <a:lstStyle/>
            <a:p>
              <a:r>
                <a:rPr lang="en-US" altLang="zh-CN" sz="2400" dirty="0" smtClean="0"/>
                <a:t>Motivation</a:t>
              </a:r>
              <a:endParaRPr lang="en-US" altLang="zh-CN" sz="2400" dirty="0"/>
            </a:p>
          </p:txBody>
        </p:sp>
      </p:grpSp>
      <p:grpSp>
        <p:nvGrpSpPr>
          <p:cNvPr id="23" name="组合 22"/>
          <p:cNvGrpSpPr/>
          <p:nvPr/>
        </p:nvGrpSpPr>
        <p:grpSpPr>
          <a:xfrm>
            <a:off x="9071577" y="1381310"/>
            <a:ext cx="2838183" cy="941574"/>
            <a:chOff x="3118863" y="1486508"/>
            <a:chExt cx="2838183" cy="941574"/>
          </a:xfrm>
        </p:grpSpPr>
        <p:grpSp>
          <p:nvGrpSpPr>
            <p:cNvPr id="24" name="组合 23"/>
            <p:cNvGrpSpPr/>
            <p:nvPr/>
          </p:nvGrpSpPr>
          <p:grpSpPr>
            <a:xfrm>
              <a:off x="3118863" y="1486508"/>
              <a:ext cx="2838183" cy="941574"/>
              <a:chOff x="5109029" y="1565339"/>
              <a:chExt cx="3904342" cy="1170605"/>
            </a:xfrm>
          </p:grpSpPr>
          <p:sp>
            <p:nvSpPr>
              <p:cNvPr id="26" name="矩形 25"/>
              <p:cNvSpPr/>
              <p:nvPr/>
            </p:nvSpPr>
            <p:spPr>
              <a:xfrm>
                <a:off x="6381247" y="1565339"/>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03</a:t>
                </a:r>
                <a:endParaRPr lang="zh-CN" altLang="en-US" sz="4800" dirty="0">
                  <a:solidFill>
                    <a:schemeClr val="bg2">
                      <a:lumMod val="25000"/>
                    </a:schemeClr>
                  </a:solidFill>
                </a:endParaRPr>
              </a:p>
            </p:txBody>
          </p:sp>
        </p:grpSp>
        <p:sp>
          <p:nvSpPr>
            <p:cNvPr id="25" name="文本框 24"/>
            <p:cNvSpPr txBox="1"/>
            <p:nvPr/>
          </p:nvSpPr>
          <p:spPr>
            <a:xfrm>
              <a:off x="4222424" y="1737986"/>
              <a:ext cx="1651081" cy="461665"/>
            </a:xfrm>
            <a:prstGeom prst="rect">
              <a:avLst/>
            </a:prstGeom>
            <a:noFill/>
          </p:spPr>
          <p:txBody>
            <a:bodyPr wrap="square" rtlCol="0">
              <a:spAutoFit/>
            </a:bodyPr>
            <a:lstStyle/>
            <a:p>
              <a:r>
                <a:rPr lang="en-US" altLang="zh-CN" sz="2400" dirty="0"/>
                <a:t>Preliminary</a:t>
              </a:r>
            </a:p>
          </p:txBody>
        </p:sp>
      </p:grpSp>
      <p:grpSp>
        <p:nvGrpSpPr>
          <p:cNvPr id="28" name="组合 27"/>
          <p:cNvGrpSpPr/>
          <p:nvPr/>
        </p:nvGrpSpPr>
        <p:grpSpPr>
          <a:xfrm>
            <a:off x="9071577" y="3140338"/>
            <a:ext cx="2846049" cy="939800"/>
            <a:chOff x="3118863" y="1494119"/>
            <a:chExt cx="2846049" cy="939800"/>
          </a:xfrm>
        </p:grpSpPr>
        <p:grpSp>
          <p:nvGrpSpPr>
            <p:cNvPr id="29" name="组合 28"/>
            <p:cNvGrpSpPr/>
            <p:nvPr/>
          </p:nvGrpSpPr>
          <p:grpSpPr>
            <a:xfrm>
              <a:off x="3118863" y="1494119"/>
              <a:ext cx="2838183" cy="939800"/>
              <a:chOff x="5109029" y="1574801"/>
              <a:chExt cx="3904342" cy="1168399"/>
            </a:xfrm>
          </p:grpSpPr>
          <p:sp>
            <p:nvSpPr>
              <p:cNvPr id="31"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06</a:t>
                </a:r>
                <a:endParaRPr lang="zh-CN" altLang="en-US" sz="4800" dirty="0">
                  <a:solidFill>
                    <a:schemeClr val="bg2">
                      <a:lumMod val="25000"/>
                    </a:schemeClr>
                  </a:solidFill>
                </a:endParaRPr>
              </a:p>
            </p:txBody>
          </p:sp>
        </p:grpSp>
        <p:sp>
          <p:nvSpPr>
            <p:cNvPr id="30" name="文本框 29"/>
            <p:cNvSpPr txBox="1"/>
            <p:nvPr/>
          </p:nvSpPr>
          <p:spPr>
            <a:xfrm>
              <a:off x="4160741" y="1758249"/>
              <a:ext cx="1804171" cy="461665"/>
            </a:xfrm>
            <a:prstGeom prst="rect">
              <a:avLst/>
            </a:prstGeom>
            <a:noFill/>
          </p:spPr>
          <p:txBody>
            <a:bodyPr wrap="square" rtlCol="0">
              <a:spAutoFit/>
            </a:bodyPr>
            <a:lstStyle/>
            <a:p>
              <a:r>
                <a:rPr lang="en-US" altLang="zh-CN" sz="2400" dirty="0" smtClean="0"/>
                <a:t>Experiments</a:t>
              </a:r>
              <a:endParaRPr lang="en-US" altLang="zh-CN" sz="2400" dirty="0"/>
            </a:p>
          </p:txBody>
        </p:sp>
      </p:grpSp>
      <p:sp>
        <p:nvSpPr>
          <p:cNvPr id="11" name="任意多边形 10"/>
          <p:cNvSpPr/>
          <p:nvPr/>
        </p:nvSpPr>
        <p:spPr>
          <a:xfrm rot="6347891">
            <a:off x="2955154" y="4133820"/>
            <a:ext cx="449943" cy="638628"/>
          </a:xfrm>
          <a:custGeom>
            <a:avLst/>
            <a:gdLst>
              <a:gd name="connsiteX0" fmla="*/ 0 w 449943"/>
              <a:gd name="connsiteY0" fmla="*/ 0 h 638628"/>
              <a:gd name="connsiteX1" fmla="*/ 58057 w 449943"/>
              <a:gd name="connsiteY1" fmla="*/ 638628 h 638628"/>
              <a:gd name="connsiteX2" fmla="*/ 449943 w 449943"/>
              <a:gd name="connsiteY2" fmla="*/ 232228 h 638628"/>
              <a:gd name="connsiteX3" fmla="*/ 0 w 449943"/>
              <a:gd name="connsiteY3" fmla="*/ 0 h 638628"/>
            </a:gdLst>
            <a:ahLst/>
            <a:cxnLst>
              <a:cxn ang="0">
                <a:pos x="connsiteX0" y="connsiteY0"/>
              </a:cxn>
              <a:cxn ang="0">
                <a:pos x="connsiteX1" y="connsiteY1"/>
              </a:cxn>
              <a:cxn ang="0">
                <a:pos x="connsiteX2" y="connsiteY2"/>
              </a:cxn>
              <a:cxn ang="0">
                <a:pos x="connsiteX3" y="connsiteY3"/>
              </a:cxn>
            </a:cxnLst>
            <a:rect l="l" t="t" r="r" b="b"/>
            <a:pathLst>
              <a:path w="449943" h="638628">
                <a:moveTo>
                  <a:pt x="0" y="0"/>
                </a:moveTo>
                <a:lnTo>
                  <a:pt x="58057" y="638628"/>
                </a:lnTo>
                <a:lnTo>
                  <a:pt x="449943" y="232228"/>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灯片编号占位符 32"/>
          <p:cNvSpPr>
            <a:spLocks noGrp="1"/>
          </p:cNvSpPr>
          <p:nvPr>
            <p:ph type="sldNum" sz="quarter" idx="12"/>
          </p:nvPr>
        </p:nvSpPr>
        <p:spPr/>
        <p:txBody>
          <a:bodyPr/>
          <a:lstStyle/>
          <a:p>
            <a:fld id="{FB7A3ED1-8A86-444E-A5FA-8BBDB1966EAF}" type="slidenum">
              <a:rPr lang="zh-CN" altLang="en-US" smtClean="0"/>
              <a:t>2</a:t>
            </a:fld>
            <a:endParaRPr lang="zh-CN" altLang="en-US" dirty="0"/>
          </a:p>
        </p:txBody>
      </p:sp>
      <p:grpSp>
        <p:nvGrpSpPr>
          <p:cNvPr id="34" name="组合 27"/>
          <p:cNvGrpSpPr/>
          <p:nvPr/>
        </p:nvGrpSpPr>
        <p:grpSpPr>
          <a:xfrm>
            <a:off x="2750453" y="3150674"/>
            <a:ext cx="2963649" cy="939800"/>
            <a:chOff x="3118863" y="1494119"/>
            <a:chExt cx="2963649" cy="939800"/>
          </a:xfrm>
        </p:grpSpPr>
        <p:grpSp>
          <p:nvGrpSpPr>
            <p:cNvPr id="35" name="组合 28"/>
            <p:cNvGrpSpPr/>
            <p:nvPr/>
          </p:nvGrpSpPr>
          <p:grpSpPr>
            <a:xfrm>
              <a:off x="3118863" y="1494119"/>
              <a:ext cx="2838183" cy="939800"/>
              <a:chOff x="5109029" y="1574801"/>
              <a:chExt cx="3904342" cy="1168399"/>
            </a:xfrm>
          </p:grpSpPr>
          <p:sp>
            <p:nvSpPr>
              <p:cNvPr id="37"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04</a:t>
                </a:r>
                <a:endParaRPr lang="zh-CN" altLang="en-US" sz="4800" dirty="0">
                  <a:solidFill>
                    <a:schemeClr val="bg2">
                      <a:lumMod val="25000"/>
                    </a:schemeClr>
                  </a:solidFill>
                </a:endParaRPr>
              </a:p>
            </p:txBody>
          </p:sp>
        </p:grpSp>
        <p:sp>
          <p:nvSpPr>
            <p:cNvPr id="36" name="文本框 29"/>
            <p:cNvSpPr txBox="1"/>
            <p:nvPr/>
          </p:nvSpPr>
          <p:spPr>
            <a:xfrm>
              <a:off x="4340397" y="1734732"/>
              <a:ext cx="1742115" cy="461665"/>
            </a:xfrm>
            <a:prstGeom prst="rect">
              <a:avLst/>
            </a:prstGeom>
            <a:noFill/>
          </p:spPr>
          <p:txBody>
            <a:bodyPr wrap="square" rtlCol="0">
              <a:spAutoFit/>
            </a:bodyPr>
            <a:lstStyle/>
            <a:p>
              <a:r>
                <a:rPr lang="en-US" altLang="zh-CN" sz="2400" dirty="0" smtClean="0"/>
                <a:t>Overview</a:t>
              </a:r>
              <a:endParaRPr lang="en-US" altLang="zh-CN" sz="2800" dirty="0"/>
            </a:p>
          </p:txBody>
        </p:sp>
      </p:grpSp>
      <p:grpSp>
        <p:nvGrpSpPr>
          <p:cNvPr id="39" name="组合 27"/>
          <p:cNvGrpSpPr/>
          <p:nvPr/>
        </p:nvGrpSpPr>
        <p:grpSpPr>
          <a:xfrm>
            <a:off x="5917134" y="3151636"/>
            <a:ext cx="2838183" cy="939800"/>
            <a:chOff x="3118863" y="1494119"/>
            <a:chExt cx="2838183" cy="939800"/>
          </a:xfrm>
        </p:grpSpPr>
        <p:grpSp>
          <p:nvGrpSpPr>
            <p:cNvPr id="40" name="组合 28"/>
            <p:cNvGrpSpPr/>
            <p:nvPr/>
          </p:nvGrpSpPr>
          <p:grpSpPr>
            <a:xfrm>
              <a:off x="3118863" y="1494119"/>
              <a:ext cx="2838183" cy="939800"/>
              <a:chOff x="5109029" y="1574801"/>
              <a:chExt cx="3904342" cy="1168399"/>
            </a:xfrm>
          </p:grpSpPr>
          <p:sp>
            <p:nvSpPr>
              <p:cNvPr id="42"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05</a:t>
                </a:r>
                <a:endParaRPr lang="zh-CN" altLang="en-US" sz="4800" dirty="0">
                  <a:solidFill>
                    <a:schemeClr val="bg2">
                      <a:lumMod val="25000"/>
                    </a:schemeClr>
                  </a:solidFill>
                </a:endParaRPr>
              </a:p>
            </p:txBody>
          </p:sp>
        </p:grpSp>
        <p:sp>
          <p:nvSpPr>
            <p:cNvPr id="41" name="文本框 29"/>
            <p:cNvSpPr txBox="1"/>
            <p:nvPr/>
          </p:nvSpPr>
          <p:spPr>
            <a:xfrm>
              <a:off x="4581924" y="1687698"/>
              <a:ext cx="1077228" cy="584776"/>
            </a:xfrm>
            <a:prstGeom prst="rect">
              <a:avLst/>
            </a:prstGeom>
            <a:noFill/>
          </p:spPr>
          <p:txBody>
            <a:bodyPr wrap="square" rtlCol="0">
              <a:spAutoFit/>
            </a:bodyPr>
            <a:lstStyle/>
            <a:p>
              <a:r>
                <a:rPr lang="en-US" altLang="zh-CN" sz="3200" dirty="0" smtClean="0"/>
                <a:t>EIPS</a:t>
              </a:r>
              <a:endParaRPr lang="en-US" altLang="zh-CN" sz="3200" dirty="0"/>
            </a:p>
          </p:txBody>
        </p:sp>
      </p:grpSp>
    </p:spTree>
    <p:extLst>
      <p:ext uri="{BB962C8B-B14F-4D97-AF65-F5344CB8AC3E}">
        <p14:creationId xmlns:p14="http://schemas.microsoft.com/office/powerpoint/2010/main" val="307770171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Experiments Cont.</a:t>
            </a:r>
            <a:endParaRPr lang="en-US" dirty="0"/>
          </a:p>
        </p:txBody>
      </p:sp>
      <p:pic>
        <p:nvPicPr>
          <p:cNvPr id="4" name="Content Placeholder 3" descr="Screen Shot 2019-10-31 at 2.01.01 PM.png"/>
          <p:cNvPicPr>
            <a:picLocks noGrp="1" noChangeAspect="1"/>
          </p:cNvPicPr>
          <p:nvPr>
            <p:ph idx="1"/>
          </p:nvPr>
        </p:nvPicPr>
        <p:blipFill>
          <a:blip r:embed="rId3">
            <a:extLst>
              <a:ext uri="{28A0092B-C50C-407E-A947-70E740481C1C}">
                <a14:useLocalDpi xmlns:a14="http://schemas.microsoft.com/office/drawing/2010/main" val="0"/>
              </a:ext>
            </a:extLst>
          </a:blip>
          <a:srcRect l="-13899" r="-13899"/>
          <a:stretch>
            <a:fillRect/>
          </a:stretch>
        </p:blipFill>
        <p:spPr>
          <a:xfrm>
            <a:off x="838200" y="1503130"/>
            <a:ext cx="10515600" cy="4351338"/>
          </a:xfrm>
        </p:spPr>
      </p:pic>
    </p:spTree>
    <p:extLst>
      <p:ext uri="{BB962C8B-B14F-4D97-AF65-F5344CB8AC3E}">
        <p14:creationId xmlns:p14="http://schemas.microsoft.com/office/powerpoint/2010/main" val="320570210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Experiments Cont.</a:t>
            </a:r>
            <a:endParaRPr lang="en-US" dirty="0"/>
          </a:p>
        </p:txBody>
      </p:sp>
      <p:pic>
        <p:nvPicPr>
          <p:cNvPr id="4" name="Content Placeholder 3" descr="Screen Shot 2019-10-31 at 2.01.59 PM.png"/>
          <p:cNvPicPr>
            <a:picLocks noGrp="1" noChangeAspect="1"/>
          </p:cNvPicPr>
          <p:nvPr>
            <p:ph idx="1"/>
          </p:nvPr>
        </p:nvPicPr>
        <p:blipFill>
          <a:blip r:embed="rId3">
            <a:extLst>
              <a:ext uri="{28A0092B-C50C-407E-A947-70E740481C1C}">
                <a14:useLocalDpi xmlns:a14="http://schemas.microsoft.com/office/drawing/2010/main" val="0"/>
              </a:ext>
            </a:extLst>
          </a:blip>
          <a:srcRect l="-16612" r="-16612"/>
          <a:stretch>
            <a:fillRect/>
          </a:stretch>
        </p:blipFill>
        <p:spPr>
          <a:xfrm>
            <a:off x="838200" y="1704689"/>
            <a:ext cx="10515600" cy="4351338"/>
          </a:xfrm>
        </p:spPr>
      </p:pic>
    </p:spTree>
    <p:extLst>
      <p:ext uri="{BB962C8B-B14F-4D97-AF65-F5344CB8AC3E}">
        <p14:creationId xmlns:p14="http://schemas.microsoft.com/office/powerpoint/2010/main" val="70143479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Conclusion</a:t>
            </a:r>
            <a:endParaRPr lang="en-US" dirty="0">
              <a:latin typeface="Arial"/>
              <a:cs typeface="Arial"/>
            </a:endParaRPr>
          </a:p>
        </p:txBody>
      </p:sp>
      <p:sp>
        <p:nvSpPr>
          <p:cNvPr id="3" name="Content Placeholder 2"/>
          <p:cNvSpPr>
            <a:spLocks noGrp="1"/>
          </p:cNvSpPr>
          <p:nvPr>
            <p:ph idx="1"/>
          </p:nvPr>
        </p:nvSpPr>
        <p:spPr/>
        <p:txBody>
          <a:bodyPr>
            <a:normAutofit/>
          </a:bodyPr>
          <a:lstStyle/>
          <a:p>
            <a:pPr marL="0" indent="0">
              <a:buNone/>
            </a:pPr>
            <a:r>
              <a:rPr lang="en-US" sz="3200" dirty="0" smtClean="0"/>
              <a:t>EIPS achieves </a:t>
            </a:r>
          </a:p>
          <a:p>
            <a:pPr>
              <a:buFont typeface="Wingdings" charset="2"/>
              <a:buChar char="Ø"/>
            </a:pPr>
            <a:r>
              <a:rPr lang="en-US" sz="3200" dirty="0" smtClean="0"/>
              <a:t> high accuracy</a:t>
            </a:r>
          </a:p>
          <a:p>
            <a:pPr>
              <a:buFont typeface="Wingdings" charset="2"/>
              <a:buChar char="Ø"/>
            </a:pPr>
            <a:r>
              <a:rPr lang="en-US" sz="3200" dirty="0"/>
              <a:t> </a:t>
            </a:r>
            <a:r>
              <a:rPr lang="en-US" sz="3200" dirty="0" smtClean="0"/>
              <a:t>efficient execution time</a:t>
            </a:r>
          </a:p>
          <a:p>
            <a:pPr>
              <a:buFont typeface="Wingdings" charset="2"/>
              <a:buChar char="Ø"/>
            </a:pPr>
            <a:r>
              <a:rPr lang="en-US" sz="3200" dirty="0"/>
              <a:t> </a:t>
            </a:r>
            <a:r>
              <a:rPr lang="en-US" sz="3200" dirty="0" smtClean="0"/>
              <a:t>low energy cost</a:t>
            </a:r>
            <a:endParaRPr lang="en-US" sz="3200" dirty="0"/>
          </a:p>
        </p:txBody>
      </p:sp>
    </p:spTree>
    <p:extLst>
      <p:ext uri="{BB962C8B-B14F-4D97-AF65-F5344CB8AC3E}">
        <p14:creationId xmlns:p14="http://schemas.microsoft.com/office/powerpoint/2010/main" val="500855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109" y="2743505"/>
            <a:ext cx="3314842" cy="1325563"/>
          </a:xfrm>
        </p:spPr>
        <p:txBody>
          <a:bodyPr/>
          <a:lstStyle/>
          <a:p>
            <a:r>
              <a:rPr lang="en-US" dirty="0" smtClean="0">
                <a:latin typeface="Arial"/>
                <a:cs typeface="Arial"/>
              </a:rPr>
              <a:t>Thank you!</a:t>
            </a:r>
            <a:endParaRPr lang="en-US" dirty="0">
              <a:latin typeface="Arial"/>
              <a:cs typeface="Arial"/>
            </a:endParaRPr>
          </a:p>
        </p:txBody>
      </p:sp>
    </p:spTree>
    <p:extLst>
      <p:ext uri="{BB962C8B-B14F-4D97-AF65-F5344CB8AC3E}">
        <p14:creationId xmlns:p14="http://schemas.microsoft.com/office/powerpoint/2010/main" val="31580333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4571" y="134809"/>
            <a:ext cx="6909284" cy="1325563"/>
          </a:xfrm>
        </p:spPr>
        <p:txBody>
          <a:bodyPr>
            <a:normAutofit/>
          </a:bodyPr>
          <a:lstStyle/>
          <a:p>
            <a:r>
              <a:rPr lang="en-US" sz="3600" dirty="0" smtClean="0">
                <a:latin typeface="Arial"/>
                <a:cs typeface="Arial"/>
              </a:rPr>
              <a:t>Indoor Positioning System (IPS)</a:t>
            </a:r>
            <a:endParaRPr lang="en-US" sz="3600" dirty="0"/>
          </a:p>
        </p:txBody>
      </p:sp>
      <p:pic>
        <p:nvPicPr>
          <p:cNvPr id="4" name="Picture 3" descr="Screenshot 2019-10-29 15.10.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4571" y="4139222"/>
            <a:ext cx="6594532" cy="2330937"/>
          </a:xfrm>
          <a:prstGeom prst="rect">
            <a:avLst/>
          </a:prstGeom>
        </p:spPr>
      </p:pic>
      <p:sp>
        <p:nvSpPr>
          <p:cNvPr id="5" name="Content Placeholder 2"/>
          <p:cNvSpPr>
            <a:spLocks noGrp="1"/>
          </p:cNvSpPr>
          <p:nvPr>
            <p:ph idx="1"/>
          </p:nvPr>
        </p:nvSpPr>
        <p:spPr>
          <a:xfrm>
            <a:off x="838199" y="1342787"/>
            <a:ext cx="9886763" cy="4351338"/>
          </a:xfrm>
        </p:spPr>
        <p:txBody>
          <a:bodyPr>
            <a:normAutofit/>
          </a:bodyPr>
          <a:lstStyle/>
          <a:p>
            <a:r>
              <a:rPr lang="en-US" sz="2400" dirty="0" smtClean="0">
                <a:latin typeface="Arial"/>
                <a:cs typeface="Arial"/>
              </a:rPr>
              <a:t>GPS signals are not available in indoor spaces. An IPS is a network of devices used to locate users or objects.</a:t>
            </a:r>
          </a:p>
          <a:p>
            <a:pPr lvl="1">
              <a:buFont typeface="Wingdings" charset="2"/>
              <a:buChar char="Ø"/>
            </a:pPr>
            <a:r>
              <a:rPr lang="en-US" sz="2000" dirty="0" err="1" smtClean="0">
                <a:latin typeface="Arial"/>
                <a:cs typeface="Arial"/>
              </a:rPr>
              <a:t>WiFi</a:t>
            </a:r>
            <a:endParaRPr lang="en-US" sz="2000" dirty="0" smtClean="0">
              <a:latin typeface="Arial"/>
              <a:cs typeface="Arial"/>
            </a:endParaRPr>
          </a:p>
          <a:p>
            <a:pPr lvl="1">
              <a:buFont typeface="Wingdings" charset="2"/>
              <a:buChar char="Ø"/>
            </a:pPr>
            <a:r>
              <a:rPr lang="en-US" sz="2000" dirty="0" smtClean="0">
                <a:latin typeface="Arial"/>
                <a:cs typeface="Arial"/>
              </a:rPr>
              <a:t>Bluetooth</a:t>
            </a:r>
          </a:p>
          <a:p>
            <a:pPr lvl="1">
              <a:buFont typeface="Wingdings" charset="2"/>
              <a:buChar char="Ø"/>
            </a:pPr>
            <a:r>
              <a:rPr lang="en-US" sz="2000" dirty="0" smtClean="0">
                <a:latin typeface="Arial"/>
                <a:cs typeface="Arial"/>
              </a:rPr>
              <a:t>Radio Frequency Identification (RFID)</a:t>
            </a:r>
          </a:p>
          <a:p>
            <a:pPr lvl="1">
              <a:buFont typeface="Wingdings" charset="2"/>
              <a:buChar char="Ø"/>
            </a:pPr>
            <a:endParaRPr lang="en-US" sz="2000" dirty="0">
              <a:latin typeface="Arial"/>
              <a:cs typeface="Arial"/>
            </a:endParaRPr>
          </a:p>
          <a:p>
            <a:pPr>
              <a:buFont typeface="Arial"/>
              <a:buChar char="•"/>
            </a:pPr>
            <a:r>
              <a:rPr lang="en-US" sz="2400" dirty="0" smtClean="0">
                <a:latin typeface="Arial"/>
                <a:cs typeface="Arial"/>
              </a:rPr>
              <a:t>Smartphones are popular and easy to acquire, so we target </a:t>
            </a:r>
            <a:r>
              <a:rPr lang="en-US" sz="2400" dirty="0" err="1" smtClean="0">
                <a:latin typeface="Arial"/>
                <a:cs typeface="Arial"/>
              </a:rPr>
              <a:t>WiFi</a:t>
            </a:r>
            <a:r>
              <a:rPr lang="en-US" sz="2400" dirty="0">
                <a:latin typeface="Arial"/>
                <a:cs typeface="Arial"/>
              </a:rPr>
              <a:t> </a:t>
            </a:r>
            <a:r>
              <a:rPr lang="en-US" sz="2400" dirty="0" smtClean="0">
                <a:latin typeface="Arial"/>
                <a:cs typeface="Arial"/>
              </a:rPr>
              <a:t>Fingerprinting</a:t>
            </a:r>
            <a:r>
              <a:rPr lang="en-US" sz="2400" dirty="0">
                <a:latin typeface="Arial"/>
                <a:cs typeface="Arial"/>
              </a:rPr>
              <a:t>-</a:t>
            </a:r>
            <a:r>
              <a:rPr lang="en-US" sz="2400" dirty="0" smtClean="0">
                <a:latin typeface="Arial"/>
                <a:cs typeface="Arial"/>
              </a:rPr>
              <a:t>based IPS.</a:t>
            </a:r>
          </a:p>
          <a:p>
            <a:pPr marL="0" indent="0">
              <a:buNone/>
            </a:pPr>
            <a:endParaRPr lang="en-US" sz="2400" dirty="0">
              <a:latin typeface="Arial"/>
              <a:cs typeface="Arial"/>
            </a:endParaRPr>
          </a:p>
        </p:txBody>
      </p:sp>
      <p:grpSp>
        <p:nvGrpSpPr>
          <p:cNvPr id="6" name="组合 16"/>
          <p:cNvGrpSpPr/>
          <p:nvPr/>
        </p:nvGrpSpPr>
        <p:grpSpPr>
          <a:xfrm>
            <a:off x="1592198" y="593560"/>
            <a:ext cx="859340" cy="434224"/>
            <a:chOff x="3064042" y="834189"/>
            <a:chExt cx="859340" cy="434224"/>
          </a:xfrm>
        </p:grpSpPr>
        <p:sp>
          <p:nvSpPr>
            <p:cNvPr id="7" name="燕尾形 17"/>
            <p:cNvSpPr/>
            <p:nvPr/>
          </p:nvSpPr>
          <p:spPr>
            <a:xfrm>
              <a:off x="3064042" y="834189"/>
              <a:ext cx="434224" cy="434224"/>
            </a:xfrm>
            <a:prstGeom prst="chevron">
              <a:avLst>
                <a:gd name="adj" fmla="val 4782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燕尾形 18"/>
            <p:cNvSpPr/>
            <p:nvPr/>
          </p:nvSpPr>
          <p:spPr>
            <a:xfrm>
              <a:off x="3489158" y="834189"/>
              <a:ext cx="434224" cy="434224"/>
            </a:xfrm>
            <a:prstGeom prst="chevron">
              <a:avLst>
                <a:gd name="adj" fmla="val 47829"/>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830510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a:cs typeface="Arial"/>
              </a:rPr>
              <a:t>[</a:t>
            </a:r>
            <a:r>
              <a:rPr lang="en-US" sz="3200" dirty="0" smtClean="0">
                <a:latin typeface="Arial"/>
                <a:cs typeface="Arial"/>
              </a:rPr>
              <a:t>IP</a:t>
            </a:r>
            <a:r>
              <a:rPr lang="en-US" altLang="zh-CN" sz="3200" dirty="0" smtClean="0">
                <a:latin typeface="Arial"/>
                <a:cs typeface="Arial"/>
              </a:rPr>
              <a:t>S]  Off-line Radio Map initialization  </a:t>
            </a:r>
            <a:endParaRPr lang="en-US" sz="3200" dirty="0"/>
          </a:p>
        </p:txBody>
      </p:sp>
      <p:pic>
        <p:nvPicPr>
          <p:cNvPr id="8" name="Content Placeholder 7" descr="images.jpeg"/>
          <p:cNvPicPr>
            <a:picLocks noGrp="1" noChangeAspect="1"/>
          </p:cNvPicPr>
          <p:nvPr>
            <p:ph idx="1"/>
          </p:nvPr>
        </p:nvPicPr>
        <p:blipFill rotWithShape="1">
          <a:blip r:embed="rId3">
            <a:extLst>
              <a:ext uri="{28A0092B-C50C-407E-A947-70E740481C1C}">
                <a14:useLocalDpi xmlns:a14="http://schemas.microsoft.com/office/drawing/2010/main" val="0"/>
              </a:ext>
            </a:extLst>
          </a:blip>
          <a:srcRect l="3731" r="21733"/>
          <a:stretch/>
        </p:blipFill>
        <p:spPr>
          <a:xfrm>
            <a:off x="838199" y="1575470"/>
            <a:ext cx="7383097" cy="3792958"/>
          </a:xfrm>
        </p:spPr>
      </p:pic>
      <p:sp>
        <p:nvSpPr>
          <p:cNvPr id="10" name="Oval 9"/>
          <p:cNvSpPr/>
          <p:nvPr/>
        </p:nvSpPr>
        <p:spPr>
          <a:xfrm>
            <a:off x="8614193" y="2139592"/>
            <a:ext cx="173985" cy="152603"/>
          </a:xfrm>
          <a:prstGeom prst="ellipse">
            <a:avLst/>
          </a:prstGeom>
          <a:solidFill>
            <a:srgbClr val="EA060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p:nvPr/>
        </p:nvSpPr>
        <p:spPr>
          <a:xfrm>
            <a:off x="8614193" y="2589358"/>
            <a:ext cx="173985" cy="152603"/>
          </a:xfrm>
          <a:prstGeom prst="ellipse">
            <a:avLst/>
          </a:prstGeom>
          <a:solidFill>
            <a:srgbClr val="48F95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8877000" y="2079918"/>
            <a:ext cx="1443463" cy="261610"/>
          </a:xfrm>
          <a:prstGeom prst="rect">
            <a:avLst/>
          </a:prstGeom>
          <a:noFill/>
        </p:spPr>
        <p:txBody>
          <a:bodyPr wrap="square" rtlCol="0">
            <a:spAutoFit/>
          </a:bodyPr>
          <a:lstStyle/>
          <a:p>
            <a:r>
              <a:rPr lang="en-US" sz="1100" dirty="0" smtClean="0">
                <a:latin typeface="Helvetica"/>
                <a:cs typeface="Helvetica"/>
              </a:rPr>
              <a:t>Reference Location</a:t>
            </a:r>
            <a:endParaRPr lang="en-US" sz="1100" dirty="0">
              <a:latin typeface="Helvetica"/>
              <a:cs typeface="Helvetica"/>
            </a:endParaRPr>
          </a:p>
        </p:txBody>
      </p:sp>
      <p:sp>
        <p:nvSpPr>
          <p:cNvPr id="13" name="TextBox 12"/>
          <p:cNvSpPr txBox="1"/>
          <p:nvPr/>
        </p:nvSpPr>
        <p:spPr>
          <a:xfrm>
            <a:off x="8901015" y="2514587"/>
            <a:ext cx="1443463" cy="261610"/>
          </a:xfrm>
          <a:prstGeom prst="rect">
            <a:avLst/>
          </a:prstGeom>
          <a:noFill/>
        </p:spPr>
        <p:txBody>
          <a:bodyPr wrap="square" rtlCol="0">
            <a:spAutoFit/>
          </a:bodyPr>
          <a:lstStyle/>
          <a:p>
            <a:r>
              <a:rPr lang="en-US" sz="1100" dirty="0" smtClean="0">
                <a:latin typeface="Helvetica"/>
                <a:cs typeface="Helvetica"/>
              </a:rPr>
              <a:t>Access Point (AP)</a:t>
            </a:r>
            <a:endParaRPr lang="en-US" sz="1100" dirty="0">
              <a:latin typeface="Helvetica"/>
              <a:cs typeface="Helvetica"/>
            </a:endParaRPr>
          </a:p>
        </p:txBody>
      </p:sp>
      <p:sp>
        <p:nvSpPr>
          <p:cNvPr id="14" name="TextBox 13"/>
          <p:cNvSpPr txBox="1"/>
          <p:nvPr/>
        </p:nvSpPr>
        <p:spPr>
          <a:xfrm>
            <a:off x="838200" y="5882464"/>
            <a:ext cx="9839460" cy="646331"/>
          </a:xfrm>
          <a:prstGeom prst="rect">
            <a:avLst/>
          </a:prstGeom>
          <a:noFill/>
        </p:spPr>
        <p:txBody>
          <a:bodyPr wrap="square" rtlCol="0">
            <a:spAutoFit/>
          </a:bodyPr>
          <a:lstStyle/>
          <a:p>
            <a:r>
              <a:rPr lang="en-US" dirty="0">
                <a:latin typeface="Helvetica"/>
                <a:cs typeface="Helvetica"/>
              </a:rPr>
              <a:t>Store the received signal </a:t>
            </a:r>
            <a:r>
              <a:rPr lang="en-US" dirty="0" smtClean="0">
                <a:latin typeface="Helvetica"/>
                <a:cs typeface="Helvetica"/>
              </a:rPr>
              <a:t>strength (RSS) at all the reference locations, named as Radio Map.</a:t>
            </a:r>
          </a:p>
          <a:p>
            <a:r>
              <a:rPr lang="en-US" dirty="0" smtClean="0">
                <a:latin typeface="Helvetica"/>
                <a:cs typeface="Helvetica"/>
              </a:rPr>
              <a:t>&lt;[RSS1, RSS2, RSS3, RSS4], coordinate of    &gt; </a:t>
            </a:r>
            <a:endParaRPr lang="en-US" dirty="0">
              <a:latin typeface="Helvetica"/>
              <a:cs typeface="Helvetica"/>
            </a:endParaRPr>
          </a:p>
        </p:txBody>
      </p:sp>
      <p:cxnSp>
        <p:nvCxnSpPr>
          <p:cNvPr id="16" name="Straight Connector 15"/>
          <p:cNvCxnSpPr/>
          <p:nvPr/>
        </p:nvCxnSpPr>
        <p:spPr>
          <a:xfrm>
            <a:off x="2005194" y="3158482"/>
            <a:ext cx="1157923" cy="869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3163117" y="3158482"/>
            <a:ext cx="1064889" cy="869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163117" y="3873217"/>
            <a:ext cx="733590" cy="1542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3163117" y="4027482"/>
            <a:ext cx="70992" cy="12735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3093735" y="3951180"/>
            <a:ext cx="173985" cy="152603"/>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p:cNvSpPr/>
          <p:nvPr/>
        </p:nvSpPr>
        <p:spPr>
          <a:xfrm>
            <a:off x="5468532" y="6287079"/>
            <a:ext cx="173985" cy="152603"/>
          </a:xfrm>
          <a:prstGeom prst="ellipse">
            <a:avLst/>
          </a:prstGeom>
          <a:solidFill>
            <a:srgbClr val="000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Box 28"/>
          <p:cNvSpPr txBox="1"/>
          <p:nvPr/>
        </p:nvSpPr>
        <p:spPr>
          <a:xfrm>
            <a:off x="2540000" y="3434080"/>
            <a:ext cx="553735" cy="261610"/>
          </a:xfrm>
          <a:prstGeom prst="rect">
            <a:avLst/>
          </a:prstGeom>
          <a:noFill/>
        </p:spPr>
        <p:txBody>
          <a:bodyPr wrap="square" rtlCol="0">
            <a:spAutoFit/>
          </a:bodyPr>
          <a:lstStyle/>
          <a:p>
            <a:r>
              <a:rPr lang="en-US" sz="1100" b="1" dirty="0" smtClean="0">
                <a:latin typeface="Helvetica"/>
                <a:cs typeface="Helvetica"/>
              </a:rPr>
              <a:t>RSS1</a:t>
            </a:r>
            <a:endParaRPr lang="en-US" sz="1100" b="1" dirty="0">
              <a:latin typeface="Helvetica"/>
              <a:cs typeface="Helvetica"/>
            </a:endParaRPr>
          </a:p>
        </p:txBody>
      </p:sp>
      <p:sp>
        <p:nvSpPr>
          <p:cNvPr id="30" name="TextBox 29"/>
          <p:cNvSpPr txBox="1"/>
          <p:nvPr/>
        </p:nvSpPr>
        <p:spPr>
          <a:xfrm>
            <a:off x="3825587" y="3454400"/>
            <a:ext cx="553735" cy="261610"/>
          </a:xfrm>
          <a:prstGeom prst="rect">
            <a:avLst/>
          </a:prstGeom>
          <a:noFill/>
        </p:spPr>
        <p:txBody>
          <a:bodyPr wrap="square" rtlCol="0">
            <a:spAutoFit/>
          </a:bodyPr>
          <a:lstStyle/>
          <a:p>
            <a:r>
              <a:rPr lang="en-US" sz="1100" b="1" dirty="0" smtClean="0">
                <a:latin typeface="Helvetica"/>
                <a:cs typeface="Helvetica"/>
              </a:rPr>
              <a:t>RSS2</a:t>
            </a:r>
            <a:endParaRPr lang="en-US" sz="1100" b="1" dirty="0">
              <a:latin typeface="Helvetica"/>
              <a:cs typeface="Helvetica"/>
            </a:endParaRPr>
          </a:p>
        </p:txBody>
      </p:sp>
      <p:sp>
        <p:nvSpPr>
          <p:cNvPr id="31" name="TextBox 30"/>
          <p:cNvSpPr txBox="1"/>
          <p:nvPr/>
        </p:nvSpPr>
        <p:spPr>
          <a:xfrm>
            <a:off x="3368387" y="3901858"/>
            <a:ext cx="553735" cy="261610"/>
          </a:xfrm>
          <a:prstGeom prst="rect">
            <a:avLst/>
          </a:prstGeom>
          <a:noFill/>
        </p:spPr>
        <p:txBody>
          <a:bodyPr wrap="square" rtlCol="0">
            <a:spAutoFit/>
          </a:bodyPr>
          <a:lstStyle/>
          <a:p>
            <a:r>
              <a:rPr lang="en-US" sz="1100" b="1" dirty="0" smtClean="0">
                <a:latin typeface="Helvetica"/>
                <a:cs typeface="Helvetica"/>
              </a:rPr>
              <a:t>RSS3</a:t>
            </a:r>
            <a:endParaRPr lang="en-US" sz="1100" b="1" dirty="0">
              <a:latin typeface="Helvetica"/>
              <a:cs typeface="Helvetica"/>
            </a:endParaRPr>
          </a:p>
        </p:txBody>
      </p:sp>
      <p:sp>
        <p:nvSpPr>
          <p:cNvPr id="32" name="TextBox 31"/>
          <p:cNvSpPr txBox="1"/>
          <p:nvPr/>
        </p:nvSpPr>
        <p:spPr>
          <a:xfrm>
            <a:off x="3178372" y="4683760"/>
            <a:ext cx="553735" cy="261610"/>
          </a:xfrm>
          <a:prstGeom prst="rect">
            <a:avLst/>
          </a:prstGeom>
          <a:noFill/>
        </p:spPr>
        <p:txBody>
          <a:bodyPr wrap="square" rtlCol="0">
            <a:spAutoFit/>
          </a:bodyPr>
          <a:lstStyle/>
          <a:p>
            <a:r>
              <a:rPr lang="en-US" sz="1100" b="1" dirty="0" smtClean="0">
                <a:latin typeface="Helvetica"/>
                <a:cs typeface="Helvetica"/>
              </a:rPr>
              <a:t>RSS4</a:t>
            </a:r>
            <a:endParaRPr lang="en-US" sz="1100" b="1" dirty="0">
              <a:latin typeface="Helvetica"/>
              <a:cs typeface="Helvetica"/>
            </a:endParaRPr>
          </a:p>
        </p:txBody>
      </p:sp>
      <p:sp>
        <p:nvSpPr>
          <p:cNvPr id="3" name="TextBox 2"/>
          <p:cNvSpPr txBox="1"/>
          <p:nvPr/>
        </p:nvSpPr>
        <p:spPr>
          <a:xfrm>
            <a:off x="838200" y="5328116"/>
            <a:ext cx="7383095" cy="461665"/>
          </a:xfrm>
          <a:prstGeom prst="rect">
            <a:avLst/>
          </a:prstGeom>
          <a:noFill/>
        </p:spPr>
        <p:txBody>
          <a:bodyPr wrap="square" rtlCol="0">
            <a:spAutoFit/>
          </a:bodyPr>
          <a:lstStyle/>
          <a:p>
            <a:r>
              <a:rPr lang="en-US" sz="1200" dirty="0" smtClean="0"/>
              <a:t>Figure ref: Indoor </a:t>
            </a:r>
            <a:r>
              <a:rPr lang="en-US" sz="1200" dirty="0"/>
              <a:t>Positioning Using Adaptive KNN Algorithm Based Fingerprint Technique</a:t>
            </a:r>
            <a:r>
              <a:rPr lang="en-US" sz="1200" dirty="0" smtClean="0"/>
              <a:t>.</a:t>
            </a:r>
          </a:p>
          <a:p>
            <a:r>
              <a:rPr lang="en-US" sz="1200" dirty="0" smtClean="0"/>
              <a:t>In </a:t>
            </a:r>
            <a:r>
              <a:rPr lang="en-US" sz="1200" dirty="0"/>
              <a:t>International Conference on Broadband Communications, Networks and </a:t>
            </a:r>
            <a:r>
              <a:rPr lang="en-US" sz="1200" dirty="0" smtClean="0"/>
              <a:t>Systems</a:t>
            </a:r>
            <a:endParaRPr lang="en-US" sz="1200" dirty="0"/>
          </a:p>
        </p:txBody>
      </p:sp>
    </p:spTree>
    <p:extLst>
      <p:ext uri="{BB962C8B-B14F-4D97-AF65-F5344CB8AC3E}">
        <p14:creationId xmlns:p14="http://schemas.microsoft.com/office/powerpoint/2010/main" val="42440483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a:cs typeface="Arial"/>
              </a:rPr>
              <a:t>[IP</a:t>
            </a:r>
            <a:r>
              <a:rPr lang="en-US" altLang="zh-CN" sz="3600" dirty="0">
                <a:latin typeface="Arial"/>
                <a:cs typeface="Arial"/>
              </a:rPr>
              <a:t>S] </a:t>
            </a:r>
            <a:r>
              <a:rPr lang="en-US" altLang="zh-CN" sz="3600" dirty="0" smtClean="0">
                <a:latin typeface="Arial"/>
                <a:cs typeface="Arial"/>
              </a:rPr>
              <a:t>Online localization</a:t>
            </a:r>
            <a:endParaRPr lang="en-US" sz="3600" dirty="0"/>
          </a:p>
        </p:txBody>
      </p:sp>
      <p:pic>
        <p:nvPicPr>
          <p:cNvPr id="4" name="Picture 3" descr="Screenshot 2019-10-29 15.10.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108" y="2160262"/>
            <a:ext cx="8068513" cy="2851938"/>
          </a:xfrm>
          <a:prstGeom prst="rect">
            <a:avLst/>
          </a:prstGeom>
        </p:spPr>
      </p:pic>
    </p:spTree>
    <p:extLst>
      <p:ext uri="{BB962C8B-B14F-4D97-AF65-F5344CB8AC3E}">
        <p14:creationId xmlns:p14="http://schemas.microsoft.com/office/powerpoint/2010/main" val="3180789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flipH="1">
            <a:off x="-1" y="0"/>
            <a:ext cx="2383369" cy="2070796"/>
          </a:xfrm>
          <a:custGeom>
            <a:avLst/>
            <a:gdLst>
              <a:gd name="connsiteX0" fmla="*/ 464457 w 1509486"/>
              <a:gd name="connsiteY0" fmla="*/ 0 h 1756228"/>
              <a:gd name="connsiteX1" fmla="*/ 0 w 1509486"/>
              <a:gd name="connsiteY1" fmla="*/ 1756228 h 1756228"/>
              <a:gd name="connsiteX2" fmla="*/ 1509486 w 1509486"/>
              <a:gd name="connsiteY2" fmla="*/ 0 h 1756228"/>
              <a:gd name="connsiteX3" fmla="*/ 464457 w 1509486"/>
              <a:gd name="connsiteY3" fmla="*/ 0 h 1756228"/>
            </a:gdLst>
            <a:ahLst/>
            <a:cxnLst>
              <a:cxn ang="0">
                <a:pos x="connsiteX0" y="connsiteY0"/>
              </a:cxn>
              <a:cxn ang="0">
                <a:pos x="connsiteX1" y="connsiteY1"/>
              </a:cxn>
              <a:cxn ang="0">
                <a:pos x="connsiteX2" y="connsiteY2"/>
              </a:cxn>
              <a:cxn ang="0">
                <a:pos x="connsiteX3" y="connsiteY3"/>
              </a:cxn>
            </a:cxnLst>
            <a:rect l="l" t="t" r="r" b="b"/>
            <a:pathLst>
              <a:path w="1509486" h="1756228">
                <a:moveTo>
                  <a:pt x="464457" y="0"/>
                </a:moveTo>
                <a:lnTo>
                  <a:pt x="0" y="1756228"/>
                </a:lnTo>
                <a:lnTo>
                  <a:pt x="1509486" y="0"/>
                </a:lnTo>
                <a:lnTo>
                  <a:pt x="464457"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156286" y="1"/>
            <a:ext cx="2793621" cy="2344297"/>
          </a:xfrm>
          <a:custGeom>
            <a:avLst/>
            <a:gdLst>
              <a:gd name="connsiteX0" fmla="*/ 0 w 2075543"/>
              <a:gd name="connsiteY0" fmla="*/ 0 h 1741714"/>
              <a:gd name="connsiteX1" fmla="*/ 1785257 w 2075543"/>
              <a:gd name="connsiteY1" fmla="*/ 0 h 1741714"/>
              <a:gd name="connsiteX2" fmla="*/ 2075543 w 2075543"/>
              <a:gd name="connsiteY2" fmla="*/ 1741714 h 1741714"/>
              <a:gd name="connsiteX3" fmla="*/ 0 w 2075543"/>
              <a:gd name="connsiteY3" fmla="*/ 0 h 1741714"/>
            </a:gdLst>
            <a:ahLst/>
            <a:cxnLst>
              <a:cxn ang="0">
                <a:pos x="connsiteX0" y="connsiteY0"/>
              </a:cxn>
              <a:cxn ang="0">
                <a:pos x="connsiteX1" y="connsiteY1"/>
              </a:cxn>
              <a:cxn ang="0">
                <a:pos x="connsiteX2" y="connsiteY2"/>
              </a:cxn>
              <a:cxn ang="0">
                <a:pos x="connsiteX3" y="connsiteY3"/>
              </a:cxn>
            </a:cxnLst>
            <a:rect l="l" t="t" r="r" b="b"/>
            <a:pathLst>
              <a:path w="2075543" h="1741714">
                <a:moveTo>
                  <a:pt x="0" y="0"/>
                </a:moveTo>
                <a:lnTo>
                  <a:pt x="1785257" y="0"/>
                </a:lnTo>
                <a:lnTo>
                  <a:pt x="2075543" y="1741714"/>
                </a:lnTo>
                <a:lnTo>
                  <a:pt x="0" y="0"/>
                </a:lnTo>
                <a:close/>
              </a:path>
            </a:pathLst>
          </a:cu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H="1">
            <a:off x="73673" y="1225734"/>
            <a:ext cx="2304673" cy="1791175"/>
          </a:xfrm>
          <a:custGeom>
            <a:avLst/>
            <a:gdLst>
              <a:gd name="connsiteX0" fmla="*/ 0 w 1393371"/>
              <a:gd name="connsiteY0" fmla="*/ 638628 h 1277257"/>
              <a:gd name="connsiteX1" fmla="*/ 609600 w 1393371"/>
              <a:gd name="connsiteY1" fmla="*/ 0 h 1277257"/>
              <a:gd name="connsiteX2" fmla="*/ 1393371 w 1393371"/>
              <a:gd name="connsiteY2" fmla="*/ 682171 h 1277257"/>
              <a:gd name="connsiteX3" fmla="*/ 29028 w 1393371"/>
              <a:gd name="connsiteY3" fmla="*/ 1277257 h 1277257"/>
              <a:gd name="connsiteX4" fmla="*/ 0 w 1393371"/>
              <a:gd name="connsiteY4" fmla="*/ 638628 h 1277257"/>
              <a:gd name="connsiteX0" fmla="*/ 0 w 1669142"/>
              <a:gd name="connsiteY0" fmla="*/ 638628 h 1277257"/>
              <a:gd name="connsiteX1" fmla="*/ 609600 w 1669142"/>
              <a:gd name="connsiteY1" fmla="*/ 0 h 1277257"/>
              <a:gd name="connsiteX2" fmla="*/ 1669142 w 1669142"/>
              <a:gd name="connsiteY2" fmla="*/ 885371 h 1277257"/>
              <a:gd name="connsiteX3" fmla="*/ 29028 w 1669142"/>
              <a:gd name="connsiteY3" fmla="*/ 1277257 h 1277257"/>
              <a:gd name="connsiteX4" fmla="*/ 0 w 1669142"/>
              <a:gd name="connsiteY4" fmla="*/ 638628 h 1277257"/>
              <a:gd name="connsiteX0" fmla="*/ 0 w 1669142"/>
              <a:gd name="connsiteY0" fmla="*/ 595086 h 1233715"/>
              <a:gd name="connsiteX1" fmla="*/ 566057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669142"/>
              <a:gd name="connsiteY0" fmla="*/ 595086 h 1233715"/>
              <a:gd name="connsiteX1" fmla="*/ 653143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723059"/>
              <a:gd name="connsiteY0" fmla="*/ 584303 h 1233715"/>
              <a:gd name="connsiteX1" fmla="*/ 707060 w 1723059"/>
              <a:gd name="connsiteY1" fmla="*/ 0 h 1233715"/>
              <a:gd name="connsiteX2" fmla="*/ 1723059 w 1723059"/>
              <a:gd name="connsiteY2" fmla="*/ 841829 h 1233715"/>
              <a:gd name="connsiteX3" fmla="*/ 82945 w 1723059"/>
              <a:gd name="connsiteY3" fmla="*/ 1233715 h 1233715"/>
              <a:gd name="connsiteX4" fmla="*/ 0 w 1723059"/>
              <a:gd name="connsiteY4" fmla="*/ 584303 h 1233715"/>
              <a:gd name="connsiteX0" fmla="*/ 0 w 1701492"/>
              <a:gd name="connsiteY0" fmla="*/ 562736 h 1233715"/>
              <a:gd name="connsiteX1" fmla="*/ 685493 w 1701492"/>
              <a:gd name="connsiteY1" fmla="*/ 0 h 1233715"/>
              <a:gd name="connsiteX2" fmla="*/ 1701492 w 1701492"/>
              <a:gd name="connsiteY2" fmla="*/ 841829 h 1233715"/>
              <a:gd name="connsiteX3" fmla="*/ 61378 w 1701492"/>
              <a:gd name="connsiteY3" fmla="*/ 1233715 h 1233715"/>
              <a:gd name="connsiteX4" fmla="*/ 0 w 1701492"/>
              <a:gd name="connsiteY4" fmla="*/ 562736 h 1233715"/>
              <a:gd name="connsiteX0" fmla="*/ 0 w 1647574"/>
              <a:gd name="connsiteY0" fmla="*/ 530386 h 1233715"/>
              <a:gd name="connsiteX1" fmla="*/ 631575 w 1647574"/>
              <a:gd name="connsiteY1" fmla="*/ 0 h 1233715"/>
              <a:gd name="connsiteX2" fmla="*/ 1647574 w 1647574"/>
              <a:gd name="connsiteY2" fmla="*/ 841829 h 1233715"/>
              <a:gd name="connsiteX3" fmla="*/ 7460 w 1647574"/>
              <a:gd name="connsiteY3" fmla="*/ 1233715 h 1233715"/>
              <a:gd name="connsiteX4" fmla="*/ 0 w 1647574"/>
              <a:gd name="connsiteY4" fmla="*/ 530386 h 1233715"/>
              <a:gd name="connsiteX0" fmla="*/ 0 w 1712275"/>
              <a:gd name="connsiteY0" fmla="*/ 584303 h 1233715"/>
              <a:gd name="connsiteX1" fmla="*/ 696276 w 1712275"/>
              <a:gd name="connsiteY1" fmla="*/ 0 h 1233715"/>
              <a:gd name="connsiteX2" fmla="*/ 1712275 w 1712275"/>
              <a:gd name="connsiteY2" fmla="*/ 841829 h 1233715"/>
              <a:gd name="connsiteX3" fmla="*/ 72161 w 1712275"/>
              <a:gd name="connsiteY3" fmla="*/ 1233715 h 1233715"/>
              <a:gd name="connsiteX4" fmla="*/ 0 w 1712275"/>
              <a:gd name="connsiteY4" fmla="*/ 584303 h 1233715"/>
              <a:gd name="connsiteX0" fmla="*/ 14331 w 1726606"/>
              <a:gd name="connsiteY0" fmla="*/ 584303 h 1287632"/>
              <a:gd name="connsiteX1" fmla="*/ 710607 w 1726606"/>
              <a:gd name="connsiteY1" fmla="*/ 0 h 1287632"/>
              <a:gd name="connsiteX2" fmla="*/ 1726606 w 1726606"/>
              <a:gd name="connsiteY2" fmla="*/ 841829 h 1287632"/>
              <a:gd name="connsiteX3" fmla="*/ 224 w 1726606"/>
              <a:gd name="connsiteY3" fmla="*/ 1287632 h 1287632"/>
              <a:gd name="connsiteX4" fmla="*/ 14331 w 1726606"/>
              <a:gd name="connsiteY4" fmla="*/ 584303 h 1287632"/>
              <a:gd name="connsiteX0" fmla="*/ 0 w 1712275"/>
              <a:gd name="connsiteY0" fmla="*/ 584303 h 1298416"/>
              <a:gd name="connsiteX1" fmla="*/ 696276 w 1712275"/>
              <a:gd name="connsiteY1" fmla="*/ 0 h 1298416"/>
              <a:gd name="connsiteX2" fmla="*/ 1712275 w 1712275"/>
              <a:gd name="connsiteY2" fmla="*/ 841829 h 1298416"/>
              <a:gd name="connsiteX3" fmla="*/ 18243 w 1712275"/>
              <a:gd name="connsiteY3" fmla="*/ 1298416 h 1298416"/>
              <a:gd name="connsiteX4" fmla="*/ 0 w 1712275"/>
              <a:gd name="connsiteY4" fmla="*/ 584303 h 1298416"/>
              <a:gd name="connsiteX0" fmla="*/ 0 w 1712275"/>
              <a:gd name="connsiteY0" fmla="*/ 595086 h 1309199"/>
              <a:gd name="connsiteX1" fmla="*/ 674710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595086 h 1309199"/>
              <a:gd name="connsiteX1" fmla="*/ 696277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616653 h 1330766"/>
              <a:gd name="connsiteX1" fmla="*/ 663926 w 1712275"/>
              <a:gd name="connsiteY1" fmla="*/ 0 h 1330766"/>
              <a:gd name="connsiteX2" fmla="*/ 1712275 w 1712275"/>
              <a:gd name="connsiteY2" fmla="*/ 874179 h 1330766"/>
              <a:gd name="connsiteX3" fmla="*/ 18243 w 1712275"/>
              <a:gd name="connsiteY3" fmla="*/ 1330766 h 1330766"/>
              <a:gd name="connsiteX4" fmla="*/ 0 w 1712275"/>
              <a:gd name="connsiteY4" fmla="*/ 616653 h 133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2275" h="1330766">
                <a:moveTo>
                  <a:pt x="0" y="616653"/>
                </a:moveTo>
                <a:lnTo>
                  <a:pt x="663926" y="0"/>
                </a:lnTo>
                <a:lnTo>
                  <a:pt x="1712275" y="874179"/>
                </a:lnTo>
                <a:lnTo>
                  <a:pt x="18243" y="1330766"/>
                </a:lnTo>
                <a:cubicBezTo>
                  <a:pt x="15756" y="1096323"/>
                  <a:pt x="2487" y="851096"/>
                  <a:pt x="0" y="616653"/>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H="1">
            <a:off x="761895" y="2587668"/>
            <a:ext cx="1591895" cy="1737589"/>
          </a:xfrm>
          <a:custGeom>
            <a:avLst/>
            <a:gdLst>
              <a:gd name="connsiteX0" fmla="*/ 0 w 856343"/>
              <a:gd name="connsiteY0" fmla="*/ 362857 h 1306286"/>
              <a:gd name="connsiteX1" fmla="*/ 43543 w 856343"/>
              <a:gd name="connsiteY1" fmla="*/ 1306286 h 1306286"/>
              <a:gd name="connsiteX2" fmla="*/ 856343 w 856343"/>
              <a:gd name="connsiteY2" fmla="*/ 0 h 1306286"/>
              <a:gd name="connsiteX3" fmla="*/ 0 w 856343"/>
              <a:gd name="connsiteY3" fmla="*/ 362857 h 1306286"/>
              <a:gd name="connsiteX0" fmla="*/ 0 w 1161143"/>
              <a:gd name="connsiteY0" fmla="*/ 261257 h 1204686"/>
              <a:gd name="connsiteX1" fmla="*/ 43543 w 1161143"/>
              <a:gd name="connsiteY1" fmla="*/ 1204686 h 1204686"/>
              <a:gd name="connsiteX2" fmla="*/ 1161143 w 1161143"/>
              <a:gd name="connsiteY2" fmla="*/ 0 h 1204686"/>
              <a:gd name="connsiteX3" fmla="*/ 0 w 1161143"/>
              <a:gd name="connsiteY3" fmla="*/ 261257 h 1204686"/>
              <a:gd name="connsiteX0" fmla="*/ 0 w 1182710"/>
              <a:gd name="connsiteY0" fmla="*/ 347526 h 1290955"/>
              <a:gd name="connsiteX1" fmla="*/ 43543 w 1182710"/>
              <a:gd name="connsiteY1" fmla="*/ 1290955 h 1290955"/>
              <a:gd name="connsiteX2" fmla="*/ 1182710 w 1182710"/>
              <a:gd name="connsiteY2" fmla="*/ 0 h 1290955"/>
              <a:gd name="connsiteX3" fmla="*/ 0 w 1182710"/>
              <a:gd name="connsiteY3" fmla="*/ 347526 h 1290955"/>
              <a:gd name="connsiteX0" fmla="*/ 0 w 1182710"/>
              <a:gd name="connsiteY0" fmla="*/ 315175 h 1290955"/>
              <a:gd name="connsiteX1" fmla="*/ 43543 w 1182710"/>
              <a:gd name="connsiteY1" fmla="*/ 1290955 h 1290955"/>
              <a:gd name="connsiteX2" fmla="*/ 1182710 w 1182710"/>
              <a:gd name="connsiteY2" fmla="*/ 0 h 1290955"/>
              <a:gd name="connsiteX3" fmla="*/ 0 w 1182710"/>
              <a:gd name="connsiteY3" fmla="*/ 315175 h 1290955"/>
            </a:gdLst>
            <a:ahLst/>
            <a:cxnLst>
              <a:cxn ang="0">
                <a:pos x="connsiteX0" y="connsiteY0"/>
              </a:cxn>
              <a:cxn ang="0">
                <a:pos x="connsiteX1" y="connsiteY1"/>
              </a:cxn>
              <a:cxn ang="0">
                <a:pos x="connsiteX2" y="connsiteY2"/>
              </a:cxn>
              <a:cxn ang="0">
                <a:pos x="connsiteX3" y="connsiteY3"/>
              </a:cxn>
            </a:cxnLst>
            <a:rect l="l" t="t" r="r" b="b"/>
            <a:pathLst>
              <a:path w="1182710" h="1290955">
                <a:moveTo>
                  <a:pt x="0" y="315175"/>
                </a:moveTo>
                <a:lnTo>
                  <a:pt x="43543" y="1290955"/>
                </a:lnTo>
                <a:lnTo>
                  <a:pt x="1182710" y="0"/>
                </a:lnTo>
                <a:lnTo>
                  <a:pt x="0" y="315175"/>
                </a:lnTo>
                <a:close/>
              </a:path>
            </a:pathLst>
          </a:cu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9130616">
            <a:off x="1300738" y="4818531"/>
            <a:ext cx="667657" cy="478972"/>
          </a:xfrm>
          <a:custGeom>
            <a:avLst/>
            <a:gdLst>
              <a:gd name="connsiteX0" fmla="*/ 0 w 667657"/>
              <a:gd name="connsiteY0" fmla="*/ 0 h 478972"/>
              <a:gd name="connsiteX1" fmla="*/ 101600 w 667657"/>
              <a:gd name="connsiteY1" fmla="*/ 478972 h 478972"/>
              <a:gd name="connsiteX2" fmla="*/ 667657 w 667657"/>
              <a:gd name="connsiteY2" fmla="*/ 304800 h 478972"/>
              <a:gd name="connsiteX3" fmla="*/ 0 w 667657"/>
              <a:gd name="connsiteY3" fmla="*/ 0 h 478972"/>
            </a:gdLst>
            <a:ahLst/>
            <a:cxnLst>
              <a:cxn ang="0">
                <a:pos x="connsiteX0" y="connsiteY0"/>
              </a:cxn>
              <a:cxn ang="0">
                <a:pos x="connsiteX1" y="connsiteY1"/>
              </a:cxn>
              <a:cxn ang="0">
                <a:pos x="connsiteX2" y="connsiteY2"/>
              </a:cxn>
              <a:cxn ang="0">
                <a:pos x="connsiteX3" y="connsiteY3"/>
              </a:cxn>
            </a:cxnLst>
            <a:rect l="l" t="t" r="r" b="b"/>
            <a:pathLst>
              <a:path w="667657" h="478972">
                <a:moveTo>
                  <a:pt x="0" y="0"/>
                </a:moveTo>
                <a:lnTo>
                  <a:pt x="101600" y="478972"/>
                </a:lnTo>
                <a:lnTo>
                  <a:pt x="667657"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906290" y="3895725"/>
            <a:ext cx="348343" cy="508000"/>
          </a:xfrm>
          <a:custGeom>
            <a:avLst/>
            <a:gdLst>
              <a:gd name="connsiteX0" fmla="*/ 0 w 348343"/>
              <a:gd name="connsiteY0" fmla="*/ 0 h 508000"/>
              <a:gd name="connsiteX1" fmla="*/ 72571 w 348343"/>
              <a:gd name="connsiteY1" fmla="*/ 508000 h 508000"/>
              <a:gd name="connsiteX2" fmla="*/ 348343 w 348343"/>
              <a:gd name="connsiteY2" fmla="*/ 203200 h 508000"/>
              <a:gd name="connsiteX3" fmla="*/ 0 w 348343"/>
              <a:gd name="connsiteY3" fmla="*/ 0 h 508000"/>
            </a:gdLst>
            <a:ahLst/>
            <a:cxnLst>
              <a:cxn ang="0">
                <a:pos x="connsiteX0" y="connsiteY0"/>
              </a:cxn>
              <a:cxn ang="0">
                <a:pos x="connsiteX1" y="connsiteY1"/>
              </a:cxn>
              <a:cxn ang="0">
                <a:pos x="connsiteX2" y="connsiteY2"/>
              </a:cxn>
              <a:cxn ang="0">
                <a:pos x="connsiteX3" y="connsiteY3"/>
              </a:cxn>
            </a:cxnLst>
            <a:rect l="l" t="t" r="r" b="b"/>
            <a:pathLst>
              <a:path w="348343" h="508000">
                <a:moveTo>
                  <a:pt x="0" y="0"/>
                </a:moveTo>
                <a:lnTo>
                  <a:pt x="72571" y="508000"/>
                </a:lnTo>
                <a:lnTo>
                  <a:pt x="348343" y="203200"/>
                </a:lnTo>
                <a:lnTo>
                  <a:pt x="0"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741064" y="1404498"/>
            <a:ext cx="2838183" cy="939800"/>
            <a:chOff x="3118863" y="1494119"/>
            <a:chExt cx="2838183" cy="939800"/>
          </a:xfrm>
        </p:grpSpPr>
        <p:grpSp>
          <p:nvGrpSpPr>
            <p:cNvPr id="2" name="组合 1"/>
            <p:cNvGrpSpPr/>
            <p:nvPr/>
          </p:nvGrpSpPr>
          <p:grpSpPr>
            <a:xfrm>
              <a:off x="3118863" y="1494119"/>
              <a:ext cx="2838183" cy="939800"/>
              <a:chOff x="5109029" y="1574801"/>
              <a:chExt cx="3904342" cy="1168399"/>
            </a:xfrm>
          </p:grpSpPr>
          <p:sp>
            <p:nvSpPr>
              <p:cNvPr id="12" name="矩形 11"/>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01</a:t>
                </a:r>
                <a:endParaRPr lang="zh-CN" altLang="en-US" sz="4800" dirty="0">
                  <a:solidFill>
                    <a:schemeClr val="bg2">
                      <a:lumMod val="25000"/>
                    </a:schemeClr>
                  </a:solidFill>
                </a:endParaRPr>
              </a:p>
            </p:txBody>
          </p:sp>
        </p:grpSp>
        <p:sp>
          <p:nvSpPr>
            <p:cNvPr id="4" name="文本框 3"/>
            <p:cNvSpPr txBox="1"/>
            <p:nvPr/>
          </p:nvSpPr>
          <p:spPr>
            <a:xfrm>
              <a:off x="4645784" y="1690952"/>
              <a:ext cx="978787" cy="584776"/>
            </a:xfrm>
            <a:prstGeom prst="rect">
              <a:avLst/>
            </a:prstGeom>
            <a:noFill/>
          </p:spPr>
          <p:txBody>
            <a:bodyPr wrap="square" rtlCol="0">
              <a:spAutoFit/>
            </a:bodyPr>
            <a:lstStyle/>
            <a:p>
              <a:r>
                <a:rPr lang="en-US" altLang="zh-CN" sz="3200" dirty="0" smtClean="0"/>
                <a:t>IPS</a:t>
              </a:r>
              <a:endParaRPr lang="zh-CN" altLang="en-US" sz="3200" dirty="0"/>
            </a:p>
          </p:txBody>
        </p:sp>
      </p:grpSp>
      <p:grpSp>
        <p:nvGrpSpPr>
          <p:cNvPr id="18" name="组合 17"/>
          <p:cNvGrpSpPr/>
          <p:nvPr/>
        </p:nvGrpSpPr>
        <p:grpSpPr>
          <a:xfrm>
            <a:off x="5905854" y="1381310"/>
            <a:ext cx="3060437" cy="939800"/>
            <a:chOff x="3118863" y="1494119"/>
            <a:chExt cx="3060437" cy="939800"/>
          </a:xfrm>
        </p:grpSpPr>
        <p:grpSp>
          <p:nvGrpSpPr>
            <p:cNvPr id="19" name="组合 18"/>
            <p:cNvGrpSpPr/>
            <p:nvPr/>
          </p:nvGrpSpPr>
          <p:grpSpPr>
            <a:xfrm>
              <a:off x="3118863" y="1494119"/>
              <a:ext cx="2838183" cy="939800"/>
              <a:chOff x="5109029" y="1574801"/>
              <a:chExt cx="3904342" cy="1168399"/>
            </a:xfrm>
          </p:grpSpPr>
          <p:sp>
            <p:nvSpPr>
              <p:cNvPr id="21" name="矩形 2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109029" y="1574801"/>
                <a:ext cx="1270000" cy="116114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02</a:t>
                </a:r>
                <a:endParaRPr lang="zh-CN" altLang="en-US" sz="4800" dirty="0">
                  <a:solidFill>
                    <a:schemeClr val="bg2">
                      <a:lumMod val="25000"/>
                    </a:schemeClr>
                  </a:solidFill>
                </a:endParaRPr>
              </a:p>
            </p:txBody>
          </p:sp>
        </p:grpSp>
        <p:sp>
          <p:nvSpPr>
            <p:cNvPr id="20" name="文本框 19"/>
            <p:cNvSpPr txBox="1"/>
            <p:nvPr/>
          </p:nvSpPr>
          <p:spPr>
            <a:xfrm>
              <a:off x="4232495" y="1727978"/>
              <a:ext cx="1946805" cy="461665"/>
            </a:xfrm>
            <a:prstGeom prst="rect">
              <a:avLst/>
            </a:prstGeom>
            <a:noFill/>
          </p:spPr>
          <p:txBody>
            <a:bodyPr wrap="square" rtlCol="0">
              <a:spAutoFit/>
            </a:bodyPr>
            <a:lstStyle/>
            <a:p>
              <a:r>
                <a:rPr lang="en-US" altLang="zh-CN" sz="2400" dirty="0" smtClean="0"/>
                <a:t>Motivation</a:t>
              </a:r>
              <a:endParaRPr lang="en-US" altLang="zh-CN" sz="2400" dirty="0"/>
            </a:p>
          </p:txBody>
        </p:sp>
      </p:grpSp>
      <p:grpSp>
        <p:nvGrpSpPr>
          <p:cNvPr id="23" name="组合 22"/>
          <p:cNvGrpSpPr/>
          <p:nvPr/>
        </p:nvGrpSpPr>
        <p:grpSpPr>
          <a:xfrm>
            <a:off x="9071577" y="1381310"/>
            <a:ext cx="2838183" cy="941574"/>
            <a:chOff x="3118863" y="1486508"/>
            <a:chExt cx="2838183" cy="941574"/>
          </a:xfrm>
        </p:grpSpPr>
        <p:grpSp>
          <p:nvGrpSpPr>
            <p:cNvPr id="24" name="组合 23"/>
            <p:cNvGrpSpPr/>
            <p:nvPr/>
          </p:nvGrpSpPr>
          <p:grpSpPr>
            <a:xfrm>
              <a:off x="3118863" y="1486508"/>
              <a:ext cx="2838183" cy="941574"/>
              <a:chOff x="5109029" y="1565339"/>
              <a:chExt cx="3904342" cy="1170605"/>
            </a:xfrm>
          </p:grpSpPr>
          <p:sp>
            <p:nvSpPr>
              <p:cNvPr id="26" name="矩形 25"/>
              <p:cNvSpPr/>
              <p:nvPr/>
            </p:nvSpPr>
            <p:spPr>
              <a:xfrm>
                <a:off x="6381247" y="1565339"/>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03</a:t>
                </a:r>
                <a:endParaRPr lang="zh-CN" altLang="en-US" sz="4800" dirty="0">
                  <a:solidFill>
                    <a:schemeClr val="bg2">
                      <a:lumMod val="25000"/>
                    </a:schemeClr>
                  </a:solidFill>
                </a:endParaRPr>
              </a:p>
            </p:txBody>
          </p:sp>
        </p:grpSp>
        <p:sp>
          <p:nvSpPr>
            <p:cNvPr id="25" name="文本框 24"/>
            <p:cNvSpPr txBox="1"/>
            <p:nvPr/>
          </p:nvSpPr>
          <p:spPr>
            <a:xfrm>
              <a:off x="4222424" y="1737986"/>
              <a:ext cx="1651081" cy="461665"/>
            </a:xfrm>
            <a:prstGeom prst="rect">
              <a:avLst/>
            </a:prstGeom>
            <a:noFill/>
          </p:spPr>
          <p:txBody>
            <a:bodyPr wrap="square" rtlCol="0">
              <a:spAutoFit/>
            </a:bodyPr>
            <a:lstStyle/>
            <a:p>
              <a:r>
                <a:rPr lang="en-US" altLang="zh-CN" sz="2400" dirty="0"/>
                <a:t>Preliminary</a:t>
              </a:r>
            </a:p>
          </p:txBody>
        </p:sp>
      </p:grpSp>
      <p:grpSp>
        <p:nvGrpSpPr>
          <p:cNvPr id="28" name="组合 27"/>
          <p:cNvGrpSpPr/>
          <p:nvPr/>
        </p:nvGrpSpPr>
        <p:grpSpPr>
          <a:xfrm>
            <a:off x="9071577" y="3140338"/>
            <a:ext cx="2846049" cy="939800"/>
            <a:chOff x="3118863" y="1494119"/>
            <a:chExt cx="2846049" cy="939800"/>
          </a:xfrm>
        </p:grpSpPr>
        <p:grpSp>
          <p:nvGrpSpPr>
            <p:cNvPr id="29" name="组合 28"/>
            <p:cNvGrpSpPr/>
            <p:nvPr/>
          </p:nvGrpSpPr>
          <p:grpSpPr>
            <a:xfrm>
              <a:off x="3118863" y="1494119"/>
              <a:ext cx="2838183" cy="939800"/>
              <a:chOff x="5109029" y="1574801"/>
              <a:chExt cx="3904342" cy="1168399"/>
            </a:xfrm>
          </p:grpSpPr>
          <p:sp>
            <p:nvSpPr>
              <p:cNvPr id="31"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06</a:t>
                </a:r>
                <a:endParaRPr lang="zh-CN" altLang="en-US" sz="4800" dirty="0">
                  <a:solidFill>
                    <a:schemeClr val="bg2">
                      <a:lumMod val="25000"/>
                    </a:schemeClr>
                  </a:solidFill>
                </a:endParaRPr>
              </a:p>
            </p:txBody>
          </p:sp>
        </p:grpSp>
        <p:sp>
          <p:nvSpPr>
            <p:cNvPr id="30" name="文本框 29"/>
            <p:cNvSpPr txBox="1"/>
            <p:nvPr/>
          </p:nvSpPr>
          <p:spPr>
            <a:xfrm>
              <a:off x="4160741" y="1758249"/>
              <a:ext cx="1804171" cy="461665"/>
            </a:xfrm>
            <a:prstGeom prst="rect">
              <a:avLst/>
            </a:prstGeom>
            <a:noFill/>
          </p:spPr>
          <p:txBody>
            <a:bodyPr wrap="square" rtlCol="0">
              <a:spAutoFit/>
            </a:bodyPr>
            <a:lstStyle/>
            <a:p>
              <a:r>
                <a:rPr lang="en-US" altLang="zh-CN" sz="2400" dirty="0" smtClean="0"/>
                <a:t>Experiments</a:t>
              </a:r>
              <a:endParaRPr lang="en-US" altLang="zh-CN" sz="2400" dirty="0"/>
            </a:p>
          </p:txBody>
        </p:sp>
      </p:grpSp>
      <p:sp>
        <p:nvSpPr>
          <p:cNvPr id="11" name="任意多边形 10"/>
          <p:cNvSpPr/>
          <p:nvPr/>
        </p:nvSpPr>
        <p:spPr>
          <a:xfrm rot="6347891">
            <a:off x="2955154" y="4133820"/>
            <a:ext cx="449943" cy="638628"/>
          </a:xfrm>
          <a:custGeom>
            <a:avLst/>
            <a:gdLst>
              <a:gd name="connsiteX0" fmla="*/ 0 w 449943"/>
              <a:gd name="connsiteY0" fmla="*/ 0 h 638628"/>
              <a:gd name="connsiteX1" fmla="*/ 58057 w 449943"/>
              <a:gd name="connsiteY1" fmla="*/ 638628 h 638628"/>
              <a:gd name="connsiteX2" fmla="*/ 449943 w 449943"/>
              <a:gd name="connsiteY2" fmla="*/ 232228 h 638628"/>
              <a:gd name="connsiteX3" fmla="*/ 0 w 449943"/>
              <a:gd name="connsiteY3" fmla="*/ 0 h 638628"/>
            </a:gdLst>
            <a:ahLst/>
            <a:cxnLst>
              <a:cxn ang="0">
                <a:pos x="connsiteX0" y="connsiteY0"/>
              </a:cxn>
              <a:cxn ang="0">
                <a:pos x="connsiteX1" y="connsiteY1"/>
              </a:cxn>
              <a:cxn ang="0">
                <a:pos x="connsiteX2" y="connsiteY2"/>
              </a:cxn>
              <a:cxn ang="0">
                <a:pos x="connsiteX3" y="connsiteY3"/>
              </a:cxn>
            </a:cxnLst>
            <a:rect l="l" t="t" r="r" b="b"/>
            <a:pathLst>
              <a:path w="449943" h="638628">
                <a:moveTo>
                  <a:pt x="0" y="0"/>
                </a:moveTo>
                <a:lnTo>
                  <a:pt x="58057" y="638628"/>
                </a:lnTo>
                <a:lnTo>
                  <a:pt x="449943" y="232228"/>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灯片编号占位符 32"/>
          <p:cNvSpPr>
            <a:spLocks noGrp="1"/>
          </p:cNvSpPr>
          <p:nvPr>
            <p:ph type="sldNum" sz="quarter" idx="12"/>
          </p:nvPr>
        </p:nvSpPr>
        <p:spPr/>
        <p:txBody>
          <a:bodyPr/>
          <a:lstStyle/>
          <a:p>
            <a:fld id="{FB7A3ED1-8A86-444E-A5FA-8BBDB1966EAF}" type="slidenum">
              <a:rPr lang="zh-CN" altLang="en-US" smtClean="0"/>
              <a:t>6</a:t>
            </a:fld>
            <a:endParaRPr lang="zh-CN" altLang="en-US" dirty="0"/>
          </a:p>
        </p:txBody>
      </p:sp>
      <p:grpSp>
        <p:nvGrpSpPr>
          <p:cNvPr id="34" name="组合 27"/>
          <p:cNvGrpSpPr/>
          <p:nvPr/>
        </p:nvGrpSpPr>
        <p:grpSpPr>
          <a:xfrm>
            <a:off x="2750453" y="3150674"/>
            <a:ext cx="2963649" cy="939800"/>
            <a:chOff x="3118863" y="1494119"/>
            <a:chExt cx="2963649" cy="939800"/>
          </a:xfrm>
        </p:grpSpPr>
        <p:grpSp>
          <p:nvGrpSpPr>
            <p:cNvPr id="35" name="组合 28"/>
            <p:cNvGrpSpPr/>
            <p:nvPr/>
          </p:nvGrpSpPr>
          <p:grpSpPr>
            <a:xfrm>
              <a:off x="3118863" y="1494119"/>
              <a:ext cx="2838183" cy="939800"/>
              <a:chOff x="5109029" y="1574801"/>
              <a:chExt cx="3904342" cy="1168399"/>
            </a:xfrm>
          </p:grpSpPr>
          <p:sp>
            <p:nvSpPr>
              <p:cNvPr id="37"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04</a:t>
                </a:r>
                <a:endParaRPr lang="zh-CN" altLang="en-US" sz="4800" dirty="0">
                  <a:solidFill>
                    <a:schemeClr val="bg2">
                      <a:lumMod val="25000"/>
                    </a:schemeClr>
                  </a:solidFill>
                </a:endParaRPr>
              </a:p>
            </p:txBody>
          </p:sp>
        </p:grpSp>
        <p:sp>
          <p:nvSpPr>
            <p:cNvPr id="36" name="文本框 29"/>
            <p:cNvSpPr txBox="1"/>
            <p:nvPr/>
          </p:nvSpPr>
          <p:spPr>
            <a:xfrm>
              <a:off x="4340397" y="1734732"/>
              <a:ext cx="1742115" cy="461665"/>
            </a:xfrm>
            <a:prstGeom prst="rect">
              <a:avLst/>
            </a:prstGeom>
            <a:noFill/>
          </p:spPr>
          <p:txBody>
            <a:bodyPr wrap="square" rtlCol="0">
              <a:spAutoFit/>
            </a:bodyPr>
            <a:lstStyle/>
            <a:p>
              <a:r>
                <a:rPr lang="en-US" altLang="zh-CN" sz="2400" dirty="0" smtClean="0"/>
                <a:t>Overview</a:t>
              </a:r>
              <a:endParaRPr lang="en-US" altLang="zh-CN" sz="2800" dirty="0"/>
            </a:p>
          </p:txBody>
        </p:sp>
      </p:grpSp>
      <p:grpSp>
        <p:nvGrpSpPr>
          <p:cNvPr id="39" name="组合 27"/>
          <p:cNvGrpSpPr/>
          <p:nvPr/>
        </p:nvGrpSpPr>
        <p:grpSpPr>
          <a:xfrm>
            <a:off x="5917134" y="3151636"/>
            <a:ext cx="2838183" cy="939800"/>
            <a:chOff x="3118863" y="1494119"/>
            <a:chExt cx="2838183" cy="939800"/>
          </a:xfrm>
        </p:grpSpPr>
        <p:grpSp>
          <p:nvGrpSpPr>
            <p:cNvPr id="40" name="组合 28"/>
            <p:cNvGrpSpPr/>
            <p:nvPr/>
          </p:nvGrpSpPr>
          <p:grpSpPr>
            <a:xfrm>
              <a:off x="3118863" y="1494119"/>
              <a:ext cx="2838183" cy="939800"/>
              <a:chOff x="5109029" y="1574801"/>
              <a:chExt cx="3904342" cy="1168399"/>
            </a:xfrm>
          </p:grpSpPr>
          <p:sp>
            <p:nvSpPr>
              <p:cNvPr id="42"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05</a:t>
                </a:r>
                <a:endParaRPr lang="zh-CN" altLang="en-US" sz="4800" dirty="0">
                  <a:solidFill>
                    <a:schemeClr val="bg2">
                      <a:lumMod val="25000"/>
                    </a:schemeClr>
                  </a:solidFill>
                </a:endParaRPr>
              </a:p>
            </p:txBody>
          </p:sp>
        </p:grpSp>
        <p:sp>
          <p:nvSpPr>
            <p:cNvPr id="41" name="文本框 29"/>
            <p:cNvSpPr txBox="1"/>
            <p:nvPr/>
          </p:nvSpPr>
          <p:spPr>
            <a:xfrm>
              <a:off x="4581924" y="1687698"/>
              <a:ext cx="1077228" cy="584776"/>
            </a:xfrm>
            <a:prstGeom prst="rect">
              <a:avLst/>
            </a:prstGeom>
            <a:noFill/>
          </p:spPr>
          <p:txBody>
            <a:bodyPr wrap="square" rtlCol="0">
              <a:spAutoFit/>
            </a:bodyPr>
            <a:lstStyle/>
            <a:p>
              <a:r>
                <a:rPr lang="en-US" altLang="zh-CN" sz="3200" dirty="0" smtClean="0"/>
                <a:t>EIPS</a:t>
              </a:r>
              <a:endParaRPr lang="en-US" altLang="zh-CN" sz="3200" dirty="0"/>
            </a:p>
          </p:txBody>
        </p:sp>
      </p:grpSp>
    </p:spTree>
    <p:extLst>
      <p:ext uri="{BB962C8B-B14F-4D97-AF65-F5344CB8AC3E}">
        <p14:creationId xmlns:p14="http://schemas.microsoft.com/office/powerpoint/2010/main" val="23454926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3808" y="365125"/>
            <a:ext cx="9189992" cy="1325563"/>
          </a:xfrm>
        </p:spPr>
        <p:txBody>
          <a:bodyPr/>
          <a:lstStyle/>
          <a:p>
            <a:r>
              <a:rPr lang="en-US" dirty="0" smtClean="0">
                <a:latin typeface="Arial"/>
                <a:cs typeface="Arial"/>
              </a:rPr>
              <a:t>Motivation</a:t>
            </a:r>
            <a:endParaRPr lang="en-US" dirty="0">
              <a:latin typeface="Arial"/>
              <a:cs typeface="Arial"/>
            </a:endParaRPr>
          </a:p>
        </p:txBody>
      </p:sp>
      <p:sp>
        <p:nvSpPr>
          <p:cNvPr id="3" name="Content Placeholder 2"/>
          <p:cNvSpPr>
            <a:spLocks noGrp="1"/>
          </p:cNvSpPr>
          <p:nvPr>
            <p:ph idx="1"/>
          </p:nvPr>
        </p:nvSpPr>
        <p:spPr/>
        <p:txBody>
          <a:bodyPr>
            <a:normAutofit/>
          </a:bodyPr>
          <a:lstStyle/>
          <a:p>
            <a:r>
              <a:rPr lang="en-US" sz="2400" dirty="0" smtClean="0">
                <a:latin typeface="Arial"/>
                <a:cs typeface="Arial"/>
              </a:rPr>
              <a:t>[Privacy Concerns] The localization operations are uncontrollable by users since the Radio Map are stored and operated on the server-side. The server is able to track a user at a fine granularity.</a:t>
            </a:r>
          </a:p>
          <a:p>
            <a:pPr marL="457200" lvl="1" indent="0">
              <a:buNone/>
            </a:pPr>
            <a:endParaRPr lang="en-US" sz="2000" dirty="0">
              <a:latin typeface="Arial"/>
              <a:cs typeface="Arial"/>
            </a:endParaRPr>
          </a:p>
          <a:p>
            <a:pPr>
              <a:buFont typeface="Arial"/>
              <a:buChar char="•"/>
            </a:pPr>
            <a:r>
              <a:rPr lang="en-US" sz="2400" dirty="0" smtClean="0">
                <a:latin typeface="Arial"/>
                <a:cs typeface="Arial"/>
              </a:rPr>
              <a:t>[SOTA] TVM retrieves extra reference records to </a:t>
            </a:r>
            <a:r>
              <a:rPr lang="en-US" sz="2400" dirty="0" err="1" smtClean="0">
                <a:latin typeface="Arial"/>
                <a:cs typeface="Arial"/>
              </a:rPr>
              <a:t>anonymize</a:t>
            </a:r>
            <a:r>
              <a:rPr lang="en-US" sz="2400" dirty="0" smtClean="0">
                <a:latin typeface="Arial"/>
                <a:cs typeface="Arial"/>
              </a:rPr>
              <a:t> the real ones using bloom filter, which incurs extensive memory cost on smart phones.</a:t>
            </a:r>
          </a:p>
          <a:p>
            <a:pPr>
              <a:buFont typeface="Arial"/>
              <a:buChar char="•"/>
            </a:pPr>
            <a:endParaRPr lang="en-US" sz="2400" dirty="0" smtClean="0">
              <a:latin typeface="Arial"/>
              <a:cs typeface="Arial"/>
            </a:endParaRPr>
          </a:p>
          <a:p>
            <a:pPr>
              <a:buFont typeface="Arial"/>
              <a:buChar char="•"/>
            </a:pPr>
            <a:r>
              <a:rPr lang="en-US" sz="2400" dirty="0" smtClean="0">
                <a:latin typeface="Arial"/>
                <a:cs typeface="Arial"/>
              </a:rPr>
              <a:t>[Challenges] </a:t>
            </a:r>
          </a:p>
          <a:p>
            <a:pPr marL="971550" lvl="1" indent="-514350">
              <a:buFont typeface="+mj-lt"/>
              <a:buAutoNum type="romanUcPeriod"/>
            </a:pPr>
            <a:r>
              <a:rPr lang="en-US" sz="2000" dirty="0" smtClean="0">
                <a:latin typeface="Arial"/>
                <a:cs typeface="Arial"/>
              </a:rPr>
              <a:t>An </a:t>
            </a:r>
            <a:r>
              <a:rPr lang="en-US" sz="2000" dirty="0">
                <a:latin typeface="Arial"/>
                <a:cs typeface="Arial"/>
              </a:rPr>
              <a:t>IPS should not receive a user’s query (e.g., </a:t>
            </a:r>
            <a:r>
              <a:rPr lang="en-US" sz="2000" dirty="0" smtClean="0">
                <a:latin typeface="Arial"/>
                <a:cs typeface="Arial"/>
              </a:rPr>
              <a:t>fingerprints</a:t>
            </a:r>
            <a:r>
              <a:rPr lang="en-US" sz="2000" dirty="0">
                <a:latin typeface="Arial"/>
                <a:cs typeface="Arial"/>
              </a:rPr>
              <a:t>) in plain </a:t>
            </a:r>
            <a:r>
              <a:rPr lang="en-US" sz="2000" dirty="0" smtClean="0">
                <a:latin typeface="Arial"/>
                <a:cs typeface="Arial"/>
              </a:rPr>
              <a:t>text.</a:t>
            </a:r>
          </a:p>
          <a:p>
            <a:pPr marL="971550" lvl="1" indent="-514350">
              <a:buFont typeface="+mj-lt"/>
              <a:buAutoNum type="romanUcPeriod"/>
            </a:pPr>
            <a:r>
              <a:rPr lang="en-US" sz="2000" dirty="0" smtClean="0">
                <a:latin typeface="Arial"/>
                <a:cs typeface="Arial"/>
              </a:rPr>
              <a:t>An </a:t>
            </a:r>
            <a:r>
              <a:rPr lang="en-US" sz="2000" dirty="0">
                <a:latin typeface="Arial"/>
                <a:cs typeface="Arial"/>
              </a:rPr>
              <a:t>IPS should not be able to </a:t>
            </a:r>
            <a:r>
              <a:rPr lang="en-US" sz="2000" dirty="0" smtClean="0">
                <a:latin typeface="Arial"/>
                <a:cs typeface="Arial"/>
              </a:rPr>
              <a:t>infer a </a:t>
            </a:r>
            <a:r>
              <a:rPr lang="en-US" sz="2000" dirty="0">
                <a:latin typeface="Arial"/>
                <a:cs typeface="Arial"/>
              </a:rPr>
              <a:t>user’s location based on the query.</a:t>
            </a:r>
          </a:p>
        </p:txBody>
      </p:sp>
      <p:grpSp>
        <p:nvGrpSpPr>
          <p:cNvPr id="4" name="组合 16"/>
          <p:cNvGrpSpPr/>
          <p:nvPr/>
        </p:nvGrpSpPr>
        <p:grpSpPr>
          <a:xfrm>
            <a:off x="1157974" y="810672"/>
            <a:ext cx="859340" cy="434224"/>
            <a:chOff x="3064042" y="834189"/>
            <a:chExt cx="859340" cy="434224"/>
          </a:xfrm>
        </p:grpSpPr>
        <p:sp>
          <p:nvSpPr>
            <p:cNvPr id="5" name="燕尾形 17"/>
            <p:cNvSpPr/>
            <p:nvPr/>
          </p:nvSpPr>
          <p:spPr>
            <a:xfrm>
              <a:off x="3064042" y="834189"/>
              <a:ext cx="434224" cy="434224"/>
            </a:xfrm>
            <a:prstGeom prst="chevron">
              <a:avLst>
                <a:gd name="adj" fmla="val 4782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18"/>
            <p:cNvSpPr/>
            <p:nvPr/>
          </p:nvSpPr>
          <p:spPr>
            <a:xfrm>
              <a:off x="3489158" y="834189"/>
              <a:ext cx="434224" cy="434224"/>
            </a:xfrm>
            <a:prstGeom prst="chevron">
              <a:avLst>
                <a:gd name="adj" fmla="val 47829"/>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423600894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flipH="1">
            <a:off x="-1" y="0"/>
            <a:ext cx="2383369" cy="2070796"/>
          </a:xfrm>
          <a:custGeom>
            <a:avLst/>
            <a:gdLst>
              <a:gd name="connsiteX0" fmla="*/ 464457 w 1509486"/>
              <a:gd name="connsiteY0" fmla="*/ 0 h 1756228"/>
              <a:gd name="connsiteX1" fmla="*/ 0 w 1509486"/>
              <a:gd name="connsiteY1" fmla="*/ 1756228 h 1756228"/>
              <a:gd name="connsiteX2" fmla="*/ 1509486 w 1509486"/>
              <a:gd name="connsiteY2" fmla="*/ 0 h 1756228"/>
              <a:gd name="connsiteX3" fmla="*/ 464457 w 1509486"/>
              <a:gd name="connsiteY3" fmla="*/ 0 h 1756228"/>
            </a:gdLst>
            <a:ahLst/>
            <a:cxnLst>
              <a:cxn ang="0">
                <a:pos x="connsiteX0" y="connsiteY0"/>
              </a:cxn>
              <a:cxn ang="0">
                <a:pos x="connsiteX1" y="connsiteY1"/>
              </a:cxn>
              <a:cxn ang="0">
                <a:pos x="connsiteX2" y="connsiteY2"/>
              </a:cxn>
              <a:cxn ang="0">
                <a:pos x="connsiteX3" y="connsiteY3"/>
              </a:cxn>
            </a:cxnLst>
            <a:rect l="l" t="t" r="r" b="b"/>
            <a:pathLst>
              <a:path w="1509486" h="1756228">
                <a:moveTo>
                  <a:pt x="464457" y="0"/>
                </a:moveTo>
                <a:lnTo>
                  <a:pt x="0" y="1756228"/>
                </a:lnTo>
                <a:lnTo>
                  <a:pt x="1509486" y="0"/>
                </a:lnTo>
                <a:lnTo>
                  <a:pt x="464457"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flipH="1">
            <a:off x="156286" y="1"/>
            <a:ext cx="2793621" cy="2344297"/>
          </a:xfrm>
          <a:custGeom>
            <a:avLst/>
            <a:gdLst>
              <a:gd name="connsiteX0" fmla="*/ 0 w 2075543"/>
              <a:gd name="connsiteY0" fmla="*/ 0 h 1741714"/>
              <a:gd name="connsiteX1" fmla="*/ 1785257 w 2075543"/>
              <a:gd name="connsiteY1" fmla="*/ 0 h 1741714"/>
              <a:gd name="connsiteX2" fmla="*/ 2075543 w 2075543"/>
              <a:gd name="connsiteY2" fmla="*/ 1741714 h 1741714"/>
              <a:gd name="connsiteX3" fmla="*/ 0 w 2075543"/>
              <a:gd name="connsiteY3" fmla="*/ 0 h 1741714"/>
            </a:gdLst>
            <a:ahLst/>
            <a:cxnLst>
              <a:cxn ang="0">
                <a:pos x="connsiteX0" y="connsiteY0"/>
              </a:cxn>
              <a:cxn ang="0">
                <a:pos x="connsiteX1" y="connsiteY1"/>
              </a:cxn>
              <a:cxn ang="0">
                <a:pos x="connsiteX2" y="connsiteY2"/>
              </a:cxn>
              <a:cxn ang="0">
                <a:pos x="connsiteX3" y="connsiteY3"/>
              </a:cxn>
            </a:cxnLst>
            <a:rect l="l" t="t" r="r" b="b"/>
            <a:pathLst>
              <a:path w="2075543" h="1741714">
                <a:moveTo>
                  <a:pt x="0" y="0"/>
                </a:moveTo>
                <a:lnTo>
                  <a:pt x="1785257" y="0"/>
                </a:lnTo>
                <a:lnTo>
                  <a:pt x="2075543" y="1741714"/>
                </a:lnTo>
                <a:lnTo>
                  <a:pt x="0" y="0"/>
                </a:lnTo>
                <a:close/>
              </a:path>
            </a:pathLst>
          </a:cu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flipH="1">
            <a:off x="73673" y="1225734"/>
            <a:ext cx="2304673" cy="1791175"/>
          </a:xfrm>
          <a:custGeom>
            <a:avLst/>
            <a:gdLst>
              <a:gd name="connsiteX0" fmla="*/ 0 w 1393371"/>
              <a:gd name="connsiteY0" fmla="*/ 638628 h 1277257"/>
              <a:gd name="connsiteX1" fmla="*/ 609600 w 1393371"/>
              <a:gd name="connsiteY1" fmla="*/ 0 h 1277257"/>
              <a:gd name="connsiteX2" fmla="*/ 1393371 w 1393371"/>
              <a:gd name="connsiteY2" fmla="*/ 682171 h 1277257"/>
              <a:gd name="connsiteX3" fmla="*/ 29028 w 1393371"/>
              <a:gd name="connsiteY3" fmla="*/ 1277257 h 1277257"/>
              <a:gd name="connsiteX4" fmla="*/ 0 w 1393371"/>
              <a:gd name="connsiteY4" fmla="*/ 638628 h 1277257"/>
              <a:gd name="connsiteX0" fmla="*/ 0 w 1669142"/>
              <a:gd name="connsiteY0" fmla="*/ 638628 h 1277257"/>
              <a:gd name="connsiteX1" fmla="*/ 609600 w 1669142"/>
              <a:gd name="connsiteY1" fmla="*/ 0 h 1277257"/>
              <a:gd name="connsiteX2" fmla="*/ 1669142 w 1669142"/>
              <a:gd name="connsiteY2" fmla="*/ 885371 h 1277257"/>
              <a:gd name="connsiteX3" fmla="*/ 29028 w 1669142"/>
              <a:gd name="connsiteY3" fmla="*/ 1277257 h 1277257"/>
              <a:gd name="connsiteX4" fmla="*/ 0 w 1669142"/>
              <a:gd name="connsiteY4" fmla="*/ 638628 h 1277257"/>
              <a:gd name="connsiteX0" fmla="*/ 0 w 1669142"/>
              <a:gd name="connsiteY0" fmla="*/ 595086 h 1233715"/>
              <a:gd name="connsiteX1" fmla="*/ 566057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669142"/>
              <a:gd name="connsiteY0" fmla="*/ 595086 h 1233715"/>
              <a:gd name="connsiteX1" fmla="*/ 653143 w 1669142"/>
              <a:gd name="connsiteY1" fmla="*/ 0 h 1233715"/>
              <a:gd name="connsiteX2" fmla="*/ 1669142 w 1669142"/>
              <a:gd name="connsiteY2" fmla="*/ 841829 h 1233715"/>
              <a:gd name="connsiteX3" fmla="*/ 29028 w 1669142"/>
              <a:gd name="connsiteY3" fmla="*/ 1233715 h 1233715"/>
              <a:gd name="connsiteX4" fmla="*/ 0 w 1669142"/>
              <a:gd name="connsiteY4" fmla="*/ 595086 h 1233715"/>
              <a:gd name="connsiteX0" fmla="*/ 0 w 1723059"/>
              <a:gd name="connsiteY0" fmla="*/ 584303 h 1233715"/>
              <a:gd name="connsiteX1" fmla="*/ 707060 w 1723059"/>
              <a:gd name="connsiteY1" fmla="*/ 0 h 1233715"/>
              <a:gd name="connsiteX2" fmla="*/ 1723059 w 1723059"/>
              <a:gd name="connsiteY2" fmla="*/ 841829 h 1233715"/>
              <a:gd name="connsiteX3" fmla="*/ 82945 w 1723059"/>
              <a:gd name="connsiteY3" fmla="*/ 1233715 h 1233715"/>
              <a:gd name="connsiteX4" fmla="*/ 0 w 1723059"/>
              <a:gd name="connsiteY4" fmla="*/ 584303 h 1233715"/>
              <a:gd name="connsiteX0" fmla="*/ 0 w 1701492"/>
              <a:gd name="connsiteY0" fmla="*/ 562736 h 1233715"/>
              <a:gd name="connsiteX1" fmla="*/ 685493 w 1701492"/>
              <a:gd name="connsiteY1" fmla="*/ 0 h 1233715"/>
              <a:gd name="connsiteX2" fmla="*/ 1701492 w 1701492"/>
              <a:gd name="connsiteY2" fmla="*/ 841829 h 1233715"/>
              <a:gd name="connsiteX3" fmla="*/ 61378 w 1701492"/>
              <a:gd name="connsiteY3" fmla="*/ 1233715 h 1233715"/>
              <a:gd name="connsiteX4" fmla="*/ 0 w 1701492"/>
              <a:gd name="connsiteY4" fmla="*/ 562736 h 1233715"/>
              <a:gd name="connsiteX0" fmla="*/ 0 w 1647574"/>
              <a:gd name="connsiteY0" fmla="*/ 530386 h 1233715"/>
              <a:gd name="connsiteX1" fmla="*/ 631575 w 1647574"/>
              <a:gd name="connsiteY1" fmla="*/ 0 h 1233715"/>
              <a:gd name="connsiteX2" fmla="*/ 1647574 w 1647574"/>
              <a:gd name="connsiteY2" fmla="*/ 841829 h 1233715"/>
              <a:gd name="connsiteX3" fmla="*/ 7460 w 1647574"/>
              <a:gd name="connsiteY3" fmla="*/ 1233715 h 1233715"/>
              <a:gd name="connsiteX4" fmla="*/ 0 w 1647574"/>
              <a:gd name="connsiteY4" fmla="*/ 530386 h 1233715"/>
              <a:gd name="connsiteX0" fmla="*/ 0 w 1712275"/>
              <a:gd name="connsiteY0" fmla="*/ 584303 h 1233715"/>
              <a:gd name="connsiteX1" fmla="*/ 696276 w 1712275"/>
              <a:gd name="connsiteY1" fmla="*/ 0 h 1233715"/>
              <a:gd name="connsiteX2" fmla="*/ 1712275 w 1712275"/>
              <a:gd name="connsiteY2" fmla="*/ 841829 h 1233715"/>
              <a:gd name="connsiteX3" fmla="*/ 72161 w 1712275"/>
              <a:gd name="connsiteY3" fmla="*/ 1233715 h 1233715"/>
              <a:gd name="connsiteX4" fmla="*/ 0 w 1712275"/>
              <a:gd name="connsiteY4" fmla="*/ 584303 h 1233715"/>
              <a:gd name="connsiteX0" fmla="*/ 14331 w 1726606"/>
              <a:gd name="connsiteY0" fmla="*/ 584303 h 1287632"/>
              <a:gd name="connsiteX1" fmla="*/ 710607 w 1726606"/>
              <a:gd name="connsiteY1" fmla="*/ 0 h 1287632"/>
              <a:gd name="connsiteX2" fmla="*/ 1726606 w 1726606"/>
              <a:gd name="connsiteY2" fmla="*/ 841829 h 1287632"/>
              <a:gd name="connsiteX3" fmla="*/ 224 w 1726606"/>
              <a:gd name="connsiteY3" fmla="*/ 1287632 h 1287632"/>
              <a:gd name="connsiteX4" fmla="*/ 14331 w 1726606"/>
              <a:gd name="connsiteY4" fmla="*/ 584303 h 1287632"/>
              <a:gd name="connsiteX0" fmla="*/ 0 w 1712275"/>
              <a:gd name="connsiteY0" fmla="*/ 584303 h 1298416"/>
              <a:gd name="connsiteX1" fmla="*/ 696276 w 1712275"/>
              <a:gd name="connsiteY1" fmla="*/ 0 h 1298416"/>
              <a:gd name="connsiteX2" fmla="*/ 1712275 w 1712275"/>
              <a:gd name="connsiteY2" fmla="*/ 841829 h 1298416"/>
              <a:gd name="connsiteX3" fmla="*/ 18243 w 1712275"/>
              <a:gd name="connsiteY3" fmla="*/ 1298416 h 1298416"/>
              <a:gd name="connsiteX4" fmla="*/ 0 w 1712275"/>
              <a:gd name="connsiteY4" fmla="*/ 584303 h 1298416"/>
              <a:gd name="connsiteX0" fmla="*/ 0 w 1712275"/>
              <a:gd name="connsiteY0" fmla="*/ 595086 h 1309199"/>
              <a:gd name="connsiteX1" fmla="*/ 674710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595086 h 1309199"/>
              <a:gd name="connsiteX1" fmla="*/ 696277 w 1712275"/>
              <a:gd name="connsiteY1" fmla="*/ 0 h 1309199"/>
              <a:gd name="connsiteX2" fmla="*/ 1712275 w 1712275"/>
              <a:gd name="connsiteY2" fmla="*/ 852612 h 1309199"/>
              <a:gd name="connsiteX3" fmla="*/ 18243 w 1712275"/>
              <a:gd name="connsiteY3" fmla="*/ 1309199 h 1309199"/>
              <a:gd name="connsiteX4" fmla="*/ 0 w 1712275"/>
              <a:gd name="connsiteY4" fmla="*/ 595086 h 1309199"/>
              <a:gd name="connsiteX0" fmla="*/ 0 w 1712275"/>
              <a:gd name="connsiteY0" fmla="*/ 616653 h 1330766"/>
              <a:gd name="connsiteX1" fmla="*/ 663926 w 1712275"/>
              <a:gd name="connsiteY1" fmla="*/ 0 h 1330766"/>
              <a:gd name="connsiteX2" fmla="*/ 1712275 w 1712275"/>
              <a:gd name="connsiteY2" fmla="*/ 874179 h 1330766"/>
              <a:gd name="connsiteX3" fmla="*/ 18243 w 1712275"/>
              <a:gd name="connsiteY3" fmla="*/ 1330766 h 1330766"/>
              <a:gd name="connsiteX4" fmla="*/ 0 w 1712275"/>
              <a:gd name="connsiteY4" fmla="*/ 616653 h 1330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2275" h="1330766">
                <a:moveTo>
                  <a:pt x="0" y="616653"/>
                </a:moveTo>
                <a:lnTo>
                  <a:pt x="663926" y="0"/>
                </a:lnTo>
                <a:lnTo>
                  <a:pt x="1712275" y="874179"/>
                </a:lnTo>
                <a:lnTo>
                  <a:pt x="18243" y="1330766"/>
                </a:lnTo>
                <a:cubicBezTo>
                  <a:pt x="15756" y="1096323"/>
                  <a:pt x="2487" y="851096"/>
                  <a:pt x="0" y="616653"/>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flipH="1">
            <a:off x="761895" y="2587668"/>
            <a:ext cx="1591895" cy="1737589"/>
          </a:xfrm>
          <a:custGeom>
            <a:avLst/>
            <a:gdLst>
              <a:gd name="connsiteX0" fmla="*/ 0 w 856343"/>
              <a:gd name="connsiteY0" fmla="*/ 362857 h 1306286"/>
              <a:gd name="connsiteX1" fmla="*/ 43543 w 856343"/>
              <a:gd name="connsiteY1" fmla="*/ 1306286 h 1306286"/>
              <a:gd name="connsiteX2" fmla="*/ 856343 w 856343"/>
              <a:gd name="connsiteY2" fmla="*/ 0 h 1306286"/>
              <a:gd name="connsiteX3" fmla="*/ 0 w 856343"/>
              <a:gd name="connsiteY3" fmla="*/ 362857 h 1306286"/>
              <a:gd name="connsiteX0" fmla="*/ 0 w 1161143"/>
              <a:gd name="connsiteY0" fmla="*/ 261257 h 1204686"/>
              <a:gd name="connsiteX1" fmla="*/ 43543 w 1161143"/>
              <a:gd name="connsiteY1" fmla="*/ 1204686 h 1204686"/>
              <a:gd name="connsiteX2" fmla="*/ 1161143 w 1161143"/>
              <a:gd name="connsiteY2" fmla="*/ 0 h 1204686"/>
              <a:gd name="connsiteX3" fmla="*/ 0 w 1161143"/>
              <a:gd name="connsiteY3" fmla="*/ 261257 h 1204686"/>
              <a:gd name="connsiteX0" fmla="*/ 0 w 1182710"/>
              <a:gd name="connsiteY0" fmla="*/ 347526 h 1290955"/>
              <a:gd name="connsiteX1" fmla="*/ 43543 w 1182710"/>
              <a:gd name="connsiteY1" fmla="*/ 1290955 h 1290955"/>
              <a:gd name="connsiteX2" fmla="*/ 1182710 w 1182710"/>
              <a:gd name="connsiteY2" fmla="*/ 0 h 1290955"/>
              <a:gd name="connsiteX3" fmla="*/ 0 w 1182710"/>
              <a:gd name="connsiteY3" fmla="*/ 347526 h 1290955"/>
              <a:gd name="connsiteX0" fmla="*/ 0 w 1182710"/>
              <a:gd name="connsiteY0" fmla="*/ 315175 h 1290955"/>
              <a:gd name="connsiteX1" fmla="*/ 43543 w 1182710"/>
              <a:gd name="connsiteY1" fmla="*/ 1290955 h 1290955"/>
              <a:gd name="connsiteX2" fmla="*/ 1182710 w 1182710"/>
              <a:gd name="connsiteY2" fmla="*/ 0 h 1290955"/>
              <a:gd name="connsiteX3" fmla="*/ 0 w 1182710"/>
              <a:gd name="connsiteY3" fmla="*/ 315175 h 1290955"/>
            </a:gdLst>
            <a:ahLst/>
            <a:cxnLst>
              <a:cxn ang="0">
                <a:pos x="connsiteX0" y="connsiteY0"/>
              </a:cxn>
              <a:cxn ang="0">
                <a:pos x="connsiteX1" y="connsiteY1"/>
              </a:cxn>
              <a:cxn ang="0">
                <a:pos x="connsiteX2" y="connsiteY2"/>
              </a:cxn>
              <a:cxn ang="0">
                <a:pos x="connsiteX3" y="connsiteY3"/>
              </a:cxn>
            </a:cxnLst>
            <a:rect l="l" t="t" r="r" b="b"/>
            <a:pathLst>
              <a:path w="1182710" h="1290955">
                <a:moveTo>
                  <a:pt x="0" y="315175"/>
                </a:moveTo>
                <a:lnTo>
                  <a:pt x="43543" y="1290955"/>
                </a:lnTo>
                <a:lnTo>
                  <a:pt x="1182710" y="0"/>
                </a:lnTo>
                <a:lnTo>
                  <a:pt x="0" y="315175"/>
                </a:lnTo>
                <a:close/>
              </a:path>
            </a:pathLst>
          </a:cu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9130616">
            <a:off x="1300738" y="4818531"/>
            <a:ext cx="667657" cy="478972"/>
          </a:xfrm>
          <a:custGeom>
            <a:avLst/>
            <a:gdLst>
              <a:gd name="connsiteX0" fmla="*/ 0 w 667657"/>
              <a:gd name="connsiteY0" fmla="*/ 0 h 478972"/>
              <a:gd name="connsiteX1" fmla="*/ 101600 w 667657"/>
              <a:gd name="connsiteY1" fmla="*/ 478972 h 478972"/>
              <a:gd name="connsiteX2" fmla="*/ 667657 w 667657"/>
              <a:gd name="connsiteY2" fmla="*/ 304800 h 478972"/>
              <a:gd name="connsiteX3" fmla="*/ 0 w 667657"/>
              <a:gd name="connsiteY3" fmla="*/ 0 h 478972"/>
            </a:gdLst>
            <a:ahLst/>
            <a:cxnLst>
              <a:cxn ang="0">
                <a:pos x="connsiteX0" y="connsiteY0"/>
              </a:cxn>
              <a:cxn ang="0">
                <a:pos x="connsiteX1" y="connsiteY1"/>
              </a:cxn>
              <a:cxn ang="0">
                <a:pos x="connsiteX2" y="connsiteY2"/>
              </a:cxn>
              <a:cxn ang="0">
                <a:pos x="connsiteX3" y="connsiteY3"/>
              </a:cxn>
            </a:cxnLst>
            <a:rect l="l" t="t" r="r" b="b"/>
            <a:pathLst>
              <a:path w="667657" h="478972">
                <a:moveTo>
                  <a:pt x="0" y="0"/>
                </a:moveTo>
                <a:lnTo>
                  <a:pt x="101600" y="478972"/>
                </a:lnTo>
                <a:lnTo>
                  <a:pt x="667657" y="304800"/>
                </a:lnTo>
                <a:lnTo>
                  <a:pt x="0" y="0"/>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906290" y="3895725"/>
            <a:ext cx="348343" cy="508000"/>
          </a:xfrm>
          <a:custGeom>
            <a:avLst/>
            <a:gdLst>
              <a:gd name="connsiteX0" fmla="*/ 0 w 348343"/>
              <a:gd name="connsiteY0" fmla="*/ 0 h 508000"/>
              <a:gd name="connsiteX1" fmla="*/ 72571 w 348343"/>
              <a:gd name="connsiteY1" fmla="*/ 508000 h 508000"/>
              <a:gd name="connsiteX2" fmla="*/ 348343 w 348343"/>
              <a:gd name="connsiteY2" fmla="*/ 203200 h 508000"/>
              <a:gd name="connsiteX3" fmla="*/ 0 w 348343"/>
              <a:gd name="connsiteY3" fmla="*/ 0 h 508000"/>
            </a:gdLst>
            <a:ahLst/>
            <a:cxnLst>
              <a:cxn ang="0">
                <a:pos x="connsiteX0" y="connsiteY0"/>
              </a:cxn>
              <a:cxn ang="0">
                <a:pos x="connsiteX1" y="connsiteY1"/>
              </a:cxn>
              <a:cxn ang="0">
                <a:pos x="connsiteX2" y="connsiteY2"/>
              </a:cxn>
              <a:cxn ang="0">
                <a:pos x="connsiteX3" y="connsiteY3"/>
              </a:cxn>
            </a:cxnLst>
            <a:rect l="l" t="t" r="r" b="b"/>
            <a:pathLst>
              <a:path w="348343" h="508000">
                <a:moveTo>
                  <a:pt x="0" y="0"/>
                </a:moveTo>
                <a:lnTo>
                  <a:pt x="72571" y="508000"/>
                </a:lnTo>
                <a:lnTo>
                  <a:pt x="348343" y="203200"/>
                </a:lnTo>
                <a:lnTo>
                  <a:pt x="0"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741064" y="1404498"/>
            <a:ext cx="2838183" cy="939800"/>
            <a:chOff x="3118863" y="1494119"/>
            <a:chExt cx="2838183" cy="939800"/>
          </a:xfrm>
        </p:grpSpPr>
        <p:grpSp>
          <p:nvGrpSpPr>
            <p:cNvPr id="2" name="组合 1"/>
            <p:cNvGrpSpPr/>
            <p:nvPr/>
          </p:nvGrpSpPr>
          <p:grpSpPr>
            <a:xfrm>
              <a:off x="3118863" y="1494119"/>
              <a:ext cx="2838183" cy="939800"/>
              <a:chOff x="5109029" y="1574801"/>
              <a:chExt cx="3904342" cy="1168399"/>
            </a:xfrm>
          </p:grpSpPr>
          <p:sp>
            <p:nvSpPr>
              <p:cNvPr id="12" name="矩形 11"/>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01</a:t>
                </a:r>
                <a:endParaRPr lang="zh-CN" altLang="en-US" sz="4800" dirty="0">
                  <a:solidFill>
                    <a:schemeClr val="bg2">
                      <a:lumMod val="25000"/>
                    </a:schemeClr>
                  </a:solidFill>
                </a:endParaRPr>
              </a:p>
            </p:txBody>
          </p:sp>
        </p:grpSp>
        <p:sp>
          <p:nvSpPr>
            <p:cNvPr id="4" name="文本框 3"/>
            <p:cNvSpPr txBox="1"/>
            <p:nvPr/>
          </p:nvSpPr>
          <p:spPr>
            <a:xfrm>
              <a:off x="4645784" y="1690952"/>
              <a:ext cx="978787" cy="584776"/>
            </a:xfrm>
            <a:prstGeom prst="rect">
              <a:avLst/>
            </a:prstGeom>
            <a:noFill/>
          </p:spPr>
          <p:txBody>
            <a:bodyPr wrap="square" rtlCol="0">
              <a:spAutoFit/>
            </a:bodyPr>
            <a:lstStyle/>
            <a:p>
              <a:r>
                <a:rPr lang="en-US" altLang="zh-CN" sz="3200" dirty="0" smtClean="0"/>
                <a:t>IPS</a:t>
              </a:r>
              <a:endParaRPr lang="zh-CN" altLang="en-US" sz="3200" dirty="0"/>
            </a:p>
          </p:txBody>
        </p:sp>
      </p:grpSp>
      <p:grpSp>
        <p:nvGrpSpPr>
          <p:cNvPr id="18" name="组合 17"/>
          <p:cNvGrpSpPr/>
          <p:nvPr/>
        </p:nvGrpSpPr>
        <p:grpSpPr>
          <a:xfrm>
            <a:off x="5905854" y="1381310"/>
            <a:ext cx="3060437" cy="939800"/>
            <a:chOff x="3118863" y="1494119"/>
            <a:chExt cx="3060437" cy="939800"/>
          </a:xfrm>
        </p:grpSpPr>
        <p:grpSp>
          <p:nvGrpSpPr>
            <p:cNvPr id="19" name="组合 18"/>
            <p:cNvGrpSpPr/>
            <p:nvPr/>
          </p:nvGrpSpPr>
          <p:grpSpPr>
            <a:xfrm>
              <a:off x="3118863" y="1494119"/>
              <a:ext cx="2838183" cy="939800"/>
              <a:chOff x="5109029" y="1574801"/>
              <a:chExt cx="3904342" cy="1168399"/>
            </a:xfrm>
          </p:grpSpPr>
          <p:sp>
            <p:nvSpPr>
              <p:cNvPr id="21" name="矩形 2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02</a:t>
                </a:r>
                <a:endParaRPr lang="zh-CN" altLang="en-US" sz="4800" dirty="0">
                  <a:solidFill>
                    <a:schemeClr val="bg2">
                      <a:lumMod val="25000"/>
                    </a:schemeClr>
                  </a:solidFill>
                </a:endParaRPr>
              </a:p>
            </p:txBody>
          </p:sp>
        </p:grpSp>
        <p:sp>
          <p:nvSpPr>
            <p:cNvPr id="20" name="文本框 19"/>
            <p:cNvSpPr txBox="1"/>
            <p:nvPr/>
          </p:nvSpPr>
          <p:spPr>
            <a:xfrm>
              <a:off x="4232495" y="1727978"/>
              <a:ext cx="1946805" cy="461665"/>
            </a:xfrm>
            <a:prstGeom prst="rect">
              <a:avLst/>
            </a:prstGeom>
            <a:noFill/>
          </p:spPr>
          <p:txBody>
            <a:bodyPr wrap="square" rtlCol="0">
              <a:spAutoFit/>
            </a:bodyPr>
            <a:lstStyle/>
            <a:p>
              <a:r>
                <a:rPr lang="en-US" altLang="zh-CN" sz="2400" dirty="0" smtClean="0"/>
                <a:t>Motivation</a:t>
              </a:r>
              <a:endParaRPr lang="en-US" altLang="zh-CN" sz="2400" dirty="0"/>
            </a:p>
          </p:txBody>
        </p:sp>
      </p:grpSp>
      <p:grpSp>
        <p:nvGrpSpPr>
          <p:cNvPr id="23" name="组合 22"/>
          <p:cNvGrpSpPr/>
          <p:nvPr/>
        </p:nvGrpSpPr>
        <p:grpSpPr>
          <a:xfrm>
            <a:off x="9071577" y="1381310"/>
            <a:ext cx="2838183" cy="941574"/>
            <a:chOff x="3118863" y="1486508"/>
            <a:chExt cx="2838183" cy="941574"/>
          </a:xfrm>
        </p:grpSpPr>
        <p:grpSp>
          <p:nvGrpSpPr>
            <p:cNvPr id="24" name="组合 23"/>
            <p:cNvGrpSpPr/>
            <p:nvPr/>
          </p:nvGrpSpPr>
          <p:grpSpPr>
            <a:xfrm>
              <a:off x="3118863" y="1486508"/>
              <a:ext cx="2838183" cy="941574"/>
              <a:chOff x="5109029" y="1565339"/>
              <a:chExt cx="3904342" cy="1170605"/>
            </a:xfrm>
          </p:grpSpPr>
          <p:sp>
            <p:nvSpPr>
              <p:cNvPr id="26" name="矩形 25"/>
              <p:cNvSpPr/>
              <p:nvPr/>
            </p:nvSpPr>
            <p:spPr>
              <a:xfrm>
                <a:off x="6381247" y="1565339"/>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109029" y="1574801"/>
                <a:ext cx="1270000" cy="116114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03</a:t>
                </a:r>
                <a:endParaRPr lang="zh-CN" altLang="en-US" sz="4800" dirty="0">
                  <a:solidFill>
                    <a:schemeClr val="bg2">
                      <a:lumMod val="25000"/>
                    </a:schemeClr>
                  </a:solidFill>
                </a:endParaRPr>
              </a:p>
            </p:txBody>
          </p:sp>
        </p:grpSp>
        <p:sp>
          <p:nvSpPr>
            <p:cNvPr id="25" name="文本框 24"/>
            <p:cNvSpPr txBox="1"/>
            <p:nvPr/>
          </p:nvSpPr>
          <p:spPr>
            <a:xfrm>
              <a:off x="4222424" y="1737986"/>
              <a:ext cx="1651081" cy="461665"/>
            </a:xfrm>
            <a:prstGeom prst="rect">
              <a:avLst/>
            </a:prstGeom>
            <a:noFill/>
          </p:spPr>
          <p:txBody>
            <a:bodyPr wrap="square" rtlCol="0">
              <a:spAutoFit/>
            </a:bodyPr>
            <a:lstStyle/>
            <a:p>
              <a:r>
                <a:rPr lang="en-US" altLang="zh-CN" sz="2400" dirty="0"/>
                <a:t>Preliminary</a:t>
              </a:r>
            </a:p>
          </p:txBody>
        </p:sp>
      </p:grpSp>
      <p:grpSp>
        <p:nvGrpSpPr>
          <p:cNvPr id="28" name="组合 27"/>
          <p:cNvGrpSpPr/>
          <p:nvPr/>
        </p:nvGrpSpPr>
        <p:grpSpPr>
          <a:xfrm>
            <a:off x="9071577" y="3140338"/>
            <a:ext cx="2846049" cy="939800"/>
            <a:chOff x="3118863" y="1494119"/>
            <a:chExt cx="2846049" cy="939800"/>
          </a:xfrm>
        </p:grpSpPr>
        <p:grpSp>
          <p:nvGrpSpPr>
            <p:cNvPr id="29" name="组合 28"/>
            <p:cNvGrpSpPr/>
            <p:nvPr/>
          </p:nvGrpSpPr>
          <p:grpSpPr>
            <a:xfrm>
              <a:off x="3118863" y="1494119"/>
              <a:ext cx="2838183" cy="939800"/>
              <a:chOff x="5109029" y="1574801"/>
              <a:chExt cx="3904342" cy="1168399"/>
            </a:xfrm>
          </p:grpSpPr>
          <p:sp>
            <p:nvSpPr>
              <p:cNvPr id="31"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06</a:t>
                </a:r>
                <a:endParaRPr lang="zh-CN" altLang="en-US" sz="4800" dirty="0">
                  <a:solidFill>
                    <a:schemeClr val="bg2">
                      <a:lumMod val="25000"/>
                    </a:schemeClr>
                  </a:solidFill>
                </a:endParaRPr>
              </a:p>
            </p:txBody>
          </p:sp>
        </p:grpSp>
        <p:sp>
          <p:nvSpPr>
            <p:cNvPr id="30" name="文本框 29"/>
            <p:cNvSpPr txBox="1"/>
            <p:nvPr/>
          </p:nvSpPr>
          <p:spPr>
            <a:xfrm>
              <a:off x="4160741" y="1758249"/>
              <a:ext cx="1804171" cy="461665"/>
            </a:xfrm>
            <a:prstGeom prst="rect">
              <a:avLst/>
            </a:prstGeom>
            <a:noFill/>
          </p:spPr>
          <p:txBody>
            <a:bodyPr wrap="square" rtlCol="0">
              <a:spAutoFit/>
            </a:bodyPr>
            <a:lstStyle/>
            <a:p>
              <a:r>
                <a:rPr lang="en-US" altLang="zh-CN" sz="2400" dirty="0" smtClean="0"/>
                <a:t>Experiments</a:t>
              </a:r>
              <a:endParaRPr lang="en-US" altLang="zh-CN" sz="2400" dirty="0"/>
            </a:p>
          </p:txBody>
        </p:sp>
      </p:grpSp>
      <p:sp>
        <p:nvSpPr>
          <p:cNvPr id="11" name="任意多边形 10"/>
          <p:cNvSpPr/>
          <p:nvPr/>
        </p:nvSpPr>
        <p:spPr>
          <a:xfrm rot="6347891">
            <a:off x="2955154" y="4133820"/>
            <a:ext cx="449943" cy="638628"/>
          </a:xfrm>
          <a:custGeom>
            <a:avLst/>
            <a:gdLst>
              <a:gd name="connsiteX0" fmla="*/ 0 w 449943"/>
              <a:gd name="connsiteY0" fmla="*/ 0 h 638628"/>
              <a:gd name="connsiteX1" fmla="*/ 58057 w 449943"/>
              <a:gd name="connsiteY1" fmla="*/ 638628 h 638628"/>
              <a:gd name="connsiteX2" fmla="*/ 449943 w 449943"/>
              <a:gd name="connsiteY2" fmla="*/ 232228 h 638628"/>
              <a:gd name="connsiteX3" fmla="*/ 0 w 449943"/>
              <a:gd name="connsiteY3" fmla="*/ 0 h 638628"/>
            </a:gdLst>
            <a:ahLst/>
            <a:cxnLst>
              <a:cxn ang="0">
                <a:pos x="connsiteX0" y="connsiteY0"/>
              </a:cxn>
              <a:cxn ang="0">
                <a:pos x="connsiteX1" y="connsiteY1"/>
              </a:cxn>
              <a:cxn ang="0">
                <a:pos x="connsiteX2" y="connsiteY2"/>
              </a:cxn>
              <a:cxn ang="0">
                <a:pos x="connsiteX3" y="connsiteY3"/>
              </a:cxn>
            </a:cxnLst>
            <a:rect l="l" t="t" r="r" b="b"/>
            <a:pathLst>
              <a:path w="449943" h="638628">
                <a:moveTo>
                  <a:pt x="0" y="0"/>
                </a:moveTo>
                <a:lnTo>
                  <a:pt x="58057" y="638628"/>
                </a:lnTo>
                <a:lnTo>
                  <a:pt x="449943" y="232228"/>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灯片编号占位符 32"/>
          <p:cNvSpPr>
            <a:spLocks noGrp="1"/>
          </p:cNvSpPr>
          <p:nvPr>
            <p:ph type="sldNum" sz="quarter" idx="12"/>
          </p:nvPr>
        </p:nvSpPr>
        <p:spPr/>
        <p:txBody>
          <a:bodyPr/>
          <a:lstStyle/>
          <a:p>
            <a:fld id="{FB7A3ED1-8A86-444E-A5FA-8BBDB1966EAF}" type="slidenum">
              <a:rPr lang="zh-CN" altLang="en-US" smtClean="0"/>
              <a:t>8</a:t>
            </a:fld>
            <a:endParaRPr lang="zh-CN" altLang="en-US" dirty="0"/>
          </a:p>
        </p:txBody>
      </p:sp>
      <p:grpSp>
        <p:nvGrpSpPr>
          <p:cNvPr id="34" name="组合 27"/>
          <p:cNvGrpSpPr/>
          <p:nvPr/>
        </p:nvGrpSpPr>
        <p:grpSpPr>
          <a:xfrm>
            <a:off x="2750453" y="3150674"/>
            <a:ext cx="2963649" cy="939800"/>
            <a:chOff x="3118863" y="1494119"/>
            <a:chExt cx="2963649" cy="939800"/>
          </a:xfrm>
        </p:grpSpPr>
        <p:grpSp>
          <p:nvGrpSpPr>
            <p:cNvPr id="35" name="组合 28"/>
            <p:cNvGrpSpPr/>
            <p:nvPr/>
          </p:nvGrpSpPr>
          <p:grpSpPr>
            <a:xfrm>
              <a:off x="3118863" y="1494119"/>
              <a:ext cx="2838183" cy="939800"/>
              <a:chOff x="5109029" y="1574801"/>
              <a:chExt cx="3904342" cy="1168399"/>
            </a:xfrm>
          </p:grpSpPr>
          <p:sp>
            <p:nvSpPr>
              <p:cNvPr id="37"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solidFill>
                      <a:schemeClr val="bg2">
                        <a:lumMod val="25000"/>
                      </a:schemeClr>
                    </a:solidFill>
                  </a:rPr>
                  <a:t>04</a:t>
                </a:r>
                <a:endParaRPr lang="zh-CN" altLang="en-US" sz="4800" dirty="0">
                  <a:solidFill>
                    <a:schemeClr val="bg2">
                      <a:lumMod val="25000"/>
                    </a:schemeClr>
                  </a:solidFill>
                </a:endParaRPr>
              </a:p>
            </p:txBody>
          </p:sp>
        </p:grpSp>
        <p:sp>
          <p:nvSpPr>
            <p:cNvPr id="36" name="文本框 29"/>
            <p:cNvSpPr txBox="1"/>
            <p:nvPr/>
          </p:nvSpPr>
          <p:spPr>
            <a:xfrm>
              <a:off x="4340397" y="1734732"/>
              <a:ext cx="1742115" cy="461665"/>
            </a:xfrm>
            <a:prstGeom prst="rect">
              <a:avLst/>
            </a:prstGeom>
            <a:noFill/>
          </p:spPr>
          <p:txBody>
            <a:bodyPr wrap="square" rtlCol="0">
              <a:spAutoFit/>
            </a:bodyPr>
            <a:lstStyle/>
            <a:p>
              <a:r>
                <a:rPr lang="en-US" altLang="zh-CN" sz="2400" dirty="0" smtClean="0"/>
                <a:t>Overview</a:t>
              </a:r>
              <a:endParaRPr lang="en-US" altLang="zh-CN" sz="2800" dirty="0"/>
            </a:p>
          </p:txBody>
        </p:sp>
      </p:grpSp>
      <p:grpSp>
        <p:nvGrpSpPr>
          <p:cNvPr id="39" name="组合 27"/>
          <p:cNvGrpSpPr/>
          <p:nvPr/>
        </p:nvGrpSpPr>
        <p:grpSpPr>
          <a:xfrm>
            <a:off x="5917134" y="3151636"/>
            <a:ext cx="2838183" cy="939800"/>
            <a:chOff x="3118863" y="1494119"/>
            <a:chExt cx="2838183" cy="939800"/>
          </a:xfrm>
        </p:grpSpPr>
        <p:grpSp>
          <p:nvGrpSpPr>
            <p:cNvPr id="40" name="组合 28"/>
            <p:cNvGrpSpPr/>
            <p:nvPr/>
          </p:nvGrpSpPr>
          <p:grpSpPr>
            <a:xfrm>
              <a:off x="3118863" y="1494119"/>
              <a:ext cx="2838183" cy="939800"/>
              <a:chOff x="5109029" y="1574801"/>
              <a:chExt cx="3904342" cy="1168399"/>
            </a:xfrm>
          </p:grpSpPr>
          <p:sp>
            <p:nvSpPr>
              <p:cNvPr id="42" name="矩形 30"/>
              <p:cNvSpPr/>
              <p:nvPr/>
            </p:nvSpPr>
            <p:spPr>
              <a:xfrm>
                <a:off x="6381247" y="1582057"/>
                <a:ext cx="2632124" cy="116114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31"/>
              <p:cNvSpPr/>
              <p:nvPr/>
            </p:nvSpPr>
            <p:spPr>
              <a:xfrm>
                <a:off x="5109029" y="1574801"/>
                <a:ext cx="1270000" cy="11611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bg2">
                        <a:lumMod val="25000"/>
                      </a:schemeClr>
                    </a:solidFill>
                  </a:rPr>
                  <a:t>05</a:t>
                </a:r>
                <a:endParaRPr lang="zh-CN" altLang="en-US" sz="4800" dirty="0">
                  <a:solidFill>
                    <a:schemeClr val="bg2">
                      <a:lumMod val="25000"/>
                    </a:schemeClr>
                  </a:solidFill>
                </a:endParaRPr>
              </a:p>
            </p:txBody>
          </p:sp>
        </p:grpSp>
        <p:sp>
          <p:nvSpPr>
            <p:cNvPr id="41" name="文本框 29"/>
            <p:cNvSpPr txBox="1"/>
            <p:nvPr/>
          </p:nvSpPr>
          <p:spPr>
            <a:xfrm>
              <a:off x="4581924" y="1687698"/>
              <a:ext cx="1077228" cy="584776"/>
            </a:xfrm>
            <a:prstGeom prst="rect">
              <a:avLst/>
            </a:prstGeom>
            <a:noFill/>
          </p:spPr>
          <p:txBody>
            <a:bodyPr wrap="square" rtlCol="0">
              <a:spAutoFit/>
            </a:bodyPr>
            <a:lstStyle/>
            <a:p>
              <a:r>
                <a:rPr lang="en-US" altLang="zh-CN" sz="3200" dirty="0" smtClean="0"/>
                <a:t>EIPS</a:t>
              </a:r>
              <a:endParaRPr lang="en-US" altLang="zh-CN" sz="3200" dirty="0"/>
            </a:p>
          </p:txBody>
        </p:sp>
      </p:grpSp>
    </p:spTree>
    <p:extLst>
      <p:ext uri="{BB962C8B-B14F-4D97-AF65-F5344CB8AC3E}">
        <p14:creationId xmlns:p14="http://schemas.microsoft.com/office/powerpoint/2010/main" val="246354515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572" y="365125"/>
            <a:ext cx="9472228" cy="1325563"/>
          </a:xfrm>
        </p:spPr>
        <p:txBody>
          <a:bodyPr/>
          <a:lstStyle/>
          <a:p>
            <a:r>
              <a:rPr lang="en-US" dirty="0" smtClean="0">
                <a:latin typeface="Helvetica"/>
                <a:cs typeface="Helvetica"/>
              </a:rPr>
              <a:t>Preliminary</a:t>
            </a:r>
            <a:endParaRPr lang="en-US" dirty="0">
              <a:latin typeface="Helvetica"/>
              <a:cs typeface="Helvetica"/>
            </a:endParaRPr>
          </a:p>
        </p:txBody>
      </p:sp>
      <p:sp>
        <p:nvSpPr>
          <p:cNvPr id="3" name="Content Placeholder 2"/>
          <p:cNvSpPr>
            <a:spLocks noGrp="1"/>
          </p:cNvSpPr>
          <p:nvPr>
            <p:ph idx="1"/>
          </p:nvPr>
        </p:nvSpPr>
        <p:spPr/>
        <p:txBody>
          <a:bodyPr>
            <a:normAutofit/>
          </a:bodyPr>
          <a:lstStyle/>
          <a:p>
            <a:r>
              <a:rPr lang="en-US" altLang="zh-CN" sz="2400" dirty="0" smtClean="0">
                <a:latin typeface="Helvetica"/>
                <a:cs typeface="Helvetica"/>
              </a:rPr>
              <a:t>IPS involves </a:t>
            </a:r>
            <a:r>
              <a:rPr lang="en-US" altLang="zh-CN" sz="2400" dirty="0" err="1" smtClean="0">
                <a:latin typeface="Helvetica"/>
                <a:cs typeface="Helvetica"/>
              </a:rPr>
              <a:t>kNN</a:t>
            </a:r>
            <a:r>
              <a:rPr lang="en-US" altLang="zh-CN" sz="2400" dirty="0" smtClean="0">
                <a:latin typeface="Helvetica"/>
                <a:cs typeface="Helvetica"/>
              </a:rPr>
              <a:t> search -&gt; We propose to use a </a:t>
            </a:r>
            <a:r>
              <a:rPr lang="en-US" sz="2400" dirty="0" smtClean="0">
                <a:latin typeface="Helvetica"/>
                <a:cs typeface="Helvetica"/>
              </a:rPr>
              <a:t>privacy-preserving encryption-based  </a:t>
            </a:r>
            <a:r>
              <a:rPr lang="en-US" sz="2400" dirty="0" err="1" smtClean="0">
                <a:latin typeface="Helvetica"/>
                <a:cs typeface="Helvetica"/>
              </a:rPr>
              <a:t>kNN</a:t>
            </a:r>
            <a:r>
              <a:rPr lang="en-US" sz="2400" dirty="0" smtClean="0">
                <a:latin typeface="Helvetica"/>
                <a:cs typeface="Helvetica"/>
              </a:rPr>
              <a:t> search: </a:t>
            </a:r>
            <a:r>
              <a:rPr lang="en-US" sz="2400" dirty="0">
                <a:latin typeface="Helvetica"/>
                <a:cs typeface="Helvetica"/>
              </a:rPr>
              <a:t>Asymmetric Scalar-product </a:t>
            </a:r>
            <a:r>
              <a:rPr lang="en-US" sz="2400" dirty="0" smtClean="0">
                <a:latin typeface="Helvetica"/>
                <a:cs typeface="Helvetica"/>
              </a:rPr>
              <a:t>Preserving </a:t>
            </a:r>
            <a:r>
              <a:rPr lang="en-US" sz="2400" dirty="0">
                <a:latin typeface="Helvetica"/>
                <a:cs typeface="Helvetica"/>
              </a:rPr>
              <a:t>Encryption (ASPE</a:t>
            </a:r>
            <a:r>
              <a:rPr lang="en-US" sz="2400" dirty="0" smtClean="0">
                <a:latin typeface="Helvetica"/>
                <a:cs typeface="Helvetica"/>
              </a:rPr>
              <a:t>).</a:t>
            </a:r>
          </a:p>
          <a:p>
            <a:endParaRPr lang="en-US" sz="2400" dirty="0" smtClean="0">
              <a:latin typeface="Helvetica"/>
              <a:cs typeface="Helvetica"/>
            </a:endParaRPr>
          </a:p>
          <a:p>
            <a:r>
              <a:rPr lang="en-US" sz="2400" dirty="0" smtClean="0">
                <a:latin typeface="Helvetica"/>
                <a:cs typeface="Helvetica"/>
              </a:rPr>
              <a:t>ASPE does </a:t>
            </a:r>
            <a:r>
              <a:rPr lang="en-US" sz="2400" dirty="0">
                <a:latin typeface="Helvetica"/>
                <a:cs typeface="Helvetica"/>
              </a:rPr>
              <a:t>not </a:t>
            </a:r>
            <a:r>
              <a:rPr lang="en-US" sz="2400" dirty="0" smtClean="0">
                <a:latin typeface="Helvetica"/>
                <a:cs typeface="Helvetica"/>
              </a:rPr>
              <a:t>resist </a:t>
            </a:r>
            <a:r>
              <a:rPr lang="en-US" sz="2400" dirty="0">
                <a:latin typeface="Helvetica"/>
                <a:cs typeface="Helvetica"/>
              </a:rPr>
              <a:t>known plain text attack (</a:t>
            </a:r>
            <a:r>
              <a:rPr lang="en-US" sz="2400" dirty="0" smtClean="0">
                <a:latin typeface="Helvetica"/>
                <a:cs typeface="Helvetica"/>
              </a:rPr>
              <a:t>KPA). </a:t>
            </a:r>
          </a:p>
          <a:p>
            <a:pPr marL="0" indent="0">
              <a:buNone/>
            </a:pPr>
            <a:endParaRPr lang="en-US" sz="2400" dirty="0" smtClean="0">
              <a:latin typeface="Helvetica"/>
              <a:cs typeface="Helvetica"/>
            </a:endParaRPr>
          </a:p>
          <a:p>
            <a:r>
              <a:rPr lang="en-US" sz="2200" dirty="0">
                <a:latin typeface="Helvetica"/>
                <a:cs typeface="Helvetica"/>
              </a:rPr>
              <a:t>We introduce a centralized server (who holds the encryption key), called </a:t>
            </a:r>
            <a:r>
              <a:rPr lang="en-US" sz="2200" dirty="0" smtClean="0">
                <a:solidFill>
                  <a:srgbClr val="0000FF"/>
                </a:solidFill>
                <a:latin typeface="Helvetica"/>
                <a:cs typeface="Helvetica"/>
              </a:rPr>
              <a:t>EDS (Encryption &amp; Decryption Server)</a:t>
            </a:r>
            <a:r>
              <a:rPr lang="en-US" sz="2200" dirty="0" smtClean="0">
                <a:latin typeface="Helvetica"/>
                <a:cs typeface="Helvetica"/>
              </a:rPr>
              <a:t>. </a:t>
            </a:r>
            <a:endParaRPr lang="en-US" sz="2200" dirty="0">
              <a:latin typeface="Helvetica"/>
              <a:cs typeface="Helvetica"/>
            </a:endParaRPr>
          </a:p>
          <a:p>
            <a:pPr lvl="1"/>
            <a:r>
              <a:rPr lang="en-US" sz="1700" dirty="0">
                <a:latin typeface="Helvetica"/>
                <a:cs typeface="Helvetica"/>
              </a:rPr>
              <a:t>Alleviate the burden of smartphones.</a:t>
            </a:r>
          </a:p>
          <a:p>
            <a:pPr lvl="1"/>
            <a:r>
              <a:rPr lang="en-US" sz="1700" dirty="0">
                <a:latin typeface="Helvetica"/>
                <a:cs typeface="Helvetica"/>
              </a:rPr>
              <a:t>EDS is neutral</a:t>
            </a:r>
            <a:r>
              <a:rPr lang="en-US" sz="1700" dirty="0" smtClean="0">
                <a:latin typeface="Helvetica"/>
                <a:cs typeface="Helvetica"/>
              </a:rPr>
              <a:t>.</a:t>
            </a:r>
          </a:p>
        </p:txBody>
      </p:sp>
      <p:grpSp>
        <p:nvGrpSpPr>
          <p:cNvPr id="4" name="组合 16"/>
          <p:cNvGrpSpPr/>
          <p:nvPr/>
        </p:nvGrpSpPr>
        <p:grpSpPr>
          <a:xfrm>
            <a:off x="903383" y="810672"/>
            <a:ext cx="859340" cy="434224"/>
            <a:chOff x="3064042" y="834189"/>
            <a:chExt cx="859340" cy="434224"/>
          </a:xfrm>
        </p:grpSpPr>
        <p:sp>
          <p:nvSpPr>
            <p:cNvPr id="5" name="燕尾形 17"/>
            <p:cNvSpPr/>
            <p:nvPr/>
          </p:nvSpPr>
          <p:spPr>
            <a:xfrm>
              <a:off x="3064042" y="834189"/>
              <a:ext cx="434224" cy="434224"/>
            </a:xfrm>
            <a:prstGeom prst="chevron">
              <a:avLst>
                <a:gd name="adj" fmla="val 4782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燕尾形 18"/>
            <p:cNvSpPr/>
            <p:nvPr/>
          </p:nvSpPr>
          <p:spPr>
            <a:xfrm>
              <a:off x="3489158" y="834189"/>
              <a:ext cx="434224" cy="434224"/>
            </a:xfrm>
            <a:prstGeom prst="chevron">
              <a:avLst>
                <a:gd name="adj" fmla="val 47829"/>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4844415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848</Words>
  <Application>Microsoft Macintosh PowerPoint</Application>
  <PresentationFormat>Custom</PresentationFormat>
  <Paragraphs>185</Paragraphs>
  <Slides>23</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Equation</vt:lpstr>
      <vt:lpstr>EIPS On Location Privacy in Fingerprinting-based Indoor Positioning System: An Encryption Approach  Wenlu Wang</vt:lpstr>
      <vt:lpstr>PowerPoint Presentation</vt:lpstr>
      <vt:lpstr>Indoor Positioning System (IPS)</vt:lpstr>
      <vt:lpstr>[IPS]  Off-line Radio Map initialization  </vt:lpstr>
      <vt:lpstr>[IPS] Online localization</vt:lpstr>
      <vt:lpstr>PowerPoint Presentation</vt:lpstr>
      <vt:lpstr>Motivation</vt:lpstr>
      <vt:lpstr>PowerPoint Presentation</vt:lpstr>
      <vt:lpstr>Preliminary</vt:lpstr>
      <vt:lpstr>PowerPoint Presentation</vt:lpstr>
      <vt:lpstr>Overview</vt:lpstr>
      <vt:lpstr>Main Ideas</vt:lpstr>
      <vt:lpstr>PowerPoint Presentation</vt:lpstr>
      <vt:lpstr>PowerPoint Presentation</vt:lpstr>
      <vt:lpstr>PowerPoint Presentation</vt:lpstr>
      <vt:lpstr>Dynamic Scaling</vt:lpstr>
      <vt:lpstr>EIPS  Workflow</vt:lpstr>
      <vt:lpstr>PowerPoint Presentation</vt:lpstr>
      <vt:lpstr>Experiments</vt:lpstr>
      <vt:lpstr>Experiments Cont.</vt:lpstr>
      <vt:lpstr>Experiments Cont.</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Cross-Domain Nature Language Interface</dc:title>
  <dc:creator>Honggang Zhao</dc:creator>
  <cp:lastModifiedBy>Wenlu Wang</cp:lastModifiedBy>
  <cp:revision>402</cp:revision>
  <cp:lastPrinted>2019-11-07T21:41:53Z</cp:lastPrinted>
  <dcterms:created xsi:type="dcterms:W3CDTF">2019-08-21T16:43:30Z</dcterms:created>
  <dcterms:modified xsi:type="dcterms:W3CDTF">2019-11-08T04:00:13Z</dcterms:modified>
</cp:coreProperties>
</file>