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63" r:id="rId4"/>
    <p:sldId id="259" r:id="rId5"/>
    <p:sldId id="261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87C5"/>
    <a:srgbClr val="E533C6"/>
    <a:srgbClr val="E50802"/>
    <a:srgbClr val="A6A6A6"/>
    <a:srgbClr val="002B55"/>
    <a:srgbClr val="002B54"/>
    <a:srgbClr val="005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36" autoAdjust="0"/>
    <p:restoredTop sz="60128"/>
  </p:normalViewPr>
  <p:slideViewPr>
    <p:cSldViewPr snapToGrid="0">
      <p:cViewPr>
        <p:scale>
          <a:sx n="80" d="100"/>
          <a:sy n="80" d="100"/>
        </p:scale>
        <p:origin x="96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165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6C095-9698-4584-9CDE-5D167B0C8E72}" type="datetimeFigureOut">
              <a:rPr lang="en-US" smtClean="0"/>
              <a:t>3/21/21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8DE32-85AF-41FC-9A6A-1FA54AB7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97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0FAEF-6450-864D-9F6E-DD4FFEF52500}" type="datetimeFigureOut">
              <a:rPr lang="en-US" smtClean="0"/>
              <a:t>3/21/21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870E2-6E8C-0042-98F5-A1931A43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7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Hi, my name is </a:t>
            </a:r>
            <a:r>
              <a:rPr lang="en-US" dirty="0" err="1"/>
              <a:t>Wenlu</a:t>
            </a:r>
            <a:r>
              <a:rPr lang="en-US" dirty="0"/>
              <a:t> Wang. I am an assistant professor at Texas A&amp;M University – corpus Christi.</a:t>
            </a:r>
          </a:p>
          <a:p>
            <a:r>
              <a:rPr lang="en-US" dirty="0"/>
              <a:t>Today I will talk about </a:t>
            </a:r>
            <a:r>
              <a:rPr lang="en-US" dirty="0" err="1"/>
              <a:t>Lshape</a:t>
            </a:r>
            <a:r>
              <a:rPr lang="en-US" dirty="0"/>
              <a:t> …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skyline operator is very helpful with refining the data to be used in the subsequent analysis.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 why we propose to address skyline query using an advanced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Lshape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partition.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870E2-6E8C-0042-98F5-A1931A4369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of all, as shown in figure 1,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assume each dimension of the search space is partitioned to equal intervals,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[play]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cell is a cell that contained data points.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cell is uniquely identified by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 minimum coordinate.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[play] [play]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the yellow cell is a data cell, denote as dc(20, 60).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870E2-6E8C-0042-98F5-A1931A4369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47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of all, I would like to introduce the concept of data cell domination.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[play]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a yellow data cell.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yellow cell dominates this green cell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yellow cell also dominate this green cell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[play]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also have another concept of strongly dominated data cell.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yellow cell strongly dominate this green cell.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[play]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Similarly, we have skyline data cells.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[play]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reasons why we have those concepts is to focus on dominated but not strongly dominated data cells, since strongly dominated data cells do not contain any skyline data points.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[play]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Those are dominated but not strongly dominated data cells.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870E2-6E8C-0042-98F5-A1931A4369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28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 would like to introduce the steps of </a:t>
            </a:r>
            <a:r>
              <a:rPr lang="en-US" dirty="0" err="1"/>
              <a:t>LShape</a:t>
            </a:r>
            <a:r>
              <a:rPr lang="en-US" dirty="0"/>
              <a:t> partitioning.</a:t>
            </a:r>
          </a:p>
          <a:p>
            <a:endParaRPr lang="en-US" dirty="0"/>
          </a:p>
          <a:p>
            <a:r>
              <a:rPr lang="en-US" dirty="0"/>
              <a:t>At the first step, we identify skyline cells.</a:t>
            </a:r>
          </a:p>
          <a:p>
            <a:endParaRPr lang="en-US" dirty="0"/>
          </a:p>
          <a:p>
            <a:r>
              <a:rPr lang="en-US" dirty="0"/>
              <a:t>Second step, we search for candidate data cells, which are dominated but not strongly dominated data cells.</a:t>
            </a:r>
          </a:p>
          <a:p>
            <a:endParaRPr lang="en-US" dirty="0"/>
          </a:p>
          <a:p>
            <a:r>
              <a:rPr lang="en-US" dirty="0"/>
              <a:t>Third step, for each skyline data cell, we collect candidate cells that are dominated by the current skyline data cell.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870E2-6E8C-0042-98F5-A1931A4369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02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for the first skyline data cell and the first </a:t>
            </a:r>
            <a:r>
              <a:rPr lang="en-US" dirty="0" err="1"/>
              <a:t>LShape</a:t>
            </a:r>
            <a:r>
              <a:rPr lang="en-US" dirty="0"/>
              <a:t> partition.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for the second skyline data cell.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for the third skyline data cell.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Last not not the least, we sort data cells in each </a:t>
            </a:r>
            <a:r>
              <a:rPr lang="en-US" dirty="0" err="1"/>
              <a:t>Lshape</a:t>
            </a:r>
            <a:r>
              <a:rPr lang="en-US" dirty="0"/>
              <a:t> partition in z-order.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870E2-6E8C-0042-98F5-A1931A4369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63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2 and 3 present the </a:t>
            </a:r>
            <a:r>
              <a:rPr lang="en-US" dirty="0" err="1"/>
              <a:t>mapreduce</a:t>
            </a:r>
            <a:r>
              <a:rPr lang="en-US" dirty="0"/>
              <a:t>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870E2-6E8C-0042-98F5-A1931A4369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18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experimentally validate the performance of our </a:t>
            </a:r>
            <a:r>
              <a:rPr lang="en-US" dirty="0" err="1"/>
              <a:t>Lshape</a:t>
            </a:r>
            <a:r>
              <a:rPr lang="en-US" dirty="0"/>
              <a:t> </a:t>
            </a:r>
            <a:r>
              <a:rPr lang="en-US" dirty="0" err="1"/>
              <a:t>partitionoing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870E2-6E8C-0042-98F5-A1931A4369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10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870E2-6E8C-0042-98F5-A1931A4369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70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9247" y="1714030"/>
            <a:ext cx="10757647" cy="1136743"/>
          </a:xfrm>
        </p:spPr>
        <p:txBody>
          <a:bodyPr anchor="b"/>
          <a:lstStyle>
            <a:lvl1pPr algn="l">
              <a:defRPr sz="6000">
                <a:solidFill>
                  <a:srgbClr val="002B54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9246" y="2881268"/>
            <a:ext cx="10757647" cy="926936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002B5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246" y="623801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4223F25B-0DC5-4A83-BA12-0C6597E7F9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698500" y="3927160"/>
            <a:ext cx="10758488" cy="451200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Date  •  Location</a:t>
            </a:r>
          </a:p>
        </p:txBody>
      </p:sp>
    </p:spTree>
    <p:extLst>
      <p:ext uri="{BB962C8B-B14F-4D97-AF65-F5344CB8AC3E}">
        <p14:creationId xmlns:p14="http://schemas.microsoft.com/office/powerpoint/2010/main" val="47520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0">
                <a:solidFill>
                  <a:srgbClr val="005CB9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002B54"/>
                </a:solidFill>
              </a:defRPr>
            </a:lvl1pPr>
            <a:lvl2pPr>
              <a:defRPr sz="2800">
                <a:solidFill>
                  <a:srgbClr val="002B54"/>
                </a:solidFill>
              </a:defRPr>
            </a:lvl2pPr>
            <a:lvl3pPr>
              <a:defRPr sz="2400">
                <a:solidFill>
                  <a:srgbClr val="002B54"/>
                </a:solidFill>
              </a:defRPr>
            </a:lvl3pPr>
            <a:lvl4pPr>
              <a:defRPr sz="2000">
                <a:solidFill>
                  <a:srgbClr val="002B54"/>
                </a:solidFill>
              </a:defRPr>
            </a:lvl4pPr>
            <a:lvl5pPr>
              <a:defRPr sz="2000">
                <a:solidFill>
                  <a:srgbClr val="002B5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290384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4223F25B-0DC5-4A83-BA12-0C6597E7F9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0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rgbClr val="005CB9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259529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4223F25B-0DC5-4A83-BA12-0C6597E7F9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5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5CB9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002B5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8342" y="6238014"/>
            <a:ext cx="1887070" cy="365125"/>
          </a:xfrm>
        </p:spPr>
        <p:txBody>
          <a:bodyPr/>
          <a:lstStyle>
            <a:lvl1pPr algn="l">
              <a:defRPr/>
            </a:lvl1pPr>
          </a:lstStyle>
          <a:p>
            <a:fld id="{4223F25B-0DC5-4A83-BA12-0C6597E7F9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3F25B-0DC5-4A83-BA12-0C6597E7F9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3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005CB9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rgbClr val="002B5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2B5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B5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B5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B5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247" y="2235351"/>
            <a:ext cx="10757647" cy="1136743"/>
          </a:xfrm>
        </p:spPr>
        <p:txBody>
          <a:bodyPr>
            <a:noAutofit/>
          </a:bodyPr>
          <a:lstStyle/>
          <a:p>
            <a:r>
              <a:rPr lang="en-US" sz="4400" b="1" i="1" dirty="0" err="1"/>
              <a:t>LShape</a:t>
            </a:r>
            <a:r>
              <a:rPr lang="en-US" sz="4400" dirty="0"/>
              <a:t> Partitioning: </a:t>
            </a:r>
            <a:br>
              <a:rPr lang="en-US" sz="4000" dirty="0"/>
            </a:br>
            <a:r>
              <a:rPr lang="en-US" sz="4000" dirty="0"/>
              <a:t>Parallel Skyline Query Processing using MapReduce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9246" y="3662364"/>
            <a:ext cx="10757647" cy="926936"/>
          </a:xfrm>
        </p:spPr>
        <p:txBody>
          <a:bodyPr>
            <a:normAutofit/>
          </a:bodyPr>
          <a:lstStyle/>
          <a:p>
            <a:r>
              <a:rPr lang="en-US" sz="2000" dirty="0" err="1"/>
              <a:t>Heri</a:t>
            </a:r>
            <a:r>
              <a:rPr lang="en-US" sz="2000" dirty="0"/>
              <a:t> </a:t>
            </a:r>
            <a:r>
              <a:rPr lang="en-US" sz="2000" dirty="0" err="1"/>
              <a:t>Wijayanto</a:t>
            </a:r>
            <a:r>
              <a:rPr lang="en-US" sz="2000" dirty="0"/>
              <a:t>, </a:t>
            </a:r>
            <a:r>
              <a:rPr lang="en-US" sz="2000" u="sng" dirty="0" err="1"/>
              <a:t>Wenlu</a:t>
            </a:r>
            <a:r>
              <a:rPr lang="en-US" sz="2000" u="sng" dirty="0"/>
              <a:t> Wang</a:t>
            </a:r>
            <a:r>
              <a:rPr lang="en-US" sz="2000" dirty="0"/>
              <a:t>, Wei-Shinn Ku, and </a:t>
            </a:r>
            <a:r>
              <a:rPr lang="en-US" sz="2000" dirty="0" err="1"/>
              <a:t>Arbee</a:t>
            </a:r>
            <a:r>
              <a:rPr lang="en-US" sz="2000" dirty="0"/>
              <a:t> Chen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EC5700-DCE3-8641-8AFD-3056DD0BC208}"/>
              </a:ext>
            </a:extLst>
          </p:cNvPr>
          <p:cNvSpPr txBox="1"/>
          <p:nvPr/>
        </p:nvSpPr>
        <p:spPr>
          <a:xfrm>
            <a:off x="9205518" y="6308497"/>
            <a:ext cx="2416822" cy="523220"/>
          </a:xfrm>
          <a:prstGeom prst="rect">
            <a:avLst/>
          </a:prstGeom>
          <a:solidFill>
            <a:srgbClr val="002B5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 &amp; Engineering</a:t>
            </a:r>
          </a:p>
          <a:p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BC7DC-AF63-994D-A8C5-BDD29E20A442}"/>
              </a:ext>
            </a:extLst>
          </p:cNvPr>
          <p:cNvSpPr txBox="1"/>
          <p:nvPr/>
        </p:nvSpPr>
        <p:spPr>
          <a:xfrm>
            <a:off x="4925291" y="3449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1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LShape</a:t>
            </a:r>
            <a:r>
              <a:rPr lang="en-US" dirty="0"/>
              <a:t> Partitioning Strategy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9E1BC7-CBEE-C544-A54E-FC3E9C99C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525" y="6249739"/>
            <a:ext cx="1805050" cy="5191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175810-A356-D044-86D2-C0F06FCF2725}"/>
              </a:ext>
            </a:extLst>
          </p:cNvPr>
          <p:cNvSpPr txBox="1"/>
          <p:nvPr/>
        </p:nvSpPr>
        <p:spPr>
          <a:xfrm>
            <a:off x="838200" y="1522388"/>
            <a:ext cx="412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Cell: A cell that contains data points.</a:t>
            </a: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3B915AAD-1E6F-3749-A76C-4746233B7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505" y="1586216"/>
            <a:ext cx="4124719" cy="41719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B088D70-F9A6-0B49-916B-AC0B55E7DBB1}"/>
              </a:ext>
            </a:extLst>
          </p:cNvPr>
          <p:cNvSpPr/>
          <p:nvPr/>
        </p:nvSpPr>
        <p:spPr>
          <a:xfrm>
            <a:off x="8884227" y="2514600"/>
            <a:ext cx="644238" cy="64423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F4992-99EE-6147-B295-BE618E2D0602}"/>
              </a:ext>
            </a:extLst>
          </p:cNvPr>
          <p:cNvSpPr txBox="1"/>
          <p:nvPr/>
        </p:nvSpPr>
        <p:spPr>
          <a:xfrm>
            <a:off x="9567925" y="2836718"/>
            <a:ext cx="113925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dc(20,60)</a:t>
            </a:r>
          </a:p>
        </p:txBody>
      </p:sp>
    </p:spTree>
    <p:extLst>
      <p:ext uri="{BB962C8B-B14F-4D97-AF65-F5344CB8AC3E}">
        <p14:creationId xmlns:p14="http://schemas.microsoft.com/office/powerpoint/2010/main" val="311444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LShape</a:t>
            </a:r>
            <a:r>
              <a:rPr lang="en-US" dirty="0"/>
              <a:t> Partitioning Strategy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9E1BC7-CBEE-C544-A54E-FC3E9C99C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525" y="6249739"/>
            <a:ext cx="1805050" cy="519196"/>
          </a:xfrm>
          <a:prstGeom prst="rect">
            <a:avLst/>
          </a:prstGeom>
        </p:spPr>
      </p:pic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EA7EF198-7F49-014C-BE96-A02406A97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0800"/>
            <a:ext cx="5778500" cy="1143000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5AD5ADCE-D302-7742-A44B-2AA90521F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958610"/>
            <a:ext cx="5816600" cy="850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BD8F9A-BDCC-654E-852B-29B9AC7A359C}"/>
              </a:ext>
            </a:extLst>
          </p:cNvPr>
          <p:cNvSpPr txBox="1"/>
          <p:nvPr/>
        </p:nvSpPr>
        <p:spPr>
          <a:xfrm>
            <a:off x="790832" y="4971347"/>
            <a:ext cx="6039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strongly dominated data cells do not contain any skyline </a:t>
            </a:r>
          </a:p>
          <a:p>
            <a:r>
              <a:rPr lang="en-US" dirty="0"/>
              <a:t>data points, our main idea is to focus on </a:t>
            </a:r>
            <a:r>
              <a:rPr lang="en-US" b="1" dirty="0"/>
              <a:t>dominated but not </a:t>
            </a:r>
          </a:p>
          <a:p>
            <a:r>
              <a:rPr lang="en-US" b="1" dirty="0"/>
              <a:t>strongly dominated</a:t>
            </a:r>
            <a:r>
              <a:rPr lang="en-US" dirty="0"/>
              <a:t> data cells. </a:t>
            </a: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3B915AAD-1E6F-3749-A76C-4746233B7C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505" y="1586216"/>
            <a:ext cx="4124719" cy="41719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B088D70-F9A6-0B49-916B-AC0B55E7DBB1}"/>
              </a:ext>
            </a:extLst>
          </p:cNvPr>
          <p:cNvSpPr/>
          <p:nvPr/>
        </p:nvSpPr>
        <p:spPr>
          <a:xfrm>
            <a:off x="8899217" y="3140547"/>
            <a:ext cx="604547" cy="61448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3AF166CD-46BF-EC4F-9D17-9FFDC5E246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68" y="3971760"/>
            <a:ext cx="5753100" cy="9398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1AD21D6-6A41-A04E-90A6-5D94A14E06DE}"/>
              </a:ext>
            </a:extLst>
          </p:cNvPr>
          <p:cNvSpPr/>
          <p:nvPr/>
        </p:nvSpPr>
        <p:spPr>
          <a:xfrm>
            <a:off x="8906712" y="2531703"/>
            <a:ext cx="604547" cy="61448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538BC8-6158-B04E-87C9-98C952C3EA01}"/>
              </a:ext>
            </a:extLst>
          </p:cNvPr>
          <p:cNvSpPr/>
          <p:nvPr/>
        </p:nvSpPr>
        <p:spPr>
          <a:xfrm>
            <a:off x="9493822" y="3135552"/>
            <a:ext cx="604547" cy="61448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A9C7CF-DBC4-FC4F-981F-C77B2A1EBF84}"/>
              </a:ext>
            </a:extLst>
          </p:cNvPr>
          <p:cNvSpPr/>
          <p:nvPr/>
        </p:nvSpPr>
        <p:spPr>
          <a:xfrm>
            <a:off x="9478833" y="2520957"/>
            <a:ext cx="604547" cy="61448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566D7B-3725-9441-910C-7499456384A1}"/>
              </a:ext>
            </a:extLst>
          </p:cNvPr>
          <p:cNvSpPr/>
          <p:nvPr/>
        </p:nvSpPr>
        <p:spPr>
          <a:xfrm>
            <a:off x="8289602" y="1920240"/>
            <a:ext cx="587115" cy="581452"/>
          </a:xfrm>
          <a:prstGeom prst="rect">
            <a:avLst/>
          </a:prstGeom>
          <a:solidFill>
            <a:srgbClr val="A6A6A6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A16539-1209-9B4D-B70C-E12F7E0CC9D7}"/>
              </a:ext>
            </a:extLst>
          </p:cNvPr>
          <p:cNvSpPr/>
          <p:nvPr/>
        </p:nvSpPr>
        <p:spPr>
          <a:xfrm>
            <a:off x="8886877" y="2501692"/>
            <a:ext cx="587115" cy="581452"/>
          </a:xfrm>
          <a:prstGeom prst="rect">
            <a:avLst/>
          </a:prstGeom>
          <a:solidFill>
            <a:srgbClr val="A6A6A6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B1CF6B-47F5-EF43-95AB-228B4654CDAA}"/>
              </a:ext>
            </a:extLst>
          </p:cNvPr>
          <p:cNvSpPr/>
          <p:nvPr/>
        </p:nvSpPr>
        <p:spPr>
          <a:xfrm>
            <a:off x="9479701" y="3086888"/>
            <a:ext cx="587115" cy="581452"/>
          </a:xfrm>
          <a:prstGeom prst="rect">
            <a:avLst/>
          </a:prstGeom>
          <a:solidFill>
            <a:srgbClr val="A6A6A6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0FA640-94C1-584A-81E8-1354EBA32DD9}"/>
              </a:ext>
            </a:extLst>
          </p:cNvPr>
          <p:cNvSpPr/>
          <p:nvPr/>
        </p:nvSpPr>
        <p:spPr>
          <a:xfrm>
            <a:off x="10056905" y="3101879"/>
            <a:ext cx="587115" cy="581452"/>
          </a:xfrm>
          <a:prstGeom prst="rect">
            <a:avLst/>
          </a:prstGeom>
          <a:solidFill>
            <a:srgbClr val="A6A6A6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11CA56-7330-4440-B567-6BD40F5F28A7}"/>
              </a:ext>
            </a:extLst>
          </p:cNvPr>
          <p:cNvSpPr/>
          <p:nvPr/>
        </p:nvSpPr>
        <p:spPr>
          <a:xfrm>
            <a:off x="10660295" y="3683331"/>
            <a:ext cx="587115" cy="581452"/>
          </a:xfrm>
          <a:prstGeom prst="rect">
            <a:avLst/>
          </a:prstGeom>
          <a:solidFill>
            <a:srgbClr val="A6A6A6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8BFE90-BB43-C94F-85D6-E1A1D398C62F}"/>
              </a:ext>
            </a:extLst>
          </p:cNvPr>
          <p:cNvSpPr txBox="1"/>
          <p:nvPr/>
        </p:nvSpPr>
        <p:spPr>
          <a:xfrm>
            <a:off x="6974539" y="2643535"/>
            <a:ext cx="112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Dominate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C22D13-20C5-A246-B6CA-12B6CAB5A1CD}"/>
              </a:ext>
            </a:extLst>
          </p:cNvPr>
          <p:cNvSpPr txBox="1"/>
          <p:nvPr/>
        </p:nvSpPr>
        <p:spPr>
          <a:xfrm>
            <a:off x="6927221" y="3253137"/>
            <a:ext cx="112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Dominate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F74263-F80C-9D45-A748-0150319EE033}"/>
              </a:ext>
            </a:extLst>
          </p:cNvPr>
          <p:cNvSpPr txBox="1"/>
          <p:nvPr/>
        </p:nvSpPr>
        <p:spPr>
          <a:xfrm>
            <a:off x="10056905" y="1261175"/>
            <a:ext cx="1125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Strongly 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Dominate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C57A94-8EE5-BD4D-93C4-4F7A00705236}"/>
              </a:ext>
            </a:extLst>
          </p:cNvPr>
          <p:cNvSpPr/>
          <p:nvPr/>
        </p:nvSpPr>
        <p:spPr>
          <a:xfrm>
            <a:off x="8262997" y="2523080"/>
            <a:ext cx="614597" cy="584616"/>
          </a:xfrm>
          <a:prstGeom prst="rect">
            <a:avLst/>
          </a:prstGeom>
          <a:solidFill>
            <a:srgbClr val="DF87C5">
              <a:alpha val="52941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433445-E798-AA40-B126-ED8B8DF1ABA6}"/>
              </a:ext>
            </a:extLst>
          </p:cNvPr>
          <p:cNvSpPr/>
          <p:nvPr/>
        </p:nvSpPr>
        <p:spPr>
          <a:xfrm>
            <a:off x="8850112" y="3110192"/>
            <a:ext cx="614597" cy="584616"/>
          </a:xfrm>
          <a:prstGeom prst="rect">
            <a:avLst/>
          </a:prstGeom>
          <a:solidFill>
            <a:srgbClr val="DF87C5">
              <a:alpha val="52941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140661-67A1-D74C-B58F-39971869A807}"/>
              </a:ext>
            </a:extLst>
          </p:cNvPr>
          <p:cNvSpPr/>
          <p:nvPr/>
        </p:nvSpPr>
        <p:spPr>
          <a:xfrm>
            <a:off x="10034333" y="3709799"/>
            <a:ext cx="614597" cy="584616"/>
          </a:xfrm>
          <a:prstGeom prst="rect">
            <a:avLst/>
          </a:prstGeom>
          <a:solidFill>
            <a:srgbClr val="DF87C5">
              <a:alpha val="52941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0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" grpId="0"/>
      <p:bldP spid="23" grpId="0"/>
      <p:bldP spid="24" grpId="0"/>
      <p:bldP spid="25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FCB7AF-7A58-7344-89DF-25609BC0D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3" y="311453"/>
            <a:ext cx="5803900" cy="6223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9E1BC7-CBEE-C544-A54E-FC3E9C99C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6525" y="6249739"/>
            <a:ext cx="1805050" cy="5191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45D1A5-A118-2D4A-A8B9-F3E836B820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3" y="1782834"/>
            <a:ext cx="5829300" cy="368300"/>
          </a:xfrm>
          <a:prstGeom prst="rect">
            <a:avLst/>
          </a:prstGeom>
        </p:spPr>
      </p:pic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CEAA25A8-5839-E244-9BE0-ACFA4F2253A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"/>
          <a:stretch/>
        </p:blipFill>
        <p:spPr>
          <a:xfrm>
            <a:off x="272141" y="2115305"/>
            <a:ext cx="5829301" cy="209550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EC2CC4E0-9495-CA49-A28C-6C0853E709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0" y="4798634"/>
            <a:ext cx="5753100" cy="1409700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3E0DCBD8-E1E3-B947-BC3F-347C6FA15B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240" y="131385"/>
            <a:ext cx="4124719" cy="4171949"/>
          </a:xfrm>
          <a:prstGeom prst="rect">
            <a:avLst/>
          </a:prstGeom>
          <a:ln w="38100">
            <a:noFill/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CBEB7B-5998-2D45-A2E4-E20B22E4EED0}"/>
              </a:ext>
            </a:extLst>
          </p:cNvPr>
          <p:cNvSpPr/>
          <p:nvPr/>
        </p:nvSpPr>
        <p:spPr>
          <a:xfrm>
            <a:off x="7525062" y="1079292"/>
            <a:ext cx="614597" cy="584616"/>
          </a:xfrm>
          <a:prstGeom prst="rect">
            <a:avLst/>
          </a:prstGeom>
          <a:solidFill>
            <a:srgbClr val="DF87C5">
              <a:alpha val="52941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FEE6EE-8196-1D4C-88B1-CACC7D394624}"/>
              </a:ext>
            </a:extLst>
          </p:cNvPr>
          <p:cNvSpPr/>
          <p:nvPr/>
        </p:nvSpPr>
        <p:spPr>
          <a:xfrm>
            <a:off x="8112177" y="1666404"/>
            <a:ext cx="614597" cy="584616"/>
          </a:xfrm>
          <a:prstGeom prst="rect">
            <a:avLst/>
          </a:prstGeom>
          <a:solidFill>
            <a:srgbClr val="DF87C5">
              <a:alpha val="52941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CF74D1-66DA-FB40-BCFB-7C787D82E408}"/>
              </a:ext>
            </a:extLst>
          </p:cNvPr>
          <p:cNvSpPr/>
          <p:nvPr/>
        </p:nvSpPr>
        <p:spPr>
          <a:xfrm>
            <a:off x="9296398" y="2266011"/>
            <a:ext cx="614597" cy="584616"/>
          </a:xfrm>
          <a:prstGeom prst="rect">
            <a:avLst/>
          </a:prstGeom>
          <a:solidFill>
            <a:srgbClr val="DF87C5">
              <a:alpha val="52941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1145B9-3DF2-E54D-8A6E-9312C7EA1681}"/>
              </a:ext>
            </a:extLst>
          </p:cNvPr>
          <p:cNvSpPr/>
          <p:nvPr/>
        </p:nvSpPr>
        <p:spPr>
          <a:xfrm>
            <a:off x="7535222" y="502920"/>
            <a:ext cx="587115" cy="581452"/>
          </a:xfrm>
          <a:prstGeom prst="rect">
            <a:avLst/>
          </a:prstGeom>
          <a:solidFill>
            <a:srgbClr val="A6A6A6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480AE1-19BA-5C42-B59B-5F4A83093576}"/>
              </a:ext>
            </a:extLst>
          </p:cNvPr>
          <p:cNvSpPr/>
          <p:nvPr/>
        </p:nvSpPr>
        <p:spPr>
          <a:xfrm>
            <a:off x="8132497" y="1084372"/>
            <a:ext cx="587115" cy="581452"/>
          </a:xfrm>
          <a:prstGeom prst="rect">
            <a:avLst/>
          </a:prstGeom>
          <a:solidFill>
            <a:srgbClr val="A6A6A6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D2C8B5-4BEF-C244-9762-E2D2EC324212}"/>
              </a:ext>
            </a:extLst>
          </p:cNvPr>
          <p:cNvSpPr/>
          <p:nvPr/>
        </p:nvSpPr>
        <p:spPr>
          <a:xfrm>
            <a:off x="8725321" y="1669568"/>
            <a:ext cx="587115" cy="581452"/>
          </a:xfrm>
          <a:prstGeom prst="rect">
            <a:avLst/>
          </a:prstGeom>
          <a:solidFill>
            <a:srgbClr val="A6A6A6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F9A48E-3091-3C4F-8EA5-9C644343178F}"/>
              </a:ext>
            </a:extLst>
          </p:cNvPr>
          <p:cNvSpPr/>
          <p:nvPr/>
        </p:nvSpPr>
        <p:spPr>
          <a:xfrm>
            <a:off x="9302525" y="1684559"/>
            <a:ext cx="587115" cy="581452"/>
          </a:xfrm>
          <a:prstGeom prst="rect">
            <a:avLst/>
          </a:prstGeom>
          <a:solidFill>
            <a:srgbClr val="A6A6A6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ED53D6-4FC1-924F-A61E-BE23DB6C5202}"/>
              </a:ext>
            </a:extLst>
          </p:cNvPr>
          <p:cNvSpPr/>
          <p:nvPr/>
        </p:nvSpPr>
        <p:spPr>
          <a:xfrm>
            <a:off x="9905915" y="2266011"/>
            <a:ext cx="587115" cy="581452"/>
          </a:xfrm>
          <a:prstGeom prst="rect">
            <a:avLst/>
          </a:prstGeom>
          <a:solidFill>
            <a:srgbClr val="A6A6A6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6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FCB7AF-7A58-7344-89DF-25609BC0D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3" y="311453"/>
            <a:ext cx="5803900" cy="6223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9E1BC7-CBEE-C544-A54E-FC3E9C99C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6525" y="6249739"/>
            <a:ext cx="1805050" cy="5191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45D1A5-A118-2D4A-A8B9-F3E836B820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3" y="1782834"/>
            <a:ext cx="5829300" cy="368300"/>
          </a:xfrm>
          <a:prstGeom prst="rect">
            <a:avLst/>
          </a:prstGeom>
        </p:spPr>
      </p:pic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CEAA25A8-5839-E244-9BE0-ACFA4F2253A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"/>
          <a:stretch/>
        </p:blipFill>
        <p:spPr>
          <a:xfrm>
            <a:off x="272141" y="2115305"/>
            <a:ext cx="5829301" cy="209550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EC2CC4E0-9495-CA49-A28C-6C0853E709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0" y="4798634"/>
            <a:ext cx="5753100" cy="1409700"/>
          </a:xfrm>
          <a:prstGeom prst="rect">
            <a:avLst/>
          </a:prstGeom>
        </p:spPr>
      </p:pic>
      <p:pic>
        <p:nvPicPr>
          <p:cNvPr id="14" name="Picture 13" descr="Text, letter&#10;&#10;Description automatically generated">
            <a:extLst>
              <a:ext uri="{FF2B5EF4-FFF2-40B4-BE49-F238E27FC236}">
                <a16:creationId xmlns:a16="http://schemas.microsoft.com/office/drawing/2014/main" id="{84264C57-9601-E84A-B0CB-5AC606CF38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03334"/>
            <a:ext cx="5791200" cy="1905000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3E0DCBD8-E1E3-B947-BC3F-347C6FA15B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240" y="131385"/>
            <a:ext cx="4124719" cy="4171949"/>
          </a:xfrm>
          <a:prstGeom prst="rect">
            <a:avLst/>
          </a:prstGeom>
          <a:ln w="38100">
            <a:noFill/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CBEB7B-5998-2D45-A2E4-E20B22E4EED0}"/>
              </a:ext>
            </a:extLst>
          </p:cNvPr>
          <p:cNvSpPr/>
          <p:nvPr/>
        </p:nvSpPr>
        <p:spPr>
          <a:xfrm>
            <a:off x="7525062" y="1079292"/>
            <a:ext cx="614597" cy="584616"/>
          </a:xfrm>
          <a:prstGeom prst="rect">
            <a:avLst/>
          </a:prstGeom>
          <a:solidFill>
            <a:srgbClr val="DF87C5">
              <a:alpha val="52941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FEE6EE-8196-1D4C-88B1-CACC7D394624}"/>
              </a:ext>
            </a:extLst>
          </p:cNvPr>
          <p:cNvSpPr/>
          <p:nvPr/>
        </p:nvSpPr>
        <p:spPr>
          <a:xfrm>
            <a:off x="8112177" y="1666404"/>
            <a:ext cx="614597" cy="584616"/>
          </a:xfrm>
          <a:prstGeom prst="rect">
            <a:avLst/>
          </a:prstGeom>
          <a:solidFill>
            <a:srgbClr val="DF87C5">
              <a:alpha val="52941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CF74D1-66DA-FB40-BCFB-7C787D82E408}"/>
              </a:ext>
            </a:extLst>
          </p:cNvPr>
          <p:cNvSpPr/>
          <p:nvPr/>
        </p:nvSpPr>
        <p:spPr>
          <a:xfrm>
            <a:off x="9296398" y="2266011"/>
            <a:ext cx="614597" cy="584616"/>
          </a:xfrm>
          <a:prstGeom prst="rect">
            <a:avLst/>
          </a:prstGeom>
          <a:solidFill>
            <a:srgbClr val="DF87C5">
              <a:alpha val="52941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1145B9-3DF2-E54D-8A6E-9312C7EA1681}"/>
              </a:ext>
            </a:extLst>
          </p:cNvPr>
          <p:cNvSpPr/>
          <p:nvPr/>
        </p:nvSpPr>
        <p:spPr>
          <a:xfrm>
            <a:off x="7535222" y="502920"/>
            <a:ext cx="587115" cy="581452"/>
          </a:xfrm>
          <a:prstGeom prst="rect">
            <a:avLst/>
          </a:prstGeom>
          <a:solidFill>
            <a:srgbClr val="A6A6A6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480AE1-19BA-5C42-B59B-5F4A83093576}"/>
              </a:ext>
            </a:extLst>
          </p:cNvPr>
          <p:cNvSpPr/>
          <p:nvPr/>
        </p:nvSpPr>
        <p:spPr>
          <a:xfrm>
            <a:off x="8132497" y="1084372"/>
            <a:ext cx="587115" cy="581452"/>
          </a:xfrm>
          <a:prstGeom prst="rect">
            <a:avLst/>
          </a:prstGeom>
          <a:solidFill>
            <a:srgbClr val="A6A6A6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D2C8B5-4BEF-C244-9762-E2D2EC324212}"/>
              </a:ext>
            </a:extLst>
          </p:cNvPr>
          <p:cNvSpPr/>
          <p:nvPr/>
        </p:nvSpPr>
        <p:spPr>
          <a:xfrm>
            <a:off x="8725321" y="1669568"/>
            <a:ext cx="587115" cy="581452"/>
          </a:xfrm>
          <a:prstGeom prst="rect">
            <a:avLst/>
          </a:prstGeom>
          <a:solidFill>
            <a:srgbClr val="A6A6A6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F9A48E-3091-3C4F-8EA5-9C644343178F}"/>
              </a:ext>
            </a:extLst>
          </p:cNvPr>
          <p:cNvSpPr/>
          <p:nvPr/>
        </p:nvSpPr>
        <p:spPr>
          <a:xfrm>
            <a:off x="9302525" y="1684559"/>
            <a:ext cx="587115" cy="581452"/>
          </a:xfrm>
          <a:prstGeom prst="rect">
            <a:avLst/>
          </a:prstGeom>
          <a:solidFill>
            <a:srgbClr val="A6A6A6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ED53D6-4FC1-924F-A61E-BE23DB6C5202}"/>
              </a:ext>
            </a:extLst>
          </p:cNvPr>
          <p:cNvSpPr/>
          <p:nvPr/>
        </p:nvSpPr>
        <p:spPr>
          <a:xfrm>
            <a:off x="9905915" y="2266011"/>
            <a:ext cx="587115" cy="581452"/>
          </a:xfrm>
          <a:prstGeom prst="rect">
            <a:avLst/>
          </a:prstGeom>
          <a:solidFill>
            <a:srgbClr val="A6A6A6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1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LShape</a:t>
            </a:r>
            <a:r>
              <a:rPr lang="en-US" i="1" dirty="0"/>
              <a:t> </a:t>
            </a:r>
            <a:r>
              <a:rPr lang="en-US" dirty="0"/>
              <a:t>Algorithm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7F95149-5F42-0B4A-907E-91C062DDF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4"/>
          <a:stretch/>
        </p:blipFill>
        <p:spPr>
          <a:xfrm>
            <a:off x="838200" y="2355272"/>
            <a:ext cx="4406660" cy="255804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9E1BC7-CBEE-C544-A54E-FC3E9C99C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6525" y="6249739"/>
            <a:ext cx="1805050" cy="519196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4D359E63-0443-0B4C-A863-7D5F842E44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900" y="2298700"/>
            <a:ext cx="55499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5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9E1BC7-CBEE-C544-A54E-FC3E9C99C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525" y="6249739"/>
            <a:ext cx="1805050" cy="519196"/>
          </a:xfrm>
          <a:prstGeom prst="rect">
            <a:avLst/>
          </a:prstGeom>
        </p:spPr>
      </p:pic>
      <p:pic>
        <p:nvPicPr>
          <p:cNvPr id="8" name="Content Placeholder 7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2DFB1D50-261D-A04B-BCC8-D4E51C654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17" y="1486697"/>
            <a:ext cx="6590222" cy="5006178"/>
          </a:xfrm>
        </p:spPr>
      </p:pic>
    </p:spTree>
    <p:extLst>
      <p:ext uri="{BB962C8B-B14F-4D97-AF65-F5344CB8AC3E}">
        <p14:creationId xmlns:p14="http://schemas.microsoft.com/office/powerpoint/2010/main" val="4052874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9705" y="2766218"/>
            <a:ext cx="5787189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9E1BC7-CBEE-C544-A54E-FC3E9C99C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525" y="6249739"/>
            <a:ext cx="1805050" cy="51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0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481</Words>
  <Application>Microsoft Macintosh PowerPoint</Application>
  <PresentationFormat>Widescreen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LShape Partitioning:  Parallel Skyline Query Processing using MapReduce</vt:lpstr>
      <vt:lpstr>LShape Partitioning Strategy</vt:lpstr>
      <vt:lpstr>LShape Partitioning Strategy</vt:lpstr>
      <vt:lpstr>PowerPoint Presentation</vt:lpstr>
      <vt:lpstr>PowerPoint Presentation</vt:lpstr>
      <vt:lpstr>LShape Algorithm</vt:lpstr>
      <vt:lpstr>Experiments</vt:lpstr>
      <vt:lpstr>Thank you!</vt:lpstr>
    </vt:vector>
  </TitlesOfParts>
  <Company>TAMU-CC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Mejia, Alissa</dc:creator>
  <cp:lastModifiedBy>Wenlu Wang</cp:lastModifiedBy>
  <cp:revision>91</cp:revision>
  <dcterms:created xsi:type="dcterms:W3CDTF">2016-03-14T21:18:27Z</dcterms:created>
  <dcterms:modified xsi:type="dcterms:W3CDTF">2021-03-21T18:42:07Z</dcterms:modified>
</cp:coreProperties>
</file>