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7" r:id="rId2"/>
    <p:sldId id="259" r:id="rId3"/>
    <p:sldId id="264" r:id="rId4"/>
    <p:sldId id="258" r:id="rId5"/>
    <p:sldId id="265" r:id="rId6"/>
    <p:sldId id="260" r:id="rId7"/>
    <p:sldId id="266" r:id="rId8"/>
    <p:sldId id="261" r:id="rId9"/>
    <p:sldId id="267" r:id="rId10"/>
    <p:sldId id="268" r:id="rId11"/>
    <p:sldId id="269" r:id="rId12"/>
    <p:sldId id="270" r:id="rId13"/>
    <p:sldId id="262" r:id="rId14"/>
    <p:sldId id="271" r:id="rId15"/>
    <p:sldId id="272" r:id="rId16"/>
    <p:sldId id="275" r:id="rId17"/>
    <p:sldId id="273" r:id="rId18"/>
    <p:sldId id="26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6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Thursday, February 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Thursday, February 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Thursday, February 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Thursday, February 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Thursday, February 9,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Thursday, February 9,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Thursday, February 9,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Thursday, February 9,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Thursday, February 9,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Thursday, February 9,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Thursday, February 9,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Thursday, February 9,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4"/>
          <p:cNvSpPr>
            <a:spLocks noChangeArrowheads="1"/>
          </p:cNvSpPr>
          <p:nvPr/>
        </p:nvSpPr>
        <p:spPr bwMode="auto">
          <a:xfrm>
            <a:off x="0" y="6162675"/>
            <a:ext cx="9155113" cy="717550"/>
          </a:xfrm>
          <a:prstGeom prst="rect">
            <a:avLst/>
          </a:prstGeom>
          <a:solidFill>
            <a:srgbClr val="496E9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0" y="0"/>
            <a:ext cx="9155113" cy="6169025"/>
          </a:xfrm>
          <a:prstGeom prst="rect">
            <a:avLst/>
          </a:prstGeom>
          <a:solidFill>
            <a:srgbClr val="112D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9460" name="Straight Connector 10"/>
          <p:cNvSpPr>
            <a:spLocks noChangeShapeType="1"/>
          </p:cNvSpPr>
          <p:nvPr/>
        </p:nvSpPr>
        <p:spPr bwMode="auto">
          <a:xfrm>
            <a:off x="1407430" y="2364772"/>
            <a:ext cx="6402088" cy="0"/>
          </a:xfrm>
          <a:prstGeom prst="line">
            <a:avLst/>
          </a:prstGeom>
          <a:noFill/>
          <a:ln w="12700">
            <a:solidFill>
              <a:srgbClr val="496E9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Straight Connector 19"/>
          <p:cNvSpPr>
            <a:spLocks noChangeShapeType="1"/>
          </p:cNvSpPr>
          <p:nvPr/>
        </p:nvSpPr>
        <p:spPr bwMode="auto">
          <a:xfrm>
            <a:off x="0" y="6162675"/>
            <a:ext cx="9155113" cy="0"/>
          </a:xfrm>
          <a:prstGeom prst="line">
            <a:avLst/>
          </a:prstGeom>
          <a:noFill/>
          <a:ln w="19050">
            <a:solidFill>
              <a:srgbClr val="F6802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62" name="Picture 2" descr="AU_ONELINE158289white.ep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343400"/>
            <a:ext cx="2724150" cy="136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1270123" y="943197"/>
            <a:ext cx="5801355" cy="1143000"/>
          </a:xfrm>
        </p:spPr>
        <p:txBody>
          <a:bodyPr>
            <a:noAutofit/>
          </a:bodyPr>
          <a:lstStyle/>
          <a:p>
            <a:r>
              <a:rPr lang="en-US" sz="3200" dirty="0"/>
              <a:t>Efficient Parallel </a:t>
            </a:r>
            <a:br>
              <a:rPr lang="en-US" sz="3200" dirty="0"/>
            </a:br>
            <a:r>
              <a:rPr lang="en-US" sz="3200" dirty="0"/>
              <a:t>Spatial Skyline </a:t>
            </a:r>
            <a:r>
              <a:rPr lang="en-US" sz="3200" dirty="0" smtClean="0"/>
              <a:t>Evaluation</a:t>
            </a:r>
            <a:br>
              <a:rPr lang="en-US" sz="3200" dirty="0" smtClean="0"/>
            </a:br>
            <a:r>
              <a:rPr lang="en-US" sz="3200" dirty="0" smtClean="0"/>
              <a:t>Using Map-Reduce</a:t>
            </a:r>
            <a:endParaRPr lang="en-US" altLang="zh-CN" sz="3200" dirty="0" smtClean="0"/>
          </a:p>
        </p:txBody>
      </p:sp>
      <p:sp>
        <p:nvSpPr>
          <p:cNvPr id="19464" name="Subtitle 2"/>
          <p:cNvSpPr>
            <a:spLocks noGrp="1" noChangeArrowheads="1"/>
          </p:cNvSpPr>
          <p:nvPr>
            <p:ph type="subTitle" idx="1"/>
          </p:nvPr>
        </p:nvSpPr>
        <p:spPr>
          <a:xfrm>
            <a:off x="1264938" y="2581737"/>
            <a:ext cx="6887854" cy="113347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Wenlu </a:t>
            </a:r>
            <a:r>
              <a:rPr lang="en-US" sz="1800" dirty="0" smtClean="0">
                <a:solidFill>
                  <a:srgbClr val="FFFFFF"/>
                </a:solidFill>
              </a:rPr>
              <a:t>Wang</a:t>
            </a:r>
            <a:r>
              <a:rPr lang="en-US" sz="1800" baseline="30000" dirty="0" smtClean="0">
                <a:solidFill>
                  <a:srgbClr val="FFFFFF"/>
                </a:solidFill>
              </a:rPr>
              <a:t>1</a:t>
            </a:r>
            <a:r>
              <a:rPr lang="en-US" sz="1800" dirty="0" smtClean="0">
                <a:solidFill>
                  <a:srgbClr val="FFFFFF"/>
                </a:solidFill>
              </a:rPr>
              <a:t>, </a:t>
            </a:r>
            <a:r>
              <a:rPr lang="en-US" sz="1800" dirty="0" err="1">
                <a:solidFill>
                  <a:srgbClr val="FFFFFF"/>
                </a:solidFill>
              </a:rPr>
              <a:t>Ji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Zhang</a:t>
            </a:r>
            <a:r>
              <a:rPr lang="en-US" sz="1800" baseline="30000" dirty="0" smtClean="0">
                <a:solidFill>
                  <a:srgbClr val="FFFFFF"/>
                </a:solidFill>
              </a:rPr>
              <a:t>1</a:t>
            </a:r>
            <a:r>
              <a:rPr lang="en-US" sz="1800" dirty="0" smtClean="0">
                <a:solidFill>
                  <a:srgbClr val="FFFFFF"/>
                </a:solidFill>
              </a:rPr>
              <a:t>,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>
                <a:solidFill>
                  <a:srgbClr val="FFFFFF"/>
                </a:solidFill>
              </a:rPr>
              <a:t>Min-</a:t>
            </a:r>
            <a:r>
              <a:rPr lang="en-US" sz="1800" dirty="0" err="1">
                <a:solidFill>
                  <a:srgbClr val="FFFFFF"/>
                </a:solidFill>
              </a:rPr>
              <a:t>Te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FF"/>
                </a:solidFill>
              </a:rPr>
              <a:t>Sun</a:t>
            </a:r>
            <a:r>
              <a:rPr lang="en-US" sz="1800" baseline="30000" dirty="0" smtClean="0">
                <a:solidFill>
                  <a:srgbClr val="FFFFFF"/>
                </a:solidFill>
              </a:rPr>
              <a:t>2</a:t>
            </a:r>
            <a:r>
              <a:rPr lang="en-US" sz="1800" dirty="0" smtClean="0">
                <a:solidFill>
                  <a:srgbClr val="FFFFFF"/>
                </a:solidFill>
              </a:rPr>
              <a:t>, </a:t>
            </a:r>
            <a:r>
              <a:rPr lang="en-US" sz="1800" dirty="0">
                <a:solidFill>
                  <a:srgbClr val="FFFFFF"/>
                </a:solidFill>
              </a:rPr>
              <a:t>Wei-Shinn </a:t>
            </a:r>
            <a:r>
              <a:rPr lang="en-US" sz="1800" dirty="0" smtClean="0">
                <a:solidFill>
                  <a:srgbClr val="FFFFFF"/>
                </a:solidFill>
              </a:rPr>
              <a:t>Ku</a:t>
            </a:r>
            <a:r>
              <a:rPr lang="en-US" sz="1800" baseline="30000" dirty="0" smtClean="0">
                <a:solidFill>
                  <a:srgbClr val="FFFFFF"/>
                </a:solidFill>
              </a:rPr>
              <a:t>1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Dept. </a:t>
            </a:r>
            <a:r>
              <a:rPr lang="en-US" sz="1400" dirty="0">
                <a:solidFill>
                  <a:srgbClr val="FFFFFF"/>
                </a:solidFill>
              </a:rPr>
              <a:t>of Computer Science </a:t>
            </a:r>
            <a:r>
              <a:rPr lang="en-US" sz="1400" dirty="0" smtClean="0">
                <a:solidFill>
                  <a:srgbClr val="FFFFFF"/>
                </a:solidFill>
              </a:rPr>
              <a:t>and </a:t>
            </a:r>
            <a:r>
              <a:rPr lang="en-US" sz="1400" dirty="0">
                <a:solidFill>
                  <a:srgbClr val="FFFFFF"/>
                </a:solidFill>
              </a:rPr>
              <a:t>Software Engineering, Auburn </a:t>
            </a:r>
            <a:r>
              <a:rPr lang="en-US" sz="1400" dirty="0" smtClean="0">
                <a:solidFill>
                  <a:srgbClr val="FFFFFF"/>
                </a:solidFill>
              </a:rPr>
              <a:t>University</a:t>
            </a:r>
          </a:p>
          <a:p>
            <a:r>
              <a:rPr lang="en-US" sz="1400" dirty="0" smtClean="0">
                <a:solidFill>
                  <a:srgbClr val="FFFFFF"/>
                </a:solidFill>
              </a:rPr>
              <a:t>Dept. </a:t>
            </a:r>
            <a:r>
              <a:rPr lang="en-US" sz="1400" dirty="0">
                <a:solidFill>
                  <a:srgbClr val="FFFFFF"/>
                </a:solidFill>
              </a:rPr>
              <a:t>of Computer Science and Information Engineering, National Central </a:t>
            </a:r>
            <a:r>
              <a:rPr lang="en-US" sz="1400" dirty="0" smtClean="0">
                <a:solidFill>
                  <a:srgbClr val="FFFFFF"/>
                </a:solidFill>
              </a:rPr>
              <a:t>University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6633" name="Text Placeholder 4"/>
          <p:cNvSpPr>
            <a:spLocks noGrp="1" noChangeArrowheads="1"/>
          </p:cNvSpPr>
          <p:nvPr>
            <p:ph sz="quarter" idx="10"/>
          </p:nvPr>
        </p:nvSpPr>
        <p:spPr>
          <a:xfrm>
            <a:off x="1858963" y="6316663"/>
            <a:ext cx="5432425" cy="442912"/>
          </a:xfrm>
          <a:noFill/>
        </p:spPr>
        <p:txBody>
          <a:bodyPr anchor="t"/>
          <a:lstStyle/>
          <a:p>
            <a:pPr algn="ctr" defTabSz="914400">
              <a:defRPr/>
            </a:pPr>
            <a:endParaRPr lang="en-US" altLang="zh-CN" sz="1700" dirty="0">
              <a:solidFill>
                <a:schemeClr val="bg1"/>
              </a:solidFill>
              <a:latin typeface="Calibri" pitchFamily="34" charset="0"/>
              <a:sym typeface="Calibri" pitchFamily="34" charset="0"/>
            </a:endParaRPr>
          </a:p>
        </p:txBody>
      </p:sp>
      <p:sp>
        <p:nvSpPr>
          <p:cNvPr id="19466" name="Rectangle 5"/>
          <p:cNvSpPr>
            <a:spLocks noChangeArrowheads="1"/>
          </p:cNvSpPr>
          <p:nvPr/>
        </p:nvSpPr>
        <p:spPr bwMode="auto">
          <a:xfrm>
            <a:off x="3079750" y="5573713"/>
            <a:ext cx="2990850" cy="512762"/>
          </a:xfrm>
          <a:prstGeom prst="rect">
            <a:avLst/>
          </a:prstGeom>
          <a:solidFill>
            <a:srgbClr val="112D5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en-US">
              <a:solidFill>
                <a:srgbClr val="FFFFFF"/>
              </a:solidFill>
              <a:latin typeface="Calibri" pitchFamily="34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32592"/>
      </p:ext>
    </p:extLst>
  </p:cSld>
  <p:clrMapOvr>
    <a:masterClrMapping/>
  </p:clrMapOvr>
  <p:transition xmlns:p14="http://schemas.microsoft.com/office/powerpoint/2010/main" advTm="8439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Design-Pruning Region</a:t>
            </a:r>
            <a:endParaRPr lang="en-US" dirty="0"/>
          </a:p>
        </p:txBody>
      </p:sp>
      <p:pic>
        <p:nvPicPr>
          <p:cNvPr id="4" name="Content Placeholder 3" descr="pruning_region_1d-eps-converted-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91" r="-12591"/>
          <a:stretch>
            <a:fillRect/>
          </a:stretch>
        </p:blipFill>
        <p:spPr>
          <a:xfrm>
            <a:off x="388542" y="2149352"/>
            <a:ext cx="4194185" cy="2537590"/>
          </a:xfrm>
        </p:spPr>
      </p:pic>
      <p:pic>
        <p:nvPicPr>
          <p:cNvPr id="5" name="Picture 4" descr="pruning_region_2d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38" y="2108842"/>
            <a:ext cx="3467100" cy="2578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7830" y="4759357"/>
            <a:ext cx="310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pruning </a:t>
            </a:r>
            <a:r>
              <a:rPr lang="en-US" dirty="0" smtClean="0"/>
              <a:t>region using </a:t>
            </a:r>
            <a:r>
              <a:rPr lang="en-US" dirty="0"/>
              <a:t>p and a visible facet </a:t>
            </a:r>
            <a:r>
              <a:rPr lang="en-US" dirty="0" err="1"/>
              <a:t>L</a:t>
            </a:r>
            <a:r>
              <a:rPr lang="en-US" baseline="-25000" dirty="0" err="1"/>
              <a:t>qx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5057864" y="4829637"/>
            <a:ext cx="3109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</a:t>
            </a:r>
            <a:r>
              <a:rPr lang="en-US" dirty="0" smtClean="0"/>
              <a:t>of PR</a:t>
            </a:r>
            <a:r>
              <a:rPr lang="en-US" dirty="0"/>
              <a:t>(</a:t>
            </a:r>
            <a:r>
              <a:rPr lang="en-US" dirty="0" smtClean="0"/>
              <a:t>p</a:t>
            </a:r>
            <a:r>
              <a:rPr lang="en-US" dirty="0"/>
              <a:t>,</a:t>
            </a:r>
            <a:r>
              <a:rPr lang="en-US" dirty="0" smtClean="0"/>
              <a:t> q</a:t>
            </a:r>
            <a:r>
              <a:rPr lang="en-US" baseline="-25000" dirty="0" smtClean="0"/>
              <a:t>i</a:t>
            </a:r>
            <a:r>
              <a:rPr lang="zh-CN" altLang="en-US" dirty="0" smtClean="0"/>
              <a:t>）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0591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Design-Pruning Region</a:t>
            </a:r>
          </a:p>
        </p:txBody>
      </p:sp>
      <p:pic>
        <p:nvPicPr>
          <p:cNvPr id="4" name="Content Placeholder 3" descr="Screenshot 2017-02-08 15.44.3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" b="1122"/>
          <a:stretch>
            <a:fillRect/>
          </a:stretch>
        </p:blipFill>
        <p:spPr>
          <a:xfrm>
            <a:off x="457200" y="2338123"/>
            <a:ext cx="3335994" cy="1976885"/>
          </a:xfrm>
        </p:spPr>
      </p:pic>
      <p:pic>
        <p:nvPicPr>
          <p:cNvPr id="5" name="Picture 4" descr="Screenshot 2017-02-08 15.44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11" y="5165481"/>
            <a:ext cx="8121564" cy="1063987"/>
          </a:xfrm>
          <a:prstGeom prst="rect">
            <a:avLst/>
          </a:prstGeom>
        </p:spPr>
      </p:pic>
      <p:pic>
        <p:nvPicPr>
          <p:cNvPr id="6" name="Content Placeholder 3" descr="pruning_region_1d-eps-converted-to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91" r="-12591"/>
          <a:stretch>
            <a:fillRect/>
          </a:stretch>
        </p:blipFill>
        <p:spPr>
          <a:xfrm>
            <a:off x="3381264" y="1698948"/>
            <a:ext cx="5612554" cy="33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9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Design-Spatial Skyline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6005"/>
            <a:ext cx="8229600" cy="4234571"/>
          </a:xfrm>
        </p:spPr>
        <p:txBody>
          <a:bodyPr/>
          <a:lstStyle/>
          <a:p>
            <a:r>
              <a:rPr lang="en-US" dirty="0" smtClean="0"/>
              <a:t>Phase 1: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Calculate Convex Hull query points</a:t>
            </a:r>
          </a:p>
          <a:p>
            <a:r>
              <a:rPr lang="en-US" dirty="0" smtClean="0"/>
              <a:t>Phase 2: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Map</a:t>
            </a:r>
            <a:r>
              <a:rPr lang="en-US" dirty="0" smtClean="0"/>
              <a:t> Locally optimal independent region pivot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Reduce</a:t>
            </a:r>
            <a:r>
              <a:rPr lang="en-US" dirty="0" smtClean="0"/>
              <a:t> Globally </a:t>
            </a:r>
            <a:r>
              <a:rPr lang="en-US" dirty="0"/>
              <a:t>optimal independent region </a:t>
            </a:r>
            <a:r>
              <a:rPr lang="en-US" dirty="0" smtClean="0"/>
              <a:t>pivot</a:t>
            </a:r>
          </a:p>
          <a:p>
            <a:r>
              <a:rPr lang="en-US" dirty="0" smtClean="0"/>
              <a:t>Phase 3: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Map</a:t>
            </a:r>
            <a:r>
              <a:rPr lang="en-US" dirty="0" smtClean="0"/>
              <a:t> Independent Region-based partitioning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6600"/>
                </a:solidFill>
              </a:rPr>
              <a:t>Reduce</a:t>
            </a:r>
            <a:r>
              <a:rPr lang="en-US" dirty="0" smtClean="0"/>
              <a:t> Spatial Skyline calculation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within Independent Region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32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146"/>
            <a:ext cx="8229600" cy="702198"/>
          </a:xfrm>
        </p:spPr>
        <p:txBody>
          <a:bodyPr/>
          <a:lstStyle/>
          <a:p>
            <a:r>
              <a:rPr lang="en-US" dirty="0" smtClean="0"/>
              <a:t>Experimental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5344"/>
            <a:ext cx="8229600" cy="5481656"/>
          </a:xfrm>
        </p:spPr>
        <p:txBody>
          <a:bodyPr/>
          <a:lstStyle/>
          <a:p>
            <a:r>
              <a:rPr lang="en-US" dirty="0"/>
              <a:t>Scalability with </a:t>
            </a:r>
            <a:r>
              <a:rPr lang="en-US" dirty="0" smtClean="0"/>
              <a:t>Cardinality</a:t>
            </a:r>
            <a:endParaRPr lang="en-US" dirty="0"/>
          </a:p>
        </p:txBody>
      </p:sp>
      <p:pic>
        <p:nvPicPr>
          <p:cNvPr id="4" name="Picture 3" descr="Screenshot 2017-02-08 15.56.1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08"/>
          <a:stretch/>
        </p:blipFill>
        <p:spPr>
          <a:xfrm>
            <a:off x="919099" y="1441532"/>
            <a:ext cx="6743700" cy="2186573"/>
          </a:xfrm>
          <a:prstGeom prst="rect">
            <a:avLst/>
          </a:prstGeom>
        </p:spPr>
      </p:pic>
      <p:pic>
        <p:nvPicPr>
          <p:cNvPr id="5" name="Picture 4" descr="Screenshot 2017-02-08 15.57.01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6"/>
          <a:stretch/>
        </p:blipFill>
        <p:spPr>
          <a:xfrm>
            <a:off x="895571" y="3655313"/>
            <a:ext cx="6756400" cy="28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7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of Number of Nodes</a:t>
            </a:r>
          </a:p>
        </p:txBody>
      </p:sp>
      <p:pic>
        <p:nvPicPr>
          <p:cNvPr id="4" name="Picture 3" descr="Screenshot 2017-02-08 16.0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39" y="2770572"/>
            <a:ext cx="67056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65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273"/>
            <a:ext cx="8229600" cy="547749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Experimental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022"/>
            <a:ext cx="8229600" cy="5515978"/>
          </a:xfrm>
        </p:spPr>
        <p:txBody>
          <a:bodyPr/>
          <a:lstStyle/>
          <a:p>
            <a:r>
              <a:rPr lang="en-US" dirty="0"/>
              <a:t>Effect of Query Points</a:t>
            </a:r>
          </a:p>
        </p:txBody>
      </p:sp>
      <p:pic>
        <p:nvPicPr>
          <p:cNvPr id="4" name="Picture 3" descr="Screenshot 2017-02-08 16.02.3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4" b="15715"/>
          <a:stretch/>
        </p:blipFill>
        <p:spPr>
          <a:xfrm>
            <a:off x="961172" y="1425011"/>
            <a:ext cx="6692900" cy="2232225"/>
          </a:xfrm>
          <a:prstGeom prst="rect">
            <a:avLst/>
          </a:prstGeom>
        </p:spPr>
      </p:pic>
      <p:pic>
        <p:nvPicPr>
          <p:cNvPr id="5" name="Picture 4" descr="Screenshot 2017-02-08 16.02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44" y="3657236"/>
            <a:ext cx="67310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0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8951"/>
            <a:ext cx="8229600" cy="809385"/>
          </a:xfrm>
        </p:spPr>
        <p:txBody>
          <a:bodyPr/>
          <a:lstStyle/>
          <a:p>
            <a:r>
              <a:rPr lang="en-US" dirty="0"/>
              <a:t>Experimental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370"/>
            <a:ext cx="8229600" cy="4876800"/>
          </a:xfrm>
        </p:spPr>
        <p:txBody>
          <a:bodyPr/>
          <a:lstStyle/>
          <a:p>
            <a:r>
              <a:rPr lang="en-US" dirty="0"/>
              <a:t>Effect of Pruning Regions</a:t>
            </a:r>
            <a:endParaRPr lang="en-US" dirty="0"/>
          </a:p>
        </p:txBody>
      </p:sp>
      <p:pic>
        <p:nvPicPr>
          <p:cNvPr id="4" name="Picture 3" descr="Screenshot 2017-02-09 13.03.2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5" y="1552339"/>
            <a:ext cx="6578600" cy="1803400"/>
          </a:xfrm>
          <a:prstGeom prst="rect">
            <a:avLst/>
          </a:prstGeom>
        </p:spPr>
      </p:pic>
      <p:pic>
        <p:nvPicPr>
          <p:cNvPr id="5" name="Picture 4" descr="Screenshot 2017-02-09 13.03.3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82" y="3933430"/>
            <a:ext cx="6985000" cy="2120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9531" y="3346413"/>
            <a:ext cx="731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Effectiveness of pruning regions by varying </a:t>
            </a:r>
            <a:r>
              <a:rPr lang="en-US" dirty="0" smtClean="0"/>
              <a:t>dataset cardinality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947" y="6021480"/>
            <a:ext cx="731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Effectiveness of pruning regions by varying </a:t>
            </a:r>
            <a:r>
              <a:rPr lang="en-US" dirty="0" smtClean="0"/>
              <a:t>dataset distribution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078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 of Independent Region Pivot Selection</a:t>
            </a:r>
          </a:p>
        </p:txBody>
      </p:sp>
      <p:pic>
        <p:nvPicPr>
          <p:cNvPr id="4" name="Picture 3" descr="load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14" y="2919195"/>
            <a:ext cx="60325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4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this paper, we propose an advanced parallel spatial skyline </a:t>
            </a:r>
            <a:r>
              <a:rPr lang="en-US" dirty="0" smtClean="0"/>
              <a:t>solution utilizing Map-Reduce </a:t>
            </a:r>
            <a:r>
              <a:rPr lang="en-US" dirty="0"/>
              <a:t>framework.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e </a:t>
            </a:r>
            <a:r>
              <a:rPr lang="en-US" dirty="0"/>
              <a:t>propose a novel concept of </a:t>
            </a:r>
            <a:r>
              <a:rPr lang="en-US" dirty="0" smtClean="0"/>
              <a:t>independent regions</a:t>
            </a:r>
            <a:r>
              <a:rPr lang="en-US" dirty="0"/>
              <a:t>; the input data points are partitioned by </a:t>
            </a:r>
            <a:r>
              <a:rPr lang="en-US" dirty="0" smtClean="0"/>
              <a:t>their associated independent regions</a:t>
            </a:r>
            <a:r>
              <a:rPr lang="en-US" dirty="0"/>
              <a:t>. Unqualified data points outside </a:t>
            </a:r>
            <a:r>
              <a:rPr lang="en-US" dirty="0" smtClean="0"/>
              <a:t>independent regions </a:t>
            </a:r>
            <a:r>
              <a:rPr lang="en-US" dirty="0"/>
              <a:t>can be eliminated without the dominance </a:t>
            </a:r>
            <a:r>
              <a:rPr lang="en-US" dirty="0" smtClean="0"/>
              <a:t>test.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ll </a:t>
            </a:r>
            <a:r>
              <a:rPr lang="en-US" dirty="0"/>
              <a:t>spatial skylines in independent regions are </a:t>
            </a:r>
            <a:r>
              <a:rPr lang="en-US" dirty="0" smtClean="0"/>
              <a:t>calculated in </a:t>
            </a:r>
            <a:r>
              <a:rPr lang="en-US" dirty="0"/>
              <a:t>parallel, and the global spatial skylines are the union of </a:t>
            </a:r>
            <a:r>
              <a:rPr lang="en-US" dirty="0" smtClean="0"/>
              <a:t>local spatial </a:t>
            </a:r>
            <a:r>
              <a:rPr lang="en-US" dirty="0"/>
              <a:t>skylines. </a:t>
            </a:r>
            <a:endParaRPr lang="en-US" dirty="0" smtClean="0"/>
          </a:p>
          <a:p>
            <a:r>
              <a:rPr lang="en-US" dirty="0" smtClean="0"/>
              <a:t>T</a:t>
            </a:r>
            <a:r>
              <a:rPr lang="en-US" dirty="0" smtClean="0"/>
              <a:t>o </a:t>
            </a:r>
            <a:r>
              <a:rPr lang="en-US" dirty="0"/>
              <a:t>avoid high cost of data point comparison</a:t>
            </a:r>
            <a:r>
              <a:rPr lang="en-US" dirty="0" smtClean="0"/>
              <a:t>, we </a:t>
            </a:r>
            <a:r>
              <a:rPr lang="en-US" dirty="0"/>
              <a:t>propose a concept of pruning regions, in which </a:t>
            </a:r>
            <a:r>
              <a:rPr lang="en-US" dirty="0" smtClean="0"/>
              <a:t>objects can </a:t>
            </a:r>
            <a:r>
              <a:rPr lang="en-US" dirty="0"/>
              <a:t>be discarded without comparing their distance to all </a:t>
            </a:r>
            <a:r>
              <a:rPr lang="en-US" dirty="0" smtClean="0"/>
              <a:t>convex hull </a:t>
            </a:r>
            <a:r>
              <a:rPr lang="en-US" dirty="0"/>
              <a:t>query points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demonstrate the efficiency and </a:t>
            </a:r>
            <a:r>
              <a:rPr lang="en-US" dirty="0" smtClean="0"/>
              <a:t>effectiveness of </a:t>
            </a:r>
            <a:r>
              <a:rPr lang="en-US" dirty="0"/>
              <a:t>the proposed solution through extensive experiments on </a:t>
            </a:r>
            <a:r>
              <a:rPr lang="en-US" dirty="0" smtClean="0"/>
              <a:t>large-scale </a:t>
            </a:r>
            <a:r>
              <a:rPr lang="en-US" dirty="0" smtClean="0"/>
              <a:t>real</a:t>
            </a:r>
            <a:r>
              <a:rPr lang="en-US" dirty="0"/>
              <a:t>-</a:t>
            </a:r>
            <a:r>
              <a:rPr lang="en-US" dirty="0" smtClean="0"/>
              <a:t>world</a:t>
            </a:r>
            <a:r>
              <a:rPr lang="en-US" dirty="0"/>
              <a:t>, and synthetic datasets.</a:t>
            </a:r>
          </a:p>
        </p:txBody>
      </p:sp>
    </p:spTree>
    <p:extLst>
      <p:ext uri="{BB962C8B-B14F-4D97-AF65-F5344CB8AC3E}">
        <p14:creationId xmlns:p14="http://schemas.microsoft.com/office/powerpoint/2010/main" val="4213764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plan to extend the proposed parallel solution to address </a:t>
            </a:r>
            <a:r>
              <a:rPr lang="en-US" dirty="0" smtClean="0"/>
              <a:t>spatial skyline </a:t>
            </a:r>
            <a:r>
              <a:rPr lang="en-US" dirty="0"/>
              <a:t>queries on road networks. Theoretically, the </a:t>
            </a:r>
            <a:r>
              <a:rPr lang="en-US" dirty="0" smtClean="0"/>
              <a:t>concepts of </a:t>
            </a:r>
            <a:r>
              <a:rPr lang="en-US" dirty="0"/>
              <a:t>independent regions and pruning regions can be applied in </a:t>
            </a:r>
            <a:r>
              <a:rPr lang="en-US" dirty="0" smtClean="0"/>
              <a:t>the space </a:t>
            </a:r>
            <a:r>
              <a:rPr lang="en-US" dirty="0"/>
              <a:t>of road networks. However, more investigation is needed </a:t>
            </a:r>
            <a:r>
              <a:rPr lang="en-US" dirty="0" smtClean="0"/>
              <a:t>to evaluate </a:t>
            </a:r>
            <a:r>
              <a:rPr lang="en-US" dirty="0"/>
              <a:t>the cost of calculating the independent regions and </a:t>
            </a:r>
            <a:r>
              <a:rPr lang="en-US" dirty="0" smtClean="0"/>
              <a:t>pruning regions</a:t>
            </a:r>
            <a:r>
              <a:rPr lang="en-US" dirty="0"/>
              <a:t>. Due </a:t>
            </a:r>
            <a:r>
              <a:rPr lang="en-US" dirty="0" smtClean="0"/>
              <a:t>to variety </a:t>
            </a:r>
            <a:r>
              <a:rPr lang="en-US" dirty="0"/>
              <a:t>of data distribution, it is also </a:t>
            </a:r>
            <a:r>
              <a:rPr lang="en-US" dirty="0" smtClean="0"/>
              <a:t>interesting to </a:t>
            </a:r>
            <a:r>
              <a:rPr lang="en-US" dirty="0"/>
              <a:t>study the pruning power of pruning regions on road networks.</a:t>
            </a:r>
          </a:p>
        </p:txBody>
      </p:sp>
    </p:spTree>
    <p:extLst>
      <p:ext uri="{BB962C8B-B14F-4D97-AF65-F5344CB8AC3E}">
        <p14:creationId xmlns:p14="http://schemas.microsoft.com/office/powerpoint/2010/main" val="399051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Introduction-</a:t>
            </a:r>
            <a:r>
              <a:rPr lang="en-US" altLang="zh-CN" dirty="0"/>
              <a:t>Spatial </a:t>
            </a:r>
            <a:r>
              <a:rPr lang="en-US" altLang="zh-CN" dirty="0" smtClean="0"/>
              <a:t>Skyline Query(SSQ)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</a:t>
            </a:r>
            <a:r>
              <a:rPr lang="en-US" dirty="0"/>
              <a:t>skyline queries that only take static </a:t>
            </a:r>
            <a:r>
              <a:rPr lang="en-US" dirty="0" smtClean="0"/>
              <a:t>object attributes</a:t>
            </a:r>
            <a:r>
              <a:rPr lang="en-US" dirty="0"/>
              <a:t> </a:t>
            </a:r>
            <a:r>
              <a:rPr lang="en-US" dirty="0" smtClean="0"/>
              <a:t>into </a:t>
            </a:r>
            <a:r>
              <a:rPr lang="en-US" dirty="0"/>
              <a:t>account, the </a:t>
            </a:r>
            <a:r>
              <a:rPr lang="en-US" dirty="0" smtClean="0"/>
              <a:t>distance between </a:t>
            </a:r>
            <a:r>
              <a:rPr lang="en-US" dirty="0"/>
              <a:t>objects is also calculated </a:t>
            </a:r>
            <a:r>
              <a:rPr lang="en-US" dirty="0" smtClean="0"/>
              <a:t>as </a:t>
            </a:r>
            <a:r>
              <a:rPr lang="en-US" dirty="0"/>
              <a:t>dynamic attributes </a:t>
            </a:r>
            <a:r>
              <a:rPr lang="en-US" dirty="0" smtClean="0"/>
              <a:t>in the </a:t>
            </a:r>
            <a:r>
              <a:rPr lang="en-US" dirty="0"/>
              <a:t>spatial skyline queries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a set of data </a:t>
            </a:r>
            <a:r>
              <a:rPr lang="en-US" dirty="0" smtClean="0"/>
              <a:t>points P </a:t>
            </a:r>
            <a:r>
              <a:rPr lang="en-US" dirty="0"/>
              <a:t>and a set of query points Q in a d-dimensional space, </a:t>
            </a:r>
            <a:r>
              <a:rPr lang="en-US" dirty="0" smtClean="0"/>
              <a:t>spatial skyline </a:t>
            </a:r>
            <a:r>
              <a:rPr lang="en-US" dirty="0"/>
              <a:t>queries return a subset of P, in which data points </a:t>
            </a:r>
            <a:r>
              <a:rPr lang="en-US" dirty="0" smtClean="0"/>
              <a:t>are not spatially </a:t>
            </a:r>
            <a:r>
              <a:rPr lang="en-US" dirty="0"/>
              <a:t>dominated by other data points in 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spatial dominance is </a:t>
            </a:r>
            <a:r>
              <a:rPr lang="en-US" dirty="0"/>
              <a:t>defined by using the distance from data points </a:t>
            </a:r>
            <a:r>
              <a:rPr lang="en-US" dirty="0" smtClean="0"/>
              <a:t>to all query points</a:t>
            </a:r>
            <a:r>
              <a:rPr lang="en-US" dirty="0"/>
              <a:t>.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2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Introduction-large scale SSQ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s </a:t>
            </a:r>
            <a:r>
              <a:rPr lang="en-US" dirty="0"/>
              <a:t>data </a:t>
            </a:r>
            <a:r>
              <a:rPr lang="en-US" dirty="0" smtClean="0"/>
              <a:t>grows rapidly</a:t>
            </a:r>
            <a:r>
              <a:rPr lang="en-US" dirty="0"/>
              <a:t>, addressing skyline queries on large-scale datasets in a </a:t>
            </a:r>
            <a:r>
              <a:rPr lang="en-US" dirty="0" smtClean="0"/>
              <a:t>single node</a:t>
            </a:r>
            <a:r>
              <a:rPr lang="en-US" dirty="0"/>
              <a:t> </a:t>
            </a:r>
            <a:r>
              <a:rPr lang="en-US" dirty="0" smtClean="0"/>
              <a:t>becomes impractical.</a:t>
            </a:r>
          </a:p>
          <a:p>
            <a:r>
              <a:rPr lang="en-US" dirty="0" smtClean="0"/>
              <a:t>The</a:t>
            </a:r>
            <a:r>
              <a:rPr lang="en-US" dirty="0"/>
              <a:t> </a:t>
            </a:r>
            <a:r>
              <a:rPr lang="en-US" dirty="0" smtClean="0"/>
              <a:t>distance </a:t>
            </a:r>
            <a:r>
              <a:rPr lang="en-US" dirty="0"/>
              <a:t>between moving objects may keep </a:t>
            </a:r>
            <a:r>
              <a:rPr lang="en-US" dirty="0" smtClean="0"/>
              <a:t>changing. Static indexing is not applicable.</a:t>
            </a:r>
          </a:p>
          <a:p>
            <a:r>
              <a:rPr lang="en-US" dirty="0" smtClean="0"/>
              <a:t>Map-Reduce </a:t>
            </a:r>
            <a:r>
              <a:rPr lang="en-US" dirty="0"/>
              <a:t>framework </a:t>
            </a:r>
            <a:r>
              <a:rPr lang="en-US" dirty="0" smtClean="0"/>
              <a:t>has been </a:t>
            </a:r>
            <a:r>
              <a:rPr lang="en-US" dirty="0"/>
              <a:t>incorporated into parallel solutions for skyline computation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6600"/>
                </a:solidFill>
              </a:rPr>
              <a:t>  We address spatial </a:t>
            </a:r>
            <a:r>
              <a:rPr lang="en-US" dirty="0">
                <a:solidFill>
                  <a:srgbClr val="FF6600"/>
                </a:solidFill>
              </a:rPr>
              <a:t>skyline </a:t>
            </a:r>
            <a:r>
              <a:rPr lang="en-US" dirty="0" smtClean="0">
                <a:solidFill>
                  <a:srgbClr val="FF6600"/>
                </a:solidFill>
              </a:rPr>
              <a:t>queries on </a:t>
            </a:r>
            <a:r>
              <a:rPr lang="en-US" dirty="0">
                <a:solidFill>
                  <a:srgbClr val="FF6600"/>
                </a:solidFill>
              </a:rPr>
              <a:t>large-</a:t>
            </a:r>
            <a:r>
              <a:rPr lang="en-US" dirty="0" smtClean="0">
                <a:solidFill>
                  <a:srgbClr val="FF6600"/>
                </a:solidFill>
              </a:rPr>
              <a:t>scale    datasets in </a:t>
            </a:r>
            <a:r>
              <a:rPr lang="en-US" dirty="0">
                <a:solidFill>
                  <a:srgbClr val="FF6600"/>
                </a:solidFill>
              </a:rPr>
              <a:t>this </a:t>
            </a:r>
            <a:r>
              <a:rPr lang="en-US" dirty="0" smtClean="0">
                <a:solidFill>
                  <a:srgbClr val="FF6600"/>
                </a:solidFill>
              </a:rPr>
              <a:t>paper.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1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Background-SSQ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5390"/>
            <a:ext cx="8229600" cy="4091609"/>
          </a:xfrm>
        </p:spPr>
        <p:txBody>
          <a:bodyPr/>
          <a:lstStyle/>
          <a:p>
            <a:r>
              <a:rPr lang="en-US" sz="2800" dirty="0"/>
              <a:t>Branch-and</a:t>
            </a:r>
            <a:r>
              <a:rPr lang="en-US" sz="2800" dirty="0" smtClean="0"/>
              <a:t>-Bound </a:t>
            </a:r>
            <a:r>
              <a:rPr lang="en-US" sz="2800" dirty="0"/>
              <a:t>Spatial Skyline </a:t>
            </a:r>
            <a:r>
              <a:rPr lang="en-US" sz="2800" dirty="0" smtClean="0"/>
              <a:t>( B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S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err="1"/>
              <a:t>Voronoi</a:t>
            </a:r>
            <a:r>
              <a:rPr lang="en-US" sz="2800" dirty="0"/>
              <a:t>-based </a:t>
            </a:r>
            <a:r>
              <a:rPr lang="en-US" sz="2800" dirty="0" smtClean="0"/>
              <a:t>Spatial Skyline </a:t>
            </a:r>
            <a:r>
              <a:rPr lang="en-US" sz="2800" dirty="0"/>
              <a:t>(</a:t>
            </a:r>
            <a:r>
              <a:rPr lang="en-US" sz="2800" dirty="0" smtClean="0"/>
              <a:t>VS</a:t>
            </a:r>
            <a:r>
              <a:rPr lang="en-US" sz="2800" baseline="30000" dirty="0" smtClean="0"/>
              <a:t>2</a:t>
            </a:r>
            <a:r>
              <a:rPr lang="en-US" sz="2800" dirty="0"/>
              <a:t>)</a:t>
            </a:r>
            <a:endParaRPr lang="en-US" sz="2800" dirty="0" smtClean="0"/>
          </a:p>
          <a:p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044114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Background-</a:t>
            </a:r>
            <a:r>
              <a:rPr lang="en-US" dirty="0"/>
              <a:t>Parallel Skyline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Map-Reduce based</a:t>
            </a:r>
            <a:r>
              <a:rPr lang="en-US" dirty="0"/>
              <a:t> </a:t>
            </a:r>
            <a:r>
              <a:rPr lang="en-US" dirty="0" smtClean="0"/>
              <a:t>parallel solutions</a:t>
            </a:r>
          </a:p>
          <a:p>
            <a:r>
              <a:rPr lang="en-US" dirty="0" smtClean="0"/>
              <a:t>Random </a:t>
            </a:r>
            <a:r>
              <a:rPr lang="en-US" dirty="0"/>
              <a:t>data partitioning </a:t>
            </a:r>
            <a:endParaRPr lang="en-US" dirty="0" smtClean="0"/>
          </a:p>
          <a:p>
            <a:r>
              <a:rPr lang="en-US" dirty="0"/>
              <a:t>G</a:t>
            </a:r>
            <a:r>
              <a:rPr lang="en-US" dirty="0" smtClean="0"/>
              <a:t>rid</a:t>
            </a:r>
            <a:r>
              <a:rPr lang="en-US" dirty="0"/>
              <a:t>-based data partitioning</a:t>
            </a:r>
          </a:p>
          <a:p>
            <a:r>
              <a:rPr lang="en-US" dirty="0"/>
              <a:t>A</a:t>
            </a:r>
            <a:r>
              <a:rPr lang="en-US" dirty="0" smtClean="0"/>
              <a:t>ngle</a:t>
            </a:r>
            <a:r>
              <a:rPr lang="en-US" dirty="0"/>
              <a:t>-based data </a:t>
            </a:r>
            <a:r>
              <a:rPr lang="en-US" dirty="0" smtClean="0"/>
              <a:t>partitioning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However, none of them can be applied to SSQ.</a:t>
            </a:r>
          </a:p>
          <a:p>
            <a:pPr marL="0" indent="0">
              <a:buNone/>
            </a:pPr>
            <a:r>
              <a:rPr lang="en-US" dirty="0"/>
              <a:t>Therefore, we </a:t>
            </a:r>
            <a:r>
              <a:rPr lang="en-US" dirty="0" smtClean="0"/>
              <a:t>propose</a:t>
            </a:r>
            <a:endParaRPr lang="en-US" dirty="0"/>
          </a:p>
          <a:p>
            <a:r>
              <a:rPr lang="en-US" dirty="0">
                <a:solidFill>
                  <a:srgbClr val="FF6600"/>
                </a:solidFill>
              </a:rPr>
              <a:t>independent </a:t>
            </a:r>
            <a:r>
              <a:rPr lang="en-US" dirty="0" smtClean="0">
                <a:solidFill>
                  <a:srgbClr val="FF6600"/>
                </a:solidFill>
              </a:rPr>
              <a:t>region</a:t>
            </a:r>
            <a:r>
              <a:rPr lang="en-US" dirty="0" smtClean="0"/>
              <a:t>-based partitioning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48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</a:t>
            </a:r>
            <a:endParaRPr lang="en-US" dirty="0"/>
          </a:p>
        </p:txBody>
      </p:sp>
      <p:pic>
        <p:nvPicPr>
          <p:cNvPr id="5" name="Content Placeholder 4" descr="Screenshot 2017-02-08 14.52.2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999" b="-14999"/>
          <a:stretch>
            <a:fillRect/>
          </a:stretch>
        </p:blipFill>
        <p:spPr>
          <a:xfrm>
            <a:off x="457199" y="1308463"/>
            <a:ext cx="8519453" cy="5144104"/>
          </a:xfrm>
        </p:spPr>
      </p:pic>
    </p:spTree>
    <p:extLst>
      <p:ext uri="{BB962C8B-B14F-4D97-AF65-F5344CB8AC3E}">
        <p14:creationId xmlns:p14="http://schemas.microsoft.com/office/powerpoint/2010/main" val="243485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</a:t>
            </a:r>
          </a:p>
        </p:txBody>
      </p:sp>
      <p:pic>
        <p:nvPicPr>
          <p:cNvPr id="4" name="Content Placeholder 3" descr="Screenshot 2017-02-09 13.08.54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6" b="-2286"/>
          <a:stretch/>
        </p:blipFill>
        <p:spPr>
          <a:xfrm>
            <a:off x="457201" y="1613144"/>
            <a:ext cx="7840250" cy="3079054"/>
          </a:xfrm>
        </p:spPr>
      </p:pic>
      <p:pic>
        <p:nvPicPr>
          <p:cNvPr id="5" name="Picture 4" descr="Screenshot 2017-02-09 13.09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45" y="4597084"/>
            <a:ext cx="7866378" cy="12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64" y="533400"/>
            <a:ext cx="8229600" cy="990600"/>
          </a:xfrm>
        </p:spPr>
        <p:txBody>
          <a:bodyPr/>
          <a:lstStyle/>
          <a:p>
            <a:r>
              <a:rPr lang="en-US" dirty="0" smtClean="0"/>
              <a:t>Design-System Framework</a:t>
            </a:r>
            <a:endParaRPr lang="en-US" dirty="0"/>
          </a:p>
        </p:txBody>
      </p:sp>
      <p:pic>
        <p:nvPicPr>
          <p:cNvPr id="7" name="Content Placeholder 6" descr="framework.pd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78" b="-2306"/>
          <a:stretch/>
        </p:blipFill>
        <p:spPr>
          <a:xfrm>
            <a:off x="0" y="2414969"/>
            <a:ext cx="9144000" cy="3291459"/>
          </a:xfrm>
        </p:spPr>
      </p:pic>
    </p:spTree>
    <p:extLst>
      <p:ext uri="{BB962C8B-B14F-4D97-AF65-F5344CB8AC3E}">
        <p14:creationId xmlns:p14="http://schemas.microsoft.com/office/powerpoint/2010/main" val="1086410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858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Design-Independent Region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1800"/>
            <a:ext cx="8229600" cy="3525293"/>
          </a:xfrm>
        </p:spPr>
        <p:txBody>
          <a:bodyPr/>
          <a:lstStyle/>
          <a:p>
            <a:r>
              <a:rPr lang="en-US" b="1" dirty="0">
                <a:latin typeface="Times"/>
                <a:cs typeface="Times"/>
              </a:rPr>
              <a:t>Definition</a:t>
            </a:r>
            <a:r>
              <a:rPr lang="en-US" dirty="0">
                <a:latin typeface="Times"/>
                <a:cs typeface="Times"/>
              </a:rPr>
              <a:t> (Independent Region) Given a data point p and a set </a:t>
            </a:r>
            <a:r>
              <a:rPr lang="en-US" dirty="0" smtClean="0">
                <a:latin typeface="Times"/>
                <a:cs typeface="Times"/>
              </a:rPr>
              <a:t>of query </a:t>
            </a:r>
            <a:r>
              <a:rPr lang="en-US" dirty="0">
                <a:latin typeface="Times"/>
                <a:cs typeface="Times"/>
              </a:rPr>
              <a:t>points Q in a d-dimensional space, we define an </a:t>
            </a:r>
            <a:r>
              <a:rPr lang="en-US" dirty="0" smtClean="0">
                <a:latin typeface="Times"/>
                <a:cs typeface="Times"/>
              </a:rPr>
              <a:t>Independent Region </a:t>
            </a:r>
            <a:r>
              <a:rPr lang="en-US" dirty="0">
                <a:latin typeface="Times"/>
                <a:cs typeface="Times"/>
              </a:rPr>
              <a:t>of p and </a:t>
            </a:r>
            <a:r>
              <a:rPr lang="en-US" dirty="0" smtClean="0">
                <a:latin typeface="Times"/>
                <a:cs typeface="Times"/>
              </a:rPr>
              <a:t>q</a:t>
            </a:r>
            <a:r>
              <a:rPr lang="en-US" baseline="-25000" dirty="0" smtClean="0">
                <a:latin typeface="Times"/>
                <a:cs typeface="Times"/>
              </a:rPr>
              <a:t>i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( q</a:t>
            </a:r>
            <a:r>
              <a:rPr lang="en-US" baseline="-25000" dirty="0" smtClean="0">
                <a:latin typeface="Times"/>
                <a:cs typeface="Times"/>
              </a:rPr>
              <a:t>i</a:t>
            </a:r>
            <a:r>
              <a:rPr lang="en-US" dirty="0" smtClean="0">
                <a:latin typeface="Times"/>
                <a:cs typeface="Times"/>
              </a:rPr>
              <a:t> in Q ) </a:t>
            </a:r>
            <a:r>
              <a:rPr lang="en-US" dirty="0">
                <a:latin typeface="Times"/>
                <a:cs typeface="Times"/>
              </a:rPr>
              <a:t>as a sphere centered at q</a:t>
            </a:r>
            <a:r>
              <a:rPr lang="en-US" baseline="-25000" dirty="0">
                <a:latin typeface="Times"/>
                <a:cs typeface="Times"/>
              </a:rPr>
              <a:t>i</a:t>
            </a:r>
            <a:r>
              <a:rPr lang="en-US" dirty="0">
                <a:latin typeface="Times"/>
                <a:cs typeface="Times"/>
              </a:rPr>
              <a:t> with </a:t>
            </a:r>
            <a:r>
              <a:rPr lang="en-US" dirty="0" smtClean="0">
                <a:latin typeface="Times"/>
                <a:cs typeface="Times"/>
              </a:rPr>
              <a:t>radius D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dirty="0" smtClean="0">
                <a:latin typeface="Times"/>
                <a:cs typeface="Times"/>
              </a:rPr>
              <a:t>p, </a:t>
            </a:r>
            <a:r>
              <a:rPr lang="en-US" dirty="0">
                <a:latin typeface="Times"/>
                <a:cs typeface="Times"/>
              </a:rPr>
              <a:t>q</a:t>
            </a:r>
            <a:r>
              <a:rPr lang="en-US" baseline="-25000" dirty="0">
                <a:latin typeface="Times"/>
                <a:cs typeface="Times"/>
              </a:rPr>
              <a:t>i</a:t>
            </a:r>
            <a:r>
              <a:rPr lang="en-US" dirty="0">
                <a:latin typeface="Times"/>
                <a:cs typeface="Times"/>
              </a:rPr>
              <a:t>). </a:t>
            </a:r>
            <a:endParaRPr lang="en-US" dirty="0" smtClean="0">
              <a:latin typeface="Times"/>
              <a:cs typeface="Times"/>
            </a:endParaRPr>
          </a:p>
          <a:p>
            <a:r>
              <a:rPr lang="en-US" dirty="0" smtClean="0">
                <a:latin typeface="Times"/>
                <a:cs typeface="Times"/>
              </a:rPr>
              <a:t>An </a:t>
            </a:r>
            <a:r>
              <a:rPr lang="en-US" dirty="0">
                <a:latin typeface="Times"/>
                <a:cs typeface="Times"/>
              </a:rPr>
              <a:t>Independent Region Group (IRG) of p with </a:t>
            </a:r>
            <a:r>
              <a:rPr lang="en-US" dirty="0" smtClean="0">
                <a:latin typeface="Times"/>
                <a:cs typeface="Times"/>
              </a:rPr>
              <a:t>respect to </a:t>
            </a:r>
            <a:r>
              <a:rPr lang="en-US" dirty="0">
                <a:latin typeface="Times"/>
                <a:cs typeface="Times"/>
              </a:rPr>
              <a:t>Q is the union of the independent regions, as shown in </a:t>
            </a:r>
            <a:r>
              <a:rPr lang="en-US" dirty="0" smtClean="0">
                <a:latin typeface="Times"/>
                <a:cs typeface="Times"/>
              </a:rPr>
              <a:t>Figure.</a:t>
            </a:r>
            <a:endParaRPr lang="en-US" dirty="0">
              <a:latin typeface="Times"/>
              <a:cs typeface="Times"/>
            </a:endParaRPr>
          </a:p>
        </p:txBody>
      </p:sp>
      <p:pic>
        <p:nvPicPr>
          <p:cNvPr id="4" name="Picture 3" descr="Screenshot 2017-02-08 15.19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575964"/>
            <a:ext cx="4537459" cy="1297785"/>
          </a:xfrm>
          <a:prstGeom prst="rect">
            <a:avLst/>
          </a:prstGeom>
        </p:spPr>
      </p:pic>
      <p:pic>
        <p:nvPicPr>
          <p:cNvPr id="5" name="Picture 4" descr="independent_circles_3-eps-converted-to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239" y="3521452"/>
            <a:ext cx="3770765" cy="301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59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1824</TotalTime>
  <Words>707</Words>
  <Application>Microsoft Macintosh PowerPoint</Application>
  <PresentationFormat>On-screen Show (4:3)</PresentationFormat>
  <Paragraphs>71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Clarity</vt:lpstr>
      <vt:lpstr>Efficient Parallel  Spatial Skyline Evaluation Using Map-Reduce</vt:lpstr>
      <vt:lpstr>Introduction-Spatial Skyline Query(SSQ)</vt:lpstr>
      <vt:lpstr>Introduction-large scale SSQ</vt:lpstr>
      <vt:lpstr>Background-SSQ solutions</vt:lpstr>
      <vt:lpstr>Background-Parallel Skyline Solution</vt:lpstr>
      <vt:lpstr>Preliminary</vt:lpstr>
      <vt:lpstr>Preliminary</vt:lpstr>
      <vt:lpstr>Design-System Framework</vt:lpstr>
      <vt:lpstr>Design-Independent Region</vt:lpstr>
      <vt:lpstr>Design-Pruning Region</vt:lpstr>
      <vt:lpstr>Design-Pruning Region</vt:lpstr>
      <vt:lpstr>Design-Spatial Skyline Algorithm</vt:lpstr>
      <vt:lpstr>Experimental Validation</vt:lpstr>
      <vt:lpstr>Experimental Validation</vt:lpstr>
      <vt:lpstr>Experimental Validation</vt:lpstr>
      <vt:lpstr>Experimental Validation</vt:lpstr>
      <vt:lpstr>Experimental Validation</vt:lpstr>
      <vt:lpstr>Conclusion</vt:lpstr>
      <vt:lpstr>Future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Parallel  Spatial Skyline Evaluation Using MapReduce</dc:title>
  <dc:creator>Wenlu Wang</dc:creator>
  <cp:lastModifiedBy>Wenlu Wang</cp:lastModifiedBy>
  <cp:revision>105</cp:revision>
  <dcterms:created xsi:type="dcterms:W3CDTF">2017-02-07T16:09:53Z</dcterms:created>
  <dcterms:modified xsi:type="dcterms:W3CDTF">2017-02-09T19:11:17Z</dcterms:modified>
</cp:coreProperties>
</file>