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邱巖盛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B05052-08D2-4314-AC09-74225288FE42}">
  <a:tblStyle styleId="{8AB05052-08D2-4314-AC09-74225288FE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6-12T20:37:51.164">
    <p:pos x="6000" y="0"/>
    <p:text>填最棒的數據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4fbb46f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4fbb46f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534edc74d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534edc74d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534edc74d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534edc74d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5139684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5139684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4fbb46f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4fbb46f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4fbb46f9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4fbb46f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36cc495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36cc495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534edc74d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e534edc74d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534edc74d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e534edc74d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534edc74d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534edc74d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06814c08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06814c0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1.因為有找到相關paper的關係，預計先以了解其原理和先生出能運作的程式為主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2.現在因為題目的例子和black box實際的運行成本還是未知，要是太大會需要減少計算的次數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f7ea4b0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df7ea4b0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1.因為有找到相關paper的關係，預計先以了解其原理和先生出能運作的程式為主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2.現在因為題目的例子和black box實際的運行成本還是未知，要是太大會需要減少計算的次數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534edc74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534edc74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3766c009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3766c009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1.因為有找到相關paper的關係，預計先以了解其原理和先生出能運作的程式為主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2.現在因為題目的例子和black box實際的運行成本還是未知，要是太大會需要減少計算的次數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534edc74d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534edc74d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1.因為有找到相關paper的關係，預計先以了解其原理和先生出能運作的程式為主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2.現在因為題目的例子和black box實際的運行成本還是未知，要是太大會需要減少計算的次數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534edc74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534edc74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1.因為有找到相關paper的關係，預計先以了解其原理和先生出能運作的程式為主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2.現在因為題目的例子和black box實際的運行成本還是未知，要是太大會需要減少計算的次數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534edc74d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534edc74d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1.因為有找到相關paper的關係，預計先以了解其原理和先生出能運作的程式為主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2.現在因為題目的例子和black box實際的運行成本還是未知，要是太大會需要減少計算的次數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534edc74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534edc74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1.因為有找到相關paper的關係，預計先以了解其原理和先生出能運作的程式為主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2.現在因為題目的例子和black box實際的運行成本還是未知，要是太大會需要減少計算的次數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3766c009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3766c009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umbo.net/symbols/right-arrow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77600"/>
            <a:ext cx="8520600" cy="16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311"/>
              <a:t>DSD Final Project</a:t>
            </a:r>
            <a:endParaRPr b="1" sz="431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311"/>
              <a:t>Final Report</a:t>
            </a:r>
            <a:endParaRPr b="1" sz="5422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74400"/>
            <a:ext cx="85206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Group 7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B10901008 張禾牧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B10901016 邱巖盛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B10901078</a:t>
            </a:r>
            <a:r>
              <a:rPr lang="zh-TW" sz="1600"/>
              <a:t> </a:t>
            </a:r>
            <a:r>
              <a:rPr lang="zh-TW" sz="1600"/>
              <a:t>歐信泓</a:t>
            </a:r>
            <a:endParaRPr sz="16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467151"/>
            <a:ext cx="85206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Hardware Implementation of Pipelined RISC-V</a:t>
            </a:r>
            <a:endParaRPr b="1"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Issue about critical path</a:t>
            </a:r>
            <a:endParaRPr b="1"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Calculating th</a:t>
            </a:r>
            <a:r>
              <a:rPr lang="zh-TW" sz="2000">
                <a:solidFill>
                  <a:schemeClr val="dk1"/>
                </a:solidFill>
              </a:rPr>
              <a:t>e </a:t>
            </a:r>
            <a:r>
              <a:rPr lang="zh-TW" sz="2000">
                <a:solidFill>
                  <a:schemeClr val="dk1"/>
                </a:solidFill>
              </a:rPr>
              <a:t>branch target </a:t>
            </a:r>
            <a:r>
              <a:rPr lang="zh-TW" sz="2000">
                <a:solidFill>
                  <a:schemeClr val="dk1"/>
                </a:solidFill>
              </a:rPr>
              <a:t>consumes</a:t>
            </a:r>
            <a:r>
              <a:rPr lang="zh-TW" sz="2000">
                <a:solidFill>
                  <a:schemeClr val="dk1"/>
                </a:solidFill>
              </a:rPr>
              <a:t> lots of time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We </a:t>
            </a:r>
            <a:r>
              <a:rPr lang="zh-TW" sz="2000">
                <a:solidFill>
                  <a:schemeClr val="dk1"/>
                </a:solidFill>
              </a:rPr>
              <a:t>use three different ways to reduce delay: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Instruction Cache optimization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Partial Immediate Generator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Branch Target Buffer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650" y="2816700"/>
            <a:ext cx="3358324" cy="210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/>
          <p:nvPr/>
        </p:nvSpPr>
        <p:spPr>
          <a:xfrm>
            <a:off x="2791225" y="2866000"/>
            <a:ext cx="3040250" cy="1827450"/>
          </a:xfrm>
          <a:custGeom>
            <a:rect b="b" l="l" r="r" t="t"/>
            <a:pathLst>
              <a:path extrusionOk="0" h="73098" w="121610">
                <a:moveTo>
                  <a:pt x="42530" y="67782"/>
                </a:moveTo>
                <a:lnTo>
                  <a:pt x="121610" y="68004"/>
                </a:lnTo>
                <a:lnTo>
                  <a:pt x="121389" y="40315"/>
                </a:lnTo>
                <a:lnTo>
                  <a:pt x="85947" y="39872"/>
                </a:lnTo>
                <a:lnTo>
                  <a:pt x="85282" y="21929"/>
                </a:lnTo>
                <a:lnTo>
                  <a:pt x="79744" y="11075"/>
                </a:lnTo>
                <a:lnTo>
                  <a:pt x="79080" y="0"/>
                </a:lnTo>
                <a:lnTo>
                  <a:pt x="443" y="443"/>
                </a:lnTo>
                <a:lnTo>
                  <a:pt x="0" y="73098"/>
                </a:lnTo>
                <a:lnTo>
                  <a:pt x="7310" y="72655"/>
                </a:lnTo>
                <a:lnTo>
                  <a:pt x="19050" y="67561"/>
                </a:lnTo>
                <a:lnTo>
                  <a:pt x="23702" y="67782"/>
                </a:lnTo>
              </a:path>
            </a:pathLst>
          </a:custGeom>
          <a:noFill/>
          <a:ln cap="flat" cmpd="sng" w="19050">
            <a:solidFill>
              <a:srgbClr val="FFE5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8" name="Google Shape;168;p22"/>
          <p:cNvSpPr txBox="1"/>
          <p:nvPr/>
        </p:nvSpPr>
        <p:spPr>
          <a:xfrm>
            <a:off x="5479375" y="4256175"/>
            <a:ext cx="721800" cy="5967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4210975" y="4256175"/>
            <a:ext cx="461400" cy="572700"/>
          </a:xfrm>
          <a:prstGeom prst="rect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About the Convolution Testbench</a:t>
            </a:r>
            <a:endParaRPr b="1"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1700">
                <a:solidFill>
                  <a:schemeClr val="dk1"/>
                </a:solidFill>
              </a:rPr>
              <a:t>Most </a:t>
            </a:r>
            <a:r>
              <a:rPr lang="zh-TW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zh-TW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zh-TW" sz="1700">
                <a:solidFill>
                  <a:schemeClr val="dk1"/>
                </a:solidFill>
              </a:rPr>
              <a:t>results are not required immediately.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TW" sz="1700">
                <a:solidFill>
                  <a:schemeClr val="dk1"/>
                </a:solidFill>
              </a:rPr>
              <a:t>More cycles can be used for </a:t>
            </a:r>
            <a:r>
              <a:rPr lang="zh-TW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 </a:t>
            </a:r>
            <a:r>
              <a:rPr lang="zh-TW" sz="1700">
                <a:solidFill>
                  <a:schemeClr val="dk1"/>
                </a:solidFill>
              </a:rPr>
              <a:t>calculations.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400" y="2438238"/>
            <a:ext cx="131445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238" y="2489800"/>
            <a:ext cx="132397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6413" y="2677450"/>
            <a:ext cx="15335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5150" y="2658400"/>
            <a:ext cx="12763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Optimizations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b="1" lang="zh-TW"/>
              <a:t>Cache Optimization</a:t>
            </a:r>
            <a:endParaRPr b="1"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zh-TW" sz="2000">
                <a:solidFill>
                  <a:schemeClr val="dk1"/>
                </a:solidFill>
              </a:rPr>
              <a:t>Direct-mapping</a:t>
            </a:r>
            <a:r>
              <a:rPr lang="zh-TW" sz="2000">
                <a:solidFill>
                  <a:schemeClr val="dk1"/>
                </a:solidFill>
              </a:rPr>
              <a:t> helps reduce critical path than </a:t>
            </a:r>
            <a:r>
              <a:rPr i="1" lang="zh-TW" sz="2000">
                <a:solidFill>
                  <a:schemeClr val="dk1"/>
                </a:solidFill>
              </a:rPr>
              <a:t>2-way</a:t>
            </a:r>
            <a:r>
              <a:rPr lang="zh-TW" sz="2000">
                <a:solidFill>
                  <a:schemeClr val="dk1"/>
                </a:solidFill>
              </a:rPr>
              <a:t> (about </a:t>
            </a:r>
            <a:r>
              <a:rPr b="1" lang="zh-TW" sz="2000">
                <a:solidFill>
                  <a:schemeClr val="dk1"/>
                </a:solidFill>
              </a:rPr>
              <a:t>0.3 ns</a:t>
            </a:r>
            <a:r>
              <a:rPr lang="zh-TW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Remove write-related function from I. Cache 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area reduced (about 15000µm</a:t>
            </a:r>
            <a:r>
              <a:rPr baseline="30000" lang="zh-TW" sz="1600">
                <a:solidFill>
                  <a:schemeClr val="dk1"/>
                </a:solidFill>
              </a:rPr>
              <a:t>2</a:t>
            </a:r>
            <a:r>
              <a:rPr lang="zh-TW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43693" l="0" r="0" t="0"/>
          <a:stretch/>
        </p:blipFill>
        <p:spPr>
          <a:xfrm>
            <a:off x="2367023" y="2765300"/>
            <a:ext cx="4409950" cy="20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Partial Immediate Generator</a:t>
            </a:r>
            <a:endParaRPr b="1"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520600" cy="20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1900">
                <a:solidFill>
                  <a:schemeClr val="dk1"/>
                </a:solidFill>
              </a:rPr>
              <a:t>A lot of time is wasted on calculating immediate because of </a:t>
            </a:r>
            <a:r>
              <a:rPr lang="zh-TW" sz="1900">
                <a:solidFill>
                  <a:schemeClr val="dk1"/>
                </a:solidFill>
              </a:rPr>
              <a:t>the </a:t>
            </a:r>
            <a:r>
              <a:rPr i="1" lang="zh-TW" sz="1900">
                <a:solidFill>
                  <a:schemeClr val="dk1"/>
                </a:solidFill>
              </a:rPr>
              <a:t>decompressor</a:t>
            </a:r>
            <a:r>
              <a:rPr lang="zh-TW" sz="1900">
                <a:solidFill>
                  <a:schemeClr val="dk1"/>
                </a:solidFill>
              </a:rPr>
              <a:t>. </a:t>
            </a:r>
            <a:r>
              <a:rPr lang="zh-TW" sz="1900">
                <a:solidFill>
                  <a:schemeClr val="dk1"/>
                </a:solidFill>
              </a:rPr>
              <a:t>(decompressor </a:t>
            </a:r>
            <a:r>
              <a:rPr lang="zh-TW" sz="1500">
                <a:solidFill>
                  <a:schemeClr val="hlink"/>
                </a:solidFill>
                <a:highlight>
                  <a:srgbClr val="1F1F1F"/>
                </a:highlight>
                <a:uFill>
                  <a:noFill/>
                </a:uFill>
                <a:hlinkClick r:id="rId3"/>
              </a:rPr>
              <a:t>→</a:t>
            </a:r>
            <a:r>
              <a:rPr lang="zh-TW" sz="1900">
                <a:solidFill>
                  <a:schemeClr val="dk1"/>
                </a:solidFill>
              </a:rPr>
              <a:t> imm_gen) </a:t>
            </a:r>
            <a:endParaRPr sz="1900">
              <a:solidFill>
                <a:schemeClr val="dk1"/>
              </a:solidFill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1900">
                <a:solidFill>
                  <a:schemeClr val="dk1"/>
                </a:solidFill>
              </a:rPr>
              <a:t>Another unit </a:t>
            </a:r>
            <a:r>
              <a:rPr i="1" lang="zh-TW" sz="1900">
                <a:solidFill>
                  <a:schemeClr val="dk1"/>
                </a:solidFill>
              </a:rPr>
              <a:t>Part_Imm_Gen </a:t>
            </a:r>
            <a:r>
              <a:rPr lang="zh-TW" sz="1900">
                <a:solidFill>
                  <a:schemeClr val="dk1"/>
                </a:solidFill>
              </a:rPr>
              <a:t>for building a faster path for branch target</a:t>
            </a:r>
            <a:endParaRPr sz="1900">
              <a:solidFill>
                <a:schemeClr val="dk1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500">
                <a:solidFill>
                  <a:schemeClr val="dk1"/>
                </a:solidFill>
              </a:rPr>
              <a:t>Use "decode" technique</a:t>
            </a:r>
            <a:endParaRPr sz="1500">
              <a:solidFill>
                <a:schemeClr val="dk1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500">
                <a:solidFill>
                  <a:schemeClr val="dk1"/>
                </a:solidFill>
              </a:rPr>
              <a:t>Only provide correct immediate for (</a:t>
            </a:r>
            <a:r>
              <a:rPr lang="zh-TW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</a:t>
            </a:r>
            <a:r>
              <a:rPr lang="zh-TW" sz="1500">
                <a:solidFill>
                  <a:schemeClr val="dk1"/>
                </a:solidFill>
              </a:rPr>
              <a:t>) </a:t>
            </a:r>
            <a:r>
              <a:rPr lang="zh-TW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beq, bne, jal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1900">
                <a:solidFill>
                  <a:schemeClr val="dk1"/>
                </a:solidFill>
              </a:rPr>
              <a:t>Immediate is 21 bits (partial imm is 20 bits)</a:t>
            </a:r>
            <a:endParaRPr sz="1900">
              <a:solidFill>
                <a:schemeClr val="dk1"/>
              </a:solidFill>
            </a:endParaRPr>
          </a:p>
        </p:txBody>
      </p:sp>
      <p:grpSp>
        <p:nvGrpSpPr>
          <p:cNvPr id="198" name="Google Shape;198;p26"/>
          <p:cNvGrpSpPr/>
          <p:nvPr/>
        </p:nvGrpSpPr>
        <p:grpSpPr>
          <a:xfrm>
            <a:off x="1783000" y="3204100"/>
            <a:ext cx="5584400" cy="1674275"/>
            <a:chOff x="335200" y="3127900"/>
            <a:chExt cx="5584400" cy="1674275"/>
          </a:xfrm>
        </p:grpSpPr>
        <p:sp>
          <p:nvSpPr>
            <p:cNvPr id="199" name="Google Shape;199;p26"/>
            <p:cNvSpPr/>
            <p:nvPr/>
          </p:nvSpPr>
          <p:spPr>
            <a:xfrm>
              <a:off x="4001350" y="3127900"/>
              <a:ext cx="406800" cy="1458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IF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/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ID</a:t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2199400" y="3244575"/>
              <a:ext cx="1377300" cy="35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decompressor</a:t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7050" y="3537663"/>
              <a:ext cx="1157700" cy="35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inst. cache</a:t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199400" y="3831450"/>
              <a:ext cx="1463100" cy="35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Part_Imm_Gen</a:t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761900" y="3242175"/>
              <a:ext cx="1157700" cy="35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imm_gen</a:t>
              </a:r>
              <a:endParaRPr/>
            </a:p>
          </p:txBody>
        </p:sp>
        <p:cxnSp>
          <p:nvCxnSpPr>
            <p:cNvPr id="204" name="Google Shape;204;p26"/>
            <p:cNvCxnSpPr>
              <a:stCxn id="201" idx="3"/>
              <a:endCxn id="202" idx="1"/>
            </p:cNvCxnSpPr>
            <p:nvPr/>
          </p:nvCxnSpPr>
          <p:spPr>
            <a:xfrm>
              <a:off x="1774750" y="3716313"/>
              <a:ext cx="424500" cy="29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5" name="Google Shape;205;p26"/>
            <p:cNvCxnSpPr>
              <a:stCxn id="201" idx="3"/>
              <a:endCxn id="200" idx="1"/>
            </p:cNvCxnSpPr>
            <p:nvPr/>
          </p:nvCxnSpPr>
          <p:spPr>
            <a:xfrm flipH="1" rot="10800000">
              <a:off x="1774750" y="3423213"/>
              <a:ext cx="424800" cy="293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6" name="Google Shape;206;p26"/>
            <p:cNvCxnSpPr>
              <a:stCxn id="200" idx="3"/>
            </p:cNvCxnSpPr>
            <p:nvPr/>
          </p:nvCxnSpPr>
          <p:spPr>
            <a:xfrm flipH="1" rot="10800000">
              <a:off x="3576700" y="3418425"/>
              <a:ext cx="4293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" name="Google Shape;207;p26"/>
            <p:cNvCxnSpPr>
              <a:endCxn id="203" idx="1"/>
            </p:cNvCxnSpPr>
            <p:nvPr/>
          </p:nvCxnSpPr>
          <p:spPr>
            <a:xfrm>
              <a:off x="4426200" y="3411525"/>
              <a:ext cx="335700" cy="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8" name="Google Shape;208;p26"/>
            <p:cNvSpPr/>
            <p:nvPr/>
          </p:nvSpPr>
          <p:spPr>
            <a:xfrm rot="-5400000">
              <a:off x="1653875" y="4303575"/>
              <a:ext cx="621600" cy="3756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900"/>
                <a:t>+</a:t>
              </a:r>
              <a:endParaRPr sz="1900"/>
            </a:p>
          </p:txBody>
        </p:sp>
        <p:cxnSp>
          <p:nvCxnSpPr>
            <p:cNvPr id="209" name="Google Shape;209;p26"/>
            <p:cNvCxnSpPr>
              <a:stCxn id="202" idx="3"/>
            </p:cNvCxnSpPr>
            <p:nvPr/>
          </p:nvCxnSpPr>
          <p:spPr>
            <a:xfrm flipH="1">
              <a:off x="2147200" y="4010100"/>
              <a:ext cx="1515300" cy="312900"/>
            </a:xfrm>
            <a:prstGeom prst="bentConnector5">
              <a:avLst>
                <a:gd fmla="val -15715" name="adj1"/>
                <a:gd fmla="val 100008" name="adj2"/>
                <a:gd fmla="val 98278" name="adj3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0" name="Google Shape;210;p26"/>
            <p:cNvCxnSpPr/>
            <p:nvPr/>
          </p:nvCxnSpPr>
          <p:spPr>
            <a:xfrm>
              <a:off x="2145750" y="4634750"/>
              <a:ext cx="40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11" name="Google Shape;211;p26"/>
            <p:cNvSpPr txBox="1"/>
            <p:nvPr/>
          </p:nvSpPr>
          <p:spPr>
            <a:xfrm>
              <a:off x="2507100" y="4444875"/>
              <a:ext cx="6171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  <a:highlight>
                    <a:srgbClr val="434343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12" name="Google Shape;212;p26"/>
            <p:cNvCxnSpPr>
              <a:stCxn id="208" idx="0"/>
            </p:cNvCxnSpPr>
            <p:nvPr/>
          </p:nvCxnSpPr>
          <p:spPr>
            <a:xfrm rot="10800000">
              <a:off x="1354175" y="4491375"/>
              <a:ext cx="422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3" name="Google Shape;213;p26"/>
            <p:cNvSpPr txBox="1"/>
            <p:nvPr/>
          </p:nvSpPr>
          <p:spPr>
            <a:xfrm>
              <a:off x="335200" y="4273150"/>
              <a:ext cx="12117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  <a:highlight>
                    <a:srgbClr val="434343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PCaddImm</a:t>
              </a:r>
              <a:endParaRPr>
                <a:solidFill>
                  <a:schemeClr val="dk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Branch Target Buffer</a:t>
            </a:r>
            <a:endParaRPr b="1"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396750" y="1136600"/>
            <a:ext cx="556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Cache the target of branch instruction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If there is any miss, the target will be calculated in ID stage &amp; store into the buffer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Cache Size: 2/4 block, </a:t>
            </a:r>
            <a:r>
              <a:rPr i="1" lang="zh-TW">
                <a:solidFill>
                  <a:schemeClr val="dk1"/>
                </a:solidFill>
              </a:rPr>
              <a:t>2-associative</a:t>
            </a:r>
            <a:endParaRPr i="1">
              <a:solidFill>
                <a:schemeClr val="dk1"/>
              </a:solidFill>
            </a:endParaRPr>
          </a:p>
        </p:txBody>
      </p:sp>
      <p:grpSp>
        <p:nvGrpSpPr>
          <p:cNvPr id="220" name="Google Shape;220;p27"/>
          <p:cNvGrpSpPr/>
          <p:nvPr/>
        </p:nvGrpSpPr>
        <p:grpSpPr>
          <a:xfrm>
            <a:off x="567379" y="2438792"/>
            <a:ext cx="7923445" cy="2251830"/>
            <a:chOff x="192854" y="2571742"/>
            <a:chExt cx="7923445" cy="2251830"/>
          </a:xfrm>
        </p:grpSpPr>
        <p:sp>
          <p:nvSpPr>
            <p:cNvPr id="221" name="Google Shape;221;p27"/>
            <p:cNvSpPr/>
            <p:nvPr/>
          </p:nvSpPr>
          <p:spPr>
            <a:xfrm>
              <a:off x="192854" y="3328025"/>
              <a:ext cx="830400" cy="50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PC</a:t>
              </a:r>
              <a:endParaRPr/>
            </a:p>
          </p:txBody>
        </p:sp>
        <p:cxnSp>
          <p:nvCxnSpPr>
            <p:cNvPr id="222" name="Google Shape;222;p27"/>
            <p:cNvCxnSpPr>
              <a:stCxn id="221" idx="3"/>
              <a:endCxn id="223" idx="1"/>
            </p:cNvCxnSpPr>
            <p:nvPr/>
          </p:nvCxnSpPr>
          <p:spPr>
            <a:xfrm flipH="1" rot="10800000">
              <a:off x="1023254" y="2977775"/>
              <a:ext cx="687600" cy="601800"/>
            </a:xfrm>
            <a:prstGeom prst="bentConnector3">
              <a:avLst>
                <a:gd fmla="val 50008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24" name="Google Shape;224;p27"/>
            <p:cNvGrpSpPr/>
            <p:nvPr/>
          </p:nvGrpSpPr>
          <p:grpSpPr>
            <a:xfrm>
              <a:off x="1710959" y="2571742"/>
              <a:ext cx="6405340" cy="2054715"/>
              <a:chOff x="1398359" y="2630342"/>
              <a:chExt cx="6405340" cy="2054715"/>
            </a:xfrm>
          </p:grpSpPr>
          <p:grpSp>
            <p:nvGrpSpPr>
              <p:cNvPr id="225" name="Google Shape;225;p27"/>
              <p:cNvGrpSpPr/>
              <p:nvPr/>
            </p:nvGrpSpPr>
            <p:grpSpPr>
              <a:xfrm>
                <a:off x="1398359" y="2630342"/>
                <a:ext cx="6405340" cy="2054715"/>
                <a:chOff x="643373" y="3127900"/>
                <a:chExt cx="5276227" cy="1458900"/>
              </a:xfrm>
            </p:grpSpPr>
            <p:sp>
              <p:nvSpPr>
                <p:cNvPr id="226" name="Google Shape;226;p27"/>
                <p:cNvSpPr/>
                <p:nvPr/>
              </p:nvSpPr>
              <p:spPr>
                <a:xfrm>
                  <a:off x="4001350" y="3127900"/>
                  <a:ext cx="406800" cy="1458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IF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/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ID</a:t>
                  </a:r>
                  <a:endParaRPr/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2041039" y="3237519"/>
                  <a:ext cx="1377300" cy="357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decompressor</a:t>
                  </a:r>
                  <a:endParaRPr/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643373" y="3237532"/>
                  <a:ext cx="1157700" cy="357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I.</a:t>
                  </a:r>
                  <a:r>
                    <a:rPr lang="zh-TW"/>
                    <a:t> Cache</a:t>
                  </a:r>
                  <a:endParaRPr/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4761900" y="3242175"/>
                  <a:ext cx="1157700" cy="357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I</a:t>
                  </a:r>
                  <a:r>
                    <a:rPr lang="zh-TW"/>
                    <a:t>mm_en</a:t>
                  </a:r>
                  <a:endParaRPr/>
                </a:p>
              </p:txBody>
            </p:sp>
            <p:cxnSp>
              <p:nvCxnSpPr>
                <p:cNvPr id="229" name="Google Shape;229;p27"/>
                <p:cNvCxnSpPr>
                  <a:stCxn id="223" idx="3"/>
                  <a:endCxn id="227" idx="1"/>
                </p:cNvCxnSpPr>
                <p:nvPr/>
              </p:nvCxnSpPr>
              <p:spPr>
                <a:xfrm>
                  <a:off x="1801073" y="3416182"/>
                  <a:ext cx="24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230" name="Google Shape;230;p27"/>
              <p:cNvSpPr/>
              <p:nvPr/>
            </p:nvSpPr>
            <p:spPr>
              <a:xfrm rot="10800000">
                <a:off x="6552425" y="3729700"/>
                <a:ext cx="1011000" cy="478500"/>
              </a:xfrm>
              <a:prstGeom prst="trapezoid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+</a:t>
                </a:r>
                <a:endParaRPr/>
              </a:p>
            </p:txBody>
          </p:sp>
        </p:grpSp>
        <p:sp>
          <p:nvSpPr>
            <p:cNvPr id="231" name="Google Shape;231;p27"/>
            <p:cNvSpPr/>
            <p:nvPr/>
          </p:nvSpPr>
          <p:spPr>
            <a:xfrm>
              <a:off x="1710859" y="3691922"/>
              <a:ext cx="1405500" cy="50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Branch Target Buffer</a:t>
              </a:r>
              <a:endParaRPr/>
            </a:p>
          </p:txBody>
        </p:sp>
        <p:cxnSp>
          <p:nvCxnSpPr>
            <p:cNvPr id="232" name="Google Shape;232;p27"/>
            <p:cNvCxnSpPr>
              <a:stCxn id="221" idx="3"/>
              <a:endCxn id="231" idx="1"/>
            </p:cNvCxnSpPr>
            <p:nvPr/>
          </p:nvCxnSpPr>
          <p:spPr>
            <a:xfrm>
              <a:off x="1023254" y="3579575"/>
              <a:ext cx="687600" cy="363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3" name="Google Shape;233;p27"/>
            <p:cNvCxnSpPr/>
            <p:nvPr/>
          </p:nvCxnSpPr>
          <p:spPr>
            <a:xfrm>
              <a:off x="2984850" y="4207300"/>
              <a:ext cx="2808300" cy="232800"/>
            </a:xfrm>
            <a:prstGeom prst="bentConnector3">
              <a:avLst>
                <a:gd fmla="val 18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4" name="Google Shape;234;p27"/>
            <p:cNvSpPr txBox="1"/>
            <p:nvPr/>
          </p:nvSpPr>
          <p:spPr>
            <a:xfrm>
              <a:off x="3421975" y="4124600"/>
              <a:ext cx="18465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BTB_miss</a:t>
              </a:r>
              <a:endPara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>
              <a:off x="3112300" y="4044600"/>
              <a:ext cx="1155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6" name="Google Shape;236;p27"/>
            <p:cNvSpPr txBox="1"/>
            <p:nvPr/>
          </p:nvSpPr>
          <p:spPr>
            <a:xfrm>
              <a:off x="3287638" y="3740300"/>
              <a:ext cx="923100" cy="14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target</a:t>
              </a:r>
              <a:endPara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37" name="Google Shape;237;p27"/>
            <p:cNvCxnSpPr/>
            <p:nvPr/>
          </p:nvCxnSpPr>
          <p:spPr>
            <a:xfrm>
              <a:off x="3124400" y="3773825"/>
              <a:ext cx="1148400" cy="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8" name="Google Shape;238;p27"/>
            <p:cNvSpPr txBox="1"/>
            <p:nvPr/>
          </p:nvSpPr>
          <p:spPr>
            <a:xfrm>
              <a:off x="2987200" y="3444788"/>
              <a:ext cx="1405500" cy="14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is_conditional</a:t>
              </a:r>
              <a:endPara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259326" y="3629188"/>
              <a:ext cx="1308600" cy="50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Branch Predictor</a:t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64250" y="4059325"/>
              <a:ext cx="687600" cy="2394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1" name="Google Shape;241;p27"/>
            <p:cNvCxnSpPr>
              <a:stCxn id="240" idx="0"/>
              <a:endCxn id="221" idx="2"/>
            </p:cNvCxnSpPr>
            <p:nvPr/>
          </p:nvCxnSpPr>
          <p:spPr>
            <a:xfrm rot="10800000">
              <a:off x="608050" y="3831025"/>
              <a:ext cx="0" cy="22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2" name="Google Shape;242;p27"/>
            <p:cNvSpPr/>
            <p:nvPr/>
          </p:nvSpPr>
          <p:spPr>
            <a:xfrm>
              <a:off x="608050" y="4147050"/>
              <a:ext cx="6767876" cy="676522"/>
            </a:xfrm>
            <a:custGeom>
              <a:rect b="b" l="l" r="r" t="t"/>
              <a:pathLst>
                <a:path extrusionOk="0" h="29659" w="279751">
                  <a:moveTo>
                    <a:pt x="279555" y="0"/>
                  </a:moveTo>
                  <a:lnTo>
                    <a:pt x="279751" y="29112"/>
                  </a:lnTo>
                  <a:lnTo>
                    <a:pt x="0" y="29659"/>
                  </a:lnTo>
                  <a:lnTo>
                    <a:pt x="155" y="6838"/>
                  </a:lnTo>
                </a:path>
              </a:pathLst>
            </a:custGeom>
            <a:noFill/>
            <a:ln cap="flat" cmpd="sng" w="9525">
              <a:solidFill>
                <a:srgbClr val="D5A6BD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243" name="Google Shape;243;p27"/>
            <p:cNvSpPr txBox="1"/>
            <p:nvPr/>
          </p:nvSpPr>
          <p:spPr>
            <a:xfrm>
              <a:off x="1125625" y="4297425"/>
              <a:ext cx="1086900" cy="293100"/>
            </a:xfrm>
            <a:prstGeom prst="rect">
              <a:avLst/>
            </a:prstGeom>
            <a:noFill/>
            <a:ln cap="flat" cmpd="sng" w="9525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>
                  <a:solidFill>
                    <a:schemeClr val="lt2"/>
                  </a:solidFill>
                </a:rPr>
                <a:t>IF_ID_BTB_miss</a:t>
              </a:r>
              <a:endParaRPr sz="900">
                <a:solidFill>
                  <a:schemeClr val="lt2"/>
                </a:solidFill>
              </a:endParaRPr>
            </a:p>
          </p:txBody>
        </p:sp>
        <p:cxnSp>
          <p:nvCxnSpPr>
            <p:cNvPr id="244" name="Google Shape;244;p27"/>
            <p:cNvCxnSpPr>
              <a:stCxn id="243" idx="1"/>
              <a:endCxn id="240" idx="3"/>
            </p:cNvCxnSpPr>
            <p:nvPr/>
          </p:nvCxnSpPr>
          <p:spPr>
            <a:xfrm rot="10800000">
              <a:off x="921925" y="4179075"/>
              <a:ext cx="203700" cy="264900"/>
            </a:xfrm>
            <a:prstGeom prst="bentConnector3">
              <a:avLst>
                <a:gd fmla="val 4265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5" name="Google Shape;245;p27"/>
            <p:cNvSpPr txBox="1"/>
            <p:nvPr/>
          </p:nvSpPr>
          <p:spPr>
            <a:xfrm>
              <a:off x="6316125" y="3061425"/>
              <a:ext cx="529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246" name="Google Shape;246;p27"/>
          <p:cNvCxnSpPr>
            <a:stCxn id="239" idx="3"/>
          </p:cNvCxnSpPr>
          <p:nvPr/>
        </p:nvCxnSpPr>
        <p:spPr>
          <a:xfrm flipH="1">
            <a:off x="1127451" y="3747788"/>
            <a:ext cx="4815000" cy="839700"/>
          </a:xfrm>
          <a:prstGeom prst="bentConnector3">
            <a:avLst>
              <a:gd fmla="val -1601" name="adj1"/>
            </a:avLst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7"/>
          <p:cNvCxnSpPr>
            <a:endCxn id="231" idx="2"/>
          </p:cNvCxnSpPr>
          <p:nvPr/>
        </p:nvCxnSpPr>
        <p:spPr>
          <a:xfrm rot="10800000">
            <a:off x="2788134" y="4062072"/>
            <a:ext cx="2700" cy="626400"/>
          </a:xfrm>
          <a:prstGeom prst="straightConnector1">
            <a:avLst/>
          </a:prstGeom>
          <a:noFill/>
          <a:ln cap="flat" cmpd="sng" w="9525">
            <a:solidFill>
              <a:srgbClr val="D5A6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7"/>
          <p:cNvCxnSpPr/>
          <p:nvPr/>
        </p:nvCxnSpPr>
        <p:spPr>
          <a:xfrm flipH="1" rot="10800000">
            <a:off x="1130159" y="4160297"/>
            <a:ext cx="300" cy="4272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7"/>
          <p:cNvCxnSpPr>
            <a:stCxn id="227" idx="3"/>
          </p:cNvCxnSpPr>
          <p:nvPr/>
        </p:nvCxnSpPr>
        <p:spPr>
          <a:xfrm>
            <a:off x="5454293" y="2844790"/>
            <a:ext cx="71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7"/>
          <p:cNvCxnSpPr/>
          <p:nvPr/>
        </p:nvCxnSpPr>
        <p:spPr>
          <a:xfrm>
            <a:off x="6644200" y="3219875"/>
            <a:ext cx="786900" cy="326100"/>
          </a:xfrm>
          <a:prstGeom prst="bentConnector3">
            <a:avLst>
              <a:gd fmla="val 10032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6660200" y="2844800"/>
            <a:ext cx="41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7"/>
          <p:cNvCxnSpPr/>
          <p:nvPr/>
        </p:nvCxnSpPr>
        <p:spPr>
          <a:xfrm>
            <a:off x="7990700" y="3104625"/>
            <a:ext cx="5100" cy="4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3" name="Google Shape;253;p27"/>
          <p:cNvGrpSpPr/>
          <p:nvPr/>
        </p:nvGrpSpPr>
        <p:grpSpPr>
          <a:xfrm>
            <a:off x="6245200" y="431423"/>
            <a:ext cx="1528101" cy="1715477"/>
            <a:chOff x="5663125" y="411523"/>
            <a:chExt cx="1528101" cy="1715477"/>
          </a:xfrm>
        </p:grpSpPr>
        <p:pic>
          <p:nvPicPr>
            <p:cNvPr id="254" name="Google Shape;25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5641875" y="432773"/>
              <a:ext cx="1570602" cy="1528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27"/>
            <p:cNvSpPr/>
            <p:nvPr/>
          </p:nvSpPr>
          <p:spPr>
            <a:xfrm>
              <a:off x="5949600" y="1759500"/>
              <a:ext cx="367500" cy="367500"/>
            </a:xfrm>
            <a:prstGeom prst="ellipse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6" name="Google Shape;2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703687" y="1569262"/>
            <a:ext cx="512125" cy="8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Out of order multiplication</a:t>
            </a:r>
            <a:endParaRPr b="1"/>
          </a:p>
        </p:txBody>
      </p:sp>
      <p:sp>
        <p:nvSpPr>
          <p:cNvPr id="262" name="Google Shape;262;p28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It is f</a:t>
            </a:r>
            <a:r>
              <a:rPr lang="zh-TW">
                <a:solidFill>
                  <a:schemeClr val="dk1"/>
                </a:solidFill>
              </a:rPr>
              <a:t>or</a:t>
            </a:r>
            <a:r>
              <a:rPr lang="zh-TW">
                <a:solidFill>
                  <a:schemeClr val="dk1"/>
                </a:solidFill>
              </a:rPr>
              <a:t> reducing the total area.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No significant improvement (since the multiplier design doesn’t changed).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zh-TW">
                <a:solidFill>
                  <a:schemeClr val="dk1"/>
                </a:solidFill>
              </a:rPr>
              <a:t> hazard: </a:t>
            </a: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[rs1 or rs2 ∈ any middle registers]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mul_stall</a:t>
            </a:r>
            <a:r>
              <a:rPr lang="zh-TW">
                <a:solidFill>
                  <a:schemeClr val="dk1"/>
                </a:solidFill>
              </a:rPr>
              <a:t> = </a:t>
            </a: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mul_out_rd &amp;&amp; MEM_WB_RegWrite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993550" y="2797533"/>
            <a:ext cx="6913725" cy="1802067"/>
            <a:chOff x="993550" y="3026133"/>
            <a:chExt cx="6913725" cy="1802067"/>
          </a:xfrm>
        </p:grpSpPr>
        <p:grpSp>
          <p:nvGrpSpPr>
            <p:cNvPr id="264" name="Google Shape;264;p28"/>
            <p:cNvGrpSpPr/>
            <p:nvPr/>
          </p:nvGrpSpPr>
          <p:grpSpPr>
            <a:xfrm>
              <a:off x="993550" y="3026133"/>
              <a:ext cx="6913725" cy="1630467"/>
              <a:chOff x="837525" y="2544883"/>
              <a:chExt cx="6913725" cy="1630467"/>
            </a:xfrm>
          </p:grpSpPr>
          <p:grpSp>
            <p:nvGrpSpPr>
              <p:cNvPr id="265" name="Google Shape;265;p28"/>
              <p:cNvGrpSpPr/>
              <p:nvPr/>
            </p:nvGrpSpPr>
            <p:grpSpPr>
              <a:xfrm>
                <a:off x="2239485" y="2544883"/>
                <a:ext cx="3854451" cy="595945"/>
                <a:chOff x="5448325" y="2313700"/>
                <a:chExt cx="2885500" cy="446100"/>
              </a:xfrm>
            </p:grpSpPr>
            <p:sp>
              <p:nvSpPr>
                <p:cNvPr id="266" name="Google Shape;266;p28"/>
                <p:cNvSpPr/>
                <p:nvPr/>
              </p:nvSpPr>
              <p:spPr>
                <a:xfrm>
                  <a:off x="6041525" y="2313700"/>
                  <a:ext cx="512700" cy="4461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2200"/>
                    <a:t>ID</a:t>
                  </a:r>
                  <a:endParaRPr sz="2200"/>
                </a:p>
              </p:txBody>
            </p:sp>
            <p:sp>
              <p:nvSpPr>
                <p:cNvPr id="267" name="Google Shape;267;p28"/>
                <p:cNvSpPr/>
                <p:nvPr/>
              </p:nvSpPr>
              <p:spPr>
                <a:xfrm>
                  <a:off x="6634708" y="2313700"/>
                  <a:ext cx="512700" cy="4461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900"/>
                    <a:t>EX</a:t>
                  </a:r>
                  <a:endParaRPr sz="1900"/>
                </a:p>
              </p:txBody>
            </p:sp>
            <p:sp>
              <p:nvSpPr>
                <p:cNvPr id="268" name="Google Shape;268;p28"/>
                <p:cNvSpPr/>
                <p:nvPr/>
              </p:nvSpPr>
              <p:spPr>
                <a:xfrm>
                  <a:off x="7227925" y="2313700"/>
                  <a:ext cx="512700" cy="4461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MEM</a:t>
                  </a:r>
                  <a:endParaRPr/>
                </a:p>
              </p:txBody>
            </p:sp>
            <p:sp>
              <p:nvSpPr>
                <p:cNvPr id="269" name="Google Shape;269;p28"/>
                <p:cNvSpPr/>
                <p:nvPr/>
              </p:nvSpPr>
              <p:spPr>
                <a:xfrm>
                  <a:off x="7821125" y="2313700"/>
                  <a:ext cx="512700" cy="4461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700"/>
                    <a:t>WB</a:t>
                  </a:r>
                  <a:endParaRPr sz="1700"/>
                </a:p>
              </p:txBody>
            </p:sp>
            <p:sp>
              <p:nvSpPr>
                <p:cNvPr id="270" name="Google Shape;270;p28"/>
                <p:cNvSpPr/>
                <p:nvPr/>
              </p:nvSpPr>
              <p:spPr>
                <a:xfrm>
                  <a:off x="5448325" y="2313700"/>
                  <a:ext cx="512700" cy="4461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2300"/>
                    <a:t>IF</a:t>
                  </a:r>
                  <a:endParaRPr sz="2300"/>
                </a:p>
              </p:txBody>
            </p:sp>
          </p:grpSp>
          <p:cxnSp>
            <p:nvCxnSpPr>
              <p:cNvPr id="271" name="Google Shape;271;p28"/>
              <p:cNvCxnSpPr>
                <a:stCxn id="266" idx="2"/>
                <a:endCxn id="272" idx="1"/>
              </p:cNvCxnSpPr>
              <p:nvPr/>
            </p:nvCxnSpPr>
            <p:spPr>
              <a:xfrm flipH="1" rot="-5400000">
                <a:off x="3075064" y="3440078"/>
                <a:ext cx="804300" cy="2058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3" name="Google Shape;273;p28"/>
              <p:cNvCxnSpPr>
                <a:stCxn id="272" idx="3"/>
                <a:endCxn id="269" idx="2"/>
              </p:cNvCxnSpPr>
              <p:nvPr/>
            </p:nvCxnSpPr>
            <p:spPr>
              <a:xfrm flipH="1" rot="10800000">
                <a:off x="5460475" y="3140950"/>
                <a:ext cx="291000" cy="8043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272" name="Google Shape;272;p28"/>
              <p:cNvSpPr/>
              <p:nvPr/>
            </p:nvSpPr>
            <p:spPr>
              <a:xfrm>
                <a:off x="3580075" y="3715150"/>
                <a:ext cx="1880400" cy="460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500"/>
                  <a:t>K-stages multiplier</a:t>
                </a:r>
                <a:endParaRPr sz="1500"/>
              </a:p>
            </p:txBody>
          </p:sp>
          <p:sp>
            <p:nvSpPr>
              <p:cNvPr id="274" name="Google Shape;274;p28"/>
              <p:cNvSpPr txBox="1"/>
              <p:nvPr/>
            </p:nvSpPr>
            <p:spPr>
              <a:xfrm>
                <a:off x="5803350" y="3341950"/>
                <a:ext cx="1947900" cy="40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solidFill>
                      <a:schemeClr val="dk1"/>
                    </a:solidFill>
                    <a:highlight>
                      <a:srgbClr val="434343"/>
                    </a:highlight>
                    <a:latin typeface="Courier New"/>
                    <a:ea typeface="Courier New"/>
                    <a:cs typeface="Courier New"/>
                    <a:sym typeface="Courier New"/>
                  </a:rPr>
                  <a:t>if !MEM_WB_RegWrite </a:t>
                </a:r>
                <a:endParaRPr sz="1200">
                  <a:solidFill>
                    <a:schemeClr val="dk1"/>
                  </a:solidFill>
                  <a:highlight>
                    <a:srgbClr val="434343"/>
                  </a:highlight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75" name="Google Shape;275;p28"/>
              <p:cNvSpPr txBox="1"/>
              <p:nvPr/>
            </p:nvSpPr>
            <p:spPr>
              <a:xfrm>
                <a:off x="837525" y="3257375"/>
                <a:ext cx="2631600" cy="40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solidFill>
                      <a:schemeClr val="dk1"/>
                    </a:solidFill>
                    <a:highlight>
                      <a:srgbClr val="434343"/>
                    </a:highlight>
                    <a:latin typeface="Courier New"/>
                    <a:ea typeface="Courier New"/>
                    <a:cs typeface="Courier New"/>
                    <a:sym typeface="Courier New"/>
                  </a:rPr>
                  <a:t>if is_mul &amp;&amp; mul_not_stall</a:t>
                </a:r>
                <a:endParaRPr sz="1200">
                  <a:solidFill>
                    <a:schemeClr val="dk1"/>
                  </a:solidFill>
                  <a:highlight>
                    <a:srgbClr val="434343"/>
                  </a:highlight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cxnSp>
          <p:nvCxnSpPr>
            <p:cNvPr id="276" name="Google Shape;276;p28"/>
            <p:cNvCxnSpPr/>
            <p:nvPr/>
          </p:nvCxnSpPr>
          <p:spPr>
            <a:xfrm>
              <a:off x="4222350" y="4656600"/>
              <a:ext cx="0" cy="17160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28"/>
            <p:cNvCxnSpPr/>
            <p:nvPr/>
          </p:nvCxnSpPr>
          <p:spPr>
            <a:xfrm>
              <a:off x="4222350" y="4028550"/>
              <a:ext cx="0" cy="17160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8"/>
            <p:cNvCxnSpPr/>
            <p:nvPr/>
          </p:nvCxnSpPr>
          <p:spPr>
            <a:xfrm>
              <a:off x="4653325" y="4656600"/>
              <a:ext cx="0" cy="17160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28"/>
            <p:cNvCxnSpPr/>
            <p:nvPr/>
          </p:nvCxnSpPr>
          <p:spPr>
            <a:xfrm>
              <a:off x="4653325" y="4028550"/>
              <a:ext cx="0" cy="17160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28"/>
            <p:cNvCxnSpPr/>
            <p:nvPr/>
          </p:nvCxnSpPr>
          <p:spPr>
            <a:xfrm>
              <a:off x="5088400" y="4656600"/>
              <a:ext cx="0" cy="17160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28"/>
            <p:cNvCxnSpPr/>
            <p:nvPr/>
          </p:nvCxnSpPr>
          <p:spPr>
            <a:xfrm>
              <a:off x="5088400" y="4028550"/>
              <a:ext cx="0" cy="17160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Result Analysis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type="title"/>
          </p:nvPr>
        </p:nvSpPr>
        <p:spPr>
          <a:xfrm>
            <a:off x="350125" y="2285400"/>
            <a:ext cx="37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Out-Of-Order multiplier</a:t>
            </a:r>
            <a:endParaRPr b="1"/>
          </a:p>
        </p:txBody>
      </p:sp>
      <p:pic>
        <p:nvPicPr>
          <p:cNvPr id="292" name="Google Shape;292;p30" title="Chart"/>
          <p:cNvPicPr preferRelativeResize="0"/>
          <p:nvPr/>
        </p:nvPicPr>
        <p:blipFill rotWithShape="1">
          <a:blip r:embed="rId3">
            <a:alphaModFix/>
          </a:blip>
          <a:srcRect b="7978" l="0" r="0" t="0"/>
          <a:stretch/>
        </p:blipFill>
        <p:spPr>
          <a:xfrm>
            <a:off x="4576450" y="2519550"/>
            <a:ext cx="4608398" cy="2623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30"/>
          <p:cNvGrpSpPr/>
          <p:nvPr/>
        </p:nvGrpSpPr>
        <p:grpSpPr>
          <a:xfrm>
            <a:off x="4576435" y="-16"/>
            <a:ext cx="4608387" cy="2571731"/>
            <a:chOff x="4497475" y="1770574"/>
            <a:chExt cx="3890248" cy="2104699"/>
          </a:xfrm>
        </p:grpSpPr>
        <p:pic>
          <p:nvPicPr>
            <p:cNvPr id="294" name="Google Shape;294;p30" title="Chart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97475" y="1770574"/>
              <a:ext cx="3890248" cy="21046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5" name="Google Shape;295;p30"/>
            <p:cNvCxnSpPr/>
            <p:nvPr/>
          </p:nvCxnSpPr>
          <p:spPr>
            <a:xfrm>
              <a:off x="4872625" y="2285675"/>
              <a:ext cx="32079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Performance</a:t>
            </a:r>
            <a:endParaRPr b="1"/>
          </a:p>
        </p:txBody>
      </p:sp>
      <p:pic>
        <p:nvPicPr>
          <p:cNvPr id="301" name="Google Shape;301;p3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138" y="505400"/>
            <a:ext cx="3735572" cy="217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1"/>
          <p:cNvSpPr txBox="1"/>
          <p:nvPr/>
        </p:nvSpPr>
        <p:spPr>
          <a:xfrm>
            <a:off x="4978125" y="3054950"/>
            <a:ext cx="3735600" cy="177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4C8EF1"/>
                </a:solidFill>
              </a:rPr>
              <a:t>Blue Dot: 	BTB two stage(2 block)</a:t>
            </a:r>
            <a:endParaRPr sz="1300">
              <a:solidFill>
                <a:srgbClr val="4C8EF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BB4042"/>
                </a:solidFill>
              </a:rPr>
              <a:t>Red Dot:	BTB three stage(2 blocks)</a:t>
            </a:r>
            <a:endParaRPr sz="1300">
              <a:solidFill>
                <a:srgbClr val="BB404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</a:rPr>
              <a:t>Black Dot:	normal two stage(2 block)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498A48"/>
                </a:solidFill>
              </a:rPr>
              <a:t>Green Dot: 	normal three stage(2 blocks)</a:t>
            </a:r>
            <a:endParaRPr sz="1300">
              <a:solidFill>
                <a:srgbClr val="498A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5D46A3"/>
                </a:solidFill>
              </a:rPr>
              <a:t>Purple Dot: 	BTB two stage(4 blocks, 2 way)</a:t>
            </a:r>
            <a:endParaRPr sz="1300">
              <a:solidFill>
                <a:srgbClr val="5D46A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EF7823"/>
                </a:solidFill>
              </a:rPr>
              <a:t>Orange Dot:	Dadda multiplier</a:t>
            </a:r>
            <a:endParaRPr sz="1300">
              <a:solidFill>
                <a:srgbClr val="EF782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782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498A48"/>
                </a:solidFill>
              </a:rPr>
              <a:t>Green Curve: AT</a:t>
            </a:r>
            <a:r>
              <a:rPr baseline="30000" lang="zh-TW" sz="1300">
                <a:solidFill>
                  <a:srgbClr val="498A48"/>
                </a:solidFill>
              </a:rPr>
              <a:t>2</a:t>
            </a:r>
            <a:r>
              <a:rPr lang="zh-TW" sz="1300">
                <a:solidFill>
                  <a:srgbClr val="498A48"/>
                </a:solidFill>
              </a:rPr>
              <a:t> curve passing the Green Dot</a:t>
            </a:r>
            <a:endParaRPr sz="1300">
              <a:solidFill>
                <a:srgbClr val="498A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782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7823"/>
              </a:solidFill>
            </a:endParaRPr>
          </a:p>
        </p:txBody>
      </p:sp>
      <p:pic>
        <p:nvPicPr>
          <p:cNvPr id="303" name="Google Shape;3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50" y="1170125"/>
            <a:ext cx="4348576" cy="36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7750" y="351175"/>
            <a:ext cx="40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Current Results</a:t>
            </a:r>
            <a:endParaRPr b="1" sz="2022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923875"/>
            <a:ext cx="4280700" cy="50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TW" sz="1700">
                <a:solidFill>
                  <a:schemeClr val="dk1"/>
                </a:solidFill>
              </a:rPr>
              <a:t>Complete the whole architecture.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TW" sz="1700">
                <a:solidFill>
                  <a:schemeClr val="dk1"/>
                </a:solidFill>
              </a:rPr>
              <a:t>Conducted some experiments (covered later).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zh-TW" sz="1700">
                <a:solidFill>
                  <a:schemeClr val="dk1"/>
                </a:solidFill>
              </a:rPr>
              <a:t>Best Performance for now</a:t>
            </a:r>
            <a:r>
              <a:rPr lang="zh-TW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842438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{8AB05052-08D2-4314-AC09-74225288FE42}</a:tableStyleId>
              </a:tblPr>
              <a:tblGrid>
                <a:gridCol w="1254700"/>
                <a:gridCol w="2175050"/>
              </a:tblGrid>
              <a:tr h="26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TW" sz="13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="1" baseline="-25000" lang="zh-TW" sz="1300">
                          <a:solidFill>
                            <a:schemeClr val="dk1"/>
                          </a:solidFill>
                        </a:rPr>
                        <a:t>cycle </a:t>
                      </a:r>
                      <a:r>
                        <a:rPr b="1" lang="zh-TW" sz="1300">
                          <a:solidFill>
                            <a:schemeClr val="dk1"/>
                          </a:solidFill>
                        </a:rPr>
                        <a:t>(ns)</a:t>
                      </a:r>
                      <a:endParaRPr b="1" i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300">
                          <a:solidFill>
                            <a:schemeClr val="dk1"/>
                          </a:solidFill>
                        </a:rPr>
                        <a:t>2.82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TW" sz="13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="1" baseline="-25000" lang="zh-TW" sz="1300">
                          <a:solidFill>
                            <a:schemeClr val="dk1"/>
                          </a:solidFill>
                        </a:rPr>
                        <a:t>BPred </a:t>
                      </a:r>
                      <a:r>
                        <a:rPr b="1" lang="zh-TW" sz="1300">
                          <a:solidFill>
                            <a:schemeClr val="dk1"/>
                          </a:solidFill>
                        </a:rPr>
                        <a:t>(ns)</a:t>
                      </a:r>
                      <a:endParaRPr b="1" i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1287.330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TW" sz="13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="1" baseline="-25000" lang="zh-TW" sz="1300">
                          <a:solidFill>
                            <a:schemeClr val="dk1"/>
                          </a:solidFill>
                        </a:rPr>
                        <a:t>QSort </a:t>
                      </a:r>
                      <a:r>
                        <a:rPr b="1" lang="zh-TW" sz="1300">
                          <a:solidFill>
                            <a:schemeClr val="dk1"/>
                          </a:solidFill>
                        </a:rPr>
                        <a:t>(ns)</a:t>
                      </a:r>
                      <a:endParaRPr b="1" baseline="-25000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361361.85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TW" sz="13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="1" baseline="-25000" lang="zh-TW" sz="1300">
                          <a:solidFill>
                            <a:schemeClr val="dk1"/>
                          </a:solidFill>
                        </a:rPr>
                        <a:t>Conv </a:t>
                      </a:r>
                      <a:r>
                        <a:rPr b="1" lang="zh-TW" sz="1300">
                          <a:solidFill>
                            <a:schemeClr val="dk1"/>
                          </a:solidFill>
                        </a:rPr>
                        <a:t>(ns)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75656.37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TW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="1" baseline="-25000" lang="zh-TW" sz="13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="1" baseline="-25000" lang="zh-TW" sz="1300">
                          <a:solidFill>
                            <a:schemeClr val="dk1"/>
                          </a:solidFill>
                        </a:rPr>
                        <a:t>ell </a:t>
                      </a:r>
                      <a:r>
                        <a:rPr b="1" lang="zh-TW" sz="1300">
                          <a:solidFill>
                            <a:schemeClr val="dk1"/>
                          </a:solidFill>
                        </a:rPr>
                        <a:t>(µm</a:t>
                      </a:r>
                      <a:r>
                        <a:rPr b="1" baseline="30000" lang="zh-TW" sz="13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1" lang="zh-TW" sz="1300">
                          <a:solidFill>
                            <a:schemeClr val="dk1"/>
                          </a:solidFill>
                        </a:rPr>
                        <a:t>)</a:t>
                      </a:r>
                      <a:endParaRPr b="1" i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313764.3873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TW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="1" baseline="-25000" lang="zh-TW" sz="1300">
                          <a:solidFill>
                            <a:schemeClr val="dk1"/>
                          </a:solidFill>
                        </a:rPr>
                        <a:t>cell</a:t>
                      </a:r>
                      <a:r>
                        <a:rPr b="1" i="1" lang="zh-TW" sz="13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="1" baseline="-25000" lang="zh-TW" sz="1300">
                          <a:solidFill>
                            <a:schemeClr val="dk1"/>
                          </a:solidFill>
                        </a:rPr>
                        <a:t>Conv</a:t>
                      </a:r>
                      <a:r>
                        <a:rPr b="1" i="1" lang="zh-TW" sz="13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="1" baseline="-25000" lang="zh-TW" sz="1300">
                          <a:solidFill>
                            <a:schemeClr val="dk1"/>
                          </a:solidFill>
                        </a:rPr>
                        <a:t>QSort</a:t>
                      </a:r>
                      <a:endParaRPr b="1" i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8.58 × 10</a:t>
                      </a:r>
                      <a:r>
                        <a:rPr baseline="30000" lang="zh-TW" sz="1300">
                          <a:solidFill>
                            <a:schemeClr val="dk1"/>
                          </a:solidFill>
                        </a:rPr>
                        <a:t>15</a:t>
                      </a:r>
                      <a:endParaRPr baseline="30000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476852" y="472976"/>
            <a:ext cx="4399773" cy="428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Work Assignment Chart</a:t>
            </a:r>
            <a:endParaRPr b="1"/>
          </a:p>
        </p:txBody>
      </p:sp>
      <p:sp>
        <p:nvSpPr>
          <p:cNvPr id="309" name="Google Shape;309;p32"/>
          <p:cNvSpPr txBox="1"/>
          <p:nvPr>
            <p:ph idx="1" type="body"/>
          </p:nvPr>
        </p:nvSpPr>
        <p:spPr>
          <a:xfrm>
            <a:off x="311700" y="1351925"/>
            <a:ext cx="8115000" cy="3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zh-TW" sz="1900">
                <a:solidFill>
                  <a:schemeClr val="dk1"/>
                </a:solidFill>
              </a:rPr>
              <a:t>張禾牧</a:t>
            </a:r>
            <a:r>
              <a:rPr lang="zh-TW" sz="1900">
                <a:solidFill>
                  <a:schemeClr val="dk1"/>
                </a:solidFill>
              </a:rPr>
              <a:t>：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zh-TW" sz="1900">
                <a:solidFill>
                  <a:schemeClr val="dk1"/>
                </a:solidFill>
              </a:rPr>
              <a:t>Decompressor &amp; Other Units, Optimization, </a:t>
            </a:r>
            <a:r>
              <a:rPr i="1" lang="zh-TW" sz="1900">
                <a:solidFill>
                  <a:schemeClr val="dk1"/>
                </a:solidFill>
              </a:rPr>
              <a:t>Conduct Experiments</a:t>
            </a:r>
            <a:endParaRPr i="1" sz="1900">
              <a:solidFill>
                <a:schemeClr val="dk1"/>
              </a:solidFill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zh-TW" sz="1900">
                <a:solidFill>
                  <a:schemeClr val="dk1"/>
                </a:solidFill>
              </a:rPr>
              <a:t>邱巖盛</a:t>
            </a:r>
            <a:r>
              <a:rPr lang="zh-TW" sz="1900">
                <a:solidFill>
                  <a:schemeClr val="dk1"/>
                </a:solidFill>
              </a:rPr>
              <a:t>：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zh-TW" sz="1900">
                <a:solidFill>
                  <a:schemeClr val="dk1"/>
                </a:solidFill>
              </a:rPr>
              <a:t>Multiplier Connection, Optimization, Conduct Experiments</a:t>
            </a:r>
            <a:endParaRPr i="1" sz="1900">
              <a:solidFill>
                <a:schemeClr val="dk1"/>
              </a:solidFill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zh-TW" sz="1900">
                <a:solidFill>
                  <a:schemeClr val="dk1"/>
                </a:solidFill>
              </a:rPr>
              <a:t>歐信泓</a:t>
            </a:r>
            <a:r>
              <a:rPr lang="zh-TW" sz="1900">
                <a:solidFill>
                  <a:schemeClr val="dk1"/>
                </a:solidFill>
              </a:rPr>
              <a:t>：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zh-TW" sz="1900">
                <a:solidFill>
                  <a:schemeClr val="dk1"/>
                </a:solidFill>
              </a:rPr>
              <a:t>Multiplier Connection, </a:t>
            </a:r>
            <a:r>
              <a:rPr i="1" lang="zh-TW" sz="1900">
                <a:solidFill>
                  <a:schemeClr val="dk1"/>
                </a:solidFill>
              </a:rPr>
              <a:t>Synthesis Setup, </a:t>
            </a:r>
            <a:r>
              <a:rPr i="1" lang="zh-TW" sz="1900">
                <a:solidFill>
                  <a:schemeClr val="dk1"/>
                </a:solidFill>
              </a:rPr>
              <a:t>Optimization, Conduct Experiments</a:t>
            </a:r>
            <a:endParaRPr b="1" i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Extensions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Decompressor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01600"/>
            <a:ext cx="66915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TW" sz="1700">
                <a:solidFill>
                  <a:schemeClr val="dk1"/>
                </a:solidFill>
              </a:rPr>
              <a:t>The </a:t>
            </a:r>
            <a:r>
              <a:rPr lang="zh-TW" sz="1700">
                <a:solidFill>
                  <a:schemeClr val="dk1"/>
                </a:solidFill>
              </a:rPr>
              <a:t>instruction</a:t>
            </a:r>
            <a:r>
              <a:rPr lang="zh-TW" sz="1700">
                <a:solidFill>
                  <a:schemeClr val="dk1"/>
                </a:solidFill>
              </a:rPr>
              <a:t> buffer will not always be valid (e.g. after jump).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TW" sz="1700">
                <a:solidFill>
                  <a:schemeClr val="dk1"/>
                </a:solidFill>
              </a:rPr>
              <a:t>When an invalid buffer is required </a:t>
            </a:r>
            <a:r>
              <a:rPr lang="zh-TW" sz="1700">
                <a:solidFill>
                  <a:schemeClr val="dk1"/>
                </a:solidFill>
              </a:rPr>
              <a:t>(</a:t>
            </a:r>
            <a:r>
              <a:rPr lang="zh-TW" sz="1250">
                <a:solidFill>
                  <a:schemeClr val="dk1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PC[1] &amp;&amp; !inst_buffer_valid</a:t>
            </a:r>
            <a:r>
              <a:rPr lang="zh-TW" sz="1700">
                <a:solidFill>
                  <a:schemeClr val="dk1"/>
                </a:solidFill>
              </a:rPr>
              <a:t>), fetch lower instruction and stall for one cycle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TW" sz="1700">
                <a:solidFill>
                  <a:schemeClr val="dk1"/>
                </a:solidFill>
              </a:rPr>
              <a:t>I cache addr. = </a:t>
            </a:r>
            <a:r>
              <a:rPr lang="zh-TW" sz="1250">
                <a:solidFill>
                  <a:schemeClr val="dk1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PC[31:2] + (PC[1] &amp; inst_buffer_valid)</a:t>
            </a:r>
            <a:endParaRPr>
              <a:solidFill>
                <a:schemeClr val="dk1"/>
              </a:solidFill>
              <a:highlight>
                <a:srgbClr val="666666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700" y="3056200"/>
            <a:ext cx="4428599" cy="180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6"/>
          <p:cNvGrpSpPr/>
          <p:nvPr/>
        </p:nvGrpSpPr>
        <p:grpSpPr>
          <a:xfrm>
            <a:off x="7261175" y="295023"/>
            <a:ext cx="1528101" cy="2386252"/>
            <a:chOff x="5663125" y="411523"/>
            <a:chExt cx="1528101" cy="2386252"/>
          </a:xfrm>
        </p:grpSpPr>
        <p:grpSp>
          <p:nvGrpSpPr>
            <p:cNvPr id="78" name="Google Shape;78;p16"/>
            <p:cNvGrpSpPr/>
            <p:nvPr/>
          </p:nvGrpSpPr>
          <p:grpSpPr>
            <a:xfrm>
              <a:off x="5663125" y="411523"/>
              <a:ext cx="1528101" cy="2386252"/>
              <a:chOff x="5434875" y="127273"/>
              <a:chExt cx="1528101" cy="2386252"/>
            </a:xfrm>
          </p:grpSpPr>
          <p:pic>
            <p:nvPicPr>
              <p:cNvPr id="79" name="Google Shape;79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5400000">
                <a:off x="5929075" y="1575313"/>
                <a:ext cx="657225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Google Shape;80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5400000">
                <a:off x="5413625" y="148523"/>
                <a:ext cx="1570602" cy="15281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1" name="Google Shape;81;p16"/>
            <p:cNvSpPr/>
            <p:nvPr/>
          </p:nvSpPr>
          <p:spPr>
            <a:xfrm>
              <a:off x="6263200" y="1445875"/>
              <a:ext cx="445500" cy="445500"/>
            </a:xfrm>
            <a:prstGeom prst="ellipse">
              <a:avLst/>
            </a:prstGeom>
            <a:noFill/>
            <a:ln cap="flat" cmpd="sng" w="28575">
              <a:solidFill>
                <a:srgbClr val="F78C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Branch Prediction</a:t>
            </a:r>
            <a:endParaRPr b="1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70550"/>
            <a:ext cx="8520600" cy="3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TW" sz="1700">
                <a:solidFill>
                  <a:schemeClr val="dk1"/>
                </a:solidFill>
              </a:rPr>
              <a:t>Use two-bit saturation counter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TW" sz="1700">
                <a:solidFill>
                  <a:schemeClr val="dk1"/>
                </a:solidFill>
              </a:rPr>
              <a:t>Save the </a:t>
            </a:r>
            <a:r>
              <a:rPr lang="zh-TW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last_not_taken_PC</a:t>
            </a:r>
            <a:r>
              <a:rPr lang="zh-TW" sz="1700">
                <a:solidFill>
                  <a:schemeClr val="dk1"/>
                </a:solidFill>
              </a:rPr>
              <a:t> and use it if branch miss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1951" l="0" r="0" t="0"/>
          <a:stretch/>
        </p:blipFill>
        <p:spPr>
          <a:xfrm>
            <a:off x="1818588" y="1999675"/>
            <a:ext cx="5506826" cy="28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Multiplier</a:t>
            </a:r>
            <a:endParaRPr b="1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771475"/>
            <a:ext cx="82746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700">
                <a:solidFill>
                  <a:schemeClr val="dk1"/>
                </a:solidFill>
              </a:rPr>
              <a:t>Observations: </a:t>
            </a:r>
            <a:endParaRPr sz="17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zh-TW" sz="1700">
                <a:solidFill>
                  <a:schemeClr val="dk1"/>
                </a:solidFill>
              </a:rPr>
              <a:t> operation only requires lower 32 bits (</a:t>
            </a:r>
            <a:r>
              <a:rPr lang="zh-TW" sz="17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mulh</a:t>
            </a:r>
            <a:r>
              <a:rPr lang="zh-TW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TW" sz="1700">
                <a:solidFill>
                  <a:schemeClr val="dk1"/>
                </a:solidFill>
              </a:rPr>
              <a:t>Design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zh-TW" sz="1700">
                <a:solidFill>
                  <a:schemeClr val="dk1"/>
                </a:solidFill>
              </a:rPr>
              <a:t>Verilog designware multiplier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zh-TW" sz="1700">
                <a:solidFill>
                  <a:schemeClr val="dk1"/>
                </a:solidFill>
              </a:rPr>
              <a:t>Dadda multiplier with lower 32 bits</a:t>
            </a:r>
            <a:endParaRPr sz="1700">
              <a:solidFill>
                <a:schemeClr val="dk1"/>
              </a:solidFill>
            </a:endParaRPr>
          </a:p>
        </p:txBody>
      </p:sp>
      <p:grpSp>
        <p:nvGrpSpPr>
          <p:cNvPr id="95" name="Google Shape;95;p18"/>
          <p:cNvGrpSpPr/>
          <p:nvPr/>
        </p:nvGrpSpPr>
        <p:grpSpPr>
          <a:xfrm>
            <a:off x="5954225" y="514800"/>
            <a:ext cx="2844312" cy="1921600"/>
            <a:chOff x="1945696" y="2761396"/>
            <a:chExt cx="3403101" cy="2056727"/>
          </a:xfrm>
        </p:grpSpPr>
        <p:pic>
          <p:nvPicPr>
            <p:cNvPr id="96" name="Google Shape;96;p18"/>
            <p:cNvPicPr preferRelativeResize="0"/>
            <p:nvPr/>
          </p:nvPicPr>
          <p:blipFill rotWithShape="1">
            <a:blip r:embed="rId3">
              <a:alphaModFix/>
            </a:blip>
            <a:srcRect b="68393" l="0" r="0" t="0"/>
            <a:stretch/>
          </p:blipFill>
          <p:spPr>
            <a:xfrm rot="10800000">
              <a:off x="1945696" y="3054262"/>
              <a:ext cx="3283710" cy="176386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" name="Google Shape;97;p18"/>
            <p:cNvGrpSpPr/>
            <p:nvPr/>
          </p:nvGrpSpPr>
          <p:grpSpPr>
            <a:xfrm>
              <a:off x="3349597" y="2761396"/>
              <a:ext cx="1999200" cy="2056720"/>
              <a:chOff x="3349597" y="2761396"/>
              <a:chExt cx="1999200" cy="2056720"/>
            </a:xfrm>
          </p:grpSpPr>
          <p:sp>
            <p:nvSpPr>
              <p:cNvPr id="98" name="Google Shape;98;p18"/>
              <p:cNvSpPr/>
              <p:nvPr/>
            </p:nvSpPr>
            <p:spPr>
              <a:xfrm>
                <a:off x="3496127" y="3159716"/>
                <a:ext cx="1797000" cy="1658400"/>
              </a:xfrm>
              <a:prstGeom prst="rect">
                <a:avLst/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8"/>
              <p:cNvSpPr txBox="1"/>
              <p:nvPr/>
            </p:nvSpPr>
            <p:spPr>
              <a:xfrm>
                <a:off x="3349597" y="2761396"/>
                <a:ext cx="19992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TW" sz="1800">
                    <a:solidFill>
                      <a:srgbClr val="FF9900"/>
                    </a:solidFill>
                  </a:rPr>
                  <a:t>We </a:t>
                </a:r>
                <a:r>
                  <a:rPr i="1" lang="zh-TW" sz="1800">
                    <a:solidFill>
                      <a:srgbClr val="FF9900"/>
                    </a:solidFill>
                  </a:rPr>
                  <a:t>care about</a:t>
                </a:r>
                <a:endParaRPr i="1" sz="1800">
                  <a:solidFill>
                    <a:srgbClr val="FF9900"/>
                  </a:solidFill>
                </a:endParaRPr>
              </a:p>
            </p:txBody>
          </p:sp>
        </p:grpSp>
      </p:grp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41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Pipelined</a:t>
            </a:r>
            <a:r>
              <a:rPr b="1" lang="zh-TW"/>
              <a:t> Multiplier</a:t>
            </a:r>
            <a:endParaRPr b="1"/>
          </a:p>
        </p:txBody>
      </p:sp>
      <p:sp>
        <p:nvSpPr>
          <p:cNvPr id="101" name="Google Shape;101;p18"/>
          <p:cNvSpPr txBox="1"/>
          <p:nvPr/>
        </p:nvSpPr>
        <p:spPr>
          <a:xfrm>
            <a:off x="311700" y="2992050"/>
            <a:ext cx="71904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zh-TW" sz="1700">
                <a:solidFill>
                  <a:schemeClr val="dk1"/>
                </a:solidFill>
              </a:rPr>
              <a:t>Use EX &amp; MEM (&amp; ID) for the pipelined multiplier</a:t>
            </a:r>
            <a:endParaRPr sz="17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zh-TW" sz="1700">
                <a:solidFill>
                  <a:schemeClr val="dk1"/>
                </a:solidFill>
              </a:rPr>
              <a:t>Hazard: MEM_calculation (&amp;&amp; ID_calculation)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TW" sz="1700">
                <a:solidFill>
                  <a:schemeClr val="dk1"/>
                </a:solidFill>
              </a:rPr>
              <a:t>Automatic Retiming</a:t>
            </a:r>
            <a:endParaRPr sz="17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○"/>
            </a:pPr>
            <a:r>
              <a:rPr lang="zh-TW" sz="1200">
                <a:solidFill>
                  <a:schemeClr val="dk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set_dont_retime [get_registers …] false</a:t>
            </a:r>
            <a:endParaRPr sz="1200">
              <a:solidFill>
                <a:schemeClr val="dk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○"/>
            </a:pPr>
            <a:r>
              <a:rPr lang="zh-TW" sz="1200">
                <a:solidFill>
                  <a:schemeClr val="dk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set_optimize_register -design [get_designs mul_design]</a:t>
            </a:r>
            <a:endParaRPr sz="1200">
              <a:solidFill>
                <a:schemeClr val="dk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2" name="Google Shape;102;p18"/>
          <p:cNvGrpSpPr/>
          <p:nvPr/>
        </p:nvGrpSpPr>
        <p:grpSpPr>
          <a:xfrm>
            <a:off x="5845151" y="3009395"/>
            <a:ext cx="3015846" cy="1259746"/>
            <a:chOff x="2719650" y="2571750"/>
            <a:chExt cx="3333900" cy="1392600"/>
          </a:xfrm>
        </p:grpSpPr>
        <p:sp>
          <p:nvSpPr>
            <p:cNvPr id="103" name="Google Shape;103;p18"/>
            <p:cNvSpPr/>
            <p:nvPr/>
          </p:nvSpPr>
          <p:spPr>
            <a:xfrm>
              <a:off x="2719650" y="2571750"/>
              <a:ext cx="3333900" cy="1392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" name="Google Shape;104;p18"/>
            <p:cNvCxnSpPr>
              <a:stCxn id="103" idx="0"/>
              <a:endCxn id="103" idx="2"/>
            </p:cNvCxnSpPr>
            <p:nvPr/>
          </p:nvCxnSpPr>
          <p:spPr>
            <a:xfrm>
              <a:off x="4386600" y="2571750"/>
              <a:ext cx="0" cy="139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8"/>
            <p:cNvSpPr/>
            <p:nvPr/>
          </p:nvSpPr>
          <p:spPr>
            <a:xfrm>
              <a:off x="4688950" y="2769750"/>
              <a:ext cx="470100" cy="9966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mid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Reg</a:t>
              </a:r>
              <a:endParaRPr sz="900"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343975" y="2769750"/>
              <a:ext cx="470100" cy="9966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out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Reg</a:t>
              </a:r>
              <a:endParaRPr sz="1000"/>
            </a:p>
          </p:txBody>
        </p:sp>
        <p:cxnSp>
          <p:nvCxnSpPr>
            <p:cNvPr id="107" name="Google Shape;107;p18"/>
            <p:cNvCxnSpPr>
              <a:stCxn id="105" idx="3"/>
              <a:endCxn id="106" idx="1"/>
            </p:cNvCxnSpPr>
            <p:nvPr/>
          </p:nvCxnSpPr>
          <p:spPr>
            <a:xfrm>
              <a:off x="5159050" y="3268050"/>
              <a:ext cx="18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8" name="Google Shape;108;p18"/>
            <p:cNvCxnSpPr>
              <a:stCxn id="106" idx="3"/>
              <a:endCxn id="103" idx="3"/>
            </p:cNvCxnSpPr>
            <p:nvPr/>
          </p:nvCxnSpPr>
          <p:spPr>
            <a:xfrm>
              <a:off x="5814075" y="3268050"/>
              <a:ext cx="23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09" name="Google Shape;109;p18"/>
            <p:cNvSpPr txBox="1"/>
            <p:nvPr/>
          </p:nvSpPr>
          <p:spPr>
            <a:xfrm>
              <a:off x="2937786" y="3095248"/>
              <a:ext cx="12762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res = A * </a:t>
              </a:r>
              <a:r>
                <a:rPr lang="zh-TW" sz="1500">
                  <a:solidFill>
                    <a:schemeClr val="lt1"/>
                  </a:solidFill>
                </a:rPr>
                <a:t>B</a:t>
              </a:r>
              <a:endParaRPr sz="15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Dadda Multiplier </a:t>
            </a:r>
            <a:endParaRPr b="1"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836875"/>
            <a:ext cx="5649600" cy="28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First we consider the classic 8-bit multipliers: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zh-TW">
                <a:solidFill>
                  <a:schemeClr val="dk1"/>
                </a:solidFill>
              </a:rPr>
              <a:t>dadda_8</a:t>
            </a:r>
            <a:r>
              <a:rPr lang="zh-TW">
                <a:solidFill>
                  <a:schemeClr val="dk1"/>
                </a:solidFill>
              </a:rPr>
              <a:t>: 		basic 8-bit dadda multiplier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zh-TW">
                <a:solidFill>
                  <a:schemeClr val="dk1"/>
                </a:solidFill>
              </a:rPr>
              <a:t>dadda_8_lower</a:t>
            </a:r>
            <a:r>
              <a:rPr lang="zh-TW">
                <a:solidFill>
                  <a:schemeClr val="dk1"/>
                </a:solidFill>
              </a:rPr>
              <a:t>: 	last 8 bits of the product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Partial Product Compression Priority</a:t>
            </a:r>
            <a:r>
              <a:rPr lang="zh-TW">
                <a:solidFill>
                  <a:schemeClr val="dk1"/>
                </a:solidFill>
              </a:rPr>
              <a:t>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Data </a:t>
            </a:r>
            <a:r>
              <a:rPr lang="zh-TW">
                <a:solidFill>
                  <a:schemeClr val="dk1"/>
                </a:solidFill>
              </a:rPr>
              <a:t>from older stage </a:t>
            </a:r>
            <a:r>
              <a:rPr lang="zh-TW">
                <a:solidFill>
                  <a:schemeClr val="dk1"/>
                </a:solidFill>
              </a:rPr>
              <a:t>＞ </a:t>
            </a:r>
            <a:r>
              <a:rPr lang="zh-TW">
                <a:solidFill>
                  <a:schemeClr val="dk1"/>
                </a:solidFill>
              </a:rPr>
              <a:t>Data from newer stage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Temp. carry data &gt; Temp. sum data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(critical path: and / or &lt; xor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275" y="441699"/>
            <a:ext cx="2374651" cy="4327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9"/>
          <p:cNvGrpSpPr/>
          <p:nvPr/>
        </p:nvGrpSpPr>
        <p:grpSpPr>
          <a:xfrm>
            <a:off x="675704" y="3945644"/>
            <a:ext cx="1101779" cy="1058870"/>
            <a:chOff x="5215131" y="1050349"/>
            <a:chExt cx="969534" cy="931776"/>
          </a:xfrm>
        </p:grpSpPr>
        <p:pic>
          <p:nvPicPr>
            <p:cNvPr id="118" name="Google Shape;11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5202519" y="1062962"/>
              <a:ext cx="931776" cy="906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9"/>
            <p:cNvSpPr/>
            <p:nvPr/>
          </p:nvSpPr>
          <p:spPr>
            <a:xfrm>
              <a:off x="5739166" y="1142395"/>
              <a:ext cx="445500" cy="445500"/>
            </a:xfrm>
            <a:prstGeom prst="ellipse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2412650" y="3615825"/>
            <a:ext cx="837225" cy="17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Dadda Multiplier </a:t>
            </a:r>
            <a:r>
              <a:rPr b="1" lang="zh-TW"/>
              <a:t>(cont’d)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820525"/>
            <a:ext cx="74973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700">
                <a:solidFill>
                  <a:schemeClr val="dk1"/>
                </a:solidFill>
              </a:rPr>
              <a:t>Design a traditional 32-bit Dadda Multiplier is an extremely tough work.</a:t>
            </a:r>
            <a:endParaRPr sz="17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700">
                <a:solidFill>
                  <a:schemeClr val="dk1"/>
                </a:solidFill>
              </a:rPr>
              <a:t>We can seperate 32-bit </a:t>
            </a:r>
            <a:r>
              <a:rPr i="1"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 sz="1700">
                <a:solidFill>
                  <a:schemeClr val="dk1"/>
                </a:solidFill>
              </a:rPr>
              <a:t>, </a:t>
            </a:r>
            <a:r>
              <a:rPr i="1"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zh-TW" sz="1700">
                <a:solidFill>
                  <a:schemeClr val="dk1"/>
                </a:solidFill>
              </a:rPr>
              <a:t> into concatenation of 8-bit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r>
              <a:rPr i="1"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₀, </a:t>
            </a:r>
            <a:r>
              <a:rPr i="1"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₁, </a:t>
            </a:r>
            <a:r>
              <a:rPr i="1"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₂, </a:t>
            </a:r>
            <a:r>
              <a:rPr i="1"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₃}</a:t>
            </a:r>
            <a:r>
              <a:rPr lang="zh-TW" sz="1700">
                <a:solidFill>
                  <a:schemeClr val="dk1"/>
                </a:solidFill>
              </a:rPr>
              <a:t> and 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₀, </a:t>
            </a:r>
            <a:r>
              <a:rPr i="1"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₁, </a:t>
            </a:r>
            <a:r>
              <a:rPr i="1"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₂, </a:t>
            </a:r>
            <a:r>
              <a:rPr i="1"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₃}</a:t>
            </a:r>
            <a:r>
              <a:rPr lang="zh-TW" sz="1700">
                <a:solidFill>
                  <a:schemeClr val="dk1"/>
                </a:solidFill>
              </a:rPr>
              <a:t>, thus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350" y="2026325"/>
            <a:ext cx="7366826" cy="272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20"/>
          <p:cNvGrpSpPr/>
          <p:nvPr/>
        </p:nvGrpSpPr>
        <p:grpSpPr>
          <a:xfrm>
            <a:off x="616500" y="2356850"/>
            <a:ext cx="8017626" cy="299950"/>
            <a:chOff x="311700" y="2737850"/>
            <a:chExt cx="8017626" cy="299950"/>
          </a:xfrm>
        </p:grpSpPr>
        <p:pic>
          <p:nvPicPr>
            <p:cNvPr id="129" name="Google Shape;129;p20"/>
            <p:cNvPicPr preferRelativeResize="0"/>
            <p:nvPr/>
          </p:nvPicPr>
          <p:blipFill rotWithShape="1">
            <a:blip r:embed="rId4">
              <a:alphaModFix/>
            </a:blip>
            <a:srcRect b="49369" l="0" r="0" t="0"/>
            <a:stretch/>
          </p:blipFill>
          <p:spPr>
            <a:xfrm>
              <a:off x="311700" y="2747850"/>
              <a:ext cx="5694474" cy="289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20"/>
            <p:cNvPicPr preferRelativeResize="0"/>
            <p:nvPr/>
          </p:nvPicPr>
          <p:blipFill rotWithShape="1">
            <a:blip r:embed="rId4">
              <a:alphaModFix/>
            </a:blip>
            <a:srcRect b="0" l="0" r="60825" t="49369"/>
            <a:stretch/>
          </p:blipFill>
          <p:spPr>
            <a:xfrm>
              <a:off x="6098550" y="2737850"/>
              <a:ext cx="2230776" cy="289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20"/>
          <p:cNvSpPr/>
          <p:nvPr/>
        </p:nvSpPr>
        <p:spPr>
          <a:xfrm>
            <a:off x="1973400" y="3784300"/>
            <a:ext cx="2443500" cy="1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1973400" y="3985025"/>
            <a:ext cx="2443500" cy="1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973400" y="4185750"/>
            <a:ext cx="2443500" cy="1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3195150" y="4386475"/>
            <a:ext cx="2443500" cy="1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195150" y="4587200"/>
            <a:ext cx="2443500" cy="1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4416900" y="4787925"/>
            <a:ext cx="2443500" cy="1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1973550" y="3583575"/>
            <a:ext cx="1221600" cy="1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751950" y="3583575"/>
            <a:ext cx="1221600" cy="131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973550" y="3382850"/>
            <a:ext cx="1221600" cy="1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751950" y="3382850"/>
            <a:ext cx="1221600" cy="131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1973550" y="3182125"/>
            <a:ext cx="1221600" cy="1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751950" y="3182125"/>
            <a:ext cx="1221600" cy="131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1973550" y="2978925"/>
            <a:ext cx="1221600" cy="1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751950" y="2978925"/>
            <a:ext cx="1221600" cy="131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520450" y="2656800"/>
            <a:ext cx="23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</a:rPr>
              <a:t>8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4195138" y="2656800"/>
            <a:ext cx="45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</a:rPr>
              <a:t>16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3001350" y="2655988"/>
            <a:ext cx="38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</a:rPr>
              <a:t>24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749625" y="2655975"/>
            <a:ext cx="38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</a:rPr>
              <a:t>32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341300" y="2783163"/>
            <a:ext cx="353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>
                <a:solidFill>
                  <a:schemeClr val="lt2"/>
                </a:solidFill>
              </a:rPr>
              <a:t>}</a:t>
            </a:r>
            <a:endParaRPr sz="5200">
              <a:solidFill>
                <a:schemeClr val="lt2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3764350" y="3111600"/>
            <a:ext cx="38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call</a:t>
            </a:r>
            <a:r>
              <a:rPr i="1" lang="zh-TW" sz="1800">
                <a:solidFill>
                  <a:schemeClr val="dk1"/>
                </a:solidFill>
              </a:rPr>
              <a:t> dadda_8_lower_8</a:t>
            </a:r>
            <a:endParaRPr i="1" sz="1800">
              <a:solidFill>
                <a:schemeClr val="dk1"/>
              </a:solidFill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860400" y="3459413"/>
            <a:ext cx="353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700">
                <a:solidFill>
                  <a:schemeClr val="lt2"/>
                </a:solidFill>
              </a:rPr>
              <a:t>}</a:t>
            </a:r>
            <a:endParaRPr sz="8700">
              <a:solidFill>
                <a:schemeClr val="lt2"/>
              </a:solidFill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7324400" y="4056475"/>
            <a:ext cx="16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call</a:t>
            </a:r>
            <a:r>
              <a:rPr i="1" lang="zh-TW" sz="1800">
                <a:solidFill>
                  <a:schemeClr val="dk1"/>
                </a:solidFill>
              </a:rPr>
              <a:t> dadda_8</a:t>
            </a:r>
            <a:endParaRPr i="1" sz="1800">
              <a:solidFill>
                <a:schemeClr val="dk1"/>
              </a:solidFill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1636350" y="1977725"/>
            <a:ext cx="4098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2</a:t>
            </a:r>
            <a:r>
              <a:rPr baseline="30000" lang="zh-TW">
                <a:solidFill>
                  <a:schemeClr val="lt2"/>
                </a:solidFill>
              </a:rPr>
              <a:t>32</a:t>
            </a:r>
            <a:endParaRPr baseline="30000">
              <a:solidFill>
                <a:schemeClr val="lt2"/>
              </a:solidFill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7862325" y="1949475"/>
            <a:ext cx="4098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2</a:t>
            </a:r>
            <a:r>
              <a:rPr baseline="30000" lang="zh-TW">
                <a:solidFill>
                  <a:schemeClr val="lt2"/>
                </a:solidFill>
              </a:rPr>
              <a:t>32</a:t>
            </a:r>
            <a:endParaRPr baseline="30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Observations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