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JTcMNr/K3JsC/mfb6XSINI8Kd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45213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028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124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2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6279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6093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2640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4274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пись">
  <p:cSld name="Заголовок и подпись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 с подписью">
  <p:cSld name="Цитата с подписью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очка имени">
  <p:cSld name="Карточка имени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 карточки имени">
  <p:cSld name="Цитата карточки имени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стина или ложь">
  <p:cSld name="Истина или ложь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8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8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8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8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8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8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8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8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8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0" name="Google Shape;20;p8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8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8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8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8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8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8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8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/>
          <p:nvPr/>
        </p:nvSpPr>
        <p:spPr>
          <a:xfrm>
            <a:off x="1946871" y="4060690"/>
            <a:ext cx="453181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i="0" u="none" strike="noStrike" cap="none">
                <a:solidFill>
                  <a:srgbClr val="34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УПРАВЛЯЮЩИЕ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i="0" u="none" strike="noStrike" cap="none">
                <a:solidFill>
                  <a:srgbClr val="34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КОНСТРУКЦИИ</a:t>
            </a:r>
            <a:endParaRPr sz="4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/>
          <p:nvPr/>
        </p:nvSpPr>
        <p:spPr>
          <a:xfrm>
            <a:off x="2906110" y="1793992"/>
            <a:ext cx="8473440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помощью управляющих конструкций определяются последовательности выполнения программы. Без них все операторы программы будут выполняться слева направо и сверху вниз. Иногда случается, что ‘нужно много раз выполнить определенный набор инструкций или же решить задачу другим способом, который будет зависеть от значений переменных или параметров, задаваемых пользователем в процессе выполнения. Именно в подобных случаях и помогают управляющие конструкции управления, а также циклы.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1681255" y="598670"/>
            <a:ext cx="283443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ПОНЯТИЕ</a:t>
            </a:r>
            <a:endParaRPr sz="4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/>
          <p:nvPr/>
        </p:nvSpPr>
        <p:spPr>
          <a:xfrm>
            <a:off x="2874672" y="1306556"/>
            <a:ext cx="64008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 for есть почти во всех языках программирования, и в очень многих из них он выглядит примерно одинаково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3"/>
          <p:cNvSpPr/>
          <p:nvPr/>
        </p:nvSpPr>
        <p:spPr>
          <a:xfrm>
            <a:off x="1607979" y="598670"/>
            <a:ext cx="126669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endParaRPr sz="4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2874672" y="2678154"/>
            <a:ext cx="6400800" cy="1200329"/>
          </a:xfrm>
          <a:prstGeom prst="rect">
            <a:avLst/>
          </a:prstGeom>
          <a:solidFill>
            <a:srgbClr val="011627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EEB"/>
              </a:buClr>
              <a:buSzPts val="2400"/>
              <a:buFont typeface="Times New Roman"/>
              <a:buNone/>
            </a:pPr>
            <a:r>
              <a:rPr lang="ru-RU" sz="2400" b="0" i="0" u="none" strike="noStrike" cap="none">
                <a:solidFill>
                  <a:srgbClr val="D6D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(let i = 0; i &lt; 10; i++) {</a:t>
            </a:r>
            <a:endParaRPr sz="2400" b="0" i="0" u="none" strike="noStrike" cap="none">
              <a:solidFill>
                <a:srgbClr val="D6D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EEB"/>
              </a:buClr>
              <a:buSzPts val="2400"/>
              <a:buFont typeface="Times New Roman"/>
              <a:buNone/>
            </a:pPr>
            <a:r>
              <a:rPr lang="ru-RU" sz="2400" b="0" i="0" u="none" strike="noStrike" cap="none">
                <a:solidFill>
                  <a:srgbClr val="D6D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console.log('i', i);</a:t>
            </a:r>
            <a:endParaRPr sz="2400" b="0" i="0" u="none" strike="noStrike" cap="none">
              <a:solidFill>
                <a:srgbClr val="D6D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EEB"/>
              </a:buClr>
              <a:buSzPts val="2400"/>
              <a:buFont typeface="Times New Roman"/>
              <a:buNone/>
            </a:pPr>
            <a:r>
              <a:rPr lang="ru-RU" sz="2400" b="0" i="0" u="none" strike="noStrike" cap="none">
                <a:solidFill>
                  <a:srgbClr val="D6D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lang="ru-RU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78" name="Google Shape;178;p3"/>
          <p:cNvSpPr/>
          <p:nvPr/>
        </p:nvSpPr>
        <p:spPr>
          <a:xfrm>
            <a:off x="2874672" y="4049752"/>
            <a:ext cx="6400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можно видеть, конструкция for состоит из трех частей: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2874672" y="5052018"/>
            <a:ext cx="6400800" cy="1200329"/>
          </a:xfrm>
          <a:prstGeom prst="rect">
            <a:avLst/>
          </a:prstGeom>
          <a:solidFill>
            <a:srgbClr val="011627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EEB"/>
              </a:buClr>
              <a:buSzPts val="2400"/>
              <a:buFont typeface="Times New Roman"/>
              <a:buNone/>
            </a:pPr>
            <a:r>
              <a:rPr lang="ru-RU" sz="2400" b="0" i="0" u="none" strike="noStrike" cap="none">
                <a:solidFill>
                  <a:srgbClr val="D6D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(начальное состояние ; проверка ; шаг ) {</a:t>
            </a:r>
            <a:endParaRPr sz="2400" b="0" i="0" u="none" strike="noStrike" cap="none">
              <a:solidFill>
                <a:srgbClr val="D6D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EEB"/>
              </a:buClr>
              <a:buSzPts val="2400"/>
              <a:buFont typeface="Times New Roman"/>
              <a:buNone/>
            </a:pPr>
            <a:r>
              <a:rPr lang="ru-RU" sz="2400" b="0" i="0" u="none" strike="noStrike" cap="none">
                <a:solidFill>
                  <a:srgbClr val="D6D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тело цикла</a:t>
            </a:r>
            <a:endParaRPr sz="2400" b="0" i="0" u="none" strike="noStrike" cap="none">
              <a:solidFill>
                <a:srgbClr val="D6D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EEB"/>
              </a:buClr>
              <a:buSzPts val="2400"/>
              <a:buFont typeface="Times New Roman"/>
              <a:buNone/>
            </a:pPr>
            <a:r>
              <a:rPr lang="ru-RU" sz="2400" b="0" i="0" u="none" strike="noStrike" cap="none">
                <a:solidFill>
                  <a:srgbClr val="D6D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lang="ru-RU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/>
          <p:nvPr/>
        </p:nvSpPr>
        <p:spPr>
          <a:xfrm>
            <a:off x="2868850" y="2503012"/>
            <a:ext cx="7949184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rgbClr val="34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Н</a:t>
            </a:r>
            <a:r>
              <a:rPr lang="ru-RU" sz="2400" b="1" i="0">
                <a:solidFill>
                  <a:srgbClr val="34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ачальное состояние</a:t>
            </a:r>
            <a:r>
              <a:rPr lang="ru-RU" sz="2400" b="0" i="0">
                <a:solidFill>
                  <a:srgbClr val="34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- этот кусок выполняется один раз перед началом работы цикла. В нашем случае переменная-счетчик i устанавливается в значение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>
                <a:solidFill>
                  <a:srgbClr val="34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Проверка </a:t>
            </a:r>
            <a:r>
              <a:rPr lang="ru-RU" sz="2400" b="0" i="0">
                <a:solidFill>
                  <a:srgbClr val="34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проверка выполняется перед каждым выполнением цикла, пока она истинна, цикл продолжает повторяться. У нас пока i меньше 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>
                <a:solidFill>
                  <a:srgbClr val="34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Шаг</a:t>
            </a:r>
            <a:r>
              <a:rPr lang="ru-RU" sz="2400" b="0" i="0">
                <a:solidFill>
                  <a:srgbClr val="34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- это выражение выполняется после каждого прогона цикла. То есть после каждого выполнения тела цикла у нас i увеличивается на 1 (i++ это просто краткий вариант записи i = i + 1)</a:t>
            </a:r>
            <a:endParaRPr sz="2400" b="0" i="0">
              <a:solidFill>
                <a:srgbClr val="342B2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1602157" y="594797"/>
            <a:ext cx="126669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4"/>
          <p:cNvSpPr/>
          <p:nvPr/>
        </p:nvSpPr>
        <p:spPr>
          <a:xfrm>
            <a:off x="2868850" y="1302683"/>
            <a:ext cx="6400800" cy="1200329"/>
          </a:xfrm>
          <a:prstGeom prst="rect">
            <a:avLst/>
          </a:prstGeom>
          <a:solidFill>
            <a:srgbClr val="011627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EEB"/>
              </a:buClr>
              <a:buSzPts val="2400"/>
              <a:buFont typeface="Times New Roman"/>
              <a:buNone/>
            </a:pPr>
            <a:r>
              <a:rPr lang="ru-RU" sz="2400" b="0" i="0" u="none" strike="noStrike" cap="none">
                <a:solidFill>
                  <a:srgbClr val="D6D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(начальное состояние ; проверка ; шаг ) {</a:t>
            </a:r>
            <a:endParaRPr sz="2400" b="0" i="0" u="none" strike="noStrike" cap="none">
              <a:solidFill>
                <a:srgbClr val="D6D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EEB"/>
              </a:buClr>
              <a:buSzPts val="2400"/>
              <a:buFont typeface="Times New Roman"/>
              <a:buNone/>
            </a:pPr>
            <a:r>
              <a:rPr lang="ru-RU" sz="2400" b="0" i="0" u="none" strike="noStrike" cap="none">
                <a:solidFill>
                  <a:srgbClr val="D6D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тело цикла</a:t>
            </a:r>
            <a:endParaRPr sz="2400" b="0" i="0" u="none" strike="noStrike" cap="none">
              <a:solidFill>
                <a:srgbClr val="D6D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EEB"/>
              </a:buClr>
              <a:buSzPts val="2400"/>
              <a:buFont typeface="Times New Roman"/>
              <a:buNone/>
            </a:pPr>
            <a:r>
              <a:rPr lang="ru-RU" sz="2400" b="0" i="0" u="none" strike="noStrike" cap="none">
                <a:solidFill>
                  <a:srgbClr val="D6D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lang="ru-RU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/>
          <p:nvPr/>
        </p:nvSpPr>
        <p:spPr>
          <a:xfrm>
            <a:off x="1663498" y="623054"/>
            <a:ext cx="198002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5"/>
          <p:cNvSpPr/>
          <p:nvPr/>
        </p:nvSpPr>
        <p:spPr>
          <a:xfrm>
            <a:off x="3212592" y="2048482"/>
            <a:ext cx="777849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Довольно часто нам нужно просто выполнять цикл до наступления какого-то условия, и в этом случае конструкция с for будет немного избыточной и громоздкой. Для таких случаев был придуман цикл while.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5"/>
          <p:cNvSpPr/>
          <p:nvPr/>
        </p:nvSpPr>
        <p:spPr>
          <a:xfrm>
            <a:off x="2304288" y="3799237"/>
            <a:ext cx="9595104" cy="1938992"/>
          </a:xfrm>
          <a:prstGeom prst="rect">
            <a:avLst/>
          </a:prstGeom>
          <a:solidFill>
            <a:srgbClr val="011627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EEB"/>
              </a:buClr>
              <a:buSzPts val="2000"/>
              <a:buFont typeface="Courier New"/>
              <a:buNone/>
            </a:pPr>
            <a:r>
              <a:rPr lang="ru-RU" sz="2000" b="0" i="0" u="none" strike="noStrike" cap="none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let n = 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EEB"/>
              </a:buClr>
              <a:buSzPts val="2000"/>
              <a:buFont typeface="Courier New"/>
              <a:buNone/>
            </a:pPr>
            <a:r>
              <a:rPr lang="ru-RU" sz="2000" b="0" i="0" u="none" strike="noStrike" cap="none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while (n % 2 != 0)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EEB"/>
              </a:buClr>
              <a:buSzPts val="2000"/>
              <a:buFont typeface="Courier New"/>
              <a:buNone/>
            </a:pPr>
            <a:r>
              <a:rPr lang="ru-RU" sz="2000" b="0" i="0" u="none" strike="noStrike" cap="none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// n % 2 - это остаток от деления на 2, т.е. он будет равен 0 для любого четного числа и самого нуля.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EEB"/>
              </a:buClr>
              <a:buSzPts val="2000"/>
              <a:buFont typeface="Courier New"/>
              <a:buNone/>
            </a:pPr>
            <a:r>
              <a:rPr lang="ru-RU" sz="2000" b="0" i="0" u="none" strike="noStrike" cap="none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n = readlineSync.question('Введите четное число ');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EEB"/>
              </a:buClr>
              <a:buSzPts val="2000"/>
              <a:buFont typeface="Courier New"/>
              <a:buNone/>
            </a:pPr>
            <a:r>
              <a:rPr lang="ru-RU" sz="2000" b="0" i="0" u="none" strike="noStrike" cap="none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-RU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>
            <a:off x="1663498" y="623054"/>
            <a:ext cx="198002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2596896" y="1830812"/>
            <a:ext cx="959510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Он будет выполняться до тех пор, пока условие в скобках истинно, причем эта проверка проходит перед выполнением тела цикла. То есть если выражение изначально ложно, то тело не будет выполнено совсем.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Обратите внимание, в таком случае можно легко упустить изменение проверяемого значения, и превратить цикл в вечный.</a:t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>
            <a:off x="2596896" y="4269676"/>
            <a:ext cx="5569204" cy="1569660"/>
          </a:xfrm>
          <a:prstGeom prst="rect">
            <a:avLst/>
          </a:prstGeom>
          <a:solidFill>
            <a:srgbClr val="011627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EEB"/>
              </a:buClr>
              <a:buSzPts val="2400"/>
              <a:buFont typeface="Times New Roman"/>
              <a:buNone/>
            </a:pPr>
            <a:r>
              <a:rPr lang="ru-RU" sz="2400" b="0" i="0" u="none" strike="noStrike" cap="none">
                <a:solidFill>
                  <a:srgbClr val="D6D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простейший вечный цикл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EEB"/>
              </a:buClr>
              <a:buSzPts val="2400"/>
              <a:buFont typeface="Times New Roman"/>
              <a:buNone/>
            </a:pPr>
            <a:r>
              <a:rPr lang="ru-RU" sz="2400" b="0" i="0" u="none" strike="noStrike" cap="none">
                <a:solidFill>
                  <a:srgbClr val="D6D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(true)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EEB"/>
              </a:buClr>
              <a:buSzPts val="2400"/>
              <a:buFont typeface="Times New Roman"/>
              <a:buNone/>
            </a:pPr>
            <a:r>
              <a:rPr lang="ru-RU" sz="2400" b="0" i="0" u="none" strike="noStrike" cap="none">
                <a:solidFill>
                  <a:srgbClr val="D6D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EEB"/>
              </a:buClr>
              <a:buSzPts val="2400"/>
              <a:buFont typeface="Times New Roman"/>
              <a:buNone/>
            </a:pPr>
            <a:r>
              <a:rPr lang="ru-RU" sz="2400" b="0" i="0" u="none" strike="noStrike" cap="none">
                <a:solidFill>
                  <a:srgbClr val="D6D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lang="ru-RU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/>
          <p:nvPr/>
        </p:nvSpPr>
        <p:spPr>
          <a:xfrm>
            <a:off x="1663498" y="623054"/>
            <a:ext cx="326243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DO…WHILE</a:t>
            </a: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2596896" y="1830812"/>
            <a:ext cx="959510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в цикле while первоначальное значение ложно, то цикл не выполнится ни разу. Обратите внимание, как в случае с четными числами чуть выше мы устанавливали первоначальное значение n так, чтобы цикл не вылетел сразу.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Упростить себе этот момент можно используя цикл do...while.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2596896" y="4269676"/>
            <a:ext cx="6977744" cy="1569660"/>
          </a:xfrm>
          <a:prstGeom prst="rect">
            <a:avLst/>
          </a:prstGeom>
          <a:solidFill>
            <a:srgbClr val="011627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EEB"/>
              </a:buClr>
              <a:buSzPts val="2400"/>
              <a:buFont typeface="Times New Roman"/>
              <a:buNone/>
            </a:pPr>
            <a:r>
              <a:rPr lang="ru-RU" sz="2400" b="0" i="0" u="none" strike="noStrike" cap="none">
                <a:solidFill>
                  <a:srgbClr val="D6D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n;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EEB"/>
              </a:buClr>
              <a:buSzPts val="2400"/>
              <a:buFont typeface="Times New Roman"/>
              <a:buNone/>
            </a:pPr>
            <a:r>
              <a:rPr lang="ru-RU" sz="2400" b="0" i="0" u="none" strike="noStrike" cap="none">
                <a:solidFill>
                  <a:srgbClr val="D6D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EEB"/>
              </a:buClr>
              <a:buSzPts val="2400"/>
              <a:buFont typeface="Times New Roman"/>
              <a:buNone/>
            </a:pPr>
            <a:r>
              <a:rPr lang="ru-RU" sz="2400">
                <a:solidFill>
                  <a:srgbClr val="D6D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ru-RU" sz="2400" b="0" i="0" u="none" strike="noStrike" cap="none">
                <a:solidFill>
                  <a:srgbClr val="D6D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= readlineSync.question('Введите четное число ');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EEB"/>
              </a:buClr>
              <a:buSzPts val="2400"/>
              <a:buFont typeface="Times New Roman"/>
              <a:buNone/>
            </a:pPr>
            <a:r>
              <a:rPr lang="ru-RU" sz="2400" b="0" i="0" u="none" strike="noStrike" cap="none">
                <a:solidFill>
                  <a:srgbClr val="D6D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while (n % 2 != 0);</a:t>
            </a:r>
            <a:r>
              <a:rPr lang="ru-RU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Широкоэкранный</PresentationFormat>
  <Paragraphs>41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Noto Sans Symbols</vt:lpstr>
      <vt:lpstr>Century Gothic</vt:lpstr>
      <vt:lpstr>Courier New</vt:lpstr>
      <vt:lpstr>Легкий дым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Family</cp:lastModifiedBy>
  <cp:revision>1</cp:revision>
  <dcterms:created xsi:type="dcterms:W3CDTF">2023-03-02T05:44:21Z</dcterms:created>
  <dcterms:modified xsi:type="dcterms:W3CDTF">2023-04-05T18:45:22Z</dcterms:modified>
</cp:coreProperties>
</file>