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DDB60B7-2877-4DD9-8EEE-2CC31E12EF74}" type="datetimeFigureOut">
              <a:rPr lang="en-US" smtClean="0"/>
              <a:t>4/5/2023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DB376D0-AEF5-492F-9B06-DF373E3EE962}" type="slidenum">
              <a:rPr lang="en-US" smtClean="0"/>
              <a:t>‹#›</a:t>
            </a:fld>
            <a:endParaRPr lang="en-US"/>
          </a:p>
        </p:txBody>
      </p:sp>
    </p:spTree>
    <p:extLst>
      <p:ext uri="{BB962C8B-B14F-4D97-AF65-F5344CB8AC3E}">
        <p14:creationId xmlns:p14="http://schemas.microsoft.com/office/powerpoint/2010/main" val="233219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DB60B7-2877-4DD9-8EEE-2CC31E12EF7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87762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DB60B7-2877-4DD9-8EEE-2CC31E12EF7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75113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DB60B7-2877-4DD9-8EEE-2CC31E12EF7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282917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DDB60B7-2877-4DD9-8EEE-2CC31E12EF7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151409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DDB60B7-2877-4DD9-8EEE-2CC31E12EF7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336342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DDB60B7-2877-4DD9-8EEE-2CC31E12EF74}"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13845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DDB60B7-2877-4DD9-8EEE-2CC31E12EF74}"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166025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B60B7-2877-4DD9-8EEE-2CC31E12EF74}"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376D0-AEF5-492F-9B06-DF373E3EE962}" type="slidenum">
              <a:rPr lang="en-US" smtClean="0"/>
              <a:t>‹#›</a:t>
            </a:fld>
            <a:endParaRPr lang="en-US"/>
          </a:p>
        </p:txBody>
      </p:sp>
    </p:spTree>
    <p:extLst>
      <p:ext uri="{BB962C8B-B14F-4D97-AF65-F5344CB8AC3E}">
        <p14:creationId xmlns:p14="http://schemas.microsoft.com/office/powerpoint/2010/main" val="16124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3DDB60B7-2877-4DD9-8EEE-2CC31E12EF7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DB376D0-AEF5-492F-9B06-DF373E3EE962}" type="slidenum">
              <a:rPr lang="en-US" smtClean="0"/>
              <a:t>‹#›</a:t>
            </a:fld>
            <a:endParaRPr lang="en-US"/>
          </a:p>
        </p:txBody>
      </p:sp>
    </p:spTree>
    <p:extLst>
      <p:ext uri="{BB962C8B-B14F-4D97-AF65-F5344CB8AC3E}">
        <p14:creationId xmlns:p14="http://schemas.microsoft.com/office/powerpoint/2010/main" val="7209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DDB60B7-2877-4DD9-8EEE-2CC31E12EF74}" type="datetimeFigureOut">
              <a:rPr lang="en-US" smtClean="0"/>
              <a:t>4/5/2023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DB376D0-AEF5-492F-9B06-DF373E3EE962}" type="slidenum">
              <a:rPr lang="en-US" smtClean="0"/>
              <a:t>‹#›</a:t>
            </a:fld>
            <a:endParaRPr lang="en-US"/>
          </a:p>
        </p:txBody>
      </p:sp>
    </p:spTree>
    <p:extLst>
      <p:ext uri="{BB962C8B-B14F-4D97-AF65-F5344CB8AC3E}">
        <p14:creationId xmlns:p14="http://schemas.microsoft.com/office/powerpoint/2010/main" val="11445775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DDB60B7-2877-4DD9-8EEE-2CC31E12EF74}" type="datetimeFigureOut">
              <a:rPr lang="en-US" smtClean="0"/>
              <a:t>4/5/2023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DB376D0-AEF5-492F-9B06-DF373E3EE962}" type="slidenum">
              <a:rPr lang="en-US" smtClean="0"/>
              <a:t>‹#›</a:t>
            </a:fld>
            <a:endParaRPr lang="en-US"/>
          </a:p>
        </p:txBody>
      </p:sp>
    </p:spTree>
    <p:extLst>
      <p:ext uri="{BB962C8B-B14F-4D97-AF65-F5344CB8AC3E}">
        <p14:creationId xmlns:p14="http://schemas.microsoft.com/office/powerpoint/2010/main" val="35532231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1104" y="1896533"/>
            <a:ext cx="11444563" cy="3352800"/>
          </a:xfrm>
        </p:spPr>
        <p:txBody>
          <a:bodyPr/>
          <a:lstStyle/>
          <a:p>
            <a:r>
              <a:rPr lang="ru-RU" sz="7200" dirty="0"/>
              <a:t>3.4. Статические элементы. Спецификатор </a:t>
            </a:r>
            <a:r>
              <a:rPr lang="ru-RU" sz="7200" dirty="0" err="1"/>
              <a:t>final</a:t>
            </a:r>
            <a:r>
              <a:rPr lang="ru-RU" sz="7200" dirty="0"/>
              <a:t>. Вложенные и внутренние классы</a:t>
            </a:r>
            <a:endParaRPr lang="ru-RU" sz="7200" dirty="0">
              <a:effectLst/>
            </a:endParaRPr>
          </a:p>
        </p:txBody>
      </p:sp>
      <p:sp>
        <p:nvSpPr>
          <p:cNvPr id="4" name="Подзаголовок 3"/>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95816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6055" y="1459330"/>
            <a:ext cx="10260011" cy="3785652"/>
          </a:xfrm>
          <a:prstGeom prst="rect">
            <a:avLst/>
          </a:prstGeom>
        </p:spPr>
        <p:txBody>
          <a:bodyPr wrap="square">
            <a:spAutoFit/>
          </a:bodyPr>
          <a:lstStyle/>
          <a:p>
            <a:pPr algn="just"/>
            <a:r>
              <a:rPr lang="ru-RU" sz="2400" dirty="0"/>
              <a:t>В Java есть статические поля и статические методы. Для указания того, что поле или метод являются статическими, используется описатель </a:t>
            </a:r>
            <a:r>
              <a:rPr lang="ru-RU" sz="2400" b="1" dirty="0"/>
              <a:t>static</a:t>
            </a:r>
            <a:r>
              <a:rPr lang="ru-RU" sz="2400" dirty="0"/>
              <a:t> перед именем типа поля или метода</a:t>
            </a:r>
            <a:r>
              <a:rPr lang="ru-RU" sz="2400" dirty="0" smtClean="0"/>
              <a:t>.</a:t>
            </a:r>
          </a:p>
          <a:p>
            <a:endParaRPr lang="ru-RU" sz="2400" dirty="0"/>
          </a:p>
          <a:p>
            <a:r>
              <a:rPr lang="en-US" sz="2400" dirty="0" smtClean="0"/>
              <a:t>class </a:t>
            </a:r>
            <a:r>
              <a:rPr lang="en-US" sz="2400" dirty="0" err="1" smtClean="0"/>
              <a:t>SomeClass</a:t>
            </a:r>
            <a:r>
              <a:rPr lang="en-US" sz="2400" dirty="0" smtClean="0"/>
              <a:t> {</a:t>
            </a:r>
            <a:endParaRPr lang="ru-RU" sz="2400" dirty="0" smtClean="0"/>
          </a:p>
          <a:p>
            <a:r>
              <a:rPr lang="ru-RU" sz="2400" dirty="0"/>
              <a:t>	</a:t>
            </a:r>
            <a:r>
              <a:rPr lang="en-US" sz="2400" dirty="0" smtClean="0"/>
              <a:t>static </a:t>
            </a:r>
            <a:r>
              <a:rPr lang="en-US" sz="2400" dirty="0" err="1" smtClean="0"/>
              <a:t>int</a:t>
            </a:r>
            <a:r>
              <a:rPr lang="en-US" sz="2400" dirty="0" smtClean="0"/>
              <a:t> t = 0; // </a:t>
            </a:r>
            <a:r>
              <a:rPr lang="ru-RU" sz="2400" dirty="0" smtClean="0"/>
              <a:t>статическое поле</a:t>
            </a:r>
          </a:p>
          <a:p>
            <a:r>
              <a:rPr lang="ru-RU" sz="2400" dirty="0"/>
              <a:t>	</a:t>
            </a:r>
            <a:r>
              <a:rPr lang="ru-RU" sz="2400" dirty="0" smtClean="0"/>
              <a:t> . . . </a:t>
            </a:r>
          </a:p>
          <a:p>
            <a:r>
              <a:rPr lang="ru-RU" sz="2400" dirty="0"/>
              <a:t>	</a:t>
            </a:r>
            <a:r>
              <a:rPr lang="en-US" sz="2400" dirty="0" smtClean="0"/>
              <a:t>public static void f() { // </a:t>
            </a:r>
            <a:r>
              <a:rPr lang="ru-RU" sz="2400" dirty="0" smtClean="0"/>
              <a:t>статический метод </a:t>
            </a:r>
          </a:p>
          <a:p>
            <a:r>
              <a:rPr lang="ru-RU" sz="2400" dirty="0"/>
              <a:t>	</a:t>
            </a:r>
            <a:r>
              <a:rPr lang="ru-RU" sz="2400" dirty="0" smtClean="0"/>
              <a:t>	. . . } </a:t>
            </a:r>
          </a:p>
          <a:p>
            <a:r>
              <a:rPr lang="ru-RU" sz="2400" dirty="0" smtClean="0"/>
              <a:t>}</a:t>
            </a:r>
            <a:endParaRPr lang="ru-RU" sz="2400" dirty="0"/>
          </a:p>
        </p:txBody>
      </p:sp>
    </p:spTree>
    <p:extLst>
      <p:ext uri="{BB962C8B-B14F-4D97-AF65-F5344CB8AC3E}">
        <p14:creationId xmlns:p14="http://schemas.microsoft.com/office/powerpoint/2010/main" val="15119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474133"/>
            <a:ext cx="10772775" cy="1117601"/>
          </a:xfrm>
        </p:spPr>
        <p:txBody>
          <a:bodyPr/>
          <a:lstStyle/>
          <a:p>
            <a:r>
              <a:rPr lang="ru-RU" sz="4400" b="1" kern="0" spc="0" dirty="0">
                <a:solidFill>
                  <a:srgbClr val="000000"/>
                </a:solidFill>
                <a:latin typeface="Arial"/>
                <a:cs typeface="Arial"/>
              </a:rPr>
              <a:t>Статические поля</a:t>
            </a:r>
            <a:endParaRPr lang="en-US" dirty="0"/>
          </a:p>
        </p:txBody>
      </p:sp>
      <p:sp>
        <p:nvSpPr>
          <p:cNvPr id="3" name="Объект 2"/>
          <p:cNvSpPr>
            <a:spLocks noGrp="1"/>
          </p:cNvSpPr>
          <p:nvPr>
            <p:ph idx="1"/>
          </p:nvPr>
        </p:nvSpPr>
        <p:spPr>
          <a:xfrm>
            <a:off x="676656" y="1591734"/>
            <a:ext cx="10753725" cy="3766185"/>
          </a:xfrm>
        </p:spPr>
        <p:txBody>
          <a:bodyPr/>
          <a:lstStyle/>
          <a:p>
            <a:pPr marL="342900" lvl="0" indent="-342900" fontAlgn="base">
              <a:lnSpc>
                <a:spcPct val="90000"/>
              </a:lnSpc>
              <a:spcBef>
                <a:spcPct val="20000"/>
              </a:spcBef>
              <a:spcAft>
                <a:spcPct val="0"/>
              </a:spcAft>
              <a:buClr>
                <a:srgbClr val="005D96"/>
              </a:buClr>
              <a:buSzPct val="75000"/>
              <a:buFont typeface="Wingdings" pitchFamily="2" charset="2"/>
              <a:buChar char="n"/>
            </a:pPr>
            <a:r>
              <a:rPr lang="ru-RU" sz="2000" kern="0" dirty="0">
                <a:solidFill>
                  <a:srgbClr val="000000"/>
                </a:solidFill>
                <a:latin typeface="Arial"/>
                <a:cs typeface="Arial"/>
              </a:rPr>
              <a:t>Поле создается в единственном экземпляре вне зависимости от количества объектов данного класса </a:t>
            </a:r>
          </a:p>
          <a:p>
            <a:pPr marL="342900" lvl="0" indent="-342900" fontAlgn="base">
              <a:lnSpc>
                <a:spcPct val="90000"/>
              </a:lnSpc>
              <a:spcBef>
                <a:spcPct val="20000"/>
              </a:spcBef>
              <a:spcAft>
                <a:spcPct val="0"/>
              </a:spcAft>
              <a:buClr>
                <a:srgbClr val="005D96"/>
              </a:buClr>
              <a:buSzPct val="75000"/>
              <a:buFont typeface="Wingdings" pitchFamily="2" charset="2"/>
              <a:buChar char="n"/>
            </a:pPr>
            <a:r>
              <a:rPr lang="ru-RU" sz="2000" kern="0" dirty="0">
                <a:solidFill>
                  <a:srgbClr val="000000"/>
                </a:solidFill>
                <a:latin typeface="Arial"/>
                <a:cs typeface="Arial"/>
              </a:rPr>
              <a:t>Существуют без создания экземпляра класса</a:t>
            </a:r>
          </a:p>
          <a:p>
            <a:pPr marL="342900" lvl="0" indent="-342900" fontAlgn="base">
              <a:lnSpc>
                <a:spcPct val="90000"/>
              </a:lnSpc>
              <a:spcBef>
                <a:spcPct val="20000"/>
              </a:spcBef>
              <a:spcAft>
                <a:spcPct val="0"/>
              </a:spcAft>
              <a:buClr>
                <a:srgbClr val="005D96"/>
              </a:buClr>
              <a:buSzPct val="75000"/>
              <a:buFont typeface="Wingdings" pitchFamily="2" charset="2"/>
              <a:buChar char="n"/>
            </a:pPr>
            <a:r>
              <a:rPr lang="ru-RU" sz="2000" kern="0" dirty="0">
                <a:solidFill>
                  <a:srgbClr val="000000"/>
                </a:solidFill>
                <a:latin typeface="Arial"/>
                <a:cs typeface="Arial"/>
              </a:rPr>
              <a:t>Статические поля класса создаются  в момент первого обращения к данному классу</a:t>
            </a:r>
            <a:r>
              <a:rPr lang="ru-RU" sz="2000" kern="0" dirty="0" smtClean="0">
                <a:solidFill>
                  <a:srgbClr val="000000"/>
                </a:solidFill>
                <a:latin typeface="Arial"/>
                <a:cs typeface="Arial"/>
              </a:rPr>
              <a:t>.</a:t>
            </a:r>
          </a:p>
          <a:p>
            <a:pPr marL="0" lvl="0" indent="0" fontAlgn="base">
              <a:lnSpc>
                <a:spcPct val="90000"/>
              </a:lnSpc>
              <a:spcBef>
                <a:spcPct val="20000"/>
              </a:spcBef>
              <a:spcAft>
                <a:spcPct val="0"/>
              </a:spcAft>
              <a:buClr>
                <a:srgbClr val="005D96"/>
              </a:buClr>
              <a:buSzPct val="75000"/>
              <a:buNone/>
            </a:pPr>
            <a:endParaRPr lang="ru-RU" sz="2000" kern="0" dirty="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75000"/>
              <a:buNone/>
            </a:pPr>
            <a:r>
              <a:rPr lang="ru-RU" sz="2000" kern="0" dirty="0">
                <a:solidFill>
                  <a:srgbClr val="000000"/>
                </a:solidFill>
                <a:latin typeface="Arial"/>
                <a:cs typeface="Arial"/>
              </a:rPr>
              <a:t>Использование:</a:t>
            </a:r>
          </a:p>
          <a:p>
            <a:pPr marL="342900" lvl="0" indent="-342900" fontAlgn="base">
              <a:lnSpc>
                <a:spcPct val="90000"/>
              </a:lnSpc>
              <a:spcBef>
                <a:spcPct val="20000"/>
              </a:spcBef>
              <a:spcAft>
                <a:spcPct val="0"/>
              </a:spcAft>
              <a:buClr>
                <a:srgbClr val="005D96"/>
              </a:buClr>
              <a:buSzPct val="100000"/>
              <a:buFont typeface="Wingdings" pitchFamily="2" charset="2"/>
              <a:buChar char="§"/>
            </a:pPr>
            <a:r>
              <a:rPr lang="ru-RU" sz="2000" kern="0" dirty="0" smtClean="0">
                <a:solidFill>
                  <a:srgbClr val="000000"/>
                </a:solidFill>
                <a:latin typeface="Arial"/>
                <a:cs typeface="Arial"/>
              </a:rPr>
              <a:t>С модификатором </a:t>
            </a:r>
            <a:r>
              <a:rPr lang="en-US" sz="2000" kern="0" dirty="0" smtClean="0">
                <a:solidFill>
                  <a:srgbClr val="000000"/>
                </a:solidFill>
                <a:latin typeface="Arial"/>
                <a:cs typeface="Arial"/>
              </a:rPr>
              <a:t>final </a:t>
            </a:r>
            <a:r>
              <a:rPr lang="ru-RU" sz="2000" kern="0" dirty="0" smtClean="0">
                <a:solidFill>
                  <a:srgbClr val="000000"/>
                </a:solidFill>
                <a:latin typeface="Arial"/>
                <a:cs typeface="Arial"/>
              </a:rPr>
              <a:t>объявляют константы</a:t>
            </a:r>
            <a:r>
              <a:rPr lang="en-US" sz="2000" kern="0" dirty="0" smtClean="0">
                <a:solidFill>
                  <a:srgbClr val="000000"/>
                </a:solidFill>
                <a:latin typeface="Arial"/>
                <a:cs typeface="Arial"/>
              </a:rPr>
              <a:t> </a:t>
            </a:r>
            <a:r>
              <a:rPr lang="ru-RU" sz="2000" kern="0" dirty="0" smtClean="0">
                <a:solidFill>
                  <a:srgbClr val="000000"/>
                </a:solidFill>
                <a:latin typeface="Arial"/>
                <a:cs typeface="Arial"/>
              </a:rPr>
              <a:t>(например число </a:t>
            </a:r>
            <a:r>
              <a:rPr lang="en-US" sz="2000" kern="0" dirty="0" smtClean="0">
                <a:solidFill>
                  <a:srgbClr val="000000"/>
                </a:solidFill>
                <a:latin typeface="Arial"/>
                <a:cs typeface="Arial"/>
              </a:rPr>
              <a:t>PI </a:t>
            </a:r>
            <a:r>
              <a:rPr lang="ru-RU" sz="2000" kern="0" dirty="0" smtClean="0">
                <a:solidFill>
                  <a:srgbClr val="000000"/>
                </a:solidFill>
                <a:latin typeface="Arial"/>
                <a:cs typeface="Arial"/>
              </a:rPr>
              <a:t>в классе </a:t>
            </a:r>
            <a:r>
              <a:rPr lang="en-US" sz="2000" kern="0" dirty="0" smtClean="0">
                <a:solidFill>
                  <a:srgbClr val="000000"/>
                </a:solidFill>
                <a:latin typeface="Arial"/>
                <a:cs typeface="Arial"/>
              </a:rPr>
              <a:t>Math)</a:t>
            </a:r>
            <a:endParaRPr lang="ru-RU" sz="2000" kern="0" dirty="0" smtClean="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100000"/>
              <a:buFont typeface="Wingdings" pitchFamily="2" charset="2"/>
              <a:buChar char="§"/>
            </a:pPr>
            <a:r>
              <a:rPr lang="ru-RU" sz="2000" kern="0" dirty="0" smtClean="0">
                <a:solidFill>
                  <a:srgbClr val="000000"/>
                </a:solidFill>
                <a:latin typeface="Arial"/>
                <a:cs typeface="Arial"/>
              </a:rPr>
              <a:t>Использовать </a:t>
            </a:r>
            <a:r>
              <a:rPr lang="ru-RU" sz="2000" kern="0" dirty="0">
                <a:solidFill>
                  <a:srgbClr val="000000"/>
                </a:solidFill>
                <a:latin typeface="Arial"/>
                <a:cs typeface="Arial"/>
              </a:rPr>
              <a:t>одну переменную для всех экземпляров класса</a:t>
            </a:r>
          </a:p>
          <a:p>
            <a:pPr marL="342900" lvl="0" indent="-342900" fontAlgn="base">
              <a:lnSpc>
                <a:spcPct val="90000"/>
              </a:lnSpc>
              <a:spcBef>
                <a:spcPct val="20000"/>
              </a:spcBef>
              <a:spcAft>
                <a:spcPct val="0"/>
              </a:spcAft>
              <a:buClr>
                <a:srgbClr val="005D96"/>
              </a:buClr>
              <a:buSzPct val="100000"/>
              <a:buFont typeface="Wingdings" pitchFamily="2" charset="2"/>
              <a:buChar char="§"/>
            </a:pPr>
            <a:r>
              <a:rPr lang="en-US" sz="2000" kern="0" dirty="0">
                <a:solidFill>
                  <a:srgbClr val="000000"/>
                </a:solidFill>
                <a:latin typeface="Arial"/>
                <a:cs typeface="Arial"/>
              </a:rPr>
              <a:t>Singleton</a:t>
            </a:r>
            <a:endParaRPr lang="ru-RU" sz="2000" kern="0" dirty="0">
              <a:solidFill>
                <a:srgbClr val="000000"/>
              </a:solidFill>
              <a:latin typeface="Arial"/>
              <a:cs typeface="Arial"/>
            </a:endParaRPr>
          </a:p>
        </p:txBody>
      </p:sp>
    </p:spTree>
    <p:extLst>
      <p:ext uri="{BB962C8B-B14F-4D97-AF65-F5344CB8AC3E}">
        <p14:creationId xmlns:p14="http://schemas.microsoft.com/office/powerpoint/2010/main" val="71739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423333"/>
            <a:ext cx="10772775" cy="1083734"/>
          </a:xfrm>
        </p:spPr>
        <p:txBody>
          <a:bodyPr/>
          <a:lstStyle/>
          <a:p>
            <a:r>
              <a:rPr lang="ru-RU" sz="4000" b="1" kern="0" spc="0" dirty="0">
                <a:solidFill>
                  <a:srgbClr val="000000"/>
                </a:solidFill>
                <a:latin typeface="Arial"/>
                <a:cs typeface="Arial"/>
              </a:rPr>
              <a:t>Пример со статическим полем</a:t>
            </a:r>
            <a:endParaRPr lang="en-US" dirty="0"/>
          </a:p>
        </p:txBody>
      </p:sp>
      <p:sp>
        <p:nvSpPr>
          <p:cNvPr id="3" name="Объект 2"/>
          <p:cNvSpPr>
            <a:spLocks noGrp="1"/>
          </p:cNvSpPr>
          <p:nvPr>
            <p:ph idx="1"/>
          </p:nvPr>
        </p:nvSpPr>
        <p:spPr>
          <a:xfrm>
            <a:off x="676656" y="1507067"/>
            <a:ext cx="10753725" cy="4634653"/>
          </a:xfrm>
        </p:spPr>
        <p:txBody>
          <a:bodyPr>
            <a:normAutofit lnSpcReduction="10000"/>
          </a:bodyPr>
          <a:lstStyle/>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public class </a:t>
            </a:r>
            <a:r>
              <a:rPr lang="en-US" sz="1800" kern="0" dirty="0" err="1">
                <a:solidFill>
                  <a:srgbClr val="000000"/>
                </a:solidFill>
                <a:latin typeface="Arial"/>
                <a:cs typeface="Arial"/>
              </a:rPr>
              <a:t>Proba</a:t>
            </a:r>
            <a:r>
              <a:rPr lang="en-US" sz="1800" kern="0" dirty="0">
                <a:solidFill>
                  <a:srgbClr val="000000"/>
                </a:solidFill>
                <a:latin typeface="Arial"/>
                <a:cs typeface="Arial"/>
              </a:rPr>
              <a:t> {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int</a:t>
            </a:r>
            <a:r>
              <a:rPr lang="en-US" sz="1800" kern="0" dirty="0">
                <a:solidFill>
                  <a:srgbClr val="000000"/>
                </a:solidFill>
                <a:latin typeface="Arial"/>
                <a:cs typeface="Arial"/>
              </a:rPr>
              <a:t> a = 10; // </a:t>
            </a:r>
            <a:r>
              <a:rPr lang="ru-RU" sz="1800" kern="0" dirty="0">
                <a:solidFill>
                  <a:srgbClr val="000000"/>
                </a:solidFill>
                <a:latin typeface="Arial"/>
                <a:cs typeface="Arial"/>
              </a:rPr>
              <a:t>обычное поле </a:t>
            </a:r>
            <a:endParaRPr lang="en-US" sz="1800" kern="0" dirty="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static </a:t>
            </a:r>
            <a:r>
              <a:rPr lang="en-US" sz="1800" kern="0" dirty="0" err="1">
                <a:solidFill>
                  <a:srgbClr val="000000"/>
                </a:solidFill>
                <a:latin typeface="Arial"/>
                <a:cs typeface="Arial"/>
              </a:rPr>
              <a:t>int</a:t>
            </a:r>
            <a:r>
              <a:rPr lang="en-US" sz="1800" kern="0" dirty="0">
                <a:solidFill>
                  <a:srgbClr val="000000"/>
                </a:solidFill>
                <a:latin typeface="Arial"/>
                <a:cs typeface="Arial"/>
              </a:rPr>
              <a:t> </a:t>
            </a:r>
            <a:r>
              <a:rPr lang="en-US" sz="1800" kern="0" dirty="0" err="1">
                <a:solidFill>
                  <a:srgbClr val="000000"/>
                </a:solidFill>
                <a:latin typeface="Arial"/>
                <a:cs typeface="Arial"/>
              </a:rPr>
              <a:t>cnt</a:t>
            </a:r>
            <a:r>
              <a:rPr lang="en-US" sz="1800" kern="0" dirty="0">
                <a:solidFill>
                  <a:srgbClr val="000000"/>
                </a:solidFill>
                <a:latin typeface="Arial"/>
                <a:cs typeface="Arial"/>
              </a:rPr>
              <a:t> = 0; // </a:t>
            </a:r>
            <a:r>
              <a:rPr lang="ru-RU" sz="1800" kern="0" dirty="0">
                <a:solidFill>
                  <a:srgbClr val="000000"/>
                </a:solidFill>
                <a:latin typeface="Arial"/>
                <a:cs typeface="Arial"/>
              </a:rPr>
              <a:t>статическое поле </a:t>
            </a:r>
            <a:endParaRPr lang="en-US" sz="1800" kern="0" dirty="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public void print() {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System.out.println</a:t>
            </a:r>
            <a:r>
              <a:rPr lang="en-US" sz="1800" kern="0" dirty="0">
                <a:solidFill>
                  <a:srgbClr val="000000"/>
                </a:solidFill>
                <a:latin typeface="Arial"/>
                <a:cs typeface="Arial"/>
              </a:rPr>
              <a:t>("</a:t>
            </a:r>
            <a:r>
              <a:rPr lang="en-US" sz="1800" kern="0" dirty="0" err="1">
                <a:solidFill>
                  <a:srgbClr val="000000"/>
                </a:solidFill>
                <a:latin typeface="Arial"/>
                <a:cs typeface="Arial"/>
              </a:rPr>
              <a:t>cnt</a:t>
            </a:r>
            <a:r>
              <a:rPr lang="ru-RU" sz="1800" kern="0" dirty="0">
                <a:solidFill>
                  <a:srgbClr val="000000"/>
                </a:solidFill>
                <a:latin typeface="Arial"/>
                <a:cs typeface="Arial"/>
              </a:rPr>
              <a:t> </a:t>
            </a:r>
            <a:r>
              <a:rPr lang="en-US" sz="1800" kern="0" dirty="0">
                <a:solidFill>
                  <a:srgbClr val="000000"/>
                </a:solidFill>
                <a:latin typeface="Arial"/>
                <a:cs typeface="Arial"/>
              </a:rPr>
              <a:t>=</a:t>
            </a:r>
            <a:r>
              <a:rPr lang="ru-RU" sz="1800" kern="0" dirty="0">
                <a:solidFill>
                  <a:srgbClr val="000000"/>
                </a:solidFill>
                <a:latin typeface="Arial"/>
                <a:cs typeface="Arial"/>
              </a:rPr>
              <a:t> </a:t>
            </a:r>
            <a:r>
              <a:rPr lang="en-US" sz="1800" kern="0" dirty="0">
                <a:solidFill>
                  <a:srgbClr val="000000"/>
                </a:solidFill>
                <a:latin typeface="Arial"/>
                <a:cs typeface="Arial"/>
              </a:rPr>
              <a:t>" + </a:t>
            </a:r>
            <a:r>
              <a:rPr lang="en-US" sz="1800" kern="0" dirty="0" err="1">
                <a:solidFill>
                  <a:srgbClr val="000000"/>
                </a:solidFill>
                <a:latin typeface="Arial"/>
                <a:cs typeface="Arial"/>
              </a:rPr>
              <a:t>cnt</a:t>
            </a:r>
            <a:r>
              <a:rPr lang="en-US" sz="1800" kern="0" dirty="0">
                <a:solidFill>
                  <a:srgbClr val="000000"/>
                </a:solidFill>
                <a:latin typeface="Arial"/>
                <a:cs typeface="Arial"/>
              </a:rPr>
              <a:t>);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System.out.println</a:t>
            </a:r>
            <a:r>
              <a:rPr lang="en-US" sz="1800" kern="0" dirty="0">
                <a:solidFill>
                  <a:srgbClr val="000000"/>
                </a:solidFill>
                <a:latin typeface="Arial"/>
                <a:cs typeface="Arial"/>
              </a:rPr>
              <a:t>("a</a:t>
            </a:r>
            <a:r>
              <a:rPr lang="ru-RU" sz="1800" kern="0" dirty="0">
                <a:solidFill>
                  <a:srgbClr val="000000"/>
                </a:solidFill>
                <a:latin typeface="Arial"/>
                <a:cs typeface="Arial"/>
              </a:rPr>
              <a:t> </a:t>
            </a:r>
            <a:r>
              <a:rPr lang="en-US" sz="1800" kern="0" dirty="0">
                <a:solidFill>
                  <a:srgbClr val="000000"/>
                </a:solidFill>
                <a:latin typeface="Arial"/>
                <a:cs typeface="Arial"/>
              </a:rPr>
              <a:t>=</a:t>
            </a:r>
            <a:r>
              <a:rPr lang="ru-RU" sz="1800" kern="0" dirty="0">
                <a:solidFill>
                  <a:srgbClr val="000000"/>
                </a:solidFill>
                <a:latin typeface="Arial"/>
                <a:cs typeface="Arial"/>
              </a:rPr>
              <a:t> </a:t>
            </a:r>
            <a:r>
              <a:rPr lang="en-US" sz="1800" kern="0" dirty="0">
                <a:solidFill>
                  <a:srgbClr val="000000"/>
                </a:solidFill>
                <a:latin typeface="Arial"/>
                <a:cs typeface="Arial"/>
              </a:rPr>
              <a:t>" + a); }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public static void main(String </a:t>
            </a:r>
            <a:r>
              <a:rPr lang="en-US" sz="1800" kern="0" dirty="0" err="1">
                <a:solidFill>
                  <a:srgbClr val="000000"/>
                </a:solidFill>
                <a:latin typeface="Arial"/>
                <a:cs typeface="Arial"/>
              </a:rPr>
              <a:t>args</a:t>
            </a:r>
            <a:r>
              <a:rPr lang="en-US" sz="1800" kern="0" dirty="0">
                <a:solidFill>
                  <a:srgbClr val="000000"/>
                </a:solidFill>
                <a:latin typeface="Arial"/>
                <a:cs typeface="Arial"/>
              </a:rPr>
              <a:t>[]) {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Proba</a:t>
            </a:r>
            <a:r>
              <a:rPr lang="en-US" sz="1800" kern="0" dirty="0">
                <a:solidFill>
                  <a:srgbClr val="000000"/>
                </a:solidFill>
                <a:latin typeface="Arial"/>
                <a:cs typeface="Arial"/>
              </a:rPr>
              <a:t> obj1 = new </a:t>
            </a:r>
            <a:r>
              <a:rPr lang="en-US" sz="1800" kern="0" dirty="0" err="1">
                <a:solidFill>
                  <a:srgbClr val="000000"/>
                </a:solidFill>
                <a:latin typeface="Arial"/>
                <a:cs typeface="Arial"/>
              </a:rPr>
              <a:t>Proba</a:t>
            </a:r>
            <a:r>
              <a:rPr lang="en-US" sz="1800" kern="0" dirty="0">
                <a:solidFill>
                  <a:srgbClr val="000000"/>
                </a:solidFill>
                <a:latin typeface="Arial"/>
                <a:cs typeface="Arial"/>
              </a:rPr>
              <a:t>();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cnt</a:t>
            </a:r>
            <a:r>
              <a:rPr lang="en-US" sz="1800" kern="0" dirty="0">
                <a:solidFill>
                  <a:srgbClr val="000000"/>
                </a:solidFill>
                <a:latin typeface="Arial"/>
                <a:cs typeface="Arial"/>
              </a:rPr>
              <a:t>++; // </a:t>
            </a:r>
            <a:r>
              <a:rPr lang="ru-RU" sz="1800" kern="0" dirty="0">
                <a:solidFill>
                  <a:srgbClr val="000000"/>
                </a:solidFill>
                <a:latin typeface="Arial"/>
                <a:cs typeface="Arial"/>
              </a:rPr>
              <a:t>увеличим </a:t>
            </a:r>
            <a:r>
              <a:rPr lang="en-US" sz="1800" kern="0" dirty="0" err="1">
                <a:solidFill>
                  <a:srgbClr val="000000"/>
                </a:solidFill>
                <a:latin typeface="Arial"/>
                <a:cs typeface="Arial"/>
              </a:rPr>
              <a:t>cnt</a:t>
            </a:r>
            <a:r>
              <a:rPr lang="en-US" sz="1800" kern="0" dirty="0">
                <a:solidFill>
                  <a:srgbClr val="000000"/>
                </a:solidFill>
                <a:latin typeface="Arial"/>
                <a:cs typeface="Arial"/>
              </a:rPr>
              <a:t> </a:t>
            </a:r>
            <a:r>
              <a:rPr lang="ru-RU" sz="1800" kern="0" dirty="0">
                <a:solidFill>
                  <a:srgbClr val="000000"/>
                </a:solidFill>
                <a:latin typeface="Arial"/>
                <a:cs typeface="Arial"/>
              </a:rPr>
              <a:t>на 1 </a:t>
            </a:r>
            <a:endParaRPr lang="en-US" sz="1800" kern="0" dirty="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obj1.print();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Proba</a:t>
            </a:r>
            <a:r>
              <a:rPr lang="en-US" sz="1800" kern="0" dirty="0">
                <a:solidFill>
                  <a:srgbClr val="000000"/>
                </a:solidFill>
                <a:latin typeface="Arial"/>
                <a:cs typeface="Arial"/>
              </a:rPr>
              <a:t> obj2 = new </a:t>
            </a:r>
            <a:r>
              <a:rPr lang="en-US" sz="1800" kern="0" dirty="0" err="1">
                <a:solidFill>
                  <a:srgbClr val="000000"/>
                </a:solidFill>
                <a:latin typeface="Arial"/>
                <a:cs typeface="Arial"/>
              </a:rPr>
              <a:t>Proba</a:t>
            </a:r>
            <a:r>
              <a:rPr lang="en-US" sz="1800" kern="0" dirty="0">
                <a:solidFill>
                  <a:srgbClr val="000000"/>
                </a:solidFill>
                <a:latin typeface="Arial"/>
                <a:cs typeface="Arial"/>
              </a:rPr>
              <a:t>();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a:t>
            </a:r>
            <a:r>
              <a:rPr lang="en-US" sz="1800" kern="0" dirty="0" err="1">
                <a:solidFill>
                  <a:srgbClr val="000000"/>
                </a:solidFill>
                <a:latin typeface="Arial"/>
                <a:cs typeface="Arial"/>
              </a:rPr>
              <a:t>cnt</a:t>
            </a:r>
            <a:r>
              <a:rPr lang="en-US" sz="1800" kern="0" dirty="0">
                <a:solidFill>
                  <a:srgbClr val="000000"/>
                </a:solidFill>
                <a:latin typeface="Arial"/>
                <a:cs typeface="Arial"/>
              </a:rPr>
              <a:t>++; // </a:t>
            </a:r>
            <a:r>
              <a:rPr lang="ru-RU" sz="1800" kern="0" dirty="0">
                <a:solidFill>
                  <a:srgbClr val="000000"/>
                </a:solidFill>
                <a:latin typeface="Arial"/>
                <a:cs typeface="Arial"/>
              </a:rPr>
              <a:t>увеличим </a:t>
            </a:r>
            <a:r>
              <a:rPr lang="en-US" sz="1800" kern="0" dirty="0" err="1">
                <a:solidFill>
                  <a:srgbClr val="000000"/>
                </a:solidFill>
                <a:latin typeface="Arial"/>
                <a:cs typeface="Arial"/>
              </a:rPr>
              <a:t>cnt</a:t>
            </a:r>
            <a:r>
              <a:rPr lang="en-US" sz="1800" kern="0" dirty="0">
                <a:solidFill>
                  <a:srgbClr val="000000"/>
                </a:solidFill>
                <a:latin typeface="Arial"/>
                <a:cs typeface="Arial"/>
              </a:rPr>
              <a:t> </a:t>
            </a:r>
            <a:r>
              <a:rPr lang="ru-RU" sz="1800" kern="0" dirty="0">
                <a:solidFill>
                  <a:srgbClr val="000000"/>
                </a:solidFill>
                <a:latin typeface="Arial"/>
                <a:cs typeface="Arial"/>
              </a:rPr>
              <a:t>на 1 </a:t>
            </a:r>
            <a:endParaRPr lang="en-US" sz="1800" kern="0" dirty="0">
              <a:solidFill>
                <a:srgbClr val="000000"/>
              </a:solidFill>
              <a:latin typeface="Arial"/>
              <a:cs typeface="Arial"/>
            </a:endParaRP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obj2.a = 0;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obj1.print();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		obj2.print(); } </a:t>
            </a:r>
          </a:p>
          <a:p>
            <a:pPr marL="342900" lvl="0" indent="-342900" fontAlgn="base">
              <a:lnSpc>
                <a:spcPct val="90000"/>
              </a:lnSpc>
              <a:spcBef>
                <a:spcPct val="20000"/>
              </a:spcBef>
              <a:spcAft>
                <a:spcPct val="0"/>
              </a:spcAft>
              <a:buClr>
                <a:srgbClr val="005D96"/>
              </a:buClr>
              <a:buSzPct val="75000"/>
              <a:buNone/>
            </a:pPr>
            <a:r>
              <a:rPr lang="en-US" sz="1800" kern="0" dirty="0">
                <a:solidFill>
                  <a:srgbClr val="000000"/>
                </a:solidFill>
                <a:latin typeface="Arial"/>
                <a:cs typeface="Arial"/>
              </a:rPr>
              <a:t>}</a:t>
            </a:r>
            <a:endParaRPr lang="ru-RU" sz="1800" kern="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52226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380999"/>
            <a:ext cx="10772775" cy="1141731"/>
          </a:xfrm>
        </p:spPr>
        <p:txBody>
          <a:bodyPr/>
          <a:lstStyle/>
          <a:p>
            <a:r>
              <a:rPr lang="ru-RU" sz="4400" b="1" kern="0" spc="0" dirty="0">
                <a:solidFill>
                  <a:srgbClr val="000000"/>
                </a:solidFill>
                <a:latin typeface="Arial"/>
                <a:cs typeface="Arial"/>
              </a:rPr>
              <a:t>Статические методы</a:t>
            </a:r>
            <a:endParaRPr lang="en-US" dirty="0"/>
          </a:p>
        </p:txBody>
      </p:sp>
      <p:sp>
        <p:nvSpPr>
          <p:cNvPr id="3" name="Объект 2"/>
          <p:cNvSpPr>
            <a:spLocks noGrp="1"/>
          </p:cNvSpPr>
          <p:nvPr>
            <p:ph idx="1"/>
          </p:nvPr>
        </p:nvSpPr>
        <p:spPr>
          <a:xfrm>
            <a:off x="676656" y="1622213"/>
            <a:ext cx="10753725" cy="4685453"/>
          </a:xfrm>
        </p:spPr>
        <p:txBody>
          <a:bodyPr>
            <a:normAutofit/>
          </a:bodyPr>
          <a:lstStyle/>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По аналогии со статическими полями, статические методы не привязаны к конкретному объекту класса. При вызове статического метода перед ним можно указать не ссылку, а имя класса:</a:t>
            </a:r>
          </a:p>
          <a:p>
            <a:pPr marL="342900" lvl="0" indent="-342900" algn="just" fontAlgn="base">
              <a:lnSpc>
                <a:spcPct val="100000"/>
              </a:lnSpc>
              <a:spcBef>
                <a:spcPct val="20000"/>
              </a:spcBef>
              <a:spcAft>
                <a:spcPct val="0"/>
              </a:spcAft>
              <a:buClr>
                <a:srgbClr val="005D96"/>
              </a:buClr>
              <a:buSzPct val="75000"/>
              <a:buNone/>
            </a:pPr>
            <a:r>
              <a:rPr lang="en-US" sz="2000" kern="0" dirty="0">
                <a:solidFill>
                  <a:srgbClr val="000000"/>
                </a:solidFill>
                <a:latin typeface="Arial"/>
                <a:cs typeface="Arial"/>
              </a:rPr>
              <a:t>class </a:t>
            </a:r>
            <a:r>
              <a:rPr lang="en-US" sz="2000" kern="0" dirty="0" err="1">
                <a:solidFill>
                  <a:srgbClr val="000000"/>
                </a:solidFill>
                <a:latin typeface="Arial"/>
                <a:cs typeface="Arial"/>
              </a:rPr>
              <a:t>SomeClass</a:t>
            </a:r>
            <a:r>
              <a:rPr lang="en-US" sz="2000" kern="0" dirty="0">
                <a:solidFill>
                  <a:srgbClr val="000000"/>
                </a:solidFill>
                <a:latin typeface="Arial"/>
                <a:cs typeface="Arial"/>
              </a:rPr>
              <a:t> { </a:t>
            </a:r>
            <a:endParaRPr lang="ru-RU" sz="2000" kern="0" dirty="0">
              <a:solidFill>
                <a:srgbClr val="000000"/>
              </a:solidFill>
              <a:latin typeface="Arial"/>
              <a:cs typeface="Arial"/>
            </a:endParaRP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a:t>
            </a:r>
            <a:r>
              <a:rPr lang="en-US" sz="2000" kern="0" dirty="0">
                <a:solidFill>
                  <a:srgbClr val="000000"/>
                </a:solidFill>
                <a:latin typeface="Arial"/>
                <a:cs typeface="Arial"/>
              </a:rPr>
              <a:t>static </a:t>
            </a:r>
            <a:r>
              <a:rPr lang="en-US" sz="2000" kern="0" dirty="0" err="1">
                <a:solidFill>
                  <a:srgbClr val="000000"/>
                </a:solidFill>
                <a:latin typeface="Arial"/>
                <a:cs typeface="Arial"/>
              </a:rPr>
              <a:t>int</a:t>
            </a:r>
            <a:r>
              <a:rPr lang="en-US" sz="2000" kern="0" dirty="0">
                <a:solidFill>
                  <a:srgbClr val="000000"/>
                </a:solidFill>
                <a:latin typeface="Arial"/>
                <a:cs typeface="Arial"/>
              </a:rPr>
              <a:t> t = 0; // </a:t>
            </a:r>
            <a:r>
              <a:rPr lang="ru-RU" sz="2000" kern="0" dirty="0">
                <a:solidFill>
                  <a:srgbClr val="000000"/>
                </a:solidFill>
                <a:latin typeface="Arial"/>
                <a:cs typeface="Arial"/>
              </a:rPr>
              <a:t>статическое поле</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 . . </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a:t>
            </a:r>
            <a:r>
              <a:rPr lang="en-US" sz="2000" kern="0" dirty="0">
                <a:solidFill>
                  <a:srgbClr val="000000"/>
                </a:solidFill>
                <a:latin typeface="Arial"/>
                <a:cs typeface="Arial"/>
              </a:rPr>
              <a:t>public static void f() { // </a:t>
            </a:r>
            <a:r>
              <a:rPr lang="ru-RU" sz="2000" kern="0" dirty="0">
                <a:solidFill>
                  <a:srgbClr val="000000"/>
                </a:solidFill>
                <a:latin typeface="Arial"/>
                <a:cs typeface="Arial"/>
              </a:rPr>
              <a:t>статический метод </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 . . </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 </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a:t>
            </a:r>
          </a:p>
          <a:p>
            <a:pPr marL="342900" lvl="0" indent="-342900" algn="just" fontAlgn="base">
              <a:lnSpc>
                <a:spcPct val="100000"/>
              </a:lnSpc>
              <a:spcBef>
                <a:spcPct val="20000"/>
              </a:spcBef>
              <a:spcAft>
                <a:spcPct val="0"/>
              </a:spcAft>
              <a:buClr>
                <a:srgbClr val="005D96"/>
              </a:buClr>
              <a:buSzPct val="75000"/>
              <a:buNone/>
            </a:pPr>
            <a:r>
              <a:rPr lang="ru-RU" sz="2000" kern="0" dirty="0">
                <a:solidFill>
                  <a:srgbClr val="000000"/>
                </a:solidFill>
                <a:latin typeface="Arial"/>
                <a:cs typeface="Arial"/>
              </a:rPr>
              <a:t>. . . </a:t>
            </a:r>
          </a:p>
          <a:p>
            <a:pPr marL="342900" lvl="0" indent="-342900" algn="just" fontAlgn="base">
              <a:lnSpc>
                <a:spcPct val="100000"/>
              </a:lnSpc>
              <a:spcBef>
                <a:spcPct val="20000"/>
              </a:spcBef>
              <a:spcAft>
                <a:spcPct val="0"/>
              </a:spcAft>
              <a:buClr>
                <a:srgbClr val="005D96"/>
              </a:buClr>
              <a:buSzPct val="75000"/>
              <a:buNone/>
            </a:pPr>
            <a:r>
              <a:rPr lang="en-US" sz="2000" kern="0" dirty="0" err="1">
                <a:solidFill>
                  <a:srgbClr val="000000"/>
                </a:solidFill>
                <a:latin typeface="Arial"/>
                <a:cs typeface="Arial"/>
              </a:rPr>
              <a:t>SomeClass.f</a:t>
            </a:r>
            <a:r>
              <a:rPr lang="en-US" sz="2000" kern="0" dirty="0">
                <a:solidFill>
                  <a:srgbClr val="000000"/>
                </a:solidFill>
                <a:latin typeface="Arial"/>
                <a:cs typeface="Arial"/>
              </a:rPr>
              <a:t>(); </a:t>
            </a:r>
            <a:endParaRPr lang="ru-RU" sz="2000" kern="0" dirty="0">
              <a:solidFill>
                <a:srgbClr val="000000"/>
              </a:solidFill>
              <a:latin typeface="Arial"/>
              <a:cs typeface="Arial"/>
            </a:endParaRPr>
          </a:p>
          <a:p>
            <a:pPr marL="342900" lvl="0" indent="-342900" algn="just" fontAlgn="base">
              <a:lnSpc>
                <a:spcPct val="100000"/>
              </a:lnSpc>
              <a:spcBef>
                <a:spcPct val="20000"/>
              </a:spcBef>
              <a:spcAft>
                <a:spcPct val="0"/>
              </a:spcAft>
              <a:buClr>
                <a:srgbClr val="005D96"/>
              </a:buClr>
              <a:buSzPct val="75000"/>
              <a:buNone/>
            </a:pPr>
            <a:r>
              <a:rPr lang="en-US" sz="2000" kern="0" dirty="0">
                <a:solidFill>
                  <a:srgbClr val="000000"/>
                </a:solidFill>
                <a:latin typeface="Arial"/>
                <a:cs typeface="Arial"/>
              </a:rPr>
              <a:t>. . .</a:t>
            </a:r>
            <a:endParaRPr lang="ru-RU" sz="2000" kern="0" dirty="0">
              <a:solidFill>
                <a:srgbClr val="0078C3"/>
              </a:solidFill>
              <a:latin typeface="Arial"/>
              <a:cs typeface="Arial"/>
            </a:endParaRPr>
          </a:p>
          <a:p>
            <a:endParaRPr lang="en-US" dirty="0"/>
          </a:p>
        </p:txBody>
      </p:sp>
    </p:spTree>
    <p:extLst>
      <p:ext uri="{BB962C8B-B14F-4D97-AF65-F5344CB8AC3E}">
        <p14:creationId xmlns:p14="http://schemas.microsoft.com/office/powerpoint/2010/main" val="1556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397933"/>
            <a:ext cx="10772775" cy="1124798"/>
          </a:xfrm>
        </p:spPr>
        <p:txBody>
          <a:bodyPr/>
          <a:lstStyle/>
          <a:p>
            <a:r>
              <a:rPr lang="ru-RU" sz="4400" b="1" kern="0" spc="0" dirty="0">
                <a:solidFill>
                  <a:srgbClr val="000000"/>
                </a:solidFill>
                <a:latin typeface="Arial"/>
                <a:cs typeface="Arial"/>
              </a:rPr>
              <a:t>Ограничения на </a:t>
            </a:r>
            <a:r>
              <a:rPr lang="en-US" sz="4400" b="1" kern="0" spc="0" dirty="0">
                <a:solidFill>
                  <a:srgbClr val="000000"/>
                </a:solidFill>
                <a:latin typeface="Arial"/>
                <a:cs typeface="Arial"/>
              </a:rPr>
              <a:t>static </a:t>
            </a:r>
            <a:r>
              <a:rPr lang="ru-RU" sz="4400" b="1" kern="0" spc="0" dirty="0">
                <a:solidFill>
                  <a:srgbClr val="000000"/>
                </a:solidFill>
                <a:latin typeface="Arial"/>
                <a:cs typeface="Arial"/>
              </a:rPr>
              <a:t>методы:</a:t>
            </a:r>
            <a:endParaRPr lang="en-US" dirty="0"/>
          </a:p>
        </p:txBody>
      </p:sp>
      <p:sp>
        <p:nvSpPr>
          <p:cNvPr id="3" name="Объект 2"/>
          <p:cNvSpPr>
            <a:spLocks noGrp="1"/>
          </p:cNvSpPr>
          <p:nvPr>
            <p:ph idx="1"/>
          </p:nvPr>
        </p:nvSpPr>
        <p:spPr>
          <a:xfrm>
            <a:off x="676274" y="1735667"/>
            <a:ext cx="10753725" cy="3953932"/>
          </a:xfrm>
        </p:spPr>
        <p:txBody>
          <a:bodyPr/>
          <a:lstStyle/>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sz="2800" kern="0" dirty="0">
                <a:solidFill>
                  <a:srgbClr val="000000"/>
                </a:solidFill>
                <a:latin typeface="Arial"/>
                <a:cs typeface="Arial"/>
              </a:rPr>
              <a:t>Они могут вызывать только другие статические методы. </a:t>
            </a:r>
          </a:p>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Они должны осуществлять доступ только к статическим переменным.</a:t>
            </a:r>
          </a:p>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Они ни коим образом не могут ссылаться на члены типа </a:t>
            </a:r>
            <a:r>
              <a:rPr lang="ru-RU" kern="0" dirty="0" err="1">
                <a:solidFill>
                  <a:srgbClr val="000000"/>
                </a:solidFill>
                <a:latin typeface="Arial"/>
                <a:cs typeface="Arial"/>
              </a:rPr>
              <a:t>this</a:t>
            </a:r>
            <a:r>
              <a:rPr lang="ru-RU" kern="0" dirty="0">
                <a:solidFill>
                  <a:srgbClr val="000000"/>
                </a:solidFill>
                <a:latin typeface="Arial"/>
                <a:cs typeface="Arial"/>
              </a:rPr>
              <a:t> или </a:t>
            </a:r>
            <a:r>
              <a:rPr lang="ru-RU" kern="0" dirty="0" err="1">
                <a:solidFill>
                  <a:srgbClr val="000000"/>
                </a:solidFill>
                <a:latin typeface="Arial"/>
                <a:cs typeface="Arial"/>
              </a:rPr>
              <a:t>super</a:t>
            </a:r>
            <a:r>
              <a:rPr lang="ru-RU" kern="0" dirty="0">
                <a:solidFill>
                  <a:srgbClr val="000000"/>
                </a:solidFill>
                <a:latin typeface="Arial"/>
                <a:cs typeface="Arial"/>
              </a:rPr>
              <a:t>. </a:t>
            </a:r>
          </a:p>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Если статический метод определен как </a:t>
            </a:r>
            <a:r>
              <a:rPr lang="ru-RU" kern="0" dirty="0" err="1">
                <a:solidFill>
                  <a:srgbClr val="000000"/>
                </a:solidFill>
                <a:latin typeface="Arial"/>
                <a:cs typeface="Arial"/>
              </a:rPr>
              <a:t>final</a:t>
            </a:r>
            <a:r>
              <a:rPr lang="ru-RU" kern="0" dirty="0">
                <a:solidFill>
                  <a:srgbClr val="000000"/>
                </a:solidFill>
                <a:latin typeface="Arial"/>
                <a:cs typeface="Arial"/>
              </a:rPr>
              <a:t> -метод, то он не может быть переопределен.</a:t>
            </a:r>
          </a:p>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статические методы не могут быть абстрактными;</a:t>
            </a:r>
          </a:p>
          <a:p>
            <a:pPr marL="342900" lvl="0" indent="-342900" fontAlgn="base">
              <a:lnSpc>
                <a:spcPct val="10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статические методы переопределяются в подклассах только как статические.</a:t>
            </a:r>
          </a:p>
          <a:p>
            <a:endParaRPr lang="en-US" dirty="0"/>
          </a:p>
        </p:txBody>
      </p:sp>
    </p:spTree>
    <p:extLst>
      <p:ext uri="{BB962C8B-B14F-4D97-AF65-F5344CB8AC3E}">
        <p14:creationId xmlns:p14="http://schemas.microsoft.com/office/powerpoint/2010/main" val="102286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499533"/>
            <a:ext cx="10772775" cy="1023198"/>
          </a:xfrm>
        </p:spPr>
        <p:txBody>
          <a:bodyPr/>
          <a:lstStyle/>
          <a:p>
            <a:r>
              <a:rPr lang="ru-RU" sz="4400" b="1" kern="0" spc="0" dirty="0">
                <a:solidFill>
                  <a:srgbClr val="000000"/>
                </a:solidFill>
                <a:latin typeface="Arial"/>
                <a:cs typeface="Arial"/>
              </a:rPr>
              <a:t>Пример статических методов</a:t>
            </a:r>
            <a:endParaRPr lang="en-US" dirty="0"/>
          </a:p>
        </p:txBody>
      </p:sp>
      <p:sp>
        <p:nvSpPr>
          <p:cNvPr id="3" name="Объект 2"/>
          <p:cNvSpPr>
            <a:spLocks noGrp="1"/>
          </p:cNvSpPr>
          <p:nvPr>
            <p:ph idx="1"/>
          </p:nvPr>
        </p:nvSpPr>
        <p:spPr>
          <a:xfrm>
            <a:off x="676656" y="1833881"/>
            <a:ext cx="10753725" cy="2357120"/>
          </a:xfrm>
        </p:spPr>
        <p:txBody>
          <a:bodyPr/>
          <a:lstStyle/>
          <a:p>
            <a:pPr marL="342900" lvl="0" indent="-342900" fontAlgn="base">
              <a:lnSpc>
                <a:spcPct val="80000"/>
              </a:lnSpc>
              <a:spcBef>
                <a:spcPct val="20000"/>
              </a:spcBef>
              <a:spcAft>
                <a:spcPct val="0"/>
              </a:spcAft>
              <a:buClr>
                <a:srgbClr val="005D96"/>
              </a:buClr>
              <a:buSzPct val="75000"/>
              <a:buFont typeface="Wingdings" pitchFamily="2" charset="2"/>
              <a:buChar char="n"/>
            </a:pPr>
            <a:r>
              <a:rPr lang="en-US" sz="2800" kern="0" dirty="0" err="1">
                <a:solidFill>
                  <a:srgbClr val="000000"/>
                </a:solidFill>
                <a:latin typeface="Arial"/>
                <a:cs typeface="Arial"/>
              </a:rPr>
              <a:t>System.out.println</a:t>
            </a:r>
            <a:r>
              <a:rPr lang="en-US" sz="2800" kern="0" dirty="0">
                <a:solidFill>
                  <a:srgbClr val="000000"/>
                </a:solidFill>
                <a:latin typeface="Arial"/>
                <a:cs typeface="Arial"/>
              </a:rPr>
              <a:t>(….);</a:t>
            </a:r>
          </a:p>
          <a:p>
            <a:pPr marL="342900" lvl="0" indent="-342900" fontAlgn="base">
              <a:lnSpc>
                <a:spcPct val="80000"/>
              </a:lnSpc>
              <a:spcBef>
                <a:spcPct val="20000"/>
              </a:spcBef>
              <a:spcAft>
                <a:spcPct val="0"/>
              </a:spcAft>
              <a:buClr>
                <a:srgbClr val="005D96"/>
              </a:buClr>
              <a:buSzPct val="75000"/>
              <a:buFont typeface="Wingdings" pitchFamily="2" charset="2"/>
              <a:buChar char="n"/>
            </a:pPr>
            <a:r>
              <a:rPr lang="en-US" kern="0" dirty="0">
                <a:solidFill>
                  <a:srgbClr val="000000"/>
                </a:solidFill>
                <a:latin typeface="Arial"/>
                <a:cs typeface="Arial"/>
              </a:rPr>
              <a:t>public static void main(String[] </a:t>
            </a:r>
            <a:r>
              <a:rPr lang="en-US" kern="0" dirty="0" err="1">
                <a:solidFill>
                  <a:srgbClr val="000000"/>
                </a:solidFill>
                <a:latin typeface="Arial"/>
                <a:cs typeface="Arial"/>
              </a:rPr>
              <a:t>args</a:t>
            </a:r>
            <a:r>
              <a:rPr lang="en-US" kern="0" dirty="0">
                <a:solidFill>
                  <a:srgbClr val="000000"/>
                </a:solidFill>
                <a:latin typeface="Arial"/>
                <a:cs typeface="Arial"/>
              </a:rPr>
              <a:t>) {…}</a:t>
            </a:r>
          </a:p>
          <a:p>
            <a:pPr marL="342900" lvl="0" indent="-342900" fontAlgn="base">
              <a:lnSpc>
                <a:spcPct val="80000"/>
              </a:lnSpc>
              <a:spcBef>
                <a:spcPct val="20000"/>
              </a:spcBef>
              <a:spcAft>
                <a:spcPct val="0"/>
              </a:spcAft>
              <a:buClr>
                <a:srgbClr val="005D96"/>
              </a:buClr>
              <a:buSzPct val="75000"/>
              <a:buFont typeface="Wingdings" pitchFamily="2" charset="2"/>
              <a:buChar char="n"/>
            </a:pPr>
            <a:r>
              <a:rPr lang="ru-RU" kern="0" dirty="0">
                <a:solidFill>
                  <a:srgbClr val="000000"/>
                </a:solidFill>
                <a:latin typeface="Arial"/>
                <a:cs typeface="Arial"/>
              </a:rPr>
              <a:t>Методы класса </a:t>
            </a:r>
            <a:r>
              <a:rPr lang="ru-RU" kern="0" dirty="0" err="1">
                <a:solidFill>
                  <a:srgbClr val="000000"/>
                </a:solidFill>
                <a:latin typeface="Arial"/>
                <a:cs typeface="Arial"/>
              </a:rPr>
              <a:t>Math</a:t>
            </a:r>
            <a:r>
              <a:rPr lang="ru-RU" kern="0" dirty="0">
                <a:solidFill>
                  <a:srgbClr val="000000"/>
                </a:solidFill>
                <a:latin typeface="Arial"/>
                <a:cs typeface="Arial"/>
              </a:rPr>
              <a:t> </a:t>
            </a:r>
            <a:endParaRPr lang="ru-RU" kern="0" dirty="0">
              <a:solidFill>
                <a:srgbClr val="0078C3"/>
              </a:solidFill>
              <a:latin typeface="Courier New" pitchFamily="49" charset="0"/>
              <a:cs typeface="Arial"/>
            </a:endParaRPr>
          </a:p>
          <a:p>
            <a:endParaRPr lang="en-US" dirty="0"/>
          </a:p>
        </p:txBody>
      </p:sp>
    </p:spTree>
    <p:extLst>
      <p:ext uri="{BB962C8B-B14F-4D97-AF65-F5344CB8AC3E}">
        <p14:creationId xmlns:p14="http://schemas.microsoft.com/office/powerpoint/2010/main" val="333248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1029311" y="713938"/>
            <a:ext cx="10260011" cy="830997"/>
          </a:xfrm>
          <a:prstGeom prst="rect">
            <a:avLst/>
          </a:prstGeom>
        </p:spPr>
        <p:txBody>
          <a:bodyPr wrap="square">
            <a:spAutoFit/>
          </a:bodyPr>
          <a:lstStyle/>
          <a:p>
            <a:pPr algn="just"/>
            <a:r>
              <a:rPr lang="ru-RU" sz="2400" b="1" dirty="0"/>
              <a:t>Модификатор </a:t>
            </a:r>
            <a:r>
              <a:rPr lang="ru-RU" sz="2400" b="1" dirty="0" err="1"/>
              <a:t>final</a:t>
            </a:r>
            <a:r>
              <a:rPr lang="ru-RU" sz="2400" dirty="0"/>
              <a:t> - это способ, с помощью которого вы можете контролировать работу своей программы и ее составных частей.</a:t>
            </a:r>
          </a:p>
        </p:txBody>
      </p:sp>
      <p:sp>
        <p:nvSpPr>
          <p:cNvPr id="8" name="TextBox 7"/>
          <p:cNvSpPr txBox="1"/>
          <p:nvPr/>
        </p:nvSpPr>
        <p:spPr>
          <a:xfrm>
            <a:off x="1029311" y="1899140"/>
            <a:ext cx="10260011" cy="830997"/>
          </a:xfrm>
          <a:prstGeom prst="rect">
            <a:avLst/>
          </a:prstGeom>
          <a:noFill/>
        </p:spPr>
        <p:txBody>
          <a:bodyPr wrap="square" rtlCol="0">
            <a:spAutoFit/>
          </a:bodyPr>
          <a:lstStyle/>
          <a:p>
            <a:r>
              <a:rPr lang="ru-RU" sz="2400" dirty="0"/>
              <a:t>Вы можете применять этот модификатор </a:t>
            </a:r>
            <a:r>
              <a:rPr lang="ru-RU" sz="2400" b="1" dirty="0"/>
              <a:t>тремя способами</a:t>
            </a:r>
            <a:r>
              <a:rPr lang="ru-RU" sz="2400" dirty="0"/>
              <a:t>: для класса, для поля (переменной) и для метода.</a:t>
            </a:r>
            <a:endParaRPr lang="en-US" sz="2400" dirty="0"/>
          </a:p>
        </p:txBody>
      </p:sp>
      <p:pic>
        <p:nvPicPr>
          <p:cNvPr id="1028" name="Picture 4" descr="final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025" y="3504785"/>
            <a:ext cx="8005091" cy="214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7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286563"/>
            <a:ext cx="10773157" cy="1000370"/>
          </a:xfrm>
        </p:spPr>
        <p:txBody>
          <a:bodyPr>
            <a:normAutofit/>
          </a:bodyPr>
          <a:lstStyle/>
          <a:p>
            <a:r>
              <a:rPr lang="ru-RU" sz="3200" dirty="0">
                <a:solidFill>
                  <a:schemeClr val="tx1"/>
                </a:solidFill>
              </a:rPr>
              <a:t>В </a:t>
            </a:r>
            <a:r>
              <a:rPr lang="ru-RU" sz="3200" dirty="0" err="1">
                <a:solidFill>
                  <a:schemeClr val="tx1"/>
                </a:solidFill>
              </a:rPr>
              <a:t>Java</a:t>
            </a:r>
            <a:r>
              <a:rPr lang="ru-RU" sz="3200" dirty="0">
                <a:solidFill>
                  <a:schemeClr val="tx1"/>
                </a:solidFill>
              </a:rPr>
              <a:t> существуют 4 типа </a:t>
            </a:r>
            <a:r>
              <a:rPr lang="ru-RU" sz="3200" b="1" dirty="0">
                <a:solidFill>
                  <a:schemeClr val="tx1"/>
                </a:solidFill>
              </a:rPr>
              <a:t>вложенных (</a:t>
            </a:r>
            <a:r>
              <a:rPr lang="ru-RU" sz="3200" b="1" dirty="0" err="1">
                <a:solidFill>
                  <a:schemeClr val="tx1"/>
                </a:solidFill>
              </a:rPr>
              <a:t>nested</a:t>
            </a:r>
            <a:r>
              <a:rPr lang="ru-RU" sz="3200" b="1" dirty="0">
                <a:solidFill>
                  <a:schemeClr val="tx1"/>
                </a:solidFill>
              </a:rPr>
              <a:t>) классов</a:t>
            </a:r>
            <a:endParaRPr lang="en-US" sz="3200" b="1" dirty="0">
              <a:solidFill>
                <a:schemeClr val="tx1"/>
              </a:solidFill>
            </a:endParaRPr>
          </a:p>
        </p:txBody>
      </p:sp>
      <p:sp>
        <p:nvSpPr>
          <p:cNvPr id="3" name="Объект 2"/>
          <p:cNvSpPr>
            <a:spLocks noGrp="1"/>
          </p:cNvSpPr>
          <p:nvPr>
            <p:ph idx="1"/>
          </p:nvPr>
        </p:nvSpPr>
        <p:spPr>
          <a:xfrm>
            <a:off x="657224" y="1684867"/>
            <a:ext cx="10753725" cy="2777065"/>
          </a:xfrm>
        </p:spPr>
        <p:txBody>
          <a:bodyPr>
            <a:normAutofit fontScale="85000" lnSpcReduction="20000"/>
          </a:bodyPr>
          <a:lstStyle/>
          <a:p>
            <a:r>
              <a:rPr lang="ru-RU" dirty="0" smtClean="0"/>
              <a:t>1. </a:t>
            </a:r>
            <a:r>
              <a:rPr lang="ru-RU" b="1" dirty="0"/>
              <a:t>Статические вложенные классы</a:t>
            </a:r>
            <a:r>
              <a:rPr lang="ru-RU" dirty="0"/>
              <a:t> и не статические вложенные классы. Вложенные классы, объявленные статически, называются вложенными статическими классами.</a:t>
            </a:r>
          </a:p>
          <a:p>
            <a:r>
              <a:rPr lang="ru-RU" dirty="0" smtClean="0"/>
              <a:t>2. </a:t>
            </a:r>
            <a:r>
              <a:rPr lang="ru-RU" b="1" dirty="0"/>
              <a:t>Внутренние классы </a:t>
            </a:r>
            <a:r>
              <a:rPr lang="ru-RU" dirty="0"/>
              <a:t>— когда объект внутреннего класса связан с объектом обрамляющего класса. Не статические вложенные классы называются внутренними классами, если они связанны с внешним классом.</a:t>
            </a:r>
          </a:p>
          <a:p>
            <a:r>
              <a:rPr lang="ru-RU" dirty="0" smtClean="0"/>
              <a:t>3. </a:t>
            </a:r>
            <a:r>
              <a:rPr lang="ru-RU" b="1" dirty="0"/>
              <a:t>Локальные классы </a:t>
            </a:r>
            <a:r>
              <a:rPr lang="ru-RU" dirty="0"/>
              <a:t>— объявленные внутри блока кода и не являющиеся членом обрамляющего класса. В этом случае можно рассматривать класс как локальную переменную типа </a:t>
            </a:r>
            <a:r>
              <a:rPr lang="ru-RU" dirty="0" smtClean="0"/>
              <a:t>класс</a:t>
            </a:r>
          </a:p>
          <a:p>
            <a:r>
              <a:rPr lang="ru-RU" dirty="0" smtClean="0"/>
              <a:t>4. </a:t>
            </a:r>
            <a:r>
              <a:rPr lang="ru-RU" b="1" dirty="0"/>
              <a:t>Анонимные классы </a:t>
            </a:r>
            <a:r>
              <a:rPr lang="ru-RU" dirty="0"/>
              <a:t>– наследуемые, от какого либо класса, классы в которых при объявлении не задано имя </a:t>
            </a:r>
            <a:r>
              <a:rPr lang="ru-RU" dirty="0" smtClean="0"/>
              <a:t>класса</a:t>
            </a:r>
            <a:endParaRPr lang="ru-RU" dirty="0"/>
          </a:p>
        </p:txBody>
      </p:sp>
      <p:sp>
        <p:nvSpPr>
          <p:cNvPr id="4" name="TextBox 3"/>
          <p:cNvSpPr txBox="1"/>
          <p:nvPr/>
        </p:nvSpPr>
        <p:spPr>
          <a:xfrm>
            <a:off x="676656" y="1102267"/>
            <a:ext cx="8168005" cy="369332"/>
          </a:xfrm>
          <a:prstGeom prst="rect">
            <a:avLst/>
          </a:prstGeom>
          <a:noFill/>
        </p:spPr>
        <p:txBody>
          <a:bodyPr wrap="none" rtlCol="0">
            <a:spAutoFit/>
          </a:bodyPr>
          <a:lstStyle/>
          <a:p>
            <a:r>
              <a:rPr lang="ru-RU" dirty="0"/>
              <a:t>Класс называется вложенным (</a:t>
            </a:r>
            <a:r>
              <a:rPr lang="ru-RU" dirty="0" err="1"/>
              <a:t>nested</a:t>
            </a:r>
            <a:r>
              <a:rPr lang="ru-RU" dirty="0"/>
              <a:t>), если он определен внутри другого класса</a:t>
            </a:r>
            <a:endParaRPr lang="en-US" dirty="0"/>
          </a:p>
        </p:txBody>
      </p:sp>
      <p:sp>
        <p:nvSpPr>
          <p:cNvPr id="5" name="TextBox 4"/>
          <p:cNvSpPr txBox="1"/>
          <p:nvPr/>
        </p:nvSpPr>
        <p:spPr>
          <a:xfrm>
            <a:off x="657224" y="4631266"/>
            <a:ext cx="10773157" cy="1938992"/>
          </a:xfrm>
          <a:prstGeom prst="rect">
            <a:avLst/>
          </a:prstGeom>
          <a:noFill/>
        </p:spPr>
        <p:txBody>
          <a:bodyPr wrap="square" rtlCol="0">
            <a:spAutoFit/>
          </a:bodyPr>
          <a:lstStyle/>
          <a:p>
            <a:r>
              <a:rPr lang="ru-RU" sz="2000" dirty="0"/>
              <a:t>Вложенные классы применяются в тех случаях, когда нужно написать небольшой вспомогательный код для другого класса. Вложенный класс создают также, чтобы скрыть его переменные и методы от внешнего мира. Таким образом, вложенный класс еще один элегантный способ ограничения области видимости. Внутренние классы также есть смысл использовать, если предполагается, что они будут использовать элементы родителя, чтобы не передавать лишнего в конструкторах</a:t>
            </a:r>
            <a:endParaRPr lang="en-US" sz="2000" dirty="0"/>
          </a:p>
        </p:txBody>
      </p:sp>
    </p:spTree>
    <p:extLst>
      <p:ext uri="{BB962C8B-B14F-4D97-AF65-F5344CB8AC3E}">
        <p14:creationId xmlns:p14="http://schemas.microsoft.com/office/powerpoint/2010/main" val="798119621"/>
      </p:ext>
    </p:extLst>
  </p:cSld>
  <p:clrMapOvr>
    <a:masterClrMapping/>
  </p:clrMapOvr>
</p:sld>
</file>

<file path=ppt/theme/theme1.xml><?xml version="1.0" encoding="utf-8"?>
<a:theme xmlns:a="http://schemas.openxmlformats.org/drawingml/2006/main" name="Метрополия">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TM04033925[[fn=Капля]]</Template>
  <TotalTime>528</TotalTime>
  <Words>353</Words>
  <Application>Microsoft Office PowerPoint</Application>
  <PresentationFormat>Широкоэкранный</PresentationFormat>
  <Paragraphs>67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Calibri Light</vt:lpstr>
      <vt:lpstr>Courier New</vt:lpstr>
      <vt:lpstr>Wingdings</vt:lpstr>
      <vt:lpstr>Метрополия</vt:lpstr>
      <vt:lpstr>3.4. Статические элементы. Спецификатор final. Вложенные и внутренние классы</vt:lpstr>
      <vt:lpstr>Презентация PowerPoint</vt:lpstr>
      <vt:lpstr>Статические поля</vt:lpstr>
      <vt:lpstr>Пример со статическим полем</vt:lpstr>
      <vt:lpstr>Статические методы</vt:lpstr>
      <vt:lpstr>Ограничения на static методы:</vt:lpstr>
      <vt:lpstr>Пример статических методов</vt:lpstr>
      <vt:lpstr>Презентация PowerPoint</vt:lpstr>
      <vt:lpstr>В Java существуют 4 типа вложенных (nested) классов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Статические элементы. Спецификатор final. Вложенные и внутренние классы</dc:title>
  <dc:creator>Пользователь Windows</dc:creator>
  <cp:lastModifiedBy>Family</cp:lastModifiedBy>
  <cp:revision>8</cp:revision>
  <dcterms:created xsi:type="dcterms:W3CDTF">2023-02-16T09:14:41Z</dcterms:created>
  <dcterms:modified xsi:type="dcterms:W3CDTF">2023-04-05T18:33:28Z</dcterms:modified>
</cp:coreProperties>
</file>