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93A"/>
    <a:srgbClr val="3B21C1"/>
    <a:srgbClr val="000000"/>
    <a:srgbClr val="007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23" autoAdjust="0"/>
  </p:normalViewPr>
  <p:slideViewPr>
    <p:cSldViewPr snapToGrid="0">
      <p:cViewPr varScale="1">
        <p:scale>
          <a:sx n="70" d="100"/>
          <a:sy n="70" d="100"/>
        </p:scale>
        <p:origin x="66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8B4A-2E90-4E6B-BFF9-2DEA7D2579C8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07B7D-2C2F-4A0A-AE10-17667F316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9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40BA-2863-4A85-A77A-8FD1C2E7D8EA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72801-BDB8-4EFC-BA32-7D6A303DC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75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436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379538" y="122238"/>
            <a:ext cx="8534082" cy="304482"/>
          </a:xfrm>
        </p:spPr>
        <p:txBody>
          <a:bodyPr/>
          <a:lstStyle>
            <a:lvl1pPr marL="0" indent="0" algn="ctr">
              <a:buNone/>
              <a:defRPr sz="2200">
                <a:solidFill>
                  <a:srgbClr val="E8393A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9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3"/>
          </p:nvPr>
        </p:nvSpPr>
        <p:spPr>
          <a:xfrm>
            <a:off x="1379538" y="122238"/>
            <a:ext cx="8534082" cy="304482"/>
          </a:xfrm>
        </p:spPr>
        <p:txBody>
          <a:bodyPr/>
          <a:lstStyle>
            <a:lvl1pPr marL="0" indent="0" algn="ctr">
              <a:buNone/>
              <a:defRPr sz="2200">
                <a:solidFill>
                  <a:srgbClr val="E8393A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38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3"/>
          </p:nvPr>
        </p:nvSpPr>
        <p:spPr>
          <a:xfrm>
            <a:off x="1379538" y="122238"/>
            <a:ext cx="8907462" cy="304482"/>
          </a:xfrm>
        </p:spPr>
        <p:txBody>
          <a:bodyPr/>
          <a:lstStyle>
            <a:lvl1pPr marL="0" indent="0" algn="ctr">
              <a:buNone/>
              <a:defRPr sz="2200">
                <a:solidFill>
                  <a:srgbClr val="E8393A"/>
                </a:solidFill>
                <a:latin typeface="+mj-lt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2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7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 algn="ctr">
              <a:defRPr sz="3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3"/>
          </p:nvPr>
        </p:nvSpPr>
        <p:spPr>
          <a:xfrm>
            <a:off x="1379538" y="122238"/>
            <a:ext cx="8998902" cy="304482"/>
          </a:xfrm>
        </p:spPr>
        <p:txBody>
          <a:bodyPr/>
          <a:lstStyle>
            <a:lvl1pPr marL="0" indent="0" algn="ctr">
              <a:buNone/>
              <a:defRPr sz="2200">
                <a:solidFill>
                  <a:srgbClr val="E8393A"/>
                </a:solidFill>
                <a:latin typeface="+mj-lt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7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 algn="ctr">
              <a:defRPr sz="3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Текст 2"/>
          <p:cNvSpPr>
            <a:spLocks noGrp="1"/>
          </p:cNvSpPr>
          <p:nvPr>
            <p:ph type="body" sz="quarter" idx="13"/>
          </p:nvPr>
        </p:nvSpPr>
        <p:spPr>
          <a:xfrm>
            <a:off x="1379538" y="122238"/>
            <a:ext cx="9053766" cy="304482"/>
          </a:xfrm>
        </p:spPr>
        <p:txBody>
          <a:bodyPr/>
          <a:lstStyle>
            <a:lvl1pPr marL="0" indent="0" algn="ctr">
              <a:buNone/>
              <a:defRPr sz="2200">
                <a:solidFill>
                  <a:srgbClr val="E8393A"/>
                </a:solidFill>
                <a:latin typeface="+mj-lt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02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379538" y="122238"/>
            <a:ext cx="9081198" cy="304482"/>
          </a:xfrm>
        </p:spPr>
        <p:txBody>
          <a:bodyPr/>
          <a:lstStyle>
            <a:lvl1pPr marL="0" indent="0" algn="ctr">
              <a:buNone/>
              <a:defRPr sz="2200" baseline="0">
                <a:solidFill>
                  <a:srgbClr val="E8393A"/>
                </a:solidFill>
                <a:latin typeface="+mj-lt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49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0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13"/>
          </p:nvPr>
        </p:nvSpPr>
        <p:spPr>
          <a:xfrm>
            <a:off x="1379538" y="122238"/>
            <a:ext cx="8534082" cy="304482"/>
          </a:xfrm>
        </p:spPr>
        <p:txBody>
          <a:bodyPr/>
          <a:lstStyle>
            <a:lvl1pPr marL="0" indent="0" algn="ctr">
              <a:buNone/>
              <a:defRPr sz="2200">
                <a:solidFill>
                  <a:srgbClr val="E8393A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40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  <a:endParaRPr lang="en-US" altLang="ru-RU" dirty="0"/>
          </a:p>
        </p:txBody>
      </p:sp>
      <p:sp>
        <p:nvSpPr>
          <p:cNvPr id="1027" name="Текст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fld id="{F3765796-B65E-4AD7-8934-83678982D483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fld id="{567A2170-AA4D-4D4B-9101-836EEB7CA750}" type="slidenum">
              <a:rPr lang="ru-RU" smtClean="0"/>
              <a:t>‹#›</a:t>
            </a:fld>
            <a:endParaRPr lang="ru-RU"/>
          </a:p>
        </p:txBody>
      </p:sp>
      <p:grpSp>
        <p:nvGrpSpPr>
          <p:cNvPr id="1031" name="Группа 1"/>
          <p:cNvGrpSpPr>
            <a:grpSpLocks/>
          </p:cNvGrpSpPr>
          <p:nvPr/>
        </p:nvGrpSpPr>
        <p:grpSpPr bwMode="auto">
          <a:xfrm>
            <a:off x="-25399" y="203201"/>
            <a:ext cx="12240684" cy="647700"/>
            <a:chOff x="-19045" y="216551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1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</a:endParaRPr>
            </a:p>
          </p:txBody>
        </p:sp>
      </p:grpSp>
      <p:pic>
        <p:nvPicPr>
          <p:cNvPr id="13314" name="Picture 2" descr="ÐÐ°ÑÑÐ¸Ð½ÐºÐ¸ Ð¿Ð¾ Ð·Ð°Ð¿ÑÐ¾ÑÑ jav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305"/>
            <a:ext cx="608877" cy="3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4793440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Наследование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это процесс перенимания классом методов и свойств другого класса. С использованием наследования информация становится управляемой в иерархическом порядке.</a:t>
            </a:r>
          </a:p>
          <a:p>
            <a:r>
              <a:rPr lang="ru-RU" dirty="0"/>
              <a:t>При использовании наследования вы говорите: «Этот новый класс похож на тот старый класс.» Как ребенок похож на родителя, так и класс, который унаследован от другого класса похож на него.</a:t>
            </a:r>
          </a:p>
          <a:p>
            <a:r>
              <a:rPr lang="ru-RU" dirty="0"/>
              <a:t>Класс, </a:t>
            </a:r>
            <a:r>
              <a:rPr lang="ru-RU" dirty="0">
                <a:solidFill>
                  <a:schemeClr val="tx2"/>
                </a:solidFill>
              </a:rPr>
              <a:t>который наследует</a:t>
            </a:r>
            <a:r>
              <a:rPr lang="ru-RU" dirty="0"/>
              <a:t> свойства другого класса, называется </a:t>
            </a:r>
            <a:r>
              <a:rPr lang="ru-RU" u="sng" dirty="0">
                <a:solidFill>
                  <a:schemeClr val="tx2"/>
                </a:solidFill>
              </a:rPr>
              <a:t>подклассом</a:t>
            </a:r>
            <a:r>
              <a:rPr lang="ru-RU" dirty="0"/>
              <a:t> (производным классом, наследующим классом).</a:t>
            </a:r>
          </a:p>
          <a:p>
            <a:r>
              <a:rPr lang="ru-RU" dirty="0"/>
              <a:t> Класс, </a:t>
            </a:r>
            <a:r>
              <a:rPr lang="ru-RU" dirty="0">
                <a:solidFill>
                  <a:schemeClr val="accent5"/>
                </a:solidFill>
              </a:rPr>
              <a:t>свойства которого наследуются</a:t>
            </a:r>
            <a:r>
              <a:rPr lang="ru-RU" dirty="0"/>
              <a:t>, называется </a:t>
            </a:r>
            <a:r>
              <a:rPr lang="ru-RU" u="sng" dirty="0">
                <a:solidFill>
                  <a:schemeClr val="accent5"/>
                </a:solidFill>
              </a:rPr>
              <a:t>суперклассом</a:t>
            </a:r>
            <a:r>
              <a:rPr lang="ru-RU" dirty="0"/>
              <a:t> (базовый класс, родительский класс).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3.5. Наследование</a:t>
            </a:r>
            <a:endParaRPr lang="ru-RU" dirty="0">
              <a:effectLst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0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4922836"/>
          </a:xfrm>
        </p:spPr>
        <p:txBody>
          <a:bodyPr/>
          <a:lstStyle/>
          <a:p>
            <a:r>
              <a:rPr lang="ru-RU" dirty="0"/>
              <a:t>Наследование в языке </a:t>
            </a:r>
            <a:r>
              <a:rPr lang="en-US" dirty="0"/>
              <a:t>Java </a:t>
            </a:r>
            <a:r>
              <a:rPr lang="ru-RU" dirty="0"/>
              <a:t>реализуется с помощью ключевого слова </a:t>
            </a:r>
            <a:r>
              <a:rPr lang="en-US" dirty="0">
                <a:solidFill>
                  <a:schemeClr val="tx2"/>
                </a:solidFill>
              </a:rPr>
              <a:t>extends</a:t>
            </a:r>
          </a:p>
          <a:p>
            <a:r>
              <a:rPr lang="ru-RU" dirty="0"/>
              <a:t>Для того, чтобы класс-наследник унаследовал свойства другого класса-родителя после имени класса-наследника необходимо дописать ключевое слово </a:t>
            </a:r>
            <a:r>
              <a:rPr lang="en-US" dirty="0">
                <a:solidFill>
                  <a:schemeClr val="tx2"/>
                </a:solidFill>
              </a:rPr>
              <a:t>extends</a:t>
            </a:r>
            <a:r>
              <a:rPr lang="ru-RU" dirty="0"/>
              <a:t> и </a:t>
            </a:r>
            <a:r>
              <a:rPr lang="en-US" dirty="0"/>
              <a:t>&lt;</a:t>
            </a:r>
            <a:r>
              <a:rPr lang="ru-RU" dirty="0"/>
              <a:t>имя класса родителя</a:t>
            </a:r>
            <a:r>
              <a:rPr lang="en-US" dirty="0"/>
              <a:t>&gt;</a:t>
            </a:r>
            <a:r>
              <a:rPr lang="ru-RU" dirty="0"/>
              <a:t>. Пример:</a:t>
            </a:r>
            <a:br>
              <a:rPr lang="ru-RU" dirty="0"/>
            </a:br>
            <a:r>
              <a:rPr lang="en-US" spc="300" dirty="0">
                <a:solidFill>
                  <a:schemeClr val="tx2"/>
                </a:solidFill>
              </a:rPr>
              <a:t>public class </a:t>
            </a:r>
            <a:r>
              <a:rPr lang="en-US" spc="300" dirty="0" err="1">
                <a:solidFill>
                  <a:schemeClr val="tx2"/>
                </a:solidFill>
              </a:rPr>
              <a:t>Roditel</a:t>
            </a:r>
            <a:r>
              <a:rPr lang="en-US" spc="300" dirty="0">
                <a:solidFill>
                  <a:schemeClr val="tx2"/>
                </a:solidFill>
              </a:rPr>
              <a:t>{</a:t>
            </a:r>
            <a:r>
              <a:rPr lang="ru-RU" spc="300" dirty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//</a:t>
            </a:r>
            <a:r>
              <a:rPr lang="ru-RU" dirty="0">
                <a:solidFill>
                  <a:schemeClr val="accent5"/>
                </a:solidFill>
              </a:rPr>
              <a:t> Класс-родитель</a:t>
            </a:r>
            <a:r>
              <a:rPr lang="en-US" spc="300" dirty="0">
                <a:solidFill>
                  <a:schemeClr val="tx2"/>
                </a:solidFill>
              </a:rPr>
              <a:t/>
            </a:r>
            <a:br>
              <a:rPr lang="en-US" spc="300" dirty="0">
                <a:solidFill>
                  <a:schemeClr val="tx2"/>
                </a:solidFill>
              </a:rPr>
            </a:br>
            <a:r>
              <a:rPr lang="en-US" spc="300" dirty="0">
                <a:solidFill>
                  <a:schemeClr val="tx2"/>
                </a:solidFill>
              </a:rPr>
              <a:t>	String name;</a:t>
            </a:r>
            <a:r>
              <a:rPr lang="ru-RU" spc="300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accent5"/>
                </a:solidFill>
              </a:rPr>
              <a:t>//</a:t>
            </a:r>
            <a:r>
              <a:rPr lang="ru-RU" dirty="0">
                <a:solidFill>
                  <a:schemeClr val="accent5"/>
                </a:solidFill>
              </a:rPr>
              <a:t> со свойством «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ru-RU" dirty="0">
                <a:solidFill>
                  <a:schemeClr val="accent5"/>
                </a:solidFill>
              </a:rPr>
              <a:t>»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строкового типа</a:t>
            </a:r>
            <a:r>
              <a:rPr lang="en-US" spc="300" dirty="0">
                <a:solidFill>
                  <a:schemeClr val="tx2"/>
                </a:solidFill>
              </a:rPr>
              <a:t/>
            </a:r>
            <a:br>
              <a:rPr lang="en-US" spc="300" dirty="0">
                <a:solidFill>
                  <a:schemeClr val="tx2"/>
                </a:solidFill>
              </a:rPr>
            </a:br>
            <a:r>
              <a:rPr lang="en-US" spc="300" dirty="0">
                <a:solidFill>
                  <a:schemeClr val="tx2"/>
                </a:solidFill>
              </a:rPr>
              <a:t>}</a:t>
            </a:r>
            <a:br>
              <a:rPr lang="en-US" spc="300" dirty="0">
                <a:solidFill>
                  <a:schemeClr val="tx2"/>
                </a:solidFill>
              </a:rPr>
            </a:br>
            <a:r>
              <a:rPr lang="en-US" spc="300" dirty="0">
                <a:solidFill>
                  <a:schemeClr val="tx2"/>
                </a:solidFill>
              </a:rPr>
              <a:t>public class </a:t>
            </a:r>
            <a:r>
              <a:rPr lang="en-US" spc="300" dirty="0" err="1">
                <a:solidFill>
                  <a:schemeClr val="tx2"/>
                </a:solidFill>
              </a:rPr>
              <a:t>Naslednik</a:t>
            </a:r>
            <a:r>
              <a:rPr lang="en-US" spc="300" dirty="0">
                <a:solidFill>
                  <a:schemeClr val="tx2"/>
                </a:solidFill>
              </a:rPr>
              <a:t> </a:t>
            </a:r>
            <a:r>
              <a:rPr lang="en-US" b="1" spc="300" dirty="0">
                <a:solidFill>
                  <a:schemeClr val="tx2"/>
                </a:solidFill>
              </a:rPr>
              <a:t>extends </a:t>
            </a:r>
            <a:r>
              <a:rPr lang="en-US" spc="300" dirty="0" err="1">
                <a:solidFill>
                  <a:schemeClr val="tx2"/>
                </a:solidFill>
              </a:rPr>
              <a:t>Roditel</a:t>
            </a:r>
            <a:r>
              <a:rPr lang="en-US" spc="300" dirty="0">
                <a:solidFill>
                  <a:schemeClr val="tx2"/>
                </a:solidFill>
              </a:rPr>
              <a:t> {</a:t>
            </a:r>
            <a:r>
              <a:rPr lang="en-US" dirty="0">
                <a:solidFill>
                  <a:schemeClr val="accent5"/>
                </a:solidFill>
              </a:rPr>
              <a:t>//</a:t>
            </a:r>
            <a:r>
              <a:rPr lang="ru-RU" dirty="0">
                <a:solidFill>
                  <a:schemeClr val="accent5"/>
                </a:solidFill>
              </a:rPr>
              <a:t> Подкласс </a:t>
            </a:r>
            <a:r>
              <a:rPr lang="en-US" dirty="0" err="1">
                <a:solidFill>
                  <a:schemeClr val="accent5"/>
                </a:solidFill>
              </a:rPr>
              <a:t>Nasledik</a:t>
            </a:r>
            <a:r>
              <a:rPr lang="en-US" b="1" spc="300" dirty="0">
                <a:solidFill>
                  <a:schemeClr val="tx2"/>
                </a:solidFill>
              </a:rPr>
              <a:t/>
            </a:r>
            <a:br>
              <a:rPr lang="en-US" b="1" spc="300" dirty="0">
                <a:solidFill>
                  <a:schemeClr val="tx2"/>
                </a:solidFill>
              </a:rPr>
            </a:br>
            <a:r>
              <a:rPr lang="en-US" b="1" spc="300" dirty="0">
                <a:solidFill>
                  <a:schemeClr val="tx2"/>
                </a:solidFill>
              </a:rPr>
              <a:t>	</a:t>
            </a:r>
            <a:r>
              <a:rPr lang="en-US" spc="300" dirty="0">
                <a:solidFill>
                  <a:schemeClr val="tx2"/>
                </a:solidFill>
              </a:rPr>
              <a:t> int age;</a:t>
            </a:r>
            <a:r>
              <a:rPr lang="ru-RU" spc="300" dirty="0">
                <a:solidFill>
                  <a:schemeClr val="tx2"/>
                </a:solidFill>
              </a:rPr>
              <a:t>		</a:t>
            </a:r>
            <a:r>
              <a:rPr lang="en-US" spc="300" dirty="0">
                <a:solidFill>
                  <a:schemeClr val="tx2"/>
                </a:solidFill>
              </a:rPr>
              <a:t>    	    </a:t>
            </a:r>
            <a:r>
              <a:rPr lang="en-US" dirty="0">
                <a:solidFill>
                  <a:schemeClr val="accent5"/>
                </a:solidFill>
              </a:rPr>
              <a:t>// </a:t>
            </a:r>
            <a:r>
              <a:rPr lang="ru-RU" dirty="0">
                <a:solidFill>
                  <a:schemeClr val="accent5"/>
                </a:solidFill>
              </a:rPr>
              <a:t>наследуется от Суперкласса </a:t>
            </a:r>
            <a:r>
              <a:rPr lang="en-US" dirty="0" err="1">
                <a:solidFill>
                  <a:schemeClr val="accent5"/>
                </a:solidFill>
              </a:rPr>
              <a:t>Roditel</a:t>
            </a:r>
            <a:r>
              <a:rPr lang="en-US" spc="300" dirty="0">
                <a:solidFill>
                  <a:schemeClr val="tx2"/>
                </a:solidFill>
              </a:rPr>
              <a:t/>
            </a:r>
            <a:br>
              <a:rPr lang="en-US" spc="300" dirty="0">
                <a:solidFill>
                  <a:schemeClr val="tx2"/>
                </a:solidFill>
              </a:rPr>
            </a:br>
            <a:r>
              <a:rPr lang="en-US" spc="300" dirty="0">
                <a:solidFill>
                  <a:schemeClr val="tx2"/>
                </a:solidFill>
              </a:rPr>
              <a:t>} </a:t>
            </a: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dirty="0">
                <a:solidFill>
                  <a:schemeClr val="accent5"/>
                </a:solidFill>
              </a:rPr>
              <a:t>// </a:t>
            </a:r>
            <a:r>
              <a:rPr lang="ru-RU" dirty="0">
                <a:solidFill>
                  <a:schemeClr val="accent5"/>
                </a:solidFill>
              </a:rPr>
              <a:t>Класс </a:t>
            </a:r>
            <a:r>
              <a:rPr lang="en-US" dirty="0" err="1">
                <a:solidFill>
                  <a:schemeClr val="accent5"/>
                </a:solidFill>
              </a:rPr>
              <a:t>Nasledik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еще имеет свойство «</a:t>
            </a:r>
            <a:r>
              <a:rPr lang="en-US" dirty="0">
                <a:solidFill>
                  <a:schemeClr val="accent5"/>
                </a:solidFill>
              </a:rPr>
              <a:t>name</a:t>
            </a:r>
            <a:r>
              <a:rPr lang="ru-RU" dirty="0">
                <a:solidFill>
                  <a:schemeClr val="accent5"/>
                </a:solidFill>
              </a:rPr>
              <a:t>», т.к. </a:t>
            </a:r>
            <a:br>
              <a:rPr lang="ru-RU" dirty="0">
                <a:solidFill>
                  <a:schemeClr val="accent5"/>
                </a:solidFill>
              </a:rPr>
            </a:br>
            <a:r>
              <a:rPr lang="ru-RU" dirty="0">
                <a:solidFill>
                  <a:schemeClr val="accent5"/>
                </a:solidFill>
              </a:rPr>
              <a:t>		// унаследовал его от класса </a:t>
            </a:r>
            <a:r>
              <a:rPr lang="en-US" dirty="0" err="1">
                <a:solidFill>
                  <a:schemeClr val="accent5"/>
                </a:solidFill>
              </a:rPr>
              <a:t>Roditel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наследования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97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4793440"/>
          </a:xfrm>
        </p:spPr>
        <p:txBody>
          <a:bodyPr/>
          <a:lstStyle/>
          <a:p>
            <a:r>
              <a:rPr lang="ru-RU" dirty="0"/>
              <a:t>1. </a:t>
            </a:r>
            <a:r>
              <a:rPr lang="ru-RU" u="sng" dirty="0"/>
              <a:t>Класс-наследник</a:t>
            </a:r>
            <a:r>
              <a:rPr lang="ru-RU" dirty="0"/>
              <a:t> в </a:t>
            </a:r>
            <a:r>
              <a:rPr lang="en-US" dirty="0"/>
              <a:t>Java </a:t>
            </a:r>
            <a:r>
              <a:rPr lang="ru-RU" dirty="0"/>
              <a:t>называется </a:t>
            </a:r>
            <a:r>
              <a:rPr lang="ru-RU" u="sng" dirty="0"/>
              <a:t>Подклассом</a:t>
            </a:r>
          </a:p>
          <a:p>
            <a:r>
              <a:rPr lang="ru-RU" dirty="0"/>
              <a:t>2. </a:t>
            </a:r>
            <a:r>
              <a:rPr lang="ru-RU" b="1" dirty="0"/>
              <a:t>Класс-родитель</a:t>
            </a:r>
            <a:r>
              <a:rPr lang="ru-RU" dirty="0"/>
              <a:t> в </a:t>
            </a:r>
            <a:r>
              <a:rPr lang="en-US" dirty="0"/>
              <a:t>Java </a:t>
            </a:r>
            <a:r>
              <a:rPr lang="ru-RU" dirty="0"/>
              <a:t>называется </a:t>
            </a:r>
            <a:r>
              <a:rPr lang="ru-RU" b="1" dirty="0"/>
              <a:t>Суперклассом</a:t>
            </a:r>
            <a:endParaRPr lang="en-US" b="1" dirty="0"/>
          </a:p>
          <a:p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Подкласс перенимает ВСЕ </a:t>
            </a:r>
            <a:r>
              <a:rPr lang="en-US" dirty="0">
                <a:solidFill>
                  <a:schemeClr val="tx2"/>
                </a:solidFill>
              </a:rPr>
              <a:t>public</a:t>
            </a:r>
            <a:r>
              <a:rPr lang="ru-RU" dirty="0"/>
              <a:t> методы и свойства </a:t>
            </a:r>
            <a:br>
              <a:rPr lang="ru-RU" dirty="0"/>
            </a:br>
            <a:r>
              <a:rPr lang="ru-RU" dirty="0"/>
              <a:t>Суперкласса, КРОМЕ КОНСТРУКТОРОВ!</a:t>
            </a:r>
          </a:p>
          <a:p>
            <a:r>
              <a:rPr lang="ru-RU" dirty="0"/>
              <a:t>4. Наследование реализуется с помощью ключевого слова </a:t>
            </a:r>
            <a:r>
              <a:rPr lang="en-US" dirty="0">
                <a:solidFill>
                  <a:schemeClr val="tx2"/>
                </a:solidFill>
              </a:rPr>
              <a:t>extends</a:t>
            </a:r>
            <a:endParaRPr lang="ru-RU" dirty="0"/>
          </a:p>
          <a:p>
            <a:r>
              <a:rPr lang="ru-RU" dirty="0"/>
              <a:t>5.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extends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/>
              <a:t>пишется после имени Подкласса</a:t>
            </a:r>
          </a:p>
          <a:p>
            <a:r>
              <a:rPr lang="ru-RU" dirty="0"/>
              <a:t>6. После </a:t>
            </a:r>
            <a:r>
              <a:rPr lang="en-US" dirty="0">
                <a:solidFill>
                  <a:schemeClr val="tx2"/>
                </a:solidFill>
              </a:rPr>
              <a:t>extends</a:t>
            </a:r>
            <a:r>
              <a:rPr lang="ru-RU" dirty="0"/>
              <a:t> пишется имя Суперкласса</a:t>
            </a:r>
            <a:endParaRPr lang="en-US" dirty="0"/>
          </a:p>
          <a:p>
            <a:r>
              <a:rPr lang="ru-RU" dirty="0"/>
              <a:t>7. Наследуются классы похожие по поведению и характеристикам друг на друга, например такие классы как </a:t>
            </a:r>
            <a:r>
              <a:rPr lang="en-US" dirty="0"/>
              <a:t>“cat” </a:t>
            </a:r>
            <a:r>
              <a:rPr lang="ru-RU" dirty="0"/>
              <a:t>и </a:t>
            </a:r>
            <a:r>
              <a:rPr lang="en-US" dirty="0"/>
              <a:t>“tiger”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классов в </a:t>
            </a:r>
            <a:r>
              <a:rPr lang="en-US" dirty="0"/>
              <a:t>Java</a:t>
            </a:r>
            <a:r>
              <a:rPr lang="ru-RU" dirty="0"/>
              <a:t>(Итоги)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88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4793440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Конструктор</a:t>
            </a:r>
            <a:r>
              <a:rPr lang="ru-RU" dirty="0"/>
              <a:t> – это уникальный </a:t>
            </a:r>
            <a:r>
              <a:rPr lang="ru-RU" u="sng" dirty="0">
                <a:solidFill>
                  <a:srgbClr val="FF0000"/>
                </a:solidFill>
              </a:rPr>
              <a:t>метод</a:t>
            </a:r>
            <a:r>
              <a:rPr lang="ru-RU" dirty="0"/>
              <a:t>, который называется точно также как и класс, в котором он создается. НО конструктор нельзя вызвать самостоятельно. Он вызывается только один раз, когда создается объект. 	Например:</a:t>
            </a:r>
            <a:br>
              <a:rPr lang="ru-RU" dirty="0"/>
            </a:br>
            <a:r>
              <a:rPr lang="en-US" spc="300" dirty="0">
                <a:solidFill>
                  <a:srgbClr val="FF0000"/>
                </a:solidFill>
              </a:rPr>
              <a:t>public class </a:t>
            </a:r>
            <a:r>
              <a:rPr lang="en-US" spc="300" dirty="0" err="1">
                <a:solidFill>
                  <a:srgbClr val="FF0000"/>
                </a:solidFill>
              </a:rPr>
              <a:t>MyClass</a:t>
            </a:r>
            <a:r>
              <a:rPr lang="en-US" spc="300" dirty="0">
                <a:solidFill>
                  <a:srgbClr val="FF0000"/>
                </a:solidFill>
              </a:rPr>
              <a:t>{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public </a:t>
            </a:r>
            <a:r>
              <a:rPr lang="en-US" spc="300" dirty="0" err="1">
                <a:solidFill>
                  <a:srgbClr val="FF0000"/>
                </a:solidFill>
              </a:rPr>
              <a:t>MyClass</a:t>
            </a:r>
            <a:r>
              <a:rPr lang="en-US" spc="300" dirty="0">
                <a:solidFill>
                  <a:srgbClr val="FF0000"/>
                </a:solidFill>
              </a:rPr>
              <a:t>(){ 	</a:t>
            </a:r>
            <a:r>
              <a:rPr lang="en-US" dirty="0">
                <a:solidFill>
                  <a:schemeClr val="accent5"/>
                </a:solidFill>
              </a:rPr>
              <a:t>// </a:t>
            </a:r>
            <a:r>
              <a:rPr lang="ru-RU" dirty="0">
                <a:solidFill>
                  <a:schemeClr val="accent5"/>
                </a:solidFill>
              </a:rPr>
              <a:t>Это – конструктор, 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					//</a:t>
            </a:r>
            <a:r>
              <a:rPr lang="ru-RU" dirty="0">
                <a:solidFill>
                  <a:schemeClr val="accent5"/>
                </a:solidFill>
              </a:rPr>
              <a:t> который носит имя класса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pc="300" dirty="0">
                <a:solidFill>
                  <a:srgbClr val="FF0000"/>
                </a:solidFill>
              </a:rPr>
              <a:t>	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}				</a:t>
            </a:r>
            <a:r>
              <a:rPr lang="en-US" dirty="0">
                <a:solidFill>
                  <a:schemeClr val="accent5"/>
                </a:solidFill>
              </a:rPr>
              <a:t> //</a:t>
            </a:r>
            <a:r>
              <a:rPr lang="ru-RU" dirty="0">
                <a:solidFill>
                  <a:schemeClr val="accent5"/>
                </a:solidFill>
              </a:rPr>
              <a:t>У него нет типа возвращаемого знач.</a:t>
            </a:r>
            <a:r>
              <a:rPr lang="en-US" spc="300" dirty="0">
                <a:solidFill>
                  <a:srgbClr val="FF0000"/>
                </a:solidFill>
              </a:rPr>
              <a:t/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 public void </a:t>
            </a:r>
            <a:r>
              <a:rPr lang="en-US" spc="300" dirty="0" err="1">
                <a:solidFill>
                  <a:srgbClr val="FF0000"/>
                </a:solidFill>
              </a:rPr>
              <a:t>AnotherMethood</a:t>
            </a:r>
            <a:r>
              <a:rPr lang="en-US" spc="300" dirty="0">
                <a:solidFill>
                  <a:srgbClr val="FF0000"/>
                </a:solidFill>
              </a:rPr>
              <a:t>{</a:t>
            </a:r>
            <a:r>
              <a:rPr lang="ru-RU" spc="300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// </a:t>
            </a:r>
            <a:r>
              <a:rPr lang="ru-RU" dirty="0">
                <a:solidFill>
                  <a:schemeClr val="accent5"/>
                </a:solidFill>
              </a:rPr>
              <a:t>Это – обычный метод</a:t>
            </a:r>
            <a:r>
              <a:rPr lang="en-US" spc="300" dirty="0">
                <a:solidFill>
                  <a:srgbClr val="FF0000"/>
                </a:solidFill>
              </a:rPr>
              <a:t/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ru-RU" spc="300" dirty="0">
                <a:solidFill>
                  <a:srgbClr val="FF0000"/>
                </a:solidFill>
              </a:rPr>
              <a:t>				</a:t>
            </a:r>
            <a:r>
              <a:rPr lang="ru-RU" spc="300" dirty="0">
                <a:solidFill>
                  <a:schemeClr val="accent5"/>
                </a:solidFill>
              </a:rPr>
              <a:t>	</a:t>
            </a:r>
            <a:r>
              <a:rPr lang="en-US" spc="300" dirty="0">
                <a:solidFill>
                  <a:schemeClr val="accent5"/>
                </a:solidFill>
              </a:rPr>
              <a:t>		</a:t>
            </a:r>
            <a:r>
              <a:rPr lang="ru-RU" dirty="0">
                <a:solidFill>
                  <a:schemeClr val="accent5"/>
                </a:solidFill>
              </a:rPr>
              <a:t>// с любым именем</a:t>
            </a:r>
            <a:r>
              <a:rPr lang="en-US" spc="300" dirty="0">
                <a:solidFill>
                  <a:srgbClr val="FF0000"/>
                </a:solidFill>
              </a:rPr>
              <a:t/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}	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}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классов.</a:t>
            </a:r>
            <a:br>
              <a:rPr lang="ru-RU" dirty="0"/>
            </a:br>
            <a:r>
              <a:rPr lang="ru-RU" dirty="0"/>
              <a:t>Что такое Конструктор?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1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48640" y="1812926"/>
            <a:ext cx="11033760" cy="4922836"/>
          </a:xfrm>
        </p:spPr>
        <p:txBody>
          <a:bodyPr/>
          <a:lstStyle/>
          <a:p>
            <a:r>
              <a:rPr lang="ru-RU" dirty="0"/>
              <a:t>Чтобы осознать зачем нужны конструкторы, для начала надо понять ГДЕ И КАК они вызываются. 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Конструктор</a:t>
            </a:r>
            <a:r>
              <a:rPr lang="ru-RU" dirty="0"/>
              <a:t> вызывается </a:t>
            </a:r>
            <a:r>
              <a:rPr lang="ru-RU" b="1" dirty="0"/>
              <a:t>только</a:t>
            </a:r>
            <a:r>
              <a:rPr lang="ru-RU" dirty="0"/>
              <a:t> при создании </a:t>
            </a:r>
            <a:r>
              <a:rPr lang="ru-RU" dirty="0">
                <a:solidFill>
                  <a:srgbClr val="FF0000"/>
                </a:solidFill>
              </a:rPr>
              <a:t>объекта</a:t>
            </a:r>
            <a:r>
              <a:rPr lang="ru-RU" dirty="0"/>
              <a:t>. Таким образом создав несколько объектов одного класса, вызовется несколько конструкторов, которые будут отдельными для каждого объекта.</a:t>
            </a:r>
          </a:p>
          <a:p>
            <a:r>
              <a:rPr lang="ru-RU" dirty="0"/>
              <a:t>Зачем же он так вызывается? – Дело в том, что конструктор инициализирует</a:t>
            </a:r>
            <a:r>
              <a:rPr lang="en-US" dirty="0"/>
              <a:t> </a:t>
            </a:r>
            <a:r>
              <a:rPr lang="ru-RU" dirty="0"/>
              <a:t>(определяет) все переменные данного объекта. </a:t>
            </a:r>
            <a:br>
              <a:rPr lang="ru-RU" dirty="0"/>
            </a:br>
            <a:r>
              <a:rPr lang="ru-RU" dirty="0"/>
              <a:t>А инициализация – происходит с каждой переменной только один раз – в момент создания.</a:t>
            </a:r>
          </a:p>
          <a:p>
            <a:r>
              <a:rPr lang="ru-RU" dirty="0"/>
              <a:t>Без конструктора переменные инициализируются - ничем.</a:t>
            </a:r>
            <a:br>
              <a:rPr lang="ru-RU" dirty="0"/>
            </a:br>
            <a:r>
              <a:rPr lang="ru-RU" dirty="0"/>
              <a:t>А конструктор исправляет данное положение и присваивает значения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конструкторы.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0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4793440"/>
          </a:xfrm>
        </p:spPr>
        <p:txBody>
          <a:bodyPr/>
          <a:lstStyle/>
          <a:p>
            <a:r>
              <a:rPr lang="ru-RU" dirty="0"/>
              <a:t>Конструктор принимает переменные того типа, какой тип у переменных в классе</a:t>
            </a:r>
            <a:endParaRPr lang="en-US" dirty="0"/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public class </a:t>
            </a:r>
            <a:r>
              <a:rPr lang="en-US" spc="300" dirty="0" err="1">
                <a:solidFill>
                  <a:srgbClr val="FF0000"/>
                </a:solidFill>
              </a:rPr>
              <a:t>MyClass</a:t>
            </a:r>
            <a:r>
              <a:rPr lang="en-US" spc="300" dirty="0">
                <a:solidFill>
                  <a:srgbClr val="FF0000"/>
                </a:solidFill>
              </a:rPr>
              <a:t>{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public </a:t>
            </a:r>
            <a:r>
              <a:rPr lang="en-US" spc="300" dirty="0" err="1">
                <a:solidFill>
                  <a:srgbClr val="FF0000"/>
                </a:solidFill>
              </a:rPr>
              <a:t>MyClass</a:t>
            </a:r>
            <a:r>
              <a:rPr lang="en-US" spc="300" dirty="0">
                <a:solidFill>
                  <a:srgbClr val="FF0000"/>
                </a:solidFill>
              </a:rPr>
              <a:t>(int a, double b, String ss){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var = a;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var1 = b;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str = ss;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}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ru-RU" spc="300" dirty="0">
                <a:solidFill>
                  <a:schemeClr val="accent5"/>
                </a:solidFill>
              </a:rPr>
              <a:t>	</a:t>
            </a:r>
            <a:r>
              <a:rPr lang="en-US" spc="300" dirty="0">
                <a:solidFill>
                  <a:srgbClr val="FF0000"/>
                </a:solidFill>
              </a:rPr>
              <a:t>int var;</a:t>
            </a:r>
            <a:r>
              <a:rPr lang="ru-RU" spc="300" dirty="0">
                <a:solidFill>
                  <a:srgbClr val="FF0000"/>
                </a:solidFill>
              </a:rPr>
              <a:t/>
            </a:r>
            <a:br>
              <a:rPr lang="ru-RU" spc="300" dirty="0">
                <a:solidFill>
                  <a:srgbClr val="FF0000"/>
                </a:solidFill>
              </a:rPr>
            </a:br>
            <a:r>
              <a:rPr lang="ru-RU" spc="300" dirty="0">
                <a:solidFill>
                  <a:srgbClr val="FF0000"/>
                </a:solidFill>
              </a:rPr>
              <a:t>	</a:t>
            </a:r>
            <a:r>
              <a:rPr lang="en-US" spc="300" dirty="0">
                <a:solidFill>
                  <a:srgbClr val="FF0000"/>
                </a:solidFill>
              </a:rPr>
              <a:t>double var1;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	String str;</a:t>
            </a:r>
            <a:br>
              <a:rPr lang="en-US" spc="300" dirty="0">
                <a:solidFill>
                  <a:srgbClr val="FF0000"/>
                </a:solidFill>
              </a:rPr>
            </a:br>
            <a:r>
              <a:rPr lang="en-US" spc="300" dirty="0">
                <a:solidFill>
                  <a:srgbClr val="FF0000"/>
                </a:solidFill>
              </a:rPr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конструктора.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4793440"/>
          </a:xfrm>
        </p:spPr>
        <p:txBody>
          <a:bodyPr/>
          <a:lstStyle/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public class prog1{</a:t>
            </a:r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	 public static void main(String[] </a:t>
            </a:r>
            <a:r>
              <a:rPr lang="en-US" spc="300" dirty="0" err="1">
                <a:solidFill>
                  <a:srgbClr val="FF0000"/>
                </a:solidFill>
              </a:rPr>
              <a:t>args</a:t>
            </a:r>
            <a:r>
              <a:rPr lang="en-US" spc="300" dirty="0">
                <a:solidFill>
                  <a:srgbClr val="FF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		</a:t>
            </a:r>
            <a:r>
              <a:rPr lang="en-US" spc="300" dirty="0" err="1">
                <a:solidFill>
                  <a:srgbClr val="FF0000"/>
                </a:solidFill>
              </a:rPr>
              <a:t>MyClass</a:t>
            </a:r>
            <a:r>
              <a:rPr lang="en-US" spc="300" dirty="0">
                <a:solidFill>
                  <a:srgbClr val="FF0000"/>
                </a:solidFill>
              </a:rPr>
              <a:t> obj = new </a:t>
            </a:r>
            <a:r>
              <a:rPr lang="en-US" spc="300" dirty="0" err="1">
                <a:solidFill>
                  <a:srgbClr val="FF0000"/>
                </a:solidFill>
              </a:rPr>
              <a:t>MyClass</a:t>
            </a:r>
            <a:r>
              <a:rPr lang="en-US" spc="300" dirty="0">
                <a:solidFill>
                  <a:srgbClr val="FF0000"/>
                </a:solidFill>
              </a:rPr>
              <a:t>(5,4.5,”</a:t>
            </a:r>
            <a:r>
              <a:rPr lang="ru-RU" spc="300" dirty="0">
                <a:solidFill>
                  <a:srgbClr val="FF0000"/>
                </a:solidFill>
              </a:rPr>
              <a:t>Строка</a:t>
            </a:r>
            <a:r>
              <a:rPr lang="en-US" spc="300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		</a:t>
            </a:r>
            <a:r>
              <a:rPr lang="en-US" spc="300" dirty="0" err="1">
                <a:solidFill>
                  <a:srgbClr val="FF0000"/>
                </a:solidFill>
              </a:rPr>
              <a:t>System.out.println</a:t>
            </a:r>
            <a:r>
              <a:rPr lang="en-US" spc="300" dirty="0">
                <a:solidFill>
                  <a:srgbClr val="FF0000"/>
                </a:solidFill>
              </a:rPr>
              <a:t>(</a:t>
            </a:r>
            <a:r>
              <a:rPr lang="en-US" spc="300" dirty="0" err="1">
                <a:solidFill>
                  <a:srgbClr val="FF0000"/>
                </a:solidFill>
              </a:rPr>
              <a:t>obj.var</a:t>
            </a:r>
            <a:r>
              <a:rPr lang="en-US" spc="300" dirty="0">
                <a:solidFill>
                  <a:srgbClr val="FF0000"/>
                </a:solidFill>
              </a:rPr>
              <a:t>); </a:t>
            </a:r>
            <a:r>
              <a:rPr lang="en-US" dirty="0">
                <a:solidFill>
                  <a:schemeClr val="accent5"/>
                </a:solidFill>
              </a:rPr>
              <a:t>// </a:t>
            </a:r>
            <a:r>
              <a:rPr lang="ru-RU" dirty="0">
                <a:solidFill>
                  <a:schemeClr val="accent5"/>
                </a:solidFill>
              </a:rPr>
              <a:t>Вывод числа 5</a:t>
            </a:r>
            <a:endParaRPr lang="en-US" spc="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		</a:t>
            </a:r>
            <a:r>
              <a:rPr lang="en-US" spc="300" dirty="0" err="1">
                <a:solidFill>
                  <a:srgbClr val="FF0000"/>
                </a:solidFill>
              </a:rPr>
              <a:t>System.out.println</a:t>
            </a:r>
            <a:r>
              <a:rPr lang="en-US" spc="300" dirty="0">
                <a:solidFill>
                  <a:srgbClr val="FF0000"/>
                </a:solidFill>
              </a:rPr>
              <a:t>(obj.var1);</a:t>
            </a:r>
            <a:r>
              <a:rPr lang="en-US" dirty="0">
                <a:solidFill>
                  <a:schemeClr val="accent5"/>
                </a:solidFill>
              </a:rPr>
              <a:t> // </a:t>
            </a:r>
            <a:r>
              <a:rPr lang="ru-RU" dirty="0">
                <a:solidFill>
                  <a:schemeClr val="accent5"/>
                </a:solidFill>
              </a:rPr>
              <a:t>Вывод числа 4.5</a:t>
            </a:r>
            <a:endParaRPr lang="en-US" spc="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		</a:t>
            </a:r>
            <a:r>
              <a:rPr lang="en-US" spc="300" dirty="0" err="1">
                <a:solidFill>
                  <a:srgbClr val="FF0000"/>
                </a:solidFill>
              </a:rPr>
              <a:t>System.out.println</a:t>
            </a:r>
            <a:r>
              <a:rPr lang="en-US" spc="300" dirty="0">
                <a:solidFill>
                  <a:srgbClr val="FF0000"/>
                </a:solidFill>
              </a:rPr>
              <a:t>(</a:t>
            </a:r>
            <a:r>
              <a:rPr lang="en-US" spc="300" dirty="0" err="1">
                <a:solidFill>
                  <a:srgbClr val="FF0000"/>
                </a:solidFill>
              </a:rPr>
              <a:t>obj.str</a:t>
            </a:r>
            <a:r>
              <a:rPr lang="en-US" spc="300" dirty="0">
                <a:solidFill>
                  <a:srgbClr val="FF0000"/>
                </a:solidFill>
              </a:rPr>
              <a:t>);</a:t>
            </a:r>
            <a:r>
              <a:rPr lang="en-US" dirty="0">
                <a:solidFill>
                  <a:schemeClr val="accent5"/>
                </a:solidFill>
              </a:rPr>
              <a:t> // </a:t>
            </a:r>
            <a:r>
              <a:rPr lang="ru-RU" dirty="0">
                <a:solidFill>
                  <a:schemeClr val="accent5"/>
                </a:solidFill>
              </a:rPr>
              <a:t>Вывод строки «Строка»</a:t>
            </a:r>
            <a:endParaRPr lang="en-US" spc="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	 }	</a:t>
            </a:r>
          </a:p>
          <a:p>
            <a:pPr marL="0" indent="0">
              <a:buNone/>
            </a:pPr>
            <a:r>
              <a:rPr lang="en-US" spc="300" dirty="0">
                <a:solidFill>
                  <a:srgbClr val="FF0000"/>
                </a:solidFill>
              </a:rPr>
              <a:t>}</a:t>
            </a:r>
            <a:br>
              <a:rPr lang="en-US" spc="300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конструктора </a:t>
            </a:r>
            <a:br>
              <a:rPr lang="ru-RU" dirty="0"/>
            </a:br>
            <a:r>
              <a:rPr lang="ru-RU" dirty="0"/>
              <a:t>при создании объекта.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0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508214"/>
            <a:ext cx="10972800" cy="53497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 – уникальный метод класса.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 называется также, как класс.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 конструктора нет типа возвращаемого значения</a:t>
            </a:r>
            <a:r>
              <a:rPr lang="en-US" dirty="0"/>
              <a:t>.</a:t>
            </a:r>
            <a:r>
              <a:rPr lang="ru-RU" dirty="0"/>
              <a:t> Только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”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 нельзя вызвать самостоятельно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 вызывается ТОЛЬКО при создании 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 создается для инициализации переменных </a:t>
            </a:r>
            <a:br>
              <a:rPr lang="ru-RU" dirty="0"/>
            </a:br>
            <a:r>
              <a:rPr lang="ru-RU" dirty="0"/>
              <a:t>отдельного объекта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Без конструктора переменные инициализируются - ничем.</a:t>
            </a:r>
            <a:br>
              <a:rPr lang="ru-RU" dirty="0"/>
            </a:br>
            <a:r>
              <a:rPr lang="ru-RU" dirty="0"/>
              <a:t>А конструктор исправляет данное положение и присваивает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Конструктор принимает переменные того типа, какой тип у переменных в классе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7680" y="365215"/>
            <a:ext cx="10972800" cy="1143000"/>
          </a:xfrm>
        </p:spPr>
        <p:txBody>
          <a:bodyPr/>
          <a:lstStyle/>
          <a:p>
            <a:r>
              <a:rPr lang="ru-RU" dirty="0"/>
              <a:t>Конструкторы классов.(Итоги)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6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479344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Модуль 1. Занятие 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16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15">
      <a:dk1>
        <a:srgbClr val="0F6FC6"/>
      </a:dk1>
      <a:lt1>
        <a:sysClr val="window" lastClr="FFFFFF"/>
      </a:lt1>
      <a:dk2>
        <a:srgbClr val="FF00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AD48E9"/>
      </a:hlink>
      <a:folHlink>
        <a:srgbClr val="7A15B6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333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Поток</vt:lpstr>
      <vt:lpstr>3.5. Наследование</vt:lpstr>
      <vt:lpstr>Реализация наследования в Java</vt:lpstr>
      <vt:lpstr>Наследование классов в Java(Итоги)</vt:lpstr>
      <vt:lpstr>Конструкторы классов. Что такое Конструктор?</vt:lpstr>
      <vt:lpstr>Для чего нужны конструкторы.</vt:lpstr>
      <vt:lpstr>Пример работы конструктора.</vt:lpstr>
      <vt:lpstr>Пример работы конструктора  при создании объекта.</vt:lpstr>
      <vt:lpstr>Конструкторы классов.(Итоги)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Family</cp:lastModifiedBy>
  <cp:revision>170</cp:revision>
  <dcterms:created xsi:type="dcterms:W3CDTF">2018-08-04T09:26:28Z</dcterms:created>
  <dcterms:modified xsi:type="dcterms:W3CDTF">2023-04-05T18:35:41Z</dcterms:modified>
</cp:coreProperties>
</file>