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vSdo96RXVHGB0jtmRUaw05Sl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03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59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27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18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533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31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67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05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796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109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26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605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5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0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98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82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22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34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4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55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34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40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3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92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tutorial/do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mcat.apache.org/tomcat-7.0-do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3200" dirty="0"/>
              <a:t>5.2. Основы </a:t>
            </a:r>
            <a:r>
              <a:rPr lang="ru-RU" sz="3200" dirty="0" err="1"/>
              <a:t>Java</a:t>
            </a:r>
            <a:r>
              <a:rPr lang="ru-RU" sz="3200" dirty="0"/>
              <a:t> и </a:t>
            </a:r>
            <a:r>
              <a:rPr lang="ru-RU" sz="3200" dirty="0" err="1"/>
              <a:t>JavaScript</a:t>
            </a:r>
            <a:r>
              <a:rPr lang="ru-RU" sz="3200"/>
              <a:t> в документах HTML </a:t>
            </a:r>
            <a:endParaRPr lang="ru-RU" sz="3200">
              <a:effectLst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43000" y="4786313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107950" y="-26988"/>
            <a:ext cx="8928100" cy="357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Интерфейс HttpSession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95350" marR="0" lvl="0" indent="-4476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Высокоуровневый интерфейс для работы с сеансами;</a:t>
            </a:r>
            <a:endParaRPr/>
          </a:p>
          <a:p>
            <a:pPr marL="895350" marR="0" lvl="0" indent="-4476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Автоматически обеспечивает поддержку сеанса при помощи </a:t>
            </a:r>
            <a:r>
              <a:rPr lang="ru-RU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cookies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 </a:t>
            </a:r>
            <a:r>
              <a:rPr lang="ru-RU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перезаписи URL</a:t>
            </a:r>
            <a:endParaRPr/>
          </a:p>
          <a:p>
            <a:pPr marL="895350" marR="0" lvl="0" indent="-4476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манипулировать данными о сессии, такими, как идентификатор, время создания, время жизни и т.п.</a:t>
            </a:r>
            <a:endParaRPr/>
          </a:p>
          <a:p>
            <a:pPr marL="895350" marR="0" lvl="0" indent="-4476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сохранять данные, введенные клиентом в течение нескольких переходов по страницам</a:t>
            </a:r>
            <a:endParaRPr/>
          </a:p>
          <a:p>
            <a:pPr marL="895350" marR="0" lvl="0" indent="-4476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Получить ссылку на объект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HttpSession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сервлете можно с помощью метода </a:t>
            </a:r>
            <a:endParaRPr/>
          </a:p>
          <a:p>
            <a:pPr marL="895350" marR="0" lvl="0" indent="-4476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request.</a:t>
            </a: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getSession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07950" y="3602038"/>
            <a:ext cx="8856663" cy="310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47675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Реализация сессий</a:t>
            </a:r>
            <a:endParaRPr/>
          </a:p>
          <a:p>
            <a:pPr marL="895350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использования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cookies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автоматически формируется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именем </a:t>
            </a:r>
            <a:r>
              <a:rPr lang="ru-RU" sz="1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JSESSIONID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значением типа </a:t>
            </a:r>
            <a:r>
              <a:rPr lang="ru-RU" sz="1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02395C69B8FB84D3278B49F1B05F3379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которое используется в качестве ключа в хеш-таблице на сервере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7675" marR="0" lvl="0" indent="-384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95350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отключены, формируется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вида: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ru-RU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http://.../some_path;jsessionid=</a:t>
            </a:r>
            <a:r>
              <a:rPr lang="ru-RU" sz="1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02395C69B8FB84D3278B49F1B05F3379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делается автоматически только в случае, если URL, к которому обращаются из Web-приложения, закодирован методом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HttpServletResponse.</a:t>
            </a: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encodeURL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или </a:t>
            </a: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encodeRedirectURL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395288" y="0"/>
            <a:ext cx="84248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Фрагмент сервлета, проверяющего правильность ввода имени и пароля</a:t>
            </a:r>
            <a:endParaRPr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8" y="549275"/>
            <a:ext cx="8064500" cy="2181225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sp>
        <p:nvSpPr>
          <p:cNvPr id="183" name="Google Shape;183;p11"/>
          <p:cNvSpPr/>
          <p:nvPr/>
        </p:nvSpPr>
        <p:spPr>
          <a:xfrm>
            <a:off x="395288" y="2997200"/>
            <a:ext cx="83534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Фрагмент сервлета, выводящего имя зарегистрированного пользователя</a:t>
            </a:r>
            <a:endParaRPr/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113" y="3505200"/>
            <a:ext cx="6840537" cy="931863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179388" y="58738"/>
            <a:ext cx="8785225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Данные, общие для всего приложения</a:t>
            </a:r>
            <a:endParaRPr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ServetContext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существует в единственном экземпляре для одного WEB-приложения. </a:t>
            </a:r>
            <a:endParaRPr/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нем можно хранить </a:t>
            </a:r>
            <a:r>
              <a:rPr lang="ru-RU" sz="1800" b="1" i="1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глобальные настройки приложения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 помощью методов </a:t>
            </a: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get/setAttribute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(…))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Другие методы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361950" marR="0" lvl="0" indent="-361950" algn="just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getRealPath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 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возвращает реальный путь к ресурсу файловой системы, находящемся по заданному виртуальному пути</a:t>
            </a:r>
            <a:endParaRPr/>
          </a:p>
          <a:p>
            <a:pPr marL="361950" marR="0" lvl="0" indent="-361950" algn="just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getResourceAsStream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 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возвращает поток байт  реального ресурса файловой системы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Получить ссылку на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из сервлета можно, например, так: </a:t>
            </a: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getServletContext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или по объекту </a:t>
            </a:r>
            <a:r>
              <a:rPr lang="ru-RU" sz="1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request.</a:t>
            </a: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getSession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getServletContext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179388" y="4156075"/>
            <a:ext cx="8785225" cy="258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качестве атрибутов выступают объекты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Атрибуты можно устанавливать на уровне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alibri"/>
              <a:buAutoNum type="arabicPeriod"/>
            </a:pPr>
            <a:r>
              <a:rPr lang="ru-RU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запроса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request.</a:t>
            </a:r>
            <a:r>
              <a:rPr lang="ru-RU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setAttribute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“myattr”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Integer(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Integer 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(Integer)request.</a:t>
            </a:r>
            <a:r>
              <a:rPr lang="ru-RU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getAttribute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“myattr”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сессии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request.</a:t>
            </a:r>
            <a:r>
              <a:rPr lang="ru-RU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getSession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r>
              <a:rPr lang="ru-RU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setAttribute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“myattr”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Integer(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приложения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ru-RU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getServletContext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r>
              <a:rPr lang="ru-RU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setAttribute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1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/>
        </p:nvSpPr>
        <p:spPr>
          <a:xfrm>
            <a:off x="4140200" y="2638425"/>
            <a:ext cx="8001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968375"/>
            <a:ext cx="8351838" cy="260508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sp>
        <p:nvSpPr>
          <p:cNvPr id="201" name="Google Shape;201;p14"/>
          <p:cNvSpPr txBox="1"/>
          <p:nvPr/>
        </p:nvSpPr>
        <p:spPr>
          <a:xfrm>
            <a:off x="3563938" y="25400"/>
            <a:ext cx="19716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удобнее?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395288" y="6207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 через сервлет: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8888" y="4437063"/>
            <a:ext cx="6626225" cy="1295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sp>
        <p:nvSpPr>
          <p:cNvPr id="204" name="Google Shape;204;p14"/>
          <p:cNvSpPr/>
          <p:nvPr/>
        </p:nvSpPr>
        <p:spPr>
          <a:xfrm>
            <a:off x="468313" y="4005263"/>
            <a:ext cx="21113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JSP: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/>
          <p:nvPr/>
        </p:nvSpPr>
        <p:spPr>
          <a:xfrm>
            <a:off x="323850" y="849313"/>
            <a:ext cx="842486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это документы текстового вида, которые описывают создание отклика на запрос клиента. Технология JSP позволяет комбинировать в одном файле HTML-содержимое web-страницы и программный код на языке Java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определяются спецификацией,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разработанной международным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сообществом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JCP (Java Community Process)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и поддерживаемой компанией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 Microsystems Inc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качестве официального стандарта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соответствии со спецификацией представляют собой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технологию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входящую в состав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J2EE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И JSP, и сервлеты в рамках технологии J2EE получили статус Web-компонентов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Страницы JSP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зависят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 конкретной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реализации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Web-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контейнера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что обеспечивает возможность их повторного использования </a:t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3602038" y="158750"/>
            <a:ext cx="19319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такое JSP</a:t>
            </a:r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7050" y="1714500"/>
            <a:ext cx="20161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6"/>
          <p:cNvGrpSpPr/>
          <p:nvPr/>
        </p:nvGrpSpPr>
        <p:grpSpPr>
          <a:xfrm>
            <a:off x="1330325" y="476250"/>
            <a:ext cx="6121400" cy="2409825"/>
            <a:chOff x="1114376" y="1341439"/>
            <a:chExt cx="6769992" cy="2663625"/>
          </a:xfrm>
        </p:grpSpPr>
        <p:grpSp>
          <p:nvGrpSpPr>
            <p:cNvPr id="217" name="Google Shape;217;p16"/>
            <p:cNvGrpSpPr/>
            <p:nvPr/>
          </p:nvGrpSpPr>
          <p:grpSpPr>
            <a:xfrm>
              <a:off x="1114376" y="1341439"/>
              <a:ext cx="6769992" cy="2663625"/>
              <a:chOff x="1114376" y="1341439"/>
              <a:chExt cx="6769992" cy="2663625"/>
            </a:xfrm>
          </p:grpSpPr>
          <p:sp>
            <p:nvSpPr>
              <p:cNvPr id="218" name="Google Shape;218;p16"/>
              <p:cNvSpPr/>
              <p:nvPr/>
            </p:nvSpPr>
            <p:spPr>
              <a:xfrm>
                <a:off x="1114376" y="1773094"/>
                <a:ext cx="1729368" cy="1440604"/>
              </a:xfrm>
              <a:prstGeom prst="rect">
                <a:avLst/>
              </a:prstGeom>
              <a:gradFill>
                <a:gsLst>
                  <a:gs pos="0">
                    <a:srgbClr val="DAFEA4"/>
                  </a:gs>
                  <a:gs pos="35000">
                    <a:srgbClr val="E3FEBF"/>
                  </a:gs>
                  <a:gs pos="100000">
                    <a:srgbClr val="F4FEE6"/>
                  </a:gs>
                </a:gsLst>
                <a:lin ang="16200000" scaled="0"/>
              </a:gradFill>
              <a:ln w="9525" cap="flat" cmpd="sng">
                <a:solidFill>
                  <a:srgbClr val="97B853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Web-Browser</a:t>
                </a:r>
                <a:endParaRPr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4501128" y="1341439"/>
                <a:ext cx="3383240" cy="2663625"/>
              </a:xfrm>
              <a:prstGeom prst="rect">
                <a:avLst/>
              </a:prstGeom>
              <a:gradFill>
                <a:gsLst>
                  <a:gs pos="0">
                    <a:srgbClr val="FFA09D"/>
                  </a:gs>
                  <a:gs pos="35000">
                    <a:srgbClr val="FFBCBC"/>
                  </a:gs>
                  <a:gs pos="100000">
                    <a:srgbClr val="FFE2E2"/>
                  </a:gs>
                </a:gsLst>
                <a:lin ang="16200000" scaled="0"/>
              </a:gradFill>
              <a:ln w="9525" cap="flat" cmpd="sng">
                <a:solidFill>
                  <a:srgbClr val="BD4B4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Web-Container</a:t>
                </a:r>
                <a:endParaRPr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" name="Google Shape;220;p16"/>
              <p:cNvCxnSpPr/>
              <p:nvPr/>
            </p:nvCxnSpPr>
            <p:spPr>
              <a:xfrm>
                <a:off x="2843744" y="1916979"/>
                <a:ext cx="3599192" cy="175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221" name="Google Shape;221;p16"/>
              <p:cNvCxnSpPr/>
              <p:nvPr/>
            </p:nvCxnSpPr>
            <p:spPr>
              <a:xfrm rot="10800000">
                <a:off x="2843744" y="3069813"/>
                <a:ext cx="360972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</p:cxnSp>
          <p:sp>
            <p:nvSpPr>
              <p:cNvPr id="222" name="Google Shape;222;p16"/>
              <p:cNvSpPr/>
              <p:nvPr/>
            </p:nvSpPr>
            <p:spPr>
              <a:xfrm>
                <a:off x="6444691" y="1701152"/>
                <a:ext cx="1151741" cy="1440603"/>
              </a:xfrm>
              <a:prstGeom prst="rect">
                <a:avLst/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JSP</a:t>
                </a: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3923501" y="2420576"/>
                <a:ext cx="1079758" cy="1224776"/>
              </a:xfrm>
              <a:prstGeom prst="foldedCorner">
                <a:avLst>
                  <a:gd name="adj" fmla="val 12500"/>
                </a:avLst>
              </a:prstGeom>
              <a:gradFill>
                <a:gsLst>
                  <a:gs pos="0">
                    <a:srgbClr val="9FC3FF"/>
                  </a:gs>
                  <a:gs pos="35000">
                    <a:srgbClr val="BDD5FF"/>
                  </a:gs>
                  <a:gs pos="100000">
                    <a:srgbClr val="E4EEFF"/>
                  </a:gs>
                </a:gsLst>
                <a:lin ang="16200000" scaled="0"/>
              </a:gradFill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0000" tIns="46800" rIns="90000" bIns="46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HTML</a:t>
                </a:r>
                <a:endParaRPr/>
              </a:p>
            </p:txBody>
          </p:sp>
        </p:grpSp>
        <p:sp>
          <p:nvSpPr>
            <p:cNvPr id="224" name="Google Shape;224;p16"/>
            <p:cNvSpPr/>
            <p:nvPr/>
          </p:nvSpPr>
          <p:spPr>
            <a:xfrm>
              <a:off x="1295240" y="3212976"/>
              <a:ext cx="14045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Запрос к JSP</a:t>
              </a:r>
              <a:endParaRPr/>
            </a:p>
          </p:txBody>
        </p:sp>
      </p:grpSp>
      <p:sp>
        <p:nvSpPr>
          <p:cNvPr id="225" name="Google Shape;225;p16"/>
          <p:cNvSpPr/>
          <p:nvPr/>
        </p:nvSpPr>
        <p:spPr>
          <a:xfrm>
            <a:off x="2843213" y="6350"/>
            <a:ext cx="344646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Общий принцип работы</a:t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3203575" y="3244850"/>
            <a:ext cx="29765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Обработка запроса к JSP: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16"/>
          <p:cNvGrpSpPr/>
          <p:nvPr/>
        </p:nvGrpSpPr>
        <p:grpSpPr>
          <a:xfrm>
            <a:off x="1906588" y="3683000"/>
            <a:ext cx="5402262" cy="3059113"/>
            <a:chOff x="611188" y="1484313"/>
            <a:chExt cx="8137525" cy="4608512"/>
          </a:xfrm>
        </p:grpSpPr>
        <p:sp>
          <p:nvSpPr>
            <p:cNvPr id="228" name="Google Shape;228;p16"/>
            <p:cNvSpPr/>
            <p:nvPr/>
          </p:nvSpPr>
          <p:spPr>
            <a:xfrm>
              <a:off x="611188" y="1484313"/>
              <a:ext cx="2448671" cy="1078588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Получение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запроса</a:t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436791" y="1484313"/>
              <a:ext cx="2518017" cy="1150335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Генерация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исходного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кода сервлета</a:t>
              </a: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5436791" y="3067517"/>
              <a:ext cx="2520409" cy="1226864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Компиляция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сервлета</a:t>
              </a: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140717" y="4868353"/>
              <a:ext cx="2520409" cy="1224472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Обработка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запроса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сервлетом</a:t>
              </a: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611188" y="4796606"/>
              <a:ext cx="2592147" cy="1224472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Отправка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ответа</a:t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131597" y="1627806"/>
              <a:ext cx="2233455" cy="865740"/>
            </a:xfrm>
            <a:prstGeom prst="rightArrow">
              <a:avLst>
                <a:gd name="adj1" fmla="val 50000"/>
                <a:gd name="adj2" fmla="val 64614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8028938" y="1845437"/>
              <a:ext cx="719775" cy="2374806"/>
            </a:xfrm>
            <a:prstGeom prst="curvedLeftArrow">
              <a:avLst>
                <a:gd name="adj1" fmla="val 64115"/>
                <a:gd name="adj2" fmla="val 131284"/>
                <a:gd name="adj3" fmla="val 66667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 rot="-5400000" flipH="1">
              <a:off x="6444627" y="4649583"/>
              <a:ext cx="1583204" cy="10067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470" y="0"/>
                  </a:moveTo>
                  <a:lnTo>
                    <a:pt x="9340" y="7200"/>
                  </a:lnTo>
                  <a:lnTo>
                    <a:pt x="12440" y="7200"/>
                  </a:lnTo>
                  <a:lnTo>
                    <a:pt x="12440" y="14525"/>
                  </a:lnTo>
                  <a:lnTo>
                    <a:pt x="0" y="14525"/>
                  </a:lnTo>
                  <a:lnTo>
                    <a:pt x="0" y="21600"/>
                  </a:lnTo>
                  <a:lnTo>
                    <a:pt x="18500" y="21600"/>
                  </a:lnTo>
                  <a:lnTo>
                    <a:pt x="18500" y="7200"/>
                  </a:lnTo>
                  <a:lnTo>
                    <a:pt x="21600" y="7200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 flipH="1">
              <a:off x="3277464" y="5083592"/>
              <a:ext cx="789122" cy="865740"/>
            </a:xfrm>
            <a:prstGeom prst="rightArrow">
              <a:avLst>
                <a:gd name="adj1" fmla="val 50000"/>
                <a:gd name="adj2" fmla="val 25000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 rot="2700000">
              <a:off x="2256228" y="3407157"/>
              <a:ext cx="2881815" cy="7197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 extrusionOk="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 extrusionOk="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2503488" y="-26988"/>
            <a:ext cx="408463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Вставка кода в JSP-страницах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50825" y="404813"/>
            <a:ext cx="8642350" cy="295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Выражения (expressions)</a:t>
            </a:r>
            <a:endParaRPr/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&lt;%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=user.</a:t>
            </a:r>
            <a:r>
              <a:rPr lang="ru-RU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getName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%&gt;</a:t>
            </a:r>
            <a:endParaRPr/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Скриптлеты (scriptlets)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код, вставляемый в метод _jspService() сервлета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&lt;%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System.out.</a:t>
            </a:r>
            <a:r>
              <a:rPr lang="ru-RU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println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“Hello”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%&gt;</a:t>
            </a:r>
            <a:endParaRPr/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Объявления (declarations)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участки кода, вставляемые в тело сервлета вне его методов.</a:t>
            </a:r>
            <a:endParaRPr/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&lt;%!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declarations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%&gt;</a:t>
            </a:r>
            <a:endParaRPr/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Комментарии</a:t>
            </a:r>
            <a:endParaRPr/>
          </a:p>
          <a:p>
            <a:pPr marL="0" marR="0" lvl="0" indent="266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&lt;%--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This text will not appear in the response </a:t>
            </a: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--%&gt;</a:t>
            </a:r>
            <a:endParaRPr sz="18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641350" y="3686175"/>
            <a:ext cx="1050925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34963" marR="0" lvl="0" indent="-33496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</p:txBody>
      </p:sp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4141788"/>
            <a:ext cx="5072062" cy="2166937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pic>
        <p:nvPicPr>
          <p:cNvPr id="246" name="Google Shape;24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6400" y="4057650"/>
            <a:ext cx="3478213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/>
          <p:nvPr/>
        </p:nvSpPr>
        <p:spPr>
          <a:xfrm>
            <a:off x="3995738" y="3667125"/>
            <a:ext cx="4032250" cy="720725"/>
          </a:xfrm>
          <a:prstGeom prst="curvedDownArrow">
            <a:avLst>
              <a:gd name="adj1" fmla="val 108786"/>
              <a:gd name="adj2" fmla="val 222752"/>
              <a:gd name="adj3" fmla="val 33333"/>
            </a:avLst>
          </a:prstGeom>
          <a:solidFill>
            <a:srgbClr val="BBE0E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/>
          <p:nvPr/>
        </p:nvSpPr>
        <p:spPr>
          <a:xfrm>
            <a:off x="2603500" y="14288"/>
            <a:ext cx="39131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Сервлет, полученный из JSP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Google Shape;253;p18"/>
          <p:cNvGrpSpPr/>
          <p:nvPr/>
        </p:nvGrpSpPr>
        <p:grpSpPr>
          <a:xfrm>
            <a:off x="371475" y="476250"/>
            <a:ext cx="7729538" cy="3024188"/>
            <a:chOff x="251520" y="476672"/>
            <a:chExt cx="7728859" cy="3024336"/>
          </a:xfrm>
        </p:grpSpPr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520" y="621142"/>
              <a:ext cx="7728859" cy="2879866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pic>
        <p:sp>
          <p:nvSpPr>
            <p:cNvPr id="255" name="Google Shape;255;p18"/>
            <p:cNvSpPr/>
            <p:nvPr/>
          </p:nvSpPr>
          <p:spPr>
            <a:xfrm>
              <a:off x="6227933" y="476672"/>
              <a:ext cx="1512754" cy="431821"/>
            </a:xfrm>
            <a:prstGeom prst="wedgeRectCallout">
              <a:avLst>
                <a:gd name="adj1" fmla="val -167019"/>
                <a:gd name="adj2" fmla="val 53855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&lt;%!</a:t>
              </a:r>
              <a:r>
                <a:rPr lang="ru-RU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… 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%&gt;</a:t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996104" y="2061075"/>
              <a:ext cx="1512754" cy="431821"/>
            </a:xfrm>
            <a:prstGeom prst="wedgeRectCallout">
              <a:avLst>
                <a:gd name="adj1" fmla="val -125447"/>
                <a:gd name="adj2" fmla="val -25511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&lt;%=</a:t>
              </a:r>
              <a:r>
                <a:rPr lang="ru-RU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… 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%&gt;</a:t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859628" y="2637366"/>
              <a:ext cx="1512754" cy="431821"/>
            </a:xfrm>
            <a:prstGeom prst="wedgeRectCallout">
              <a:avLst>
                <a:gd name="adj1" fmla="val -252685"/>
                <a:gd name="adj2" fmla="val -113696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&lt;%</a:t>
              </a:r>
              <a:r>
                <a:rPr lang="ru-RU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… 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%&gt;</a:t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843680" y="2780248"/>
              <a:ext cx="1512754" cy="433408"/>
            </a:xfrm>
            <a:prstGeom prst="wedgeRectCallout">
              <a:avLst>
                <a:gd name="adj1" fmla="val -119805"/>
                <a:gd name="adj2" fmla="val -95965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&lt;%--</a:t>
              </a:r>
              <a:r>
                <a:rPr lang="ru-RU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… --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%&gt;</a:t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487524" y="2132856"/>
              <a:ext cx="348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/>
          <p:nvPr/>
        </p:nvSpPr>
        <p:spPr>
          <a:xfrm>
            <a:off x="2103438" y="-26988"/>
            <a:ext cx="49164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Комбинирование HTML и Java кода</a:t>
            </a:r>
            <a:endParaRPr/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476250"/>
            <a:ext cx="4537075" cy="1319213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sp>
        <p:nvSpPr>
          <p:cNvPr id="266" name="Google Shape;266;p19"/>
          <p:cNvSpPr/>
          <p:nvPr/>
        </p:nvSpPr>
        <p:spPr>
          <a:xfrm>
            <a:off x="323850" y="2205038"/>
            <a:ext cx="239236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JSP-страницы</a:t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323850" y="2492375"/>
            <a:ext cx="84963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34963" marR="0" lvl="0" indent="-33496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Создать страницу, которая возвращает приветствие в зависимости от времени суток.</a:t>
            </a:r>
            <a:endParaRPr/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8" y="2924175"/>
            <a:ext cx="6126162" cy="3457575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pic>
        <p:nvPicPr>
          <p:cNvPr id="269" name="Google Shape;26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8038" y="3659188"/>
            <a:ext cx="4130675" cy="2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/>
          <p:nvPr/>
        </p:nvSpPr>
        <p:spPr>
          <a:xfrm>
            <a:off x="2817813" y="6094413"/>
            <a:ext cx="3600450" cy="647700"/>
          </a:xfrm>
          <a:prstGeom prst="curvedUpArrow">
            <a:avLst>
              <a:gd name="adj1" fmla="val 108088"/>
              <a:gd name="adj2" fmla="val 221324"/>
              <a:gd name="adj3" fmla="val 6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071563" y="908050"/>
            <a:ext cx="6524625" cy="37401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Понятие Cookies.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Cессии в Java.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Понятие JSP.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Комбинирование HTML и Java кода.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Сервлеты vs. JSP.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Использование JavaBeans на JSP.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0"/>
          <p:cNvGrpSpPr/>
          <p:nvPr/>
        </p:nvGrpSpPr>
        <p:grpSpPr>
          <a:xfrm>
            <a:off x="539750" y="1349375"/>
            <a:ext cx="8004175" cy="1431925"/>
            <a:chOff x="336" y="706"/>
            <a:chExt cx="5042" cy="2275"/>
          </a:xfrm>
        </p:grpSpPr>
        <p:sp>
          <p:nvSpPr>
            <p:cNvPr id="276" name="Google Shape;276;p20"/>
            <p:cNvSpPr/>
            <p:nvPr/>
          </p:nvSpPr>
          <p:spPr>
            <a:xfrm>
              <a:off x="1798" y="2407"/>
              <a:ext cx="3576" cy="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&lt;jsp:expression&gt;</a:t>
              </a:r>
              <a:r>
                <a:rPr lang="ru-R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... 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&lt;jsp:expression&gt;</a:t>
              </a:r>
              <a:endParaRPr/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72" y="2390"/>
              <a:ext cx="1229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&lt;%=</a:t>
              </a:r>
              <a:r>
                <a:rPr lang="ru-R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... 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%&gt;</a:t>
              </a:r>
              <a:endParaRPr/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798" y="1891"/>
              <a:ext cx="3576" cy="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&lt;jsp:scriptlet&gt; </a:t>
              </a:r>
              <a:r>
                <a:rPr lang="ru-RU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 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&lt;jsp:scriptlet&gt;</a:t>
              </a:r>
              <a:endParaRPr/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72" y="1891"/>
              <a:ext cx="1229" cy="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&lt;%</a:t>
              </a:r>
              <a:r>
                <a:rPr lang="ru-R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... 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%&gt;</a:t>
              </a:r>
              <a:endParaRPr/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1798" y="1369"/>
              <a:ext cx="3576" cy="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&lt;jsp:declaration&gt;</a:t>
              </a:r>
              <a:r>
                <a:rPr lang="ru-R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... 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&lt;jsp:declaration&gt;</a:t>
              </a:r>
              <a:endParaRPr/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72" y="1369"/>
              <a:ext cx="1274" cy="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&lt;%!</a:t>
              </a:r>
              <a:r>
                <a:rPr lang="ru-R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... </a:t>
              </a:r>
              <a:r>
                <a:rPr lang="ru-RU" sz="1800" b="1" i="0" u="none" strike="noStrike" cap="non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%&gt;</a:t>
              </a:r>
              <a:endParaRPr/>
            </a:p>
            <a:p>
              <a:pPr marL="0" marR="0" lvl="0" indent="0" algn="l" rtl="0">
                <a:spcBef>
                  <a:spcPts val="70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798" y="720"/>
              <a:ext cx="3576" cy="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XML-синтаксис</a:t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36" y="720"/>
              <a:ext cx="1462" cy="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Обычный синтаксис</a:t>
              </a:r>
              <a:endParaRPr/>
            </a:p>
          </p:txBody>
        </p:sp>
        <p:cxnSp>
          <p:nvCxnSpPr>
            <p:cNvPr id="284" name="Google Shape;284;p20"/>
            <p:cNvCxnSpPr/>
            <p:nvPr/>
          </p:nvCxnSpPr>
          <p:spPr>
            <a:xfrm>
              <a:off x="336" y="720"/>
              <a:ext cx="5038" cy="1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" name="Google Shape;285;p20"/>
            <p:cNvCxnSpPr/>
            <p:nvPr/>
          </p:nvCxnSpPr>
          <p:spPr>
            <a:xfrm>
              <a:off x="336" y="1369"/>
              <a:ext cx="5038" cy="1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6" name="Google Shape;286;p20"/>
            <p:cNvCxnSpPr/>
            <p:nvPr/>
          </p:nvCxnSpPr>
          <p:spPr>
            <a:xfrm>
              <a:off x="336" y="1891"/>
              <a:ext cx="5038" cy="1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" name="Google Shape;287;p20"/>
            <p:cNvCxnSpPr/>
            <p:nvPr/>
          </p:nvCxnSpPr>
          <p:spPr>
            <a:xfrm>
              <a:off x="340" y="2435"/>
              <a:ext cx="5038" cy="1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" name="Google Shape;288;p20"/>
            <p:cNvCxnSpPr/>
            <p:nvPr/>
          </p:nvCxnSpPr>
          <p:spPr>
            <a:xfrm>
              <a:off x="340" y="2980"/>
              <a:ext cx="5038" cy="1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" name="Google Shape;289;p20"/>
            <p:cNvCxnSpPr/>
            <p:nvPr/>
          </p:nvCxnSpPr>
          <p:spPr>
            <a:xfrm>
              <a:off x="336" y="706"/>
              <a:ext cx="0" cy="2275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" name="Google Shape;290;p20"/>
            <p:cNvCxnSpPr/>
            <p:nvPr/>
          </p:nvCxnSpPr>
          <p:spPr>
            <a:xfrm>
              <a:off x="1798" y="720"/>
              <a:ext cx="0" cy="226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" name="Google Shape;291;p20"/>
            <p:cNvCxnSpPr/>
            <p:nvPr/>
          </p:nvCxnSpPr>
          <p:spPr>
            <a:xfrm>
              <a:off x="5374" y="720"/>
              <a:ext cx="1" cy="2260"/>
            </a:xfrm>
            <a:prstGeom prst="straightConnector1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92" name="Google Shape;292;p20"/>
          <p:cNvSpPr/>
          <p:nvPr/>
        </p:nvSpPr>
        <p:spPr>
          <a:xfrm>
            <a:off x="3473450" y="-100013"/>
            <a:ext cx="21637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XML-синтаксис</a:t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179388" y="260350"/>
            <a:ext cx="8785225" cy="1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Предпочтительно создавать JSP-страницу в виде JSP-документа – корректного XML-документа, который ссылается на определенное пространство имен, содержит стандартные действия JSP, пользовательские теги и теги ядра JSTL, XML-эквиваленты директив JSP. JSP-документы необходимо сохранять с расширением </a:t>
            </a:r>
            <a:r>
              <a:rPr lang="ru-RU" sz="16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.jspx</a:t>
            </a: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8" y="2924175"/>
            <a:ext cx="6962775" cy="3857625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/>
          <p:nvPr/>
        </p:nvSpPr>
        <p:spPr>
          <a:xfrm>
            <a:off x="179388" y="188913"/>
            <a:ext cx="8713787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Сервлеты vs. JSP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Cервлеты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основном используются для вывода бинарных данных, а также в качестве контроллера для перенаправления запросов.</a:t>
            </a:r>
            <a:endParaRPr/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предназначены для отображения HTML кода и должны быть максимально удобны для работы дизайнера.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/>
          <p:nvPr/>
        </p:nvSpPr>
        <p:spPr>
          <a:xfrm>
            <a:off x="611188" y="0"/>
            <a:ext cx="80645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компонентов Beans на JSP страницах </a:t>
            </a:r>
            <a:endParaRPr/>
          </a:p>
        </p:txBody>
      </p:sp>
      <p:pic>
        <p:nvPicPr>
          <p:cNvPr id="305" name="Google Shape;30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404813"/>
            <a:ext cx="4738688" cy="297973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2"/>
          <p:cNvSpPr/>
          <p:nvPr/>
        </p:nvSpPr>
        <p:spPr>
          <a:xfrm>
            <a:off x="5292725" y="1700213"/>
            <a:ext cx="3022600" cy="1223962"/>
          </a:xfrm>
          <a:prstGeom prst="wedgeRectCallout">
            <a:avLst>
              <a:gd name="adj1" fmla="val -110602"/>
              <a:gd name="adj2" fmla="val -61491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JavaBean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содержащий поля: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firstname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lastname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5148263" y="836613"/>
            <a:ext cx="32178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данных в JavaBeans: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250825" y="3429000"/>
            <a:ext cx="849788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Требования к JavaBean-компоненту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Должен иметь конструктор без параметров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должен иметь открытых (</a:t>
            </a: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переменных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 к значениям должен осуществляться через методы </a:t>
            </a: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getXxx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setXxx</a:t>
            </a:r>
            <a:endParaRPr sz="18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1950" y="4597400"/>
            <a:ext cx="5172075" cy="214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/>
          <p:nvPr/>
        </p:nvSpPr>
        <p:spPr>
          <a:xfrm>
            <a:off x="107950" y="115888"/>
            <a:ext cx="8856663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JavaBeans на JSP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Создание JavaBean-компонентов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Доступ к полям компонентов: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063" y="817563"/>
            <a:ext cx="5087937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163" y="1412875"/>
            <a:ext cx="56165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3" y="1828800"/>
            <a:ext cx="23749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3"/>
          <p:cNvSpPr/>
          <p:nvPr/>
        </p:nvSpPr>
        <p:spPr>
          <a:xfrm>
            <a:off x="3281363" y="1811338"/>
            <a:ext cx="31924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Обе эти записи эквивалентны!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107950" y="2205038"/>
            <a:ext cx="8891588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Установить свойство bean-компонента можно с помощью конструкции </a:t>
            </a: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jsp:setProperty</a:t>
            </a:r>
            <a:endParaRPr/>
          </a:p>
        </p:txBody>
      </p:sp>
      <p:pic>
        <p:nvPicPr>
          <p:cNvPr id="320" name="Google Shape;320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3" y="2565400"/>
            <a:ext cx="6767512" cy="28098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/>
          <p:nvPr/>
        </p:nvSpPr>
        <p:spPr>
          <a:xfrm>
            <a:off x="684213" y="2852738"/>
            <a:ext cx="15954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эквивалентно </a:t>
            </a:r>
            <a:endParaRPr/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7075" y="3184525"/>
            <a:ext cx="31686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4213" y="3860800"/>
            <a:ext cx="6767512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3"/>
          <p:cNvSpPr/>
          <p:nvPr/>
        </p:nvSpPr>
        <p:spPr>
          <a:xfrm>
            <a:off x="755650" y="4076700"/>
            <a:ext cx="15954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эквивалентно </a:t>
            </a:r>
            <a:endParaRPr/>
          </a:p>
        </p:txBody>
      </p:sp>
      <p:pic>
        <p:nvPicPr>
          <p:cNvPr id="325" name="Google Shape;325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2788" y="4394200"/>
            <a:ext cx="5443537" cy="2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3"/>
          <p:cNvSpPr/>
          <p:nvPr/>
        </p:nvSpPr>
        <p:spPr>
          <a:xfrm>
            <a:off x="250825" y="5373688"/>
            <a:ext cx="8713788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устанавливает для всех свойств компонента с такими именами, которые присутствуют в параметрах запроса, соответствующие значения</a:t>
            </a:r>
            <a:endParaRPr/>
          </a:p>
        </p:txBody>
      </p:sp>
      <p:pic>
        <p:nvPicPr>
          <p:cNvPr id="327" name="Google Shape;327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5650" y="5013325"/>
            <a:ext cx="5400675" cy="25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/>
          <p:nvPr/>
        </p:nvSpPr>
        <p:spPr>
          <a:xfrm>
            <a:off x="179388" y="44450"/>
            <a:ext cx="8713787" cy="267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JavaBeans на JSP</a:t>
            </a:r>
            <a:endParaRPr/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Bean-компоненты могут храниться в различных местах в зависимости от параметра </a:t>
            </a:r>
            <a:r>
              <a:rPr lang="ru-RU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/>
          </a:p>
          <a:p>
            <a:pPr marL="62865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значение по умолчанию. Область видимости – текущая страница.</a:t>
            </a:r>
            <a:endParaRPr/>
          </a:p>
          <a:p>
            <a:pPr marL="62865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хранится в классе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хранится в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HttpServletRequest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хранится в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HttpSession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&lt;jsp:useBean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id=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“user”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class=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“my.User”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scope=</a:t>
            </a:r>
            <a:r>
              <a:rPr lang="ru-RU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“session”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428625" y="214313"/>
            <a:ext cx="8229600" cy="98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Литература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57200" y="1071563"/>
            <a:ext cx="8329613" cy="394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67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 Промышленное программирование : практ. пособие / И.Н. Блинов, В.С. Романчик. – Минск : УниверсалПресс, 2007. </a:t>
            </a:r>
            <a:r>
              <a:rPr lang="ru-RU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Гл. 17-22. стр. 414-535</a:t>
            </a:r>
            <a:endParaRPr/>
          </a:p>
          <a:p>
            <a:pPr marL="266700" marR="0" lvl="0" indent="-2667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Герберт Шилдт "Java 7. Полное руководство" (8-е издание) </a:t>
            </a:r>
            <a:r>
              <a:rPr lang="ru-RU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Гл. 32. стр. 1003-1027. 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Java EE 7 Tutorial. </a:t>
            </a:r>
            <a:r>
              <a:rPr lang="ru-RU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http://docs.oracle.com/javaee/7/tutorial/doc/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Documentation bundle for the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Tomcat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Servlet/JSP container </a:t>
            </a:r>
            <a:r>
              <a:rPr lang="ru-RU" sz="1800" b="0" i="0" u="sng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http://tomcat.apache.org/tomcat-7.0-doc/</a:t>
            </a:r>
            <a:endParaRPr sz="1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3851275" y="2492375"/>
            <a:ext cx="1493838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179388" y="-26988"/>
            <a:ext cx="8856662" cy="350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Понятие Cookie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Спецификация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разработана компанией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Netscape Communications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текстовый файл, хранящийся на клиентской машине и доступный браузеру. </a:t>
            </a:r>
            <a:endParaRPr/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программной точки зрения,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пара «</a:t>
            </a:r>
            <a:r>
              <a:rPr lang="ru-RU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название - значение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», которая </a:t>
            </a:r>
            <a:r>
              <a:rPr lang="ru-RU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посылается браузеру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сервером при первом обращении, </a:t>
            </a:r>
            <a:r>
              <a:rPr lang="ru-RU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затем передается браузером 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тому же серверу при обращении к определенным ресурсам. </a:t>
            </a:r>
            <a:endParaRPr/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механизм позволяет на протяжении нескольких HTTP запросов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сохранять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браузера на клиенте ту или иную 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информацию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полученную от сервера.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3132138" y="3573463"/>
            <a:ext cx="30432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обмена Cookie</a:t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1763713" y="4065588"/>
            <a:ext cx="5616575" cy="2614612"/>
            <a:chOff x="914400" y="1582399"/>
            <a:chExt cx="8714373" cy="4056401"/>
          </a:xfrm>
        </p:grpSpPr>
        <p:sp>
          <p:nvSpPr>
            <p:cNvPr id="113" name="Google Shape;113;p5"/>
            <p:cNvSpPr/>
            <p:nvPr/>
          </p:nvSpPr>
          <p:spPr>
            <a:xfrm>
              <a:off x="914400" y="1675989"/>
              <a:ext cx="2234012" cy="1448187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104126" y="1599639"/>
              <a:ext cx="1524647" cy="4039161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5"/>
            <p:cNvCxnSpPr/>
            <p:nvPr/>
          </p:nvCxnSpPr>
          <p:spPr>
            <a:xfrm>
              <a:off x="3148412" y="2020796"/>
              <a:ext cx="4916305" cy="2709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16" name="Google Shape;116;p5"/>
            <p:cNvSpPr txBox="1"/>
            <p:nvPr/>
          </p:nvSpPr>
          <p:spPr>
            <a:xfrm>
              <a:off x="3260726" y="1582399"/>
              <a:ext cx="3798424" cy="5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GET /index.jsp HTTP/1.0</a:t>
              </a:r>
              <a:endParaRPr/>
            </a:p>
          </p:txBody>
        </p:sp>
        <p:cxnSp>
          <p:nvCxnSpPr>
            <p:cNvPr id="117" name="Google Shape;117;p5"/>
            <p:cNvCxnSpPr/>
            <p:nvPr/>
          </p:nvCxnSpPr>
          <p:spPr>
            <a:xfrm rot="10800000">
              <a:off x="3148412" y="2828628"/>
              <a:ext cx="494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18" name="Google Shape;118;p5"/>
            <p:cNvSpPr txBox="1"/>
            <p:nvPr/>
          </p:nvSpPr>
          <p:spPr>
            <a:xfrm>
              <a:off x="3186113" y="2364458"/>
              <a:ext cx="1973751" cy="5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200 OK</a:t>
              </a:r>
              <a:endParaRPr/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3224811" y="2829150"/>
              <a:ext cx="4057784" cy="5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0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Set-Cookie: name=vasya</a:t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249379" y="2269548"/>
              <a:ext cx="1564054" cy="625577"/>
            </a:xfrm>
            <a:prstGeom prst="ellipse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w="9525" cap="flat" cmpd="sng">
              <a:solidFill>
                <a:srgbClr val="F5913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name=vasya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1279525" y="1687512"/>
              <a:ext cx="1757607" cy="5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Browser</a:t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914400" y="3870435"/>
              <a:ext cx="1903959" cy="1751125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138539" y="4749693"/>
              <a:ext cx="1564056" cy="650206"/>
            </a:xfrm>
            <a:prstGeom prst="ellipse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w="9525" cap="flat" cmpd="sng">
              <a:solidFill>
                <a:srgbClr val="F5913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name=vasya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1137845" y="3928576"/>
              <a:ext cx="1675841" cy="5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Browser</a:t>
              </a:r>
              <a:endParaRPr/>
            </a:p>
          </p:txBody>
        </p:sp>
        <p:cxnSp>
          <p:nvCxnSpPr>
            <p:cNvPr id="125" name="Google Shape;125;p5"/>
            <p:cNvCxnSpPr/>
            <p:nvPr/>
          </p:nvCxnSpPr>
          <p:spPr>
            <a:xfrm rot="10800000" flipH="1">
              <a:off x="2818359" y="4259574"/>
              <a:ext cx="5246358" cy="22167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26" name="Google Shape;126;p5"/>
            <p:cNvSpPr txBox="1"/>
            <p:nvPr/>
          </p:nvSpPr>
          <p:spPr>
            <a:xfrm>
              <a:off x="3219449" y="3772518"/>
              <a:ext cx="4286592" cy="5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GET /index.jsp HTTP/1.0</a:t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3193190" y="4161548"/>
              <a:ext cx="3691464" cy="5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0" i="0" u="none" strike="noStrike" cap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Cookie: name=vasya</a:t>
              </a:r>
              <a:endParaRPr/>
            </a:p>
          </p:txBody>
        </p:sp>
        <p:cxnSp>
          <p:nvCxnSpPr>
            <p:cNvPr id="128" name="Google Shape;128;p5"/>
            <p:cNvCxnSpPr/>
            <p:nvPr/>
          </p:nvCxnSpPr>
          <p:spPr>
            <a:xfrm flipH="1">
              <a:off x="2887325" y="5318623"/>
              <a:ext cx="5177392" cy="4187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29" name="Google Shape;129;p5"/>
            <p:cNvSpPr txBox="1"/>
            <p:nvPr/>
          </p:nvSpPr>
          <p:spPr>
            <a:xfrm>
              <a:off x="3281363" y="4886962"/>
              <a:ext cx="3219173" cy="5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200 OK Hello Vasya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827088" y="1889125"/>
            <a:ext cx="6030912" cy="2830513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Response Header: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Set-Cookie: cname=cvalue;Expires=Tue,  14-Feb-2006 23:13:26 GMT;Path=/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Request Header: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Cookie: cname=cvalue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Explorer: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...\Documents and Settings\...\Cookies</a:t>
            </a:r>
            <a:endParaRPr sz="1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900113" y="836613"/>
            <a:ext cx="1141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323850" y="44450"/>
            <a:ext cx="8496300" cy="295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javax.servlet.http.Cookie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 </a:t>
            </a:r>
            <a:r>
              <a:rPr lang="ru-RU" sz="1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String </a:t>
            </a:r>
            <a:r>
              <a:rPr lang="ru-RU" sz="18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get/setName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(String)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get/setValue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(String)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get/setAge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(int)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get/setPath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(String)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is/setSecure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(boolean)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get/setVersion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(int)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2555875" y="3327400"/>
            <a:ext cx="429895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использования Cookie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050" y="3933825"/>
            <a:ext cx="5184775" cy="215423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179388" y="44450"/>
            <a:ext cx="8785225" cy="498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Преимущества Cookie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Отслеживание сеанса пользователя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Пользовательские настройки 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Подстановка имени и пароля при повторном заходе на сайт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Направленная реклама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cookie не представляет угрозы безопасности с точки зрения атак</a:t>
            </a:r>
            <a:endParaRPr/>
          </a:p>
          <a:p>
            <a:pPr marL="447675" marR="0" lvl="0" indent="-447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Браузеры принимают только 20 cookies на сайт и 300 всего, каждое Cookie до 4 кбайт – отсутствует проблема засорения жесткого диска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Недостатки Cookies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представляют угрозу безопасности, но </a:t>
            </a:r>
            <a:r>
              <a:rPr lang="ru-RU" sz="18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угрожают конфиденциальности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447675" marR="0" lvl="0" indent="-44767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с HTML текстом может загружать Web-ресурсы, передающие cookies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7675" marR="0" lvl="0" indent="-44767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могут </a:t>
            </a:r>
            <a:r>
              <a:rPr lang="ru-RU" sz="18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подделываться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идентификации пользователя в качестве другого</a:t>
            </a:r>
            <a:endParaRPr/>
          </a:p>
          <a:p>
            <a:pPr marL="447675" marR="0" lvl="0" indent="-44767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– </a:t>
            </a:r>
            <a:r>
              <a:rPr lang="ru-RU" sz="18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открытые текстовые файлы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Поэтому в них нельзя хранить конфиденциальную информацию. </a:t>
            </a:r>
            <a:r>
              <a:rPr lang="ru-RU" sz="1800" b="1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Обычно хранится только идентификатор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данные в хеш-таблице или базе данных на сервере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/>
          <p:nvPr/>
        </p:nvSpPr>
        <p:spPr>
          <a:xfrm>
            <a:off x="3571875" y="-26988"/>
            <a:ext cx="193675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Cессии в Java</a:t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1835150" y="3057525"/>
            <a:ext cx="5273675" cy="1739900"/>
            <a:chOff x="1371600" y="2286000"/>
            <a:chExt cx="6362700" cy="2099266"/>
          </a:xfrm>
        </p:grpSpPr>
        <p:sp>
          <p:nvSpPr>
            <p:cNvPr id="154" name="Google Shape;154;p9"/>
            <p:cNvSpPr txBox="1"/>
            <p:nvPr/>
          </p:nvSpPr>
          <p:spPr>
            <a:xfrm>
              <a:off x="1371600" y="2286000"/>
              <a:ext cx="6324394" cy="484594"/>
            </a:xfrm>
            <a:prstGeom prst="rect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сессия</a:t>
              </a:r>
              <a:endParaRPr/>
            </a:p>
          </p:txBody>
        </p:sp>
        <p:sp>
          <p:nvSpPr>
            <p:cNvPr id="155" name="Google Shape;155;p9"/>
            <p:cNvSpPr txBox="1"/>
            <p:nvPr/>
          </p:nvSpPr>
          <p:spPr>
            <a:xfrm>
              <a:off x="1371600" y="3937065"/>
              <a:ext cx="1430746" cy="448201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page1</a:t>
              </a:r>
              <a:endParaRPr/>
            </a:p>
          </p:txBody>
        </p:sp>
        <p:sp>
          <p:nvSpPr>
            <p:cNvPr id="156" name="Google Shape;156;p9"/>
            <p:cNvSpPr txBox="1"/>
            <p:nvPr/>
          </p:nvSpPr>
          <p:spPr>
            <a:xfrm>
              <a:off x="3809806" y="3937065"/>
              <a:ext cx="1430745" cy="448201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page2</a:t>
              </a:r>
              <a:endParaRPr/>
            </a:p>
          </p:txBody>
        </p:sp>
        <p:sp>
          <p:nvSpPr>
            <p:cNvPr id="157" name="Google Shape;157;p9"/>
            <p:cNvSpPr txBox="1"/>
            <p:nvPr/>
          </p:nvSpPr>
          <p:spPr>
            <a:xfrm>
              <a:off x="6303555" y="3937065"/>
              <a:ext cx="1430745" cy="448201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page3</a:t>
              </a:r>
              <a:endParaRPr/>
            </a:p>
          </p:txBody>
        </p:sp>
        <p:cxnSp>
          <p:nvCxnSpPr>
            <p:cNvPr id="158" name="Google Shape;158;p9"/>
            <p:cNvCxnSpPr/>
            <p:nvPr/>
          </p:nvCxnSpPr>
          <p:spPr>
            <a:xfrm>
              <a:off x="2819584" y="4115197"/>
              <a:ext cx="990222" cy="1915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9" name="Google Shape;159;p9"/>
            <p:cNvCxnSpPr/>
            <p:nvPr/>
          </p:nvCxnSpPr>
          <p:spPr>
            <a:xfrm>
              <a:off x="5257789" y="4115197"/>
              <a:ext cx="1066834" cy="1915"/>
            </a:xfrm>
            <a:prstGeom prst="straightConnector1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0" name="Google Shape;160;p9"/>
            <p:cNvCxnSpPr/>
            <p:nvPr/>
          </p:nvCxnSpPr>
          <p:spPr>
            <a:xfrm>
              <a:off x="1980672" y="2743778"/>
              <a:ext cx="1916" cy="1218187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61" name="Google Shape;161;p9"/>
            <p:cNvSpPr txBox="1"/>
            <p:nvPr/>
          </p:nvSpPr>
          <p:spPr>
            <a:xfrm>
              <a:off x="1449388" y="3059113"/>
              <a:ext cx="496203" cy="402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set</a:t>
              </a:r>
              <a:endParaRPr/>
            </a:p>
          </p:txBody>
        </p:sp>
        <p:sp>
          <p:nvSpPr>
            <p:cNvPr id="162" name="Google Shape;162;p9"/>
            <p:cNvSpPr txBox="1"/>
            <p:nvPr/>
          </p:nvSpPr>
          <p:spPr>
            <a:xfrm>
              <a:off x="1968500" y="3060700"/>
              <a:ext cx="513323" cy="402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get</a:t>
              </a:r>
              <a:endParaRPr/>
            </a:p>
          </p:txBody>
        </p:sp>
        <p:cxnSp>
          <p:nvCxnSpPr>
            <p:cNvPr id="163" name="Google Shape;163;p9"/>
            <p:cNvCxnSpPr/>
            <p:nvPr/>
          </p:nvCxnSpPr>
          <p:spPr>
            <a:xfrm>
              <a:off x="4583596" y="2743778"/>
              <a:ext cx="1915" cy="1218187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64" name="Google Shape;164;p9"/>
            <p:cNvSpPr txBox="1"/>
            <p:nvPr/>
          </p:nvSpPr>
          <p:spPr>
            <a:xfrm>
              <a:off x="4049713" y="3059113"/>
              <a:ext cx="496203" cy="402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set</a:t>
              </a:r>
              <a:endParaRPr/>
            </a:p>
          </p:txBody>
        </p:sp>
        <p:sp>
          <p:nvSpPr>
            <p:cNvPr id="165" name="Google Shape;165;p9"/>
            <p:cNvSpPr txBox="1"/>
            <p:nvPr/>
          </p:nvSpPr>
          <p:spPr>
            <a:xfrm>
              <a:off x="4570413" y="3060700"/>
              <a:ext cx="513323" cy="402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get</a:t>
              </a:r>
              <a:endParaRPr/>
            </a:p>
          </p:txBody>
        </p:sp>
        <p:cxnSp>
          <p:nvCxnSpPr>
            <p:cNvPr id="166" name="Google Shape;166;p9"/>
            <p:cNvCxnSpPr/>
            <p:nvPr/>
          </p:nvCxnSpPr>
          <p:spPr>
            <a:xfrm>
              <a:off x="7098413" y="2743778"/>
              <a:ext cx="0" cy="1218187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167" name="Google Shape;167;p9"/>
            <p:cNvSpPr txBox="1"/>
            <p:nvPr/>
          </p:nvSpPr>
          <p:spPr>
            <a:xfrm>
              <a:off x="6564313" y="3059113"/>
              <a:ext cx="496203" cy="402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set</a:t>
              </a:r>
              <a:endParaRPr/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7085013" y="3060700"/>
              <a:ext cx="513323" cy="402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get</a:t>
              </a: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>
            <a:off x="250825" y="5027613"/>
            <a:ext cx="8642350" cy="178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 сессии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создается каждый раз при получении запроса от нового клиента и впоследствии идентифицирует его уникальным образом 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Разным пользователям соответствуют различные объекты сессий</a:t>
            </a:r>
            <a:endParaRPr/>
          </a:p>
          <a:p>
            <a:pPr marL="0" marR="0" lvl="0" indent="447675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Сессии “живут” на сервере в течение заданного времени, </a:t>
            </a:r>
            <a:r>
              <a:rPr lang="ru-RU" sz="1800" b="1" i="1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но только для одного клиентского браузера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i="1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07950" y="333375"/>
            <a:ext cx="8856663" cy="25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Сеанс (сессия)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соединение между клиентом и сервером, устанавливаемое на определенное время, за которое клиент может отправить на сервер сколько угодно запросов. Сеанс устанавливается непосредственно между клиентом и Web-сервером. Каждый клиент устанавливает с сервером свой собственный сеанс.</a:t>
            </a:r>
            <a:endParaRPr/>
          </a:p>
          <a:p>
            <a:pPr marL="0" marR="0" lvl="0" indent="4476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Сеансы используются для обеспечения хранения данных во время нескольких запросов Web-страницы или на обработку информации, введенной в пользова-тельскую форму в результате нескольких HTTP-соединений (например, клиент совершает несколько покупок в интернет-магазине; студент отвечает на несколь-ко тестов в системе дистанционного обучения).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Экран (4:3)</PresentationFormat>
  <Paragraphs>220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Noto Sans Symbols</vt:lpstr>
      <vt:lpstr>Тема Office</vt:lpstr>
      <vt:lpstr>5.2. Основы Java и JavaScript в документах HTML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5.2. Основы Java и JavaScript в документах HTML </dc:title>
  <dc:creator>CHAMPION</dc:creator>
  <cp:lastModifiedBy>Family</cp:lastModifiedBy>
  <cp:revision>1</cp:revision>
  <dcterms:created xsi:type="dcterms:W3CDTF">2014-01-04T21:08:36Z</dcterms:created>
  <dcterms:modified xsi:type="dcterms:W3CDTF">2023-04-05T18:41:14Z</dcterms:modified>
</cp:coreProperties>
</file>