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72"/>
      <p:bold r:id="rId73"/>
      <p:italic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0" roundtripDataSignature="AMtx7mjP37rVpcGe8oqlLBH1AV4x6MmN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244650-C4C3-4C00-837A-6163C49378A4}">
  <a:tblStyle styleId="{AA244650-C4C3-4C00-837A-6163C4937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4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03377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110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9423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409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614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6221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3868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781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0122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089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5818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936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9941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158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7948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4245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8767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238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15992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1515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71018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13561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5250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9486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76573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33185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88363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75250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08730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08010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049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31517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62837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4656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4440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36862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64" name="Google Shape;36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3873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70" name="Google Shape;37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993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76" name="Google Shape;37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1188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82" name="Google Shape;38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2337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88" name="Google Shape;388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9803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94" name="Google Shape;39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5311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00" name="Google Shape;400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7972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06" name="Google Shape;406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0414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12" name="Google Shape;41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856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46291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18" name="Google Shape;418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9040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24" name="Google Shape;42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6530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30" name="Google Shape;430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9291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36" name="Google Shape;436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6009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42" name="Google Shape;442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9452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48" name="Google Shape;448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6990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54" name="Google Shape;454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47861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60" name="Google Shape;460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08329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66" name="Google Shape;466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6752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72" name="Google Shape;472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689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024987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78" name="Google Shape;47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39945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84" name="Google Shape;484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94848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90" name="Google Shape;490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29866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96" name="Google Shape;496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1181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02" name="Google Shape;502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7363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08" name="Google Shape;508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6529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14" name="Google Shape;514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6860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20" name="Google Shape;520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71550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26" name="Google Shape;526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17989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32" name="Google Shape;532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47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950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9315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648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2"/>
          <p:cNvSpPr txBox="1"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2"/>
          <p:cNvSpPr txBox="1"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72"/>
          <p:cNvSpPr txBox="1">
            <a:spLocks noGrp="1"/>
          </p:cNvSpPr>
          <p:nvPr>
            <p:ph type="dt" idx="10"/>
          </p:nvPr>
        </p:nvSpPr>
        <p:spPr>
          <a:xfrm rot="5400000">
            <a:off x="7494587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2"/>
          <p:cNvSpPr txBox="1">
            <a:spLocks noGrp="1"/>
          </p:cNvSpPr>
          <p:nvPr>
            <p:ph type="ftr" idx="11"/>
          </p:nvPr>
        </p:nvSpPr>
        <p:spPr>
          <a:xfrm rot="5400000">
            <a:off x="6233318" y="3263106"/>
            <a:ext cx="38592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2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65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1"/>
          <p:cNvSpPr txBox="1"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1"/>
          <p:cNvSpPr txBox="1">
            <a:spLocks noGrp="1"/>
          </p:cNvSpPr>
          <p:nvPr>
            <p:ph type="body" idx="1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76" name="Google Shape;76;p81"/>
          <p:cNvSpPr txBox="1">
            <a:spLocks noGrp="1"/>
          </p:cNvSpPr>
          <p:nvPr>
            <p:ph type="body" idx="2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81"/>
          <p:cNvSpPr txBox="1">
            <a:spLocks noGrp="1"/>
          </p:cNvSpPr>
          <p:nvPr>
            <p:ph type="dt" idx="10"/>
          </p:nvPr>
        </p:nvSpPr>
        <p:spPr>
          <a:xfrm rot="5400000">
            <a:off x="7494587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1"/>
          <p:cNvSpPr txBox="1">
            <a:spLocks noGrp="1"/>
          </p:cNvSpPr>
          <p:nvPr>
            <p:ph type="ftr" idx="11"/>
          </p:nvPr>
        </p:nvSpPr>
        <p:spPr>
          <a:xfrm rot="5400000">
            <a:off x="6233318" y="3263106"/>
            <a:ext cx="38592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1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65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2"/>
          <p:cNvSpPr txBox="1">
            <a:spLocks noGrp="1"/>
          </p:cNvSpPr>
          <p:nvPr>
            <p:ph type="dt" idx="10"/>
          </p:nvPr>
        </p:nvSpPr>
        <p:spPr>
          <a:xfrm rot="5400000">
            <a:off x="7494587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2"/>
          <p:cNvSpPr txBox="1">
            <a:spLocks noGrp="1"/>
          </p:cNvSpPr>
          <p:nvPr>
            <p:ph type="ftr" idx="11"/>
          </p:nvPr>
        </p:nvSpPr>
        <p:spPr>
          <a:xfrm rot="5400000">
            <a:off x="6233318" y="3263106"/>
            <a:ext cx="38592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2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65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3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3"/>
          <p:cNvSpPr txBox="1">
            <a:spLocks noGrp="1"/>
          </p:cNvSpPr>
          <p:nvPr>
            <p:ph type="dt" idx="10"/>
          </p:nvPr>
        </p:nvSpPr>
        <p:spPr>
          <a:xfrm rot="5400000">
            <a:off x="7494587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83"/>
          <p:cNvSpPr txBox="1">
            <a:spLocks noGrp="1"/>
          </p:cNvSpPr>
          <p:nvPr>
            <p:ph type="ftr" idx="11"/>
          </p:nvPr>
        </p:nvSpPr>
        <p:spPr>
          <a:xfrm rot="5400000">
            <a:off x="6233318" y="3263106"/>
            <a:ext cx="38592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83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65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4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4"/>
          <p:cNvSpPr txBox="1"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84"/>
          <p:cNvSpPr txBox="1">
            <a:spLocks noGrp="1"/>
          </p:cNvSpPr>
          <p:nvPr>
            <p:ph type="body" idx="2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93" name="Google Shape;93;p84"/>
          <p:cNvSpPr txBox="1">
            <a:spLocks noGrp="1"/>
          </p:cNvSpPr>
          <p:nvPr>
            <p:ph type="body" idx="3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4" name="Google Shape;94;p84"/>
          <p:cNvSpPr txBox="1">
            <a:spLocks noGrp="1"/>
          </p:cNvSpPr>
          <p:nvPr>
            <p:ph type="body" idx="4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95" name="Google Shape;95;p84"/>
          <p:cNvSpPr txBox="1">
            <a:spLocks noGrp="1"/>
          </p:cNvSpPr>
          <p:nvPr>
            <p:ph type="dt" idx="10"/>
          </p:nvPr>
        </p:nvSpPr>
        <p:spPr>
          <a:xfrm rot="5400000">
            <a:off x="7494587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4"/>
          <p:cNvSpPr txBox="1">
            <a:spLocks noGrp="1"/>
          </p:cNvSpPr>
          <p:nvPr>
            <p:ph type="ftr" idx="11"/>
          </p:nvPr>
        </p:nvSpPr>
        <p:spPr>
          <a:xfrm rot="5400000">
            <a:off x="6233318" y="3263106"/>
            <a:ext cx="38592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4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65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5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85"/>
          <p:cNvSpPr txBox="1">
            <a:spLocks noGrp="1"/>
          </p:cNvSpPr>
          <p:nvPr>
            <p:ph type="body" idx="1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101" name="Google Shape;101;p85"/>
          <p:cNvSpPr txBox="1">
            <a:spLocks noGrp="1"/>
          </p:cNvSpPr>
          <p:nvPr>
            <p:ph type="body" idx="2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102" name="Google Shape;102;p85"/>
          <p:cNvSpPr txBox="1">
            <a:spLocks noGrp="1"/>
          </p:cNvSpPr>
          <p:nvPr>
            <p:ph type="dt" idx="10"/>
          </p:nvPr>
        </p:nvSpPr>
        <p:spPr>
          <a:xfrm rot="5400000">
            <a:off x="7494587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85"/>
          <p:cNvSpPr txBox="1">
            <a:spLocks noGrp="1"/>
          </p:cNvSpPr>
          <p:nvPr>
            <p:ph type="ftr" idx="11"/>
          </p:nvPr>
        </p:nvSpPr>
        <p:spPr>
          <a:xfrm rot="5400000">
            <a:off x="6233318" y="3263106"/>
            <a:ext cx="38592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5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65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3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3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" name="Google Shape;26;p73"/>
          <p:cNvSpPr txBox="1">
            <a:spLocks noGrp="1"/>
          </p:cNvSpPr>
          <p:nvPr>
            <p:ph type="dt" idx="10"/>
          </p:nvPr>
        </p:nvSpPr>
        <p:spPr>
          <a:xfrm rot="5400000">
            <a:off x="7494587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3"/>
          <p:cNvSpPr txBox="1">
            <a:spLocks noGrp="1"/>
          </p:cNvSpPr>
          <p:nvPr>
            <p:ph type="ftr" idx="11"/>
          </p:nvPr>
        </p:nvSpPr>
        <p:spPr>
          <a:xfrm rot="5400000">
            <a:off x="6233318" y="3263106"/>
            <a:ext cx="38592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3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65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4"/>
          <p:cNvSpPr txBox="1"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4"/>
          <p:cNvSpPr txBox="1"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74"/>
          <p:cNvSpPr txBox="1">
            <a:spLocks noGrp="1"/>
          </p:cNvSpPr>
          <p:nvPr>
            <p:ph type="dt" idx="10"/>
          </p:nvPr>
        </p:nvSpPr>
        <p:spPr>
          <a:xfrm rot="5400000">
            <a:off x="7494587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4"/>
          <p:cNvSpPr txBox="1">
            <a:spLocks noGrp="1"/>
          </p:cNvSpPr>
          <p:nvPr>
            <p:ph type="ftr" idx="11"/>
          </p:nvPr>
        </p:nvSpPr>
        <p:spPr>
          <a:xfrm rot="5400000">
            <a:off x="6233318" y="3263106"/>
            <a:ext cx="38592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4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65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5"/>
          <p:cNvSpPr txBox="1">
            <a:spLocks noGrp="1"/>
          </p:cNvSpPr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5"/>
          <p:cNvSpPr txBox="1">
            <a:spLocks noGrp="1"/>
          </p:cNvSpPr>
          <p:nvPr>
            <p:ph type="body" idx="1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8" name="Google Shape;38;p75"/>
          <p:cNvSpPr txBox="1">
            <a:spLocks noGrp="1"/>
          </p:cNvSpPr>
          <p:nvPr>
            <p:ph type="dt" idx="10"/>
          </p:nvPr>
        </p:nvSpPr>
        <p:spPr>
          <a:xfrm rot="5400000">
            <a:off x="7494587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5"/>
          <p:cNvSpPr txBox="1">
            <a:spLocks noGrp="1"/>
          </p:cNvSpPr>
          <p:nvPr>
            <p:ph type="ftr" idx="11"/>
          </p:nvPr>
        </p:nvSpPr>
        <p:spPr>
          <a:xfrm rot="5400000">
            <a:off x="6233318" y="3263106"/>
            <a:ext cx="38592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5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65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6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6"/>
          <p:cNvSpPr txBox="1">
            <a:spLocks noGrp="1"/>
          </p:cNvSpPr>
          <p:nvPr>
            <p:ph type="body" idx="1"/>
          </p:nvPr>
        </p:nvSpPr>
        <p:spPr>
          <a:xfrm rot="5400000">
            <a:off x="2085181" y="794543"/>
            <a:ext cx="4195762" cy="671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4" name="Google Shape;44;p76"/>
          <p:cNvSpPr txBox="1">
            <a:spLocks noGrp="1"/>
          </p:cNvSpPr>
          <p:nvPr>
            <p:ph type="dt" idx="10"/>
          </p:nvPr>
        </p:nvSpPr>
        <p:spPr>
          <a:xfrm rot="5400000">
            <a:off x="7494587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6"/>
          <p:cNvSpPr txBox="1">
            <a:spLocks noGrp="1"/>
          </p:cNvSpPr>
          <p:nvPr>
            <p:ph type="ftr" idx="11"/>
          </p:nvPr>
        </p:nvSpPr>
        <p:spPr>
          <a:xfrm rot="5400000">
            <a:off x="6233318" y="3263106"/>
            <a:ext cx="38592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6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65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очка имени">
  <p:cSld name="Карточка имени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7"/>
          <p:cNvSpPr txBox="1"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7"/>
          <p:cNvSpPr txBox="1"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77"/>
          <p:cNvSpPr txBox="1">
            <a:spLocks noGrp="1"/>
          </p:cNvSpPr>
          <p:nvPr>
            <p:ph type="dt" idx="10"/>
          </p:nvPr>
        </p:nvSpPr>
        <p:spPr>
          <a:xfrm rot="5400000">
            <a:off x="7494587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7"/>
          <p:cNvSpPr txBox="1">
            <a:spLocks noGrp="1"/>
          </p:cNvSpPr>
          <p:nvPr>
            <p:ph type="ftr" idx="11"/>
          </p:nvPr>
        </p:nvSpPr>
        <p:spPr>
          <a:xfrm rot="5400000">
            <a:off x="6233318" y="3263106"/>
            <a:ext cx="38592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7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65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пись">
  <p:cSld name="Заголовок и подпись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8"/>
          <p:cNvSpPr txBox="1"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8"/>
          <p:cNvSpPr txBox="1">
            <a:spLocks noGrp="1"/>
          </p:cNvSpPr>
          <p:nvPr>
            <p:ph type="body" idx="1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78"/>
          <p:cNvSpPr txBox="1">
            <a:spLocks noGrp="1"/>
          </p:cNvSpPr>
          <p:nvPr>
            <p:ph type="dt" idx="10"/>
          </p:nvPr>
        </p:nvSpPr>
        <p:spPr>
          <a:xfrm rot="5400000">
            <a:off x="7494587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8"/>
          <p:cNvSpPr txBox="1">
            <a:spLocks noGrp="1"/>
          </p:cNvSpPr>
          <p:nvPr>
            <p:ph type="ftr" idx="11"/>
          </p:nvPr>
        </p:nvSpPr>
        <p:spPr>
          <a:xfrm rot="5400000">
            <a:off x="6233318" y="3263106"/>
            <a:ext cx="38592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8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65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норамная фотография с подписью">
  <p:cSld name="Панорамная фотография с подписью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9"/>
          <p:cNvSpPr txBox="1"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9"/>
          <p:cNvSpPr>
            <a:spLocks noGrp="1"/>
          </p:cNvSpPr>
          <p:nvPr>
            <p:ph type="pic" idx="2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62" name="Google Shape;62;p79"/>
          <p:cNvSpPr txBox="1">
            <a:spLocks noGrp="1"/>
          </p:cNvSpPr>
          <p:nvPr>
            <p:ph type="body" idx="1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79"/>
          <p:cNvSpPr txBox="1">
            <a:spLocks noGrp="1"/>
          </p:cNvSpPr>
          <p:nvPr>
            <p:ph type="dt" idx="10"/>
          </p:nvPr>
        </p:nvSpPr>
        <p:spPr>
          <a:xfrm rot="5400000">
            <a:off x="7494587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9"/>
          <p:cNvSpPr txBox="1">
            <a:spLocks noGrp="1"/>
          </p:cNvSpPr>
          <p:nvPr>
            <p:ph type="ftr" idx="11"/>
          </p:nvPr>
        </p:nvSpPr>
        <p:spPr>
          <a:xfrm rot="5400000">
            <a:off x="6233318" y="3263106"/>
            <a:ext cx="38592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9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65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0"/>
          <p:cNvSpPr txBox="1"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0"/>
          <p:cNvSpPr>
            <a:spLocks noGrp="1"/>
          </p:cNvSpPr>
          <p:nvPr>
            <p:ph type="pic" idx="2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69" name="Google Shape;69;p80"/>
          <p:cNvSpPr txBox="1">
            <a:spLocks noGrp="1"/>
          </p:cNvSpPr>
          <p:nvPr>
            <p:ph type="body" idx="1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80"/>
          <p:cNvSpPr txBox="1">
            <a:spLocks noGrp="1"/>
          </p:cNvSpPr>
          <p:nvPr>
            <p:ph type="dt" idx="10"/>
          </p:nvPr>
        </p:nvSpPr>
        <p:spPr>
          <a:xfrm rot="5400000">
            <a:off x="7494587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0"/>
          <p:cNvSpPr txBox="1">
            <a:spLocks noGrp="1"/>
          </p:cNvSpPr>
          <p:nvPr>
            <p:ph type="ftr" idx="11"/>
          </p:nvPr>
        </p:nvSpPr>
        <p:spPr>
          <a:xfrm rot="5400000">
            <a:off x="6233318" y="3263106"/>
            <a:ext cx="38592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0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65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71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4CB9C3">
                  <a:alpha val="13725"/>
                </a:srgbClr>
              </a:gs>
              <a:gs pos="36000">
                <a:srgbClr val="4CB9C3">
                  <a:alpha val="6666"/>
                </a:srgbClr>
              </a:gs>
              <a:gs pos="73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71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4CB9C3">
                  <a:alpha val="8627"/>
                </a:srgbClr>
              </a:gs>
              <a:gs pos="36000">
                <a:srgbClr val="4CB9C3">
                  <a:alpha val="4705"/>
                </a:srgbClr>
              </a:gs>
              <a:gs pos="66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71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4CB9C3">
                  <a:alpha val="10980"/>
                </a:srgbClr>
              </a:gs>
              <a:gs pos="36000">
                <a:srgbClr val="4CB9C3">
                  <a:alpha val="9803"/>
                </a:srgbClr>
              </a:gs>
              <a:gs pos="75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71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4CB9C3">
                  <a:alpha val="7843"/>
                </a:srgbClr>
              </a:gs>
              <a:gs pos="36000">
                <a:srgbClr val="4CB9C3">
                  <a:alpha val="7843"/>
                </a:srgbClr>
              </a:gs>
              <a:gs pos="72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71"/>
          <p:cNvSpPr/>
          <p:nvPr/>
        </p:nvSpPr>
        <p:spPr>
          <a:xfrm>
            <a:off x="7745412" y="0"/>
            <a:ext cx="685800" cy="110013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71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71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71"/>
          <p:cNvSpPr txBox="1">
            <a:spLocks noGrp="1"/>
          </p:cNvSpPr>
          <p:nvPr>
            <p:ph type="dt" idx="10"/>
          </p:nvPr>
        </p:nvSpPr>
        <p:spPr>
          <a:xfrm rot="5400000">
            <a:off x="7494587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71"/>
          <p:cNvSpPr txBox="1">
            <a:spLocks noGrp="1"/>
          </p:cNvSpPr>
          <p:nvPr>
            <p:ph type="ftr" idx="11"/>
          </p:nvPr>
        </p:nvSpPr>
        <p:spPr>
          <a:xfrm rot="5400000">
            <a:off x="6233318" y="3263106"/>
            <a:ext cx="38592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71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65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673100" y="228600"/>
            <a:ext cx="814705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FFFF5F"/>
              </a:buClr>
              <a:buSzPts val="4200"/>
            </a:pPr>
            <a:r>
              <a:rPr lang="ru-RU" dirty="0"/>
              <a:t>Классы и интерфейсы ввода/вывода </a:t>
            </a:r>
            <a:r>
              <a:rPr lang="ru-RU" dirty="0" err="1"/>
              <a:t>Java</a:t>
            </a:r>
            <a:r>
              <a:rPr lang="ru-RU" dirty="0"/>
              <a:t> </a:t>
            </a:r>
            <a:endParaRPr dirty="0"/>
          </a:p>
        </p:txBody>
      </p:sp>
      <p:sp>
        <p:nvSpPr>
          <p:cNvPr id="110" name="Google Shape;110;p2"/>
          <p:cNvSpPr txBox="1">
            <a:spLocks noGrp="1"/>
          </p:cNvSpPr>
          <p:nvPr>
            <p:ph type="body" idx="1"/>
          </p:nvPr>
        </p:nvSpPr>
        <p:spPr>
          <a:xfrm>
            <a:off x="381000" y="1600200"/>
            <a:ext cx="8229600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1312" marR="0" lvl="0" indent="-34131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Char char="•"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Потоком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ввода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вывода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(I/O Stream)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называется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произвольный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источник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или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приемник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который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способен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генерировать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либо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получать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некоторые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данные</a:t>
            </a:r>
            <a:endParaRPr dirty="0"/>
          </a:p>
          <a:p>
            <a:pPr marL="341312" marR="0" lvl="0" indent="-34131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endParaRPr sz="2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Char char="•"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Все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потоки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ведут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себя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одинаковым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образом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хотя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физические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устройства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с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которыми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они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связаны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могут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сильно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различаться</a:t>
            </a:r>
            <a:endParaRPr dirty="0"/>
          </a:p>
          <a:p>
            <a:pPr marL="341312" marR="0" lvl="0" indent="-34131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endParaRPr sz="2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Char char="•"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Реализация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конкретным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потоком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низкоуровневого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способа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приема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передачи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информации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скрыта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от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программиста</a:t>
            </a:r>
            <a:endParaRPr dirty="0"/>
          </a:p>
          <a:p>
            <a:pPr marL="342900" marR="0" lvl="0" indent="-200660" algn="l" rtl="0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endParaRPr sz="2800" b="0" i="0" u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Класс DynArray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DynArray {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класс имеет три поля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int size;   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текущий размер массива</a:t>
            </a:r>
            <a:endParaRPr sz="2000" b="0" i="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maxSize; 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размер отведенной памяти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int[] array;   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сам массив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Класс DynArray</a:t>
            </a:r>
            <a:endParaRPr/>
          </a:p>
        </p:txBody>
      </p:sp>
      <p:sp>
        <p:nvSpPr>
          <p:cNvPr id="187" name="Google Shape;187;p12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аргумент указывает, сколько памяти надо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отвести под его элементы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public DynArray(int sz){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this(sz, sz, null);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Класс DynArray</a:t>
            </a:r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аргументы указывают, сколько памяти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используется под элементы и сколько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отведено всего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DynArray(int sz, int maxSz){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this(sz, maxSz, null);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Класс DynArray</a:t>
            </a:r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DynArray(int sz, int maxSz, int[] iniArray) {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size = sz;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maxSize = (maxSz &lt; sz ? sz : maxSz);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array = new int[maxSize];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if (iniArray != null){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for (int i=0; i &lt; size &amp;&amp; i &lt; iniArray.length; i++)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array[i] = iniArray[i];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}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Класс DynArray</a:t>
            </a:r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операция выборки элемента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int elementAt(int i){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return array[i];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Класс DynArray</a:t>
            </a:r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изменение текущего размера массива,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аргумент delta задает размер изменения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1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void resize(int delta){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if (delta &gt; 0) enlarge(delta);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else if (delta &lt; 0) shrink(-delta);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Класс DynArray</a:t>
            </a:r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операция расширения массива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void enlarge(int delta){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if ((size += delta) &gt; maxSize) {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maxSize = size;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int[] newArray = new  int[maxSize];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for (int i=0; i &lt; size - delta; i++)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newArray[i] = array[i];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array = newArray;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Класс DynArray</a:t>
            </a:r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операция уменьшения массива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void shrink(int delta){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size = (delta &gt; size ? 0 : size - delta);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Класс DynArray</a:t>
            </a:r>
            <a:endParaRPr/>
          </a:p>
        </p:txBody>
      </p:sp>
      <p:sp>
        <p:nvSpPr>
          <p:cNvPr id="229" name="Google Shape;229;p19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 добавление одного нового элемента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(с возможным расширением массива)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void add(int e){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resize(1);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array[size-1]=e;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Иерархия классов в Java</a:t>
            </a:r>
            <a:endParaRPr/>
          </a:p>
        </p:txBody>
      </p:sp>
      <p:sp>
        <p:nvSpPr>
          <p:cNvPr id="235" name="Google Shape;235;p20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Вершина иерархии классов Java  - класс   Object;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Все классы наследники класса Object, т.е. ссылочная переменная типа Object может обращаться к объекту любого класса;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Запрещено множественное наследование.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Посмотреть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/>
          </a:p>
          <a:p>
            <a: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866775" y="2862262"/>
            <a:ext cx="6619875" cy="191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40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Классы и объекты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866775" y="4776787"/>
            <a:ext cx="6619875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 cap="none">
              <a:solidFill>
                <a:srgbClr val="86D1D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Класс Object</a:t>
            </a:r>
            <a:endParaRPr/>
          </a:p>
        </p:txBody>
      </p:sp>
      <p:sp>
        <p:nvSpPr>
          <p:cNvPr id="241" name="Google Shape;241;p21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Методы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equals() сравнивает данный объект на равенство с объектом, заданным в аргументе, возвращает логическое значение.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toString() пытается содержимое объекта преобразовать в строку символов и возвращает объект класса String. </a:t>
            </a:r>
            <a:endParaRPr/>
          </a:p>
          <a:p>
            <a: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Задание:</a:t>
            </a:r>
            <a:endParaRPr/>
          </a:p>
        </p:txBody>
      </p:sp>
      <p:sp>
        <p:nvSpPr>
          <p:cNvPr id="247" name="Google Shape;247;p22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Century Gothic"/>
              <a:buAutoNum type="arabicPeriod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Внести изменения в класс DynArray так, чтобы элементы массива могли быть экземплярами произвольного класса.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(при определения массива используйте тип данных Object)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Century Gothic"/>
              <a:buAutoNum type="arabicPeriod" startAt="2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Переопределите методы equals() и toString()  (класса DynArray).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Century Gothic"/>
              <a:buAutoNum type="arabicPeriod" startAt="2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Напишите класс DynArrayTest, тестирующий работу класса DynArray.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Интерфейсы в Java</a:t>
            </a:r>
            <a:endParaRPr/>
          </a:p>
        </p:txBody>
      </p:sp>
      <p:sp>
        <p:nvSpPr>
          <p:cNvPr id="253" name="Google Shape;253;p23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Интерфейс – это явно указанная спецификация набора методов, которые должны быть представлены в классе, который реализует эту спецификацию.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Интерфейс – ссылочный тип данных, подобный классу, который может содержать только константы, заголовки методов и вложенные типы (классы и интерфейсы).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Определение интерфейса</a:t>
            </a:r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</a:t>
            </a: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 имя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extends интерфейс1, интерфейс2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{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тип имя_константы = значение;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тип_результата                имя_метода(параметры_метода);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 </a:t>
            </a:r>
            <a:endParaRPr/>
          </a:p>
          <a:p>
            <a: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Тело интерфейса</a:t>
            </a:r>
            <a:endParaRPr/>
          </a:p>
        </p:txBody>
      </p:sp>
      <p:sp>
        <p:nvSpPr>
          <p:cNvPr id="265" name="Google Shape;265;p25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Заголовки методов.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 содержат фигурных скобок (не определяют реализацию);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отделяются точкой  с запятой;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методы являются public, поэтому этот модификатор не пишется.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Тело интерфейса</a:t>
            </a: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Объявление констант.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Любая переменная, объявленная в интерфейсе является public, static и final поэтому эти модификаторы не пишутся.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Предполагается обязательное присвоение значения константе в теле интерфейса.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Реализация интерфейсов</a:t>
            </a:r>
            <a:endParaRPr/>
          </a:p>
        </p:txBody>
      </p:sp>
      <p:sp>
        <p:nvSpPr>
          <p:cNvPr id="277" name="Google Shape;277;p27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имя_класса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[extends суперкласс]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[implements интерфейс0 [, интерфейс1...]]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 тело класса 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Реализация интерфейсов</a:t>
            </a:r>
            <a:endParaRPr/>
          </a:p>
        </p:txBody>
      </p:sp>
      <p:sp>
        <p:nvSpPr>
          <p:cNvPr id="283" name="Google Shape;283;p28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Интерфейсы можно использовать для импорта в различные классы совместно используемых констант. В том случае, когда вы реализуете в классе какой-либо интерфейс, все имена переменных этого интерфейса будут видимы в классе как константы.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Реализация интерфейсов</a:t>
            </a:r>
            <a:endParaRPr/>
          </a:p>
        </p:txBody>
      </p:sp>
      <p:sp>
        <p:nvSpPr>
          <p:cNvPr id="289" name="Google Shape;289;p29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Если интерфейс не включает в себя методы, то любой класс, объявляемый реализацией этого интерфейса, может вообще ничего не реализовывать. Для импорта констант в пространство имен класса предпочтительнее использовать переменные с модификатором final. </a:t>
            </a:r>
            <a:endParaRPr/>
          </a:p>
          <a:p>
            <a: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Реализация интерфейсов</a:t>
            </a:r>
            <a:endParaRPr/>
          </a:p>
        </p:txBody>
      </p:sp>
      <p:sp>
        <p:nvSpPr>
          <p:cNvPr id="295" name="Google Shape;295;p30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Если интерфейс включает в себя заголовки методов, то любой класс, объявляемый реализацией этого интерфейса, должен содержать реализацию всех методов, описанных в интерфейсе.</a:t>
            </a:r>
            <a:endParaRPr/>
          </a:p>
          <a:p>
            <a: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Century Gothic"/>
              <a:buNone/>
            </a:pPr>
            <a:r>
              <a:rPr lang="en-US" sz="38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Классы основные строительные элементы Java-программы. </a:t>
            </a:r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заголовок класса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</a:t>
            </a:r>
            <a:r>
              <a:rPr lang="en-US" sz="2000" b="0" i="1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MyClass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//тело класса: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// поля, конструкторы и методы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  <a:p>
            <a: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Пример. Классы и интерфейсы.</a:t>
            </a:r>
            <a:endParaRPr/>
          </a:p>
        </p:txBody>
      </p:sp>
      <p:sp>
        <p:nvSpPr>
          <p:cNvPr id="301" name="Google Shape;301;p31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IntList {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//внутренний касс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static class ListItem {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int item;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</a:t>
            </a: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ListItem next;</a:t>
            </a:r>
            <a:endParaRPr/>
          </a:p>
          <a:p>
            <a:pPr marL="342900" marR="0" lvl="0" indent="-24638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endParaRPr sz="19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public ListItem(int i, ListItem n){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item=i;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next=n;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</a:t>
            </a:r>
            <a:r>
              <a:rPr lang="en-US" sz="19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};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Пример. Классы и интерфейсы.</a:t>
            </a:r>
            <a:endParaRPr/>
          </a:p>
        </p:txBody>
      </p:sp>
      <p:sp>
        <p:nvSpPr>
          <p:cNvPr id="307" name="Google Shape;307;p32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//поля класса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int count = 0;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ListItem first = null;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ListItem last = null;</a:t>
            </a:r>
            <a:endParaRPr/>
          </a:p>
          <a:p>
            <a: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Пример. Классы и интерфейсы.</a:t>
            </a:r>
            <a:endParaRPr/>
          </a:p>
        </p:txBody>
      </p:sp>
      <p:sp>
        <p:nvSpPr>
          <p:cNvPr id="313" name="Google Shape;313;p33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//создание пустого списка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IntList(){}</a:t>
            </a:r>
            <a:endParaRPr/>
          </a:p>
          <a:p>
            <a:pPr marL="342900" marR="0" lvl="0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//создание копии уже имеющегося списка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IntList(final IntList src){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addLast(src);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//добавляет список src в конец списка this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Пример. Классы и интерфейсы.</a:t>
            </a:r>
            <a:endParaRPr/>
          </a:p>
        </p:txBody>
      </p:sp>
      <p:sp>
        <p:nvSpPr>
          <p:cNvPr id="319" name="Google Shape;319;p34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//добавление элементов в конец списка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void addLast(final IntList src) {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for(ListItem cur = src.first; cur != null; 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cur = cur.next)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addLast(cur.item);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  <a:p>
            <a: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1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Пример. Классы и интерфейсы.</a:t>
            </a:r>
            <a:endParaRPr/>
          </a:p>
        </p:txBody>
      </p:sp>
      <p:sp>
        <p:nvSpPr>
          <p:cNvPr id="325" name="Google Shape;325;p35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//добавление элемента в конец списка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void addLast(int item){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ListItem newItem = new ListItem(item, null);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if (last == null){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first = newItem;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} else {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last.next = newItem;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}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last = newItem;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count++;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Пример. Классы и интерфейсы.</a:t>
            </a:r>
            <a:endParaRPr/>
          </a:p>
        </p:txBody>
      </p:sp>
      <p:sp>
        <p:nvSpPr>
          <p:cNvPr id="331" name="Google Shape;331;p36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//добавление элемента в начало списка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void addFirst(int item){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ListItem newItem = new ListItem(item,first);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(first == null){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last = newItem;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first = newItem;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count++;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Пример. Классы и интерфейсы.</a:t>
            </a:r>
            <a:endParaRPr/>
          </a:p>
        </p:txBody>
      </p:sp>
      <p:sp>
        <p:nvSpPr>
          <p:cNvPr id="337" name="Google Shape;337;p37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//удаление первого элемента из списка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int remove(){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res = first.item;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first = first.next; </a:t>
            </a:r>
            <a:endParaRPr sz="2000" b="0" i="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count--;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return res;  </a:t>
            </a:r>
            <a:endParaRPr sz="2000" b="0" i="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  <a:p>
            <a: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1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Пример. Классы и интерфейсы.</a:t>
            </a:r>
            <a:endParaRPr/>
          </a:p>
        </p:txBody>
      </p:sp>
      <p:sp>
        <p:nvSpPr>
          <p:cNvPr id="343" name="Google Shape;343;p38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interface Visitor {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void visit(int item);  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 класс IntList добавим метод-итератор: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1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void iterator(</a:t>
            </a:r>
            <a:r>
              <a:rPr lang="en-US" sz="2000" b="1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Visitor visitor</a:t>
            </a: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){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(ListItem cur = first; cur!=null; cur = cur.next){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visitor.visit(cur.item);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Интерфейс – тип данных</a:t>
            </a:r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Если тип переменной определен как интерфейс, то объект, присвоенный этой переменной, должен быть экземпляром класса, реализующего этот интерфейс.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Продолжаем пример: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5" name="Google Shape;355;p40"/>
          <p:cNvSpPr txBox="1">
            <a:spLocks noGrp="1"/>
          </p:cNvSpPr>
          <p:nvPr>
            <p:ph type="body" idx="1"/>
          </p:nvPr>
        </p:nvSpPr>
        <p:spPr>
          <a:xfrm>
            <a:off x="500062" y="1071562"/>
            <a:ext cx="8229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r>
              <a:rPr lang="en-US" sz="28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Summator implements Visitor {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r>
              <a:rPr lang="en-US" sz="28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sum = 0;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String s ="";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r>
              <a:rPr lang="en-US" sz="28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public void visit(int item){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s+=(item+" ");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sum+=item;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r>
              <a:rPr lang="en-US" sz="28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}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r>
              <a:rPr lang="en-US" sz="28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public int getSum(){</a:t>
            </a: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return sum;</a:t>
            </a:r>
            <a:r>
              <a:rPr lang="en-US" sz="28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r>
              <a:rPr lang="en-US" sz="28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public String getList(){</a:t>
            </a: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return s;</a:t>
            </a:r>
            <a:r>
              <a:rPr lang="en-US" sz="28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r>
              <a:rPr lang="en-US" sz="28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Заголовок класса</a:t>
            </a:r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Century Gothic"/>
              <a:buAutoNum type="arabicPeriod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Модификатор управления доступом 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Century Gothic"/>
              <a:buAutoNum type="arabicPeriod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Ключевое слово class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Century Gothic"/>
              <a:buAutoNum type="arabicPeriod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Название класса с большой буквы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Century Gothic"/>
              <a:buAutoNum type="arabicPeriod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Имя класса предка, предваренное словом extends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Century Gothic"/>
              <a:buAutoNum type="arabicPeriod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После слова implements через запятую имена интерфейсов, реализуемых классом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Пример. Классы и интерфейсы.</a:t>
            </a:r>
            <a:endParaRPr/>
          </a:p>
        </p:txBody>
      </p:sp>
      <p:sp>
        <p:nvSpPr>
          <p:cNvPr id="361" name="Google Shape;361;p41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IntListTest {</a:t>
            </a:r>
            <a:endParaRPr sz="14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public static void main(String[] args) {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IntList lst = new IntList();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</a:t>
            </a: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for(int i=0; i&lt;10; i++){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lst.addFirst(2*i);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lst.addLast(20-2*i);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}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System.out.println(lst.getCount());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</a:t>
            </a:r>
            <a:r>
              <a:rPr lang="en-US" sz="14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Summator summator </a:t>
            </a: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new Summator();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lst.iterator(</a:t>
            </a:r>
            <a:r>
              <a:rPr lang="en-US" sz="14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summator</a:t>
            </a: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System.out.println(summator.getList());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System.out.println(summator.getSum());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14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  <a:p>
            <a:pPr marL="342900" marR="0" lvl="0" indent="-271780" algn="l" rtl="0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endParaRPr sz="1400" b="1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>
            <a:spLocks noGrp="1"/>
          </p:cNvSpPr>
          <p:nvPr>
            <p:ph type="title"/>
          </p:nvPr>
        </p:nvSpPr>
        <p:spPr>
          <a:xfrm>
            <a:off x="673100" y="260350"/>
            <a:ext cx="81470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Подсистема ввода/вывода Java</a:t>
            </a:r>
            <a:endParaRPr/>
          </a:p>
        </p:txBody>
      </p:sp>
      <p:sp>
        <p:nvSpPr>
          <p:cNvPr id="367" name="Google Shape;367;p42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1312" marR="0" lvl="0" indent="-3413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Char char="•"/>
            </a:pP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Основная подсистема ввода/вывода Java представлена пакетом </a:t>
            </a:r>
            <a:r>
              <a:rPr lang="en-US" sz="2800" b="1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java.io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endParaRPr sz="28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Char char="•"/>
            </a:pP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 JDK 1.4 появился пакет </a:t>
            </a:r>
            <a:r>
              <a:rPr lang="en-US" sz="2800" b="1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java.nio</a:t>
            </a: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представляющий новую систему ввода/вывода.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endParaRPr sz="28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Char char="•"/>
            </a:pP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 основе java.io лежат 4 абстрактных класса:</a:t>
            </a:r>
            <a:endParaRPr/>
          </a:p>
          <a:p>
            <a:pPr marL="741362" marR="0" lvl="1" indent="-28416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Char char="•"/>
            </a:pPr>
            <a:r>
              <a:rPr lang="en-US" sz="2400" b="1" i="0" u="none" strike="noStrike" cap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InputStream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2400" b="1" i="0" u="none" strike="noStrike" cap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OutputStream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для байтовых потоков. Их называют потоками ввода и вывода</a:t>
            </a:r>
            <a:endParaRPr/>
          </a:p>
          <a:p>
            <a:pPr marL="741362" marR="0" lvl="1" indent="-28416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Char char="•"/>
            </a:pPr>
            <a:r>
              <a:rPr lang="en-US" sz="2400" b="1" i="0" u="none" strike="noStrike" cap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Reader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и </a:t>
            </a:r>
            <a:r>
              <a:rPr lang="en-US" sz="2400" b="1" i="0" u="none" strike="noStrike" cap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Writer</a:t>
            </a: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для символьных потоков. Их называют потоками чтения и записи.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 txBox="1">
            <a:spLocks noGrp="1"/>
          </p:cNvSpPr>
          <p:nvPr>
            <p:ph type="title"/>
          </p:nvPr>
        </p:nvSpPr>
        <p:spPr>
          <a:xfrm>
            <a:off x="673100" y="260350"/>
            <a:ext cx="81470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Класс InputStream</a:t>
            </a:r>
            <a:endParaRPr/>
          </a:p>
        </p:txBody>
      </p:sp>
      <p:sp>
        <p:nvSpPr>
          <p:cNvPr id="373" name="Google Shape;373;p43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531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1312" marR="0" lvl="0" indent="-341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Char char="•"/>
            </a:pP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Абстрактный класс </a:t>
            </a:r>
            <a:r>
              <a:rPr lang="en-US" sz="2800" b="1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InputStream</a:t>
            </a: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предоставляет минимальный набор методов для работы с входным потоком </a:t>
            </a:r>
            <a:r>
              <a:rPr lang="en-US" sz="28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байтов</a:t>
            </a: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endParaRPr sz="28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1362" marR="0" lvl="1" indent="-2841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1" i="0" u="none" strike="noStrike" cap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available()</a:t>
            </a: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Возвращает количество еще доступных байт потока</a:t>
            </a:r>
            <a:endParaRPr/>
          </a:p>
          <a:p>
            <a:pPr marL="741362" marR="0" lvl="1" indent="-2841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1" i="0" u="none" strike="noStrike" cap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read()</a:t>
            </a: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Возвращает очередной байт. Значения от 0 до 255. Если чтение невозможно, возвращает -1</a:t>
            </a:r>
            <a:endParaRPr/>
          </a:p>
          <a:p>
            <a:pPr marL="741362" marR="0" lvl="1" indent="-2841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1" i="0" u="none" strike="noStrike" cap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read(byte[] buf, int offset, int count)</a:t>
            </a: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Вводит байты в массив. Возвращает количество реально введенных байтов</a:t>
            </a:r>
            <a:endParaRPr/>
          </a:p>
          <a:p>
            <a:pPr marL="741362" marR="0" lvl="1" indent="-2841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1" i="0" u="none" strike="noStrike" cap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long skip(long n)</a:t>
            </a: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Пропускает n байтов потока</a:t>
            </a:r>
            <a:endParaRPr/>
          </a:p>
          <a:p>
            <a:pPr marL="741362" marR="0" lvl="1" indent="-2841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1" i="0" u="none" strike="noStrike" cap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void close()</a:t>
            </a: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Закрывает поток и освобождает занятые системные ресурсы</a:t>
            </a:r>
            <a:endParaRPr/>
          </a:p>
          <a:p>
            <a: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 txBox="1">
            <a:spLocks noGrp="1"/>
          </p:cNvSpPr>
          <p:nvPr>
            <p:ph type="title"/>
          </p:nvPr>
        </p:nvSpPr>
        <p:spPr>
          <a:xfrm>
            <a:off x="673100" y="260350"/>
            <a:ext cx="81470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Потомки класса InputStream</a:t>
            </a:r>
            <a:endParaRPr/>
          </a:p>
        </p:txBody>
      </p:sp>
      <p:sp>
        <p:nvSpPr>
          <p:cNvPr id="379" name="Google Shape;379;p44"/>
          <p:cNvSpPr txBox="1">
            <a:spLocks noGrp="1"/>
          </p:cNvSpPr>
          <p:nvPr>
            <p:ph type="body" idx="1"/>
          </p:nvPr>
        </p:nvSpPr>
        <p:spPr>
          <a:xfrm>
            <a:off x="323850" y="981075"/>
            <a:ext cx="8640762" cy="568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Char char="•"/>
            </a:pPr>
            <a:r>
              <a:rPr lang="en-US" sz="1900" b="1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ObjectInputStream</a:t>
            </a: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поток объектов. Создается при сохранении объектов системными средствами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endParaRPr sz="19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Char char="•"/>
            </a:pPr>
            <a:r>
              <a:rPr lang="en-US" sz="1900" b="1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SequenceInputStream</a:t>
            </a:r>
            <a:r>
              <a:rPr lang="en-US" sz="19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последовательное соединение нескольких входных потоков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endParaRPr sz="19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Char char="•"/>
            </a:pPr>
            <a:r>
              <a:rPr lang="en-US" sz="1900" b="1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ByteArrayInputStream</a:t>
            </a:r>
            <a:r>
              <a:rPr lang="en-US" sz="19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использует массив байтов как источник данных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endParaRPr sz="19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Char char="•"/>
            </a:pPr>
            <a:r>
              <a:rPr lang="en-US" sz="1900" b="1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PipedInputStream</a:t>
            </a:r>
            <a:r>
              <a:rPr lang="en-US" sz="19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совместно с PipedOutputStream обеспечивает обмен данными между двумя потоками выполнения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endParaRPr sz="19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Char char="•"/>
            </a:pPr>
            <a:r>
              <a:rPr lang="en-US" sz="1900" b="1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FileInputStream</a:t>
            </a:r>
            <a:r>
              <a:rPr lang="en-US" sz="19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обеспечивает чтение из файла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endParaRPr sz="19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Char char="•"/>
            </a:pPr>
            <a:r>
              <a:rPr lang="en-US" sz="1900" b="1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StringBufferInputStream</a:t>
            </a:r>
            <a:r>
              <a:rPr lang="en-US" sz="19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использует изменяемую строку StringBuffer как источник данных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endParaRPr sz="19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Char char="•"/>
            </a:pPr>
            <a:r>
              <a:rPr lang="en-US" sz="1900" b="1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FilterInputStream</a:t>
            </a:r>
            <a:r>
              <a:rPr lang="en-US" sz="19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абстрактный класс надстройки над классом InputStream</a:t>
            </a: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"/>
          <p:cNvSpPr txBox="1">
            <a:spLocks noGrp="1"/>
          </p:cNvSpPr>
          <p:nvPr>
            <p:ph type="title"/>
          </p:nvPr>
        </p:nvSpPr>
        <p:spPr>
          <a:xfrm>
            <a:off x="673100" y="260350"/>
            <a:ext cx="81470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Класс OutputStream</a:t>
            </a:r>
            <a:endParaRPr/>
          </a:p>
        </p:txBody>
      </p:sp>
      <p:sp>
        <p:nvSpPr>
          <p:cNvPr id="385" name="Google Shape;385;p45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1312" marR="0" lvl="0" indent="-341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Char char="•"/>
            </a:pP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Абстрактный класс </a:t>
            </a:r>
            <a:r>
              <a:rPr lang="en-US" sz="28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OutputStream</a:t>
            </a: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предоставляет минимальный набор методов для работы с выходным потоком </a:t>
            </a:r>
            <a:r>
              <a:rPr lang="en-US" sz="28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байтов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endParaRPr sz="28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1362" marR="0" lvl="1" indent="-2841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1" i="0" u="none" strike="noStrike" cap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void  write(int b)</a:t>
            </a: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Абстрактный метод записи в поток одного байта</a:t>
            </a:r>
            <a:endParaRPr/>
          </a:p>
          <a:p>
            <a:pPr marL="741362" marR="0" lvl="1" indent="-2841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1" i="0" u="none" strike="noStrike" cap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void write(byte[] buf, int offset, int count)</a:t>
            </a: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Запись в поток массива байтов или его части</a:t>
            </a:r>
            <a:endParaRPr/>
          </a:p>
          <a:p>
            <a:pPr marL="741362" marR="0" lvl="1" indent="-2841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1" i="0" u="none" strike="noStrike" cap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void flush()</a:t>
            </a: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- Форсированная выгрузка буфера для буферизированных потоков. Если получателем служит другой поток, его буфер тоже сбрасывается</a:t>
            </a:r>
            <a:endParaRPr/>
          </a:p>
          <a:p>
            <a:pPr marL="741362" marR="0" lvl="1" indent="-2841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1" i="0" u="none" strike="noStrike" cap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void close()</a:t>
            </a: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Закрытие потока и высвобождение системных ресурсов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"/>
          <p:cNvSpPr txBox="1">
            <a:spLocks noGrp="1"/>
          </p:cNvSpPr>
          <p:nvPr>
            <p:ph type="title"/>
          </p:nvPr>
        </p:nvSpPr>
        <p:spPr>
          <a:xfrm>
            <a:off x="673100" y="228600"/>
            <a:ext cx="814705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5F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Потомки класса OutputStream</a:t>
            </a:r>
            <a:endParaRPr/>
          </a:p>
        </p:txBody>
      </p:sp>
      <p:sp>
        <p:nvSpPr>
          <p:cNvPr id="391" name="Google Shape;391;p46"/>
          <p:cNvSpPr txBox="1">
            <a:spLocks noGrp="1"/>
          </p:cNvSpPr>
          <p:nvPr>
            <p:ph type="body" idx="1"/>
          </p:nvPr>
        </p:nvSpPr>
        <p:spPr>
          <a:xfrm>
            <a:off x="457200" y="1673225"/>
            <a:ext cx="8229600" cy="516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Char char="•"/>
            </a:pPr>
            <a:r>
              <a:rPr lang="en-US" sz="2400" b="1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ObjectOutputStream</a:t>
            </a:r>
            <a:r>
              <a:rPr lang="en-US" sz="2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поток двоичных представлений объектов. Создается при сериализации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None/>
            </a:pPr>
            <a:endParaRPr sz="24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Char char="•"/>
            </a:pPr>
            <a:r>
              <a:rPr lang="en-US" sz="2400" b="1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ByteArrayOutputStream</a:t>
            </a:r>
            <a:r>
              <a:rPr lang="en-US" sz="2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использует массив байтов как приемник данных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None/>
            </a:pPr>
            <a:endParaRPr sz="24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Char char="•"/>
            </a:pPr>
            <a:r>
              <a:rPr lang="en-US" sz="2400" b="1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PipedOutputStream</a:t>
            </a:r>
            <a:r>
              <a:rPr lang="en-US" sz="2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вместе с PipedInputStream составляет пару потоков для обмена данными между потоками выполнения (threads)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None/>
            </a:pPr>
            <a:endParaRPr sz="24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Char char="•"/>
            </a:pPr>
            <a:r>
              <a:rPr lang="en-US" sz="2400" b="1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FileOutputStream</a:t>
            </a:r>
            <a:r>
              <a:rPr lang="en-US" sz="2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поток для записи в файл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None/>
            </a:pPr>
            <a:endParaRPr sz="2400" b="0" i="0" u="none">
              <a:solidFill>
                <a:srgbClr val="FFFF5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Char char="•"/>
            </a:pPr>
            <a:r>
              <a:rPr lang="en-US" sz="2400" b="1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FilterOutputStream</a:t>
            </a:r>
            <a:r>
              <a:rPr lang="en-US" sz="2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абстрактный класс надстройки</a:t>
            </a:r>
            <a:endParaRPr/>
          </a:p>
          <a:p>
            <a:pPr marL="342900" marR="0" lvl="0" indent="-220980" algn="l" rtl="0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None/>
            </a:pPr>
            <a:endParaRPr sz="24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7"/>
          <p:cNvSpPr txBox="1">
            <a:spLocks noGrp="1"/>
          </p:cNvSpPr>
          <p:nvPr>
            <p:ph type="title"/>
          </p:nvPr>
        </p:nvSpPr>
        <p:spPr>
          <a:xfrm>
            <a:off x="673100" y="260350"/>
            <a:ext cx="81470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Надстройки над OutputStream</a:t>
            </a:r>
            <a:endParaRPr/>
          </a:p>
        </p:txBody>
      </p:sp>
      <p:sp>
        <p:nvSpPr>
          <p:cNvPr id="397" name="Google Shape;397;p47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51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Char char="•"/>
            </a:pPr>
            <a:r>
              <a:rPr lang="en-US" sz="2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Надстройки над OuptupStream являются наследниками</a:t>
            </a:r>
            <a:r>
              <a:rPr lang="en-US" sz="24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FilterOutputStream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None/>
            </a:pPr>
            <a:endParaRPr sz="2400" b="1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1362" marR="0" lvl="1" indent="-28416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1" i="0" u="none" strike="noStrike" cap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PrintOutputStream</a:t>
            </a: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добавляет возможность преобразования простых типов данных в последовательность байтов. Делает это при помощи перегруженного метода print(), который преобразует и помещает их в выходной поток. Метод print() никогда не возбуждает исключение IOException, а записывает ошибки во внутренние переменные, которые проверяет метод checkError().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1362" marR="0" lvl="1" indent="-28416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1" i="0" u="none" strike="noStrike" cap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BufferedOutputStream</a:t>
            </a: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буферизированный выходной поток. Ускоряет вывод.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1362" marR="0" lvl="1" indent="-28416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1" i="0" u="none" strike="noStrike" cap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DataOutputStream</a:t>
            </a: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поток для вывода значений простых типов. Имеет такие методы как writeBoolean(), writeInt(), writeLong(), writeFloat() и т.п.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>
            <a:spLocks noGrp="1"/>
          </p:cNvSpPr>
          <p:nvPr>
            <p:ph type="title"/>
          </p:nvPr>
        </p:nvSpPr>
        <p:spPr>
          <a:xfrm>
            <a:off x="673100" y="260350"/>
            <a:ext cx="81470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Буферизированный ввод/вывод</a:t>
            </a:r>
            <a:endParaRPr/>
          </a:p>
        </p:txBody>
      </p:sp>
      <p:sp>
        <p:nvSpPr>
          <p:cNvPr id="403" name="Google Shape;403;p4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59812" cy="553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13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</a:t>
            </a: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4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</a:t>
            </a: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FileCopy {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r>
              <a:rPr lang="en-US" sz="14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</a:t>
            </a: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4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static</a:t>
            </a: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4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void</a:t>
            </a: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main(String[] args) {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try</a:t>
            </a: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{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 BufferedInputStream bis = </a:t>
            </a:r>
            <a:r>
              <a:rPr lang="en-US" sz="14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</a:t>
            </a: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BufferedInputStream(</a:t>
            </a:r>
            <a:r>
              <a:rPr lang="en-US" sz="14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</a:t>
            </a: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FileInputStream("erste.jpg"));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 BufferedOutputStream bos = </a:t>
            </a:r>
            <a:r>
              <a:rPr lang="en-US" sz="14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</a:t>
            </a: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BufferedOutputStream(</a:t>
            </a:r>
            <a:r>
              <a:rPr lang="en-US" sz="14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</a:t>
            </a: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FileOutputStream("zweite.jpg"));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endParaRPr sz="14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 </a:t>
            </a:r>
            <a:r>
              <a:rPr lang="en-US" sz="14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</a:t>
            </a: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 = 0;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 </a:t>
            </a:r>
            <a:r>
              <a:rPr lang="en-US" sz="14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while</a:t>
            </a: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lang="en-US" sz="14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true</a:t>
            </a: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{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c = bis.read();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</a:t>
            </a:r>
            <a:r>
              <a:rPr lang="en-US" sz="14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(c != -1)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bos.write(c);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</a:t>
            </a:r>
            <a:r>
              <a:rPr lang="en-US" sz="14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else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break</a:t>
            </a: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}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bis.close();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bos.flush(); //освобождаем буфер (принудительно записываем содержимое буфера в файл)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bos.close(); //закрываем поток записи (обязательно!)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}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catch</a:t>
            </a: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(java.io.IOException e) {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System.out.println(e.toString());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}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}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r>
              <a:rPr lang="en-US" sz="1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  <a:p>
            <a:pPr marL="342900" marR="0" lvl="0" indent="-271780" algn="l" rtl="0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120"/>
              <a:buFont typeface="Noto Sans Symbols"/>
              <a:buNone/>
            </a:pPr>
            <a:endParaRPr sz="14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9"/>
          <p:cNvSpPr txBox="1">
            <a:spLocks noGrp="1"/>
          </p:cNvSpPr>
          <p:nvPr>
            <p:ph type="title"/>
          </p:nvPr>
        </p:nvSpPr>
        <p:spPr>
          <a:xfrm>
            <a:off x="673100" y="260350"/>
            <a:ext cx="81470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Символьные потоки</a:t>
            </a:r>
            <a:endParaRPr/>
          </a:p>
        </p:txBody>
      </p:sp>
      <p:sp>
        <p:nvSpPr>
          <p:cNvPr id="409" name="Google Shape;409;p49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Char char="•"/>
            </a:pP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Для работы с символьными потоками в Java существуют два базовых класса – </a:t>
            </a:r>
            <a:r>
              <a:rPr lang="en-US" sz="28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Reader</a:t>
            </a: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и </a:t>
            </a:r>
            <a:r>
              <a:rPr lang="en-US" sz="28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Writer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endParaRPr sz="28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Char char="•"/>
            </a:pPr>
            <a:r>
              <a:rPr lang="en-US" sz="2800" b="1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Reader</a:t>
            </a: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содержит абстрактные методы read(…) и close(). Дополнительные методы объявлены в потомках этого класса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endParaRPr sz="28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Char char="•"/>
            </a:pPr>
            <a:r>
              <a:rPr lang="en-US" sz="2800" b="1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Writer</a:t>
            </a: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содержит абстрактные методы write(…), flush() и close()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0"/>
          <p:cNvSpPr txBox="1">
            <a:spLocks noGrp="1"/>
          </p:cNvSpPr>
          <p:nvPr>
            <p:ph type="title"/>
          </p:nvPr>
        </p:nvSpPr>
        <p:spPr>
          <a:xfrm>
            <a:off x="673100" y="260350"/>
            <a:ext cx="81470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5F"/>
              </a:buClr>
              <a:buSzPts val="2800"/>
              <a:buFont typeface="Century Gothic"/>
              <a:buNone/>
            </a:pPr>
            <a:r>
              <a:rPr lang="en-US" sz="28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Некоторые потомки класса Writer</a:t>
            </a:r>
            <a:endParaRPr/>
          </a:p>
        </p:txBody>
      </p:sp>
      <p:sp>
        <p:nvSpPr>
          <p:cNvPr id="415" name="Google Shape;415;p50"/>
          <p:cNvSpPr txBox="1">
            <a:spLocks noGrp="1"/>
          </p:cNvSpPr>
          <p:nvPr>
            <p:ph type="body" idx="1"/>
          </p:nvPr>
        </p:nvSpPr>
        <p:spPr>
          <a:xfrm>
            <a:off x="468312" y="1219200"/>
            <a:ext cx="8229600" cy="537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6700" marR="0" lvl="0" indent="-2667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Char char="•"/>
            </a:pPr>
            <a:r>
              <a:rPr lang="en-US" sz="18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BufferedWriter</a:t>
            </a: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буферизированный выводной поток. Размер буфера можно менять, хотя размер, принятый по умолчанию, пригоден для большинства задач.</a:t>
            </a:r>
            <a:endParaRPr/>
          </a:p>
          <a:p>
            <a:pPr marL="266700" marR="0" lvl="0" indent="-266700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endParaRPr sz="18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66700" marR="0" lvl="0" indent="-266700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Char char="•"/>
            </a:pPr>
            <a:r>
              <a:rPr lang="en-US" sz="18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CharArrayWriter</a:t>
            </a: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позволяет выводить символы в массив как в поток.</a:t>
            </a:r>
            <a:endParaRPr/>
          </a:p>
          <a:p>
            <a:pPr marL="266700" marR="0" lvl="0" indent="-266700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endParaRPr sz="18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66700" marR="0" lvl="0" indent="-266700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Char char="•"/>
            </a:pPr>
            <a:r>
              <a:rPr lang="en-US" sz="18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StringWriter</a:t>
            </a: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позволяет выводить символы в изменяемую строку как в поток.</a:t>
            </a:r>
            <a:endParaRPr/>
          </a:p>
          <a:p>
            <a:pPr marL="266700" marR="0" lvl="0" indent="-266700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endParaRPr sz="18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66700" marR="0" lvl="0" indent="-266700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Char char="•"/>
            </a:pPr>
            <a:r>
              <a:rPr lang="en-US" sz="18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PrintWriter</a:t>
            </a: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поток, снабженный операторами print() и println().</a:t>
            </a:r>
            <a:endParaRPr/>
          </a:p>
          <a:p>
            <a:pPr marL="266700" marR="0" lvl="0" indent="-266700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endParaRPr sz="18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66700" marR="0" lvl="0" indent="-266700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Char char="•"/>
            </a:pPr>
            <a:r>
              <a:rPr lang="en-US" sz="18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PipedWriter</a:t>
            </a: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средство межпоточного общения.</a:t>
            </a:r>
            <a:endParaRPr/>
          </a:p>
          <a:p>
            <a:pPr marL="266700" marR="0" lvl="0" indent="-266700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endParaRPr sz="18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66700" marR="0" lvl="0" indent="-266700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Char char="•"/>
            </a:pPr>
            <a:r>
              <a:rPr lang="en-US" sz="18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OutputStreamWrite</a:t>
            </a:r>
            <a:r>
              <a:rPr lang="en-US" sz="1800" b="0" i="0" u="none">
                <a:solidFill>
                  <a:srgbClr val="00CC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мост между классом OutputStream и классом Writer. Символы, записанные в этот поток, превращаются в байты. При этом можно выбирать способ кодирования символов.</a:t>
            </a:r>
            <a:endParaRPr/>
          </a:p>
          <a:p>
            <a:pPr marL="266700" marR="0" lvl="0" indent="-266700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endParaRPr sz="18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66700" marR="0" lvl="0" indent="-266700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Char char="•"/>
            </a:pPr>
            <a:r>
              <a:rPr lang="en-US" sz="18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FileWriter</a:t>
            </a: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поток для записи символов в файл.</a:t>
            </a:r>
            <a:endParaRPr/>
          </a:p>
          <a:p>
            <a:pPr marL="266700" marR="0" lvl="0" indent="-266700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endParaRPr sz="18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66700" marR="0" lvl="0" indent="-266700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Char char="•"/>
            </a:pPr>
            <a:r>
              <a:rPr lang="en-US" sz="18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FilterWriter</a:t>
            </a: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служит для быстрого создания пользовательских надстроек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Тело класса</a:t>
            </a:r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Члены класса: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Поля – переменные и константы, характеризующие объект;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Методы – процедуры, описывающие поведение объекта;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Вложенные классы;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Вложенные интерфейсы.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1"/>
          <p:cNvSpPr txBox="1">
            <a:spLocks noGrp="1"/>
          </p:cNvSpPr>
          <p:nvPr>
            <p:ph type="title"/>
          </p:nvPr>
        </p:nvSpPr>
        <p:spPr>
          <a:xfrm>
            <a:off x="673100" y="260350"/>
            <a:ext cx="81470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Потомки класса Reader</a:t>
            </a:r>
            <a:endParaRPr/>
          </a:p>
        </p:txBody>
      </p:sp>
      <p:sp>
        <p:nvSpPr>
          <p:cNvPr id="421" name="Google Shape;421;p51"/>
          <p:cNvSpPr txBox="1">
            <a:spLocks noGrp="1"/>
          </p:cNvSpPr>
          <p:nvPr>
            <p:ph type="body" idx="1"/>
          </p:nvPr>
        </p:nvSpPr>
        <p:spPr>
          <a:xfrm>
            <a:off x="468312" y="1052512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BufferedReader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буферизированный вводной поток символов</a:t>
            </a:r>
            <a:endParaRPr/>
          </a:p>
          <a:p>
            <a:pPr marL="741362" marR="0" lvl="1" indent="-28416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CharArrayReader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позволяет читать символы из массива как из потока.</a:t>
            </a:r>
            <a:endParaRPr/>
          </a:p>
          <a:p>
            <a:pPr marL="741362" marR="0" lvl="1" indent="-28416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StringReader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то же из строки</a:t>
            </a:r>
            <a:endParaRPr/>
          </a:p>
          <a:p>
            <a:pPr marL="741362" marR="0" lvl="1" indent="-28416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FF33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PipedReader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парный поток к  PipedWriter</a:t>
            </a:r>
            <a:endParaRPr/>
          </a:p>
          <a:p>
            <a:pPr marL="741362" marR="0" lvl="1" indent="-28416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InputStreamReader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при помощи методов класса Reader читает байты из потока InputStream и превращает их в символы. В процессе превращения использует разные системы кодирования</a:t>
            </a:r>
            <a:endParaRPr/>
          </a:p>
          <a:p>
            <a:pPr marL="741362" marR="0" lvl="1" indent="-28416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FileReader</a:t>
            </a:r>
            <a:r>
              <a:rPr lang="en-US" sz="2000" b="0" i="0" u="none">
                <a:solidFill>
                  <a:srgbClr val="FF33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поток для чтения символов из файла</a:t>
            </a:r>
            <a:endParaRPr/>
          </a:p>
          <a:p>
            <a:pPr marL="741362" marR="0" lvl="1" indent="-28416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FilterReader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служит для создания надстроек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2"/>
          <p:cNvSpPr txBox="1">
            <a:spLocks noGrp="1"/>
          </p:cNvSpPr>
          <p:nvPr>
            <p:ph type="title"/>
          </p:nvPr>
        </p:nvSpPr>
        <p:spPr>
          <a:xfrm>
            <a:off x="673100" y="260350"/>
            <a:ext cx="81470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Пример программы </a:t>
            </a:r>
            <a:endParaRPr/>
          </a:p>
        </p:txBody>
      </p:sp>
      <p:sp>
        <p:nvSpPr>
          <p:cNvPr id="427" name="Google Shape;427;p52"/>
          <p:cNvSpPr txBox="1">
            <a:spLocks noGrp="1"/>
          </p:cNvSpPr>
          <p:nvPr>
            <p:ph type="body" idx="1"/>
          </p:nvPr>
        </p:nvSpPr>
        <p:spPr>
          <a:xfrm>
            <a:off x="457200" y="981075"/>
            <a:ext cx="8229600" cy="565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1312" marR="0" lvl="0" indent="-34131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Вводить строки с клавиатуры и записывать их в файл на диске</a:t>
            </a: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endParaRPr sz="18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try {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// Создаем буферизованный  символьный входной поток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BufferedReader in = new BufferedReader( 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new InputStreamReader(System.in));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// Используем класс PrintWriter для вывода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PrintWriter out = new PrintWriter (new FileWriter("data.txt"));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// Записываем строки, пока не введем строку "stop"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while (true) {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String s = in.readLine();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if (s.equals("stop"))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break;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out.println(s);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}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out.close();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 catch (IOException ex) {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// Обработать исключение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endParaRPr sz="18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3"/>
          <p:cNvSpPr txBox="1">
            <a:spLocks noGrp="1"/>
          </p:cNvSpPr>
          <p:nvPr>
            <p:ph type="title"/>
          </p:nvPr>
        </p:nvSpPr>
        <p:spPr>
          <a:xfrm>
            <a:off x="673100" y="274637"/>
            <a:ext cx="814705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5F"/>
              </a:buClr>
              <a:buSzPts val="2400"/>
              <a:buFont typeface="Century Gothic"/>
              <a:buNone/>
            </a:pPr>
            <a:r>
              <a:rPr lang="en-US" sz="24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Класс RandomAccessFile</a:t>
            </a:r>
            <a:endParaRPr/>
          </a:p>
        </p:txBody>
      </p:sp>
      <p:sp>
        <p:nvSpPr>
          <p:cNvPr id="433" name="Google Shape;433;p53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1312" marR="0" lvl="0" indent="-34131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2400"/>
              <a:buFont typeface="Noto Sans Symbols"/>
              <a:buChar char="•"/>
            </a:pPr>
            <a:r>
              <a:rPr lang="en-US" sz="30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RandomAccessFile</a:t>
            </a:r>
            <a:r>
              <a:rPr lang="en-US" sz="3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применяется для работы с файлами произвольного доступа.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8AD0D6"/>
              </a:buClr>
              <a:buSzPts val="2400"/>
              <a:buFont typeface="Noto Sans Symbols"/>
              <a:buNone/>
            </a:pPr>
            <a:endParaRPr sz="3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8AD0D6"/>
              </a:buClr>
              <a:buSzPts val="2400"/>
              <a:buFont typeface="Noto Sans Symbols"/>
              <a:buChar char="•"/>
            </a:pPr>
            <a:r>
              <a:rPr lang="en-US" sz="3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Для перемещения по файлу в </a:t>
            </a:r>
            <a:r>
              <a:rPr lang="en-US" sz="30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RandomAccessFile</a:t>
            </a:r>
            <a:r>
              <a:rPr lang="en-US" sz="3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применяется метод seek().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8AD0D6"/>
              </a:buClr>
              <a:buSzPts val="2400"/>
              <a:buFont typeface="Noto Sans Symbols"/>
              <a:buNone/>
            </a:pPr>
            <a:endParaRPr sz="3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8AD0D6"/>
              </a:buClr>
              <a:buSzPts val="2400"/>
              <a:buFont typeface="Noto Sans Symbols"/>
              <a:buChar char="•"/>
            </a:pPr>
            <a:r>
              <a:rPr lang="en-US" sz="30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RandomAccessFile</a:t>
            </a:r>
            <a:r>
              <a:rPr lang="en-US" sz="3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не участвует в рассмотренной выше иерархии, но реализует интерфейсы </a:t>
            </a:r>
            <a:r>
              <a:rPr lang="en-US" sz="30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DataInput</a:t>
            </a:r>
            <a:r>
              <a:rPr lang="en-US" sz="3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и </a:t>
            </a:r>
            <a:r>
              <a:rPr lang="en-US" sz="30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DataOutput</a:t>
            </a:r>
            <a:r>
              <a:rPr lang="en-US" sz="3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(те же, что реализованы классами </a:t>
            </a:r>
            <a:r>
              <a:rPr lang="en-US" sz="30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InputStream</a:t>
            </a:r>
            <a:r>
              <a:rPr lang="en-US" sz="3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и </a:t>
            </a:r>
            <a:r>
              <a:rPr lang="en-US" sz="30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OutputStream</a:t>
            </a:r>
            <a:r>
              <a:rPr lang="en-US" sz="3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4"/>
          <p:cNvSpPr txBox="1">
            <a:spLocks noGrp="1"/>
          </p:cNvSpPr>
          <p:nvPr>
            <p:ph type="title"/>
          </p:nvPr>
        </p:nvSpPr>
        <p:spPr>
          <a:xfrm>
            <a:off x="673100" y="260350"/>
            <a:ext cx="81470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Пример работы с RandomAccessFile</a:t>
            </a:r>
            <a:endParaRPr/>
          </a:p>
        </p:txBody>
      </p:sp>
      <p:sp>
        <p:nvSpPr>
          <p:cNvPr id="439" name="Google Shape;439;p54"/>
          <p:cNvSpPr txBox="1">
            <a:spLocks noGrp="1"/>
          </p:cNvSpPr>
          <p:nvPr>
            <p:ph type="body" idx="1"/>
          </p:nvPr>
        </p:nvSpPr>
        <p:spPr>
          <a:xfrm>
            <a:off x="457200" y="1052512"/>
            <a:ext cx="8229600" cy="5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1312" marR="0" lvl="0" indent="-34131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Char char="•"/>
            </a:pP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Создать файл прямого доступа, выполнить запись в файл и чтение из файла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endParaRPr sz="19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RandomAccessFile rf = new RandomAccessFile("rtest.dat", "rw");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Записать в файл 10 чисел и закрыть файл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for(int i = 0; i &lt; 10; i++)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rf.writeDouble(i * 1.414);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rf.close();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Открыть файл, записать в него еще одно число и снова закрыть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rf = new RandomAccessFile("rtest.dat", "rw");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rf.seek(5 * 8);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rf.writeDouble(47.0001);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rf.close();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Открыть файл с возможностью только чтения "r"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rf = new RandomAccessFile("rtest.dat", "r");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Прочитать 10 чисел и показать их на экране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for(int i = 0; i &lt; 10; i++)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System.out.println("Value " + i + ": " + rf.readDouble());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None/>
            </a:pPr>
            <a:r>
              <a:rPr lang="en-US" sz="19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rf.close();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5"/>
          <p:cNvSpPr txBox="1">
            <a:spLocks noGrp="1"/>
          </p:cNvSpPr>
          <p:nvPr>
            <p:ph type="title"/>
          </p:nvPr>
        </p:nvSpPr>
        <p:spPr>
          <a:xfrm>
            <a:off x="673100" y="260350"/>
            <a:ext cx="81470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Класс File</a:t>
            </a:r>
            <a:endParaRPr/>
          </a:p>
        </p:txBody>
      </p:sp>
      <p:sp>
        <p:nvSpPr>
          <p:cNvPr id="445" name="Google Shape;445;p55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564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Класс </a:t>
            </a:r>
            <a:r>
              <a:rPr lang="en-US" sz="20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предназначен для работы с</a:t>
            </a:r>
            <a:r>
              <a:rPr lang="en-US" sz="21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элементами файловой системы – каталогами и файлами 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80"/>
              <a:buFont typeface="Noto Sans Symbols"/>
              <a:buChar char="•"/>
            </a:pPr>
            <a:r>
              <a:rPr lang="en-US" sz="21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Каждый объект File представляет абстрактный файл или каталог, возможно и не существующий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80"/>
              <a:buFont typeface="Noto Sans Symbols"/>
              <a:buNone/>
            </a:pPr>
            <a:endParaRPr sz="21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80"/>
              <a:buFont typeface="Noto Sans Symbols"/>
              <a:buChar char="•"/>
            </a:pPr>
            <a:r>
              <a:rPr lang="en-US" sz="21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Абстрактный путь</a:t>
            </a:r>
            <a:r>
              <a:rPr lang="en-US" sz="21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который заключает в себе объект File, состоит из не обязательного системно-зависимого префикса и последовательности имен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80"/>
              <a:buFont typeface="Noto Sans Symbols"/>
              <a:buNone/>
            </a:pPr>
            <a:endParaRPr sz="21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1362" marR="0" lvl="1" indent="-28416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Char char="•"/>
            </a:pPr>
            <a:r>
              <a:rPr lang="en-US" sz="1900" b="0" i="0" u="none" strike="noStrike" cap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Префикс</a:t>
            </a:r>
            <a:r>
              <a:rPr lang="en-US" sz="1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выглядит по-разному в различных операционных системах: символ устройства "C:", "D:" в системе Windows, символ корневого каталога "/" в системе UNIX, символы "\\" в UNC и т.д.</a:t>
            </a:r>
            <a:endParaRPr/>
          </a:p>
          <a:p>
            <a:pPr marL="741362" marR="0" lvl="1" indent="-28416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520"/>
              <a:buFont typeface="Noto Sans Symbols"/>
              <a:buChar char="•"/>
            </a:pPr>
            <a:r>
              <a:rPr lang="en-US" sz="1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Каждое </a:t>
            </a:r>
            <a:r>
              <a:rPr lang="en-US" sz="1900" b="0" i="0" u="none" strike="noStrike" cap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имя последовательности</a:t>
            </a:r>
            <a:r>
              <a:rPr lang="en-US" sz="1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является именем каталога, а последнее имя может быть именем каталога или файла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80"/>
              <a:buFont typeface="Noto Sans Symbols"/>
              <a:buChar char="•"/>
            </a:pPr>
            <a:r>
              <a:rPr lang="en-US" sz="21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Путь может быть абсолютным или относительным</a:t>
            </a:r>
            <a:endParaRPr/>
          </a:p>
          <a:p>
            <a:pPr marL="342900" marR="0" lvl="0" indent="-236220" algn="l" rtl="0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80"/>
              <a:buFont typeface="Noto Sans Symbols"/>
              <a:buNone/>
            </a:pPr>
            <a:endParaRPr sz="21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6"/>
          <p:cNvSpPr txBox="1">
            <a:spLocks noGrp="1"/>
          </p:cNvSpPr>
          <p:nvPr>
            <p:ph type="title"/>
          </p:nvPr>
        </p:nvSpPr>
        <p:spPr>
          <a:xfrm>
            <a:off x="673100" y="260350"/>
            <a:ext cx="81470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5F"/>
              </a:buClr>
              <a:buSzPts val="2800"/>
              <a:buFont typeface="Century Gothic"/>
              <a:buNone/>
            </a:pPr>
            <a:r>
              <a:rPr lang="en-US" sz="28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Конструкторы класса File</a:t>
            </a:r>
            <a:endParaRPr/>
          </a:p>
        </p:txBody>
      </p:sp>
      <p:sp>
        <p:nvSpPr>
          <p:cNvPr id="451" name="Google Shape;451;p56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1312" marR="0" lvl="0" indent="-34131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Char char="•"/>
            </a:pPr>
            <a:r>
              <a:rPr lang="en-US" sz="2800" b="1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File(String filePath)</a:t>
            </a:r>
            <a:r>
              <a:rPr lang="en-US" sz="28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где filePath – имя файла на диске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endParaRPr sz="28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Char char="•"/>
            </a:pPr>
            <a:r>
              <a:rPr lang="en-US" sz="2800" b="1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File(String dirPath, String filePath)</a:t>
            </a: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 здесь параметры dirPath и filePath вместе задают то же, что один параметр в предыдущем конструкторе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endParaRPr sz="28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Char char="•"/>
            </a:pPr>
            <a:r>
              <a:rPr lang="en-US" sz="2800" b="1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File(File dirObj, String fileName)</a:t>
            </a: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вместо имени каталога  выступает другой объект File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endParaRPr sz="28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Char char="•"/>
            </a:pP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Объект File является неизменяемым объектом !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7"/>
          <p:cNvSpPr txBox="1">
            <a:spLocks noGrp="1"/>
          </p:cNvSpPr>
          <p:nvPr>
            <p:ph type="title"/>
          </p:nvPr>
        </p:nvSpPr>
        <p:spPr>
          <a:xfrm>
            <a:off x="673100" y="260350"/>
            <a:ext cx="81470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5F"/>
              </a:buClr>
              <a:buSzPts val="2800"/>
              <a:buFont typeface="Century Gothic"/>
              <a:buNone/>
            </a:pPr>
            <a:r>
              <a:rPr lang="en-US" sz="28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Каталоги</a:t>
            </a:r>
            <a:endParaRPr/>
          </a:p>
        </p:txBody>
      </p:sp>
      <p:sp>
        <p:nvSpPr>
          <p:cNvPr id="457" name="Google Shape;457;p57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5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Каталог – это особый файл, который содержит в себе список других файлов и каталогов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Для каталога метод </a:t>
            </a:r>
            <a:r>
              <a:rPr lang="en-US" sz="20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isDirectory()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возвращает </a:t>
            </a:r>
            <a:r>
              <a:rPr lang="en-US" sz="20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true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Метод </a:t>
            </a:r>
            <a:r>
              <a:rPr lang="en-US" sz="20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File[] listFiles()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возвращает список подкаталогов и файлов данного каталога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Пример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получить массив файлов и каталогов, которые находятся в рабочем (или текущем) каталоге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742950" marR="0" lvl="1" indent="-28416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 path = new File(".");  </a:t>
            </a:r>
            <a:endParaRPr/>
          </a:p>
          <a:p>
            <a:pPr marL="742950" marR="0" lvl="1" indent="-28416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File[] list = path.listFiles();</a:t>
            </a:r>
            <a:endParaRPr/>
          </a:p>
          <a:p>
            <a:pPr marL="742950" marR="0" lvl="1" indent="-28416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for(int i = 0; i &lt; list.length; i++)</a:t>
            </a:r>
            <a:endParaRPr/>
          </a:p>
          <a:p>
            <a:pPr marL="742950" marR="0" lvl="1" indent="-28416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System.out.println(list[i].getName());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1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1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8"/>
          <p:cNvSpPr txBox="1">
            <a:spLocks noGrp="1"/>
          </p:cNvSpPr>
          <p:nvPr>
            <p:ph type="title"/>
          </p:nvPr>
        </p:nvSpPr>
        <p:spPr>
          <a:xfrm>
            <a:off x="673100" y="260350"/>
            <a:ext cx="81470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5F"/>
              </a:buClr>
              <a:buSzPts val="2800"/>
              <a:buFont typeface="Century Gothic"/>
              <a:buNone/>
            </a:pPr>
            <a:r>
              <a:rPr lang="en-US" sz="28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Фильтры (интерфейс FileFilter)</a:t>
            </a:r>
            <a:endParaRPr/>
          </a:p>
        </p:txBody>
      </p:sp>
      <p:sp>
        <p:nvSpPr>
          <p:cNvPr id="463" name="Google Shape;463;p58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Char char="•"/>
            </a:pP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Интерфейс </a:t>
            </a:r>
            <a:r>
              <a:rPr lang="en-US" sz="28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FileFilter</a:t>
            </a: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применяется для проверки, подпадает ли объект File под некоторое условие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endParaRPr sz="28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Char char="•"/>
            </a:pP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Метод </a:t>
            </a:r>
            <a:r>
              <a:rPr lang="en-US" sz="28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boolean accept(File file)</a:t>
            </a: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возвращает истину, если аргумент удовлетворяет условию 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endParaRPr sz="28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Char char="•"/>
            </a:pP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Метода </a:t>
            </a:r>
            <a:r>
              <a:rPr lang="en-US" sz="28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listFiles(FileFilter filter)</a:t>
            </a: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класса File принимает в качестве аргумента объект FileFilter и возвращает уже профильтрованный массив из объектов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9"/>
          <p:cNvSpPr txBox="1">
            <a:spLocks noGrp="1"/>
          </p:cNvSpPr>
          <p:nvPr>
            <p:ph type="title"/>
          </p:nvPr>
        </p:nvSpPr>
        <p:spPr>
          <a:xfrm>
            <a:off x="673100" y="260350"/>
            <a:ext cx="81470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Пример работы с фильтрами</a:t>
            </a:r>
            <a:endParaRPr/>
          </a:p>
        </p:txBody>
      </p:sp>
      <p:sp>
        <p:nvSpPr>
          <p:cNvPr id="469" name="Google Shape;469;p59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5672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Выбрать из текущего каталога лишь те файлы, которые содержат в своем последнем имени буквосочетание, заданное в командной строке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static void main(final String[] args) {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File path = new File(".");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1800" b="0" i="0" u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Получить массив объектов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File[] list = path.listFiles(new FileFilter() {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public boolean accept(File file) {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String f = file.getName();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return f.indexOf(args[0]) != -1;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}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});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1800" b="0" i="0" u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Напечатать имена файлов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for(int i = 0; i &lt; list.length; i++) {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System.out.println(list[i].getName());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}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r>
              <a:rPr lang="en-US" sz="1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None/>
            </a:pPr>
            <a:endParaRPr sz="18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0"/>
          <p:cNvSpPr txBox="1">
            <a:spLocks noGrp="1"/>
          </p:cNvSpPr>
          <p:nvPr>
            <p:ph type="title"/>
          </p:nvPr>
        </p:nvSpPr>
        <p:spPr>
          <a:xfrm>
            <a:off x="673100" y="260350"/>
            <a:ext cx="81470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Новый ввод/вывод</a:t>
            </a:r>
            <a:endParaRPr/>
          </a:p>
        </p:txBody>
      </p:sp>
      <p:sp>
        <p:nvSpPr>
          <p:cNvPr id="475" name="Google Shape;475;p60"/>
          <p:cNvSpPr txBox="1">
            <a:spLocks noGrp="1"/>
          </p:cNvSpPr>
          <p:nvPr>
            <p:ph type="body" idx="1"/>
          </p:nvPr>
        </p:nvSpPr>
        <p:spPr>
          <a:xfrm>
            <a:off x="457200" y="1125537"/>
            <a:ext cx="8229600" cy="550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Char char="•"/>
            </a:pPr>
            <a:r>
              <a:rPr lang="en-US" sz="2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Библиотека нового ввода-вывода появилась в версии </a:t>
            </a:r>
            <a:r>
              <a:rPr lang="en-US" sz="24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JDK 1.4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None/>
            </a:pPr>
            <a:endParaRPr sz="24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Char char="•"/>
            </a:pPr>
            <a:r>
              <a:rPr lang="en-US" sz="2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Ее цель – </a:t>
            </a:r>
            <a:r>
              <a:rPr lang="en-US" sz="24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увеличение производительности</a:t>
            </a:r>
            <a:r>
              <a:rPr lang="en-US" sz="2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и </a:t>
            </a:r>
            <a:r>
              <a:rPr lang="en-US" sz="24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обеспечения безопасности </a:t>
            </a:r>
            <a:r>
              <a:rPr lang="en-US" sz="2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 одновременном конкурентном доступе к данным из нескольких потоков.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None/>
            </a:pPr>
            <a:endParaRPr sz="24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Char char="•"/>
            </a:pPr>
            <a:r>
              <a:rPr lang="en-US" sz="2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Основными понятиями нового ввода/вывода являются</a:t>
            </a:r>
            <a:endParaRPr/>
          </a:p>
          <a:p>
            <a:pPr marL="741362" marR="0" lvl="1" indent="-28416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0" i="0" u="none" strike="noStrike" cap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Канал</a:t>
            </a: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(Channel)</a:t>
            </a:r>
            <a:endParaRPr/>
          </a:p>
          <a:p>
            <a:pPr marL="741362" marR="0" lvl="1" indent="-28416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0" i="0" u="none" strike="noStrike" cap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Буфер</a:t>
            </a: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(Buffer)</a:t>
            </a:r>
            <a:endParaRPr/>
          </a:p>
          <a:p>
            <a:pPr marL="741362" marR="0" lvl="1" indent="-28416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Char char="•"/>
            </a:pPr>
            <a:r>
              <a:rPr lang="en-US" sz="2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 работе с каналом прямого взаимодействия с ним нет. Приложение "посылает" буфер в канал, который затем либо извлекает данные из буфера, либо помещает их в него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Модификаторы управления доступом</a:t>
            </a:r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определяет, что следующие за ним определения доступны всем;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private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означает, что следующие за ним определения может использовать только создатель типа, внутри функций членов этого типа;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protected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по действию схож с private, за одним исключением: унаследованные классы имеют доступ к членам, помеченным protected, хотя и не имеют доступа к private-членам.</a:t>
            </a:r>
            <a:endParaRPr/>
          </a:p>
          <a:p>
            <a: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1"/>
          <p:cNvSpPr txBox="1">
            <a:spLocks noGrp="1"/>
          </p:cNvSpPr>
          <p:nvPr>
            <p:ph type="title"/>
          </p:nvPr>
        </p:nvSpPr>
        <p:spPr>
          <a:xfrm>
            <a:off x="673100" y="260350"/>
            <a:ext cx="81470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Буфер</a:t>
            </a:r>
            <a:endParaRPr/>
          </a:p>
        </p:txBody>
      </p:sp>
      <p:sp>
        <p:nvSpPr>
          <p:cNvPr id="481" name="Google Shape;481;p61"/>
          <p:cNvSpPr txBox="1">
            <a:spLocks noGrp="1"/>
          </p:cNvSpPr>
          <p:nvPr>
            <p:ph type="body" idx="1"/>
          </p:nvPr>
        </p:nvSpPr>
        <p:spPr>
          <a:xfrm>
            <a:off x="468312" y="981075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1312" marR="0" lvl="0" indent="-3413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Char char="•"/>
            </a:pPr>
            <a:r>
              <a:rPr lang="en-US" sz="24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Буфер</a:t>
            </a:r>
            <a:r>
              <a:rPr lang="en-US" sz="2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представляет собой контейнер для данных простых типов, таких как byte, int, float и др. кроме boolean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None/>
            </a:pPr>
            <a:endParaRPr sz="24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Char char="•"/>
            </a:pPr>
            <a:r>
              <a:rPr lang="en-US" sz="2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Кроме собственно данных, буфер имеет </a:t>
            </a:r>
            <a:endParaRPr/>
          </a:p>
          <a:p>
            <a:pPr marL="741362" marR="0" lvl="1" indent="-28416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текущую позицию</a:t>
            </a:r>
            <a:endParaRPr/>
          </a:p>
          <a:p>
            <a:pPr marL="741362" marR="0" lvl="1" indent="-28416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лимит </a:t>
            </a:r>
            <a:endParaRPr/>
          </a:p>
          <a:p>
            <a:pPr marL="741362" marR="0" lvl="1" indent="-28416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емкость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None/>
            </a:pPr>
            <a:endParaRPr sz="24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Char char="•"/>
            </a:pPr>
            <a:r>
              <a:rPr lang="en-US" sz="2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Операции над буфером можно поделить на </a:t>
            </a:r>
            <a:endParaRPr/>
          </a:p>
          <a:p>
            <a:pPr marL="741362" marR="0" lvl="1" indent="-28416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0" i="0" u="none" strike="noStrike" cap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абсолютные</a:t>
            </a: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считывают или записывают один или несколько элементов начиная с текущей позиции и увеличивают или уменьшают текущую позицию на количество прочитанных элементов</a:t>
            </a:r>
            <a:endParaRPr/>
          </a:p>
          <a:p>
            <a:pPr marL="741362" marR="0" lvl="1" indent="-28416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0" i="0" u="none" strike="noStrike" cap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относительные</a:t>
            </a:r>
            <a:r>
              <a:rPr lang="en-US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производятся начиная с указанного индекса и не изменяют текущей позиции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>
            <a:spLocks noGrp="1"/>
          </p:cNvSpPr>
          <p:nvPr>
            <p:ph type="title"/>
          </p:nvPr>
        </p:nvSpPr>
        <p:spPr>
          <a:xfrm>
            <a:off x="673100" y="260350"/>
            <a:ext cx="81470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Методы класса Buffer</a:t>
            </a:r>
            <a:endParaRPr/>
          </a:p>
        </p:txBody>
      </p:sp>
      <p:sp>
        <p:nvSpPr>
          <p:cNvPr id="487" name="Google Shape;487;p62"/>
          <p:cNvSpPr txBox="1">
            <a:spLocks noGrp="1"/>
          </p:cNvSpPr>
          <p:nvPr>
            <p:ph type="body" idx="1"/>
          </p:nvPr>
        </p:nvSpPr>
        <p:spPr>
          <a:xfrm>
            <a:off x="457200" y="1125537"/>
            <a:ext cx="8229600" cy="54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1312" marR="0" lvl="0" indent="-34131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Char char="•"/>
            </a:pPr>
            <a:r>
              <a:rPr lang="en-US" sz="24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clear()</a:t>
            </a:r>
            <a:r>
              <a:rPr lang="en-US" sz="2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подготавливает буфер для операции записи в него данныx. Он устанавливает лимит равным емкости и позицию равной нулю. Таким образом, при чтении данныx из канала и записи иx в буфер, они будут туда помещаться с начальной позиции до теx пор, пока буфер не будет полностью заполнен. 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None/>
            </a:pPr>
            <a:endParaRPr sz="24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Char char="•"/>
            </a:pPr>
            <a:r>
              <a:rPr lang="en-US" sz="24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flip()</a:t>
            </a:r>
            <a:r>
              <a:rPr lang="en-US" sz="2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подготавливает буфер для чтения из него данныx. Он устанавливает лимит равным текущей позиции и после этого устанавливает позицию равной нулю. Таким образом, при записи данныx в канал они будут считываться из буфера начиная с начала до того места, до которого он был заполнен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None/>
            </a:pPr>
            <a:endParaRPr sz="24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Char char="•"/>
            </a:pPr>
            <a:r>
              <a:rPr lang="en-US" sz="24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rewind()</a:t>
            </a:r>
            <a:r>
              <a:rPr lang="en-US" sz="2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подготоваливает  буфер для повторного прочтения данныx. Он не изменяет лимит и устанавливает позицию равной нулю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3"/>
          <p:cNvSpPr txBox="1">
            <a:spLocks noGrp="1"/>
          </p:cNvSpPr>
          <p:nvPr>
            <p:ph type="title"/>
          </p:nvPr>
        </p:nvSpPr>
        <p:spPr>
          <a:xfrm>
            <a:off x="673100" y="260350"/>
            <a:ext cx="81470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Файловый канал</a:t>
            </a:r>
            <a:endParaRPr/>
          </a:p>
        </p:txBody>
      </p:sp>
      <p:sp>
        <p:nvSpPr>
          <p:cNvPr id="493" name="Google Shape;493;p63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1312" marR="0" lvl="0" indent="-34131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Char char="•"/>
            </a:pPr>
            <a:r>
              <a:rPr lang="en-US" sz="28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Канал</a:t>
            </a: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представляет собой открытое соединение к некоторой сущности, такой как, например, аппаратное устройство, файл, сетевой сокет или программный компонент, которая может производить операции ввода/вывода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endParaRPr sz="28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Char char="•"/>
            </a:pP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Класс </a:t>
            </a:r>
            <a:r>
              <a:rPr lang="en-US" sz="28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FileChannel</a:t>
            </a: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позволяет организовать канал доступа к файлу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None/>
            </a:pPr>
            <a:endParaRPr sz="28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8AD0D6"/>
              </a:buClr>
              <a:buSzPts val="2240"/>
              <a:buFont typeface="Noto Sans Symbols"/>
              <a:buChar char="•"/>
            </a:pP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Для получения файлового канала служат метод </a:t>
            </a:r>
            <a:r>
              <a:rPr lang="en-US" sz="28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getChannel()</a:t>
            </a: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классов </a:t>
            </a:r>
            <a:r>
              <a:rPr lang="en-US" sz="28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FileInputStream</a:t>
            </a: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28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FileOutputStream</a:t>
            </a:r>
            <a:r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и </a:t>
            </a:r>
            <a:r>
              <a:rPr lang="en-US" sz="28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RandomAccessFile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4"/>
          <p:cNvSpPr txBox="1">
            <a:spLocks noGrp="1"/>
          </p:cNvSpPr>
          <p:nvPr>
            <p:ph type="title"/>
          </p:nvPr>
        </p:nvSpPr>
        <p:spPr>
          <a:xfrm>
            <a:off x="673100" y="260350"/>
            <a:ext cx="81470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Работа с FileChannel</a:t>
            </a:r>
            <a:endParaRPr/>
          </a:p>
        </p:txBody>
      </p:sp>
      <p:sp>
        <p:nvSpPr>
          <p:cNvPr id="499" name="Google Shape;499;p64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1312" marR="0" lvl="0" indent="-34131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Char char="•"/>
            </a:pPr>
            <a:r>
              <a:rPr lang="en-US" sz="2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Файловый канал имеет свою позицию, которая устанавливается методом </a:t>
            </a:r>
            <a:r>
              <a:rPr lang="en-US" sz="24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position(long)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None/>
            </a:pPr>
            <a:endParaRPr sz="2400" b="0" i="0" u="none">
              <a:solidFill>
                <a:srgbClr val="FFFF5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Char char="•"/>
            </a:pPr>
            <a:r>
              <a:rPr lang="en-US" sz="2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Методы </a:t>
            </a:r>
            <a:r>
              <a:rPr lang="en-US" sz="24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read(ByteBuffer) </a:t>
            </a:r>
            <a:r>
              <a:rPr lang="en-US" sz="2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 </a:t>
            </a:r>
            <a:r>
              <a:rPr lang="en-US" sz="24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read(ByteBuffer, int)</a:t>
            </a:r>
            <a:r>
              <a:rPr lang="en-US" sz="2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служат для чтения данныx из канала в переданный буфер с текущей позиции (относительно) или с указанной позиции (абсолютно) соответственно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None/>
            </a:pPr>
            <a:endParaRPr sz="24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Char char="•"/>
            </a:pPr>
            <a:r>
              <a:rPr lang="en-US" sz="2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Аналогично используются методы </a:t>
            </a:r>
            <a:r>
              <a:rPr lang="en-US" sz="24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write(...)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None/>
            </a:pPr>
            <a:endParaRPr sz="24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Char char="•"/>
            </a:pPr>
            <a:r>
              <a:rPr lang="en-US" sz="2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Для блокировки файла или его части используются методы </a:t>
            </a:r>
            <a:r>
              <a:rPr lang="en-US" sz="24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lock(...).</a:t>
            </a:r>
            <a:r>
              <a:rPr lang="en-US" sz="2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Иx использование гарантирует то, что файл, к которому осуществляется доступ, будет блокирован для другиx процессов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5"/>
          <p:cNvSpPr txBox="1">
            <a:spLocks noGrp="1"/>
          </p:cNvSpPr>
          <p:nvPr>
            <p:ph type="title"/>
          </p:nvPr>
        </p:nvSpPr>
        <p:spPr>
          <a:xfrm>
            <a:off x="673100" y="260350"/>
            <a:ext cx="81470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Пример работы с FileChannel</a:t>
            </a:r>
            <a:endParaRPr/>
          </a:p>
        </p:txBody>
      </p:sp>
      <p:sp>
        <p:nvSpPr>
          <p:cNvPr id="505" name="Google Shape;505;p65"/>
          <p:cNvSpPr txBox="1">
            <a:spLocks noGrp="1"/>
          </p:cNvSpPr>
          <p:nvPr>
            <p:ph type="body" idx="1"/>
          </p:nvPr>
        </p:nvSpPr>
        <p:spPr>
          <a:xfrm>
            <a:off x="457200" y="981075"/>
            <a:ext cx="8229600" cy="561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13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GetChannel {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private static final int BSIZE = 1024;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endParaRPr sz="16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public static void main(String[] args) throws Exception {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// Запись в файл: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16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FileChannel fc = new FileOutputStream("data.txt").getChannel();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fc.write(ByteBuffer.wrap("Немного текста ".getBytes()));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fc.close();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// Добавление в конец файла: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16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fc = new RandomAccessFile("data.txt", "rw").getChannel();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fc.position(fc.size()); // Переходим в конец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fc.write(ByteBuffer.wrap("Еще немного".getBytes()));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fc.close();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// Чтение файла: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r>
              <a:rPr lang="en-US" sz="16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fc = new FileInputStream("data.txt").getChannel();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ByteBuffer buff = ByteBuffer.allocate(BSIZE);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fc.read(buff);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buff.flip();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while(buff.hasRemaining())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System.out.print((char)buff.get()); 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}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6"/>
          <p:cNvSpPr txBox="1">
            <a:spLocks noGrp="1"/>
          </p:cNvSpPr>
          <p:nvPr>
            <p:ph type="title"/>
          </p:nvPr>
        </p:nvSpPr>
        <p:spPr>
          <a:xfrm>
            <a:off x="673100" y="153987"/>
            <a:ext cx="8147050" cy="947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Копирование файлов </a:t>
            </a:r>
            <a:br>
              <a:rPr lang="en-US" sz="28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8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 использованием FileChannel</a:t>
            </a:r>
            <a:endParaRPr/>
          </a:p>
        </p:txBody>
      </p:sp>
      <p:sp>
        <p:nvSpPr>
          <p:cNvPr id="511" name="Google Shape;511;p66"/>
          <p:cNvSpPr txBox="1">
            <a:spLocks noGrp="1"/>
          </p:cNvSpPr>
          <p:nvPr>
            <p:ph type="body" idx="1"/>
          </p:nvPr>
        </p:nvSpPr>
        <p:spPr>
          <a:xfrm>
            <a:off x="395287" y="1268412"/>
            <a:ext cx="8229600" cy="543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131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ChannelCopy {</a:t>
            </a:r>
            <a:endParaRPr/>
          </a:p>
          <a:p>
            <a:pPr marL="342900" marR="0" lvl="0" indent="-34131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private static final int BSIZE = 1024;</a:t>
            </a:r>
            <a:endParaRPr/>
          </a:p>
          <a:p>
            <a:pPr marL="342900" marR="0" lvl="0" indent="-34131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public static void main(String[] args) throws Exception {</a:t>
            </a:r>
            <a:endParaRPr/>
          </a:p>
          <a:p>
            <a:pPr marL="342900" marR="0" lvl="0" indent="-34131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if(args.length != 2) {</a:t>
            </a:r>
            <a:endParaRPr/>
          </a:p>
          <a:p>
            <a:pPr marL="342900" marR="0" lvl="0" indent="-34131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System.out.println("параметры: ФайлИсточник ФайлПолучатель");</a:t>
            </a:r>
            <a:endParaRPr/>
          </a:p>
          <a:p>
            <a:pPr marL="342900" marR="0" lvl="0" indent="-34131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System.exit(1);</a:t>
            </a:r>
            <a:endParaRPr/>
          </a:p>
          <a:p>
            <a:pPr marL="342900" marR="0" lvl="0" indent="-34131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}</a:t>
            </a:r>
            <a:endParaRPr/>
          </a:p>
          <a:p>
            <a:pPr marL="342900" marR="0" lvl="0" indent="-34131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FileChannel in = new FileInputStream(args[0]).getChannel(), out = new FileOutputStream(args[1]).getChannel();</a:t>
            </a:r>
            <a:endParaRPr/>
          </a:p>
          <a:p>
            <a:pPr marL="342900" marR="0" lvl="0" indent="-34131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ByteBuffer buffer = ByteBuffer.allocate(BSIZE);</a:t>
            </a:r>
            <a:endParaRPr/>
          </a:p>
          <a:p>
            <a:pPr marL="342900" marR="0" lvl="0" indent="-34131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while(in.read(buffer) != -1) {</a:t>
            </a:r>
            <a:endParaRPr/>
          </a:p>
          <a:p>
            <a:pPr marL="342900" marR="0" lvl="0" indent="-34131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buffer.flip(); // Подготовим для записи</a:t>
            </a:r>
            <a:endParaRPr/>
          </a:p>
          <a:p>
            <a:pPr marL="342900" marR="0" lvl="0" indent="-34131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out.write(buffer);</a:t>
            </a:r>
            <a:endParaRPr/>
          </a:p>
          <a:p>
            <a:pPr marL="342900" marR="0" lvl="0" indent="-34131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buffer.clear(); // Подготовим для чтения</a:t>
            </a:r>
            <a:endParaRPr/>
          </a:p>
          <a:p>
            <a:pPr marL="342900" marR="0" lvl="0" indent="-34131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}</a:t>
            </a:r>
            <a:endParaRPr/>
          </a:p>
          <a:p>
            <a:pPr marL="342900" marR="0" lvl="0" indent="-34131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}</a:t>
            </a:r>
            <a:endParaRPr/>
          </a:p>
          <a:p>
            <a:pPr marL="342900" marR="0" lvl="0" indent="-34131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7"/>
          <p:cNvSpPr txBox="1">
            <a:spLocks noGrp="1"/>
          </p:cNvSpPr>
          <p:nvPr>
            <p:ph type="title"/>
          </p:nvPr>
        </p:nvSpPr>
        <p:spPr>
          <a:xfrm>
            <a:off x="673100" y="260350"/>
            <a:ext cx="81470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Сериализация</a:t>
            </a:r>
            <a:endParaRPr/>
          </a:p>
        </p:txBody>
      </p:sp>
      <p:sp>
        <p:nvSpPr>
          <p:cNvPr id="517" name="Google Shape;517;p67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507412" cy="540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Сериализация позволяет превратить объект в поток байтов, чтобы, когда понадобится, полностью восстановить объект из потока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Сериализация необходима для </a:t>
            </a:r>
            <a:endParaRPr/>
          </a:p>
          <a:p>
            <a:pPr marL="741362" marR="0" lvl="1" indent="-2841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сохранения объектов в постоянной памяти, </a:t>
            </a:r>
            <a:endParaRPr/>
          </a:p>
          <a:p>
            <a:pPr marL="741362" marR="0" lvl="1" indent="-2841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транспортировки параметров при удаленном вызове методов (RMI - Remote Methods Invocation), </a:t>
            </a:r>
            <a:endParaRPr/>
          </a:p>
          <a:p>
            <a:pPr marL="741362" marR="0" lvl="1" indent="-2841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44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сохранения на диске компонентов JavaBeans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8"/>
          <p:cNvSpPr txBox="1">
            <a:spLocks noGrp="1"/>
          </p:cNvSpPr>
          <p:nvPr>
            <p:ph type="title"/>
          </p:nvPr>
        </p:nvSpPr>
        <p:spPr>
          <a:xfrm>
            <a:off x="673100" y="260350"/>
            <a:ext cx="81470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Интерфейс Serializable</a:t>
            </a:r>
            <a:endParaRPr/>
          </a:p>
        </p:txBody>
      </p:sp>
      <p:sp>
        <p:nvSpPr>
          <p:cNvPr id="523" name="Google Shape;523;p68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229600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Char char="•"/>
            </a:pPr>
            <a:r>
              <a:rPr lang="en-US" sz="24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Чтобы обладать способностью к   сериализации, класс должен  реализовать интерфейс-метку   </a:t>
            </a:r>
            <a:r>
              <a:rPr lang="en-US" sz="24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Serializable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8AD0D6"/>
              </a:buClr>
              <a:buSzPts val="1920"/>
              <a:buFont typeface="Noto Sans Symbols"/>
              <a:buNone/>
            </a:pPr>
            <a:endParaRPr sz="24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Интерфейс </a:t>
            </a:r>
            <a:r>
              <a:rPr lang="en-US" sz="20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Serializable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не содержит никаких методов. Он просто служит индикатором того, что класс может быть сериализован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Для того, чтобы значения полей объекта могли быть восстановлены в процессе </a:t>
            </a:r>
            <a:r>
              <a:rPr lang="en-US" sz="20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десерилизации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к ним должен быть доступ посредством стандартного </a:t>
            </a:r>
            <a:r>
              <a:rPr lang="en-US" sz="20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конструктора без параметров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который, в принципе, может не содержать никакого кода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public class MyClass implements Serializable{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…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9"/>
          <p:cNvSpPr txBox="1">
            <a:spLocks noGrp="1"/>
          </p:cNvSpPr>
          <p:nvPr>
            <p:ph type="title"/>
          </p:nvPr>
        </p:nvSpPr>
        <p:spPr>
          <a:xfrm>
            <a:off x="673100" y="260350"/>
            <a:ext cx="81470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Запись-чтение объектов</a:t>
            </a:r>
            <a:endParaRPr/>
          </a:p>
        </p:txBody>
      </p:sp>
      <p:sp>
        <p:nvSpPr>
          <p:cNvPr id="529" name="Google Shape;529;p69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362950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1312" marR="0" lvl="0" indent="-34131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Сериализованные объекты можно записывать и считывать при помощи классов </a:t>
            </a:r>
            <a:r>
              <a:rPr lang="en-US" sz="20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ObjectOutputStream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и </a:t>
            </a:r>
            <a:r>
              <a:rPr lang="en-US" sz="20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ObjectInputStream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Они таже реализуют интерфейсы DataInput / DataOutput, что дает возможность записывать в поток не только объекты, но и простые типы данных.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wirteObject(Object obj)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запись объекта (класс ObjectOutputStream)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readObject()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чтение объекта (класс ObjectInputStream). Метод readObject может также генерировать java.lang.ClassNotFoundException</a:t>
            </a:r>
            <a:endParaRPr/>
          </a:p>
          <a:p>
            <a:pPr marL="341312" marR="0" lvl="0" indent="-34131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1312" marR="0" lvl="0" indent="-34131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•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 десериализации объекта, он возвращается в виде объекта класса </a:t>
            </a:r>
            <a:r>
              <a:rPr lang="en-US" sz="20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верхнего класса всей иерархии классов Java. Для того, чтобы использовать десериализованный класс, необходимо произвести явное </a:t>
            </a:r>
            <a:r>
              <a:rPr lang="en-US" sz="2000" b="0" i="0" u="none">
                <a:solidFill>
                  <a:srgbClr val="FFFF5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преобразование его к необходимому типу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0"/>
          <p:cNvSpPr txBox="1">
            <a:spLocks noGrp="1"/>
          </p:cNvSpPr>
          <p:nvPr>
            <p:ph type="title"/>
          </p:nvPr>
        </p:nvSpPr>
        <p:spPr>
          <a:xfrm>
            <a:off x="673100" y="260350"/>
            <a:ext cx="81470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Пример сериализации объектов</a:t>
            </a:r>
            <a:endParaRPr/>
          </a:p>
        </p:txBody>
      </p:sp>
      <p:sp>
        <p:nvSpPr>
          <p:cNvPr id="535" name="Google Shape;535;p70"/>
          <p:cNvSpPr txBox="1">
            <a:spLocks noGrp="1"/>
          </p:cNvSpPr>
          <p:nvPr>
            <p:ph type="body" idx="1"/>
          </p:nvPr>
        </p:nvSpPr>
        <p:spPr>
          <a:xfrm>
            <a:off x="323850" y="836612"/>
            <a:ext cx="8820150" cy="602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13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Point implements java.io.Serializable {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private int x=0, y = 0; 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public Point() {}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public Point(int x, int y) {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this.x = x; this.y = y;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}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public String toString() { return "("+x+","+y+")"; }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Сериализация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java.io.ObjectOutputStream ois = new java.io.ObjectOutputStream(new java.io.FileOutputStream("state.bin"));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ois.writeDouble(3.14159265D);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ois.writeObject("The value of PI");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ois.writeObject(new Point(10,253)); //запись объекта класса Point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ois.flush();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ois.close();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endParaRPr sz="16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Десериализация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java.io.ObjectInputStream ois = new java.io.ObjectInputStream(new java.io.FileInputStream("state.bin"));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System.out.println("Double: " + ois.readDouble());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System.out.println("String: " + ois.readObject().toString());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System.out.println("Point: " + (Point) ois.readObject());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AD0D6"/>
              </a:buClr>
              <a:buSzPts val="1280"/>
              <a:buFont typeface="Noto Sans Symbols"/>
              <a:buNone/>
            </a:pPr>
            <a:r>
              <a:rPr lang="en-US" sz="16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ois.close();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Модификаторы управления доступом</a:t>
            </a:r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2400"/>
              <a:buFont typeface="Noto Sans Symbols"/>
              <a:buChar char="►"/>
            </a:pPr>
            <a:r>
              <a:rPr lang="en-US" sz="3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Уровень класса - модификатор public или никакого;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2400"/>
              <a:buFont typeface="Noto Sans Symbols"/>
              <a:buChar char="►"/>
            </a:pPr>
            <a:r>
              <a:rPr lang="en-US" sz="3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Уровень члена класса – модификаторы: public, private, protected или никакого.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2400"/>
              <a:buFont typeface="Noto Sans Symbols"/>
              <a:buNone/>
            </a:pPr>
            <a:endParaRPr sz="3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90500" algn="l" rtl="0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2400"/>
              <a:buFont typeface="Noto Sans Symbols"/>
              <a:buNone/>
            </a:pPr>
            <a:endParaRPr sz="3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47" name="Google Shape;147;p8"/>
          <p:cNvGraphicFramePr/>
          <p:nvPr/>
        </p:nvGraphicFramePr>
        <p:xfrm>
          <a:off x="642937" y="357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{AA244650-C4C3-4C00-837A-6163C49378A4}</a:tableStyleId>
              </a:tblPr>
              <a:tblGrid>
                <a:gridCol w="1928800"/>
                <a:gridCol w="1128700"/>
                <a:gridCol w="1023925"/>
                <a:gridCol w="2033575"/>
                <a:gridCol w="152875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entury Gothic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Модификатор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entury Gothic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Класс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entury Gothic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Пакет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entury Gothic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Класс-потомок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entury Gothic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Все классы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entury Gothic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public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entury Gothic"/>
                        <a:buNone/>
                      </a:pPr>
                      <a:r>
                        <a:rPr lang="en-US" sz="2200" b="0" i="0" u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protected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entury Gothic"/>
                        <a:buNone/>
                      </a:pPr>
                      <a:r>
                        <a:rPr lang="en-US" sz="2200" b="0" i="0" u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нет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entury Gothic"/>
                        <a:buNone/>
                      </a:pPr>
                      <a:r>
                        <a:rPr lang="en-US" sz="2200" b="0" i="0" u="none">
                          <a:solidFill>
                            <a:schemeClr val="lt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private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8"/>
          <p:cNvSpPr/>
          <p:nvPr/>
        </p:nvSpPr>
        <p:spPr>
          <a:xfrm>
            <a:off x="3000375" y="4214812"/>
            <a:ext cx="285750" cy="271462"/>
          </a:xfrm>
          <a:custGeom>
            <a:avLst/>
            <a:gdLst/>
            <a:ahLst/>
            <a:cxnLst/>
            <a:rect l="l" t="t" r="r" b="b"/>
            <a:pathLst>
              <a:path w="285752" h="271458" extrusionOk="0">
                <a:moveTo>
                  <a:pt x="37876" y="103806"/>
                </a:moveTo>
                <a:lnTo>
                  <a:pt x="110953" y="103806"/>
                </a:lnTo>
                <a:lnTo>
                  <a:pt x="110953" y="35982"/>
                </a:lnTo>
                <a:lnTo>
                  <a:pt x="174799" y="35982"/>
                </a:lnTo>
                <a:lnTo>
                  <a:pt x="174799" y="103806"/>
                </a:lnTo>
                <a:lnTo>
                  <a:pt x="247876" y="103806"/>
                </a:lnTo>
                <a:lnTo>
                  <a:pt x="247876" y="167652"/>
                </a:lnTo>
                <a:lnTo>
                  <a:pt x="174799" y="167652"/>
                </a:lnTo>
                <a:lnTo>
                  <a:pt x="174799" y="235476"/>
                </a:lnTo>
                <a:lnTo>
                  <a:pt x="110953" y="235476"/>
                </a:lnTo>
                <a:lnTo>
                  <a:pt x="110953" y="167652"/>
                </a:lnTo>
                <a:lnTo>
                  <a:pt x="37876" y="167652"/>
                </a:lnTo>
                <a:lnTo>
                  <a:pt x="37876" y="103806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rgbClr val="800C0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3000375" y="4714875"/>
            <a:ext cx="285750" cy="271462"/>
          </a:xfrm>
          <a:custGeom>
            <a:avLst/>
            <a:gdLst/>
            <a:ahLst/>
            <a:cxnLst/>
            <a:rect l="l" t="t" r="r" b="b"/>
            <a:pathLst>
              <a:path w="285752" h="271458" extrusionOk="0">
                <a:moveTo>
                  <a:pt x="37876" y="103806"/>
                </a:moveTo>
                <a:lnTo>
                  <a:pt x="110953" y="103806"/>
                </a:lnTo>
                <a:lnTo>
                  <a:pt x="110953" y="35982"/>
                </a:lnTo>
                <a:lnTo>
                  <a:pt x="174799" y="35982"/>
                </a:lnTo>
                <a:lnTo>
                  <a:pt x="174799" y="103806"/>
                </a:lnTo>
                <a:lnTo>
                  <a:pt x="247876" y="103806"/>
                </a:lnTo>
                <a:lnTo>
                  <a:pt x="247876" y="167652"/>
                </a:lnTo>
                <a:lnTo>
                  <a:pt x="174799" y="167652"/>
                </a:lnTo>
                <a:lnTo>
                  <a:pt x="174799" y="235476"/>
                </a:lnTo>
                <a:lnTo>
                  <a:pt x="110953" y="235476"/>
                </a:lnTo>
                <a:lnTo>
                  <a:pt x="110953" y="167652"/>
                </a:lnTo>
                <a:lnTo>
                  <a:pt x="37876" y="167652"/>
                </a:lnTo>
                <a:lnTo>
                  <a:pt x="37876" y="103806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rgbClr val="800C0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3000375" y="5214937"/>
            <a:ext cx="285750" cy="271462"/>
          </a:xfrm>
          <a:custGeom>
            <a:avLst/>
            <a:gdLst/>
            <a:ahLst/>
            <a:cxnLst/>
            <a:rect l="l" t="t" r="r" b="b"/>
            <a:pathLst>
              <a:path w="285752" h="271458" extrusionOk="0">
                <a:moveTo>
                  <a:pt x="37876" y="103806"/>
                </a:moveTo>
                <a:lnTo>
                  <a:pt x="110953" y="103806"/>
                </a:lnTo>
                <a:lnTo>
                  <a:pt x="110953" y="35982"/>
                </a:lnTo>
                <a:lnTo>
                  <a:pt x="174799" y="35982"/>
                </a:lnTo>
                <a:lnTo>
                  <a:pt x="174799" y="103806"/>
                </a:lnTo>
                <a:lnTo>
                  <a:pt x="247876" y="103806"/>
                </a:lnTo>
                <a:lnTo>
                  <a:pt x="247876" y="167652"/>
                </a:lnTo>
                <a:lnTo>
                  <a:pt x="174799" y="167652"/>
                </a:lnTo>
                <a:lnTo>
                  <a:pt x="174799" y="235476"/>
                </a:lnTo>
                <a:lnTo>
                  <a:pt x="110953" y="235476"/>
                </a:lnTo>
                <a:lnTo>
                  <a:pt x="110953" y="167652"/>
                </a:lnTo>
                <a:lnTo>
                  <a:pt x="37876" y="167652"/>
                </a:lnTo>
                <a:lnTo>
                  <a:pt x="37876" y="103806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rgbClr val="800C0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8"/>
          <p:cNvSpPr/>
          <p:nvPr/>
        </p:nvSpPr>
        <p:spPr>
          <a:xfrm>
            <a:off x="3000375" y="5643562"/>
            <a:ext cx="285750" cy="271462"/>
          </a:xfrm>
          <a:custGeom>
            <a:avLst/>
            <a:gdLst/>
            <a:ahLst/>
            <a:cxnLst/>
            <a:rect l="l" t="t" r="r" b="b"/>
            <a:pathLst>
              <a:path w="285752" h="271458" extrusionOk="0">
                <a:moveTo>
                  <a:pt x="37876" y="103806"/>
                </a:moveTo>
                <a:lnTo>
                  <a:pt x="110953" y="103806"/>
                </a:lnTo>
                <a:lnTo>
                  <a:pt x="110953" y="35982"/>
                </a:lnTo>
                <a:lnTo>
                  <a:pt x="174799" y="35982"/>
                </a:lnTo>
                <a:lnTo>
                  <a:pt x="174799" y="103806"/>
                </a:lnTo>
                <a:lnTo>
                  <a:pt x="247876" y="103806"/>
                </a:lnTo>
                <a:lnTo>
                  <a:pt x="247876" y="167652"/>
                </a:lnTo>
                <a:lnTo>
                  <a:pt x="174799" y="167652"/>
                </a:lnTo>
                <a:lnTo>
                  <a:pt x="174799" y="235476"/>
                </a:lnTo>
                <a:lnTo>
                  <a:pt x="110953" y="235476"/>
                </a:lnTo>
                <a:lnTo>
                  <a:pt x="110953" y="167652"/>
                </a:lnTo>
                <a:lnTo>
                  <a:pt x="37876" y="167652"/>
                </a:lnTo>
                <a:lnTo>
                  <a:pt x="37876" y="103806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rgbClr val="800C0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4071937" y="4214812"/>
            <a:ext cx="285750" cy="271462"/>
          </a:xfrm>
          <a:custGeom>
            <a:avLst/>
            <a:gdLst/>
            <a:ahLst/>
            <a:cxnLst/>
            <a:rect l="l" t="t" r="r" b="b"/>
            <a:pathLst>
              <a:path w="285752" h="271458" extrusionOk="0">
                <a:moveTo>
                  <a:pt x="37876" y="103806"/>
                </a:moveTo>
                <a:lnTo>
                  <a:pt x="110953" y="103806"/>
                </a:lnTo>
                <a:lnTo>
                  <a:pt x="110953" y="35982"/>
                </a:lnTo>
                <a:lnTo>
                  <a:pt x="174799" y="35982"/>
                </a:lnTo>
                <a:lnTo>
                  <a:pt x="174799" y="103806"/>
                </a:lnTo>
                <a:lnTo>
                  <a:pt x="247876" y="103806"/>
                </a:lnTo>
                <a:lnTo>
                  <a:pt x="247876" y="167652"/>
                </a:lnTo>
                <a:lnTo>
                  <a:pt x="174799" y="167652"/>
                </a:lnTo>
                <a:lnTo>
                  <a:pt x="174799" y="235476"/>
                </a:lnTo>
                <a:lnTo>
                  <a:pt x="110953" y="235476"/>
                </a:lnTo>
                <a:lnTo>
                  <a:pt x="110953" y="167652"/>
                </a:lnTo>
                <a:lnTo>
                  <a:pt x="37876" y="167652"/>
                </a:lnTo>
                <a:lnTo>
                  <a:pt x="37876" y="103806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rgbClr val="800C0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/>
          <p:nvPr/>
        </p:nvSpPr>
        <p:spPr>
          <a:xfrm>
            <a:off x="4071937" y="4714875"/>
            <a:ext cx="285750" cy="271462"/>
          </a:xfrm>
          <a:custGeom>
            <a:avLst/>
            <a:gdLst/>
            <a:ahLst/>
            <a:cxnLst/>
            <a:rect l="l" t="t" r="r" b="b"/>
            <a:pathLst>
              <a:path w="285752" h="271458" extrusionOk="0">
                <a:moveTo>
                  <a:pt x="37876" y="103806"/>
                </a:moveTo>
                <a:lnTo>
                  <a:pt x="110953" y="103806"/>
                </a:lnTo>
                <a:lnTo>
                  <a:pt x="110953" y="35982"/>
                </a:lnTo>
                <a:lnTo>
                  <a:pt x="174799" y="35982"/>
                </a:lnTo>
                <a:lnTo>
                  <a:pt x="174799" y="103806"/>
                </a:lnTo>
                <a:lnTo>
                  <a:pt x="247876" y="103806"/>
                </a:lnTo>
                <a:lnTo>
                  <a:pt x="247876" y="167652"/>
                </a:lnTo>
                <a:lnTo>
                  <a:pt x="174799" y="167652"/>
                </a:lnTo>
                <a:lnTo>
                  <a:pt x="174799" y="235476"/>
                </a:lnTo>
                <a:lnTo>
                  <a:pt x="110953" y="235476"/>
                </a:lnTo>
                <a:lnTo>
                  <a:pt x="110953" y="167652"/>
                </a:lnTo>
                <a:lnTo>
                  <a:pt x="37876" y="167652"/>
                </a:lnTo>
                <a:lnTo>
                  <a:pt x="37876" y="103806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rgbClr val="800C0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4071937" y="5214937"/>
            <a:ext cx="285750" cy="271462"/>
          </a:xfrm>
          <a:custGeom>
            <a:avLst/>
            <a:gdLst/>
            <a:ahLst/>
            <a:cxnLst/>
            <a:rect l="l" t="t" r="r" b="b"/>
            <a:pathLst>
              <a:path w="285752" h="271458" extrusionOk="0">
                <a:moveTo>
                  <a:pt x="37876" y="103806"/>
                </a:moveTo>
                <a:lnTo>
                  <a:pt x="110953" y="103806"/>
                </a:lnTo>
                <a:lnTo>
                  <a:pt x="110953" y="35982"/>
                </a:lnTo>
                <a:lnTo>
                  <a:pt x="174799" y="35982"/>
                </a:lnTo>
                <a:lnTo>
                  <a:pt x="174799" y="103806"/>
                </a:lnTo>
                <a:lnTo>
                  <a:pt x="247876" y="103806"/>
                </a:lnTo>
                <a:lnTo>
                  <a:pt x="247876" y="167652"/>
                </a:lnTo>
                <a:lnTo>
                  <a:pt x="174799" y="167652"/>
                </a:lnTo>
                <a:lnTo>
                  <a:pt x="174799" y="235476"/>
                </a:lnTo>
                <a:lnTo>
                  <a:pt x="110953" y="235476"/>
                </a:lnTo>
                <a:lnTo>
                  <a:pt x="110953" y="167652"/>
                </a:lnTo>
                <a:lnTo>
                  <a:pt x="37876" y="167652"/>
                </a:lnTo>
                <a:lnTo>
                  <a:pt x="37876" y="103806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rgbClr val="800C0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5572125" y="4214812"/>
            <a:ext cx="285750" cy="271462"/>
          </a:xfrm>
          <a:custGeom>
            <a:avLst/>
            <a:gdLst/>
            <a:ahLst/>
            <a:cxnLst/>
            <a:rect l="l" t="t" r="r" b="b"/>
            <a:pathLst>
              <a:path w="285752" h="271458" extrusionOk="0">
                <a:moveTo>
                  <a:pt x="37876" y="103806"/>
                </a:moveTo>
                <a:lnTo>
                  <a:pt x="110953" y="103806"/>
                </a:lnTo>
                <a:lnTo>
                  <a:pt x="110953" y="35982"/>
                </a:lnTo>
                <a:lnTo>
                  <a:pt x="174799" y="35982"/>
                </a:lnTo>
                <a:lnTo>
                  <a:pt x="174799" y="103806"/>
                </a:lnTo>
                <a:lnTo>
                  <a:pt x="247876" y="103806"/>
                </a:lnTo>
                <a:lnTo>
                  <a:pt x="247876" y="167652"/>
                </a:lnTo>
                <a:lnTo>
                  <a:pt x="174799" y="167652"/>
                </a:lnTo>
                <a:lnTo>
                  <a:pt x="174799" y="235476"/>
                </a:lnTo>
                <a:lnTo>
                  <a:pt x="110953" y="235476"/>
                </a:lnTo>
                <a:lnTo>
                  <a:pt x="110953" y="167652"/>
                </a:lnTo>
                <a:lnTo>
                  <a:pt x="37876" y="167652"/>
                </a:lnTo>
                <a:lnTo>
                  <a:pt x="37876" y="103806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rgbClr val="800C0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5572125" y="4714875"/>
            <a:ext cx="285750" cy="271462"/>
          </a:xfrm>
          <a:custGeom>
            <a:avLst/>
            <a:gdLst/>
            <a:ahLst/>
            <a:cxnLst/>
            <a:rect l="l" t="t" r="r" b="b"/>
            <a:pathLst>
              <a:path w="285752" h="271458" extrusionOk="0">
                <a:moveTo>
                  <a:pt x="37876" y="103806"/>
                </a:moveTo>
                <a:lnTo>
                  <a:pt x="110953" y="103806"/>
                </a:lnTo>
                <a:lnTo>
                  <a:pt x="110953" y="35982"/>
                </a:lnTo>
                <a:lnTo>
                  <a:pt x="174799" y="35982"/>
                </a:lnTo>
                <a:lnTo>
                  <a:pt x="174799" y="103806"/>
                </a:lnTo>
                <a:lnTo>
                  <a:pt x="247876" y="103806"/>
                </a:lnTo>
                <a:lnTo>
                  <a:pt x="247876" y="167652"/>
                </a:lnTo>
                <a:lnTo>
                  <a:pt x="174799" y="167652"/>
                </a:lnTo>
                <a:lnTo>
                  <a:pt x="174799" y="235476"/>
                </a:lnTo>
                <a:lnTo>
                  <a:pt x="110953" y="235476"/>
                </a:lnTo>
                <a:lnTo>
                  <a:pt x="110953" y="167652"/>
                </a:lnTo>
                <a:lnTo>
                  <a:pt x="37876" y="167652"/>
                </a:lnTo>
                <a:lnTo>
                  <a:pt x="37876" y="103806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rgbClr val="800C0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7358062" y="4214812"/>
            <a:ext cx="285750" cy="271462"/>
          </a:xfrm>
          <a:custGeom>
            <a:avLst/>
            <a:gdLst/>
            <a:ahLst/>
            <a:cxnLst/>
            <a:rect l="l" t="t" r="r" b="b"/>
            <a:pathLst>
              <a:path w="285752" h="271458" extrusionOk="0">
                <a:moveTo>
                  <a:pt x="37876" y="103806"/>
                </a:moveTo>
                <a:lnTo>
                  <a:pt x="110953" y="103806"/>
                </a:lnTo>
                <a:lnTo>
                  <a:pt x="110953" y="35982"/>
                </a:lnTo>
                <a:lnTo>
                  <a:pt x="174799" y="35982"/>
                </a:lnTo>
                <a:lnTo>
                  <a:pt x="174799" y="103806"/>
                </a:lnTo>
                <a:lnTo>
                  <a:pt x="247876" y="103806"/>
                </a:lnTo>
                <a:lnTo>
                  <a:pt x="247876" y="167652"/>
                </a:lnTo>
                <a:lnTo>
                  <a:pt x="174799" y="167652"/>
                </a:lnTo>
                <a:lnTo>
                  <a:pt x="174799" y="235476"/>
                </a:lnTo>
                <a:lnTo>
                  <a:pt x="110953" y="235476"/>
                </a:lnTo>
                <a:lnTo>
                  <a:pt x="110953" y="167652"/>
                </a:lnTo>
                <a:lnTo>
                  <a:pt x="37876" y="167652"/>
                </a:lnTo>
                <a:lnTo>
                  <a:pt x="37876" y="103806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rgbClr val="800C0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4071937" y="564356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896" h="342896" extrusionOk="0">
                <a:moveTo>
                  <a:pt x="45451" y="131123"/>
                </a:moveTo>
                <a:lnTo>
                  <a:pt x="297445" y="131123"/>
                </a:lnTo>
                <a:lnTo>
                  <a:pt x="297445" y="211773"/>
                </a:lnTo>
                <a:lnTo>
                  <a:pt x="45451" y="211773"/>
                </a:lnTo>
                <a:lnTo>
                  <a:pt x="45451" y="131123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rgbClr val="800C0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5540375" y="5143500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896" h="342896" extrusionOk="0">
                <a:moveTo>
                  <a:pt x="45451" y="131123"/>
                </a:moveTo>
                <a:lnTo>
                  <a:pt x="297445" y="131123"/>
                </a:lnTo>
                <a:lnTo>
                  <a:pt x="297445" y="211773"/>
                </a:lnTo>
                <a:lnTo>
                  <a:pt x="45451" y="211773"/>
                </a:lnTo>
                <a:lnTo>
                  <a:pt x="45451" y="131123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rgbClr val="800C0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5532437" y="564356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896" h="342896" extrusionOk="0">
                <a:moveTo>
                  <a:pt x="45451" y="131123"/>
                </a:moveTo>
                <a:lnTo>
                  <a:pt x="297445" y="131123"/>
                </a:lnTo>
                <a:lnTo>
                  <a:pt x="297445" y="211773"/>
                </a:lnTo>
                <a:lnTo>
                  <a:pt x="45451" y="211773"/>
                </a:lnTo>
                <a:lnTo>
                  <a:pt x="45451" y="131123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rgbClr val="800C0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7334250" y="469106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896" h="342896" extrusionOk="0">
                <a:moveTo>
                  <a:pt x="45451" y="131123"/>
                </a:moveTo>
                <a:lnTo>
                  <a:pt x="297445" y="131123"/>
                </a:lnTo>
                <a:lnTo>
                  <a:pt x="297445" y="211773"/>
                </a:lnTo>
                <a:lnTo>
                  <a:pt x="45451" y="211773"/>
                </a:lnTo>
                <a:lnTo>
                  <a:pt x="45451" y="131123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rgbClr val="800C0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7342187" y="516731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896" h="342896" extrusionOk="0">
                <a:moveTo>
                  <a:pt x="45451" y="131123"/>
                </a:moveTo>
                <a:lnTo>
                  <a:pt x="297445" y="131123"/>
                </a:lnTo>
                <a:lnTo>
                  <a:pt x="297445" y="211773"/>
                </a:lnTo>
                <a:lnTo>
                  <a:pt x="45451" y="211773"/>
                </a:lnTo>
                <a:lnTo>
                  <a:pt x="45451" y="131123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rgbClr val="800C0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7342187" y="5627687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896" h="342896" extrusionOk="0">
                <a:moveTo>
                  <a:pt x="45451" y="131123"/>
                </a:moveTo>
                <a:lnTo>
                  <a:pt x="297445" y="131123"/>
                </a:lnTo>
                <a:lnTo>
                  <a:pt x="297445" y="211773"/>
                </a:lnTo>
                <a:lnTo>
                  <a:pt x="45451" y="211773"/>
                </a:lnTo>
                <a:lnTo>
                  <a:pt x="45451" y="131123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rgbClr val="800C0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Создание экземпляра класса</a:t>
            </a:r>
            <a:endParaRPr/>
          </a:p>
        </p:txBody>
      </p:sp>
      <p:sp>
        <p:nvSpPr>
          <p:cNvPr id="169" name="Google Shape;169;p9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Этапы: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Объявление объектов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MyClass object1, object2;</a:t>
            </a: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Выделение памяти под объекты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object1 = </a:t>
            </a:r>
            <a:r>
              <a:rPr lang="en-US" sz="20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</a:t>
            </a: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MyClass();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Инициализация объектов</a:t>
            </a: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MyClass() – конструктор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484187" y="452437"/>
            <a:ext cx="7056437" cy="14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sz="42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Особенности конструктора:</a:t>
            </a:r>
            <a:endParaRPr/>
          </a:p>
        </p:txBody>
      </p:sp>
      <p:sp>
        <p:nvSpPr>
          <p:cNvPr id="175" name="Google Shape;175;p10"/>
          <p:cNvSpPr txBox="1">
            <a:spLocks noGrp="1"/>
          </p:cNvSpPr>
          <p:nvPr>
            <p:ph type="body" idx="1"/>
          </p:nvPr>
        </p:nvSpPr>
        <p:spPr>
          <a:xfrm>
            <a:off x="827087" y="2052637"/>
            <a:ext cx="6711950" cy="419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конструктор имеется в любом классе;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конструктор выполняется автоматически при создании экземпляра класса;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конструктор не возвращает никакого значения;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конструктор нельзя наследовать и переопределить в подклассе;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►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конструктор может содержать: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▪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вызов конструктора суперкласса (super);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Char char="▪"/>
            </a:pPr>
            <a:r>
              <a:rPr lang="en-US" sz="2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вызов другого конструктора того же класса (this). </a:t>
            </a:r>
            <a:endParaRPr/>
          </a:p>
          <a:p>
            <a:pPr marL="342900" marR="0" lvl="0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AD0D6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Ион">
  <a:themeElements>
    <a:clrScheme name="Ион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3591</Words>
  <Application>Microsoft Office PowerPoint</Application>
  <PresentationFormat>Экран (4:3)</PresentationFormat>
  <Paragraphs>625</Paragraphs>
  <Slides>69</Slides>
  <Notes>69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69</vt:i4>
      </vt:variant>
    </vt:vector>
  </HeadingPairs>
  <TitlesOfParts>
    <vt:vector size="73" baseType="lpstr">
      <vt:lpstr>Arial</vt:lpstr>
      <vt:lpstr>Century Gothic</vt:lpstr>
      <vt:lpstr>Noto Sans Symbols</vt:lpstr>
      <vt:lpstr>Ион</vt:lpstr>
      <vt:lpstr>Классы и интерфейсы ввода/вывода Java </vt:lpstr>
      <vt:lpstr>Классы и объекты</vt:lpstr>
      <vt:lpstr>Классы основные строительные элементы Java-программы. </vt:lpstr>
      <vt:lpstr>Заголовок класса</vt:lpstr>
      <vt:lpstr>Тело класса</vt:lpstr>
      <vt:lpstr>Модификаторы управления доступом</vt:lpstr>
      <vt:lpstr>Модификаторы управления доступом</vt:lpstr>
      <vt:lpstr>Создание экземпляра класса</vt:lpstr>
      <vt:lpstr>Особенности конструктора:</vt:lpstr>
      <vt:lpstr>Класс DynArray</vt:lpstr>
      <vt:lpstr>Класс DynArray</vt:lpstr>
      <vt:lpstr>Класс DynArray</vt:lpstr>
      <vt:lpstr>Класс DynArray</vt:lpstr>
      <vt:lpstr>Класс DynArray</vt:lpstr>
      <vt:lpstr>Класс DynArray</vt:lpstr>
      <vt:lpstr>Класс DynArray</vt:lpstr>
      <vt:lpstr>Класс DynArray</vt:lpstr>
      <vt:lpstr>Класс DynArray</vt:lpstr>
      <vt:lpstr>Иерархия классов в Java</vt:lpstr>
      <vt:lpstr>Класс Object</vt:lpstr>
      <vt:lpstr>Задание:</vt:lpstr>
      <vt:lpstr>Интерфейсы в Java</vt:lpstr>
      <vt:lpstr>Определение интерфейса</vt:lpstr>
      <vt:lpstr>Тело интерфейса</vt:lpstr>
      <vt:lpstr>Тело интерфейса</vt:lpstr>
      <vt:lpstr>Реализация интерфейсов</vt:lpstr>
      <vt:lpstr>Реализация интерфейсов</vt:lpstr>
      <vt:lpstr>Реализация интерфейсов</vt:lpstr>
      <vt:lpstr>Реализация интерфейсов</vt:lpstr>
      <vt:lpstr>Пример. Классы и интерфейсы.</vt:lpstr>
      <vt:lpstr>Пример. Классы и интерфейсы.</vt:lpstr>
      <vt:lpstr>Пример. Классы и интерфейсы.</vt:lpstr>
      <vt:lpstr>Пример. Классы и интерфейсы.</vt:lpstr>
      <vt:lpstr>Пример. Классы и интерфейсы.</vt:lpstr>
      <vt:lpstr>Пример. Классы и интерфейсы.</vt:lpstr>
      <vt:lpstr>Пример. Классы и интерфейсы.</vt:lpstr>
      <vt:lpstr>Пример. Классы и интерфейсы.</vt:lpstr>
      <vt:lpstr>Интерфейс – тип данных</vt:lpstr>
      <vt:lpstr>Презентация PowerPoint</vt:lpstr>
      <vt:lpstr>Пример. Классы и интерфейсы.</vt:lpstr>
      <vt:lpstr>Подсистема ввода/вывода Java</vt:lpstr>
      <vt:lpstr>Класс InputStream</vt:lpstr>
      <vt:lpstr>Потомки класса InputStream</vt:lpstr>
      <vt:lpstr>Класс OutputStream</vt:lpstr>
      <vt:lpstr>Потомки класса OutputStream</vt:lpstr>
      <vt:lpstr>Надстройки над OutputStream</vt:lpstr>
      <vt:lpstr>Буферизированный ввод/вывод</vt:lpstr>
      <vt:lpstr>Символьные потоки</vt:lpstr>
      <vt:lpstr>Некоторые потомки класса Writer</vt:lpstr>
      <vt:lpstr>Потомки класса Reader</vt:lpstr>
      <vt:lpstr>Пример программы </vt:lpstr>
      <vt:lpstr>Класс RandomAccessFile</vt:lpstr>
      <vt:lpstr>Пример работы с RandomAccessFile</vt:lpstr>
      <vt:lpstr>Класс File</vt:lpstr>
      <vt:lpstr>Конструкторы класса File</vt:lpstr>
      <vt:lpstr>Каталоги</vt:lpstr>
      <vt:lpstr>Фильтры (интерфейс FileFilter)</vt:lpstr>
      <vt:lpstr>Пример работы с фильтрами</vt:lpstr>
      <vt:lpstr>Новый ввод/вывод</vt:lpstr>
      <vt:lpstr>Буфер</vt:lpstr>
      <vt:lpstr>Методы класса Buffer</vt:lpstr>
      <vt:lpstr>Файловый канал</vt:lpstr>
      <vt:lpstr>Работа с FileChannel</vt:lpstr>
      <vt:lpstr>Пример работы с FileChannel</vt:lpstr>
      <vt:lpstr>Копирование файлов  с использованием FileChannel</vt:lpstr>
      <vt:lpstr>Сериализация</vt:lpstr>
      <vt:lpstr>Интерфейс Serializable</vt:lpstr>
      <vt:lpstr>Запись-чтение объектов</vt:lpstr>
      <vt:lpstr>Пример сериализации объектов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Классы и интерфейсы ввода/вывода Java</dc:title>
  <dc:creator>IUS</dc:creator>
  <cp:lastModifiedBy>Family</cp:lastModifiedBy>
  <cp:revision>2</cp:revision>
  <dcterms:created xsi:type="dcterms:W3CDTF">2004-10-07T11:07:57Z</dcterms:created>
  <dcterms:modified xsi:type="dcterms:W3CDTF">2023-04-05T18:43:24Z</dcterms:modified>
</cp:coreProperties>
</file>