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sldIdLst>
    <p:sldId id="256" r:id="rId3"/>
    <p:sldId id="270" r:id="rId4"/>
    <p:sldId id="25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737" autoAdjust="0"/>
  </p:normalViewPr>
  <p:slideViewPr>
    <p:cSldViewPr>
      <p:cViewPr>
        <p:scale>
          <a:sx n="100" d="100"/>
          <a:sy n="100" d="100"/>
        </p:scale>
        <p:origin x="-3780" y="-12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A9585-963E-400F-B1AA-D83EB2760FE5}" type="datetimeFigureOut">
              <a:rPr lang="fi-FI" smtClean="0"/>
              <a:t>5.3.2015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34537-90FA-452D-93F6-23517579141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2460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34537-90FA-452D-93F6-23517579141A}" type="slidenum">
              <a:rPr lang="fi-FI" smtClean="0"/>
              <a:t>15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1758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539552" y="1628800"/>
            <a:ext cx="7908996" cy="1758057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81252" y="350100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82C3-6093-41A5-8106-AEC6CCFF27FC}" type="datetimeFigureOut">
              <a:rPr lang="fi-FI" smtClean="0"/>
              <a:t>5.3.2015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1B2-5763-4A38-A463-D185CFB6728B}" type="slidenum">
              <a:rPr lang="fi-FI" smtClean="0"/>
              <a:t>‹#›</a:t>
            </a:fld>
            <a:endParaRPr lang="fi-FI"/>
          </a:p>
        </p:txBody>
      </p:sp>
      <p:pic>
        <p:nvPicPr>
          <p:cNvPr id="8" name="Kuva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56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82C3-6093-41A5-8106-AEC6CCFF27FC}" type="datetimeFigureOut">
              <a:rPr lang="fi-FI" smtClean="0"/>
              <a:t>5.3.2015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1B2-5763-4A38-A463-D185CFB672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89837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588224" y="1124744"/>
            <a:ext cx="2057400" cy="56355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67544" y="1124744"/>
            <a:ext cx="6019800" cy="5590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82C3-6093-41A5-8106-AEC6CCFF27FC}" type="datetimeFigureOut">
              <a:rPr lang="fi-FI" smtClean="0"/>
              <a:t>5.3.2015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1B2-5763-4A38-A463-D185CFB672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40515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539552" y="1628800"/>
            <a:ext cx="7908996" cy="1758057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81252" y="350100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1.11.2011</a:t>
            </a:r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5CA-5C2B-426E-BCEB-14026881F8C8}" type="slidenum">
              <a:rPr lang="fi-FI" smtClean="0"/>
              <a:t>‹#›</a:t>
            </a:fld>
            <a:endParaRPr lang="fi-FI"/>
          </a:p>
        </p:txBody>
      </p:sp>
      <p:pic>
        <p:nvPicPr>
          <p:cNvPr id="7" name="Kuva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6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8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yöristetty suorakulmio 6"/>
          <p:cNvSpPr/>
          <p:nvPr userDrawn="1"/>
        </p:nvSpPr>
        <p:spPr>
          <a:xfrm>
            <a:off x="467544" y="1988840"/>
            <a:ext cx="8208912" cy="4680520"/>
          </a:xfrm>
          <a:prstGeom prst="roundRect">
            <a:avLst>
              <a:gd name="adj" fmla="val 31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127000"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467544" y="1988841"/>
            <a:ext cx="8208911" cy="4680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1.11.2011</a:t>
            </a:r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5CA-5C2B-426E-BCEB-14026881F8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7288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1.11.2011</a:t>
            </a:r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5CA-5C2B-426E-BCEB-14026881F8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6555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yöristetty suorakulmio 7"/>
          <p:cNvSpPr/>
          <p:nvPr userDrawn="1"/>
        </p:nvSpPr>
        <p:spPr>
          <a:xfrm>
            <a:off x="467544" y="1988840"/>
            <a:ext cx="8208912" cy="4680520"/>
          </a:xfrm>
          <a:prstGeom prst="roundRect">
            <a:avLst>
              <a:gd name="adj" fmla="val 31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127000"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40326" y="206611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15304" y="206611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1.11.2011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5CA-5C2B-426E-BCEB-14026881F8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02189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yöristetty suorakulmio 9"/>
          <p:cNvSpPr/>
          <p:nvPr userDrawn="1"/>
        </p:nvSpPr>
        <p:spPr>
          <a:xfrm>
            <a:off x="467544" y="1916832"/>
            <a:ext cx="8208912" cy="4752528"/>
          </a:xfrm>
          <a:prstGeom prst="roundRect">
            <a:avLst>
              <a:gd name="adj" fmla="val 31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127000"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200630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64606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200630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64606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1.11.2011</a:t>
            </a:r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5CA-5C2B-426E-BCEB-14026881F8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282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1.11.2011</a:t>
            </a:r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5CA-5C2B-426E-BCEB-14026881F8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54602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1.11.2011</a:t>
            </a:r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5CA-5C2B-426E-BCEB-14026881F8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6109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yöristetty suorakulmio 7"/>
          <p:cNvSpPr/>
          <p:nvPr userDrawn="1"/>
        </p:nvSpPr>
        <p:spPr>
          <a:xfrm>
            <a:off x="467544" y="1268760"/>
            <a:ext cx="8208912" cy="5472608"/>
          </a:xfrm>
          <a:prstGeom prst="roundRect">
            <a:avLst>
              <a:gd name="adj" fmla="val 315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127000"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65589" y="133084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63888" y="1268760"/>
            <a:ext cx="5111750" cy="54930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67544" y="2482353"/>
            <a:ext cx="3008313" cy="42590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1.11.2011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5CA-5C2B-426E-BCEB-14026881F8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51191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yöristetty suorakulmio 6"/>
          <p:cNvSpPr/>
          <p:nvPr/>
        </p:nvSpPr>
        <p:spPr>
          <a:xfrm>
            <a:off x="467544" y="1988840"/>
            <a:ext cx="8208912" cy="4680520"/>
          </a:xfrm>
          <a:prstGeom prst="roundRect">
            <a:avLst>
              <a:gd name="adj" fmla="val 3152"/>
            </a:avLst>
          </a:prstGeom>
          <a:gradFill>
            <a:gsLst>
              <a:gs pos="100000">
                <a:schemeClr val="bg1">
                  <a:lumMod val="0"/>
                  <a:lumOff val="100000"/>
                  <a:alpha val="90000"/>
                </a:schemeClr>
              </a:gs>
              <a:gs pos="0">
                <a:srgbClr val="FFFFFF"/>
              </a:gs>
            </a:gsLst>
            <a:lin ang="4800000" scaled="0"/>
          </a:gradFill>
          <a:ln w="19050">
            <a:solidFill>
              <a:schemeClr val="tx1"/>
            </a:solidFill>
          </a:ln>
          <a:effectLst>
            <a:outerShdw blurRad="127000"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755576" y="1988841"/>
            <a:ext cx="7931223" cy="4680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82C3-6093-41A5-8106-AEC6CCFF27FC}" type="datetimeFigureOut">
              <a:rPr lang="fi-FI" smtClean="0"/>
              <a:t>5.3.2015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1B2-5763-4A38-A463-D185CFB672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83832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9377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75436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5044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1.11.2011</a:t>
            </a:r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5CA-5C2B-426E-BCEB-14026881F8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2979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1.11.2011</a:t>
            </a:r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5CA-5C2B-426E-BCEB-14026881F8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6488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1124744"/>
            <a:ext cx="2057400" cy="56886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1124744"/>
            <a:ext cx="6019800" cy="56886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1.11.2011</a:t>
            </a:r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C5CA-5C2B-426E-BCEB-14026881F8C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8979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378904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276872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82C3-6093-41A5-8106-AEC6CCFF27FC}" type="datetimeFigureOut">
              <a:rPr lang="fi-FI" smtClean="0"/>
              <a:t>5.3.2015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1B2-5763-4A38-A463-D185CFB672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48817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yöristetty suorakulmio 7"/>
          <p:cNvSpPr/>
          <p:nvPr/>
        </p:nvSpPr>
        <p:spPr>
          <a:xfrm>
            <a:off x="467544" y="1916832"/>
            <a:ext cx="8208912" cy="4824536"/>
          </a:xfrm>
          <a:prstGeom prst="roundRect">
            <a:avLst>
              <a:gd name="adj" fmla="val 3152"/>
            </a:avLst>
          </a:prstGeom>
          <a:gradFill>
            <a:gsLst>
              <a:gs pos="100000">
                <a:schemeClr val="bg1">
                  <a:lumMod val="0"/>
                  <a:lumOff val="100000"/>
                  <a:alpha val="90000"/>
                </a:schemeClr>
              </a:gs>
              <a:gs pos="0">
                <a:srgbClr val="FFFFFF"/>
              </a:gs>
            </a:gsLst>
            <a:lin ang="4800000" scaled="0"/>
          </a:gradFill>
          <a:ln w="19050">
            <a:solidFill>
              <a:schemeClr val="tx1"/>
            </a:solidFill>
          </a:ln>
          <a:effectLst>
            <a:outerShdw blurRad="127000"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46856" y="1052736"/>
            <a:ext cx="8229600" cy="7920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40326" y="1916832"/>
            <a:ext cx="4038600" cy="4747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15304" y="1916832"/>
            <a:ext cx="4038600" cy="474725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82C3-6093-41A5-8106-AEC6CCFF27FC}" type="datetimeFigureOut">
              <a:rPr lang="fi-FI" smtClean="0"/>
              <a:t>5.3.2015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1B2-5763-4A38-A463-D185CFB672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0450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yöristetty suorakulmio 9"/>
          <p:cNvSpPr/>
          <p:nvPr/>
        </p:nvSpPr>
        <p:spPr>
          <a:xfrm>
            <a:off x="467544" y="1988840"/>
            <a:ext cx="8208912" cy="4752528"/>
          </a:xfrm>
          <a:prstGeom prst="roundRect">
            <a:avLst>
              <a:gd name="adj" fmla="val 3152"/>
            </a:avLst>
          </a:prstGeom>
          <a:gradFill>
            <a:gsLst>
              <a:gs pos="100000">
                <a:schemeClr val="bg1">
                  <a:lumMod val="0"/>
                  <a:lumOff val="100000"/>
                  <a:alpha val="90000"/>
                </a:schemeClr>
              </a:gs>
              <a:gs pos="0">
                <a:srgbClr val="FFFFFF"/>
              </a:gs>
            </a:gsLst>
            <a:lin ang="4800000" scaled="0"/>
          </a:gradFill>
          <a:ln w="19050">
            <a:solidFill>
              <a:schemeClr val="tx1"/>
            </a:solidFill>
          </a:ln>
          <a:effectLst>
            <a:outerShdw blurRad="127000"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46856" y="1052736"/>
            <a:ext cx="8229600" cy="86409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4040188" cy="72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71807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988840"/>
            <a:ext cx="4041775" cy="72008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71807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82C3-6093-41A5-8106-AEC6CCFF27FC}" type="datetimeFigureOut">
              <a:rPr lang="fi-FI" smtClean="0"/>
              <a:t>5.3.2015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1B2-5763-4A38-A463-D185CFB672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49950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82C3-6093-41A5-8106-AEC6CCFF27FC}" type="datetimeFigureOut">
              <a:rPr lang="fi-FI" smtClean="0"/>
              <a:t>5.3.2015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1B2-5763-4A38-A463-D185CFB672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9486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82C3-6093-41A5-8106-AEC6CCFF27FC}" type="datetimeFigureOut">
              <a:rPr lang="fi-FI" smtClean="0"/>
              <a:t>5.3.2015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1B2-5763-4A38-A463-D185CFB672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6832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yöristetty suorakulmio 7"/>
          <p:cNvSpPr/>
          <p:nvPr/>
        </p:nvSpPr>
        <p:spPr>
          <a:xfrm>
            <a:off x="467544" y="1052736"/>
            <a:ext cx="8208912" cy="5472608"/>
          </a:xfrm>
          <a:prstGeom prst="roundRect">
            <a:avLst>
              <a:gd name="adj" fmla="val 3152"/>
            </a:avLst>
          </a:prstGeom>
          <a:gradFill>
            <a:gsLst>
              <a:gs pos="100000">
                <a:schemeClr val="bg1">
                  <a:lumMod val="0"/>
                  <a:lumOff val="100000"/>
                  <a:alpha val="90000"/>
                </a:schemeClr>
              </a:gs>
              <a:gs pos="0">
                <a:srgbClr val="FFFFFF"/>
              </a:gs>
            </a:gsLst>
            <a:lin ang="4800000" scaled="0"/>
          </a:gradFill>
          <a:ln w="19050">
            <a:solidFill>
              <a:schemeClr val="tx1"/>
            </a:solidFill>
          </a:ln>
          <a:effectLst>
            <a:outerShdw blurRad="127000"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65589" y="1052736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63888" y="1052736"/>
            <a:ext cx="5111750" cy="54930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67544" y="2276872"/>
            <a:ext cx="3008313" cy="42590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82C3-6093-41A5-8106-AEC6CCFF27FC}" type="datetimeFigureOut">
              <a:rPr lang="fi-FI" smtClean="0"/>
              <a:t>5.3.2015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1B2-5763-4A38-A463-D185CFB672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38495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907704" y="980728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907704" y="249289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907704" y="162880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D82C3-6093-41A5-8106-AEC6CCFF27FC}" type="datetimeFigureOut">
              <a:rPr lang="fi-FI" smtClean="0"/>
              <a:t>5.3.2015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51B2-5763-4A38-A463-D185CFB6728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59057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uva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8" b="44716"/>
          <a:stretch/>
        </p:blipFill>
        <p:spPr>
          <a:xfrm>
            <a:off x="0" y="5445360"/>
            <a:ext cx="9144000" cy="1440024"/>
          </a:xfrm>
          <a:prstGeom prst="rect">
            <a:avLst/>
          </a:prstGeom>
        </p:spPr>
      </p:pic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46856" y="1052736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67544" y="1988841"/>
            <a:ext cx="821925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1618440" y="260648"/>
            <a:ext cx="187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D82C3-6093-41A5-8106-AEC6CCFF27FC}" type="datetimeFigureOut">
              <a:rPr lang="fi-FI" smtClean="0"/>
              <a:t>5.3.2015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563888" y="26064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42856" y="2651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51B2-5763-4A38-A463-D185CFB6728B}" type="slidenum">
              <a:rPr lang="fi-FI" smtClean="0"/>
              <a:t>‹#›</a:t>
            </a:fld>
            <a:endParaRPr lang="fi-FI"/>
          </a:p>
        </p:txBody>
      </p:sp>
      <p:pic>
        <p:nvPicPr>
          <p:cNvPr id="8" name="Kuva 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8" y="116632"/>
            <a:ext cx="132969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4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44000">
              <a:schemeClr val="bg1"/>
            </a:gs>
            <a:gs pos="100000">
              <a:schemeClr val="bg1">
                <a:lumMod val="75000"/>
              </a:schemeClr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886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 smtClean="0"/>
              <a:t>Muokkaa </a:t>
            </a:r>
            <a:r>
              <a:rPr lang="fi-FI" dirty="0" err="1" smtClean="0"/>
              <a:t>perustyyl</a:t>
            </a:r>
            <a:r>
              <a:rPr lang="fi-FI" dirty="0" smtClean="0"/>
              <a:t>. </a:t>
            </a:r>
            <a:r>
              <a:rPr lang="fi-FI" dirty="0" err="1" smtClean="0"/>
              <a:t>napsautt</a:t>
            </a:r>
            <a:r>
              <a:rPr lang="fi-FI" dirty="0" smtClean="0"/>
              <a:t>.</a:t>
            </a:r>
            <a:endParaRPr lang="fi-FI" dirty="0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67544" y="1988841"/>
            <a:ext cx="8219255" cy="468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 smtClean="0"/>
              <a:t>Muokkaa tekstin perustyylejä napsauttamalla</a:t>
            </a:r>
          </a:p>
          <a:p>
            <a:pPr lvl="1"/>
            <a:r>
              <a:rPr lang="fi-FI" dirty="0" smtClean="0"/>
              <a:t>toinen taso</a:t>
            </a:r>
          </a:p>
          <a:p>
            <a:pPr lvl="2"/>
            <a:r>
              <a:rPr lang="fi-FI" dirty="0" smtClean="0"/>
              <a:t>kolmas taso</a:t>
            </a:r>
          </a:p>
          <a:p>
            <a:pPr lvl="3"/>
            <a:r>
              <a:rPr lang="fi-FI" dirty="0" smtClean="0"/>
              <a:t>neljäs taso</a:t>
            </a:r>
          </a:p>
          <a:p>
            <a:pPr lvl="4"/>
            <a:r>
              <a:rPr lang="fi-FI" dirty="0" smtClean="0"/>
              <a:t>viides taso</a:t>
            </a:r>
            <a:endParaRPr lang="fi-FI" dirty="0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1619672" y="260648"/>
            <a:ext cx="1844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1.11.2011</a:t>
            </a:r>
            <a:endParaRPr lang="fi-FI" dirty="0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563888" y="26064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 dirty="0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42856" y="2651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DC5CA-5C2B-426E-BCEB-14026881F8C8}" type="slidenum">
              <a:rPr lang="fi-FI" smtClean="0"/>
              <a:t>‹#›</a:t>
            </a:fld>
            <a:endParaRPr lang="fi-FI" dirty="0"/>
          </a:p>
        </p:txBody>
      </p:sp>
      <p:pic>
        <p:nvPicPr>
          <p:cNvPr id="8" name="Kuva 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8" y="116632"/>
            <a:ext cx="1431978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0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800" kern="1200" baseline="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Navitrol navigation system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198457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351574" cy="4697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tsikko 1"/>
          <p:cNvSpPr txBox="1">
            <a:spLocks/>
          </p:cNvSpPr>
          <p:nvPr/>
        </p:nvSpPr>
        <p:spPr>
          <a:xfrm>
            <a:off x="1547664" y="115888"/>
            <a:ext cx="7596336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Map</a:t>
            </a:r>
            <a:r>
              <a:rPr lang="fi-FI" dirty="0" smtClean="0"/>
              <a:t> </a:t>
            </a:r>
            <a:r>
              <a:rPr lang="fi-FI" dirty="0" err="1" smtClean="0"/>
              <a:t>editing</a:t>
            </a:r>
            <a:r>
              <a:rPr lang="fi-FI" dirty="0" smtClean="0"/>
              <a:t> (auto </a:t>
            </a:r>
            <a:r>
              <a:rPr lang="fi-FI" dirty="0" err="1" smtClean="0"/>
              <a:t>match</a:t>
            </a:r>
            <a:r>
              <a:rPr lang="fi-FI" dirty="0" smtClean="0"/>
              <a:t>)</a:t>
            </a:r>
            <a:endParaRPr lang="fi-FI" dirty="0"/>
          </a:p>
        </p:txBody>
      </p:sp>
      <p:sp>
        <p:nvSpPr>
          <p:cNvPr id="6" name="Tekstiruutu 5"/>
          <p:cNvSpPr txBox="1"/>
          <p:nvPr/>
        </p:nvSpPr>
        <p:spPr>
          <a:xfrm>
            <a:off x="1691680" y="1052513"/>
            <a:ext cx="455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Auto match tool matches the measurements </a:t>
            </a:r>
          </a:p>
          <a:p>
            <a:r>
              <a:rPr lang="en-US" dirty="0" smtClean="0"/>
              <a:t>to each other correcting dead reckoning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9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57695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tsikko 1"/>
          <p:cNvSpPr txBox="1">
            <a:spLocks/>
          </p:cNvSpPr>
          <p:nvPr/>
        </p:nvSpPr>
        <p:spPr>
          <a:xfrm>
            <a:off x="1547664" y="115888"/>
            <a:ext cx="7596336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Map</a:t>
            </a:r>
            <a:r>
              <a:rPr lang="fi-FI" dirty="0" smtClean="0"/>
              <a:t> </a:t>
            </a:r>
            <a:r>
              <a:rPr lang="fi-FI" dirty="0" err="1" smtClean="0"/>
              <a:t>editing</a:t>
            </a:r>
            <a:r>
              <a:rPr lang="fi-FI" dirty="0" smtClean="0"/>
              <a:t> (</a:t>
            </a:r>
            <a:r>
              <a:rPr lang="fi-FI" dirty="0" err="1" smtClean="0"/>
              <a:t>manual</a:t>
            </a:r>
            <a:r>
              <a:rPr lang="fi-FI" dirty="0" smtClean="0"/>
              <a:t> </a:t>
            </a:r>
            <a:r>
              <a:rPr lang="fi-FI" dirty="0" err="1" smtClean="0"/>
              <a:t>editing</a:t>
            </a:r>
            <a:r>
              <a:rPr lang="fi-FI" dirty="0" smtClean="0"/>
              <a:t>)</a:t>
            </a:r>
            <a:endParaRPr lang="fi-FI" dirty="0"/>
          </a:p>
        </p:txBody>
      </p:sp>
      <p:sp>
        <p:nvSpPr>
          <p:cNvPr id="4" name="Tekstiruutu 3"/>
          <p:cNvSpPr txBox="1"/>
          <p:nvPr/>
        </p:nvSpPr>
        <p:spPr>
          <a:xfrm>
            <a:off x="1691680" y="1052513"/>
            <a:ext cx="461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Manual editing allows to do the last fine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4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263564" cy="464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tsikko 1"/>
          <p:cNvSpPr txBox="1">
            <a:spLocks/>
          </p:cNvSpPr>
          <p:nvPr/>
        </p:nvSpPr>
        <p:spPr>
          <a:xfrm>
            <a:off x="1547664" y="115888"/>
            <a:ext cx="7596336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Map</a:t>
            </a:r>
            <a:r>
              <a:rPr lang="fi-FI" dirty="0" smtClean="0"/>
              <a:t> </a:t>
            </a:r>
            <a:r>
              <a:rPr lang="fi-FI" dirty="0" err="1" smtClean="0"/>
              <a:t>editing</a:t>
            </a:r>
            <a:r>
              <a:rPr lang="fi-FI" dirty="0" smtClean="0"/>
              <a:t> (</a:t>
            </a:r>
            <a:r>
              <a:rPr lang="fi-FI" dirty="0" err="1" smtClean="0"/>
              <a:t>generating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r>
              <a:rPr lang="fi-FI" dirty="0" smtClean="0"/>
              <a:t>)</a:t>
            </a:r>
            <a:endParaRPr lang="fi-FI" dirty="0"/>
          </a:p>
        </p:txBody>
      </p:sp>
      <p:sp>
        <p:nvSpPr>
          <p:cNvPr id="4" name="Tekstiruutu 3"/>
          <p:cNvSpPr txBox="1"/>
          <p:nvPr/>
        </p:nvSpPr>
        <p:spPr>
          <a:xfrm>
            <a:off x="1691680" y="1052513"/>
            <a:ext cx="509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 is generated from the corrected measurements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1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95" y="1700808"/>
            <a:ext cx="8704968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tsikko 1"/>
          <p:cNvSpPr txBox="1">
            <a:spLocks/>
          </p:cNvSpPr>
          <p:nvPr/>
        </p:nvSpPr>
        <p:spPr>
          <a:xfrm>
            <a:off x="1547664" y="115888"/>
            <a:ext cx="7596336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Map</a:t>
            </a:r>
            <a:r>
              <a:rPr lang="fi-FI" dirty="0" smtClean="0"/>
              <a:t> </a:t>
            </a:r>
            <a:r>
              <a:rPr lang="fi-FI" dirty="0" err="1" smtClean="0"/>
              <a:t>editing</a:t>
            </a:r>
            <a:r>
              <a:rPr lang="fi-FI" dirty="0" smtClean="0"/>
              <a:t> (</a:t>
            </a:r>
            <a:r>
              <a:rPr lang="fi-FI" dirty="0" err="1" smtClean="0"/>
              <a:t>reflectors</a:t>
            </a:r>
            <a:r>
              <a:rPr lang="fi-FI" dirty="0" smtClean="0"/>
              <a:t>)</a:t>
            </a:r>
            <a:endParaRPr lang="fi-FI" dirty="0"/>
          </a:p>
        </p:txBody>
      </p:sp>
      <p:sp>
        <p:nvSpPr>
          <p:cNvPr id="4" name="Tekstiruutu 3"/>
          <p:cNvSpPr txBox="1"/>
          <p:nvPr/>
        </p:nvSpPr>
        <p:spPr>
          <a:xfrm>
            <a:off x="1691680" y="1052513"/>
            <a:ext cx="4386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Reflectors (green) are selected from the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9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Exporting</a:t>
            </a:r>
            <a:r>
              <a:rPr lang="fi-FI" dirty="0" smtClean="0"/>
              <a:t> </a:t>
            </a:r>
            <a:r>
              <a:rPr lang="fi-FI" dirty="0" err="1" smtClean="0"/>
              <a:t>map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When</a:t>
            </a:r>
            <a:r>
              <a:rPr lang="fi-FI" dirty="0" smtClean="0"/>
              <a:t> the </a:t>
            </a:r>
            <a:r>
              <a:rPr lang="fi-FI" dirty="0" err="1" smtClean="0"/>
              <a:t>map</a:t>
            </a:r>
            <a:r>
              <a:rPr lang="fi-FI" dirty="0" smtClean="0"/>
              <a:t> is </a:t>
            </a:r>
            <a:r>
              <a:rPr lang="fi-FI" dirty="0" err="1" smtClean="0"/>
              <a:t>ready</a:t>
            </a:r>
            <a:r>
              <a:rPr lang="fi-FI" dirty="0" smtClean="0"/>
              <a:t> </a:t>
            </a:r>
            <a:r>
              <a:rPr lang="fi-FI" dirty="0" err="1" smtClean="0"/>
              <a:t>it</a:t>
            </a:r>
            <a:r>
              <a:rPr lang="fi-FI" dirty="0" smtClean="0"/>
              <a:t> is </a:t>
            </a:r>
            <a:r>
              <a:rPr lang="fi-FI" dirty="0" err="1" smtClean="0"/>
              <a:t>saved</a:t>
            </a:r>
            <a:r>
              <a:rPr lang="fi-FI" dirty="0" smtClean="0"/>
              <a:t> into a </a:t>
            </a:r>
            <a:r>
              <a:rPr lang="fi-FI" dirty="0" err="1" smtClean="0"/>
              <a:t>file</a:t>
            </a:r>
            <a:endParaRPr lang="fi-FI" dirty="0" smtClean="0"/>
          </a:p>
          <a:p>
            <a:r>
              <a:rPr lang="fi-FI" dirty="0" err="1" smtClean="0"/>
              <a:t>All</a:t>
            </a:r>
            <a:r>
              <a:rPr lang="fi-FI" dirty="0" smtClean="0"/>
              <a:t> the </a:t>
            </a:r>
            <a:r>
              <a:rPr lang="fi-FI" dirty="0" err="1" smtClean="0"/>
              <a:t>editing</a:t>
            </a:r>
            <a:r>
              <a:rPr lang="fi-FI" dirty="0" smtClean="0"/>
              <a:t> </a:t>
            </a:r>
            <a:r>
              <a:rPr lang="fi-FI" dirty="0" err="1" smtClean="0"/>
              <a:t>steps</a:t>
            </a:r>
            <a:r>
              <a:rPr lang="fi-FI" dirty="0" smtClean="0"/>
              <a:t> in the </a:t>
            </a:r>
            <a:r>
              <a:rPr lang="fi-FI" dirty="0" err="1" smtClean="0"/>
              <a:t>example</a:t>
            </a:r>
            <a:r>
              <a:rPr lang="fi-FI" dirty="0" smtClean="0"/>
              <a:t> </a:t>
            </a:r>
            <a:r>
              <a:rPr lang="fi-FI" dirty="0" err="1" smtClean="0"/>
              <a:t>were</a:t>
            </a:r>
            <a:r>
              <a:rPr lang="fi-FI" dirty="0" smtClean="0"/>
              <a:t> </a:t>
            </a:r>
            <a:r>
              <a:rPr lang="fi-FI" dirty="0" err="1" smtClean="0"/>
              <a:t>done</a:t>
            </a:r>
            <a:r>
              <a:rPr lang="fi-FI" dirty="0" smtClean="0"/>
              <a:t> in </a:t>
            </a:r>
            <a:r>
              <a:rPr lang="fi-FI" dirty="0" err="1" smtClean="0"/>
              <a:t>less</a:t>
            </a:r>
            <a:r>
              <a:rPr lang="fi-FI" dirty="0" smtClean="0"/>
              <a:t> </a:t>
            </a:r>
            <a:r>
              <a:rPr lang="fi-FI" dirty="0" err="1" smtClean="0"/>
              <a:t>than</a:t>
            </a:r>
            <a:r>
              <a:rPr lang="fi-FI" dirty="0" smtClean="0"/>
              <a:t> 2 </a:t>
            </a:r>
            <a:r>
              <a:rPr lang="fi-FI" dirty="0" err="1" smtClean="0"/>
              <a:t>minutes</a:t>
            </a:r>
            <a:endParaRPr lang="fi-FI" dirty="0" smtClean="0"/>
          </a:p>
          <a:p>
            <a:r>
              <a:rPr lang="fi-FI" dirty="0" smtClean="0"/>
              <a:t>The </a:t>
            </a:r>
            <a:r>
              <a:rPr lang="fi-FI" dirty="0" err="1" smtClean="0"/>
              <a:t>map</a:t>
            </a:r>
            <a:r>
              <a:rPr lang="fi-FI" dirty="0" smtClean="0"/>
              <a:t> </a:t>
            </a:r>
            <a:r>
              <a:rPr lang="fi-FI" dirty="0" err="1" smtClean="0"/>
              <a:t>file</a:t>
            </a:r>
            <a:r>
              <a:rPr lang="fi-FI" dirty="0" smtClean="0"/>
              <a:t> is </a:t>
            </a:r>
            <a:r>
              <a:rPr lang="fi-FI" dirty="0" err="1" smtClean="0"/>
              <a:t>moved</a:t>
            </a:r>
            <a:r>
              <a:rPr lang="fi-FI" dirty="0" smtClean="0"/>
              <a:t> to Navitrol</a:t>
            </a:r>
          </a:p>
          <a:p>
            <a:r>
              <a:rPr lang="fi-FI" dirty="0" smtClean="0"/>
              <a:t>Navitrol is </a:t>
            </a:r>
            <a:r>
              <a:rPr lang="fi-FI" dirty="0" err="1" smtClean="0"/>
              <a:t>restarted</a:t>
            </a:r>
            <a:r>
              <a:rPr lang="fi-FI" dirty="0" smtClean="0"/>
              <a:t> and the new </a:t>
            </a:r>
            <a:r>
              <a:rPr lang="fi-FI" dirty="0" err="1" smtClean="0"/>
              <a:t>map</a:t>
            </a:r>
            <a:r>
              <a:rPr lang="fi-FI" dirty="0" smtClean="0"/>
              <a:t> is </a:t>
            </a:r>
            <a:r>
              <a:rPr lang="fi-FI" dirty="0" err="1" smtClean="0"/>
              <a:t>used</a:t>
            </a:r>
            <a:r>
              <a:rPr lang="fi-FI" dirty="0" smtClean="0"/>
              <a:t> for </a:t>
            </a:r>
            <a:r>
              <a:rPr lang="fi-FI" dirty="0" err="1" smtClean="0"/>
              <a:t>positioning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6607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/>
          <p:cNvSpPr>
            <a:spLocks noGrp="1"/>
          </p:cNvSpPr>
          <p:nvPr>
            <p:ph type="title"/>
          </p:nvPr>
        </p:nvSpPr>
        <p:spPr>
          <a:xfrm>
            <a:off x="33533" y="476672"/>
            <a:ext cx="8229600" cy="936104"/>
          </a:xfrm>
        </p:spPr>
        <p:txBody>
          <a:bodyPr/>
          <a:lstStyle/>
          <a:p>
            <a:r>
              <a:rPr lang="fi-FI" dirty="0" smtClean="0"/>
              <a:t>Remote </a:t>
            </a:r>
            <a:r>
              <a:rPr lang="fi-FI" dirty="0" err="1" smtClean="0"/>
              <a:t>monitor</a:t>
            </a:r>
            <a:endParaRPr lang="fi-FI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84" y="2060848"/>
            <a:ext cx="793115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iruutu 4"/>
          <p:cNvSpPr txBox="1"/>
          <p:nvPr/>
        </p:nvSpPr>
        <p:spPr>
          <a:xfrm>
            <a:off x="971600" y="1372126"/>
            <a:ext cx="718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Remote </a:t>
            </a:r>
            <a:r>
              <a:rPr lang="fi-FI" dirty="0" err="1" smtClean="0"/>
              <a:t>monitor</a:t>
            </a:r>
            <a:r>
              <a:rPr lang="fi-FI" dirty="0" smtClean="0"/>
              <a:t> </a:t>
            </a:r>
            <a:r>
              <a:rPr lang="fi-FI" dirty="0" err="1" smtClean="0"/>
              <a:t>shows</a:t>
            </a:r>
            <a:r>
              <a:rPr lang="fi-FI" dirty="0" smtClean="0"/>
              <a:t> the live laser data and </a:t>
            </a:r>
            <a:r>
              <a:rPr lang="fi-FI" dirty="0" err="1" smtClean="0"/>
              <a:t>measurements</a:t>
            </a:r>
            <a:r>
              <a:rPr lang="fi-FI" dirty="0" smtClean="0"/>
              <a:t> </a:t>
            </a:r>
            <a:r>
              <a:rPr lang="fi-FI" dirty="0" err="1" smtClean="0"/>
              <a:t>from</a:t>
            </a:r>
            <a:r>
              <a:rPr lang="fi-FI" dirty="0" smtClean="0"/>
              <a:t> Navitrol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2943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Navitrol </a:t>
            </a:r>
            <a:r>
              <a:rPr lang="fi-FI" dirty="0" err="1" smtClean="0"/>
              <a:t>options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 smtClean="0"/>
              <a:t>Positioning</a:t>
            </a:r>
            <a:r>
              <a:rPr lang="fi-FI" dirty="0" smtClean="0"/>
              <a:t> </a:t>
            </a:r>
            <a:r>
              <a:rPr lang="fi-FI" dirty="0" err="1" smtClean="0"/>
              <a:t>only</a:t>
            </a:r>
            <a:endParaRPr lang="fi-FI" dirty="0" smtClean="0"/>
          </a:p>
          <a:p>
            <a:r>
              <a:rPr lang="fi-FI" dirty="0" err="1" smtClean="0"/>
              <a:t>Positioning</a:t>
            </a:r>
            <a:r>
              <a:rPr lang="fi-FI" dirty="0" smtClean="0"/>
              <a:t> with </a:t>
            </a:r>
            <a:r>
              <a:rPr lang="fi-FI" dirty="0" err="1" smtClean="0"/>
              <a:t>route</a:t>
            </a:r>
            <a:r>
              <a:rPr lang="fi-FI" dirty="0" smtClean="0"/>
              <a:t> </a:t>
            </a:r>
            <a:r>
              <a:rPr lang="fi-FI" dirty="0" err="1" smtClean="0"/>
              <a:t>following</a:t>
            </a:r>
            <a:r>
              <a:rPr lang="fi-FI" dirty="0" smtClean="0"/>
              <a:t> </a:t>
            </a:r>
            <a:r>
              <a:rPr lang="fi-FI" dirty="0" err="1" smtClean="0"/>
              <a:t>capability</a:t>
            </a:r>
            <a:endParaRPr lang="fi-FI" dirty="0" smtClean="0"/>
          </a:p>
          <a:p>
            <a:r>
              <a:rPr lang="fi-FI" dirty="0" smtClean="0"/>
              <a:t>Software </a:t>
            </a:r>
            <a:r>
              <a:rPr lang="fi-FI" dirty="0" err="1" smtClean="0"/>
              <a:t>only</a:t>
            </a:r>
            <a:r>
              <a:rPr lang="fi-FI" dirty="0" smtClean="0"/>
              <a:t> </a:t>
            </a:r>
            <a:r>
              <a:rPr lang="fi-FI" dirty="0" err="1" smtClean="0"/>
              <a:t>or</a:t>
            </a:r>
            <a:r>
              <a:rPr lang="fi-FI" dirty="0" smtClean="0"/>
              <a:t> hardware + software</a:t>
            </a:r>
          </a:p>
          <a:p>
            <a:r>
              <a:rPr lang="fi-FI" dirty="0" smtClean="0"/>
              <a:t>Mission and </a:t>
            </a:r>
            <a:r>
              <a:rPr lang="fi-FI" dirty="0" err="1" smtClean="0"/>
              <a:t>traffic</a:t>
            </a:r>
            <a:r>
              <a:rPr lang="fi-FI" dirty="0" smtClean="0"/>
              <a:t> </a:t>
            </a:r>
            <a:r>
              <a:rPr lang="fi-FI" dirty="0" err="1" smtClean="0"/>
              <a:t>control</a:t>
            </a:r>
            <a:r>
              <a:rPr lang="fi-FI" dirty="0" smtClean="0"/>
              <a:t> </a:t>
            </a:r>
            <a:r>
              <a:rPr lang="fi-FI" dirty="0" err="1" smtClean="0"/>
              <a:t>system</a:t>
            </a:r>
            <a:r>
              <a:rPr lang="fi-FI" dirty="0" smtClean="0"/>
              <a:t> for a </a:t>
            </a:r>
            <a:r>
              <a:rPr lang="fi-FI" dirty="0" err="1" smtClean="0"/>
              <a:t>fleet</a:t>
            </a:r>
            <a:r>
              <a:rPr lang="fi-FI" dirty="0" smtClean="0"/>
              <a:t> of </a:t>
            </a:r>
            <a:r>
              <a:rPr lang="fi-FI" dirty="0" err="1" smtClean="0"/>
              <a:t>AGVs</a:t>
            </a:r>
            <a:r>
              <a:rPr lang="fi-FI" dirty="0" smtClean="0"/>
              <a:t> is </a:t>
            </a:r>
            <a:r>
              <a:rPr lang="fi-FI" dirty="0" err="1" smtClean="0"/>
              <a:t>also</a:t>
            </a:r>
            <a:r>
              <a:rPr lang="fi-FI" dirty="0" smtClean="0"/>
              <a:t> </a:t>
            </a:r>
            <a:r>
              <a:rPr lang="fi-FI" dirty="0" err="1" smtClean="0"/>
              <a:t>available</a:t>
            </a:r>
            <a:endParaRPr lang="fi-FI" dirty="0" smtClean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4883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ositioning</a:t>
            </a:r>
            <a:endParaRPr lang="fi-FI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err="1" smtClean="0"/>
              <a:t>Positioning</a:t>
            </a:r>
            <a:r>
              <a:rPr lang="fi-FI" dirty="0" smtClean="0"/>
              <a:t> </a:t>
            </a:r>
            <a:r>
              <a:rPr lang="fi-FI" dirty="0" err="1" smtClean="0"/>
              <a:t>uses</a:t>
            </a:r>
            <a:r>
              <a:rPr lang="fi-FI" dirty="0" smtClean="0"/>
              <a:t> </a:t>
            </a:r>
            <a:r>
              <a:rPr lang="fi-FI" dirty="0" err="1" smtClean="0"/>
              <a:t>natural</a:t>
            </a:r>
            <a:r>
              <a:rPr lang="fi-FI" dirty="0" smtClean="0"/>
              <a:t> </a:t>
            </a:r>
            <a:r>
              <a:rPr lang="fi-FI" dirty="0" err="1" smtClean="0"/>
              <a:t>features</a:t>
            </a:r>
            <a:r>
              <a:rPr lang="fi-FI" dirty="0"/>
              <a:t> </a:t>
            </a:r>
            <a:r>
              <a:rPr lang="fi-FI" dirty="0" smtClean="0"/>
              <a:t>and </a:t>
            </a:r>
            <a:r>
              <a:rPr lang="fi-FI" dirty="0" err="1" smtClean="0"/>
              <a:t>map</a:t>
            </a:r>
            <a:r>
              <a:rPr lang="fi-FI" dirty="0" smtClean="0"/>
              <a:t> </a:t>
            </a:r>
            <a:r>
              <a:rPr lang="fi-FI" dirty="0" err="1" smtClean="0"/>
              <a:t>matching</a:t>
            </a:r>
            <a:r>
              <a:rPr lang="fi-FI" dirty="0" smtClean="0"/>
              <a:t> </a:t>
            </a:r>
            <a:r>
              <a:rPr lang="fi-FI" dirty="0" err="1" smtClean="0"/>
              <a:t>algorithms</a:t>
            </a:r>
            <a:r>
              <a:rPr lang="fi-FI" dirty="0" smtClean="0"/>
              <a:t> to </a:t>
            </a:r>
            <a:r>
              <a:rPr lang="fi-FI" dirty="0" err="1" smtClean="0"/>
              <a:t>determine</a:t>
            </a:r>
            <a:r>
              <a:rPr lang="fi-FI" dirty="0" smtClean="0"/>
              <a:t> the </a:t>
            </a:r>
            <a:r>
              <a:rPr lang="fi-FI" dirty="0" err="1" smtClean="0"/>
              <a:t>x,y</a:t>
            </a:r>
            <a:r>
              <a:rPr lang="fi-FI" dirty="0" smtClean="0"/>
              <a:t> and </a:t>
            </a:r>
            <a:r>
              <a:rPr lang="fi-FI" dirty="0" err="1" smtClean="0"/>
              <a:t>heading</a:t>
            </a:r>
            <a:endParaRPr lang="fi-FI" dirty="0" smtClean="0"/>
          </a:p>
          <a:p>
            <a:r>
              <a:rPr lang="fi-FI" dirty="0" err="1" smtClean="0"/>
              <a:t>Reflectors</a:t>
            </a:r>
            <a:r>
              <a:rPr lang="fi-FI" dirty="0" smtClean="0"/>
              <a:t>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used</a:t>
            </a:r>
            <a:r>
              <a:rPr lang="fi-FI" dirty="0" smtClean="0"/>
              <a:t> to </a:t>
            </a:r>
            <a:r>
              <a:rPr lang="fi-FI" dirty="0" err="1" smtClean="0"/>
              <a:t>improve</a:t>
            </a:r>
            <a:r>
              <a:rPr lang="fi-FI" dirty="0" smtClean="0"/>
              <a:t> </a:t>
            </a:r>
            <a:r>
              <a:rPr lang="fi-FI" dirty="0" err="1" smtClean="0"/>
              <a:t>positioning</a:t>
            </a:r>
            <a:r>
              <a:rPr lang="fi-FI" dirty="0" smtClean="0"/>
              <a:t> </a:t>
            </a:r>
            <a:r>
              <a:rPr lang="fi-FI" dirty="0" err="1" smtClean="0"/>
              <a:t>if</a:t>
            </a:r>
            <a:r>
              <a:rPr lang="fi-FI" dirty="0" smtClean="0"/>
              <a:t> the </a:t>
            </a:r>
            <a:r>
              <a:rPr lang="fi-FI" dirty="0" err="1" smtClean="0"/>
              <a:t>environment</a:t>
            </a:r>
            <a:r>
              <a:rPr lang="fi-FI" dirty="0" smtClean="0"/>
              <a:t> </a:t>
            </a:r>
            <a:r>
              <a:rPr lang="fi-FI" dirty="0" err="1" smtClean="0"/>
              <a:t>does</a:t>
            </a:r>
            <a:r>
              <a:rPr lang="fi-FI" dirty="0" smtClean="0"/>
              <a:t> </a:t>
            </a:r>
            <a:r>
              <a:rPr lang="fi-FI" dirty="0" err="1" smtClean="0"/>
              <a:t>not</a:t>
            </a:r>
            <a:r>
              <a:rPr lang="fi-FI" dirty="0" smtClean="0"/>
              <a:t> </a:t>
            </a:r>
            <a:r>
              <a:rPr lang="fi-FI" dirty="0" err="1" smtClean="0"/>
              <a:t>provide</a:t>
            </a:r>
            <a:r>
              <a:rPr lang="fi-FI" dirty="0" smtClean="0"/>
              <a:t> </a:t>
            </a:r>
            <a:r>
              <a:rPr lang="fi-FI" dirty="0" err="1" smtClean="0"/>
              <a:t>enough</a:t>
            </a:r>
            <a:r>
              <a:rPr lang="fi-FI" dirty="0" smtClean="0"/>
              <a:t> </a:t>
            </a:r>
            <a:r>
              <a:rPr lang="fi-FI" dirty="0" err="1" smtClean="0"/>
              <a:t>natural</a:t>
            </a:r>
            <a:r>
              <a:rPr lang="fi-FI" dirty="0" smtClean="0"/>
              <a:t> </a:t>
            </a:r>
            <a:r>
              <a:rPr lang="fi-FI" dirty="0" err="1" smtClean="0"/>
              <a:t>features</a:t>
            </a:r>
            <a:endParaRPr lang="fi-FI" dirty="0" smtClean="0"/>
          </a:p>
          <a:p>
            <a:r>
              <a:rPr lang="en-US" dirty="0" smtClean="0"/>
              <a:t>Position accuracy </a:t>
            </a:r>
            <a:r>
              <a:rPr lang="en-US" dirty="0"/>
              <a:t>is </a:t>
            </a:r>
            <a:r>
              <a:rPr lang="en-US" dirty="0" smtClean="0"/>
              <a:t>±1cm</a:t>
            </a:r>
            <a:r>
              <a:rPr lang="en-US" dirty="0"/>
              <a:t>, heading accuracy 1 degree and maximum speed can be 3m/s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Position can be updated up to 30 Hz rate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3564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 smtClean="0"/>
              <a:t>Other</a:t>
            </a:r>
            <a:r>
              <a:rPr lang="fi-FI" dirty="0" smtClean="0"/>
              <a:t> </a:t>
            </a:r>
            <a:r>
              <a:rPr lang="fi-FI" dirty="0" err="1" smtClean="0"/>
              <a:t>features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Navitrol </a:t>
            </a:r>
            <a:r>
              <a:rPr lang="fi-FI" dirty="0" err="1" smtClean="0"/>
              <a:t>reports</a:t>
            </a:r>
            <a:r>
              <a:rPr lang="fi-FI" dirty="0" smtClean="0"/>
              <a:t> position </a:t>
            </a:r>
            <a:r>
              <a:rPr lang="fi-FI" dirty="0" err="1" smtClean="0"/>
              <a:t>confidence</a:t>
            </a:r>
            <a:endParaRPr lang="fi-FI" dirty="0" smtClean="0"/>
          </a:p>
          <a:p>
            <a:r>
              <a:rPr lang="fi-FI" dirty="0" smtClean="0"/>
              <a:t>Navitrol </a:t>
            </a:r>
            <a:r>
              <a:rPr lang="fi-FI" dirty="0" err="1" smtClean="0"/>
              <a:t>reports</a:t>
            </a:r>
            <a:r>
              <a:rPr lang="fi-FI" dirty="0" smtClean="0"/>
              <a:t> </a:t>
            </a:r>
            <a:r>
              <a:rPr lang="fi-FI" dirty="0" err="1" smtClean="0"/>
              <a:t>any</a:t>
            </a:r>
            <a:r>
              <a:rPr lang="fi-FI" dirty="0" smtClean="0"/>
              <a:t> </a:t>
            </a:r>
            <a:r>
              <a:rPr lang="fi-FI" dirty="0" err="1" smtClean="0"/>
              <a:t>operational</a:t>
            </a:r>
            <a:r>
              <a:rPr lang="fi-FI" dirty="0" smtClean="0"/>
              <a:t> </a:t>
            </a:r>
            <a:r>
              <a:rPr lang="fi-FI" dirty="0" err="1" smtClean="0"/>
              <a:t>errors</a:t>
            </a:r>
            <a:endParaRPr lang="fi-FI" dirty="0" smtClean="0"/>
          </a:p>
          <a:p>
            <a:r>
              <a:rPr lang="fi-FI" dirty="0" smtClean="0"/>
              <a:t>Environment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divided</a:t>
            </a:r>
            <a:r>
              <a:rPr lang="fi-FI" dirty="0" smtClean="0"/>
              <a:t> into </a:t>
            </a:r>
            <a:r>
              <a:rPr lang="fi-FI" dirty="0" err="1" smtClean="0"/>
              <a:t>floors</a:t>
            </a:r>
            <a:endParaRPr lang="fi-FI" dirty="0" smtClean="0"/>
          </a:p>
          <a:p>
            <a:r>
              <a:rPr lang="fi-FI" dirty="0" smtClean="0"/>
              <a:t>Remote </a:t>
            </a:r>
            <a:r>
              <a:rPr lang="fi-FI" dirty="0" err="1" smtClean="0"/>
              <a:t>monitor</a:t>
            </a:r>
            <a:r>
              <a:rPr lang="fi-FI" dirty="0" smtClean="0"/>
              <a:t> </a:t>
            </a:r>
            <a:r>
              <a:rPr lang="fi-FI" dirty="0" err="1" smtClean="0"/>
              <a:t>tool</a:t>
            </a:r>
            <a:r>
              <a:rPr lang="fi-FI" dirty="0" smtClean="0"/>
              <a:t> for </a:t>
            </a:r>
            <a:r>
              <a:rPr lang="fi-FI" dirty="0" err="1" smtClean="0"/>
              <a:t>showing</a:t>
            </a:r>
            <a:r>
              <a:rPr lang="fi-FI" dirty="0" smtClean="0"/>
              <a:t> </a:t>
            </a:r>
            <a:r>
              <a:rPr lang="fi-FI" dirty="0" err="1" smtClean="0"/>
              <a:t>diagnostic</a:t>
            </a:r>
            <a:r>
              <a:rPr lang="fi-FI" dirty="0" smtClean="0"/>
              <a:t> data in </a:t>
            </a:r>
            <a:r>
              <a:rPr lang="fi-FI" dirty="0" err="1" smtClean="0"/>
              <a:t>real</a:t>
            </a:r>
            <a:r>
              <a:rPr lang="fi-FI" dirty="0" smtClean="0"/>
              <a:t> </a:t>
            </a:r>
            <a:r>
              <a:rPr lang="fi-FI" dirty="0" err="1" smtClean="0"/>
              <a:t>time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3056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936104"/>
          </a:xfrm>
        </p:spPr>
        <p:txBody>
          <a:bodyPr/>
          <a:lstStyle/>
          <a:p>
            <a:r>
              <a:rPr lang="fi-FI" dirty="0" err="1" smtClean="0"/>
              <a:t>Dead</a:t>
            </a:r>
            <a:r>
              <a:rPr lang="fi-FI" dirty="0" smtClean="0"/>
              <a:t> </a:t>
            </a:r>
            <a:r>
              <a:rPr lang="fi-FI" dirty="0" err="1" smtClean="0"/>
              <a:t>reckoning</a:t>
            </a:r>
            <a:r>
              <a:rPr lang="fi-FI" dirty="0" smtClean="0"/>
              <a:t> </a:t>
            </a:r>
            <a:r>
              <a:rPr lang="fi-FI" dirty="0" err="1" smtClean="0"/>
              <a:t>integration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755576" y="1988840"/>
            <a:ext cx="7931223" cy="46805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Navitrol </a:t>
            </a:r>
            <a:r>
              <a:rPr lang="en-US" dirty="0" smtClean="0"/>
              <a:t>provides the real position by combining dead </a:t>
            </a:r>
            <a:r>
              <a:rPr lang="en-US" dirty="0" smtClean="0"/>
              <a:t>reckoning </a:t>
            </a:r>
            <a:r>
              <a:rPr lang="en-US" dirty="0" smtClean="0"/>
              <a:t>position with map based position</a:t>
            </a:r>
          </a:p>
          <a:p>
            <a:r>
              <a:rPr lang="en-US" dirty="0" smtClean="0"/>
              <a:t>O</a:t>
            </a:r>
            <a:r>
              <a:rPr lang="en-US" dirty="0" smtClean="0"/>
              <a:t>ptions to get dead reckoning data: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AGV </a:t>
            </a:r>
            <a:r>
              <a:rPr lang="en-US" dirty="0" smtClean="0"/>
              <a:t>controller sends </a:t>
            </a:r>
            <a:r>
              <a:rPr lang="en-US" dirty="0" smtClean="0"/>
              <a:t>dead reckoning pose to Navitrol over Ethernet and Navitrol replies </a:t>
            </a:r>
            <a:r>
              <a:rPr lang="en-US" dirty="0" smtClean="0"/>
              <a:t>with the </a:t>
            </a:r>
            <a:r>
              <a:rPr lang="en-US" dirty="0" smtClean="0"/>
              <a:t>corrected </a:t>
            </a:r>
            <a:r>
              <a:rPr lang="en-US" dirty="0" smtClean="0"/>
              <a:t>pose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AGV controller sends </a:t>
            </a:r>
            <a:r>
              <a:rPr lang="en-US" dirty="0" smtClean="0"/>
              <a:t>the distance traveled and the steering angle over Ethernet and </a:t>
            </a:r>
            <a:r>
              <a:rPr lang="en-US" dirty="0"/>
              <a:t>Navitrol replies with </a:t>
            </a:r>
            <a:r>
              <a:rPr lang="en-US" dirty="0" smtClean="0"/>
              <a:t>the corrected </a:t>
            </a:r>
            <a:r>
              <a:rPr lang="en-US" dirty="0" smtClean="0"/>
              <a:t>pose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Navitrol </a:t>
            </a:r>
            <a:r>
              <a:rPr lang="en-US" dirty="0" smtClean="0"/>
              <a:t>reads the raw data </a:t>
            </a:r>
            <a:r>
              <a:rPr lang="en-US" dirty="0" smtClean="0"/>
              <a:t>directly from </a:t>
            </a:r>
            <a:r>
              <a:rPr lang="en-US" dirty="0" smtClean="0"/>
              <a:t>sensors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2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initialization</a:t>
            </a:r>
            <a:endParaRPr lang="en-US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Position must be initialized</a:t>
            </a:r>
          </a:p>
          <a:p>
            <a:r>
              <a:rPr lang="en-US" dirty="0" smtClean="0"/>
              <a:t>Initial position must be given with 1m position accuracy and 10 degrees of heading accuracy</a:t>
            </a:r>
          </a:p>
          <a:p>
            <a:r>
              <a:rPr lang="en-US" dirty="0" smtClean="0"/>
              <a:t>After the initial position is given Navitrol </a:t>
            </a:r>
            <a:r>
              <a:rPr lang="en-US" dirty="0" smtClean="0"/>
              <a:t>maintains the </a:t>
            </a:r>
            <a:r>
              <a:rPr lang="en-US" dirty="0" smtClean="0"/>
              <a:t>accurate 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53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Environment </a:t>
            </a:r>
            <a:r>
              <a:rPr lang="fi-FI" dirty="0" err="1" smtClean="0"/>
              <a:t>teaching</a:t>
            </a:r>
            <a:endParaRPr lang="fi-FI" dirty="0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smtClean="0"/>
              <a:t>Navitrol is set into </a:t>
            </a:r>
            <a:r>
              <a:rPr lang="fi-FI" dirty="0" err="1" smtClean="0"/>
              <a:t>teaching</a:t>
            </a:r>
            <a:r>
              <a:rPr lang="fi-FI" dirty="0" smtClean="0"/>
              <a:t> </a:t>
            </a:r>
            <a:r>
              <a:rPr lang="fi-FI" dirty="0" err="1" smtClean="0"/>
              <a:t>mode</a:t>
            </a:r>
            <a:endParaRPr lang="fi-FI" dirty="0" smtClean="0"/>
          </a:p>
          <a:p>
            <a:r>
              <a:rPr lang="fi-FI" dirty="0" smtClean="0"/>
              <a:t>Navitrol </a:t>
            </a:r>
            <a:r>
              <a:rPr lang="fi-FI" dirty="0" err="1" smtClean="0"/>
              <a:t>records</a:t>
            </a:r>
            <a:r>
              <a:rPr lang="fi-FI" dirty="0" smtClean="0"/>
              <a:t> the </a:t>
            </a:r>
            <a:r>
              <a:rPr lang="fi-FI" dirty="0" err="1" smtClean="0"/>
              <a:t>dead</a:t>
            </a:r>
            <a:r>
              <a:rPr lang="fi-FI" dirty="0" smtClean="0"/>
              <a:t> </a:t>
            </a:r>
            <a:r>
              <a:rPr lang="fi-FI" dirty="0" err="1" smtClean="0"/>
              <a:t>reckoning</a:t>
            </a:r>
            <a:r>
              <a:rPr lang="fi-FI" dirty="0" smtClean="0"/>
              <a:t> position and </a:t>
            </a:r>
            <a:r>
              <a:rPr lang="fi-FI" dirty="0" err="1" smtClean="0"/>
              <a:t>scanner</a:t>
            </a:r>
            <a:r>
              <a:rPr lang="fi-FI" dirty="0" smtClean="0"/>
              <a:t> </a:t>
            </a:r>
            <a:r>
              <a:rPr lang="fi-FI" dirty="0" err="1" smtClean="0"/>
              <a:t>measurements</a:t>
            </a:r>
            <a:endParaRPr lang="fi-FI" dirty="0" smtClean="0"/>
          </a:p>
          <a:p>
            <a:r>
              <a:rPr lang="fi-FI" dirty="0" smtClean="0"/>
              <a:t>The AGV is </a:t>
            </a:r>
            <a:r>
              <a:rPr lang="fi-FI" dirty="0" err="1" smtClean="0"/>
              <a:t>driven</a:t>
            </a:r>
            <a:r>
              <a:rPr lang="fi-FI" dirty="0" smtClean="0"/>
              <a:t> </a:t>
            </a:r>
            <a:r>
              <a:rPr lang="fi-FI" dirty="0" err="1" smtClean="0"/>
              <a:t>manually</a:t>
            </a:r>
            <a:r>
              <a:rPr lang="fi-FI" dirty="0" smtClean="0"/>
              <a:t> </a:t>
            </a:r>
            <a:r>
              <a:rPr lang="fi-FI" dirty="0" err="1" smtClean="0"/>
              <a:t>through</a:t>
            </a:r>
            <a:r>
              <a:rPr lang="fi-FI" dirty="0" smtClean="0"/>
              <a:t> the </a:t>
            </a:r>
            <a:r>
              <a:rPr lang="fi-FI" dirty="0" err="1" smtClean="0"/>
              <a:t>operation</a:t>
            </a:r>
            <a:r>
              <a:rPr lang="fi-FI" dirty="0" smtClean="0"/>
              <a:t> </a:t>
            </a:r>
            <a:r>
              <a:rPr lang="fi-FI" dirty="0" err="1" smtClean="0"/>
              <a:t>area</a:t>
            </a:r>
            <a:endParaRPr lang="fi-FI" dirty="0" smtClean="0"/>
          </a:p>
          <a:p>
            <a:r>
              <a:rPr lang="fi-FI" dirty="0" err="1" smtClean="0"/>
              <a:t>Teaching</a:t>
            </a:r>
            <a:r>
              <a:rPr lang="fi-FI" dirty="0" smtClean="0"/>
              <a:t> is </a:t>
            </a:r>
            <a:r>
              <a:rPr lang="fi-FI" dirty="0" err="1" smtClean="0"/>
              <a:t>stopped</a:t>
            </a:r>
            <a:endParaRPr lang="fi-FI" dirty="0" smtClean="0"/>
          </a:p>
          <a:p>
            <a:r>
              <a:rPr lang="fi-FI" dirty="0" smtClean="0"/>
              <a:t>Data is </a:t>
            </a:r>
            <a:r>
              <a:rPr lang="fi-FI" dirty="0" err="1" smtClean="0"/>
              <a:t>saved</a:t>
            </a:r>
            <a:r>
              <a:rPr lang="fi-FI" dirty="0" smtClean="0"/>
              <a:t> to a laser data </a:t>
            </a:r>
            <a:r>
              <a:rPr lang="fi-FI" dirty="0" err="1" smtClean="0"/>
              <a:t>file</a:t>
            </a:r>
            <a:r>
              <a:rPr lang="fi-F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945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 idx="4294967295"/>
          </p:nvPr>
        </p:nvSpPr>
        <p:spPr>
          <a:xfrm>
            <a:off x="914400" y="115888"/>
            <a:ext cx="8229600" cy="936625"/>
          </a:xfrm>
        </p:spPr>
        <p:txBody>
          <a:bodyPr/>
          <a:lstStyle/>
          <a:p>
            <a:r>
              <a:rPr lang="fi-FI" dirty="0" err="1" smtClean="0"/>
              <a:t>Map</a:t>
            </a:r>
            <a:r>
              <a:rPr lang="fi-FI" dirty="0" smtClean="0"/>
              <a:t> </a:t>
            </a:r>
            <a:r>
              <a:rPr lang="fi-FI" dirty="0" err="1" smtClean="0"/>
              <a:t>editing</a:t>
            </a:r>
            <a:r>
              <a:rPr lang="fi-FI" dirty="0" smtClean="0"/>
              <a:t> (</a:t>
            </a:r>
            <a:r>
              <a:rPr lang="fi-FI" dirty="0" err="1" smtClean="0"/>
              <a:t>start</a:t>
            </a:r>
            <a:r>
              <a:rPr lang="fi-FI" dirty="0" smtClean="0"/>
              <a:t>)</a:t>
            </a:r>
            <a:endParaRPr lang="fi-FI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7931150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iruutu 3"/>
          <p:cNvSpPr txBox="1"/>
          <p:nvPr/>
        </p:nvSpPr>
        <p:spPr>
          <a:xfrm>
            <a:off x="1403648" y="1292065"/>
            <a:ext cx="6166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Navithor </a:t>
            </a:r>
            <a:r>
              <a:rPr lang="fi-FI" dirty="0" err="1" smtClean="0"/>
              <a:t>map</a:t>
            </a:r>
            <a:r>
              <a:rPr lang="fi-FI" dirty="0" smtClean="0"/>
              <a:t> </a:t>
            </a:r>
            <a:r>
              <a:rPr lang="fi-FI" dirty="0" err="1" smtClean="0"/>
              <a:t>tool</a:t>
            </a:r>
            <a:r>
              <a:rPr lang="fi-FI" dirty="0" smtClean="0"/>
              <a:t> </a:t>
            </a:r>
            <a:r>
              <a:rPr lang="fi-FI" dirty="0" err="1" smtClean="0"/>
              <a:t>shows</a:t>
            </a:r>
            <a:r>
              <a:rPr lang="fi-FI" dirty="0" smtClean="0"/>
              <a:t> the </a:t>
            </a:r>
            <a:r>
              <a:rPr lang="fi-FI" dirty="0" err="1" smtClean="0"/>
              <a:t>raw</a:t>
            </a:r>
            <a:r>
              <a:rPr lang="fi-FI" dirty="0" smtClean="0"/>
              <a:t> laser and </a:t>
            </a:r>
            <a:r>
              <a:rPr lang="fi-FI" dirty="0" err="1" smtClean="0"/>
              <a:t>dead</a:t>
            </a:r>
            <a:r>
              <a:rPr lang="fi-FI" dirty="0" smtClean="0"/>
              <a:t> </a:t>
            </a:r>
            <a:r>
              <a:rPr lang="fi-FI" dirty="0" err="1" smtClean="0"/>
              <a:t>reckoning</a:t>
            </a:r>
            <a:r>
              <a:rPr lang="fi-FI" dirty="0" smtClean="0"/>
              <a:t> data</a:t>
            </a:r>
          </a:p>
          <a:p>
            <a:r>
              <a:rPr lang="fi-FI" dirty="0" err="1" smtClean="0"/>
              <a:t>Also</a:t>
            </a:r>
            <a:r>
              <a:rPr lang="fi-FI" dirty="0" smtClean="0"/>
              <a:t> CAD data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be</a:t>
            </a:r>
            <a:r>
              <a:rPr lang="fi-FI" dirty="0" smtClean="0"/>
              <a:t> </a:t>
            </a:r>
            <a:r>
              <a:rPr lang="fi-FI" dirty="0" err="1" smtClean="0"/>
              <a:t>shown</a:t>
            </a:r>
            <a:r>
              <a:rPr lang="fi-FI" dirty="0" smtClean="0"/>
              <a:t> on the </a:t>
            </a:r>
            <a:r>
              <a:rPr lang="fi-FI" dirty="0" err="1" smtClean="0"/>
              <a:t>map</a:t>
            </a:r>
            <a:r>
              <a:rPr lang="fi-F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12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8087544" cy="454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tsikko 1"/>
          <p:cNvSpPr txBox="1">
            <a:spLocks/>
          </p:cNvSpPr>
          <p:nvPr/>
        </p:nvSpPr>
        <p:spPr>
          <a:xfrm>
            <a:off x="1547664" y="115888"/>
            <a:ext cx="7596336" cy="936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 dirty="0" err="1" smtClean="0"/>
              <a:t>Map</a:t>
            </a:r>
            <a:r>
              <a:rPr lang="fi-FI" dirty="0" smtClean="0"/>
              <a:t> </a:t>
            </a:r>
            <a:r>
              <a:rPr lang="fi-FI" dirty="0" err="1" smtClean="0"/>
              <a:t>editing</a:t>
            </a:r>
            <a:r>
              <a:rPr lang="fi-FI" dirty="0" smtClean="0"/>
              <a:t> (</a:t>
            </a:r>
            <a:r>
              <a:rPr lang="fi-FI" dirty="0" err="1" smtClean="0"/>
              <a:t>selecting</a:t>
            </a:r>
            <a:r>
              <a:rPr lang="fi-FI" dirty="0" smtClean="0"/>
              <a:t> </a:t>
            </a:r>
            <a:r>
              <a:rPr lang="fi-FI" dirty="0" err="1" smtClean="0"/>
              <a:t>measurements</a:t>
            </a:r>
            <a:r>
              <a:rPr lang="fi-FI" dirty="0" smtClean="0"/>
              <a:t>)</a:t>
            </a:r>
            <a:endParaRPr lang="fi-FI" dirty="0"/>
          </a:p>
        </p:txBody>
      </p:sp>
      <p:sp>
        <p:nvSpPr>
          <p:cNvPr id="6" name="Tekstiruutu 5"/>
          <p:cNvSpPr txBox="1"/>
          <p:nvPr/>
        </p:nvSpPr>
        <p:spPr>
          <a:xfrm>
            <a:off x="1475656" y="1259468"/>
            <a:ext cx="550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smtClean="0"/>
              <a:t>User </a:t>
            </a:r>
            <a:r>
              <a:rPr lang="fi-FI" dirty="0" err="1" smtClean="0"/>
              <a:t>can</a:t>
            </a:r>
            <a:r>
              <a:rPr lang="fi-FI" dirty="0" smtClean="0"/>
              <a:t> </a:t>
            </a:r>
            <a:r>
              <a:rPr lang="fi-FI" dirty="0" err="1" smtClean="0"/>
              <a:t>select</a:t>
            </a:r>
            <a:r>
              <a:rPr lang="fi-FI" dirty="0"/>
              <a:t> </a:t>
            </a:r>
            <a:r>
              <a:rPr lang="fi-FI" dirty="0" err="1" smtClean="0"/>
              <a:t>any</a:t>
            </a:r>
            <a:r>
              <a:rPr lang="fi-FI" dirty="0" smtClean="0"/>
              <a:t> </a:t>
            </a:r>
            <a:r>
              <a:rPr lang="fi-FI" dirty="0" err="1" smtClean="0"/>
              <a:t>number</a:t>
            </a:r>
            <a:r>
              <a:rPr lang="fi-FI" dirty="0" smtClean="0"/>
              <a:t> of </a:t>
            </a:r>
            <a:r>
              <a:rPr lang="fi-FI" dirty="0" err="1" smtClean="0"/>
              <a:t>measurements</a:t>
            </a:r>
            <a:r>
              <a:rPr lang="fi-FI" dirty="0" smtClean="0"/>
              <a:t> for </a:t>
            </a:r>
            <a:r>
              <a:rPr lang="fi-FI" dirty="0" err="1" smtClean="0"/>
              <a:t>editing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8920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d_smok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servativ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Navitec_PP_template</Template>
  <TotalTime>1977</TotalTime>
  <Words>414</Words>
  <Application>Microsoft Office PowerPoint</Application>
  <PresentationFormat>Näytössä katseltava diaesitys (4:3)</PresentationFormat>
  <Paragraphs>54</Paragraphs>
  <Slides>15</Slides>
  <Notes>1</Notes>
  <HiddenSlides>0</HiddenSlides>
  <MMClips>0</MMClips>
  <ScaleCrop>false</ScaleCrop>
  <HeadingPairs>
    <vt:vector size="4" baseType="variant">
      <vt:variant>
        <vt:lpstr>Teema</vt:lpstr>
      </vt:variant>
      <vt:variant>
        <vt:i4>2</vt:i4>
      </vt:variant>
      <vt:variant>
        <vt:lpstr>Dian otsikot</vt:lpstr>
      </vt:variant>
      <vt:variant>
        <vt:i4>15</vt:i4>
      </vt:variant>
    </vt:vector>
  </HeadingPairs>
  <TitlesOfParts>
    <vt:vector size="17" baseType="lpstr">
      <vt:lpstr>Red_smoke-teema</vt:lpstr>
      <vt:lpstr>Conservative-teema</vt:lpstr>
      <vt:lpstr>PowerPoint-esitys</vt:lpstr>
      <vt:lpstr>Navitrol options</vt:lpstr>
      <vt:lpstr>Positioning</vt:lpstr>
      <vt:lpstr>Other features</vt:lpstr>
      <vt:lpstr>Dead reckoning integration</vt:lpstr>
      <vt:lpstr>Position initialization</vt:lpstr>
      <vt:lpstr>Environment teaching</vt:lpstr>
      <vt:lpstr>Map editing (start)</vt:lpstr>
      <vt:lpstr>PowerPoint-esitys</vt:lpstr>
      <vt:lpstr>PowerPoint-esitys</vt:lpstr>
      <vt:lpstr>PowerPoint-esitys</vt:lpstr>
      <vt:lpstr>PowerPoint-esitys</vt:lpstr>
      <vt:lpstr>PowerPoint-esitys</vt:lpstr>
      <vt:lpstr>Exporting map</vt:lpstr>
      <vt:lpstr>Remote monitor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jsundholm</dc:creator>
  <cp:lastModifiedBy>Hannu</cp:lastModifiedBy>
  <cp:revision>35</cp:revision>
  <dcterms:created xsi:type="dcterms:W3CDTF">2012-03-12T07:27:53Z</dcterms:created>
  <dcterms:modified xsi:type="dcterms:W3CDTF">2015-03-05T09:42:26Z</dcterms:modified>
</cp:coreProperties>
</file>