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7706-8C76-3DC8-1457-7B9EDB323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28722-E7FD-FFE5-F8BE-D615ABF23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9428-D9E2-92CE-D24C-C5C628E0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B2F-0DD5-41CA-AE30-66B3FEFC0343}" type="datetimeFigureOut">
              <a:rPr lang="en-FI" smtClean="0"/>
              <a:t>18/11/2022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AFFD-B43F-76CD-8E20-6ADBBDAAF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CBA6-081D-FEBC-0083-EFA3A05B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A41-5DC5-4546-877F-BF5E04CF5D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106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2F3C-C26F-7819-9657-05B505BC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7FC71-A073-0BEC-16E3-E8CFC6F01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B8BBC-A4BB-B8A6-10BC-34F910CA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B2F-0DD5-41CA-AE30-66B3FEFC0343}" type="datetimeFigureOut">
              <a:rPr lang="en-FI" smtClean="0"/>
              <a:t>18/11/2022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678B3-F3AB-6B1D-0023-38F2D86E8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76E8-ADC9-72D0-BB4D-AA3977AF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A41-5DC5-4546-877F-BF5E04CF5D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3753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BF466C-C771-116B-B806-1BC83CE1D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1BD51C-BD55-E088-ECF5-C2AAD9919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CAC2E-ACDD-99E8-C32A-C917344B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B2F-0DD5-41CA-AE30-66B3FEFC0343}" type="datetimeFigureOut">
              <a:rPr lang="en-FI" smtClean="0"/>
              <a:t>18/11/2022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3D5E4-1153-8A58-3EE6-828558A2C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20745-E723-6272-D235-1BC56642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A41-5DC5-4546-877F-BF5E04CF5D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3299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2E2B-D7B2-EECA-EC30-AC34537A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04540-1007-91C7-0204-64DD09AA4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22FC-CF4C-15DE-9C6C-C4E88D63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B2F-0DD5-41CA-AE30-66B3FEFC0343}" type="datetimeFigureOut">
              <a:rPr lang="en-FI" smtClean="0"/>
              <a:t>18/11/2022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05257-82BD-1256-9D8B-1AE73ECF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C36FD-B4B2-ED03-9B72-50DC583F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A41-5DC5-4546-877F-BF5E04CF5D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4987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05FA3-5CC0-2D42-18C2-8146F645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44D-ABD7-AF00-CC44-E8EACD54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F192C-060A-89B8-6681-2826120F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B2F-0DD5-41CA-AE30-66B3FEFC0343}" type="datetimeFigureOut">
              <a:rPr lang="en-FI" smtClean="0"/>
              <a:t>18/11/2022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68D16-52CD-DCC1-F2A8-590A0C7B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A3F7-AFE5-4670-21DE-5D28EF0B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A41-5DC5-4546-877F-BF5E04CF5D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585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650E-C6E9-9D3E-EA60-B0CF64D6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56839-43AB-BFA7-D1FA-03E410F1E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DEC7-B427-0F07-D8DD-CB949EAD3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7CFBC-5DBF-5AC2-6169-5A82E3A0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B2F-0DD5-41CA-AE30-66B3FEFC0343}" type="datetimeFigureOut">
              <a:rPr lang="en-FI" smtClean="0"/>
              <a:t>18/11/2022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95BE9-92D8-420C-EEA5-2C0A1226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713BC-F0AA-A17F-42E3-C667074C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A41-5DC5-4546-877F-BF5E04CF5D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3459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37CD-8798-45D6-3377-0EA903FB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F484A-E6C4-6821-E8E5-C9C5D53F8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818F4-173D-3098-6EE9-18ECFC578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816B9E-A0B5-7C02-A52C-8116962D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37C4E-60D3-E0D0-83B2-BC77E7A1C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E03ED-87ED-95CF-C4F2-38366672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B2F-0DD5-41CA-AE30-66B3FEFC0343}" type="datetimeFigureOut">
              <a:rPr lang="en-FI" smtClean="0"/>
              <a:t>18/11/2022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7E926-A06F-0E6A-5C17-25CA8CBFC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8BD43-6C8E-9474-7CF2-4A2A68CF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A41-5DC5-4546-877F-BF5E04CF5D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6550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8BD15-4570-3945-F140-591A52F2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B8ED3-0951-4974-9ADF-58B39791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B2F-0DD5-41CA-AE30-66B3FEFC0343}" type="datetimeFigureOut">
              <a:rPr lang="en-FI" smtClean="0"/>
              <a:t>18/11/2022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10529-01F2-4D4E-A77F-DB4D4BFB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CC530-0B6D-C024-FB46-248E264D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A41-5DC5-4546-877F-BF5E04CF5D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2237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CBC94-69D7-0563-0D3E-65A5CD47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B2F-0DD5-41CA-AE30-66B3FEFC0343}" type="datetimeFigureOut">
              <a:rPr lang="en-FI" smtClean="0"/>
              <a:t>18/11/2022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AF6B9-989D-99E1-2D07-ED4E6BD0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C12DB-36A0-5FEA-F07D-C9848F5A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A41-5DC5-4546-877F-BF5E04CF5D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9228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D58C-85FB-B9F0-DEE8-4F126F72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2A3F-0393-EBC3-16A5-BB85BEE75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FE026-9DE0-34FD-1071-43759AC4D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E238D-4BB2-F229-CD0A-94616B3A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B2F-0DD5-41CA-AE30-66B3FEFC0343}" type="datetimeFigureOut">
              <a:rPr lang="en-FI" smtClean="0"/>
              <a:t>18/11/2022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8DE59-17B8-BF97-35D5-E21A4D7F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DD474-6EAF-A3F1-2242-96AF3FAA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A41-5DC5-4546-877F-BF5E04CF5D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868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B5E2-EBBB-AE44-8BE1-4F4F9E8B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617CF-9F0F-1E35-EF4D-1C57663B3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4D758-5921-6A45-873C-3E64F1354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CCD4F-B878-35C3-332E-9B883BD1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79B2F-0DD5-41CA-AE30-66B3FEFC0343}" type="datetimeFigureOut">
              <a:rPr lang="en-FI" smtClean="0"/>
              <a:t>18/11/2022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52267-79B3-4D67-4867-81994BDB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C552E-AF55-E19A-9E45-CA128E0A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BAA41-5DC5-4546-877F-BF5E04CF5D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6817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9C80A-DAA5-7D31-7CA3-1B30D1BF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2A86A-83E6-6E7B-10BE-52B863608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5A8D-2C42-BB8E-1BB2-1100ADFF7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79B2F-0DD5-41CA-AE30-66B3FEFC0343}" type="datetimeFigureOut">
              <a:rPr lang="en-FI" smtClean="0"/>
              <a:t>18/11/2022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BEB65-7773-C428-CCDB-253BF015F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ECA03-4A69-6D0A-4B49-0E7D67B82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AA41-5DC5-4546-877F-BF5E04CF5DB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8083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5000" y="81341"/>
            <a:ext cx="7044660" cy="38752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- Coupling</a:t>
            </a:r>
          </a:p>
        </p:txBody>
      </p:sp>
      <p:sp>
        <p:nvSpPr>
          <p:cNvPr id="3" name="Rechteck 5">
            <a:extLst>
              <a:ext uri="{FF2B5EF4-FFF2-40B4-BE49-F238E27FC236}">
                <a16:creationId xmlns:a16="http://schemas.microsoft.com/office/drawing/2014/main" id="{F542ACD3-06E7-239A-08A0-9668949F773F}"/>
              </a:ext>
            </a:extLst>
          </p:cNvPr>
          <p:cNvSpPr/>
          <p:nvPr/>
        </p:nvSpPr>
        <p:spPr bwMode="auto">
          <a:xfrm>
            <a:off x="5782276" y="887562"/>
            <a:ext cx="792000" cy="337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Navitrol</a:t>
            </a:r>
          </a:p>
        </p:txBody>
      </p:sp>
      <p:sp>
        <p:nvSpPr>
          <p:cNvPr id="4" name="Rechteck 6">
            <a:extLst>
              <a:ext uri="{FF2B5EF4-FFF2-40B4-BE49-F238E27FC236}">
                <a16:creationId xmlns:a16="http://schemas.microsoft.com/office/drawing/2014/main" id="{E53FCE93-4561-C692-35D1-B0000734A809}"/>
              </a:ext>
            </a:extLst>
          </p:cNvPr>
          <p:cNvSpPr/>
          <p:nvPr/>
        </p:nvSpPr>
        <p:spPr bwMode="auto">
          <a:xfrm>
            <a:off x="2093498" y="900747"/>
            <a:ext cx="792000" cy="337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AGV</a:t>
            </a:r>
          </a:p>
        </p:txBody>
      </p:sp>
      <p:sp>
        <p:nvSpPr>
          <p:cNvPr id="5" name="Rechteck 8">
            <a:extLst>
              <a:ext uri="{FF2B5EF4-FFF2-40B4-BE49-F238E27FC236}">
                <a16:creationId xmlns:a16="http://schemas.microsoft.com/office/drawing/2014/main" id="{15C4E483-7045-597D-2BE0-6EF6A12F58BE}"/>
              </a:ext>
            </a:extLst>
          </p:cNvPr>
          <p:cNvSpPr/>
          <p:nvPr/>
        </p:nvSpPr>
        <p:spPr bwMode="auto">
          <a:xfrm>
            <a:off x="2093498" y="5796149"/>
            <a:ext cx="792000" cy="337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de-DE" sz="800" b="1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AGV</a:t>
            </a:r>
          </a:p>
        </p:txBody>
      </p:sp>
      <p:sp>
        <p:nvSpPr>
          <p:cNvPr id="8" name="Rechteck 10">
            <a:extLst>
              <a:ext uri="{FF2B5EF4-FFF2-40B4-BE49-F238E27FC236}">
                <a16:creationId xmlns:a16="http://schemas.microsoft.com/office/drawing/2014/main" id="{6CA94050-17DE-2A84-B826-AFD504D8DC19}"/>
              </a:ext>
            </a:extLst>
          </p:cNvPr>
          <p:cNvSpPr/>
          <p:nvPr/>
        </p:nvSpPr>
        <p:spPr bwMode="auto">
          <a:xfrm>
            <a:off x="5773969" y="5796149"/>
            <a:ext cx="792000" cy="337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Navitrol</a:t>
            </a:r>
          </a:p>
        </p:txBody>
      </p:sp>
      <p:cxnSp>
        <p:nvCxnSpPr>
          <p:cNvPr id="10" name="Gerader Verbinder 23">
            <a:extLst>
              <a:ext uri="{FF2B5EF4-FFF2-40B4-BE49-F238E27FC236}">
                <a16:creationId xmlns:a16="http://schemas.microsoft.com/office/drawing/2014/main" id="{FA4CF081-B149-F9C6-AA1A-148C4C34FF0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>
            <a:off x="2489498" y="1238498"/>
            <a:ext cx="0" cy="45576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Gerader Verbinder 27">
            <a:extLst>
              <a:ext uri="{FF2B5EF4-FFF2-40B4-BE49-F238E27FC236}">
                <a16:creationId xmlns:a16="http://schemas.microsoft.com/office/drawing/2014/main" id="{4893E011-153C-7F7A-FBD0-2A08C5E3BFF4}"/>
              </a:ext>
            </a:extLst>
          </p:cNvPr>
          <p:cNvCxnSpPr>
            <a:stCxn id="3" idx="2"/>
            <a:endCxn id="8" idx="0"/>
          </p:cNvCxnSpPr>
          <p:nvPr/>
        </p:nvCxnSpPr>
        <p:spPr bwMode="auto">
          <a:xfrm flipH="1">
            <a:off x="6169969" y="1225313"/>
            <a:ext cx="8307" cy="457083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Rechteck 33">
            <a:extLst>
              <a:ext uri="{FF2B5EF4-FFF2-40B4-BE49-F238E27FC236}">
                <a16:creationId xmlns:a16="http://schemas.microsoft.com/office/drawing/2014/main" id="{972E1D9B-663F-1998-D307-DBD86557A429}"/>
              </a:ext>
            </a:extLst>
          </p:cNvPr>
          <p:cNvSpPr/>
          <p:nvPr/>
        </p:nvSpPr>
        <p:spPr bwMode="auto">
          <a:xfrm>
            <a:off x="9066748" y="900747"/>
            <a:ext cx="792000" cy="337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Production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b="1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system</a:t>
            </a:r>
            <a:endParaRPr lang="de-DE" sz="800" b="1" dirty="0">
              <a:solidFill>
                <a:srgbClr val="000000"/>
              </a:solidFill>
              <a:latin typeface="Franklin Gothic Book" panose="020B0503020102020204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hteck 35">
            <a:extLst>
              <a:ext uri="{FF2B5EF4-FFF2-40B4-BE49-F238E27FC236}">
                <a16:creationId xmlns:a16="http://schemas.microsoft.com/office/drawing/2014/main" id="{5E5CBE1D-757E-E1BF-8C49-46C35B927FF3}"/>
              </a:ext>
            </a:extLst>
          </p:cNvPr>
          <p:cNvSpPr/>
          <p:nvPr/>
        </p:nvSpPr>
        <p:spPr bwMode="auto">
          <a:xfrm>
            <a:off x="9052790" y="5799042"/>
            <a:ext cx="792000" cy="337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b="1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Production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b="1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system</a:t>
            </a:r>
            <a:endParaRPr lang="de-DE" sz="800" b="1" dirty="0">
              <a:solidFill>
                <a:srgbClr val="000000"/>
              </a:solidFill>
              <a:latin typeface="Franklin Gothic Book" panose="020B0503020102020204" pitchFamily="34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5" name="Gerader Verbinder 37">
            <a:extLst>
              <a:ext uri="{FF2B5EF4-FFF2-40B4-BE49-F238E27FC236}">
                <a16:creationId xmlns:a16="http://schemas.microsoft.com/office/drawing/2014/main" id="{D06B7C04-0279-DCE3-F94C-3F500F69386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 bwMode="auto">
          <a:xfrm flipH="1">
            <a:off x="9448790" y="1238498"/>
            <a:ext cx="13958" cy="4560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echteckige Legende 60">
            <a:extLst>
              <a:ext uri="{FF2B5EF4-FFF2-40B4-BE49-F238E27FC236}">
                <a16:creationId xmlns:a16="http://schemas.microsoft.com/office/drawing/2014/main" id="{DB9A6941-411D-DD82-91BC-DDD709C8A208}"/>
              </a:ext>
            </a:extLst>
          </p:cNvPr>
          <p:cNvSpPr/>
          <p:nvPr/>
        </p:nvSpPr>
        <p:spPr bwMode="auto">
          <a:xfrm>
            <a:off x="6411500" y="1566009"/>
            <a:ext cx="2649597" cy="215443"/>
          </a:xfrm>
          <a:prstGeom prst="wedgeRectCallout">
            <a:avLst>
              <a:gd name="adj1" fmla="val -58503"/>
              <a:gd name="adj2" fmla="val -51938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Navitrol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controls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and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docs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the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AGV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to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the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pick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up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point</a:t>
            </a:r>
            <a:endParaRPr lang="de-DE" sz="800" dirty="0">
              <a:solidFill>
                <a:srgbClr val="000000"/>
              </a:solidFill>
              <a:latin typeface="Franklin Gothic Book" panose="020B0503020102020204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Textfeld 51">
            <a:extLst>
              <a:ext uri="{FF2B5EF4-FFF2-40B4-BE49-F238E27FC236}">
                <a16:creationId xmlns:a16="http://schemas.microsoft.com/office/drawing/2014/main" id="{7D500420-E989-CBD9-A48E-F117EA46E6A2}"/>
              </a:ext>
            </a:extLst>
          </p:cNvPr>
          <p:cNvSpPr txBox="1"/>
          <p:nvPr/>
        </p:nvSpPr>
        <p:spPr>
          <a:xfrm>
            <a:off x="6849914" y="1289086"/>
            <a:ext cx="18962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Franklin Gothic Book" panose="020B0503020102020204" pitchFamily="34" charset="0"/>
              </a:rPr>
              <a:t>1. </a:t>
            </a:r>
            <a:r>
              <a:rPr lang="de-DE" sz="800" dirty="0" err="1">
                <a:latin typeface="Franklin Gothic Book" panose="020B0503020102020204" pitchFamily="34" charset="0"/>
              </a:rPr>
              <a:t>Production</a:t>
            </a:r>
            <a:r>
              <a:rPr lang="de-DE" sz="800" dirty="0">
                <a:latin typeface="Franklin Gothic Book" panose="020B0503020102020204" pitchFamily="34" charset="0"/>
              </a:rPr>
              <a:t> </a:t>
            </a:r>
            <a:r>
              <a:rPr lang="de-DE" sz="800" dirty="0" err="1">
                <a:latin typeface="Franklin Gothic Book" panose="020B0503020102020204" pitchFamily="34" charset="0"/>
              </a:rPr>
              <a:t>order</a:t>
            </a:r>
            <a:r>
              <a:rPr lang="de-DE" sz="800" dirty="0">
                <a:latin typeface="Franklin Gothic Book" panose="020B0503020102020204" pitchFamily="34" charset="0"/>
              </a:rPr>
              <a:t> </a:t>
            </a:r>
            <a:r>
              <a:rPr lang="de-DE" sz="800" dirty="0" err="1">
                <a:latin typeface="Franklin Gothic Book" panose="020B0503020102020204" pitchFamily="34" charset="0"/>
              </a:rPr>
              <a:t>to</a:t>
            </a:r>
            <a:r>
              <a:rPr lang="de-DE" sz="800" dirty="0">
                <a:latin typeface="Franklin Gothic Book" panose="020B0503020102020204" pitchFamily="34" charset="0"/>
              </a:rPr>
              <a:t> pick </a:t>
            </a:r>
            <a:r>
              <a:rPr lang="de-DE" sz="800" dirty="0" err="1">
                <a:latin typeface="Franklin Gothic Book" panose="020B0503020102020204" pitchFamily="34" charset="0"/>
              </a:rPr>
              <a:t>up</a:t>
            </a:r>
            <a:r>
              <a:rPr lang="de-DE" sz="800" dirty="0">
                <a:latin typeface="Franklin Gothic Book" panose="020B0503020102020204" pitchFamily="34" charset="0"/>
              </a:rPr>
              <a:t> </a:t>
            </a:r>
            <a:r>
              <a:rPr lang="de-DE" sz="800" dirty="0" err="1">
                <a:latin typeface="Franklin Gothic Book" panose="020B0503020102020204" pitchFamily="34" charset="0"/>
              </a:rPr>
              <a:t>point</a:t>
            </a:r>
            <a:endParaRPr lang="de-DE" sz="800" dirty="0">
              <a:latin typeface="Franklin Gothic Book" panose="020B0503020102020204" pitchFamily="34" charset="0"/>
            </a:endParaRPr>
          </a:p>
        </p:txBody>
      </p:sp>
      <p:cxnSp>
        <p:nvCxnSpPr>
          <p:cNvPr id="37" name="Gerade Verbindung mit Pfeil 50">
            <a:extLst>
              <a:ext uri="{FF2B5EF4-FFF2-40B4-BE49-F238E27FC236}">
                <a16:creationId xmlns:a16="http://schemas.microsoft.com/office/drawing/2014/main" id="{C1001391-A523-B376-3824-74AD449B33AE}"/>
              </a:ext>
            </a:extLst>
          </p:cNvPr>
          <p:cNvCxnSpPr/>
          <p:nvPr/>
        </p:nvCxnSpPr>
        <p:spPr bwMode="auto">
          <a:xfrm flipH="1">
            <a:off x="6169969" y="1504530"/>
            <a:ext cx="32927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Gerade Verbindung mit Pfeil 50">
            <a:extLst>
              <a:ext uri="{FF2B5EF4-FFF2-40B4-BE49-F238E27FC236}">
                <a16:creationId xmlns:a16="http://schemas.microsoft.com/office/drawing/2014/main" id="{7F6CA43A-6472-FC70-6FEF-F9CC92737558}"/>
              </a:ext>
            </a:extLst>
          </p:cNvPr>
          <p:cNvCxnSpPr/>
          <p:nvPr/>
        </p:nvCxnSpPr>
        <p:spPr bwMode="auto">
          <a:xfrm flipH="1">
            <a:off x="2489498" y="2592438"/>
            <a:ext cx="36887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Textfeld 51">
            <a:extLst>
              <a:ext uri="{FF2B5EF4-FFF2-40B4-BE49-F238E27FC236}">
                <a16:creationId xmlns:a16="http://schemas.microsoft.com/office/drawing/2014/main" id="{BF0F0454-2360-8D3A-3812-BD1223890451}"/>
              </a:ext>
            </a:extLst>
          </p:cNvPr>
          <p:cNvSpPr txBox="1"/>
          <p:nvPr/>
        </p:nvSpPr>
        <p:spPr>
          <a:xfrm>
            <a:off x="2899454" y="2371005"/>
            <a:ext cx="236265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Franklin Gothic Book" panose="020B0503020102020204" pitchFamily="34" charset="0"/>
              </a:rPr>
              <a:t>4. Trailer </a:t>
            </a:r>
            <a:r>
              <a:rPr lang="de-DE" sz="800" dirty="0" err="1">
                <a:latin typeface="Franklin Gothic Book" panose="020B0503020102020204" pitchFamily="34" charset="0"/>
              </a:rPr>
              <a:t>coupling</a:t>
            </a:r>
            <a:r>
              <a:rPr lang="de-DE" sz="800" dirty="0">
                <a:latin typeface="Franklin Gothic Book" panose="020B0503020102020204" pitchFamily="34" charset="0"/>
              </a:rPr>
              <a:t> </a:t>
            </a:r>
            <a:r>
              <a:rPr lang="de-DE" sz="800" dirty="0" err="1">
                <a:latin typeface="Franklin Gothic Book" panose="020B0503020102020204" pitchFamily="34" charset="0"/>
              </a:rPr>
              <a:t>action</a:t>
            </a:r>
            <a:r>
              <a:rPr lang="de-DE" sz="800" dirty="0">
                <a:latin typeface="Franklin Gothic Book" panose="020B0503020102020204" pitchFamily="34" charset="0"/>
              </a:rPr>
              <a:t> – </a:t>
            </a:r>
            <a:r>
              <a:rPr lang="de-DE" sz="800" dirty="0" err="1">
                <a:latin typeface="Franklin Gothic Book" panose="020B0503020102020204" pitchFamily="34" charset="0"/>
              </a:rPr>
              <a:t>Prepare</a:t>
            </a:r>
            <a:r>
              <a:rPr lang="de-DE" sz="800" dirty="0">
                <a:latin typeface="Franklin Gothic Book" panose="020B0503020102020204" pitchFamily="34" charset="0"/>
              </a:rPr>
              <a:t> </a:t>
            </a:r>
            <a:r>
              <a:rPr lang="de-DE" sz="800" dirty="0" err="1">
                <a:latin typeface="Franklin Gothic Book" panose="020B0503020102020204" pitchFamily="34" charset="0"/>
              </a:rPr>
              <a:t>for</a:t>
            </a:r>
            <a:r>
              <a:rPr lang="de-DE" sz="800" dirty="0">
                <a:latin typeface="Franklin Gothic Book" panose="020B0503020102020204" pitchFamily="34" charset="0"/>
              </a:rPr>
              <a:t> </a:t>
            </a:r>
            <a:r>
              <a:rPr lang="de-DE" sz="800" dirty="0" err="1">
                <a:latin typeface="Franklin Gothic Book" panose="020B0503020102020204" pitchFamily="34" charset="0"/>
              </a:rPr>
              <a:t>coupling</a:t>
            </a:r>
            <a:endParaRPr lang="de-DE" sz="800" dirty="0">
              <a:latin typeface="Franklin Gothic Book" panose="020B0503020102020204" pitchFamily="34" charset="0"/>
            </a:endParaRPr>
          </a:p>
        </p:txBody>
      </p:sp>
      <p:cxnSp>
        <p:nvCxnSpPr>
          <p:cNvPr id="54" name="Gerade Verbindung mit Pfeil 50">
            <a:extLst>
              <a:ext uri="{FF2B5EF4-FFF2-40B4-BE49-F238E27FC236}">
                <a16:creationId xmlns:a16="http://schemas.microsoft.com/office/drawing/2014/main" id="{032BE5F3-075B-796F-A6B9-12E11507F414}"/>
              </a:ext>
            </a:extLst>
          </p:cNvPr>
          <p:cNvCxnSpPr/>
          <p:nvPr/>
        </p:nvCxnSpPr>
        <p:spPr bwMode="auto">
          <a:xfrm>
            <a:off x="2481191" y="3174520"/>
            <a:ext cx="36887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5" name="Textfeld 118">
            <a:extLst>
              <a:ext uri="{FF2B5EF4-FFF2-40B4-BE49-F238E27FC236}">
                <a16:creationId xmlns:a16="http://schemas.microsoft.com/office/drawing/2014/main" id="{6022FF31-EA62-DB11-25AA-452E3871406F}"/>
              </a:ext>
            </a:extLst>
          </p:cNvPr>
          <p:cNvSpPr txBox="1"/>
          <p:nvPr/>
        </p:nvSpPr>
        <p:spPr>
          <a:xfrm>
            <a:off x="2899454" y="2950343"/>
            <a:ext cx="26668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Franklin Gothic Book" panose="020B0503020102020204" pitchFamily="34" charset="0"/>
              </a:rPr>
              <a:t>5.Trailer </a:t>
            </a:r>
            <a:r>
              <a:rPr lang="de-DE" sz="800" dirty="0" err="1">
                <a:latin typeface="Franklin Gothic Book" panose="020B0503020102020204" pitchFamily="34" charset="0"/>
              </a:rPr>
              <a:t>coupling</a:t>
            </a:r>
            <a:r>
              <a:rPr lang="de-DE" sz="800" dirty="0">
                <a:latin typeface="Franklin Gothic Book" panose="020B0503020102020204" pitchFamily="34" charset="0"/>
              </a:rPr>
              <a:t> </a:t>
            </a:r>
            <a:r>
              <a:rPr lang="de-DE" sz="800" dirty="0" err="1">
                <a:latin typeface="Franklin Gothic Book" panose="020B0503020102020204" pitchFamily="34" charset="0"/>
              </a:rPr>
              <a:t>status</a:t>
            </a:r>
            <a:r>
              <a:rPr lang="de-DE" sz="800" dirty="0">
                <a:latin typeface="Franklin Gothic Book" panose="020B0503020102020204" pitchFamily="34" charset="0"/>
              </a:rPr>
              <a:t> – Ready </a:t>
            </a:r>
            <a:r>
              <a:rPr lang="de-DE" sz="800" dirty="0" err="1">
                <a:latin typeface="Franklin Gothic Book" panose="020B0503020102020204" pitchFamily="34" charset="0"/>
              </a:rPr>
              <a:t>for</a:t>
            </a:r>
            <a:r>
              <a:rPr lang="de-DE" sz="800" dirty="0">
                <a:latin typeface="Franklin Gothic Book" panose="020B0503020102020204" pitchFamily="34" charset="0"/>
              </a:rPr>
              <a:t> </a:t>
            </a:r>
            <a:r>
              <a:rPr lang="de-DE" sz="800" dirty="0" err="1">
                <a:latin typeface="Franklin Gothic Book" panose="020B0503020102020204" pitchFamily="34" charset="0"/>
              </a:rPr>
              <a:t>coupling</a:t>
            </a:r>
            <a:endParaRPr lang="de-DE" sz="800" dirty="0">
              <a:latin typeface="Franklin Gothic Book" panose="020B0503020102020204" pitchFamily="34" charset="0"/>
            </a:endParaRPr>
          </a:p>
        </p:txBody>
      </p:sp>
      <p:sp>
        <p:nvSpPr>
          <p:cNvPr id="56" name="Rechteckige Legende 60">
            <a:extLst>
              <a:ext uri="{FF2B5EF4-FFF2-40B4-BE49-F238E27FC236}">
                <a16:creationId xmlns:a16="http://schemas.microsoft.com/office/drawing/2014/main" id="{4BC8F52D-60E5-87EC-56AA-D73A20994234}"/>
              </a:ext>
            </a:extLst>
          </p:cNvPr>
          <p:cNvSpPr/>
          <p:nvPr/>
        </p:nvSpPr>
        <p:spPr bwMode="auto">
          <a:xfrm>
            <a:off x="2645364" y="2702684"/>
            <a:ext cx="1806506" cy="215443"/>
          </a:xfrm>
          <a:prstGeom prst="wedgeRectCallout">
            <a:avLst>
              <a:gd name="adj1" fmla="val -57548"/>
              <a:gd name="adj2" fmla="val -47934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AGV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performs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coupling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preparations</a:t>
            </a:r>
            <a:endParaRPr lang="de-DE" sz="800" dirty="0">
              <a:solidFill>
                <a:srgbClr val="000000"/>
              </a:solidFill>
              <a:latin typeface="Franklin Gothic Book" panose="020B0503020102020204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Rechteckige Legende 60">
            <a:extLst>
              <a:ext uri="{FF2B5EF4-FFF2-40B4-BE49-F238E27FC236}">
                <a16:creationId xmlns:a16="http://schemas.microsoft.com/office/drawing/2014/main" id="{5A2F4567-A744-79A9-9B54-2EC133DA9DD5}"/>
              </a:ext>
            </a:extLst>
          </p:cNvPr>
          <p:cNvSpPr/>
          <p:nvPr/>
        </p:nvSpPr>
        <p:spPr bwMode="auto">
          <a:xfrm>
            <a:off x="6403192" y="3227179"/>
            <a:ext cx="3034991" cy="215443"/>
          </a:xfrm>
          <a:prstGeom prst="wedgeRectCallout">
            <a:avLst>
              <a:gd name="adj1" fmla="val -57082"/>
              <a:gd name="adj2" fmla="val -51938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Navitrol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starts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reversing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towards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the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trailer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aiming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for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the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kingpin</a:t>
            </a:r>
            <a:endParaRPr lang="de-DE" sz="800" dirty="0">
              <a:solidFill>
                <a:srgbClr val="000000"/>
              </a:solidFill>
              <a:latin typeface="Franklin Gothic Book" panose="020B0503020102020204" pitchFamily="34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8" name="Gerade Verbindung mit Pfeil 50">
            <a:extLst>
              <a:ext uri="{FF2B5EF4-FFF2-40B4-BE49-F238E27FC236}">
                <a16:creationId xmlns:a16="http://schemas.microsoft.com/office/drawing/2014/main" id="{90708EB7-4E85-685F-AF1A-7414EB163124}"/>
              </a:ext>
            </a:extLst>
          </p:cNvPr>
          <p:cNvCxnSpPr/>
          <p:nvPr/>
        </p:nvCxnSpPr>
        <p:spPr bwMode="auto">
          <a:xfrm>
            <a:off x="2500105" y="3767020"/>
            <a:ext cx="36887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9" name="Textfeld 118">
            <a:extLst>
              <a:ext uri="{FF2B5EF4-FFF2-40B4-BE49-F238E27FC236}">
                <a16:creationId xmlns:a16="http://schemas.microsoft.com/office/drawing/2014/main" id="{36CAF17B-9C8D-4565-C6E4-FD012CA0AEA0}"/>
              </a:ext>
            </a:extLst>
          </p:cNvPr>
          <p:cNvSpPr txBox="1"/>
          <p:nvPr/>
        </p:nvSpPr>
        <p:spPr>
          <a:xfrm>
            <a:off x="2918368" y="3502367"/>
            <a:ext cx="26668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Franklin Gothic Book" panose="020B0503020102020204" pitchFamily="34" charset="0"/>
              </a:rPr>
              <a:t>6.Trailer </a:t>
            </a:r>
            <a:r>
              <a:rPr lang="de-DE" sz="800" dirty="0" err="1">
                <a:latin typeface="Franklin Gothic Book" panose="020B0503020102020204" pitchFamily="34" charset="0"/>
              </a:rPr>
              <a:t>coupling</a:t>
            </a:r>
            <a:r>
              <a:rPr lang="de-DE" sz="800" dirty="0">
                <a:latin typeface="Franklin Gothic Book" panose="020B0503020102020204" pitchFamily="34" charset="0"/>
              </a:rPr>
              <a:t> </a:t>
            </a:r>
            <a:r>
              <a:rPr lang="de-DE" sz="800" dirty="0" err="1">
                <a:latin typeface="Franklin Gothic Book" panose="020B0503020102020204" pitchFamily="34" charset="0"/>
              </a:rPr>
              <a:t>status</a:t>
            </a:r>
            <a:r>
              <a:rPr lang="de-DE" sz="800" dirty="0">
                <a:latin typeface="Franklin Gothic Book" panose="020B0503020102020204" pitchFamily="34" charset="0"/>
              </a:rPr>
              <a:t> – </a:t>
            </a:r>
            <a:r>
              <a:rPr lang="de-DE" sz="800" dirty="0" err="1">
                <a:latin typeface="Franklin Gothic Book" panose="020B0503020102020204" pitchFamily="34" charset="0"/>
              </a:rPr>
              <a:t>Kingpin</a:t>
            </a:r>
            <a:r>
              <a:rPr lang="de-DE" sz="800" dirty="0">
                <a:latin typeface="Franklin Gothic Book" panose="020B0503020102020204" pitchFamily="34" charset="0"/>
              </a:rPr>
              <a:t> </a:t>
            </a:r>
            <a:r>
              <a:rPr lang="de-DE" sz="800" dirty="0" err="1">
                <a:latin typeface="Franklin Gothic Book" panose="020B0503020102020204" pitchFamily="34" charset="0"/>
              </a:rPr>
              <a:t>detected</a:t>
            </a:r>
            <a:endParaRPr lang="de-DE" sz="800" dirty="0">
              <a:latin typeface="Franklin Gothic Book" panose="020B0503020102020204" pitchFamily="34" charset="0"/>
            </a:endParaRPr>
          </a:p>
        </p:txBody>
      </p:sp>
      <p:sp>
        <p:nvSpPr>
          <p:cNvPr id="64" name="Rechteckige Legende 60">
            <a:extLst>
              <a:ext uri="{FF2B5EF4-FFF2-40B4-BE49-F238E27FC236}">
                <a16:creationId xmlns:a16="http://schemas.microsoft.com/office/drawing/2014/main" id="{7988133D-3F36-86E5-38F4-924732315C58}"/>
              </a:ext>
            </a:extLst>
          </p:cNvPr>
          <p:cNvSpPr/>
          <p:nvPr/>
        </p:nvSpPr>
        <p:spPr bwMode="auto">
          <a:xfrm>
            <a:off x="2645364" y="3307582"/>
            <a:ext cx="1806506" cy="215443"/>
          </a:xfrm>
          <a:prstGeom prst="wedgeRectCallout">
            <a:avLst>
              <a:gd name="adj1" fmla="val -58502"/>
              <a:gd name="adj2" fmla="val -55941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AGV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tries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to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detect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the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kingpin</a:t>
            </a:r>
            <a:endParaRPr lang="de-DE" sz="800" dirty="0">
              <a:solidFill>
                <a:srgbClr val="000000"/>
              </a:solidFill>
              <a:latin typeface="Franklin Gothic Book" panose="020B0503020102020204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6" name="Rechteckige Legende 60">
            <a:extLst>
              <a:ext uri="{FF2B5EF4-FFF2-40B4-BE49-F238E27FC236}">
                <a16:creationId xmlns:a16="http://schemas.microsoft.com/office/drawing/2014/main" id="{6663437A-4D45-6EC2-6472-86CD90FC1738}"/>
              </a:ext>
            </a:extLst>
          </p:cNvPr>
          <p:cNvSpPr/>
          <p:nvPr/>
        </p:nvSpPr>
        <p:spPr bwMode="auto">
          <a:xfrm>
            <a:off x="6403191" y="3783344"/>
            <a:ext cx="1355251" cy="215443"/>
          </a:xfrm>
          <a:prstGeom prst="wedgeRectCallout">
            <a:avLst>
              <a:gd name="adj1" fmla="val -67266"/>
              <a:gd name="adj2" fmla="val -39925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Navitrol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stops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the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AGV</a:t>
            </a:r>
          </a:p>
        </p:txBody>
      </p:sp>
      <p:cxnSp>
        <p:nvCxnSpPr>
          <p:cNvPr id="67" name="Gerade Verbindung mit Pfeil 50">
            <a:extLst>
              <a:ext uri="{FF2B5EF4-FFF2-40B4-BE49-F238E27FC236}">
                <a16:creationId xmlns:a16="http://schemas.microsoft.com/office/drawing/2014/main" id="{18E53F91-8DE6-D507-DFC3-170249B3D5B4}"/>
              </a:ext>
            </a:extLst>
          </p:cNvPr>
          <p:cNvCxnSpPr/>
          <p:nvPr/>
        </p:nvCxnSpPr>
        <p:spPr bwMode="auto">
          <a:xfrm flipH="1">
            <a:off x="2489498" y="4013792"/>
            <a:ext cx="36887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8" name="Textfeld 51">
            <a:extLst>
              <a:ext uri="{FF2B5EF4-FFF2-40B4-BE49-F238E27FC236}">
                <a16:creationId xmlns:a16="http://schemas.microsoft.com/office/drawing/2014/main" id="{C60BDE83-1F0A-A041-1CF5-41479D7CC4CD}"/>
              </a:ext>
            </a:extLst>
          </p:cNvPr>
          <p:cNvSpPr txBox="1"/>
          <p:nvPr/>
        </p:nvSpPr>
        <p:spPr>
          <a:xfrm>
            <a:off x="2899454" y="3792359"/>
            <a:ext cx="236265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Franklin Gothic Book" panose="020B0503020102020204" pitchFamily="34" charset="0"/>
              </a:rPr>
              <a:t>7. Trailer </a:t>
            </a:r>
            <a:r>
              <a:rPr lang="de-DE" sz="800" dirty="0" err="1">
                <a:latin typeface="Franklin Gothic Book" panose="020B0503020102020204" pitchFamily="34" charset="0"/>
              </a:rPr>
              <a:t>coupling</a:t>
            </a:r>
            <a:r>
              <a:rPr lang="de-DE" sz="800" dirty="0">
                <a:latin typeface="Franklin Gothic Book" panose="020B0503020102020204" pitchFamily="34" charset="0"/>
              </a:rPr>
              <a:t> </a:t>
            </a:r>
            <a:r>
              <a:rPr lang="de-DE" sz="800" dirty="0" err="1">
                <a:latin typeface="Franklin Gothic Book" panose="020B0503020102020204" pitchFamily="34" charset="0"/>
              </a:rPr>
              <a:t>action</a:t>
            </a:r>
            <a:r>
              <a:rPr lang="de-DE" sz="800" dirty="0">
                <a:latin typeface="Franklin Gothic Book" panose="020B0503020102020204" pitchFamily="34" charset="0"/>
              </a:rPr>
              <a:t> – </a:t>
            </a:r>
            <a:r>
              <a:rPr lang="de-DE" sz="800" dirty="0" err="1">
                <a:latin typeface="Franklin Gothic Book" panose="020B0503020102020204" pitchFamily="34" charset="0"/>
              </a:rPr>
              <a:t>Couple</a:t>
            </a:r>
            <a:endParaRPr lang="de-DE" sz="800" dirty="0">
              <a:latin typeface="Franklin Gothic Book" panose="020B0503020102020204" pitchFamily="34" charset="0"/>
            </a:endParaRPr>
          </a:p>
        </p:txBody>
      </p:sp>
      <p:sp>
        <p:nvSpPr>
          <p:cNvPr id="69" name="Rechteckige Legende 60">
            <a:extLst>
              <a:ext uri="{FF2B5EF4-FFF2-40B4-BE49-F238E27FC236}">
                <a16:creationId xmlns:a16="http://schemas.microsoft.com/office/drawing/2014/main" id="{F65487A0-91E4-5E50-6220-3735F80CFC40}"/>
              </a:ext>
            </a:extLst>
          </p:cNvPr>
          <p:cNvSpPr/>
          <p:nvPr/>
        </p:nvSpPr>
        <p:spPr bwMode="auto">
          <a:xfrm>
            <a:off x="2667279" y="4092708"/>
            <a:ext cx="1806506" cy="215443"/>
          </a:xfrm>
          <a:prstGeom prst="wedgeRectCallout">
            <a:avLst>
              <a:gd name="adj1" fmla="val -58502"/>
              <a:gd name="adj2" fmla="val -55941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AGV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locks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itself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to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the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trailer</a:t>
            </a:r>
            <a:endParaRPr lang="de-DE" sz="800" dirty="0">
              <a:solidFill>
                <a:srgbClr val="000000"/>
              </a:solidFill>
              <a:latin typeface="Franklin Gothic Book" panose="020B0503020102020204" pitchFamily="34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70" name="Gerade Verbindung mit Pfeil 50">
            <a:extLst>
              <a:ext uri="{FF2B5EF4-FFF2-40B4-BE49-F238E27FC236}">
                <a16:creationId xmlns:a16="http://schemas.microsoft.com/office/drawing/2014/main" id="{839210F3-D300-031F-BB26-DA14135C653D}"/>
              </a:ext>
            </a:extLst>
          </p:cNvPr>
          <p:cNvCxnSpPr/>
          <p:nvPr/>
        </p:nvCxnSpPr>
        <p:spPr bwMode="auto">
          <a:xfrm>
            <a:off x="2487309" y="4573554"/>
            <a:ext cx="36887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" name="Textfeld 118">
            <a:extLst>
              <a:ext uri="{FF2B5EF4-FFF2-40B4-BE49-F238E27FC236}">
                <a16:creationId xmlns:a16="http://schemas.microsoft.com/office/drawing/2014/main" id="{7E04BDE7-7C9A-672A-E17B-3C3F016C5716}"/>
              </a:ext>
            </a:extLst>
          </p:cNvPr>
          <p:cNvSpPr txBox="1"/>
          <p:nvPr/>
        </p:nvSpPr>
        <p:spPr>
          <a:xfrm>
            <a:off x="2918368" y="4349102"/>
            <a:ext cx="26668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Franklin Gothic Book" panose="020B0503020102020204" pitchFamily="34" charset="0"/>
              </a:rPr>
              <a:t>8.Trailer </a:t>
            </a:r>
            <a:r>
              <a:rPr lang="de-DE" sz="800" dirty="0" err="1">
                <a:latin typeface="Franklin Gothic Book" panose="020B0503020102020204" pitchFamily="34" charset="0"/>
              </a:rPr>
              <a:t>coupling</a:t>
            </a:r>
            <a:r>
              <a:rPr lang="de-DE" sz="800" dirty="0">
                <a:latin typeface="Franklin Gothic Book" panose="020B0503020102020204" pitchFamily="34" charset="0"/>
              </a:rPr>
              <a:t> </a:t>
            </a:r>
            <a:r>
              <a:rPr lang="de-DE" sz="800" dirty="0" err="1">
                <a:latin typeface="Franklin Gothic Book" panose="020B0503020102020204" pitchFamily="34" charset="0"/>
              </a:rPr>
              <a:t>status</a:t>
            </a:r>
            <a:r>
              <a:rPr lang="de-DE" sz="800" dirty="0">
                <a:latin typeface="Franklin Gothic Book" panose="020B0503020102020204" pitchFamily="34" charset="0"/>
              </a:rPr>
              <a:t> – </a:t>
            </a:r>
            <a:r>
              <a:rPr lang="de-DE" sz="800" dirty="0" err="1">
                <a:latin typeface="Franklin Gothic Book" panose="020B0503020102020204" pitchFamily="34" charset="0"/>
              </a:rPr>
              <a:t>Coupled</a:t>
            </a:r>
            <a:endParaRPr lang="de-DE" sz="800" dirty="0">
              <a:latin typeface="Franklin Gothic Book" panose="020B0503020102020204" pitchFamily="34" charset="0"/>
            </a:endParaRPr>
          </a:p>
        </p:txBody>
      </p:sp>
      <p:cxnSp>
        <p:nvCxnSpPr>
          <p:cNvPr id="74" name="Gerade Verbindung mit Pfeil 50">
            <a:extLst>
              <a:ext uri="{FF2B5EF4-FFF2-40B4-BE49-F238E27FC236}">
                <a16:creationId xmlns:a16="http://schemas.microsoft.com/office/drawing/2014/main" id="{1BD3B82E-5C6F-0452-9305-DD880ED39DCA}"/>
              </a:ext>
            </a:extLst>
          </p:cNvPr>
          <p:cNvCxnSpPr/>
          <p:nvPr/>
        </p:nvCxnSpPr>
        <p:spPr bwMode="auto">
          <a:xfrm>
            <a:off x="2496592" y="4886622"/>
            <a:ext cx="36887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5" name="Textfeld 118">
            <a:extLst>
              <a:ext uri="{FF2B5EF4-FFF2-40B4-BE49-F238E27FC236}">
                <a16:creationId xmlns:a16="http://schemas.microsoft.com/office/drawing/2014/main" id="{76F8BBBC-FA1F-A3C0-38F9-D6CCD41FA625}"/>
              </a:ext>
            </a:extLst>
          </p:cNvPr>
          <p:cNvSpPr txBox="1"/>
          <p:nvPr/>
        </p:nvSpPr>
        <p:spPr>
          <a:xfrm>
            <a:off x="2927651" y="4662170"/>
            <a:ext cx="26668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Franklin Gothic Book" panose="020B0503020102020204" pitchFamily="34" charset="0"/>
              </a:rPr>
              <a:t>9.Trailer </a:t>
            </a:r>
            <a:r>
              <a:rPr lang="de-DE" sz="800" dirty="0" err="1">
                <a:latin typeface="Franklin Gothic Book" panose="020B0503020102020204" pitchFamily="34" charset="0"/>
              </a:rPr>
              <a:t>dimensions</a:t>
            </a:r>
            <a:endParaRPr lang="de-DE" sz="800" dirty="0">
              <a:latin typeface="Franklin Gothic Book" panose="020B0503020102020204" pitchFamily="34" charset="0"/>
            </a:endParaRPr>
          </a:p>
        </p:txBody>
      </p:sp>
      <p:sp>
        <p:nvSpPr>
          <p:cNvPr id="76" name="Textfeld 51">
            <a:extLst>
              <a:ext uri="{FF2B5EF4-FFF2-40B4-BE49-F238E27FC236}">
                <a16:creationId xmlns:a16="http://schemas.microsoft.com/office/drawing/2014/main" id="{5C45D620-C4DC-36F2-91A7-A975B1784D99}"/>
              </a:ext>
            </a:extLst>
          </p:cNvPr>
          <p:cNvSpPr txBox="1"/>
          <p:nvPr/>
        </p:nvSpPr>
        <p:spPr>
          <a:xfrm>
            <a:off x="6849914" y="1810612"/>
            <a:ext cx="189624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Franklin Gothic Book" panose="020B0503020102020204" pitchFamily="34" charset="0"/>
              </a:rPr>
              <a:t>2. Start pick </a:t>
            </a:r>
            <a:r>
              <a:rPr lang="de-DE" sz="800" dirty="0" err="1">
                <a:latin typeface="Franklin Gothic Book" panose="020B0503020102020204" pitchFamily="34" charset="0"/>
              </a:rPr>
              <a:t>up</a:t>
            </a:r>
            <a:r>
              <a:rPr lang="de-DE" sz="800" dirty="0">
                <a:latin typeface="Franklin Gothic Book" panose="020B0503020102020204" pitchFamily="34" charset="0"/>
              </a:rPr>
              <a:t> </a:t>
            </a:r>
            <a:r>
              <a:rPr lang="de-DE" sz="800" dirty="0" err="1">
                <a:latin typeface="Franklin Gothic Book" panose="020B0503020102020204" pitchFamily="34" charset="0"/>
              </a:rPr>
              <a:t>command</a:t>
            </a:r>
            <a:endParaRPr lang="de-DE" sz="800" dirty="0">
              <a:latin typeface="Franklin Gothic Book" panose="020B0503020102020204" pitchFamily="34" charset="0"/>
            </a:endParaRPr>
          </a:p>
        </p:txBody>
      </p:sp>
      <p:cxnSp>
        <p:nvCxnSpPr>
          <p:cNvPr id="77" name="Gerade Verbindung mit Pfeil 50">
            <a:extLst>
              <a:ext uri="{FF2B5EF4-FFF2-40B4-BE49-F238E27FC236}">
                <a16:creationId xmlns:a16="http://schemas.microsoft.com/office/drawing/2014/main" id="{9D4D78E3-D8C6-A856-11A8-51652E89046E}"/>
              </a:ext>
            </a:extLst>
          </p:cNvPr>
          <p:cNvCxnSpPr/>
          <p:nvPr/>
        </p:nvCxnSpPr>
        <p:spPr bwMode="auto">
          <a:xfrm flipH="1">
            <a:off x="6169969" y="2026056"/>
            <a:ext cx="32927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Gerade Verbindung mit Pfeil 50">
            <a:extLst>
              <a:ext uri="{FF2B5EF4-FFF2-40B4-BE49-F238E27FC236}">
                <a16:creationId xmlns:a16="http://schemas.microsoft.com/office/drawing/2014/main" id="{6F6F981E-DE7B-3FFF-7C73-54F5C83DF2A4}"/>
              </a:ext>
            </a:extLst>
          </p:cNvPr>
          <p:cNvCxnSpPr>
            <a:cxnSpLocks/>
          </p:cNvCxnSpPr>
          <p:nvPr/>
        </p:nvCxnSpPr>
        <p:spPr bwMode="auto">
          <a:xfrm>
            <a:off x="6159857" y="5445581"/>
            <a:ext cx="327832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Textfeld 118">
            <a:extLst>
              <a:ext uri="{FF2B5EF4-FFF2-40B4-BE49-F238E27FC236}">
                <a16:creationId xmlns:a16="http://schemas.microsoft.com/office/drawing/2014/main" id="{84A8D0EB-E021-4AE7-6B2D-FA3AEE7433E2}"/>
              </a:ext>
            </a:extLst>
          </p:cNvPr>
          <p:cNvSpPr txBox="1"/>
          <p:nvPr/>
        </p:nvSpPr>
        <p:spPr>
          <a:xfrm>
            <a:off x="6849915" y="5200976"/>
            <a:ext cx="154358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Franklin Gothic Book" panose="020B0503020102020204" pitchFamily="34" charset="0"/>
              </a:rPr>
              <a:t>10.Pick </a:t>
            </a:r>
            <a:r>
              <a:rPr lang="de-DE" sz="800" dirty="0" err="1">
                <a:latin typeface="Franklin Gothic Book" panose="020B0503020102020204" pitchFamily="34" charset="0"/>
              </a:rPr>
              <a:t>up</a:t>
            </a:r>
            <a:r>
              <a:rPr lang="de-DE" sz="800" dirty="0">
                <a:latin typeface="Franklin Gothic Book" panose="020B0503020102020204" pitchFamily="34" charset="0"/>
              </a:rPr>
              <a:t> </a:t>
            </a:r>
            <a:r>
              <a:rPr lang="de-DE" sz="800" dirty="0" err="1">
                <a:latin typeface="Franklin Gothic Book" panose="020B0503020102020204" pitchFamily="34" charset="0"/>
              </a:rPr>
              <a:t>ready</a:t>
            </a:r>
            <a:endParaRPr lang="de-DE" sz="800" dirty="0">
              <a:latin typeface="Franklin Gothic Book" panose="020B0503020102020204" pitchFamily="34" charset="0"/>
            </a:endParaRPr>
          </a:p>
        </p:txBody>
      </p:sp>
      <p:sp>
        <p:nvSpPr>
          <p:cNvPr id="82" name="Rechteckige Legende 60">
            <a:extLst>
              <a:ext uri="{FF2B5EF4-FFF2-40B4-BE49-F238E27FC236}">
                <a16:creationId xmlns:a16="http://schemas.microsoft.com/office/drawing/2014/main" id="{6DAFF221-515B-E01B-2B1A-DB1561565904}"/>
              </a:ext>
            </a:extLst>
          </p:cNvPr>
          <p:cNvSpPr/>
          <p:nvPr/>
        </p:nvSpPr>
        <p:spPr bwMode="auto">
          <a:xfrm>
            <a:off x="6418847" y="4935446"/>
            <a:ext cx="2075356" cy="215443"/>
          </a:xfrm>
          <a:prstGeom prst="wedgeRectCallout">
            <a:avLst>
              <a:gd name="adj1" fmla="val -61447"/>
              <a:gd name="adj2" fmla="val -31917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Navitrol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is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now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able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to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transport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the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trailer</a:t>
            </a:r>
            <a:endParaRPr lang="de-DE" sz="800" dirty="0">
              <a:solidFill>
                <a:srgbClr val="000000"/>
              </a:solidFill>
              <a:latin typeface="Franklin Gothic Book" panose="020B0503020102020204" pitchFamily="34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85" name="Gerade Verbindung mit Pfeil 50">
            <a:extLst>
              <a:ext uri="{FF2B5EF4-FFF2-40B4-BE49-F238E27FC236}">
                <a16:creationId xmlns:a16="http://schemas.microsoft.com/office/drawing/2014/main" id="{452DC343-0DE1-AE9D-6484-4747EED326E2}"/>
              </a:ext>
            </a:extLst>
          </p:cNvPr>
          <p:cNvCxnSpPr/>
          <p:nvPr/>
        </p:nvCxnSpPr>
        <p:spPr bwMode="auto">
          <a:xfrm flipH="1">
            <a:off x="2490915" y="2183121"/>
            <a:ext cx="36887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6" name="Textfeld 51">
            <a:extLst>
              <a:ext uri="{FF2B5EF4-FFF2-40B4-BE49-F238E27FC236}">
                <a16:creationId xmlns:a16="http://schemas.microsoft.com/office/drawing/2014/main" id="{9967EF50-4FC1-193D-5FE8-14FAC19AB8DB}"/>
              </a:ext>
            </a:extLst>
          </p:cNvPr>
          <p:cNvSpPr txBox="1"/>
          <p:nvPr/>
        </p:nvSpPr>
        <p:spPr>
          <a:xfrm>
            <a:off x="2900871" y="1961688"/>
            <a:ext cx="2362655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Franklin Gothic Book" panose="020B0503020102020204" pitchFamily="34" charset="0"/>
              </a:rPr>
              <a:t>3. Trailer </a:t>
            </a:r>
            <a:r>
              <a:rPr lang="de-DE" sz="800" dirty="0" err="1">
                <a:latin typeface="Franklin Gothic Book" panose="020B0503020102020204" pitchFamily="34" charset="0"/>
              </a:rPr>
              <a:t>dimensions</a:t>
            </a:r>
            <a:r>
              <a:rPr lang="de-DE" sz="800" dirty="0">
                <a:latin typeface="Franklin Gothic Book" panose="020B0503020102020204" pitchFamily="34" charset="0"/>
              </a:rPr>
              <a:t> </a:t>
            </a:r>
            <a:r>
              <a:rPr lang="de-DE" sz="800" dirty="0" err="1">
                <a:latin typeface="Franklin Gothic Book" panose="020B0503020102020204" pitchFamily="34" charset="0"/>
              </a:rPr>
              <a:t>request</a:t>
            </a:r>
            <a:endParaRPr lang="de-DE" sz="8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5000" y="81341"/>
            <a:ext cx="7044660" cy="710734"/>
          </a:xfrm>
        </p:spPr>
        <p:txBody>
          <a:bodyPr>
            <a:normAutofit/>
          </a:bodyPr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- Blank</a:t>
            </a:r>
          </a:p>
        </p:txBody>
      </p:sp>
      <p:sp>
        <p:nvSpPr>
          <p:cNvPr id="6" name="Rechteck 5"/>
          <p:cNvSpPr/>
          <p:nvPr/>
        </p:nvSpPr>
        <p:spPr bwMode="auto">
          <a:xfrm>
            <a:off x="7013989" y="1594898"/>
            <a:ext cx="792000" cy="337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Navitrol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1902940" y="1586660"/>
            <a:ext cx="792000" cy="337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AGV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1902940" y="4926445"/>
            <a:ext cx="792000" cy="337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AGV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7013988" y="4926445"/>
            <a:ext cx="792000" cy="337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Navitrol</a:t>
            </a:r>
          </a:p>
        </p:txBody>
      </p:sp>
      <p:cxnSp>
        <p:nvCxnSpPr>
          <p:cNvPr id="24" name="Gerader Verbinder 23"/>
          <p:cNvCxnSpPr>
            <a:cxnSpLocks/>
            <a:stCxn id="7" idx="2"/>
            <a:endCxn id="9" idx="0"/>
          </p:cNvCxnSpPr>
          <p:nvPr/>
        </p:nvCxnSpPr>
        <p:spPr bwMode="auto">
          <a:xfrm>
            <a:off x="2298940" y="1924410"/>
            <a:ext cx="0" cy="3002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Gerader Verbinder 27"/>
          <p:cNvCxnSpPr>
            <a:stCxn id="6" idx="2"/>
            <a:endCxn id="11" idx="0"/>
          </p:cNvCxnSpPr>
          <p:nvPr/>
        </p:nvCxnSpPr>
        <p:spPr bwMode="auto">
          <a:xfrm flipH="1">
            <a:off x="7409989" y="1932648"/>
            <a:ext cx="1" cy="29937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Rechteck 33"/>
          <p:cNvSpPr/>
          <p:nvPr/>
        </p:nvSpPr>
        <p:spPr bwMode="auto">
          <a:xfrm>
            <a:off x="9066748" y="1586659"/>
            <a:ext cx="792000" cy="337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Production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system</a:t>
            </a:r>
            <a:endParaRPr lang="de-DE" sz="800" dirty="0">
              <a:solidFill>
                <a:srgbClr val="000000"/>
              </a:solidFill>
              <a:latin typeface="Franklin Gothic Book" panose="020B0503020102020204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9052790" y="4926444"/>
            <a:ext cx="792000" cy="3377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Production</a:t>
            </a: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  <a:r>
              <a:rPr lang="de-DE" sz="800" dirty="0" err="1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system</a:t>
            </a:r>
            <a:endParaRPr lang="de-DE" sz="800" dirty="0">
              <a:solidFill>
                <a:srgbClr val="000000"/>
              </a:solidFill>
              <a:latin typeface="Franklin Gothic Book" panose="020B0503020102020204" pitchFamily="34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38" name="Gerader Verbinder 37"/>
          <p:cNvCxnSpPr>
            <a:cxnSpLocks/>
            <a:stCxn id="34" idx="2"/>
            <a:endCxn id="36" idx="0"/>
          </p:cNvCxnSpPr>
          <p:nvPr/>
        </p:nvCxnSpPr>
        <p:spPr bwMode="auto">
          <a:xfrm flipH="1">
            <a:off x="9448790" y="1924409"/>
            <a:ext cx="13958" cy="3002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Textfeld 51"/>
          <p:cNvSpPr txBox="1"/>
          <p:nvPr/>
        </p:nvSpPr>
        <p:spPr>
          <a:xfrm>
            <a:off x="7934586" y="2456804"/>
            <a:ext cx="138560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Franklin Gothic Book" panose="020B0503020102020204" pitchFamily="34" charset="0"/>
              </a:rPr>
              <a:t>2.</a:t>
            </a:r>
          </a:p>
        </p:txBody>
      </p:sp>
      <p:cxnSp>
        <p:nvCxnSpPr>
          <p:cNvPr id="51" name="Gerade Verbindung mit Pfeil 50"/>
          <p:cNvCxnSpPr/>
          <p:nvPr/>
        </p:nvCxnSpPr>
        <p:spPr bwMode="auto">
          <a:xfrm flipH="1">
            <a:off x="7418715" y="2665819"/>
            <a:ext cx="2030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9" name="Gerade Verbindung mit Pfeil 109">
            <a:extLst>
              <a:ext uri="{FF2B5EF4-FFF2-40B4-BE49-F238E27FC236}">
                <a16:creationId xmlns:a16="http://schemas.microsoft.com/office/drawing/2014/main" id="{D5E843D0-7C3C-4D54-8C5D-59891952BADD}"/>
              </a:ext>
            </a:extLst>
          </p:cNvPr>
          <p:cNvCxnSpPr>
            <a:cxnSpLocks/>
          </p:cNvCxnSpPr>
          <p:nvPr/>
        </p:nvCxnSpPr>
        <p:spPr bwMode="auto">
          <a:xfrm>
            <a:off x="2317842" y="3118068"/>
            <a:ext cx="50921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0" name="Textfeld 118">
            <a:extLst>
              <a:ext uri="{FF2B5EF4-FFF2-40B4-BE49-F238E27FC236}">
                <a16:creationId xmlns:a16="http://schemas.microsoft.com/office/drawing/2014/main" id="{58B0CCDE-76F7-49B2-AA1D-B0B0834E1744}"/>
              </a:ext>
            </a:extLst>
          </p:cNvPr>
          <p:cNvSpPr txBox="1"/>
          <p:nvPr/>
        </p:nvSpPr>
        <p:spPr>
          <a:xfrm>
            <a:off x="3521039" y="2877774"/>
            <a:ext cx="26668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Franklin Gothic Book" panose="020B0503020102020204" pitchFamily="34" charset="0"/>
              </a:rPr>
              <a:t>3.</a:t>
            </a:r>
          </a:p>
        </p:txBody>
      </p:sp>
      <p:cxnSp>
        <p:nvCxnSpPr>
          <p:cNvPr id="111" name="Gerade Verbindung mit Pfeil 109">
            <a:extLst>
              <a:ext uri="{FF2B5EF4-FFF2-40B4-BE49-F238E27FC236}">
                <a16:creationId xmlns:a16="http://schemas.microsoft.com/office/drawing/2014/main" id="{29ECCCBF-169E-4CAA-899A-738FC16EECCE}"/>
              </a:ext>
            </a:extLst>
          </p:cNvPr>
          <p:cNvCxnSpPr>
            <a:cxnSpLocks/>
          </p:cNvCxnSpPr>
          <p:nvPr/>
        </p:nvCxnSpPr>
        <p:spPr bwMode="auto">
          <a:xfrm flipH="1">
            <a:off x="2298940" y="2330741"/>
            <a:ext cx="51197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2" name="Textfeld 118">
            <a:extLst>
              <a:ext uri="{FF2B5EF4-FFF2-40B4-BE49-F238E27FC236}">
                <a16:creationId xmlns:a16="http://schemas.microsoft.com/office/drawing/2014/main" id="{0E4C67FE-5A61-4C6A-B381-3E57369FBFBB}"/>
              </a:ext>
            </a:extLst>
          </p:cNvPr>
          <p:cNvSpPr txBox="1"/>
          <p:nvPr/>
        </p:nvSpPr>
        <p:spPr>
          <a:xfrm>
            <a:off x="3302611" y="2070540"/>
            <a:ext cx="32859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Franklin Gothic Book" panose="020B0503020102020204" pitchFamily="34" charset="0"/>
              </a:rPr>
              <a:t>1. </a:t>
            </a:r>
          </a:p>
        </p:txBody>
      </p:sp>
      <p:sp>
        <p:nvSpPr>
          <p:cNvPr id="113" name="Rechteckige Legende 60">
            <a:extLst>
              <a:ext uri="{FF2B5EF4-FFF2-40B4-BE49-F238E27FC236}">
                <a16:creationId xmlns:a16="http://schemas.microsoft.com/office/drawing/2014/main" id="{6BE61DC4-EE5C-4A2C-8D48-3D32B096E570}"/>
              </a:ext>
            </a:extLst>
          </p:cNvPr>
          <p:cNvSpPr/>
          <p:nvPr/>
        </p:nvSpPr>
        <p:spPr bwMode="auto">
          <a:xfrm>
            <a:off x="9529650" y="2672248"/>
            <a:ext cx="1138350" cy="537978"/>
          </a:xfrm>
          <a:prstGeom prst="wedgeRectCallout">
            <a:avLst>
              <a:gd name="adj1" fmla="val -78540"/>
              <a:gd name="adj2" fmla="val -40409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800" dirty="0">
              <a:solidFill>
                <a:srgbClr val="000000"/>
              </a:solidFill>
              <a:latin typeface="Franklin Gothic Book" panose="020B0503020102020204" pitchFamily="34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Rechteckige Legende 60">
            <a:extLst>
              <a:ext uri="{FF2B5EF4-FFF2-40B4-BE49-F238E27FC236}">
                <a16:creationId xmlns:a16="http://schemas.microsoft.com/office/drawing/2014/main" id="{D4698EBB-23BA-4C36-B2C2-7D6DCBD8EA91}"/>
              </a:ext>
            </a:extLst>
          </p:cNvPr>
          <p:cNvSpPr/>
          <p:nvPr/>
        </p:nvSpPr>
        <p:spPr bwMode="auto">
          <a:xfrm>
            <a:off x="6185226" y="2777266"/>
            <a:ext cx="948993" cy="248021"/>
          </a:xfrm>
          <a:prstGeom prst="wedgeRectCallout">
            <a:avLst>
              <a:gd name="adj1" fmla="val -75193"/>
              <a:gd name="adj2" fmla="val 42805"/>
            </a:avLst>
          </a:prstGeom>
          <a:solidFill>
            <a:schemeClr val="accent1">
              <a:lumMod val="40000"/>
              <a:lumOff val="60000"/>
              <a:alpha val="5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800" dirty="0">
                <a:solidFill>
                  <a:srgbClr val="000000"/>
                </a:solidFill>
                <a:latin typeface="Franklin Gothic Book" panose="020B0503020102020204" pitchFamily="34" charset="0"/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15" name="Textfeld 51">
            <a:extLst>
              <a:ext uri="{FF2B5EF4-FFF2-40B4-BE49-F238E27FC236}">
                <a16:creationId xmlns:a16="http://schemas.microsoft.com/office/drawing/2014/main" id="{50310AAB-AB9B-4C38-8773-4D6BB7FD5CFA}"/>
              </a:ext>
            </a:extLst>
          </p:cNvPr>
          <p:cNvSpPr txBox="1"/>
          <p:nvPr/>
        </p:nvSpPr>
        <p:spPr>
          <a:xfrm>
            <a:off x="7872161" y="3412729"/>
            <a:ext cx="138560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Franklin Gothic Book" panose="020B0503020102020204" pitchFamily="34" charset="0"/>
              </a:rPr>
              <a:t>4.</a:t>
            </a:r>
          </a:p>
        </p:txBody>
      </p:sp>
      <p:cxnSp>
        <p:nvCxnSpPr>
          <p:cNvPr id="116" name="Gerade Verbindung mit Pfeil 50">
            <a:extLst>
              <a:ext uri="{FF2B5EF4-FFF2-40B4-BE49-F238E27FC236}">
                <a16:creationId xmlns:a16="http://schemas.microsoft.com/office/drawing/2014/main" id="{6EF1A3CE-C0B3-47C1-B8D0-B011923A7F7D}"/>
              </a:ext>
            </a:extLst>
          </p:cNvPr>
          <p:cNvCxnSpPr/>
          <p:nvPr/>
        </p:nvCxnSpPr>
        <p:spPr bwMode="auto">
          <a:xfrm flipH="1">
            <a:off x="7432672" y="3628173"/>
            <a:ext cx="203007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" name="Gerade Verbindung mit Pfeil 109">
            <a:extLst>
              <a:ext uri="{FF2B5EF4-FFF2-40B4-BE49-F238E27FC236}">
                <a16:creationId xmlns:a16="http://schemas.microsoft.com/office/drawing/2014/main" id="{94EF94D2-5C77-4F52-B635-7BC60CA1E9A4}"/>
              </a:ext>
            </a:extLst>
          </p:cNvPr>
          <p:cNvCxnSpPr>
            <a:cxnSpLocks/>
          </p:cNvCxnSpPr>
          <p:nvPr/>
        </p:nvCxnSpPr>
        <p:spPr bwMode="auto">
          <a:xfrm flipH="1">
            <a:off x="2298940" y="3951604"/>
            <a:ext cx="511977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8" name="Textfeld 118">
            <a:extLst>
              <a:ext uri="{FF2B5EF4-FFF2-40B4-BE49-F238E27FC236}">
                <a16:creationId xmlns:a16="http://schemas.microsoft.com/office/drawing/2014/main" id="{DE83B6A5-B8AB-47B6-8EC7-ACC7275666C4}"/>
              </a:ext>
            </a:extLst>
          </p:cNvPr>
          <p:cNvSpPr txBox="1"/>
          <p:nvPr/>
        </p:nvSpPr>
        <p:spPr>
          <a:xfrm>
            <a:off x="3302611" y="3691403"/>
            <a:ext cx="32859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Franklin Gothic Book" panose="020B0503020102020204" pitchFamily="34" charset="0"/>
              </a:rPr>
              <a:t>5.</a:t>
            </a:r>
          </a:p>
        </p:txBody>
      </p:sp>
      <p:cxnSp>
        <p:nvCxnSpPr>
          <p:cNvPr id="119" name="Gerade Verbindung mit Pfeil 109">
            <a:extLst>
              <a:ext uri="{FF2B5EF4-FFF2-40B4-BE49-F238E27FC236}">
                <a16:creationId xmlns:a16="http://schemas.microsoft.com/office/drawing/2014/main" id="{0406AC7B-C552-404E-ACE8-BEBDE0FBBC03}"/>
              </a:ext>
            </a:extLst>
          </p:cNvPr>
          <p:cNvCxnSpPr>
            <a:cxnSpLocks/>
          </p:cNvCxnSpPr>
          <p:nvPr/>
        </p:nvCxnSpPr>
        <p:spPr bwMode="auto">
          <a:xfrm>
            <a:off x="2317842" y="4537991"/>
            <a:ext cx="51008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0" name="Textfeld 118">
            <a:extLst>
              <a:ext uri="{FF2B5EF4-FFF2-40B4-BE49-F238E27FC236}">
                <a16:creationId xmlns:a16="http://schemas.microsoft.com/office/drawing/2014/main" id="{06D98EA7-EAA9-473F-8891-96AF7815D143}"/>
              </a:ext>
            </a:extLst>
          </p:cNvPr>
          <p:cNvSpPr txBox="1"/>
          <p:nvPr/>
        </p:nvSpPr>
        <p:spPr>
          <a:xfrm>
            <a:off x="3521039" y="4297697"/>
            <a:ext cx="2666853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Franklin Gothic Book" panose="020B0503020102020204" pitchFamily="34" charset="0"/>
              </a:rPr>
              <a:t>6.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46DFF5-FA35-41B3-8DD6-658DA5601E4B}"/>
              </a:ext>
            </a:extLst>
          </p:cNvPr>
          <p:cNvSpPr txBox="1"/>
          <p:nvPr/>
        </p:nvSpPr>
        <p:spPr>
          <a:xfrm>
            <a:off x="3991767" y="157575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>
                <a:sym typeface="Wingdings" panose="05000000000000000000" pitchFamily="2" charset="2"/>
              </a:rPr>
              <a:t>Blank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1406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161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Office Theme</vt:lpstr>
      <vt:lpstr>Sequence diagram - Coupling</vt:lpstr>
      <vt:lpstr>Sequence diagram - Blank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diagram - Coupling</dc:title>
  <dc:creator>Vili Väyrynen</dc:creator>
  <cp:lastModifiedBy>Vili Väyrynen</cp:lastModifiedBy>
  <cp:revision>1</cp:revision>
  <dcterms:created xsi:type="dcterms:W3CDTF">2022-11-18T10:59:59Z</dcterms:created>
  <dcterms:modified xsi:type="dcterms:W3CDTF">2022-11-18T11:09:12Z</dcterms:modified>
</cp:coreProperties>
</file>