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65" r:id="rId4"/>
    <p:sldId id="268" r:id="rId5"/>
    <p:sldId id="281" r:id="rId6"/>
    <p:sldId id="292" r:id="rId7"/>
    <p:sldId id="293" r:id="rId8"/>
    <p:sldId id="294" r:id="rId9"/>
    <p:sldId id="295" r:id="rId10"/>
    <p:sldId id="273" r:id="rId11"/>
    <p:sldId id="280" r:id="rId12"/>
    <p:sldId id="279" r:id="rId13"/>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94660"/>
  </p:normalViewPr>
  <p:slideViewPr>
    <p:cSldViewPr snapToGrid="0">
      <p:cViewPr varScale="1">
        <p:scale>
          <a:sx n="151" d="100"/>
          <a:sy n="151" d="100"/>
        </p:scale>
        <p:origin x="47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462C0-2206-52C4-9BF0-46DCFB50A0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FI"/>
          </a:p>
        </p:txBody>
      </p:sp>
      <p:sp>
        <p:nvSpPr>
          <p:cNvPr id="3" name="Subtitle 2">
            <a:extLst>
              <a:ext uri="{FF2B5EF4-FFF2-40B4-BE49-F238E27FC236}">
                <a16:creationId xmlns:a16="http://schemas.microsoft.com/office/drawing/2014/main" id="{DD28F092-4ECC-BF4B-7822-60C7C688DA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FI"/>
          </a:p>
        </p:txBody>
      </p:sp>
      <p:sp>
        <p:nvSpPr>
          <p:cNvPr id="4" name="Date Placeholder 3">
            <a:extLst>
              <a:ext uri="{FF2B5EF4-FFF2-40B4-BE49-F238E27FC236}">
                <a16:creationId xmlns:a16="http://schemas.microsoft.com/office/drawing/2014/main" id="{3B101A33-1ACB-89B1-9044-EC5BB8288EE3}"/>
              </a:ext>
            </a:extLst>
          </p:cNvPr>
          <p:cNvSpPr>
            <a:spLocks noGrp="1"/>
          </p:cNvSpPr>
          <p:nvPr>
            <p:ph type="dt" sz="half" idx="10"/>
          </p:nvPr>
        </p:nvSpPr>
        <p:spPr/>
        <p:txBody>
          <a:bodyPr/>
          <a:lstStyle/>
          <a:p>
            <a:fld id="{047A7EFC-5DAC-49DB-9A36-F1FCF2550309}" type="datetimeFigureOut">
              <a:rPr lang="en-FI" smtClean="0"/>
              <a:t>04/04/2024</a:t>
            </a:fld>
            <a:endParaRPr lang="en-FI"/>
          </a:p>
        </p:txBody>
      </p:sp>
      <p:sp>
        <p:nvSpPr>
          <p:cNvPr id="5" name="Footer Placeholder 4">
            <a:extLst>
              <a:ext uri="{FF2B5EF4-FFF2-40B4-BE49-F238E27FC236}">
                <a16:creationId xmlns:a16="http://schemas.microsoft.com/office/drawing/2014/main" id="{EDADC5E9-D010-F516-7FCB-5E2BE8831F20}"/>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42427C2C-B240-BE65-8254-7DCD27D35ED8}"/>
              </a:ext>
            </a:extLst>
          </p:cNvPr>
          <p:cNvSpPr>
            <a:spLocks noGrp="1"/>
          </p:cNvSpPr>
          <p:nvPr>
            <p:ph type="sldNum" sz="quarter" idx="12"/>
          </p:nvPr>
        </p:nvSpPr>
        <p:spPr/>
        <p:txBody>
          <a:bodyPr/>
          <a:lstStyle/>
          <a:p>
            <a:fld id="{06C5EDA1-2D08-431B-8F8A-6F433652BB0B}" type="slidenum">
              <a:rPr lang="en-FI" smtClean="0"/>
              <a:t>‹#›</a:t>
            </a:fld>
            <a:endParaRPr lang="en-FI"/>
          </a:p>
        </p:txBody>
      </p:sp>
    </p:spTree>
    <p:extLst>
      <p:ext uri="{BB962C8B-B14F-4D97-AF65-F5344CB8AC3E}">
        <p14:creationId xmlns:p14="http://schemas.microsoft.com/office/powerpoint/2010/main" val="1865221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48193-0A92-431F-DE52-5ECA4E3332FB}"/>
              </a:ext>
            </a:extLst>
          </p:cNvPr>
          <p:cNvSpPr>
            <a:spLocks noGrp="1"/>
          </p:cNvSpPr>
          <p:nvPr>
            <p:ph type="title"/>
          </p:nvPr>
        </p:nvSpPr>
        <p:spPr/>
        <p:txBody>
          <a:bodyPr/>
          <a:lstStyle/>
          <a:p>
            <a:r>
              <a:rPr lang="en-US"/>
              <a:t>Click to edit Master title style</a:t>
            </a:r>
            <a:endParaRPr lang="en-FI"/>
          </a:p>
        </p:txBody>
      </p:sp>
      <p:sp>
        <p:nvSpPr>
          <p:cNvPr id="3" name="Vertical Text Placeholder 2">
            <a:extLst>
              <a:ext uri="{FF2B5EF4-FFF2-40B4-BE49-F238E27FC236}">
                <a16:creationId xmlns:a16="http://schemas.microsoft.com/office/drawing/2014/main" id="{34A6960F-EBB0-8681-91A4-680C18417D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3A287D9F-AF60-1537-48CD-99CE55B4E98F}"/>
              </a:ext>
            </a:extLst>
          </p:cNvPr>
          <p:cNvSpPr>
            <a:spLocks noGrp="1"/>
          </p:cNvSpPr>
          <p:nvPr>
            <p:ph type="dt" sz="half" idx="10"/>
          </p:nvPr>
        </p:nvSpPr>
        <p:spPr/>
        <p:txBody>
          <a:bodyPr/>
          <a:lstStyle/>
          <a:p>
            <a:fld id="{047A7EFC-5DAC-49DB-9A36-F1FCF2550309}" type="datetimeFigureOut">
              <a:rPr lang="en-FI" smtClean="0"/>
              <a:t>04/04/2024</a:t>
            </a:fld>
            <a:endParaRPr lang="en-FI"/>
          </a:p>
        </p:txBody>
      </p:sp>
      <p:sp>
        <p:nvSpPr>
          <p:cNvPr id="5" name="Footer Placeholder 4">
            <a:extLst>
              <a:ext uri="{FF2B5EF4-FFF2-40B4-BE49-F238E27FC236}">
                <a16:creationId xmlns:a16="http://schemas.microsoft.com/office/drawing/2014/main" id="{45E5C374-AFC4-3178-FA16-AF94AE1468CA}"/>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B4731CDF-8925-0503-5D03-D61BA615E633}"/>
              </a:ext>
            </a:extLst>
          </p:cNvPr>
          <p:cNvSpPr>
            <a:spLocks noGrp="1"/>
          </p:cNvSpPr>
          <p:nvPr>
            <p:ph type="sldNum" sz="quarter" idx="12"/>
          </p:nvPr>
        </p:nvSpPr>
        <p:spPr/>
        <p:txBody>
          <a:bodyPr/>
          <a:lstStyle/>
          <a:p>
            <a:fld id="{06C5EDA1-2D08-431B-8F8A-6F433652BB0B}" type="slidenum">
              <a:rPr lang="en-FI" smtClean="0"/>
              <a:t>‹#›</a:t>
            </a:fld>
            <a:endParaRPr lang="en-FI"/>
          </a:p>
        </p:txBody>
      </p:sp>
    </p:spTree>
    <p:extLst>
      <p:ext uri="{BB962C8B-B14F-4D97-AF65-F5344CB8AC3E}">
        <p14:creationId xmlns:p14="http://schemas.microsoft.com/office/powerpoint/2010/main" val="2104112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CCD379-A4BD-714D-95A8-48C035FACF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FI"/>
          </a:p>
        </p:txBody>
      </p:sp>
      <p:sp>
        <p:nvSpPr>
          <p:cNvPr id="3" name="Vertical Text Placeholder 2">
            <a:extLst>
              <a:ext uri="{FF2B5EF4-FFF2-40B4-BE49-F238E27FC236}">
                <a16:creationId xmlns:a16="http://schemas.microsoft.com/office/drawing/2014/main" id="{08BF50F3-9D42-27A0-6099-3473398811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8A3FF7FE-709E-D800-F470-B90F91BF7B48}"/>
              </a:ext>
            </a:extLst>
          </p:cNvPr>
          <p:cNvSpPr>
            <a:spLocks noGrp="1"/>
          </p:cNvSpPr>
          <p:nvPr>
            <p:ph type="dt" sz="half" idx="10"/>
          </p:nvPr>
        </p:nvSpPr>
        <p:spPr/>
        <p:txBody>
          <a:bodyPr/>
          <a:lstStyle/>
          <a:p>
            <a:fld id="{047A7EFC-5DAC-49DB-9A36-F1FCF2550309}" type="datetimeFigureOut">
              <a:rPr lang="en-FI" smtClean="0"/>
              <a:t>04/04/2024</a:t>
            </a:fld>
            <a:endParaRPr lang="en-FI"/>
          </a:p>
        </p:txBody>
      </p:sp>
      <p:sp>
        <p:nvSpPr>
          <p:cNvPr id="5" name="Footer Placeholder 4">
            <a:extLst>
              <a:ext uri="{FF2B5EF4-FFF2-40B4-BE49-F238E27FC236}">
                <a16:creationId xmlns:a16="http://schemas.microsoft.com/office/drawing/2014/main" id="{523F07E3-9D95-58FB-2001-C6138F989BA8}"/>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D29EBC51-A5D2-7460-F6F5-B1C267631C49}"/>
              </a:ext>
            </a:extLst>
          </p:cNvPr>
          <p:cNvSpPr>
            <a:spLocks noGrp="1"/>
          </p:cNvSpPr>
          <p:nvPr>
            <p:ph type="sldNum" sz="quarter" idx="12"/>
          </p:nvPr>
        </p:nvSpPr>
        <p:spPr/>
        <p:txBody>
          <a:bodyPr/>
          <a:lstStyle/>
          <a:p>
            <a:fld id="{06C5EDA1-2D08-431B-8F8A-6F433652BB0B}" type="slidenum">
              <a:rPr lang="en-FI" smtClean="0"/>
              <a:t>‹#›</a:t>
            </a:fld>
            <a:endParaRPr lang="en-FI"/>
          </a:p>
        </p:txBody>
      </p:sp>
    </p:spTree>
    <p:extLst>
      <p:ext uri="{BB962C8B-B14F-4D97-AF65-F5344CB8AC3E}">
        <p14:creationId xmlns:p14="http://schemas.microsoft.com/office/powerpoint/2010/main" val="2330362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CFA6E-5019-069F-3574-B8CDB90761D4}"/>
              </a:ext>
            </a:extLst>
          </p:cNvPr>
          <p:cNvSpPr>
            <a:spLocks noGrp="1"/>
          </p:cNvSpPr>
          <p:nvPr>
            <p:ph type="title"/>
          </p:nvPr>
        </p:nvSpPr>
        <p:spPr/>
        <p:txBody>
          <a:bodyPr/>
          <a:lstStyle/>
          <a:p>
            <a:r>
              <a:rPr lang="en-US"/>
              <a:t>Click to edit Master title style</a:t>
            </a:r>
            <a:endParaRPr lang="en-FI"/>
          </a:p>
        </p:txBody>
      </p:sp>
      <p:sp>
        <p:nvSpPr>
          <p:cNvPr id="3" name="Content Placeholder 2">
            <a:extLst>
              <a:ext uri="{FF2B5EF4-FFF2-40B4-BE49-F238E27FC236}">
                <a16:creationId xmlns:a16="http://schemas.microsoft.com/office/drawing/2014/main" id="{16138001-29FE-269A-762A-B2B1285F1E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FB38CA9B-E104-6989-63AC-6F297D8B9AE8}"/>
              </a:ext>
            </a:extLst>
          </p:cNvPr>
          <p:cNvSpPr>
            <a:spLocks noGrp="1"/>
          </p:cNvSpPr>
          <p:nvPr>
            <p:ph type="dt" sz="half" idx="10"/>
          </p:nvPr>
        </p:nvSpPr>
        <p:spPr/>
        <p:txBody>
          <a:bodyPr/>
          <a:lstStyle/>
          <a:p>
            <a:fld id="{047A7EFC-5DAC-49DB-9A36-F1FCF2550309}" type="datetimeFigureOut">
              <a:rPr lang="en-FI" smtClean="0"/>
              <a:t>04/04/2024</a:t>
            </a:fld>
            <a:endParaRPr lang="en-FI"/>
          </a:p>
        </p:txBody>
      </p:sp>
      <p:sp>
        <p:nvSpPr>
          <p:cNvPr id="5" name="Footer Placeholder 4">
            <a:extLst>
              <a:ext uri="{FF2B5EF4-FFF2-40B4-BE49-F238E27FC236}">
                <a16:creationId xmlns:a16="http://schemas.microsoft.com/office/drawing/2014/main" id="{A7057586-6514-4442-43D9-EEFE9D0CDFF0}"/>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0C5BF4EE-4E81-D783-802C-FA7D83CF135F}"/>
              </a:ext>
            </a:extLst>
          </p:cNvPr>
          <p:cNvSpPr>
            <a:spLocks noGrp="1"/>
          </p:cNvSpPr>
          <p:nvPr>
            <p:ph type="sldNum" sz="quarter" idx="12"/>
          </p:nvPr>
        </p:nvSpPr>
        <p:spPr/>
        <p:txBody>
          <a:bodyPr/>
          <a:lstStyle/>
          <a:p>
            <a:fld id="{06C5EDA1-2D08-431B-8F8A-6F433652BB0B}" type="slidenum">
              <a:rPr lang="en-FI" smtClean="0"/>
              <a:t>‹#›</a:t>
            </a:fld>
            <a:endParaRPr lang="en-FI"/>
          </a:p>
        </p:txBody>
      </p:sp>
    </p:spTree>
    <p:extLst>
      <p:ext uri="{BB962C8B-B14F-4D97-AF65-F5344CB8AC3E}">
        <p14:creationId xmlns:p14="http://schemas.microsoft.com/office/powerpoint/2010/main" val="347976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01CF9-EF32-09FD-0357-4A4AB695C4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FI"/>
          </a:p>
        </p:txBody>
      </p:sp>
      <p:sp>
        <p:nvSpPr>
          <p:cNvPr id="3" name="Text Placeholder 2">
            <a:extLst>
              <a:ext uri="{FF2B5EF4-FFF2-40B4-BE49-F238E27FC236}">
                <a16:creationId xmlns:a16="http://schemas.microsoft.com/office/drawing/2014/main" id="{FCB9B7B9-108C-2B1B-7435-4400FC9EF94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85F095-1938-F0F4-D41D-022DA1CED48C}"/>
              </a:ext>
            </a:extLst>
          </p:cNvPr>
          <p:cNvSpPr>
            <a:spLocks noGrp="1"/>
          </p:cNvSpPr>
          <p:nvPr>
            <p:ph type="dt" sz="half" idx="10"/>
          </p:nvPr>
        </p:nvSpPr>
        <p:spPr/>
        <p:txBody>
          <a:bodyPr/>
          <a:lstStyle/>
          <a:p>
            <a:fld id="{047A7EFC-5DAC-49DB-9A36-F1FCF2550309}" type="datetimeFigureOut">
              <a:rPr lang="en-FI" smtClean="0"/>
              <a:t>04/04/2024</a:t>
            </a:fld>
            <a:endParaRPr lang="en-FI"/>
          </a:p>
        </p:txBody>
      </p:sp>
      <p:sp>
        <p:nvSpPr>
          <p:cNvPr id="5" name="Footer Placeholder 4">
            <a:extLst>
              <a:ext uri="{FF2B5EF4-FFF2-40B4-BE49-F238E27FC236}">
                <a16:creationId xmlns:a16="http://schemas.microsoft.com/office/drawing/2014/main" id="{A6BF18A8-9C68-B9F5-F36D-C7367C24FDE7}"/>
              </a:ext>
            </a:extLst>
          </p:cNvPr>
          <p:cNvSpPr>
            <a:spLocks noGrp="1"/>
          </p:cNvSpPr>
          <p:nvPr>
            <p:ph type="ftr" sz="quarter" idx="11"/>
          </p:nvPr>
        </p:nvSpPr>
        <p:spPr/>
        <p:txBody>
          <a:bodyPr/>
          <a:lstStyle/>
          <a:p>
            <a:endParaRPr lang="en-FI"/>
          </a:p>
        </p:txBody>
      </p:sp>
      <p:sp>
        <p:nvSpPr>
          <p:cNvPr id="6" name="Slide Number Placeholder 5">
            <a:extLst>
              <a:ext uri="{FF2B5EF4-FFF2-40B4-BE49-F238E27FC236}">
                <a16:creationId xmlns:a16="http://schemas.microsoft.com/office/drawing/2014/main" id="{ACFF0CCA-BAE0-A081-B085-2105623FEE82}"/>
              </a:ext>
            </a:extLst>
          </p:cNvPr>
          <p:cNvSpPr>
            <a:spLocks noGrp="1"/>
          </p:cNvSpPr>
          <p:nvPr>
            <p:ph type="sldNum" sz="quarter" idx="12"/>
          </p:nvPr>
        </p:nvSpPr>
        <p:spPr/>
        <p:txBody>
          <a:bodyPr/>
          <a:lstStyle/>
          <a:p>
            <a:fld id="{06C5EDA1-2D08-431B-8F8A-6F433652BB0B}" type="slidenum">
              <a:rPr lang="en-FI" smtClean="0"/>
              <a:t>‹#›</a:t>
            </a:fld>
            <a:endParaRPr lang="en-FI"/>
          </a:p>
        </p:txBody>
      </p:sp>
    </p:spTree>
    <p:extLst>
      <p:ext uri="{BB962C8B-B14F-4D97-AF65-F5344CB8AC3E}">
        <p14:creationId xmlns:p14="http://schemas.microsoft.com/office/powerpoint/2010/main" val="2202204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56AA0-D378-C36A-D4DD-9B7ABC7708BD}"/>
              </a:ext>
            </a:extLst>
          </p:cNvPr>
          <p:cNvSpPr>
            <a:spLocks noGrp="1"/>
          </p:cNvSpPr>
          <p:nvPr>
            <p:ph type="title"/>
          </p:nvPr>
        </p:nvSpPr>
        <p:spPr/>
        <p:txBody>
          <a:bodyPr/>
          <a:lstStyle/>
          <a:p>
            <a:r>
              <a:rPr lang="en-US"/>
              <a:t>Click to edit Master title style</a:t>
            </a:r>
            <a:endParaRPr lang="en-FI"/>
          </a:p>
        </p:txBody>
      </p:sp>
      <p:sp>
        <p:nvSpPr>
          <p:cNvPr id="3" name="Content Placeholder 2">
            <a:extLst>
              <a:ext uri="{FF2B5EF4-FFF2-40B4-BE49-F238E27FC236}">
                <a16:creationId xmlns:a16="http://schemas.microsoft.com/office/drawing/2014/main" id="{600948D9-E085-4EBC-1378-18EDB0333C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Content Placeholder 3">
            <a:extLst>
              <a:ext uri="{FF2B5EF4-FFF2-40B4-BE49-F238E27FC236}">
                <a16:creationId xmlns:a16="http://schemas.microsoft.com/office/drawing/2014/main" id="{9DCDB6EA-0537-5AB9-D1CA-D54934E76A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5" name="Date Placeholder 4">
            <a:extLst>
              <a:ext uri="{FF2B5EF4-FFF2-40B4-BE49-F238E27FC236}">
                <a16:creationId xmlns:a16="http://schemas.microsoft.com/office/drawing/2014/main" id="{B4C9237A-3898-FBF8-142D-26027931AD58}"/>
              </a:ext>
            </a:extLst>
          </p:cNvPr>
          <p:cNvSpPr>
            <a:spLocks noGrp="1"/>
          </p:cNvSpPr>
          <p:nvPr>
            <p:ph type="dt" sz="half" idx="10"/>
          </p:nvPr>
        </p:nvSpPr>
        <p:spPr/>
        <p:txBody>
          <a:bodyPr/>
          <a:lstStyle/>
          <a:p>
            <a:fld id="{047A7EFC-5DAC-49DB-9A36-F1FCF2550309}" type="datetimeFigureOut">
              <a:rPr lang="en-FI" smtClean="0"/>
              <a:t>04/04/2024</a:t>
            </a:fld>
            <a:endParaRPr lang="en-FI"/>
          </a:p>
        </p:txBody>
      </p:sp>
      <p:sp>
        <p:nvSpPr>
          <p:cNvPr id="6" name="Footer Placeholder 5">
            <a:extLst>
              <a:ext uri="{FF2B5EF4-FFF2-40B4-BE49-F238E27FC236}">
                <a16:creationId xmlns:a16="http://schemas.microsoft.com/office/drawing/2014/main" id="{14BA76F6-CE89-1251-D63F-0C676491951B}"/>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FD07396D-F57F-A0A0-1EA5-369E24BD0D92}"/>
              </a:ext>
            </a:extLst>
          </p:cNvPr>
          <p:cNvSpPr>
            <a:spLocks noGrp="1"/>
          </p:cNvSpPr>
          <p:nvPr>
            <p:ph type="sldNum" sz="quarter" idx="12"/>
          </p:nvPr>
        </p:nvSpPr>
        <p:spPr/>
        <p:txBody>
          <a:bodyPr/>
          <a:lstStyle/>
          <a:p>
            <a:fld id="{06C5EDA1-2D08-431B-8F8A-6F433652BB0B}" type="slidenum">
              <a:rPr lang="en-FI" smtClean="0"/>
              <a:t>‹#›</a:t>
            </a:fld>
            <a:endParaRPr lang="en-FI"/>
          </a:p>
        </p:txBody>
      </p:sp>
    </p:spTree>
    <p:extLst>
      <p:ext uri="{BB962C8B-B14F-4D97-AF65-F5344CB8AC3E}">
        <p14:creationId xmlns:p14="http://schemas.microsoft.com/office/powerpoint/2010/main" val="1399520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8708C-2099-A81C-F06A-026CB568403D}"/>
              </a:ext>
            </a:extLst>
          </p:cNvPr>
          <p:cNvSpPr>
            <a:spLocks noGrp="1"/>
          </p:cNvSpPr>
          <p:nvPr>
            <p:ph type="title"/>
          </p:nvPr>
        </p:nvSpPr>
        <p:spPr>
          <a:xfrm>
            <a:off x="839788" y="365125"/>
            <a:ext cx="10515600" cy="1325563"/>
          </a:xfrm>
        </p:spPr>
        <p:txBody>
          <a:bodyPr/>
          <a:lstStyle/>
          <a:p>
            <a:r>
              <a:rPr lang="en-US"/>
              <a:t>Click to edit Master title style</a:t>
            </a:r>
            <a:endParaRPr lang="en-FI"/>
          </a:p>
        </p:txBody>
      </p:sp>
      <p:sp>
        <p:nvSpPr>
          <p:cNvPr id="3" name="Text Placeholder 2">
            <a:extLst>
              <a:ext uri="{FF2B5EF4-FFF2-40B4-BE49-F238E27FC236}">
                <a16:creationId xmlns:a16="http://schemas.microsoft.com/office/drawing/2014/main" id="{49E1B594-C77D-D9C0-5B47-957B832CE4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5EF7CB-100D-A58C-EF64-847B6D91AB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5" name="Text Placeholder 4">
            <a:extLst>
              <a:ext uri="{FF2B5EF4-FFF2-40B4-BE49-F238E27FC236}">
                <a16:creationId xmlns:a16="http://schemas.microsoft.com/office/drawing/2014/main" id="{9355D4DA-482F-7308-F848-DA600DC6DC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B44A25-0737-984D-FB31-52273D41A9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7" name="Date Placeholder 6">
            <a:extLst>
              <a:ext uri="{FF2B5EF4-FFF2-40B4-BE49-F238E27FC236}">
                <a16:creationId xmlns:a16="http://schemas.microsoft.com/office/drawing/2014/main" id="{E1012DF0-C7EF-4E0B-9ABE-0F917FD482E8}"/>
              </a:ext>
            </a:extLst>
          </p:cNvPr>
          <p:cNvSpPr>
            <a:spLocks noGrp="1"/>
          </p:cNvSpPr>
          <p:nvPr>
            <p:ph type="dt" sz="half" idx="10"/>
          </p:nvPr>
        </p:nvSpPr>
        <p:spPr/>
        <p:txBody>
          <a:bodyPr/>
          <a:lstStyle/>
          <a:p>
            <a:fld id="{047A7EFC-5DAC-49DB-9A36-F1FCF2550309}" type="datetimeFigureOut">
              <a:rPr lang="en-FI" smtClean="0"/>
              <a:t>04/04/2024</a:t>
            </a:fld>
            <a:endParaRPr lang="en-FI"/>
          </a:p>
        </p:txBody>
      </p:sp>
      <p:sp>
        <p:nvSpPr>
          <p:cNvPr id="8" name="Footer Placeholder 7">
            <a:extLst>
              <a:ext uri="{FF2B5EF4-FFF2-40B4-BE49-F238E27FC236}">
                <a16:creationId xmlns:a16="http://schemas.microsoft.com/office/drawing/2014/main" id="{97C0BBAD-497D-8F82-A1D3-081C88123D96}"/>
              </a:ext>
            </a:extLst>
          </p:cNvPr>
          <p:cNvSpPr>
            <a:spLocks noGrp="1"/>
          </p:cNvSpPr>
          <p:nvPr>
            <p:ph type="ftr" sz="quarter" idx="11"/>
          </p:nvPr>
        </p:nvSpPr>
        <p:spPr/>
        <p:txBody>
          <a:bodyPr/>
          <a:lstStyle/>
          <a:p>
            <a:endParaRPr lang="en-FI"/>
          </a:p>
        </p:txBody>
      </p:sp>
      <p:sp>
        <p:nvSpPr>
          <p:cNvPr id="9" name="Slide Number Placeholder 8">
            <a:extLst>
              <a:ext uri="{FF2B5EF4-FFF2-40B4-BE49-F238E27FC236}">
                <a16:creationId xmlns:a16="http://schemas.microsoft.com/office/drawing/2014/main" id="{B96193BC-72D1-2ADF-7F41-AECBCBB2EA1A}"/>
              </a:ext>
            </a:extLst>
          </p:cNvPr>
          <p:cNvSpPr>
            <a:spLocks noGrp="1"/>
          </p:cNvSpPr>
          <p:nvPr>
            <p:ph type="sldNum" sz="quarter" idx="12"/>
          </p:nvPr>
        </p:nvSpPr>
        <p:spPr/>
        <p:txBody>
          <a:bodyPr/>
          <a:lstStyle/>
          <a:p>
            <a:fld id="{06C5EDA1-2D08-431B-8F8A-6F433652BB0B}" type="slidenum">
              <a:rPr lang="en-FI" smtClean="0"/>
              <a:t>‹#›</a:t>
            </a:fld>
            <a:endParaRPr lang="en-FI"/>
          </a:p>
        </p:txBody>
      </p:sp>
    </p:spTree>
    <p:extLst>
      <p:ext uri="{BB962C8B-B14F-4D97-AF65-F5344CB8AC3E}">
        <p14:creationId xmlns:p14="http://schemas.microsoft.com/office/powerpoint/2010/main" val="2348815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8EC6D-6E7E-A122-219E-32532C6FFD8F}"/>
              </a:ext>
            </a:extLst>
          </p:cNvPr>
          <p:cNvSpPr>
            <a:spLocks noGrp="1"/>
          </p:cNvSpPr>
          <p:nvPr>
            <p:ph type="title"/>
          </p:nvPr>
        </p:nvSpPr>
        <p:spPr/>
        <p:txBody>
          <a:bodyPr/>
          <a:lstStyle/>
          <a:p>
            <a:r>
              <a:rPr lang="en-US"/>
              <a:t>Click to edit Master title style</a:t>
            </a:r>
            <a:endParaRPr lang="en-FI"/>
          </a:p>
        </p:txBody>
      </p:sp>
      <p:sp>
        <p:nvSpPr>
          <p:cNvPr id="3" name="Date Placeholder 2">
            <a:extLst>
              <a:ext uri="{FF2B5EF4-FFF2-40B4-BE49-F238E27FC236}">
                <a16:creationId xmlns:a16="http://schemas.microsoft.com/office/drawing/2014/main" id="{59A01D2D-A309-3C23-73E8-5FA9E130A199}"/>
              </a:ext>
            </a:extLst>
          </p:cNvPr>
          <p:cNvSpPr>
            <a:spLocks noGrp="1"/>
          </p:cNvSpPr>
          <p:nvPr>
            <p:ph type="dt" sz="half" idx="10"/>
          </p:nvPr>
        </p:nvSpPr>
        <p:spPr/>
        <p:txBody>
          <a:bodyPr/>
          <a:lstStyle/>
          <a:p>
            <a:fld id="{047A7EFC-5DAC-49DB-9A36-F1FCF2550309}" type="datetimeFigureOut">
              <a:rPr lang="en-FI" smtClean="0"/>
              <a:t>04/04/2024</a:t>
            </a:fld>
            <a:endParaRPr lang="en-FI"/>
          </a:p>
        </p:txBody>
      </p:sp>
      <p:sp>
        <p:nvSpPr>
          <p:cNvPr id="4" name="Footer Placeholder 3">
            <a:extLst>
              <a:ext uri="{FF2B5EF4-FFF2-40B4-BE49-F238E27FC236}">
                <a16:creationId xmlns:a16="http://schemas.microsoft.com/office/drawing/2014/main" id="{4A6A7DE6-ACE7-42E1-9A69-3D9B57697112}"/>
              </a:ext>
            </a:extLst>
          </p:cNvPr>
          <p:cNvSpPr>
            <a:spLocks noGrp="1"/>
          </p:cNvSpPr>
          <p:nvPr>
            <p:ph type="ftr" sz="quarter" idx="11"/>
          </p:nvPr>
        </p:nvSpPr>
        <p:spPr/>
        <p:txBody>
          <a:bodyPr/>
          <a:lstStyle/>
          <a:p>
            <a:endParaRPr lang="en-FI"/>
          </a:p>
        </p:txBody>
      </p:sp>
      <p:sp>
        <p:nvSpPr>
          <p:cNvPr id="5" name="Slide Number Placeholder 4">
            <a:extLst>
              <a:ext uri="{FF2B5EF4-FFF2-40B4-BE49-F238E27FC236}">
                <a16:creationId xmlns:a16="http://schemas.microsoft.com/office/drawing/2014/main" id="{ECAC5434-898A-EA80-7A8C-A3575A8910D2}"/>
              </a:ext>
            </a:extLst>
          </p:cNvPr>
          <p:cNvSpPr>
            <a:spLocks noGrp="1"/>
          </p:cNvSpPr>
          <p:nvPr>
            <p:ph type="sldNum" sz="quarter" idx="12"/>
          </p:nvPr>
        </p:nvSpPr>
        <p:spPr/>
        <p:txBody>
          <a:bodyPr/>
          <a:lstStyle/>
          <a:p>
            <a:fld id="{06C5EDA1-2D08-431B-8F8A-6F433652BB0B}" type="slidenum">
              <a:rPr lang="en-FI" smtClean="0"/>
              <a:t>‹#›</a:t>
            </a:fld>
            <a:endParaRPr lang="en-FI"/>
          </a:p>
        </p:txBody>
      </p:sp>
    </p:spTree>
    <p:extLst>
      <p:ext uri="{BB962C8B-B14F-4D97-AF65-F5344CB8AC3E}">
        <p14:creationId xmlns:p14="http://schemas.microsoft.com/office/powerpoint/2010/main" val="595389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E6F021-0756-1734-1781-69BB03512531}"/>
              </a:ext>
            </a:extLst>
          </p:cNvPr>
          <p:cNvSpPr>
            <a:spLocks noGrp="1"/>
          </p:cNvSpPr>
          <p:nvPr>
            <p:ph type="dt" sz="half" idx="10"/>
          </p:nvPr>
        </p:nvSpPr>
        <p:spPr/>
        <p:txBody>
          <a:bodyPr/>
          <a:lstStyle/>
          <a:p>
            <a:fld id="{047A7EFC-5DAC-49DB-9A36-F1FCF2550309}" type="datetimeFigureOut">
              <a:rPr lang="en-FI" smtClean="0"/>
              <a:t>04/04/2024</a:t>
            </a:fld>
            <a:endParaRPr lang="en-FI"/>
          </a:p>
        </p:txBody>
      </p:sp>
      <p:sp>
        <p:nvSpPr>
          <p:cNvPr id="3" name="Footer Placeholder 2">
            <a:extLst>
              <a:ext uri="{FF2B5EF4-FFF2-40B4-BE49-F238E27FC236}">
                <a16:creationId xmlns:a16="http://schemas.microsoft.com/office/drawing/2014/main" id="{6D92FE2B-B489-8011-2ED5-F36DB038F06E}"/>
              </a:ext>
            </a:extLst>
          </p:cNvPr>
          <p:cNvSpPr>
            <a:spLocks noGrp="1"/>
          </p:cNvSpPr>
          <p:nvPr>
            <p:ph type="ftr" sz="quarter" idx="11"/>
          </p:nvPr>
        </p:nvSpPr>
        <p:spPr/>
        <p:txBody>
          <a:bodyPr/>
          <a:lstStyle/>
          <a:p>
            <a:endParaRPr lang="en-FI"/>
          </a:p>
        </p:txBody>
      </p:sp>
      <p:sp>
        <p:nvSpPr>
          <p:cNvPr id="4" name="Slide Number Placeholder 3">
            <a:extLst>
              <a:ext uri="{FF2B5EF4-FFF2-40B4-BE49-F238E27FC236}">
                <a16:creationId xmlns:a16="http://schemas.microsoft.com/office/drawing/2014/main" id="{12BF1652-E508-4CCF-0C65-89DF17AA07E0}"/>
              </a:ext>
            </a:extLst>
          </p:cNvPr>
          <p:cNvSpPr>
            <a:spLocks noGrp="1"/>
          </p:cNvSpPr>
          <p:nvPr>
            <p:ph type="sldNum" sz="quarter" idx="12"/>
          </p:nvPr>
        </p:nvSpPr>
        <p:spPr/>
        <p:txBody>
          <a:bodyPr/>
          <a:lstStyle/>
          <a:p>
            <a:fld id="{06C5EDA1-2D08-431B-8F8A-6F433652BB0B}" type="slidenum">
              <a:rPr lang="en-FI" smtClean="0"/>
              <a:t>‹#›</a:t>
            </a:fld>
            <a:endParaRPr lang="en-FI"/>
          </a:p>
        </p:txBody>
      </p:sp>
    </p:spTree>
    <p:extLst>
      <p:ext uri="{BB962C8B-B14F-4D97-AF65-F5344CB8AC3E}">
        <p14:creationId xmlns:p14="http://schemas.microsoft.com/office/powerpoint/2010/main" val="3499695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BAA76-24A1-3794-2852-9B6B668871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FI"/>
          </a:p>
        </p:txBody>
      </p:sp>
      <p:sp>
        <p:nvSpPr>
          <p:cNvPr id="3" name="Content Placeholder 2">
            <a:extLst>
              <a:ext uri="{FF2B5EF4-FFF2-40B4-BE49-F238E27FC236}">
                <a16:creationId xmlns:a16="http://schemas.microsoft.com/office/drawing/2014/main" id="{2AA7CCB5-820C-7D94-5D59-0D0E592BDB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Text Placeholder 3">
            <a:extLst>
              <a:ext uri="{FF2B5EF4-FFF2-40B4-BE49-F238E27FC236}">
                <a16:creationId xmlns:a16="http://schemas.microsoft.com/office/drawing/2014/main" id="{168E5AA6-1875-EBC0-6FE2-83EB259BFC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3708B3-37B5-4F61-8F0E-72B5405E90E5}"/>
              </a:ext>
            </a:extLst>
          </p:cNvPr>
          <p:cNvSpPr>
            <a:spLocks noGrp="1"/>
          </p:cNvSpPr>
          <p:nvPr>
            <p:ph type="dt" sz="half" idx="10"/>
          </p:nvPr>
        </p:nvSpPr>
        <p:spPr/>
        <p:txBody>
          <a:bodyPr/>
          <a:lstStyle/>
          <a:p>
            <a:fld id="{047A7EFC-5DAC-49DB-9A36-F1FCF2550309}" type="datetimeFigureOut">
              <a:rPr lang="en-FI" smtClean="0"/>
              <a:t>04/04/2024</a:t>
            </a:fld>
            <a:endParaRPr lang="en-FI"/>
          </a:p>
        </p:txBody>
      </p:sp>
      <p:sp>
        <p:nvSpPr>
          <p:cNvPr id="6" name="Footer Placeholder 5">
            <a:extLst>
              <a:ext uri="{FF2B5EF4-FFF2-40B4-BE49-F238E27FC236}">
                <a16:creationId xmlns:a16="http://schemas.microsoft.com/office/drawing/2014/main" id="{4BE3FC1F-DA46-1646-7B14-3B70CF61FC82}"/>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AD28A1D7-7E21-83F4-B1A0-8C2DAE57AB3E}"/>
              </a:ext>
            </a:extLst>
          </p:cNvPr>
          <p:cNvSpPr>
            <a:spLocks noGrp="1"/>
          </p:cNvSpPr>
          <p:nvPr>
            <p:ph type="sldNum" sz="quarter" idx="12"/>
          </p:nvPr>
        </p:nvSpPr>
        <p:spPr/>
        <p:txBody>
          <a:bodyPr/>
          <a:lstStyle/>
          <a:p>
            <a:fld id="{06C5EDA1-2D08-431B-8F8A-6F433652BB0B}" type="slidenum">
              <a:rPr lang="en-FI" smtClean="0"/>
              <a:t>‹#›</a:t>
            </a:fld>
            <a:endParaRPr lang="en-FI"/>
          </a:p>
        </p:txBody>
      </p:sp>
    </p:spTree>
    <p:extLst>
      <p:ext uri="{BB962C8B-B14F-4D97-AF65-F5344CB8AC3E}">
        <p14:creationId xmlns:p14="http://schemas.microsoft.com/office/powerpoint/2010/main" val="2021567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8E6B-1084-70A4-3E9B-BF11CBEE70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FI"/>
          </a:p>
        </p:txBody>
      </p:sp>
      <p:sp>
        <p:nvSpPr>
          <p:cNvPr id="3" name="Picture Placeholder 2">
            <a:extLst>
              <a:ext uri="{FF2B5EF4-FFF2-40B4-BE49-F238E27FC236}">
                <a16:creationId xmlns:a16="http://schemas.microsoft.com/office/drawing/2014/main" id="{AF88DF28-4765-64DF-27F0-8F239718CC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I"/>
          </a:p>
        </p:txBody>
      </p:sp>
      <p:sp>
        <p:nvSpPr>
          <p:cNvPr id="4" name="Text Placeholder 3">
            <a:extLst>
              <a:ext uri="{FF2B5EF4-FFF2-40B4-BE49-F238E27FC236}">
                <a16:creationId xmlns:a16="http://schemas.microsoft.com/office/drawing/2014/main" id="{5C7B8ACD-3ACD-46B6-F341-0DED221965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25822B-B191-F2A5-BDAD-A0121CE030A6}"/>
              </a:ext>
            </a:extLst>
          </p:cNvPr>
          <p:cNvSpPr>
            <a:spLocks noGrp="1"/>
          </p:cNvSpPr>
          <p:nvPr>
            <p:ph type="dt" sz="half" idx="10"/>
          </p:nvPr>
        </p:nvSpPr>
        <p:spPr/>
        <p:txBody>
          <a:bodyPr/>
          <a:lstStyle/>
          <a:p>
            <a:fld id="{047A7EFC-5DAC-49DB-9A36-F1FCF2550309}" type="datetimeFigureOut">
              <a:rPr lang="en-FI" smtClean="0"/>
              <a:t>04/04/2024</a:t>
            </a:fld>
            <a:endParaRPr lang="en-FI"/>
          </a:p>
        </p:txBody>
      </p:sp>
      <p:sp>
        <p:nvSpPr>
          <p:cNvPr id="6" name="Footer Placeholder 5">
            <a:extLst>
              <a:ext uri="{FF2B5EF4-FFF2-40B4-BE49-F238E27FC236}">
                <a16:creationId xmlns:a16="http://schemas.microsoft.com/office/drawing/2014/main" id="{73A7090E-218A-04AA-6703-D11DB77A96DC}"/>
              </a:ext>
            </a:extLst>
          </p:cNvPr>
          <p:cNvSpPr>
            <a:spLocks noGrp="1"/>
          </p:cNvSpPr>
          <p:nvPr>
            <p:ph type="ftr" sz="quarter" idx="11"/>
          </p:nvPr>
        </p:nvSpPr>
        <p:spPr/>
        <p:txBody>
          <a:bodyPr/>
          <a:lstStyle/>
          <a:p>
            <a:endParaRPr lang="en-FI"/>
          </a:p>
        </p:txBody>
      </p:sp>
      <p:sp>
        <p:nvSpPr>
          <p:cNvPr id="7" name="Slide Number Placeholder 6">
            <a:extLst>
              <a:ext uri="{FF2B5EF4-FFF2-40B4-BE49-F238E27FC236}">
                <a16:creationId xmlns:a16="http://schemas.microsoft.com/office/drawing/2014/main" id="{17E95646-88C1-F634-8DF6-A4454A687699}"/>
              </a:ext>
            </a:extLst>
          </p:cNvPr>
          <p:cNvSpPr>
            <a:spLocks noGrp="1"/>
          </p:cNvSpPr>
          <p:nvPr>
            <p:ph type="sldNum" sz="quarter" idx="12"/>
          </p:nvPr>
        </p:nvSpPr>
        <p:spPr/>
        <p:txBody>
          <a:bodyPr/>
          <a:lstStyle/>
          <a:p>
            <a:fld id="{06C5EDA1-2D08-431B-8F8A-6F433652BB0B}" type="slidenum">
              <a:rPr lang="en-FI" smtClean="0"/>
              <a:t>‹#›</a:t>
            </a:fld>
            <a:endParaRPr lang="en-FI"/>
          </a:p>
        </p:txBody>
      </p:sp>
    </p:spTree>
    <p:extLst>
      <p:ext uri="{BB962C8B-B14F-4D97-AF65-F5344CB8AC3E}">
        <p14:creationId xmlns:p14="http://schemas.microsoft.com/office/powerpoint/2010/main" val="3277090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B6C3F3-3DC9-4674-CD4A-81B010F8F8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FI"/>
          </a:p>
        </p:txBody>
      </p:sp>
      <p:sp>
        <p:nvSpPr>
          <p:cNvPr id="3" name="Text Placeholder 2">
            <a:extLst>
              <a:ext uri="{FF2B5EF4-FFF2-40B4-BE49-F238E27FC236}">
                <a16:creationId xmlns:a16="http://schemas.microsoft.com/office/drawing/2014/main" id="{80A0C589-52CB-6DA4-D0D0-75FF7EC17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FI"/>
          </a:p>
        </p:txBody>
      </p:sp>
      <p:sp>
        <p:nvSpPr>
          <p:cNvPr id="4" name="Date Placeholder 3">
            <a:extLst>
              <a:ext uri="{FF2B5EF4-FFF2-40B4-BE49-F238E27FC236}">
                <a16:creationId xmlns:a16="http://schemas.microsoft.com/office/drawing/2014/main" id="{D3D2B119-AB21-99DD-15DE-E14DC28875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7A7EFC-5DAC-49DB-9A36-F1FCF2550309}" type="datetimeFigureOut">
              <a:rPr lang="en-FI" smtClean="0"/>
              <a:t>04/04/2024</a:t>
            </a:fld>
            <a:endParaRPr lang="en-FI"/>
          </a:p>
        </p:txBody>
      </p:sp>
      <p:sp>
        <p:nvSpPr>
          <p:cNvPr id="5" name="Footer Placeholder 4">
            <a:extLst>
              <a:ext uri="{FF2B5EF4-FFF2-40B4-BE49-F238E27FC236}">
                <a16:creationId xmlns:a16="http://schemas.microsoft.com/office/drawing/2014/main" id="{8CAB26E9-67A6-59E4-34FC-D4AB158EC8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FI"/>
          </a:p>
        </p:txBody>
      </p:sp>
      <p:sp>
        <p:nvSpPr>
          <p:cNvPr id="6" name="Slide Number Placeholder 5">
            <a:extLst>
              <a:ext uri="{FF2B5EF4-FFF2-40B4-BE49-F238E27FC236}">
                <a16:creationId xmlns:a16="http://schemas.microsoft.com/office/drawing/2014/main" id="{63AEEC24-1B41-ACD8-6A85-4EF433D5CA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C5EDA1-2D08-431B-8F8A-6F433652BB0B}" type="slidenum">
              <a:rPr lang="en-FI" smtClean="0"/>
              <a:t>‹#›</a:t>
            </a:fld>
            <a:endParaRPr lang="en-FI"/>
          </a:p>
        </p:txBody>
      </p:sp>
    </p:spTree>
    <p:extLst>
      <p:ext uri="{BB962C8B-B14F-4D97-AF65-F5344CB8AC3E}">
        <p14:creationId xmlns:p14="http://schemas.microsoft.com/office/powerpoint/2010/main" val="2012453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4397CF00-DFA0-F858-1ED6-2EA51AB84DCD}"/>
              </a:ext>
            </a:extLst>
          </p:cNvPr>
          <p:cNvSpPr/>
          <p:nvPr/>
        </p:nvSpPr>
        <p:spPr>
          <a:xfrm>
            <a:off x="2228850" y="1428750"/>
            <a:ext cx="3200400" cy="4000500"/>
          </a:xfrm>
          <a:prstGeom prst="rtTriangl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dirty="0"/>
          </a:p>
        </p:txBody>
      </p:sp>
      <p:sp>
        <p:nvSpPr>
          <p:cNvPr id="6" name="Right Triangle 5">
            <a:extLst>
              <a:ext uri="{FF2B5EF4-FFF2-40B4-BE49-F238E27FC236}">
                <a16:creationId xmlns:a16="http://schemas.microsoft.com/office/drawing/2014/main" id="{EEC6C37D-548F-691D-59FD-F11415EBD9D4}"/>
              </a:ext>
            </a:extLst>
          </p:cNvPr>
          <p:cNvSpPr/>
          <p:nvPr/>
        </p:nvSpPr>
        <p:spPr>
          <a:xfrm rot="10800000">
            <a:off x="3000375" y="1419225"/>
            <a:ext cx="3200400" cy="4000500"/>
          </a:xfrm>
          <a:prstGeom prst="rtTriangl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dirty="0"/>
          </a:p>
        </p:txBody>
      </p:sp>
      <p:cxnSp>
        <p:nvCxnSpPr>
          <p:cNvPr id="8" name="Straight Connector 7">
            <a:extLst>
              <a:ext uri="{FF2B5EF4-FFF2-40B4-BE49-F238E27FC236}">
                <a16:creationId xmlns:a16="http://schemas.microsoft.com/office/drawing/2014/main" id="{8FFC9BC3-7C29-D626-0513-0492E7A0B220}"/>
              </a:ext>
            </a:extLst>
          </p:cNvPr>
          <p:cNvCxnSpPr/>
          <p:nvPr/>
        </p:nvCxnSpPr>
        <p:spPr>
          <a:xfrm flipV="1">
            <a:off x="485775" y="2314575"/>
            <a:ext cx="7715250" cy="4476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20A4B270-E75B-87F6-BBDC-63960EECA2DD}"/>
              </a:ext>
            </a:extLst>
          </p:cNvPr>
          <p:cNvSpPr txBox="1"/>
          <p:nvPr/>
        </p:nvSpPr>
        <p:spPr>
          <a:xfrm>
            <a:off x="1990818" y="2399912"/>
            <a:ext cx="276038" cy="276999"/>
          </a:xfrm>
          <a:prstGeom prst="rect">
            <a:avLst/>
          </a:prstGeom>
          <a:noFill/>
        </p:spPr>
        <p:txBody>
          <a:bodyPr wrap="none" rtlCol="0">
            <a:spAutoFit/>
          </a:bodyPr>
          <a:lstStyle/>
          <a:p>
            <a:r>
              <a:rPr lang="en-US" sz="1200" dirty="0"/>
              <a:t>A</a:t>
            </a:r>
            <a:endParaRPr lang="en-FI" sz="1200" dirty="0"/>
          </a:p>
        </p:txBody>
      </p:sp>
      <p:sp>
        <p:nvSpPr>
          <p:cNvPr id="10" name="TextBox 9">
            <a:extLst>
              <a:ext uri="{FF2B5EF4-FFF2-40B4-BE49-F238E27FC236}">
                <a16:creationId xmlns:a16="http://schemas.microsoft.com/office/drawing/2014/main" id="{0F39F664-0276-175A-7AF0-BEF908D24372}"/>
              </a:ext>
            </a:extLst>
          </p:cNvPr>
          <p:cNvSpPr txBox="1"/>
          <p:nvPr/>
        </p:nvSpPr>
        <p:spPr>
          <a:xfrm>
            <a:off x="3090768" y="2351514"/>
            <a:ext cx="277640" cy="276999"/>
          </a:xfrm>
          <a:prstGeom prst="rect">
            <a:avLst/>
          </a:prstGeom>
          <a:noFill/>
        </p:spPr>
        <p:txBody>
          <a:bodyPr wrap="none" rtlCol="0">
            <a:spAutoFit/>
          </a:bodyPr>
          <a:lstStyle/>
          <a:p>
            <a:r>
              <a:rPr lang="en-US" sz="1200" dirty="0"/>
              <a:t>B</a:t>
            </a:r>
            <a:endParaRPr lang="en-FI" sz="1200" dirty="0"/>
          </a:p>
        </p:txBody>
      </p:sp>
      <p:sp>
        <p:nvSpPr>
          <p:cNvPr id="11" name="TextBox 10">
            <a:extLst>
              <a:ext uri="{FF2B5EF4-FFF2-40B4-BE49-F238E27FC236}">
                <a16:creationId xmlns:a16="http://schemas.microsoft.com/office/drawing/2014/main" id="{03BC48F8-4A9F-B492-FBCA-4A43BBEA99BD}"/>
              </a:ext>
            </a:extLst>
          </p:cNvPr>
          <p:cNvSpPr txBox="1"/>
          <p:nvPr/>
        </p:nvSpPr>
        <p:spPr>
          <a:xfrm>
            <a:off x="3584712" y="2351513"/>
            <a:ext cx="290464" cy="276999"/>
          </a:xfrm>
          <a:prstGeom prst="rect">
            <a:avLst/>
          </a:prstGeom>
          <a:noFill/>
        </p:spPr>
        <p:txBody>
          <a:bodyPr wrap="none" rtlCol="0">
            <a:spAutoFit/>
          </a:bodyPr>
          <a:lstStyle/>
          <a:p>
            <a:r>
              <a:rPr lang="en-US" sz="1200" dirty="0"/>
              <a:t>C</a:t>
            </a:r>
            <a:endParaRPr lang="en-FI" sz="1200" dirty="0"/>
          </a:p>
        </p:txBody>
      </p:sp>
      <p:sp>
        <p:nvSpPr>
          <p:cNvPr id="12" name="TextBox 11">
            <a:extLst>
              <a:ext uri="{FF2B5EF4-FFF2-40B4-BE49-F238E27FC236}">
                <a16:creationId xmlns:a16="http://schemas.microsoft.com/office/drawing/2014/main" id="{E116A6D7-950E-E03A-ED1F-B11036FC344D}"/>
              </a:ext>
            </a:extLst>
          </p:cNvPr>
          <p:cNvSpPr txBox="1"/>
          <p:nvPr/>
        </p:nvSpPr>
        <p:spPr>
          <a:xfrm>
            <a:off x="6169207" y="2170300"/>
            <a:ext cx="290464" cy="276999"/>
          </a:xfrm>
          <a:prstGeom prst="rect">
            <a:avLst/>
          </a:prstGeom>
          <a:noFill/>
        </p:spPr>
        <p:txBody>
          <a:bodyPr wrap="none" rtlCol="0">
            <a:spAutoFit/>
          </a:bodyPr>
          <a:lstStyle/>
          <a:p>
            <a:r>
              <a:rPr lang="en-US" sz="1200" dirty="0"/>
              <a:t>D</a:t>
            </a:r>
            <a:endParaRPr lang="en-FI" sz="1200" dirty="0"/>
          </a:p>
        </p:txBody>
      </p:sp>
      <p:cxnSp>
        <p:nvCxnSpPr>
          <p:cNvPr id="16" name="Straight Arrow Connector 15">
            <a:extLst>
              <a:ext uri="{FF2B5EF4-FFF2-40B4-BE49-F238E27FC236}">
                <a16:creationId xmlns:a16="http://schemas.microsoft.com/office/drawing/2014/main" id="{772E1527-273D-C293-E4B7-0ED221FD9BA7}"/>
              </a:ext>
            </a:extLst>
          </p:cNvPr>
          <p:cNvCxnSpPr>
            <a:cxnSpLocks/>
          </p:cNvCxnSpPr>
          <p:nvPr/>
        </p:nvCxnSpPr>
        <p:spPr>
          <a:xfrm>
            <a:off x="1590675" y="1428750"/>
            <a:ext cx="0" cy="400050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32B3930E-E822-AB2C-A197-6A60C47238F9}"/>
              </a:ext>
            </a:extLst>
          </p:cNvPr>
          <p:cNvSpPr txBox="1"/>
          <p:nvPr/>
        </p:nvSpPr>
        <p:spPr>
          <a:xfrm>
            <a:off x="1295450" y="3290500"/>
            <a:ext cx="268022" cy="276999"/>
          </a:xfrm>
          <a:prstGeom prst="rect">
            <a:avLst/>
          </a:prstGeom>
          <a:noFill/>
        </p:spPr>
        <p:txBody>
          <a:bodyPr wrap="none" rtlCol="0">
            <a:spAutoFit/>
          </a:bodyPr>
          <a:lstStyle/>
          <a:p>
            <a:r>
              <a:rPr lang="en-US" sz="1200" dirty="0"/>
              <a:t>Y</a:t>
            </a:r>
            <a:endParaRPr lang="en-FI" sz="1200" dirty="0"/>
          </a:p>
        </p:txBody>
      </p:sp>
      <p:sp>
        <p:nvSpPr>
          <p:cNvPr id="19" name="TextBox 18">
            <a:extLst>
              <a:ext uri="{FF2B5EF4-FFF2-40B4-BE49-F238E27FC236}">
                <a16:creationId xmlns:a16="http://schemas.microsoft.com/office/drawing/2014/main" id="{8F065890-5429-0DA2-DCA7-1AEDFB43E41A}"/>
              </a:ext>
            </a:extLst>
          </p:cNvPr>
          <p:cNvSpPr txBox="1"/>
          <p:nvPr/>
        </p:nvSpPr>
        <p:spPr>
          <a:xfrm>
            <a:off x="8330423" y="3419475"/>
            <a:ext cx="1955223" cy="2446824"/>
          </a:xfrm>
          <a:prstGeom prst="rect">
            <a:avLst/>
          </a:prstGeom>
          <a:noFill/>
        </p:spPr>
        <p:txBody>
          <a:bodyPr wrap="square" rtlCol="0">
            <a:spAutoFit/>
          </a:bodyPr>
          <a:lstStyle/>
          <a:p>
            <a:r>
              <a:rPr lang="en-US" sz="1200" dirty="0"/>
              <a:t>tan(</a:t>
            </a:r>
            <a:r>
              <a:rPr lang="el-GR" sz="1200" dirty="0"/>
              <a:t>α</a:t>
            </a:r>
            <a:r>
              <a:rPr lang="en-US" sz="1200" dirty="0"/>
              <a:t>) = X/Y</a:t>
            </a:r>
          </a:p>
          <a:p>
            <a:r>
              <a:rPr lang="en-US" sz="1200" dirty="0"/>
              <a:t>cos(</a:t>
            </a:r>
            <a:r>
              <a:rPr lang="el-GR" sz="1200" dirty="0"/>
              <a:t>α</a:t>
            </a:r>
            <a:r>
              <a:rPr lang="en-US" sz="1200" dirty="0"/>
              <a:t>) = tg/X’</a:t>
            </a:r>
          </a:p>
          <a:p>
            <a:r>
              <a:rPr lang="en-US" sz="1200" dirty="0"/>
              <a:t>tg = cos(</a:t>
            </a:r>
            <a:r>
              <a:rPr lang="el-GR" sz="1200" dirty="0"/>
              <a:t>α</a:t>
            </a:r>
            <a:r>
              <a:rPr lang="en-US" sz="1200" dirty="0"/>
              <a:t>)*X’</a:t>
            </a:r>
          </a:p>
          <a:p>
            <a:r>
              <a:rPr lang="en-US" sz="1200" dirty="0"/>
              <a:t>cos(δ) = BC/tg</a:t>
            </a:r>
          </a:p>
          <a:p>
            <a:r>
              <a:rPr lang="en-US" sz="1200" dirty="0"/>
              <a:t>cos(</a:t>
            </a:r>
            <a:r>
              <a:rPr lang="el-GR" sz="1200" dirty="0"/>
              <a:t>β</a:t>
            </a:r>
            <a:r>
              <a:rPr lang="en-US" sz="1200" dirty="0"/>
              <a:t>) = (X+X’)/(AD)</a:t>
            </a:r>
          </a:p>
          <a:p>
            <a:r>
              <a:rPr lang="en-US" sz="1200" dirty="0"/>
              <a:t>X’/ (BC)  &gt; 1 =&gt; </a:t>
            </a:r>
            <a:r>
              <a:rPr lang="el-GR" sz="1200" dirty="0"/>
              <a:t>β</a:t>
            </a:r>
            <a:r>
              <a:rPr lang="en-US" sz="1200" dirty="0"/>
              <a:t> &lt; 0</a:t>
            </a:r>
          </a:p>
          <a:p>
            <a:r>
              <a:rPr lang="en-US" sz="1200" dirty="0"/>
              <a:t>X’/ (BC)  &lt; 1 =&gt; </a:t>
            </a:r>
            <a:r>
              <a:rPr lang="el-GR" sz="1200" dirty="0"/>
              <a:t>β</a:t>
            </a:r>
            <a:r>
              <a:rPr lang="en-US" sz="1200" dirty="0"/>
              <a:t> &gt; 0</a:t>
            </a:r>
          </a:p>
          <a:p>
            <a:r>
              <a:rPr lang="en-US" sz="1200" dirty="0"/>
              <a:t>%</a:t>
            </a:r>
            <a:r>
              <a:rPr lang="el-GR" sz="1200" dirty="0"/>
              <a:t>γ</a:t>
            </a:r>
            <a:r>
              <a:rPr lang="en-US" sz="1200" dirty="0"/>
              <a:t> = </a:t>
            </a:r>
            <a:r>
              <a:rPr lang="el-GR" sz="1200" dirty="0"/>
              <a:t>π</a:t>
            </a:r>
            <a:r>
              <a:rPr lang="en-US" sz="1200" dirty="0"/>
              <a:t>/2 +</a:t>
            </a:r>
            <a:r>
              <a:rPr lang="el-GR" sz="1200" dirty="0"/>
              <a:t> β</a:t>
            </a:r>
            <a:r>
              <a:rPr lang="en-US" sz="1200" dirty="0"/>
              <a:t> – </a:t>
            </a:r>
            <a:r>
              <a:rPr lang="el-GR" sz="1200" dirty="0"/>
              <a:t>α</a:t>
            </a:r>
            <a:endParaRPr lang="en-US" sz="1200" dirty="0"/>
          </a:p>
          <a:p>
            <a:r>
              <a:rPr lang="el-GR" sz="1200" dirty="0"/>
              <a:t>γ</a:t>
            </a:r>
            <a:r>
              <a:rPr lang="en-US" sz="1200" dirty="0"/>
              <a:t> = </a:t>
            </a:r>
            <a:r>
              <a:rPr lang="el-GR" sz="1200" dirty="0"/>
              <a:t>π</a:t>
            </a:r>
            <a:r>
              <a:rPr lang="en-US" sz="1200" dirty="0"/>
              <a:t> - </a:t>
            </a:r>
            <a:r>
              <a:rPr lang="el-GR" sz="1200" dirty="0"/>
              <a:t>β</a:t>
            </a:r>
            <a:r>
              <a:rPr lang="en-US" sz="1200" dirty="0"/>
              <a:t> - </a:t>
            </a:r>
            <a:r>
              <a:rPr lang="el-GR" sz="1200" dirty="0"/>
              <a:t>α</a:t>
            </a:r>
            <a:endParaRPr lang="en-US" sz="1200" dirty="0"/>
          </a:p>
          <a:p>
            <a:r>
              <a:rPr lang="en-US" sz="1200" dirty="0"/>
              <a:t>sin(</a:t>
            </a:r>
            <a:r>
              <a:rPr lang="el-GR" sz="1200" dirty="0"/>
              <a:t>α</a:t>
            </a:r>
            <a:r>
              <a:rPr lang="en-US" sz="1200" dirty="0"/>
              <a:t>)/AB = sin(</a:t>
            </a:r>
            <a:r>
              <a:rPr lang="el-GR" sz="1200" dirty="0"/>
              <a:t>γ</a:t>
            </a:r>
            <a:r>
              <a:rPr lang="en-US" sz="1200" dirty="0"/>
              <a:t>)/(Y-Y</a:t>
            </a:r>
            <a:r>
              <a:rPr lang="en-US" sz="1000" dirty="0"/>
              <a:t>A</a:t>
            </a:r>
            <a:r>
              <a:rPr lang="en-US" sz="1200" dirty="0"/>
              <a:t>)</a:t>
            </a:r>
          </a:p>
          <a:p>
            <a:r>
              <a:rPr lang="en-US" sz="1100" dirty="0"/>
              <a:t>sin(</a:t>
            </a:r>
            <a:r>
              <a:rPr lang="el-GR" sz="1100" dirty="0"/>
              <a:t>α</a:t>
            </a:r>
            <a:r>
              <a:rPr lang="en-US" sz="1100" dirty="0"/>
              <a:t>)/CD = sin(</a:t>
            </a:r>
            <a:r>
              <a:rPr lang="el-GR" sz="1100" dirty="0"/>
              <a:t>γ</a:t>
            </a:r>
            <a:r>
              <a:rPr lang="en-US" sz="1100" dirty="0"/>
              <a:t>)/(Y</a:t>
            </a:r>
            <a:r>
              <a:rPr lang="en-US" sz="900" dirty="0"/>
              <a:t>D</a:t>
            </a:r>
            <a:r>
              <a:rPr lang="en-US" sz="1100" dirty="0"/>
              <a:t>)</a:t>
            </a:r>
          </a:p>
          <a:p>
            <a:r>
              <a:rPr lang="en-US" sz="1100" dirty="0"/>
              <a:t>Height = ((Y-Y</a:t>
            </a:r>
            <a:r>
              <a:rPr lang="en-US" sz="900" dirty="0"/>
              <a:t>A</a:t>
            </a:r>
            <a:r>
              <a:rPr lang="en-US" sz="1100" dirty="0"/>
              <a:t>)+(Y</a:t>
            </a:r>
            <a:r>
              <a:rPr lang="en-US" sz="900" dirty="0"/>
              <a:t>D</a:t>
            </a:r>
            <a:r>
              <a:rPr lang="en-US" sz="1100" dirty="0"/>
              <a:t>))/2</a:t>
            </a:r>
          </a:p>
          <a:p>
            <a:r>
              <a:rPr lang="en-US" sz="1100" dirty="0"/>
              <a:t>CD/AB = Y</a:t>
            </a:r>
            <a:r>
              <a:rPr lang="en-US" sz="900" dirty="0"/>
              <a:t>D</a:t>
            </a:r>
            <a:r>
              <a:rPr lang="en-US" sz="1100" dirty="0"/>
              <a:t>/Y</a:t>
            </a:r>
            <a:r>
              <a:rPr lang="en-US" sz="900" dirty="0"/>
              <a:t>A</a:t>
            </a:r>
            <a:endParaRPr lang="en-US" sz="1100" dirty="0"/>
          </a:p>
        </p:txBody>
      </p:sp>
      <p:cxnSp>
        <p:nvCxnSpPr>
          <p:cNvPr id="21" name="Straight Arrow Connector 20">
            <a:extLst>
              <a:ext uri="{FF2B5EF4-FFF2-40B4-BE49-F238E27FC236}">
                <a16:creationId xmlns:a16="http://schemas.microsoft.com/office/drawing/2014/main" id="{098AE50C-3742-6B4F-58B1-C8F933185F2E}"/>
              </a:ext>
            </a:extLst>
          </p:cNvPr>
          <p:cNvCxnSpPr>
            <a:cxnSpLocks/>
          </p:cNvCxnSpPr>
          <p:nvPr/>
        </p:nvCxnSpPr>
        <p:spPr>
          <a:xfrm flipV="1">
            <a:off x="2228850" y="1200150"/>
            <a:ext cx="771525" cy="9525"/>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76096DAD-866A-E723-FAE0-EF2F641FD5A8}"/>
              </a:ext>
            </a:extLst>
          </p:cNvPr>
          <p:cNvSpPr txBox="1"/>
          <p:nvPr/>
        </p:nvSpPr>
        <p:spPr>
          <a:xfrm>
            <a:off x="2479799" y="957263"/>
            <a:ext cx="311304" cy="276999"/>
          </a:xfrm>
          <a:prstGeom prst="rect">
            <a:avLst/>
          </a:prstGeom>
          <a:noFill/>
        </p:spPr>
        <p:txBody>
          <a:bodyPr wrap="none" rtlCol="0">
            <a:spAutoFit/>
          </a:bodyPr>
          <a:lstStyle/>
          <a:p>
            <a:r>
              <a:rPr lang="en-US" sz="1200" dirty="0"/>
              <a:t>X’</a:t>
            </a:r>
            <a:endParaRPr lang="en-FI" sz="1200" dirty="0"/>
          </a:p>
        </p:txBody>
      </p:sp>
      <p:sp>
        <p:nvSpPr>
          <p:cNvPr id="23" name="TextBox 22">
            <a:extLst>
              <a:ext uri="{FF2B5EF4-FFF2-40B4-BE49-F238E27FC236}">
                <a16:creationId xmlns:a16="http://schemas.microsoft.com/office/drawing/2014/main" id="{D4EC504F-1EE3-8CE5-2E86-6A401739FFFC}"/>
              </a:ext>
            </a:extLst>
          </p:cNvPr>
          <p:cNvSpPr txBox="1"/>
          <p:nvPr/>
        </p:nvSpPr>
        <p:spPr>
          <a:xfrm>
            <a:off x="2199385" y="1618984"/>
            <a:ext cx="268938" cy="307777"/>
          </a:xfrm>
          <a:prstGeom prst="rect">
            <a:avLst/>
          </a:prstGeom>
          <a:noFill/>
        </p:spPr>
        <p:txBody>
          <a:bodyPr wrap="square" rtlCol="0">
            <a:spAutoFit/>
          </a:bodyPr>
          <a:lstStyle/>
          <a:p>
            <a:r>
              <a:rPr lang="el-GR" sz="1400" dirty="0"/>
              <a:t>α</a:t>
            </a:r>
            <a:endParaRPr lang="en-FI" sz="1200" dirty="0"/>
          </a:p>
        </p:txBody>
      </p:sp>
      <p:sp>
        <p:nvSpPr>
          <p:cNvPr id="24" name="TextBox 23">
            <a:extLst>
              <a:ext uri="{FF2B5EF4-FFF2-40B4-BE49-F238E27FC236}">
                <a16:creationId xmlns:a16="http://schemas.microsoft.com/office/drawing/2014/main" id="{DE40403B-BE89-EBD7-3C37-61880A807DC2}"/>
              </a:ext>
            </a:extLst>
          </p:cNvPr>
          <p:cNvSpPr txBox="1"/>
          <p:nvPr/>
        </p:nvSpPr>
        <p:spPr>
          <a:xfrm rot="20477809">
            <a:off x="2128771" y="2338196"/>
            <a:ext cx="869149" cy="276999"/>
          </a:xfrm>
          <a:prstGeom prst="rect">
            <a:avLst/>
          </a:prstGeom>
          <a:noFill/>
        </p:spPr>
        <p:txBody>
          <a:bodyPr wrap="none" rtlCol="0">
            <a:spAutoFit/>
          </a:bodyPr>
          <a:lstStyle/>
          <a:p>
            <a:r>
              <a:rPr lang="el-GR" sz="1200" dirty="0"/>
              <a:t>β</a:t>
            </a:r>
            <a:r>
              <a:rPr lang="en-US" sz="1200" dirty="0"/>
              <a:t>=</a:t>
            </a:r>
            <a:r>
              <a:rPr lang="el-GR" sz="1200" dirty="0"/>
              <a:t>π</a:t>
            </a:r>
            <a:r>
              <a:rPr lang="en-US" sz="1200" dirty="0"/>
              <a:t>/2-ang</a:t>
            </a:r>
            <a:endParaRPr lang="en-FI" sz="1200" dirty="0"/>
          </a:p>
        </p:txBody>
      </p:sp>
      <p:sp>
        <p:nvSpPr>
          <p:cNvPr id="25" name="TextBox 24">
            <a:extLst>
              <a:ext uri="{FF2B5EF4-FFF2-40B4-BE49-F238E27FC236}">
                <a16:creationId xmlns:a16="http://schemas.microsoft.com/office/drawing/2014/main" id="{1CF9C0C3-2EFB-4E48-8384-94739099B67F}"/>
              </a:ext>
            </a:extLst>
          </p:cNvPr>
          <p:cNvSpPr txBox="1"/>
          <p:nvPr/>
        </p:nvSpPr>
        <p:spPr>
          <a:xfrm>
            <a:off x="5917523" y="4838728"/>
            <a:ext cx="285656" cy="307777"/>
          </a:xfrm>
          <a:prstGeom prst="rect">
            <a:avLst/>
          </a:prstGeom>
          <a:noFill/>
        </p:spPr>
        <p:txBody>
          <a:bodyPr wrap="none" rtlCol="0">
            <a:spAutoFit/>
          </a:bodyPr>
          <a:lstStyle/>
          <a:p>
            <a:r>
              <a:rPr lang="el-GR" sz="1400" dirty="0"/>
              <a:t>α</a:t>
            </a:r>
            <a:endParaRPr lang="en-FI" sz="1200" dirty="0"/>
          </a:p>
        </p:txBody>
      </p:sp>
      <p:sp>
        <p:nvSpPr>
          <p:cNvPr id="26" name="TextBox 25">
            <a:extLst>
              <a:ext uri="{FF2B5EF4-FFF2-40B4-BE49-F238E27FC236}">
                <a16:creationId xmlns:a16="http://schemas.microsoft.com/office/drawing/2014/main" id="{B962C4FE-0582-3393-0EC0-F6E7758FBFE4}"/>
              </a:ext>
            </a:extLst>
          </p:cNvPr>
          <p:cNvSpPr txBox="1"/>
          <p:nvPr/>
        </p:nvSpPr>
        <p:spPr>
          <a:xfrm>
            <a:off x="5740971" y="2440778"/>
            <a:ext cx="545342" cy="276999"/>
          </a:xfrm>
          <a:prstGeom prst="rect">
            <a:avLst/>
          </a:prstGeom>
          <a:noFill/>
        </p:spPr>
        <p:txBody>
          <a:bodyPr wrap="none" rtlCol="0">
            <a:spAutoFit/>
          </a:bodyPr>
          <a:lstStyle/>
          <a:p>
            <a:r>
              <a:rPr lang="el-GR" sz="1200" dirty="0"/>
              <a:t>π</a:t>
            </a:r>
            <a:r>
              <a:rPr lang="en-US" sz="1200" dirty="0"/>
              <a:t>/2-</a:t>
            </a:r>
            <a:r>
              <a:rPr lang="el-GR" sz="1200" dirty="0"/>
              <a:t>β</a:t>
            </a:r>
            <a:endParaRPr lang="en-FI" sz="1200" dirty="0"/>
          </a:p>
        </p:txBody>
      </p:sp>
      <p:sp>
        <p:nvSpPr>
          <p:cNvPr id="27" name="TextBox 26">
            <a:extLst>
              <a:ext uri="{FF2B5EF4-FFF2-40B4-BE49-F238E27FC236}">
                <a16:creationId xmlns:a16="http://schemas.microsoft.com/office/drawing/2014/main" id="{67A967C6-A09B-E7BD-FCBE-064BD88D7203}"/>
              </a:ext>
            </a:extLst>
          </p:cNvPr>
          <p:cNvSpPr txBox="1"/>
          <p:nvPr/>
        </p:nvSpPr>
        <p:spPr>
          <a:xfrm>
            <a:off x="1523250" y="2717777"/>
            <a:ext cx="426720" cy="276999"/>
          </a:xfrm>
          <a:prstGeom prst="rect">
            <a:avLst/>
          </a:prstGeom>
          <a:noFill/>
        </p:spPr>
        <p:txBody>
          <a:bodyPr wrap="none" rtlCol="0">
            <a:spAutoFit/>
          </a:bodyPr>
          <a:lstStyle/>
          <a:p>
            <a:r>
              <a:rPr lang="en-US" sz="1200" dirty="0"/>
              <a:t>ang</a:t>
            </a:r>
            <a:endParaRPr lang="en-FI" sz="1200" dirty="0"/>
          </a:p>
        </p:txBody>
      </p:sp>
      <p:cxnSp>
        <p:nvCxnSpPr>
          <p:cNvPr id="31" name="Straight Connector 30">
            <a:extLst>
              <a:ext uri="{FF2B5EF4-FFF2-40B4-BE49-F238E27FC236}">
                <a16:creationId xmlns:a16="http://schemas.microsoft.com/office/drawing/2014/main" id="{69406411-F762-A390-D41E-B4F5DCCD12AC}"/>
              </a:ext>
            </a:extLst>
          </p:cNvPr>
          <p:cNvCxnSpPr/>
          <p:nvPr/>
        </p:nvCxnSpPr>
        <p:spPr>
          <a:xfrm>
            <a:off x="1571809" y="2717777"/>
            <a:ext cx="1219294" cy="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3308EBDD-964D-E647-8542-F12AC831DF6F}"/>
              </a:ext>
            </a:extLst>
          </p:cNvPr>
          <p:cNvSpPr txBox="1"/>
          <p:nvPr/>
        </p:nvSpPr>
        <p:spPr>
          <a:xfrm>
            <a:off x="2828924" y="2351514"/>
            <a:ext cx="266420" cy="307777"/>
          </a:xfrm>
          <a:prstGeom prst="rect">
            <a:avLst/>
          </a:prstGeom>
          <a:noFill/>
        </p:spPr>
        <p:txBody>
          <a:bodyPr wrap="none" rtlCol="0">
            <a:spAutoFit/>
          </a:bodyPr>
          <a:lstStyle/>
          <a:p>
            <a:r>
              <a:rPr lang="el-GR" sz="1400" dirty="0"/>
              <a:t>γ</a:t>
            </a:r>
            <a:endParaRPr lang="en-FI" sz="1200" dirty="0"/>
          </a:p>
        </p:txBody>
      </p:sp>
      <p:sp>
        <p:nvSpPr>
          <p:cNvPr id="33" name="TextBox 32">
            <a:extLst>
              <a:ext uri="{FF2B5EF4-FFF2-40B4-BE49-F238E27FC236}">
                <a16:creationId xmlns:a16="http://schemas.microsoft.com/office/drawing/2014/main" id="{70AB891F-4AF2-A951-C137-7FB0335A4C54}"/>
              </a:ext>
            </a:extLst>
          </p:cNvPr>
          <p:cNvSpPr txBox="1"/>
          <p:nvPr/>
        </p:nvSpPr>
        <p:spPr>
          <a:xfrm>
            <a:off x="4049076" y="2513257"/>
            <a:ext cx="266420" cy="307777"/>
          </a:xfrm>
          <a:prstGeom prst="rect">
            <a:avLst/>
          </a:prstGeom>
          <a:noFill/>
        </p:spPr>
        <p:txBody>
          <a:bodyPr wrap="none" rtlCol="0">
            <a:spAutoFit/>
          </a:bodyPr>
          <a:lstStyle/>
          <a:p>
            <a:r>
              <a:rPr lang="el-GR" sz="1400" dirty="0"/>
              <a:t>γ</a:t>
            </a:r>
            <a:endParaRPr lang="en-FI" sz="1200" dirty="0"/>
          </a:p>
        </p:txBody>
      </p:sp>
      <p:sp>
        <p:nvSpPr>
          <p:cNvPr id="34" name="Arc 33">
            <a:extLst>
              <a:ext uri="{FF2B5EF4-FFF2-40B4-BE49-F238E27FC236}">
                <a16:creationId xmlns:a16="http://schemas.microsoft.com/office/drawing/2014/main" id="{8C9C152D-C7BF-351F-F7AE-EF0D6D5138BE}"/>
              </a:ext>
            </a:extLst>
          </p:cNvPr>
          <p:cNvSpPr/>
          <p:nvPr/>
        </p:nvSpPr>
        <p:spPr>
          <a:xfrm>
            <a:off x="1433198" y="2421923"/>
            <a:ext cx="509975" cy="509975"/>
          </a:xfrm>
          <a:prstGeom prst="arc">
            <a:avLst>
              <a:gd name="adj1" fmla="val 17521825"/>
              <a:gd name="adj2" fmla="val 173829"/>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FI" dirty="0"/>
          </a:p>
        </p:txBody>
      </p:sp>
      <p:sp>
        <p:nvSpPr>
          <p:cNvPr id="35" name="Arc 34">
            <a:extLst>
              <a:ext uri="{FF2B5EF4-FFF2-40B4-BE49-F238E27FC236}">
                <a16:creationId xmlns:a16="http://schemas.microsoft.com/office/drawing/2014/main" id="{3298C3C4-5CC8-BE12-D7B4-919FC6BBFF13}"/>
              </a:ext>
            </a:extLst>
          </p:cNvPr>
          <p:cNvSpPr/>
          <p:nvPr/>
        </p:nvSpPr>
        <p:spPr>
          <a:xfrm>
            <a:off x="1436231" y="2484801"/>
            <a:ext cx="509975" cy="509975"/>
          </a:xfrm>
          <a:prstGeom prst="arc">
            <a:avLst>
              <a:gd name="adj1" fmla="val 30111"/>
              <a:gd name="adj2" fmla="val 3901942"/>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FI" dirty="0"/>
          </a:p>
        </p:txBody>
      </p:sp>
      <p:cxnSp>
        <p:nvCxnSpPr>
          <p:cNvPr id="36" name="Straight Arrow Connector 35">
            <a:extLst>
              <a:ext uri="{FF2B5EF4-FFF2-40B4-BE49-F238E27FC236}">
                <a16:creationId xmlns:a16="http://schemas.microsoft.com/office/drawing/2014/main" id="{2E73BA45-F90F-5A4D-D4B0-1D8FC2800672}"/>
              </a:ext>
            </a:extLst>
          </p:cNvPr>
          <p:cNvCxnSpPr>
            <a:cxnSpLocks/>
          </p:cNvCxnSpPr>
          <p:nvPr/>
        </p:nvCxnSpPr>
        <p:spPr>
          <a:xfrm flipV="1">
            <a:off x="2228850" y="5788196"/>
            <a:ext cx="3200400" cy="13748"/>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7F6B19E4-67CB-72C0-CCB4-1958AC5709D7}"/>
              </a:ext>
            </a:extLst>
          </p:cNvPr>
          <p:cNvSpPr txBox="1"/>
          <p:nvPr/>
        </p:nvSpPr>
        <p:spPr>
          <a:xfrm>
            <a:off x="3701891" y="5492439"/>
            <a:ext cx="269626" cy="276999"/>
          </a:xfrm>
          <a:prstGeom prst="rect">
            <a:avLst/>
          </a:prstGeom>
          <a:noFill/>
        </p:spPr>
        <p:txBody>
          <a:bodyPr wrap="none" rtlCol="0">
            <a:spAutoFit/>
          </a:bodyPr>
          <a:lstStyle/>
          <a:p>
            <a:r>
              <a:rPr lang="en-US" sz="1200" dirty="0"/>
              <a:t>X</a:t>
            </a:r>
            <a:endParaRPr lang="en-FI" sz="1200" dirty="0"/>
          </a:p>
        </p:txBody>
      </p:sp>
      <p:sp>
        <p:nvSpPr>
          <p:cNvPr id="20" name="TextBox 19">
            <a:extLst>
              <a:ext uri="{FF2B5EF4-FFF2-40B4-BE49-F238E27FC236}">
                <a16:creationId xmlns:a16="http://schemas.microsoft.com/office/drawing/2014/main" id="{AB412AE5-DFD8-CD90-B8D7-2FC2B9FEBC8A}"/>
              </a:ext>
            </a:extLst>
          </p:cNvPr>
          <p:cNvSpPr txBox="1"/>
          <p:nvPr/>
        </p:nvSpPr>
        <p:spPr>
          <a:xfrm rot="19385706">
            <a:off x="3541551" y="2645299"/>
            <a:ext cx="527517" cy="307777"/>
          </a:xfrm>
          <a:prstGeom prst="rect">
            <a:avLst/>
          </a:prstGeom>
          <a:noFill/>
        </p:spPr>
        <p:txBody>
          <a:bodyPr wrap="square" rtlCol="0">
            <a:spAutoFit/>
          </a:bodyPr>
          <a:lstStyle/>
          <a:p>
            <a:r>
              <a:rPr lang="en-US" sz="1400" dirty="0"/>
              <a:t>tg</a:t>
            </a:r>
            <a:endParaRPr lang="en-FI" sz="1200" dirty="0"/>
          </a:p>
        </p:txBody>
      </p:sp>
      <p:cxnSp>
        <p:nvCxnSpPr>
          <p:cNvPr id="29" name="Straight Arrow Connector 28">
            <a:extLst>
              <a:ext uri="{FF2B5EF4-FFF2-40B4-BE49-F238E27FC236}">
                <a16:creationId xmlns:a16="http://schemas.microsoft.com/office/drawing/2014/main" id="{7BF88227-FBA4-A3B6-0A51-9E0F5BDC4B41}"/>
              </a:ext>
            </a:extLst>
          </p:cNvPr>
          <p:cNvCxnSpPr>
            <a:cxnSpLocks/>
          </p:cNvCxnSpPr>
          <p:nvPr/>
        </p:nvCxnSpPr>
        <p:spPr>
          <a:xfrm flipH="1">
            <a:off x="3426223" y="2562964"/>
            <a:ext cx="489269" cy="353648"/>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54EECD19-793A-8BBC-D343-2C253B60158C}"/>
              </a:ext>
            </a:extLst>
          </p:cNvPr>
          <p:cNvSpPr txBox="1"/>
          <p:nvPr/>
        </p:nvSpPr>
        <p:spPr>
          <a:xfrm>
            <a:off x="3520486" y="2519838"/>
            <a:ext cx="285656" cy="307777"/>
          </a:xfrm>
          <a:prstGeom prst="rect">
            <a:avLst/>
          </a:prstGeom>
          <a:noFill/>
        </p:spPr>
        <p:txBody>
          <a:bodyPr wrap="none" rtlCol="0">
            <a:spAutoFit/>
          </a:bodyPr>
          <a:lstStyle/>
          <a:p>
            <a:r>
              <a:rPr lang="en-US" sz="1400" dirty="0"/>
              <a:t>δ</a:t>
            </a:r>
            <a:endParaRPr lang="en-FI" sz="1200" dirty="0"/>
          </a:p>
        </p:txBody>
      </p:sp>
      <p:sp>
        <p:nvSpPr>
          <p:cNvPr id="2" name="TextBox 1">
            <a:extLst>
              <a:ext uri="{FF2B5EF4-FFF2-40B4-BE49-F238E27FC236}">
                <a16:creationId xmlns:a16="http://schemas.microsoft.com/office/drawing/2014/main" id="{D6092CA6-1C32-AA79-324E-05F396A20493}"/>
              </a:ext>
            </a:extLst>
          </p:cNvPr>
          <p:cNvSpPr txBox="1"/>
          <p:nvPr/>
        </p:nvSpPr>
        <p:spPr>
          <a:xfrm>
            <a:off x="1226407" y="260294"/>
            <a:ext cx="5612542" cy="646331"/>
          </a:xfrm>
          <a:prstGeom prst="rect">
            <a:avLst/>
          </a:prstGeom>
          <a:noFill/>
        </p:spPr>
        <p:txBody>
          <a:bodyPr wrap="square" rtlCol="0">
            <a:spAutoFit/>
          </a:bodyPr>
          <a:lstStyle/>
          <a:p>
            <a:r>
              <a:rPr lang="en-US" sz="1200" dirty="0">
                <a:solidFill>
                  <a:schemeClr val="tx2">
                    <a:lumMod val="75000"/>
                    <a:lumOff val="25000"/>
                  </a:schemeClr>
                </a:solidFill>
              </a:rPr>
              <a:t>Principle for detecting the relative height between an AGV with a laser scanner and a docking target (station or another AGV) marked with  a height detection plate consisting of two equilateral triangles.</a:t>
            </a:r>
            <a:endParaRPr lang="en-FI" dirty="0">
              <a:solidFill>
                <a:schemeClr val="tx2">
                  <a:lumMod val="75000"/>
                  <a:lumOff val="25000"/>
                </a:schemeClr>
              </a:solidFill>
            </a:endParaRPr>
          </a:p>
        </p:txBody>
      </p:sp>
    </p:spTree>
    <p:extLst>
      <p:ext uri="{BB962C8B-B14F-4D97-AF65-F5344CB8AC3E}">
        <p14:creationId xmlns:p14="http://schemas.microsoft.com/office/powerpoint/2010/main" val="930688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4580F88B-6CDE-ECAD-8E9D-880A67907FD3}"/>
              </a:ext>
            </a:extLst>
          </p:cNvPr>
          <p:cNvSpPr/>
          <p:nvPr/>
        </p:nvSpPr>
        <p:spPr>
          <a:xfrm>
            <a:off x="4098782" y="1514059"/>
            <a:ext cx="1523317" cy="1553477"/>
          </a:xfrm>
          <a:prstGeom prst="rtTriangle">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Rectangle 2">
            <a:extLst>
              <a:ext uri="{FF2B5EF4-FFF2-40B4-BE49-F238E27FC236}">
                <a16:creationId xmlns:a16="http://schemas.microsoft.com/office/drawing/2014/main" id="{83EDE1B3-D573-F985-8EE1-A1EA7F5EE274}"/>
              </a:ext>
            </a:extLst>
          </p:cNvPr>
          <p:cNvSpPr/>
          <p:nvPr/>
        </p:nvSpPr>
        <p:spPr>
          <a:xfrm>
            <a:off x="2620063" y="1961832"/>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Rectangle 3">
            <a:extLst>
              <a:ext uri="{FF2B5EF4-FFF2-40B4-BE49-F238E27FC236}">
                <a16:creationId xmlns:a16="http://schemas.microsoft.com/office/drawing/2014/main" id="{5B3FF376-BBE4-F7C4-093D-53704408F153}"/>
              </a:ext>
            </a:extLst>
          </p:cNvPr>
          <p:cNvSpPr/>
          <p:nvPr/>
        </p:nvSpPr>
        <p:spPr>
          <a:xfrm>
            <a:off x="3736095" y="1961831"/>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Rectangle 4">
            <a:extLst>
              <a:ext uri="{FF2B5EF4-FFF2-40B4-BE49-F238E27FC236}">
                <a16:creationId xmlns:a16="http://schemas.microsoft.com/office/drawing/2014/main" id="{E335B92F-B2F9-3B36-82AF-64DA7406E771}"/>
              </a:ext>
            </a:extLst>
          </p:cNvPr>
          <p:cNvSpPr/>
          <p:nvPr/>
        </p:nvSpPr>
        <p:spPr>
          <a:xfrm>
            <a:off x="7679445" y="1961831"/>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Rectangle 5">
            <a:extLst>
              <a:ext uri="{FF2B5EF4-FFF2-40B4-BE49-F238E27FC236}">
                <a16:creationId xmlns:a16="http://schemas.microsoft.com/office/drawing/2014/main" id="{72E1419C-4768-77EF-A210-54405DE20D32}"/>
              </a:ext>
            </a:extLst>
          </p:cNvPr>
          <p:cNvSpPr/>
          <p:nvPr/>
        </p:nvSpPr>
        <p:spPr>
          <a:xfrm>
            <a:off x="8722132" y="1961831"/>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Rectangle 6">
            <a:extLst>
              <a:ext uri="{FF2B5EF4-FFF2-40B4-BE49-F238E27FC236}">
                <a16:creationId xmlns:a16="http://schemas.microsoft.com/office/drawing/2014/main" id="{2C30AAB3-F313-8B6A-DB52-14494397BA18}"/>
              </a:ext>
            </a:extLst>
          </p:cNvPr>
          <p:cNvSpPr/>
          <p:nvPr/>
        </p:nvSpPr>
        <p:spPr>
          <a:xfrm rot="18938324">
            <a:off x="5698770" y="1318604"/>
            <a:ext cx="269192" cy="3486092"/>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8" name="Straight Arrow Connector 7">
            <a:extLst>
              <a:ext uri="{FF2B5EF4-FFF2-40B4-BE49-F238E27FC236}">
                <a16:creationId xmlns:a16="http://schemas.microsoft.com/office/drawing/2014/main" id="{41DF727B-AF3D-241B-2577-DF3D5DF220EA}"/>
              </a:ext>
            </a:extLst>
          </p:cNvPr>
          <p:cNvCxnSpPr>
            <a:cxnSpLocks/>
          </p:cNvCxnSpPr>
          <p:nvPr/>
        </p:nvCxnSpPr>
        <p:spPr>
          <a:xfrm>
            <a:off x="4077841" y="4217953"/>
            <a:ext cx="2723286" cy="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9" name="Oval 8">
            <a:extLst>
              <a:ext uri="{FF2B5EF4-FFF2-40B4-BE49-F238E27FC236}">
                <a16:creationId xmlns:a16="http://schemas.microsoft.com/office/drawing/2014/main" id="{23A32D3B-C66F-9BCB-1CF7-106F1B1E0C34}"/>
              </a:ext>
            </a:extLst>
          </p:cNvPr>
          <p:cNvSpPr/>
          <p:nvPr/>
        </p:nvSpPr>
        <p:spPr>
          <a:xfrm>
            <a:off x="4889343" y="3021777"/>
            <a:ext cx="83570" cy="83570"/>
          </a:xfrm>
          <a:prstGeom prst="ellips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11" name="Straight Arrow Connector 10">
            <a:extLst>
              <a:ext uri="{FF2B5EF4-FFF2-40B4-BE49-F238E27FC236}">
                <a16:creationId xmlns:a16="http://schemas.microsoft.com/office/drawing/2014/main" id="{F25CC55A-CD55-245C-7861-5B6C2FBC2742}"/>
              </a:ext>
            </a:extLst>
          </p:cNvPr>
          <p:cNvCxnSpPr>
            <a:cxnSpLocks/>
          </p:cNvCxnSpPr>
          <p:nvPr/>
        </p:nvCxnSpPr>
        <p:spPr>
          <a:xfrm flipV="1">
            <a:off x="6588849" y="3822491"/>
            <a:ext cx="158038" cy="169417"/>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06C14740-9940-BAF9-5B8A-65887ECCCB57}"/>
              </a:ext>
            </a:extLst>
          </p:cNvPr>
          <p:cNvSpPr txBox="1"/>
          <p:nvPr/>
        </p:nvSpPr>
        <p:spPr>
          <a:xfrm rot="18899981">
            <a:off x="6424369" y="3689766"/>
            <a:ext cx="34817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2841">
                    <a:lumMod val="75000"/>
                    <a:lumOff val="25000"/>
                  </a:srgbClr>
                </a:solidFill>
                <a:latin typeface="Aptos" panose="02110004020202020204"/>
              </a:rPr>
              <a:t>7</a:t>
            </a:r>
            <a:r>
              <a:rPr kumimoji="0" lang="en-US" sz="12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0</a:t>
            </a:r>
            <a:endParaRPr kumimoji="0" lang="en-FI"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cxnSp>
        <p:nvCxnSpPr>
          <p:cNvPr id="13" name="Straight Connector 12">
            <a:extLst>
              <a:ext uri="{FF2B5EF4-FFF2-40B4-BE49-F238E27FC236}">
                <a16:creationId xmlns:a16="http://schemas.microsoft.com/office/drawing/2014/main" id="{3EBC3176-2AEE-A3E1-33D5-939DDF91F12A}"/>
              </a:ext>
            </a:extLst>
          </p:cNvPr>
          <p:cNvCxnSpPr>
            <a:cxnSpLocks/>
          </p:cNvCxnSpPr>
          <p:nvPr/>
        </p:nvCxnSpPr>
        <p:spPr>
          <a:xfrm>
            <a:off x="5831306" y="1961831"/>
            <a:ext cx="0" cy="2249859"/>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CCB7B45-0261-A72C-B66A-EE9BF6409F95}"/>
              </a:ext>
            </a:extLst>
          </p:cNvPr>
          <p:cNvCxnSpPr>
            <a:cxnSpLocks/>
          </p:cNvCxnSpPr>
          <p:nvPr/>
        </p:nvCxnSpPr>
        <p:spPr>
          <a:xfrm>
            <a:off x="7635355" y="1875619"/>
            <a:ext cx="385836" cy="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52563C8F-9BAF-A5FD-58A7-63FB82A1EFFA}"/>
              </a:ext>
            </a:extLst>
          </p:cNvPr>
          <p:cNvCxnSpPr>
            <a:cxnSpLocks/>
          </p:cNvCxnSpPr>
          <p:nvPr/>
        </p:nvCxnSpPr>
        <p:spPr>
          <a:xfrm>
            <a:off x="4077841" y="1961831"/>
            <a:ext cx="505351" cy="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BB0226F-E881-489A-D0B5-29CC7A5D241F}"/>
              </a:ext>
            </a:extLst>
          </p:cNvPr>
          <p:cNvCxnSpPr>
            <a:cxnSpLocks/>
          </p:cNvCxnSpPr>
          <p:nvPr/>
        </p:nvCxnSpPr>
        <p:spPr>
          <a:xfrm>
            <a:off x="7106002" y="4211690"/>
            <a:ext cx="573443" cy="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0ED5FEA5-24A9-B486-6E92-0A93C99A3524}"/>
              </a:ext>
            </a:extLst>
          </p:cNvPr>
          <p:cNvSpPr txBox="1"/>
          <p:nvPr/>
        </p:nvSpPr>
        <p:spPr>
          <a:xfrm>
            <a:off x="5918552" y="3497687"/>
            <a:ext cx="27122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l-GR" sz="12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α</a:t>
            </a:r>
            <a:endParaRPr kumimoji="0" lang="en-FI"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sp>
        <p:nvSpPr>
          <p:cNvPr id="20" name="Arc 19">
            <a:extLst>
              <a:ext uri="{FF2B5EF4-FFF2-40B4-BE49-F238E27FC236}">
                <a16:creationId xmlns:a16="http://schemas.microsoft.com/office/drawing/2014/main" id="{BFBE30DB-E756-9731-A748-998551F5A4B4}"/>
              </a:ext>
            </a:extLst>
          </p:cNvPr>
          <p:cNvSpPr/>
          <p:nvPr/>
        </p:nvSpPr>
        <p:spPr>
          <a:xfrm>
            <a:off x="5434013" y="2790680"/>
            <a:ext cx="793756" cy="793756"/>
          </a:xfrm>
          <a:prstGeom prst="arc">
            <a:avLst>
              <a:gd name="adj1" fmla="val 1881049"/>
              <a:gd name="adj2" fmla="val 5383374"/>
            </a:avLst>
          </a:prstGeom>
          <a:ln>
            <a:solidFill>
              <a:schemeClr val="tx2">
                <a:lumMod val="75000"/>
                <a:lumOff val="25000"/>
              </a:schemeClr>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1" name="TextBox 20">
            <a:extLst>
              <a:ext uri="{FF2B5EF4-FFF2-40B4-BE49-F238E27FC236}">
                <a16:creationId xmlns:a16="http://schemas.microsoft.com/office/drawing/2014/main" id="{0650A0AF-D972-1007-206E-1ACCB101120E}"/>
              </a:ext>
            </a:extLst>
          </p:cNvPr>
          <p:cNvSpPr txBox="1"/>
          <p:nvPr/>
        </p:nvSpPr>
        <p:spPr>
          <a:xfrm>
            <a:off x="4225638" y="2802895"/>
            <a:ext cx="78739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Aptos" panose="02110004020202020204"/>
                <a:ea typeface="+mn-ea"/>
                <a:cs typeface="+mn-cs"/>
              </a:rPr>
              <a:t>b </a:t>
            </a:r>
            <a:r>
              <a:rPr kumimoji="0" lang="en-US" sz="12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 300.5</a:t>
            </a:r>
            <a:endParaRPr kumimoji="0" lang="en-FI"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sp>
        <p:nvSpPr>
          <p:cNvPr id="22" name="TextBox 21">
            <a:extLst>
              <a:ext uri="{FF2B5EF4-FFF2-40B4-BE49-F238E27FC236}">
                <a16:creationId xmlns:a16="http://schemas.microsoft.com/office/drawing/2014/main" id="{70AA911C-8917-0037-D1E0-D330CD8A8AE7}"/>
              </a:ext>
            </a:extLst>
          </p:cNvPr>
          <p:cNvSpPr txBox="1"/>
          <p:nvPr/>
        </p:nvSpPr>
        <p:spPr>
          <a:xfrm>
            <a:off x="4071422" y="2286393"/>
            <a:ext cx="26962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Aptos" panose="02110004020202020204"/>
                <a:ea typeface="+mn-ea"/>
                <a:cs typeface="+mn-cs"/>
              </a:rPr>
              <a:t>h</a:t>
            </a:r>
            <a:endParaRPr kumimoji="0" lang="en-FI" sz="1800" b="0" i="0" u="none" strike="noStrike" kern="1200" cap="none" spc="0" normalizeH="0" baseline="0" noProof="0" dirty="0">
              <a:ln>
                <a:noFill/>
              </a:ln>
              <a:solidFill>
                <a:srgbClr val="C00000"/>
              </a:solidFill>
              <a:effectLst/>
              <a:uLnTx/>
              <a:uFillTx/>
              <a:latin typeface="Aptos" panose="02110004020202020204"/>
              <a:ea typeface="+mn-ea"/>
              <a:cs typeface="+mn-cs"/>
            </a:endParaRPr>
          </a:p>
        </p:txBody>
      </p:sp>
      <p:sp>
        <p:nvSpPr>
          <p:cNvPr id="27" name="TextBox 26">
            <a:extLst>
              <a:ext uri="{FF2B5EF4-FFF2-40B4-BE49-F238E27FC236}">
                <a16:creationId xmlns:a16="http://schemas.microsoft.com/office/drawing/2014/main" id="{705F3AA7-C4C5-4442-E5A2-B33B873D282A}"/>
              </a:ext>
            </a:extLst>
          </p:cNvPr>
          <p:cNvSpPr txBox="1"/>
          <p:nvPr/>
        </p:nvSpPr>
        <p:spPr>
          <a:xfrm>
            <a:off x="4061534" y="1727362"/>
            <a:ext cx="47320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2841">
                    <a:lumMod val="75000"/>
                    <a:lumOff val="25000"/>
                  </a:srgbClr>
                </a:solidFill>
                <a:latin typeface="Aptos" panose="02110004020202020204"/>
              </a:rPr>
              <a:t>75.5</a:t>
            </a:r>
            <a:endParaRPr kumimoji="0" lang="en-FI"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sp>
        <p:nvSpPr>
          <p:cNvPr id="28" name="TextBox 27">
            <a:extLst>
              <a:ext uri="{FF2B5EF4-FFF2-40B4-BE49-F238E27FC236}">
                <a16:creationId xmlns:a16="http://schemas.microsoft.com/office/drawing/2014/main" id="{889F8427-C050-B129-BEAD-4F66741FF4B8}"/>
              </a:ext>
            </a:extLst>
          </p:cNvPr>
          <p:cNvSpPr txBox="1"/>
          <p:nvPr/>
        </p:nvSpPr>
        <p:spPr>
          <a:xfrm>
            <a:off x="7115243" y="3975429"/>
            <a:ext cx="47320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75.5</a:t>
            </a:r>
            <a:endParaRPr kumimoji="0" lang="en-FI"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cxnSp>
        <p:nvCxnSpPr>
          <p:cNvPr id="30" name="Straight Arrow Connector 29">
            <a:extLst>
              <a:ext uri="{FF2B5EF4-FFF2-40B4-BE49-F238E27FC236}">
                <a16:creationId xmlns:a16="http://schemas.microsoft.com/office/drawing/2014/main" id="{57F908F5-52A9-7F74-5B85-796ACC52500B}"/>
              </a:ext>
            </a:extLst>
          </p:cNvPr>
          <p:cNvCxnSpPr>
            <a:cxnSpLocks/>
          </p:cNvCxnSpPr>
          <p:nvPr/>
        </p:nvCxnSpPr>
        <p:spPr>
          <a:xfrm>
            <a:off x="6786663" y="4214761"/>
            <a:ext cx="331865" cy="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2A32799A-6CA0-20DA-2A23-E705A0ACDC90}"/>
              </a:ext>
            </a:extLst>
          </p:cNvPr>
          <p:cNvSpPr txBox="1"/>
          <p:nvPr/>
        </p:nvSpPr>
        <p:spPr>
          <a:xfrm>
            <a:off x="6727295" y="3960919"/>
            <a:ext cx="34817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2841">
                    <a:lumMod val="75000"/>
                    <a:lumOff val="25000"/>
                  </a:srgbClr>
                </a:solidFill>
                <a:latin typeface="Aptos" panose="02110004020202020204"/>
              </a:rPr>
              <a:t>99</a:t>
            </a:r>
            <a:endParaRPr kumimoji="0" lang="en-FI"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sp>
        <p:nvSpPr>
          <p:cNvPr id="33" name="TextBox 32">
            <a:extLst>
              <a:ext uri="{FF2B5EF4-FFF2-40B4-BE49-F238E27FC236}">
                <a16:creationId xmlns:a16="http://schemas.microsoft.com/office/drawing/2014/main" id="{BC2F732C-955D-4087-FCEE-8551491F95EA}"/>
              </a:ext>
            </a:extLst>
          </p:cNvPr>
          <p:cNvSpPr txBox="1"/>
          <p:nvPr/>
        </p:nvSpPr>
        <p:spPr>
          <a:xfrm>
            <a:off x="4970696" y="3995783"/>
            <a:ext cx="55496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525.5</a:t>
            </a:r>
            <a:endParaRPr kumimoji="0" lang="en-FI"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cxnSp>
        <p:nvCxnSpPr>
          <p:cNvPr id="34" name="Straight Arrow Connector 33">
            <a:extLst>
              <a:ext uri="{FF2B5EF4-FFF2-40B4-BE49-F238E27FC236}">
                <a16:creationId xmlns:a16="http://schemas.microsoft.com/office/drawing/2014/main" id="{733D6162-AF3B-3C6B-554D-2426C1C0622D}"/>
              </a:ext>
            </a:extLst>
          </p:cNvPr>
          <p:cNvCxnSpPr>
            <a:cxnSpLocks/>
          </p:cNvCxnSpPr>
          <p:nvPr/>
        </p:nvCxnSpPr>
        <p:spPr>
          <a:xfrm>
            <a:off x="8021191" y="2014119"/>
            <a:ext cx="700941" cy="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4182F44D-567E-96BB-80E7-59D5BEE7C447}"/>
              </a:ext>
            </a:extLst>
          </p:cNvPr>
          <p:cNvCxnSpPr>
            <a:cxnSpLocks/>
          </p:cNvCxnSpPr>
          <p:nvPr/>
        </p:nvCxnSpPr>
        <p:spPr>
          <a:xfrm>
            <a:off x="2982304" y="2047522"/>
            <a:ext cx="753791" cy="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8121B20B-0F84-52B2-32EA-00D8BE61941B}"/>
              </a:ext>
            </a:extLst>
          </p:cNvPr>
          <p:cNvSpPr txBox="1"/>
          <p:nvPr/>
        </p:nvSpPr>
        <p:spPr>
          <a:xfrm>
            <a:off x="8106847" y="1762337"/>
            <a:ext cx="42992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250</a:t>
            </a:r>
            <a:endParaRPr kumimoji="0" lang="en-FI"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sp>
        <p:nvSpPr>
          <p:cNvPr id="38" name="TextBox 37">
            <a:extLst>
              <a:ext uri="{FF2B5EF4-FFF2-40B4-BE49-F238E27FC236}">
                <a16:creationId xmlns:a16="http://schemas.microsoft.com/office/drawing/2014/main" id="{9FD58CF3-124B-5101-22DF-6B87B47DBB41}"/>
              </a:ext>
            </a:extLst>
          </p:cNvPr>
          <p:cNvSpPr txBox="1"/>
          <p:nvPr/>
        </p:nvSpPr>
        <p:spPr>
          <a:xfrm>
            <a:off x="7679445" y="1615582"/>
            <a:ext cx="42992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2841">
                    <a:lumMod val="75000"/>
                    <a:lumOff val="25000"/>
                  </a:srgbClr>
                </a:solidFill>
                <a:latin typeface="Aptos" panose="02110004020202020204"/>
              </a:rPr>
              <a:t>10</a:t>
            </a:r>
            <a:r>
              <a:rPr kumimoji="0" lang="en-US" sz="12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0</a:t>
            </a:r>
            <a:endParaRPr kumimoji="0" lang="en-FI"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cxnSp>
        <p:nvCxnSpPr>
          <p:cNvPr id="39" name="Straight Arrow Connector 38">
            <a:extLst>
              <a:ext uri="{FF2B5EF4-FFF2-40B4-BE49-F238E27FC236}">
                <a16:creationId xmlns:a16="http://schemas.microsoft.com/office/drawing/2014/main" id="{06C0292D-6498-DFBA-8FF9-F945B0E3B98A}"/>
              </a:ext>
            </a:extLst>
          </p:cNvPr>
          <p:cNvCxnSpPr>
            <a:cxnSpLocks/>
          </p:cNvCxnSpPr>
          <p:nvPr/>
        </p:nvCxnSpPr>
        <p:spPr>
          <a:xfrm>
            <a:off x="2596468" y="1902664"/>
            <a:ext cx="385836" cy="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2FA849C0-5290-0F41-066A-D29C2541080C}"/>
              </a:ext>
            </a:extLst>
          </p:cNvPr>
          <p:cNvSpPr txBox="1"/>
          <p:nvPr/>
        </p:nvSpPr>
        <p:spPr>
          <a:xfrm>
            <a:off x="3178611" y="1781126"/>
            <a:ext cx="42992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250</a:t>
            </a:r>
            <a:endParaRPr kumimoji="0" lang="en-FI"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sp>
        <p:nvSpPr>
          <p:cNvPr id="41" name="TextBox 40">
            <a:extLst>
              <a:ext uri="{FF2B5EF4-FFF2-40B4-BE49-F238E27FC236}">
                <a16:creationId xmlns:a16="http://schemas.microsoft.com/office/drawing/2014/main" id="{62EA216C-DE9C-4273-78F9-87E07BB254E8}"/>
              </a:ext>
            </a:extLst>
          </p:cNvPr>
          <p:cNvSpPr txBox="1"/>
          <p:nvPr/>
        </p:nvSpPr>
        <p:spPr>
          <a:xfrm>
            <a:off x="2566670" y="1642627"/>
            <a:ext cx="42992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2841">
                    <a:lumMod val="75000"/>
                    <a:lumOff val="25000"/>
                  </a:srgbClr>
                </a:solidFill>
                <a:latin typeface="Aptos" panose="02110004020202020204"/>
              </a:rPr>
              <a:t>10</a:t>
            </a:r>
            <a:r>
              <a:rPr kumimoji="0" lang="en-US" sz="12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0</a:t>
            </a:r>
            <a:endParaRPr kumimoji="0" lang="en-FI"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sp>
        <p:nvSpPr>
          <p:cNvPr id="42" name="TextBox 41">
            <a:extLst>
              <a:ext uri="{FF2B5EF4-FFF2-40B4-BE49-F238E27FC236}">
                <a16:creationId xmlns:a16="http://schemas.microsoft.com/office/drawing/2014/main" id="{0AFBD0EC-9050-2406-6B66-1B67A37B16A5}"/>
              </a:ext>
            </a:extLst>
          </p:cNvPr>
          <p:cNvSpPr txBox="1"/>
          <p:nvPr/>
        </p:nvSpPr>
        <p:spPr>
          <a:xfrm>
            <a:off x="3741368" y="1632545"/>
            <a:ext cx="42992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2841">
                    <a:lumMod val="75000"/>
                    <a:lumOff val="25000"/>
                  </a:srgbClr>
                </a:solidFill>
                <a:latin typeface="Aptos" panose="02110004020202020204"/>
              </a:rPr>
              <a:t>10</a:t>
            </a:r>
            <a:r>
              <a:rPr kumimoji="0" lang="en-US" sz="12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0</a:t>
            </a:r>
            <a:endParaRPr kumimoji="0" lang="en-FI"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cxnSp>
        <p:nvCxnSpPr>
          <p:cNvPr id="43" name="Straight Arrow Connector 42">
            <a:extLst>
              <a:ext uri="{FF2B5EF4-FFF2-40B4-BE49-F238E27FC236}">
                <a16:creationId xmlns:a16="http://schemas.microsoft.com/office/drawing/2014/main" id="{5F24EF4F-5B17-D2F3-8B07-B62A72AB722D}"/>
              </a:ext>
            </a:extLst>
          </p:cNvPr>
          <p:cNvCxnSpPr>
            <a:cxnSpLocks/>
          </p:cNvCxnSpPr>
          <p:nvPr/>
        </p:nvCxnSpPr>
        <p:spPr>
          <a:xfrm>
            <a:off x="3722536" y="1900837"/>
            <a:ext cx="385836" cy="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C7B1E488-5146-8EA3-D6CA-6540A9E795AC}"/>
              </a:ext>
            </a:extLst>
          </p:cNvPr>
          <p:cNvCxnSpPr>
            <a:cxnSpLocks/>
          </p:cNvCxnSpPr>
          <p:nvPr/>
        </p:nvCxnSpPr>
        <p:spPr>
          <a:xfrm>
            <a:off x="8681205" y="1858657"/>
            <a:ext cx="385836" cy="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A888933B-E5B9-4735-2A47-956C31BC5BFA}"/>
              </a:ext>
            </a:extLst>
          </p:cNvPr>
          <p:cNvSpPr txBox="1"/>
          <p:nvPr/>
        </p:nvSpPr>
        <p:spPr>
          <a:xfrm>
            <a:off x="8725295" y="1598620"/>
            <a:ext cx="42992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2841">
                    <a:lumMod val="75000"/>
                    <a:lumOff val="25000"/>
                  </a:srgbClr>
                </a:solidFill>
                <a:latin typeface="Aptos" panose="02110004020202020204"/>
              </a:rPr>
              <a:t>10</a:t>
            </a:r>
            <a:r>
              <a:rPr kumimoji="0" lang="en-US" sz="12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0</a:t>
            </a:r>
            <a:endParaRPr kumimoji="0" lang="en-FI"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cxnSp>
        <p:nvCxnSpPr>
          <p:cNvPr id="26" name="Straight Arrow Connector 25">
            <a:extLst>
              <a:ext uri="{FF2B5EF4-FFF2-40B4-BE49-F238E27FC236}">
                <a16:creationId xmlns:a16="http://schemas.microsoft.com/office/drawing/2014/main" id="{202187A0-11F6-7556-EDF0-1318F4CC6F1C}"/>
              </a:ext>
            </a:extLst>
          </p:cNvPr>
          <p:cNvCxnSpPr>
            <a:cxnSpLocks/>
          </p:cNvCxnSpPr>
          <p:nvPr/>
        </p:nvCxnSpPr>
        <p:spPr>
          <a:xfrm>
            <a:off x="9353132" y="1971417"/>
            <a:ext cx="0" cy="2267859"/>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52108E9B-E34D-1A44-D1C6-CDD6E261C361}"/>
              </a:ext>
            </a:extLst>
          </p:cNvPr>
          <p:cNvSpPr txBox="1"/>
          <p:nvPr/>
        </p:nvSpPr>
        <p:spPr>
          <a:xfrm rot="16200000">
            <a:off x="8893365" y="2802894"/>
            <a:ext cx="71174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450</a:t>
            </a:r>
            <a:endParaRPr kumimoji="0" lang="en-FI"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sp>
        <p:nvSpPr>
          <p:cNvPr id="53" name="TextBox 52">
            <a:extLst>
              <a:ext uri="{FF2B5EF4-FFF2-40B4-BE49-F238E27FC236}">
                <a16:creationId xmlns:a16="http://schemas.microsoft.com/office/drawing/2014/main" id="{B7173397-3942-332B-F7D2-DD0C31AF3B47}"/>
              </a:ext>
            </a:extLst>
          </p:cNvPr>
          <p:cNvSpPr txBox="1"/>
          <p:nvPr/>
        </p:nvSpPr>
        <p:spPr>
          <a:xfrm>
            <a:off x="5219050" y="571671"/>
            <a:ext cx="152343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Load station pattern</a:t>
            </a:r>
            <a:endParaRPr kumimoji="0" lang="en-FI"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sp>
        <p:nvSpPr>
          <p:cNvPr id="10" name="Right Triangle 9">
            <a:extLst>
              <a:ext uri="{FF2B5EF4-FFF2-40B4-BE49-F238E27FC236}">
                <a16:creationId xmlns:a16="http://schemas.microsoft.com/office/drawing/2014/main" id="{5480E2DE-4616-3999-A294-F25C0D221DB6}"/>
              </a:ext>
            </a:extLst>
          </p:cNvPr>
          <p:cNvSpPr/>
          <p:nvPr/>
        </p:nvSpPr>
        <p:spPr>
          <a:xfrm>
            <a:off x="4086082" y="1514059"/>
            <a:ext cx="3063836" cy="3121437"/>
          </a:xfrm>
          <a:prstGeom prst="rtTriangle">
            <a:avLst/>
          </a:prstGeom>
          <a:noFill/>
          <a:ln w="31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4" name="TextBox 13">
            <a:extLst>
              <a:ext uri="{FF2B5EF4-FFF2-40B4-BE49-F238E27FC236}">
                <a16:creationId xmlns:a16="http://schemas.microsoft.com/office/drawing/2014/main" id="{577D0248-6462-0E8E-4937-B2D6CEBF1432}"/>
              </a:ext>
            </a:extLst>
          </p:cNvPr>
          <p:cNvSpPr txBox="1"/>
          <p:nvPr/>
        </p:nvSpPr>
        <p:spPr>
          <a:xfrm rot="16200000">
            <a:off x="4010270" y="4312680"/>
            <a:ext cx="47320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2841">
                    <a:lumMod val="75000"/>
                    <a:lumOff val="25000"/>
                  </a:srgbClr>
                </a:solidFill>
                <a:latin typeface="Aptos" panose="02110004020202020204"/>
              </a:rPr>
              <a:t>75.5</a:t>
            </a:r>
            <a:endParaRPr kumimoji="0" lang="en-FI"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290243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25C8FB-8256-FB64-FF34-8A38E4E03967}"/>
              </a:ext>
            </a:extLst>
          </p:cNvPr>
          <p:cNvSpPr/>
          <p:nvPr/>
        </p:nvSpPr>
        <p:spPr>
          <a:xfrm>
            <a:off x="1" y="2066083"/>
            <a:ext cx="2903974" cy="26125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Rectangle 2">
            <a:extLst>
              <a:ext uri="{FF2B5EF4-FFF2-40B4-BE49-F238E27FC236}">
                <a16:creationId xmlns:a16="http://schemas.microsoft.com/office/drawing/2014/main" id="{A515F849-256C-E20E-1287-6787D0B1740C}"/>
              </a:ext>
            </a:extLst>
          </p:cNvPr>
          <p:cNvSpPr/>
          <p:nvPr/>
        </p:nvSpPr>
        <p:spPr>
          <a:xfrm>
            <a:off x="9288026" y="2066082"/>
            <a:ext cx="2903974" cy="26125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Chord 3">
            <a:extLst>
              <a:ext uri="{FF2B5EF4-FFF2-40B4-BE49-F238E27FC236}">
                <a16:creationId xmlns:a16="http://schemas.microsoft.com/office/drawing/2014/main" id="{227FBD4A-9750-4134-0BFE-4BDF7CB5AEA2}"/>
              </a:ext>
            </a:extLst>
          </p:cNvPr>
          <p:cNvSpPr/>
          <p:nvPr/>
        </p:nvSpPr>
        <p:spPr>
          <a:xfrm>
            <a:off x="11188421" y="4711310"/>
            <a:ext cx="2007158" cy="2007158"/>
          </a:xfrm>
          <a:prstGeom prst="chord">
            <a:avLst>
              <a:gd name="adj1" fmla="val 5379553"/>
              <a:gd name="adj2" fmla="val 1620000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Chord 4">
            <a:extLst>
              <a:ext uri="{FF2B5EF4-FFF2-40B4-BE49-F238E27FC236}">
                <a16:creationId xmlns:a16="http://schemas.microsoft.com/office/drawing/2014/main" id="{FD1DC314-89F8-C71C-1D2A-5FDDEF6AF3FC}"/>
              </a:ext>
            </a:extLst>
          </p:cNvPr>
          <p:cNvSpPr/>
          <p:nvPr/>
        </p:nvSpPr>
        <p:spPr>
          <a:xfrm rot="10800000">
            <a:off x="-1003579" y="4716337"/>
            <a:ext cx="2007158" cy="2007158"/>
          </a:xfrm>
          <a:prstGeom prst="chord">
            <a:avLst>
              <a:gd name="adj1" fmla="val 5379553"/>
              <a:gd name="adj2" fmla="val 1620000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7" name="Straight Connector 6">
            <a:extLst>
              <a:ext uri="{FF2B5EF4-FFF2-40B4-BE49-F238E27FC236}">
                <a16:creationId xmlns:a16="http://schemas.microsoft.com/office/drawing/2014/main" id="{D48B9800-476C-7A70-02D1-5A93F201BC3F}"/>
              </a:ext>
            </a:extLst>
          </p:cNvPr>
          <p:cNvCxnSpPr/>
          <p:nvPr/>
        </p:nvCxnSpPr>
        <p:spPr>
          <a:xfrm>
            <a:off x="2944167" y="2890047"/>
            <a:ext cx="0" cy="166802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nvGrpSpPr>
          <p:cNvPr id="10" name="Group 9">
            <a:extLst>
              <a:ext uri="{FF2B5EF4-FFF2-40B4-BE49-F238E27FC236}">
                <a16:creationId xmlns:a16="http://schemas.microsoft.com/office/drawing/2014/main" id="{99A92D99-DF67-7271-6FF9-D76E79FE4111}"/>
              </a:ext>
            </a:extLst>
          </p:cNvPr>
          <p:cNvGrpSpPr/>
          <p:nvPr/>
        </p:nvGrpSpPr>
        <p:grpSpPr>
          <a:xfrm>
            <a:off x="8946382" y="3541934"/>
            <a:ext cx="341644" cy="364251"/>
            <a:chOff x="7008725" y="3225521"/>
            <a:chExt cx="341644" cy="364251"/>
          </a:xfrm>
        </p:grpSpPr>
        <p:sp>
          <p:nvSpPr>
            <p:cNvPr id="8" name="Trapezoid 7">
              <a:extLst>
                <a:ext uri="{FF2B5EF4-FFF2-40B4-BE49-F238E27FC236}">
                  <a16:creationId xmlns:a16="http://schemas.microsoft.com/office/drawing/2014/main" id="{C1252528-012C-B0CD-F8F6-D97AEC3C014E}"/>
                </a:ext>
              </a:extLst>
            </p:cNvPr>
            <p:cNvSpPr/>
            <p:nvPr/>
          </p:nvSpPr>
          <p:spPr>
            <a:xfrm>
              <a:off x="7074040" y="3225521"/>
              <a:ext cx="211015" cy="203479"/>
            </a:xfrm>
            <a:prstGeom prst="trapezoid">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Rectangle: Rounded Corners 8">
              <a:extLst>
                <a:ext uri="{FF2B5EF4-FFF2-40B4-BE49-F238E27FC236}">
                  <a16:creationId xmlns:a16="http://schemas.microsoft.com/office/drawing/2014/main" id="{70ECF52D-C13D-EDFE-F810-5D037FD7FCFB}"/>
                </a:ext>
              </a:extLst>
            </p:cNvPr>
            <p:cNvSpPr/>
            <p:nvPr/>
          </p:nvSpPr>
          <p:spPr>
            <a:xfrm>
              <a:off x="7008725" y="3436535"/>
              <a:ext cx="341644" cy="153237"/>
            </a:xfrm>
            <a:prstGeom prst="roundRect">
              <a:avLst/>
            </a:prstGeom>
            <a:solidFill>
              <a:schemeClr val="accent6">
                <a:lumMod val="75000"/>
              </a:scheme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cxnSp>
        <p:nvCxnSpPr>
          <p:cNvPr id="12" name="Straight Arrow Connector 11">
            <a:extLst>
              <a:ext uri="{FF2B5EF4-FFF2-40B4-BE49-F238E27FC236}">
                <a16:creationId xmlns:a16="http://schemas.microsoft.com/office/drawing/2014/main" id="{BDC5EDF4-B3E9-049E-0384-6170D13D9307}"/>
              </a:ext>
            </a:extLst>
          </p:cNvPr>
          <p:cNvCxnSpPr/>
          <p:nvPr/>
        </p:nvCxnSpPr>
        <p:spPr>
          <a:xfrm>
            <a:off x="3104942" y="2890047"/>
            <a:ext cx="0" cy="1668026"/>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31186F1B-7036-C1CB-DCA5-03DA029EC204}"/>
              </a:ext>
            </a:extLst>
          </p:cNvPr>
          <p:cNvSpPr txBox="1"/>
          <p:nvPr/>
        </p:nvSpPr>
        <p:spPr>
          <a:xfrm rot="16200000">
            <a:off x="2848562" y="3489154"/>
            <a:ext cx="85440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Range </a:t>
            </a:r>
            <a:endParaRPr kumimoji="0" lang="en-FI"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cxnSp>
        <p:nvCxnSpPr>
          <p:cNvPr id="14" name="Straight Arrow Connector 13">
            <a:extLst>
              <a:ext uri="{FF2B5EF4-FFF2-40B4-BE49-F238E27FC236}">
                <a16:creationId xmlns:a16="http://schemas.microsoft.com/office/drawing/2014/main" id="{7707E93F-D5C3-F851-361D-7C169AF55D19}"/>
              </a:ext>
            </a:extLst>
          </p:cNvPr>
          <p:cNvCxnSpPr>
            <a:cxnSpLocks/>
          </p:cNvCxnSpPr>
          <p:nvPr/>
        </p:nvCxnSpPr>
        <p:spPr>
          <a:xfrm>
            <a:off x="3125037" y="4558073"/>
            <a:ext cx="0" cy="2172119"/>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6637E1D-AF89-D44C-94AB-92C384F40CE6}"/>
              </a:ext>
            </a:extLst>
          </p:cNvPr>
          <p:cNvSpPr txBox="1"/>
          <p:nvPr/>
        </p:nvSpPr>
        <p:spPr>
          <a:xfrm rot="16200000">
            <a:off x="2448038" y="5603273"/>
            <a:ext cx="165545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Base (variable)</a:t>
            </a:r>
            <a:endParaRPr kumimoji="0" lang="en-FI"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cxnSp>
        <p:nvCxnSpPr>
          <p:cNvPr id="19" name="Straight Connector 18">
            <a:extLst>
              <a:ext uri="{FF2B5EF4-FFF2-40B4-BE49-F238E27FC236}">
                <a16:creationId xmlns:a16="http://schemas.microsoft.com/office/drawing/2014/main" id="{E4841269-BE20-3CB2-7857-A02A38C3B3F2}"/>
              </a:ext>
            </a:extLst>
          </p:cNvPr>
          <p:cNvCxnSpPr>
            <a:cxnSpLocks/>
          </p:cNvCxnSpPr>
          <p:nvPr/>
        </p:nvCxnSpPr>
        <p:spPr>
          <a:xfrm>
            <a:off x="2785294" y="4541614"/>
            <a:ext cx="1117937" cy="1"/>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1E050D38-C716-A447-09CB-C99027EF2A48}"/>
              </a:ext>
            </a:extLst>
          </p:cNvPr>
          <p:cNvCxnSpPr>
            <a:cxnSpLocks/>
          </p:cNvCxnSpPr>
          <p:nvPr/>
        </p:nvCxnSpPr>
        <p:spPr>
          <a:xfrm>
            <a:off x="8339011" y="3612691"/>
            <a:ext cx="0" cy="3105777"/>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DFD5B9B1-DE83-65AC-43C0-86EFC798613D}"/>
              </a:ext>
            </a:extLst>
          </p:cNvPr>
          <p:cNvSpPr txBox="1"/>
          <p:nvPr/>
        </p:nvSpPr>
        <p:spPr>
          <a:xfrm rot="16200000">
            <a:off x="6822089" y="5019871"/>
            <a:ext cx="264822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Scanner offset (variable) </a:t>
            </a:r>
            <a:endParaRPr kumimoji="0" lang="en-FI"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sp>
        <p:nvSpPr>
          <p:cNvPr id="27" name="TextBox 26">
            <a:extLst>
              <a:ext uri="{FF2B5EF4-FFF2-40B4-BE49-F238E27FC236}">
                <a16:creationId xmlns:a16="http://schemas.microsoft.com/office/drawing/2014/main" id="{85D03BEB-3B01-4334-C2DB-D2EEDD7615B2}"/>
              </a:ext>
            </a:extLst>
          </p:cNvPr>
          <p:cNvSpPr txBox="1"/>
          <p:nvPr/>
        </p:nvSpPr>
        <p:spPr>
          <a:xfrm>
            <a:off x="3879435" y="4346901"/>
            <a:ext cx="1950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Pattern base level</a:t>
            </a:r>
            <a:endParaRPr kumimoji="0" lang="en-FI"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cxnSp>
        <p:nvCxnSpPr>
          <p:cNvPr id="28" name="Straight Connector 27">
            <a:extLst>
              <a:ext uri="{FF2B5EF4-FFF2-40B4-BE49-F238E27FC236}">
                <a16:creationId xmlns:a16="http://schemas.microsoft.com/office/drawing/2014/main" id="{8442ACC3-F1B4-968A-D44E-FEA197FB88C8}"/>
              </a:ext>
            </a:extLst>
          </p:cNvPr>
          <p:cNvCxnSpPr/>
          <p:nvPr/>
        </p:nvCxnSpPr>
        <p:spPr>
          <a:xfrm>
            <a:off x="2385250" y="2070270"/>
            <a:ext cx="1350274"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4E4BE0F4-AFFA-534A-9D15-80CC15ED0829}"/>
              </a:ext>
            </a:extLst>
          </p:cNvPr>
          <p:cNvSpPr txBox="1"/>
          <p:nvPr/>
        </p:nvSpPr>
        <p:spPr>
          <a:xfrm>
            <a:off x="3741782" y="1870140"/>
            <a:ext cx="167436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Platform1 level</a:t>
            </a:r>
            <a:endParaRPr kumimoji="0" lang="en-FI"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cxnSp>
        <p:nvCxnSpPr>
          <p:cNvPr id="30" name="Straight Connector 29">
            <a:extLst>
              <a:ext uri="{FF2B5EF4-FFF2-40B4-BE49-F238E27FC236}">
                <a16:creationId xmlns:a16="http://schemas.microsoft.com/office/drawing/2014/main" id="{40F1CA85-CC4C-CF50-A029-57C8A2F1F2AE}"/>
              </a:ext>
            </a:extLst>
          </p:cNvPr>
          <p:cNvCxnSpPr/>
          <p:nvPr/>
        </p:nvCxnSpPr>
        <p:spPr>
          <a:xfrm>
            <a:off x="8409736" y="2065638"/>
            <a:ext cx="1350274"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17C7B84-DFB2-A0F6-09D0-4293A6C7CB05}"/>
              </a:ext>
            </a:extLst>
          </p:cNvPr>
          <p:cNvSpPr txBox="1"/>
          <p:nvPr/>
        </p:nvSpPr>
        <p:spPr>
          <a:xfrm>
            <a:off x="6822103" y="1875556"/>
            <a:ext cx="167436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Platform2 level</a:t>
            </a:r>
            <a:endParaRPr kumimoji="0" lang="en-FI"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cxnSp>
        <p:nvCxnSpPr>
          <p:cNvPr id="32" name="Straight Connector 31">
            <a:extLst>
              <a:ext uri="{FF2B5EF4-FFF2-40B4-BE49-F238E27FC236}">
                <a16:creationId xmlns:a16="http://schemas.microsoft.com/office/drawing/2014/main" id="{F7975DC4-5379-3A4F-E1D8-BF8E1DCE73E9}"/>
              </a:ext>
            </a:extLst>
          </p:cNvPr>
          <p:cNvCxnSpPr>
            <a:cxnSpLocks/>
          </p:cNvCxnSpPr>
          <p:nvPr/>
        </p:nvCxnSpPr>
        <p:spPr>
          <a:xfrm>
            <a:off x="3472941" y="3633986"/>
            <a:ext cx="5473441" cy="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716FFBCE-0C9E-6341-062A-412FE066F352}"/>
              </a:ext>
            </a:extLst>
          </p:cNvPr>
          <p:cNvCxnSpPr>
            <a:cxnSpLocks/>
          </p:cNvCxnSpPr>
          <p:nvPr/>
        </p:nvCxnSpPr>
        <p:spPr>
          <a:xfrm>
            <a:off x="3588938" y="2077387"/>
            <a:ext cx="0" cy="2480686"/>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B9FC1F2D-6F3E-2138-2CDF-3008052ED9BA}"/>
              </a:ext>
            </a:extLst>
          </p:cNvPr>
          <p:cNvSpPr txBox="1"/>
          <p:nvPr/>
        </p:nvSpPr>
        <p:spPr>
          <a:xfrm rot="16200000">
            <a:off x="2933478" y="2676764"/>
            <a:ext cx="157017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Pattern offset </a:t>
            </a:r>
            <a:endParaRPr kumimoji="0" lang="en-FI"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cxnSp>
        <p:nvCxnSpPr>
          <p:cNvPr id="39" name="Straight Arrow Connector 38">
            <a:extLst>
              <a:ext uri="{FF2B5EF4-FFF2-40B4-BE49-F238E27FC236}">
                <a16:creationId xmlns:a16="http://schemas.microsoft.com/office/drawing/2014/main" id="{E8194576-4517-DF62-2E3B-B9599F21F5A8}"/>
              </a:ext>
            </a:extLst>
          </p:cNvPr>
          <p:cNvCxnSpPr>
            <a:cxnSpLocks/>
          </p:cNvCxnSpPr>
          <p:nvPr/>
        </p:nvCxnSpPr>
        <p:spPr>
          <a:xfrm>
            <a:off x="8674407" y="2077387"/>
            <a:ext cx="0" cy="1535304"/>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0ED9B82E-FFB9-8AC8-2EED-BBE64AD4F3ED}"/>
              </a:ext>
            </a:extLst>
          </p:cNvPr>
          <p:cNvSpPr txBox="1"/>
          <p:nvPr/>
        </p:nvSpPr>
        <p:spPr>
          <a:xfrm rot="16200000">
            <a:off x="7655104" y="2588894"/>
            <a:ext cx="172085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Scanner offset  </a:t>
            </a:r>
            <a:endParaRPr kumimoji="0" lang="en-FI"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cxnSp>
        <p:nvCxnSpPr>
          <p:cNvPr id="43" name="Straight Arrow Connector 42">
            <a:extLst>
              <a:ext uri="{FF2B5EF4-FFF2-40B4-BE49-F238E27FC236}">
                <a16:creationId xmlns:a16="http://schemas.microsoft.com/office/drawing/2014/main" id="{10837F71-15A6-16E2-6228-67520B5FFBC6}"/>
              </a:ext>
            </a:extLst>
          </p:cNvPr>
          <p:cNvCxnSpPr>
            <a:cxnSpLocks/>
          </p:cNvCxnSpPr>
          <p:nvPr/>
        </p:nvCxnSpPr>
        <p:spPr>
          <a:xfrm>
            <a:off x="6351923" y="3642661"/>
            <a:ext cx="0" cy="3105777"/>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B66D1EAE-FC37-5743-4853-03B990C16E37}"/>
              </a:ext>
            </a:extLst>
          </p:cNvPr>
          <p:cNvSpPr txBox="1"/>
          <p:nvPr/>
        </p:nvSpPr>
        <p:spPr>
          <a:xfrm rot="16200000">
            <a:off x="4734044" y="5073643"/>
            <a:ext cx="285013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ptos" panose="02110004020202020204"/>
                <a:ea typeface="+mn-ea"/>
                <a:cs typeface="+mn-cs"/>
              </a:rPr>
              <a:t>Detection height (variable) </a:t>
            </a:r>
            <a:endParaRPr kumimoji="0" lang="en-FI" sz="1800" b="0" i="0" u="none" strike="noStrike" kern="1200" cap="none" spc="0" normalizeH="0" baseline="0" noProof="0" dirty="0">
              <a:ln>
                <a:noFill/>
              </a:ln>
              <a:solidFill>
                <a:srgbClr val="FF0000"/>
              </a:solidFill>
              <a:effectLst/>
              <a:uLnTx/>
              <a:uFillTx/>
              <a:latin typeface="Aptos" panose="02110004020202020204"/>
              <a:ea typeface="+mn-ea"/>
              <a:cs typeface="+mn-cs"/>
            </a:endParaRPr>
          </a:p>
        </p:txBody>
      </p:sp>
      <p:sp>
        <p:nvSpPr>
          <p:cNvPr id="17" name="TextBox 16">
            <a:extLst>
              <a:ext uri="{FF2B5EF4-FFF2-40B4-BE49-F238E27FC236}">
                <a16:creationId xmlns:a16="http://schemas.microsoft.com/office/drawing/2014/main" id="{174686A2-4E59-594B-3AA7-28E7098CEC2D}"/>
              </a:ext>
            </a:extLst>
          </p:cNvPr>
          <p:cNvSpPr txBox="1"/>
          <p:nvPr/>
        </p:nvSpPr>
        <p:spPr>
          <a:xfrm>
            <a:off x="834329" y="5739"/>
            <a:ext cx="10750664"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Target plate onboard a machine with variable height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By giving a negative Pattern offset, both platforms adjust to the same level when the Pattern offset is set to the pattern base level. By increasing the negative Pattern offset past the Pattern base level, the detection zero point can be shifted to get the zero point in the middle of the reflector range.</a:t>
            </a:r>
            <a:endParaRPr kumimoji="0" lang="en-FI"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6" name="TextBox 5">
            <a:extLst>
              <a:ext uri="{FF2B5EF4-FFF2-40B4-BE49-F238E27FC236}">
                <a16:creationId xmlns:a16="http://schemas.microsoft.com/office/drawing/2014/main" id="{04EEB067-DCBB-CD3C-E0D7-8A6643DEE184}"/>
              </a:ext>
            </a:extLst>
          </p:cNvPr>
          <p:cNvSpPr txBox="1"/>
          <p:nvPr/>
        </p:nvSpPr>
        <p:spPr>
          <a:xfrm>
            <a:off x="3801241" y="3897717"/>
            <a:ext cx="183781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FF0000"/>
                </a:solidFill>
                <a:effectLst/>
                <a:uLnTx/>
                <a:uFillTx/>
                <a:latin typeface="Aptos" panose="02110004020202020204"/>
                <a:ea typeface="+mn-ea"/>
                <a:cs typeface="+mn-cs"/>
              </a:rPr>
              <a:t>Height detection</a:t>
            </a:r>
            <a:endParaRPr kumimoji="0" lang="en-FI" b="0" i="0" u="none" strike="noStrike" kern="1200" cap="none" spc="0" normalizeH="0" baseline="0" noProof="0" dirty="0">
              <a:ln>
                <a:noFill/>
              </a:ln>
              <a:solidFill>
                <a:srgbClr val="FF0000"/>
              </a:solidFill>
              <a:effectLst/>
              <a:uLnTx/>
              <a:uFillTx/>
              <a:latin typeface="Aptos" panose="02110004020202020204"/>
              <a:ea typeface="+mn-ea"/>
              <a:cs typeface="+mn-cs"/>
            </a:endParaRPr>
          </a:p>
        </p:txBody>
      </p:sp>
      <p:cxnSp>
        <p:nvCxnSpPr>
          <p:cNvPr id="11" name="Straight Arrow Connector 10">
            <a:extLst>
              <a:ext uri="{FF2B5EF4-FFF2-40B4-BE49-F238E27FC236}">
                <a16:creationId xmlns:a16="http://schemas.microsoft.com/office/drawing/2014/main" id="{3E02D3DA-61E2-B683-86DA-150C33031BDC}"/>
              </a:ext>
            </a:extLst>
          </p:cNvPr>
          <p:cNvCxnSpPr>
            <a:cxnSpLocks/>
          </p:cNvCxnSpPr>
          <p:nvPr/>
        </p:nvCxnSpPr>
        <p:spPr>
          <a:xfrm>
            <a:off x="3826612" y="3637732"/>
            <a:ext cx="0" cy="917272"/>
          </a:xfrm>
          <a:prstGeom prst="straightConnector1">
            <a:avLst/>
          </a:prstGeom>
          <a:ln>
            <a:solidFill>
              <a:srgbClr val="FF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B13992D-D7F7-1D73-9CDA-8C259232B1A9}"/>
              </a:ext>
            </a:extLst>
          </p:cNvPr>
          <p:cNvCxnSpPr/>
          <p:nvPr/>
        </p:nvCxnSpPr>
        <p:spPr>
          <a:xfrm>
            <a:off x="1955490" y="2890047"/>
            <a:ext cx="1350274"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4BA4475B-3B36-56D4-FC72-A0BC3EB68023}"/>
              </a:ext>
            </a:extLst>
          </p:cNvPr>
          <p:cNvCxnSpPr>
            <a:cxnSpLocks/>
            <a:stCxn id="5" idx="1"/>
            <a:endCxn id="4" idx="0"/>
          </p:cNvCxnSpPr>
          <p:nvPr/>
        </p:nvCxnSpPr>
        <p:spPr>
          <a:xfrm flipV="1">
            <a:off x="0" y="6718450"/>
            <a:ext cx="12197969" cy="504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0374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709E2C1-A997-D8D4-62F5-B41326DF0178}"/>
              </a:ext>
            </a:extLst>
          </p:cNvPr>
          <p:cNvSpPr/>
          <p:nvPr/>
        </p:nvSpPr>
        <p:spPr>
          <a:xfrm>
            <a:off x="835269" y="2666575"/>
            <a:ext cx="286941" cy="40198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2" name="Rectangle 1">
            <a:extLst>
              <a:ext uri="{FF2B5EF4-FFF2-40B4-BE49-F238E27FC236}">
                <a16:creationId xmlns:a16="http://schemas.microsoft.com/office/drawing/2014/main" id="{8C25C8FB-8256-FB64-FF34-8A38E4E03967}"/>
              </a:ext>
            </a:extLst>
          </p:cNvPr>
          <p:cNvSpPr/>
          <p:nvPr/>
        </p:nvSpPr>
        <p:spPr>
          <a:xfrm>
            <a:off x="2819623" y="2033999"/>
            <a:ext cx="84352" cy="26125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Rectangle 2">
            <a:extLst>
              <a:ext uri="{FF2B5EF4-FFF2-40B4-BE49-F238E27FC236}">
                <a16:creationId xmlns:a16="http://schemas.microsoft.com/office/drawing/2014/main" id="{A515F849-256C-E20E-1287-6787D0B1740C}"/>
              </a:ext>
            </a:extLst>
          </p:cNvPr>
          <p:cNvSpPr/>
          <p:nvPr/>
        </p:nvSpPr>
        <p:spPr>
          <a:xfrm>
            <a:off x="9288026" y="2033998"/>
            <a:ext cx="2903974" cy="26125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Chord 3">
            <a:extLst>
              <a:ext uri="{FF2B5EF4-FFF2-40B4-BE49-F238E27FC236}">
                <a16:creationId xmlns:a16="http://schemas.microsoft.com/office/drawing/2014/main" id="{227FBD4A-9750-4134-0BFE-4BDF7CB5AEA2}"/>
              </a:ext>
            </a:extLst>
          </p:cNvPr>
          <p:cNvSpPr/>
          <p:nvPr/>
        </p:nvSpPr>
        <p:spPr>
          <a:xfrm>
            <a:off x="11188421" y="4695268"/>
            <a:ext cx="2007158" cy="2007158"/>
          </a:xfrm>
          <a:prstGeom prst="chord">
            <a:avLst>
              <a:gd name="adj1" fmla="val 5379553"/>
              <a:gd name="adj2" fmla="val 1620000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7" name="Straight Connector 6">
            <a:extLst>
              <a:ext uri="{FF2B5EF4-FFF2-40B4-BE49-F238E27FC236}">
                <a16:creationId xmlns:a16="http://schemas.microsoft.com/office/drawing/2014/main" id="{D48B9800-476C-7A70-02D1-5A93F201BC3F}"/>
              </a:ext>
            </a:extLst>
          </p:cNvPr>
          <p:cNvCxnSpPr/>
          <p:nvPr/>
        </p:nvCxnSpPr>
        <p:spPr>
          <a:xfrm>
            <a:off x="2944167" y="2857963"/>
            <a:ext cx="0" cy="166802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nvGrpSpPr>
          <p:cNvPr id="10" name="Group 9">
            <a:extLst>
              <a:ext uri="{FF2B5EF4-FFF2-40B4-BE49-F238E27FC236}">
                <a16:creationId xmlns:a16="http://schemas.microsoft.com/office/drawing/2014/main" id="{99A92D99-DF67-7271-6FF9-D76E79FE4111}"/>
              </a:ext>
            </a:extLst>
          </p:cNvPr>
          <p:cNvGrpSpPr/>
          <p:nvPr/>
        </p:nvGrpSpPr>
        <p:grpSpPr>
          <a:xfrm>
            <a:off x="8946382" y="3509850"/>
            <a:ext cx="341644" cy="364251"/>
            <a:chOff x="7008725" y="3225521"/>
            <a:chExt cx="341644" cy="364251"/>
          </a:xfrm>
        </p:grpSpPr>
        <p:sp>
          <p:nvSpPr>
            <p:cNvPr id="8" name="Trapezoid 7">
              <a:extLst>
                <a:ext uri="{FF2B5EF4-FFF2-40B4-BE49-F238E27FC236}">
                  <a16:creationId xmlns:a16="http://schemas.microsoft.com/office/drawing/2014/main" id="{C1252528-012C-B0CD-F8F6-D97AEC3C014E}"/>
                </a:ext>
              </a:extLst>
            </p:cNvPr>
            <p:cNvSpPr/>
            <p:nvPr/>
          </p:nvSpPr>
          <p:spPr>
            <a:xfrm>
              <a:off x="7074040" y="3225521"/>
              <a:ext cx="211015" cy="203479"/>
            </a:xfrm>
            <a:prstGeom prst="trapezoid">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Rectangle: Rounded Corners 8">
              <a:extLst>
                <a:ext uri="{FF2B5EF4-FFF2-40B4-BE49-F238E27FC236}">
                  <a16:creationId xmlns:a16="http://schemas.microsoft.com/office/drawing/2014/main" id="{70ECF52D-C13D-EDFE-F810-5D037FD7FCFB}"/>
                </a:ext>
              </a:extLst>
            </p:cNvPr>
            <p:cNvSpPr/>
            <p:nvPr/>
          </p:nvSpPr>
          <p:spPr>
            <a:xfrm>
              <a:off x="7008725" y="3436535"/>
              <a:ext cx="341644" cy="153237"/>
            </a:xfrm>
            <a:prstGeom prst="roundRect">
              <a:avLst/>
            </a:prstGeom>
            <a:solidFill>
              <a:schemeClr val="accent6">
                <a:lumMod val="75000"/>
              </a:scheme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cxnSp>
        <p:nvCxnSpPr>
          <p:cNvPr id="12" name="Straight Arrow Connector 11">
            <a:extLst>
              <a:ext uri="{FF2B5EF4-FFF2-40B4-BE49-F238E27FC236}">
                <a16:creationId xmlns:a16="http://schemas.microsoft.com/office/drawing/2014/main" id="{BDC5EDF4-B3E9-049E-0384-6170D13D9307}"/>
              </a:ext>
            </a:extLst>
          </p:cNvPr>
          <p:cNvCxnSpPr/>
          <p:nvPr/>
        </p:nvCxnSpPr>
        <p:spPr>
          <a:xfrm>
            <a:off x="2599103" y="2851241"/>
            <a:ext cx="0" cy="1668026"/>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31186F1B-7036-C1CB-DCA5-03DA029EC204}"/>
              </a:ext>
            </a:extLst>
          </p:cNvPr>
          <p:cNvSpPr txBox="1"/>
          <p:nvPr/>
        </p:nvSpPr>
        <p:spPr>
          <a:xfrm rot="16200000">
            <a:off x="1981072" y="3475687"/>
            <a:ext cx="85440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Range </a:t>
            </a:r>
            <a:endParaRPr kumimoji="0" lang="en-FI"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cxnSp>
        <p:nvCxnSpPr>
          <p:cNvPr id="14" name="Straight Arrow Connector 13">
            <a:extLst>
              <a:ext uri="{FF2B5EF4-FFF2-40B4-BE49-F238E27FC236}">
                <a16:creationId xmlns:a16="http://schemas.microsoft.com/office/drawing/2014/main" id="{7707E93F-D5C3-F851-361D-7C169AF55D19}"/>
              </a:ext>
            </a:extLst>
          </p:cNvPr>
          <p:cNvCxnSpPr>
            <a:cxnSpLocks/>
          </p:cNvCxnSpPr>
          <p:nvPr/>
        </p:nvCxnSpPr>
        <p:spPr>
          <a:xfrm>
            <a:off x="3125037" y="4525989"/>
            <a:ext cx="0" cy="2172119"/>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6637E1D-AF89-D44C-94AB-92C384F40CE6}"/>
              </a:ext>
            </a:extLst>
          </p:cNvPr>
          <p:cNvSpPr txBox="1"/>
          <p:nvPr/>
        </p:nvSpPr>
        <p:spPr>
          <a:xfrm rot="16200000">
            <a:off x="2686360" y="5354142"/>
            <a:ext cx="152368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Pattern offset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(Base height)</a:t>
            </a:r>
            <a:endParaRPr kumimoji="0" lang="en-FI"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cxnSp>
        <p:nvCxnSpPr>
          <p:cNvPr id="19" name="Straight Connector 18">
            <a:extLst>
              <a:ext uri="{FF2B5EF4-FFF2-40B4-BE49-F238E27FC236}">
                <a16:creationId xmlns:a16="http://schemas.microsoft.com/office/drawing/2014/main" id="{E4841269-BE20-3CB2-7857-A02A38C3B3F2}"/>
              </a:ext>
            </a:extLst>
          </p:cNvPr>
          <p:cNvCxnSpPr>
            <a:cxnSpLocks/>
          </p:cNvCxnSpPr>
          <p:nvPr/>
        </p:nvCxnSpPr>
        <p:spPr>
          <a:xfrm>
            <a:off x="2477710" y="4509531"/>
            <a:ext cx="982721"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85D03BEB-3B01-4334-C2DB-D2EEDD7615B2}"/>
              </a:ext>
            </a:extLst>
          </p:cNvPr>
          <p:cNvSpPr txBox="1"/>
          <p:nvPr/>
        </p:nvSpPr>
        <p:spPr>
          <a:xfrm>
            <a:off x="3373596" y="4314817"/>
            <a:ext cx="400686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Pattern base level (detection value = 0)</a:t>
            </a:r>
            <a:endParaRPr kumimoji="0" lang="en-FI"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cxnSp>
        <p:nvCxnSpPr>
          <p:cNvPr id="30" name="Straight Connector 29">
            <a:extLst>
              <a:ext uri="{FF2B5EF4-FFF2-40B4-BE49-F238E27FC236}">
                <a16:creationId xmlns:a16="http://schemas.microsoft.com/office/drawing/2014/main" id="{40F1CA85-CC4C-CF50-A029-57C8A2F1F2AE}"/>
              </a:ext>
            </a:extLst>
          </p:cNvPr>
          <p:cNvCxnSpPr/>
          <p:nvPr/>
        </p:nvCxnSpPr>
        <p:spPr>
          <a:xfrm>
            <a:off x="8409736" y="2033554"/>
            <a:ext cx="1350274"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17C7B84-DFB2-A0F6-09D0-4293A6C7CB05}"/>
              </a:ext>
            </a:extLst>
          </p:cNvPr>
          <p:cNvSpPr txBox="1"/>
          <p:nvPr/>
        </p:nvSpPr>
        <p:spPr>
          <a:xfrm>
            <a:off x="6822103" y="1843472"/>
            <a:ext cx="15509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Platform level</a:t>
            </a:r>
            <a:endParaRPr kumimoji="0" lang="en-FI"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cxnSp>
        <p:nvCxnSpPr>
          <p:cNvPr id="32" name="Straight Connector 31">
            <a:extLst>
              <a:ext uri="{FF2B5EF4-FFF2-40B4-BE49-F238E27FC236}">
                <a16:creationId xmlns:a16="http://schemas.microsoft.com/office/drawing/2014/main" id="{F7975DC4-5379-3A4F-E1D8-BF8E1DCE73E9}"/>
              </a:ext>
            </a:extLst>
          </p:cNvPr>
          <p:cNvCxnSpPr>
            <a:cxnSpLocks/>
          </p:cNvCxnSpPr>
          <p:nvPr/>
        </p:nvCxnSpPr>
        <p:spPr>
          <a:xfrm>
            <a:off x="2969070" y="3601902"/>
            <a:ext cx="5977312" cy="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66C7B6A5-F06B-65C0-E5D2-8A0D70F1B500}"/>
              </a:ext>
            </a:extLst>
          </p:cNvPr>
          <p:cNvSpPr txBox="1"/>
          <p:nvPr/>
        </p:nvSpPr>
        <p:spPr>
          <a:xfrm>
            <a:off x="3285812" y="3858176"/>
            <a:ext cx="183781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FF0000"/>
                </a:solidFill>
                <a:effectLst/>
                <a:uLnTx/>
                <a:uFillTx/>
                <a:latin typeface="Aptos" panose="02110004020202020204"/>
                <a:ea typeface="+mn-ea"/>
                <a:cs typeface="+mn-cs"/>
              </a:rPr>
              <a:t>Height detection</a:t>
            </a:r>
            <a:endParaRPr kumimoji="0" lang="en-FI" b="0" i="0" u="none" strike="noStrike" kern="1200" cap="none" spc="0" normalizeH="0" baseline="0" noProof="0" dirty="0">
              <a:ln>
                <a:noFill/>
              </a:ln>
              <a:solidFill>
                <a:srgbClr val="FF0000"/>
              </a:solidFill>
              <a:effectLst/>
              <a:uLnTx/>
              <a:uFillTx/>
              <a:latin typeface="Aptos" panose="02110004020202020204"/>
              <a:ea typeface="+mn-ea"/>
              <a:cs typeface="+mn-cs"/>
            </a:endParaRPr>
          </a:p>
        </p:txBody>
      </p:sp>
      <p:cxnSp>
        <p:nvCxnSpPr>
          <p:cNvPr id="39" name="Straight Arrow Connector 38">
            <a:extLst>
              <a:ext uri="{FF2B5EF4-FFF2-40B4-BE49-F238E27FC236}">
                <a16:creationId xmlns:a16="http://schemas.microsoft.com/office/drawing/2014/main" id="{E8194576-4517-DF62-2E3B-B9599F21F5A8}"/>
              </a:ext>
            </a:extLst>
          </p:cNvPr>
          <p:cNvCxnSpPr>
            <a:cxnSpLocks/>
          </p:cNvCxnSpPr>
          <p:nvPr/>
        </p:nvCxnSpPr>
        <p:spPr>
          <a:xfrm>
            <a:off x="8674407" y="2045303"/>
            <a:ext cx="0" cy="1535304"/>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0ED9B82E-FFB9-8AC8-2EED-BBE64AD4F3ED}"/>
              </a:ext>
            </a:extLst>
          </p:cNvPr>
          <p:cNvSpPr txBox="1"/>
          <p:nvPr/>
        </p:nvSpPr>
        <p:spPr>
          <a:xfrm rot="16200000">
            <a:off x="7655104" y="2556810"/>
            <a:ext cx="172085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Scanner offset  </a:t>
            </a:r>
            <a:endParaRPr kumimoji="0" lang="en-FI"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sp>
        <p:nvSpPr>
          <p:cNvPr id="17" name="TextBox 16">
            <a:extLst>
              <a:ext uri="{FF2B5EF4-FFF2-40B4-BE49-F238E27FC236}">
                <a16:creationId xmlns:a16="http://schemas.microsoft.com/office/drawing/2014/main" id="{174686A2-4E59-594B-3AA7-28E7098CEC2D}"/>
              </a:ext>
            </a:extLst>
          </p:cNvPr>
          <p:cNvSpPr txBox="1"/>
          <p:nvPr/>
        </p:nvSpPr>
        <p:spPr>
          <a:xfrm>
            <a:off x="935570" y="-40060"/>
            <a:ext cx="10750664"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2841">
                    <a:lumMod val="75000"/>
                    <a:lumOff val="25000"/>
                  </a:srgbClr>
                </a:solidFill>
                <a:latin typeface="Aptos" panose="02110004020202020204"/>
              </a:rPr>
              <a:t>Target plate with fixed height from ground: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Platform level = Pattern offset+ Height detection + Scanner offset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sp>
        <p:nvSpPr>
          <p:cNvPr id="11" name="Right Triangle 10">
            <a:extLst>
              <a:ext uri="{FF2B5EF4-FFF2-40B4-BE49-F238E27FC236}">
                <a16:creationId xmlns:a16="http://schemas.microsoft.com/office/drawing/2014/main" id="{9DBDA6DF-C9DB-B8F4-83F5-6CB5FF0D48CD}"/>
              </a:ext>
            </a:extLst>
          </p:cNvPr>
          <p:cNvSpPr/>
          <p:nvPr/>
        </p:nvSpPr>
        <p:spPr>
          <a:xfrm rot="10800000" flipH="1">
            <a:off x="9894" y="1416716"/>
            <a:ext cx="4035670" cy="2295890"/>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5" name="Straight Connector 4">
            <a:extLst>
              <a:ext uri="{FF2B5EF4-FFF2-40B4-BE49-F238E27FC236}">
                <a16:creationId xmlns:a16="http://schemas.microsoft.com/office/drawing/2014/main" id="{F61A7014-EC57-7183-0481-F1A639471A0C}"/>
              </a:ext>
            </a:extLst>
          </p:cNvPr>
          <p:cNvCxnSpPr>
            <a:cxnSpLocks/>
          </p:cNvCxnSpPr>
          <p:nvPr/>
        </p:nvCxnSpPr>
        <p:spPr>
          <a:xfrm>
            <a:off x="2477710" y="2861289"/>
            <a:ext cx="868605"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BAFBB98-0656-CA55-5109-9590FE4F720F}"/>
              </a:ext>
            </a:extLst>
          </p:cNvPr>
          <p:cNvSpPr txBox="1"/>
          <p:nvPr/>
        </p:nvSpPr>
        <p:spPr>
          <a:xfrm>
            <a:off x="3337559" y="2666575"/>
            <a:ext cx="474553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rPr>
              <a:t>Pattern max level (detection = reflector height)</a:t>
            </a:r>
            <a:endParaRPr kumimoji="0" lang="en-FI" sz="1800" b="0" i="0" u="none" strike="noStrike" kern="1200" cap="none" spc="0" normalizeH="0" baseline="0" noProof="0" dirty="0">
              <a:ln>
                <a:noFill/>
              </a:ln>
              <a:solidFill>
                <a:srgbClr val="0E2841">
                  <a:lumMod val="75000"/>
                  <a:lumOff val="25000"/>
                </a:srgbClr>
              </a:solidFill>
              <a:effectLst/>
              <a:uLnTx/>
              <a:uFillTx/>
              <a:latin typeface="Aptos" panose="02110004020202020204"/>
              <a:ea typeface="+mn-ea"/>
              <a:cs typeface="+mn-cs"/>
            </a:endParaRPr>
          </a:p>
        </p:txBody>
      </p:sp>
      <p:cxnSp>
        <p:nvCxnSpPr>
          <p:cNvPr id="18" name="Straight Connector 17">
            <a:extLst>
              <a:ext uri="{FF2B5EF4-FFF2-40B4-BE49-F238E27FC236}">
                <a16:creationId xmlns:a16="http://schemas.microsoft.com/office/drawing/2014/main" id="{C388E0D0-399C-5DD6-5F64-CCB6D55FF2A7}"/>
              </a:ext>
            </a:extLst>
          </p:cNvPr>
          <p:cNvCxnSpPr/>
          <p:nvPr/>
        </p:nvCxnSpPr>
        <p:spPr>
          <a:xfrm>
            <a:off x="589085" y="6686384"/>
            <a:ext cx="773723" cy="0"/>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3709A43-656A-3D2E-8180-1CC615F011E3}"/>
              </a:ext>
            </a:extLst>
          </p:cNvPr>
          <p:cNvCxnSpPr>
            <a:cxnSpLocks/>
          </p:cNvCxnSpPr>
          <p:nvPr/>
        </p:nvCxnSpPr>
        <p:spPr>
          <a:xfrm>
            <a:off x="3311183" y="3598191"/>
            <a:ext cx="0" cy="917272"/>
          </a:xfrm>
          <a:prstGeom prst="straightConnector1">
            <a:avLst/>
          </a:prstGeom>
          <a:ln>
            <a:solidFill>
              <a:srgbClr val="FF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ACA7D105-D3B0-D3DD-2182-FFEFDD28CCCA}"/>
              </a:ext>
            </a:extLst>
          </p:cNvPr>
          <p:cNvCxnSpPr>
            <a:cxnSpLocks/>
          </p:cNvCxnSpPr>
          <p:nvPr/>
        </p:nvCxnSpPr>
        <p:spPr>
          <a:xfrm flipV="1">
            <a:off x="144379" y="6718450"/>
            <a:ext cx="12053590" cy="1174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2908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ight Triangle 14">
            <a:extLst>
              <a:ext uri="{FF2B5EF4-FFF2-40B4-BE49-F238E27FC236}">
                <a16:creationId xmlns:a16="http://schemas.microsoft.com/office/drawing/2014/main" id="{AAE36D33-74E5-5D0D-51B9-63CDDC6B7A2B}"/>
              </a:ext>
            </a:extLst>
          </p:cNvPr>
          <p:cNvSpPr/>
          <p:nvPr/>
        </p:nvSpPr>
        <p:spPr>
          <a:xfrm rot="10800000">
            <a:off x="6126609" y="695044"/>
            <a:ext cx="2507864" cy="2567708"/>
          </a:xfrm>
          <a:prstGeom prst="rtTriangl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4" name="Right Triangle 13">
            <a:extLst>
              <a:ext uri="{FF2B5EF4-FFF2-40B4-BE49-F238E27FC236}">
                <a16:creationId xmlns:a16="http://schemas.microsoft.com/office/drawing/2014/main" id="{9D9985DA-321D-5748-830F-4AB14060F979}"/>
              </a:ext>
            </a:extLst>
          </p:cNvPr>
          <p:cNvSpPr/>
          <p:nvPr/>
        </p:nvSpPr>
        <p:spPr>
          <a:xfrm>
            <a:off x="5710383" y="688887"/>
            <a:ext cx="2507864" cy="2567708"/>
          </a:xfrm>
          <a:prstGeom prst="rtTriangl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2" name="Rectangle 1">
            <a:extLst>
              <a:ext uri="{FF2B5EF4-FFF2-40B4-BE49-F238E27FC236}">
                <a16:creationId xmlns:a16="http://schemas.microsoft.com/office/drawing/2014/main" id="{F4ABAA2D-5527-AA28-6010-9F6DF47779CD}"/>
              </a:ext>
            </a:extLst>
          </p:cNvPr>
          <p:cNvSpPr/>
          <p:nvPr/>
        </p:nvSpPr>
        <p:spPr>
          <a:xfrm>
            <a:off x="4237182" y="870001"/>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3" name="Rectangle 2">
            <a:extLst>
              <a:ext uri="{FF2B5EF4-FFF2-40B4-BE49-F238E27FC236}">
                <a16:creationId xmlns:a16="http://schemas.microsoft.com/office/drawing/2014/main" id="{9D4BD5C1-ACEF-EA15-C889-BE49A84E949E}"/>
              </a:ext>
            </a:extLst>
          </p:cNvPr>
          <p:cNvSpPr/>
          <p:nvPr/>
        </p:nvSpPr>
        <p:spPr>
          <a:xfrm>
            <a:off x="5368637" y="870000"/>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4" name="Rectangle 3">
            <a:extLst>
              <a:ext uri="{FF2B5EF4-FFF2-40B4-BE49-F238E27FC236}">
                <a16:creationId xmlns:a16="http://schemas.microsoft.com/office/drawing/2014/main" id="{004622D7-3365-9D15-67A6-14564FA4B254}"/>
              </a:ext>
            </a:extLst>
          </p:cNvPr>
          <p:cNvSpPr/>
          <p:nvPr/>
        </p:nvSpPr>
        <p:spPr>
          <a:xfrm>
            <a:off x="8640777" y="870000"/>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5" name="Rectangle 4">
            <a:extLst>
              <a:ext uri="{FF2B5EF4-FFF2-40B4-BE49-F238E27FC236}">
                <a16:creationId xmlns:a16="http://schemas.microsoft.com/office/drawing/2014/main" id="{1737189D-9B42-FC99-DD23-E326EF3B165B}"/>
              </a:ext>
            </a:extLst>
          </p:cNvPr>
          <p:cNvSpPr/>
          <p:nvPr/>
        </p:nvSpPr>
        <p:spPr>
          <a:xfrm>
            <a:off x="9878449" y="870000"/>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6" name="Rectangle 5">
            <a:extLst>
              <a:ext uri="{FF2B5EF4-FFF2-40B4-BE49-F238E27FC236}">
                <a16:creationId xmlns:a16="http://schemas.microsoft.com/office/drawing/2014/main" id="{54DE806C-171A-5C2A-7ED0-FCBD8CDDE0D3}"/>
              </a:ext>
            </a:extLst>
          </p:cNvPr>
          <p:cNvSpPr/>
          <p:nvPr/>
        </p:nvSpPr>
        <p:spPr>
          <a:xfrm rot="18938324">
            <a:off x="7029753" y="226773"/>
            <a:ext cx="269192" cy="3486092"/>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cxnSp>
        <p:nvCxnSpPr>
          <p:cNvPr id="7" name="Straight Connector 6">
            <a:extLst>
              <a:ext uri="{FF2B5EF4-FFF2-40B4-BE49-F238E27FC236}">
                <a16:creationId xmlns:a16="http://schemas.microsoft.com/office/drawing/2014/main" id="{1ED43310-2ABD-C7CE-2A25-C3A6198CF2DA}"/>
              </a:ext>
            </a:extLst>
          </p:cNvPr>
          <p:cNvCxnSpPr>
            <a:cxnSpLocks/>
          </p:cNvCxnSpPr>
          <p:nvPr/>
        </p:nvCxnSpPr>
        <p:spPr>
          <a:xfrm flipV="1">
            <a:off x="3793240" y="1466612"/>
            <a:ext cx="8016895" cy="44234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FAFEFACD-6833-85A5-C6DD-02EFCFCA4EA0}"/>
              </a:ext>
            </a:extLst>
          </p:cNvPr>
          <p:cNvSpPr txBox="1"/>
          <p:nvPr/>
        </p:nvSpPr>
        <p:spPr>
          <a:xfrm>
            <a:off x="5655344" y="1551949"/>
            <a:ext cx="276038" cy="276999"/>
          </a:xfrm>
          <a:prstGeom prst="rect">
            <a:avLst/>
          </a:prstGeom>
          <a:noFill/>
        </p:spPr>
        <p:txBody>
          <a:bodyPr wrap="none" rtlCol="0">
            <a:spAutoFit/>
          </a:bodyPr>
          <a:lstStyle/>
          <a:p>
            <a:r>
              <a:rPr lang="en-US" sz="1200" dirty="0"/>
              <a:t>A</a:t>
            </a:r>
            <a:endParaRPr lang="en-FI" sz="1200" dirty="0"/>
          </a:p>
        </p:txBody>
      </p:sp>
      <p:sp>
        <p:nvSpPr>
          <p:cNvPr id="9" name="TextBox 8">
            <a:extLst>
              <a:ext uri="{FF2B5EF4-FFF2-40B4-BE49-F238E27FC236}">
                <a16:creationId xmlns:a16="http://schemas.microsoft.com/office/drawing/2014/main" id="{D12ED898-D31F-FD86-3576-6A58CA9BB12C}"/>
              </a:ext>
            </a:extLst>
          </p:cNvPr>
          <p:cNvSpPr txBox="1"/>
          <p:nvPr/>
        </p:nvSpPr>
        <p:spPr>
          <a:xfrm>
            <a:off x="6477365" y="1727843"/>
            <a:ext cx="277640" cy="276999"/>
          </a:xfrm>
          <a:prstGeom prst="rect">
            <a:avLst/>
          </a:prstGeom>
          <a:noFill/>
        </p:spPr>
        <p:txBody>
          <a:bodyPr wrap="none" rtlCol="0">
            <a:spAutoFit/>
          </a:bodyPr>
          <a:lstStyle/>
          <a:p>
            <a:r>
              <a:rPr lang="en-US" sz="1200" dirty="0"/>
              <a:t>B</a:t>
            </a:r>
            <a:endParaRPr lang="en-FI" sz="1200" dirty="0"/>
          </a:p>
        </p:txBody>
      </p:sp>
      <p:sp>
        <p:nvSpPr>
          <p:cNvPr id="10" name="TextBox 9">
            <a:extLst>
              <a:ext uri="{FF2B5EF4-FFF2-40B4-BE49-F238E27FC236}">
                <a16:creationId xmlns:a16="http://schemas.microsoft.com/office/drawing/2014/main" id="{5A2BC975-5D54-5581-8801-923C27B8FD12}"/>
              </a:ext>
            </a:extLst>
          </p:cNvPr>
          <p:cNvSpPr txBox="1"/>
          <p:nvPr/>
        </p:nvSpPr>
        <p:spPr>
          <a:xfrm>
            <a:off x="7059670" y="1450844"/>
            <a:ext cx="290464" cy="276999"/>
          </a:xfrm>
          <a:prstGeom prst="rect">
            <a:avLst/>
          </a:prstGeom>
          <a:noFill/>
        </p:spPr>
        <p:txBody>
          <a:bodyPr wrap="none" rtlCol="0">
            <a:spAutoFit/>
          </a:bodyPr>
          <a:lstStyle/>
          <a:p>
            <a:r>
              <a:rPr lang="en-US" sz="1200" dirty="0"/>
              <a:t>C</a:t>
            </a:r>
            <a:endParaRPr lang="en-FI" sz="1200" dirty="0"/>
          </a:p>
        </p:txBody>
      </p:sp>
      <p:sp>
        <p:nvSpPr>
          <p:cNvPr id="11" name="TextBox 10">
            <a:extLst>
              <a:ext uri="{FF2B5EF4-FFF2-40B4-BE49-F238E27FC236}">
                <a16:creationId xmlns:a16="http://schemas.microsoft.com/office/drawing/2014/main" id="{899F0C6F-91C2-240C-60FA-268CBAF7A27A}"/>
              </a:ext>
            </a:extLst>
          </p:cNvPr>
          <p:cNvSpPr txBox="1"/>
          <p:nvPr/>
        </p:nvSpPr>
        <p:spPr>
          <a:xfrm>
            <a:off x="8377063" y="1420432"/>
            <a:ext cx="290464" cy="276999"/>
          </a:xfrm>
          <a:prstGeom prst="rect">
            <a:avLst/>
          </a:prstGeom>
          <a:noFill/>
        </p:spPr>
        <p:txBody>
          <a:bodyPr wrap="none" rtlCol="0">
            <a:spAutoFit/>
          </a:bodyPr>
          <a:lstStyle/>
          <a:p>
            <a:r>
              <a:rPr lang="en-US" sz="1200" dirty="0"/>
              <a:t>D</a:t>
            </a:r>
            <a:endParaRPr lang="en-FI" sz="1200" dirty="0"/>
          </a:p>
        </p:txBody>
      </p:sp>
      <p:sp>
        <p:nvSpPr>
          <p:cNvPr id="12" name="TextBox 11">
            <a:extLst>
              <a:ext uri="{FF2B5EF4-FFF2-40B4-BE49-F238E27FC236}">
                <a16:creationId xmlns:a16="http://schemas.microsoft.com/office/drawing/2014/main" id="{425DD311-1A80-CE8E-C270-508B63B4CB6B}"/>
              </a:ext>
            </a:extLst>
          </p:cNvPr>
          <p:cNvSpPr txBox="1"/>
          <p:nvPr/>
        </p:nvSpPr>
        <p:spPr>
          <a:xfrm>
            <a:off x="5023242" y="1586510"/>
            <a:ext cx="385170" cy="276999"/>
          </a:xfrm>
          <a:prstGeom prst="rect">
            <a:avLst/>
          </a:prstGeom>
          <a:noFill/>
        </p:spPr>
        <p:txBody>
          <a:bodyPr wrap="none" rtlCol="0">
            <a:spAutoFit/>
          </a:bodyPr>
          <a:lstStyle/>
          <a:p>
            <a:r>
              <a:rPr lang="en-US" sz="1200" dirty="0"/>
              <a:t>OA</a:t>
            </a:r>
            <a:endParaRPr lang="en-FI" sz="1200" dirty="0"/>
          </a:p>
        </p:txBody>
      </p:sp>
      <p:sp>
        <p:nvSpPr>
          <p:cNvPr id="13" name="TextBox 12">
            <a:extLst>
              <a:ext uri="{FF2B5EF4-FFF2-40B4-BE49-F238E27FC236}">
                <a16:creationId xmlns:a16="http://schemas.microsoft.com/office/drawing/2014/main" id="{68F21A3D-6ABD-0833-F8A3-BB5B55D3432E}"/>
              </a:ext>
            </a:extLst>
          </p:cNvPr>
          <p:cNvSpPr txBox="1"/>
          <p:nvPr/>
        </p:nvSpPr>
        <p:spPr>
          <a:xfrm>
            <a:off x="8961119" y="1362974"/>
            <a:ext cx="402674" cy="276999"/>
          </a:xfrm>
          <a:prstGeom prst="rect">
            <a:avLst/>
          </a:prstGeom>
          <a:noFill/>
        </p:spPr>
        <p:txBody>
          <a:bodyPr wrap="none" rtlCol="0">
            <a:spAutoFit/>
          </a:bodyPr>
          <a:lstStyle/>
          <a:p>
            <a:r>
              <a:rPr lang="en-US" sz="1200" dirty="0"/>
              <a:t>OD</a:t>
            </a:r>
            <a:endParaRPr lang="en-FI" sz="1200" dirty="0"/>
          </a:p>
        </p:txBody>
      </p:sp>
      <p:sp>
        <p:nvSpPr>
          <p:cNvPr id="16" name="Right Triangle 15">
            <a:extLst>
              <a:ext uri="{FF2B5EF4-FFF2-40B4-BE49-F238E27FC236}">
                <a16:creationId xmlns:a16="http://schemas.microsoft.com/office/drawing/2014/main" id="{40848E79-B4A1-65A2-B622-984CF00C1D75}"/>
              </a:ext>
            </a:extLst>
          </p:cNvPr>
          <p:cNvSpPr/>
          <p:nvPr/>
        </p:nvSpPr>
        <p:spPr>
          <a:xfrm rot="10800000">
            <a:off x="6126609" y="3917964"/>
            <a:ext cx="2507864" cy="2567708"/>
          </a:xfrm>
          <a:prstGeom prst="rtTriangl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9" name="Right Triangle 18">
            <a:extLst>
              <a:ext uri="{FF2B5EF4-FFF2-40B4-BE49-F238E27FC236}">
                <a16:creationId xmlns:a16="http://schemas.microsoft.com/office/drawing/2014/main" id="{8E648E89-0193-CCD6-8C8F-DC11C0E35E98}"/>
              </a:ext>
            </a:extLst>
          </p:cNvPr>
          <p:cNvSpPr/>
          <p:nvPr/>
        </p:nvSpPr>
        <p:spPr>
          <a:xfrm>
            <a:off x="5710383" y="3920599"/>
            <a:ext cx="2507864" cy="2567708"/>
          </a:xfrm>
          <a:prstGeom prst="rtTriangl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cxnSp>
        <p:nvCxnSpPr>
          <p:cNvPr id="20" name="Straight Arrow Connector 19">
            <a:extLst>
              <a:ext uri="{FF2B5EF4-FFF2-40B4-BE49-F238E27FC236}">
                <a16:creationId xmlns:a16="http://schemas.microsoft.com/office/drawing/2014/main" id="{8E376988-AA6C-68D2-85F8-B5B7CEEB69FD}"/>
              </a:ext>
            </a:extLst>
          </p:cNvPr>
          <p:cNvCxnSpPr>
            <a:cxnSpLocks/>
          </p:cNvCxnSpPr>
          <p:nvPr/>
        </p:nvCxnSpPr>
        <p:spPr>
          <a:xfrm>
            <a:off x="5539510" y="3920599"/>
            <a:ext cx="0" cy="2567708"/>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15ADAA07-E6A3-8AD1-697E-BEAC9F62FD4D}"/>
              </a:ext>
            </a:extLst>
          </p:cNvPr>
          <p:cNvSpPr txBox="1"/>
          <p:nvPr/>
        </p:nvSpPr>
        <p:spPr>
          <a:xfrm rot="16200000">
            <a:off x="3983391" y="4973620"/>
            <a:ext cx="2712153" cy="461665"/>
          </a:xfrm>
          <a:prstGeom prst="rect">
            <a:avLst/>
          </a:prstGeom>
          <a:noFill/>
        </p:spPr>
        <p:txBody>
          <a:bodyPr wrap="none" rtlCol="0">
            <a:spAutoFit/>
          </a:bodyPr>
          <a:lstStyle/>
          <a:p>
            <a:r>
              <a:rPr lang="en-US" sz="1200" dirty="0"/>
              <a:t>Y – triangle height</a:t>
            </a:r>
          </a:p>
          <a:p>
            <a:r>
              <a:rPr lang="en-US" sz="1200" dirty="0"/>
              <a:t>mathematical height detection range</a:t>
            </a:r>
            <a:endParaRPr lang="en-FI" sz="1200" dirty="0"/>
          </a:p>
        </p:txBody>
      </p:sp>
      <p:cxnSp>
        <p:nvCxnSpPr>
          <p:cNvPr id="22" name="Straight Arrow Connector 21">
            <a:extLst>
              <a:ext uri="{FF2B5EF4-FFF2-40B4-BE49-F238E27FC236}">
                <a16:creationId xmlns:a16="http://schemas.microsoft.com/office/drawing/2014/main" id="{19AE2337-E800-06B0-2C5A-61D8130B1DF7}"/>
              </a:ext>
            </a:extLst>
          </p:cNvPr>
          <p:cNvCxnSpPr>
            <a:cxnSpLocks/>
          </p:cNvCxnSpPr>
          <p:nvPr/>
        </p:nvCxnSpPr>
        <p:spPr>
          <a:xfrm flipV="1">
            <a:off x="5727723" y="3760941"/>
            <a:ext cx="398885" cy="931"/>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239AB14D-FE7E-CC10-2D5F-C7E8B8EC28D4}"/>
              </a:ext>
            </a:extLst>
          </p:cNvPr>
          <p:cNvSpPr txBox="1"/>
          <p:nvPr/>
        </p:nvSpPr>
        <p:spPr>
          <a:xfrm>
            <a:off x="5771513" y="3483942"/>
            <a:ext cx="1749966" cy="276999"/>
          </a:xfrm>
          <a:prstGeom prst="rect">
            <a:avLst/>
          </a:prstGeom>
          <a:noFill/>
        </p:spPr>
        <p:txBody>
          <a:bodyPr wrap="none" rtlCol="0">
            <a:spAutoFit/>
          </a:bodyPr>
          <a:lstStyle/>
          <a:p>
            <a:r>
              <a:rPr lang="en-US" sz="1200" dirty="0"/>
              <a:t>X’ – detection gap width</a:t>
            </a:r>
            <a:endParaRPr lang="en-FI" sz="1200" dirty="0"/>
          </a:p>
        </p:txBody>
      </p:sp>
      <p:cxnSp>
        <p:nvCxnSpPr>
          <p:cNvPr id="24" name="Straight Arrow Connector 23">
            <a:extLst>
              <a:ext uri="{FF2B5EF4-FFF2-40B4-BE49-F238E27FC236}">
                <a16:creationId xmlns:a16="http://schemas.microsoft.com/office/drawing/2014/main" id="{A2FB2745-C9CB-2D36-3B36-EAC9CA3F8A22}"/>
              </a:ext>
            </a:extLst>
          </p:cNvPr>
          <p:cNvCxnSpPr>
            <a:cxnSpLocks/>
          </p:cNvCxnSpPr>
          <p:nvPr/>
        </p:nvCxnSpPr>
        <p:spPr>
          <a:xfrm>
            <a:off x="5710383" y="6733279"/>
            <a:ext cx="2507864" cy="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948F6C3E-4EF0-9A74-2A50-5D4BA97456A8}"/>
              </a:ext>
            </a:extLst>
          </p:cNvPr>
          <p:cNvSpPr txBox="1"/>
          <p:nvPr/>
        </p:nvSpPr>
        <p:spPr>
          <a:xfrm>
            <a:off x="6272460" y="6456280"/>
            <a:ext cx="1306768" cy="276999"/>
          </a:xfrm>
          <a:prstGeom prst="rect">
            <a:avLst/>
          </a:prstGeom>
          <a:noFill/>
        </p:spPr>
        <p:txBody>
          <a:bodyPr wrap="none" rtlCol="0">
            <a:spAutoFit/>
          </a:bodyPr>
          <a:lstStyle/>
          <a:p>
            <a:r>
              <a:rPr lang="en-US" sz="1200" dirty="0"/>
              <a:t>X – triangle width</a:t>
            </a:r>
            <a:endParaRPr lang="en-FI" sz="1200" dirty="0"/>
          </a:p>
        </p:txBody>
      </p:sp>
      <p:sp>
        <p:nvSpPr>
          <p:cNvPr id="17" name="TextBox 16">
            <a:extLst>
              <a:ext uri="{FF2B5EF4-FFF2-40B4-BE49-F238E27FC236}">
                <a16:creationId xmlns:a16="http://schemas.microsoft.com/office/drawing/2014/main" id="{B52CB09E-8D55-58B5-B44A-5EAB4AB44036}"/>
              </a:ext>
            </a:extLst>
          </p:cNvPr>
          <p:cNvSpPr txBox="1"/>
          <p:nvPr/>
        </p:nvSpPr>
        <p:spPr>
          <a:xfrm rot="16200000">
            <a:off x="2704320" y="1704349"/>
            <a:ext cx="1422996" cy="461665"/>
          </a:xfrm>
          <a:prstGeom prst="rect">
            <a:avLst/>
          </a:prstGeom>
          <a:noFill/>
        </p:spPr>
        <p:txBody>
          <a:bodyPr wrap="square" rtlCol="0">
            <a:spAutoFit/>
          </a:bodyPr>
          <a:lstStyle/>
          <a:p>
            <a:r>
              <a:rPr lang="en-US" sz="1200" dirty="0"/>
              <a:t>Actual detection height range</a:t>
            </a:r>
            <a:endParaRPr lang="en-FI" sz="1200" dirty="0"/>
          </a:p>
        </p:txBody>
      </p:sp>
      <p:cxnSp>
        <p:nvCxnSpPr>
          <p:cNvPr id="26" name="Straight Arrow Connector 25">
            <a:extLst>
              <a:ext uri="{FF2B5EF4-FFF2-40B4-BE49-F238E27FC236}">
                <a16:creationId xmlns:a16="http://schemas.microsoft.com/office/drawing/2014/main" id="{6E10F45E-8816-8440-B892-6DF71039021F}"/>
              </a:ext>
            </a:extLst>
          </p:cNvPr>
          <p:cNvCxnSpPr/>
          <p:nvPr/>
        </p:nvCxnSpPr>
        <p:spPr>
          <a:xfrm>
            <a:off x="3719945" y="870000"/>
            <a:ext cx="0" cy="2253673"/>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642F42DD-0517-1074-12F3-9532CF332C7B}"/>
              </a:ext>
            </a:extLst>
          </p:cNvPr>
          <p:cNvCxnSpPr>
            <a:stCxn id="2" idx="0"/>
          </p:cNvCxnSpPr>
          <p:nvPr/>
        </p:nvCxnSpPr>
        <p:spPr>
          <a:xfrm flipH="1" flipV="1">
            <a:off x="3646651" y="870000"/>
            <a:ext cx="761404" cy="1"/>
          </a:xfrm>
          <a:prstGeom prst="line">
            <a:avLst/>
          </a:prstGeom>
          <a:ln w="3175"/>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57D7712-F383-C89A-4495-AC025440C58D}"/>
              </a:ext>
            </a:extLst>
          </p:cNvPr>
          <p:cNvCxnSpPr>
            <a:stCxn id="2" idx="2"/>
          </p:cNvCxnSpPr>
          <p:nvPr/>
        </p:nvCxnSpPr>
        <p:spPr>
          <a:xfrm flipH="1" flipV="1">
            <a:off x="3581400" y="3123673"/>
            <a:ext cx="826655" cy="1"/>
          </a:xfrm>
          <a:prstGeom prst="line">
            <a:avLst/>
          </a:prstGeom>
          <a:ln w="3175"/>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461D8EEC-1D35-11D8-D2D9-9A8C17061345}"/>
              </a:ext>
            </a:extLst>
          </p:cNvPr>
          <p:cNvSpPr txBox="1"/>
          <p:nvPr/>
        </p:nvSpPr>
        <p:spPr>
          <a:xfrm rot="21394395">
            <a:off x="10734851" y="1235793"/>
            <a:ext cx="930768" cy="276999"/>
          </a:xfrm>
          <a:prstGeom prst="rect">
            <a:avLst/>
          </a:prstGeom>
          <a:noFill/>
        </p:spPr>
        <p:txBody>
          <a:bodyPr wrap="none" rtlCol="0">
            <a:spAutoFit/>
          </a:bodyPr>
          <a:lstStyle/>
          <a:p>
            <a:r>
              <a:rPr lang="en-US" sz="1200" dirty="0"/>
              <a:t>Scan beam</a:t>
            </a:r>
            <a:endParaRPr lang="en-FI" sz="1200" dirty="0"/>
          </a:p>
        </p:txBody>
      </p:sp>
      <p:cxnSp>
        <p:nvCxnSpPr>
          <p:cNvPr id="34" name="Straight Connector 33">
            <a:extLst>
              <a:ext uri="{FF2B5EF4-FFF2-40B4-BE49-F238E27FC236}">
                <a16:creationId xmlns:a16="http://schemas.microsoft.com/office/drawing/2014/main" id="{D46330A1-B2D7-50A7-E3B7-29F459718AB5}"/>
              </a:ext>
            </a:extLst>
          </p:cNvPr>
          <p:cNvCxnSpPr>
            <a:cxnSpLocks/>
          </p:cNvCxnSpPr>
          <p:nvPr/>
        </p:nvCxnSpPr>
        <p:spPr>
          <a:xfrm>
            <a:off x="9878449" y="485989"/>
            <a:ext cx="0" cy="406510"/>
          </a:xfrm>
          <a:prstGeom prst="line">
            <a:avLst/>
          </a:prstGeom>
          <a:ln w="3175"/>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5935446-B83A-A052-2BD1-A2AEB4E69346}"/>
              </a:ext>
            </a:extLst>
          </p:cNvPr>
          <p:cNvCxnSpPr>
            <a:cxnSpLocks/>
          </p:cNvCxnSpPr>
          <p:nvPr/>
        </p:nvCxnSpPr>
        <p:spPr>
          <a:xfrm>
            <a:off x="10220195" y="485989"/>
            <a:ext cx="0" cy="406510"/>
          </a:xfrm>
          <a:prstGeom prst="line">
            <a:avLst/>
          </a:prstGeom>
          <a:ln w="3175"/>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F0DC330-123B-99C5-EDEE-9108B4A6679A}"/>
              </a:ext>
            </a:extLst>
          </p:cNvPr>
          <p:cNvCxnSpPr>
            <a:cxnSpLocks/>
          </p:cNvCxnSpPr>
          <p:nvPr/>
        </p:nvCxnSpPr>
        <p:spPr>
          <a:xfrm>
            <a:off x="8295640" y="3310109"/>
            <a:ext cx="419947" cy="403835"/>
          </a:xfrm>
          <a:prstGeom prst="line">
            <a:avLst/>
          </a:prstGeom>
          <a:ln w="3175"/>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0051C0A8-6BB6-E265-BCD0-62A72E07EB3B}"/>
              </a:ext>
            </a:extLst>
          </p:cNvPr>
          <p:cNvCxnSpPr>
            <a:cxnSpLocks/>
          </p:cNvCxnSpPr>
          <p:nvPr/>
        </p:nvCxnSpPr>
        <p:spPr>
          <a:xfrm>
            <a:off x="8491719" y="3126348"/>
            <a:ext cx="419947" cy="403835"/>
          </a:xfrm>
          <a:prstGeom prst="line">
            <a:avLst/>
          </a:prstGeom>
          <a:ln w="3175"/>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FD8F229C-6F8E-0EB9-5E21-BAEDEED51CF5}"/>
              </a:ext>
            </a:extLst>
          </p:cNvPr>
          <p:cNvSpPr txBox="1"/>
          <p:nvPr/>
        </p:nvSpPr>
        <p:spPr>
          <a:xfrm rot="18814592">
            <a:off x="8453517" y="3333088"/>
            <a:ext cx="404278" cy="276999"/>
          </a:xfrm>
          <a:prstGeom prst="rect">
            <a:avLst/>
          </a:prstGeom>
          <a:noFill/>
        </p:spPr>
        <p:txBody>
          <a:bodyPr wrap="none" rtlCol="0">
            <a:spAutoFit/>
          </a:bodyPr>
          <a:lstStyle/>
          <a:p>
            <a:r>
              <a:rPr lang="en-US" sz="1200" dirty="0"/>
              <a:t>W1</a:t>
            </a:r>
            <a:endParaRPr lang="en-FI" sz="1200" dirty="0"/>
          </a:p>
        </p:txBody>
      </p:sp>
      <p:sp>
        <p:nvSpPr>
          <p:cNvPr id="44" name="TextBox 43">
            <a:extLst>
              <a:ext uri="{FF2B5EF4-FFF2-40B4-BE49-F238E27FC236}">
                <a16:creationId xmlns:a16="http://schemas.microsoft.com/office/drawing/2014/main" id="{B3977DDE-54AE-3439-D449-3B3BB02B92E8}"/>
              </a:ext>
            </a:extLst>
          </p:cNvPr>
          <p:cNvSpPr txBox="1"/>
          <p:nvPr/>
        </p:nvSpPr>
        <p:spPr>
          <a:xfrm>
            <a:off x="9847183" y="274704"/>
            <a:ext cx="404278" cy="276999"/>
          </a:xfrm>
          <a:prstGeom prst="rect">
            <a:avLst/>
          </a:prstGeom>
          <a:noFill/>
        </p:spPr>
        <p:txBody>
          <a:bodyPr wrap="none" rtlCol="0">
            <a:spAutoFit/>
          </a:bodyPr>
          <a:lstStyle/>
          <a:p>
            <a:r>
              <a:rPr lang="en-US" sz="1200" dirty="0"/>
              <a:t>W2</a:t>
            </a:r>
            <a:endParaRPr lang="en-FI" sz="1200" dirty="0"/>
          </a:p>
        </p:txBody>
      </p:sp>
      <p:cxnSp>
        <p:nvCxnSpPr>
          <p:cNvPr id="48" name="Straight Arrow Connector 47">
            <a:extLst>
              <a:ext uri="{FF2B5EF4-FFF2-40B4-BE49-F238E27FC236}">
                <a16:creationId xmlns:a16="http://schemas.microsoft.com/office/drawing/2014/main" id="{284633EA-5C6D-659C-022B-9A59A02DE275}"/>
              </a:ext>
            </a:extLst>
          </p:cNvPr>
          <p:cNvCxnSpPr>
            <a:cxnSpLocks/>
          </p:cNvCxnSpPr>
          <p:nvPr/>
        </p:nvCxnSpPr>
        <p:spPr>
          <a:xfrm flipV="1">
            <a:off x="8669899" y="3483942"/>
            <a:ext cx="191112" cy="200773"/>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CFC4E9B6-F48F-2AEC-8FF9-00E772ED30CC}"/>
              </a:ext>
            </a:extLst>
          </p:cNvPr>
          <p:cNvCxnSpPr>
            <a:cxnSpLocks/>
          </p:cNvCxnSpPr>
          <p:nvPr/>
        </p:nvCxnSpPr>
        <p:spPr>
          <a:xfrm>
            <a:off x="9870907" y="551703"/>
            <a:ext cx="358080" cy="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C2FF296E-C1D4-006F-E27D-0213043914F0}"/>
              </a:ext>
            </a:extLst>
          </p:cNvPr>
          <p:cNvSpPr/>
          <p:nvPr/>
        </p:nvSpPr>
        <p:spPr>
          <a:xfrm>
            <a:off x="8633785" y="4077615"/>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cxnSp>
        <p:nvCxnSpPr>
          <p:cNvPr id="55" name="Straight Connector 54">
            <a:extLst>
              <a:ext uri="{FF2B5EF4-FFF2-40B4-BE49-F238E27FC236}">
                <a16:creationId xmlns:a16="http://schemas.microsoft.com/office/drawing/2014/main" id="{0F42E161-0AF6-0F11-2663-243B2233A800}"/>
              </a:ext>
            </a:extLst>
          </p:cNvPr>
          <p:cNvCxnSpPr>
            <a:cxnSpLocks/>
          </p:cNvCxnSpPr>
          <p:nvPr/>
        </p:nvCxnSpPr>
        <p:spPr>
          <a:xfrm>
            <a:off x="8961119" y="4077615"/>
            <a:ext cx="710530" cy="0"/>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FE95312E-56A1-23F3-49FE-0CCB1569A5F2}"/>
              </a:ext>
            </a:extLst>
          </p:cNvPr>
          <p:cNvCxnSpPr/>
          <p:nvPr/>
        </p:nvCxnSpPr>
        <p:spPr>
          <a:xfrm>
            <a:off x="8961119" y="6331288"/>
            <a:ext cx="727783" cy="0"/>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284D5C8E-068C-71B9-85A8-FA9DB5E2FFFC}"/>
              </a:ext>
            </a:extLst>
          </p:cNvPr>
          <p:cNvCxnSpPr>
            <a:cxnSpLocks/>
            <a:stCxn id="19" idx="4"/>
          </p:cNvCxnSpPr>
          <p:nvPr/>
        </p:nvCxnSpPr>
        <p:spPr>
          <a:xfrm>
            <a:off x="8218247" y="6488307"/>
            <a:ext cx="1470655" cy="0"/>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C12AFD35-A8A5-F1F7-3D5C-59D0308599DD}"/>
              </a:ext>
            </a:extLst>
          </p:cNvPr>
          <p:cNvCxnSpPr/>
          <p:nvPr/>
        </p:nvCxnSpPr>
        <p:spPr>
          <a:xfrm>
            <a:off x="9363793" y="4077615"/>
            <a:ext cx="0" cy="2253673"/>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E035B62B-C722-8403-DC19-2F2DC6D08E0D}"/>
              </a:ext>
            </a:extLst>
          </p:cNvPr>
          <p:cNvCxnSpPr>
            <a:cxnSpLocks/>
          </p:cNvCxnSpPr>
          <p:nvPr/>
        </p:nvCxnSpPr>
        <p:spPr>
          <a:xfrm flipV="1">
            <a:off x="9525000" y="6331288"/>
            <a:ext cx="0" cy="157019"/>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9" name="TextBox 68">
            <a:extLst>
              <a:ext uri="{FF2B5EF4-FFF2-40B4-BE49-F238E27FC236}">
                <a16:creationId xmlns:a16="http://schemas.microsoft.com/office/drawing/2014/main" id="{FE23B2BA-4A53-58ED-794B-193A851C9F55}"/>
              </a:ext>
            </a:extLst>
          </p:cNvPr>
          <p:cNvSpPr txBox="1"/>
          <p:nvPr/>
        </p:nvSpPr>
        <p:spPr>
          <a:xfrm>
            <a:off x="9659976" y="6278615"/>
            <a:ext cx="594715" cy="276999"/>
          </a:xfrm>
          <a:prstGeom prst="rect">
            <a:avLst/>
          </a:prstGeom>
          <a:noFill/>
        </p:spPr>
        <p:txBody>
          <a:bodyPr wrap="none" rtlCol="0">
            <a:spAutoFit/>
          </a:bodyPr>
          <a:lstStyle/>
          <a:p>
            <a:r>
              <a:rPr lang="en-US" sz="1200" dirty="0"/>
              <a:t>Offset</a:t>
            </a:r>
            <a:endParaRPr lang="en-FI" sz="1200" dirty="0"/>
          </a:p>
        </p:txBody>
      </p:sp>
      <p:sp>
        <p:nvSpPr>
          <p:cNvPr id="70" name="TextBox 69">
            <a:extLst>
              <a:ext uri="{FF2B5EF4-FFF2-40B4-BE49-F238E27FC236}">
                <a16:creationId xmlns:a16="http://schemas.microsoft.com/office/drawing/2014/main" id="{D7631A87-C86F-CC43-D342-2E12A9CA1FAB}"/>
              </a:ext>
            </a:extLst>
          </p:cNvPr>
          <p:cNvSpPr txBox="1"/>
          <p:nvPr/>
        </p:nvSpPr>
        <p:spPr>
          <a:xfrm rot="5400000">
            <a:off x="8743858" y="4957070"/>
            <a:ext cx="1512145" cy="276999"/>
          </a:xfrm>
          <a:prstGeom prst="rect">
            <a:avLst/>
          </a:prstGeom>
          <a:noFill/>
        </p:spPr>
        <p:txBody>
          <a:bodyPr wrap="none" rtlCol="0">
            <a:spAutoFit/>
          </a:bodyPr>
          <a:lstStyle/>
          <a:p>
            <a:r>
              <a:rPr lang="en-US" sz="1200" dirty="0"/>
              <a:t>Measurement range</a:t>
            </a:r>
            <a:endParaRPr lang="en-FI" sz="1200" dirty="0"/>
          </a:p>
        </p:txBody>
      </p:sp>
      <p:sp>
        <p:nvSpPr>
          <p:cNvPr id="71" name="Arc 70">
            <a:extLst>
              <a:ext uri="{FF2B5EF4-FFF2-40B4-BE49-F238E27FC236}">
                <a16:creationId xmlns:a16="http://schemas.microsoft.com/office/drawing/2014/main" id="{003BC6E9-20C3-3EF1-37C1-F4508F99C188}"/>
              </a:ext>
            </a:extLst>
          </p:cNvPr>
          <p:cNvSpPr/>
          <p:nvPr/>
        </p:nvSpPr>
        <p:spPr>
          <a:xfrm>
            <a:off x="5279991" y="3627426"/>
            <a:ext cx="824051" cy="824051"/>
          </a:xfrm>
          <a:prstGeom prst="arc">
            <a:avLst>
              <a:gd name="adj1" fmla="val 2009097"/>
              <a:gd name="adj2" fmla="val 5313937"/>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FI"/>
          </a:p>
        </p:txBody>
      </p:sp>
      <p:sp>
        <p:nvSpPr>
          <p:cNvPr id="72" name="TextBox 71">
            <a:extLst>
              <a:ext uri="{FF2B5EF4-FFF2-40B4-BE49-F238E27FC236}">
                <a16:creationId xmlns:a16="http://schemas.microsoft.com/office/drawing/2014/main" id="{814E7D04-16B9-8A50-CF95-4A771668CB54}"/>
              </a:ext>
            </a:extLst>
          </p:cNvPr>
          <p:cNvSpPr txBox="1"/>
          <p:nvPr/>
        </p:nvSpPr>
        <p:spPr>
          <a:xfrm>
            <a:off x="5786824" y="4382514"/>
            <a:ext cx="285656" cy="307777"/>
          </a:xfrm>
          <a:prstGeom prst="rect">
            <a:avLst/>
          </a:prstGeom>
          <a:noFill/>
        </p:spPr>
        <p:txBody>
          <a:bodyPr wrap="none" rtlCol="0">
            <a:spAutoFit/>
          </a:bodyPr>
          <a:lstStyle/>
          <a:p>
            <a:r>
              <a:rPr lang="el-GR" sz="1400" dirty="0"/>
              <a:t>α</a:t>
            </a:r>
            <a:endParaRPr lang="en-FI" sz="1400" dirty="0"/>
          </a:p>
        </p:txBody>
      </p:sp>
      <p:sp>
        <p:nvSpPr>
          <p:cNvPr id="74" name="Arc 73">
            <a:extLst>
              <a:ext uri="{FF2B5EF4-FFF2-40B4-BE49-F238E27FC236}">
                <a16:creationId xmlns:a16="http://schemas.microsoft.com/office/drawing/2014/main" id="{287A247C-F8C3-538E-DD25-2467AC3B9070}"/>
              </a:ext>
            </a:extLst>
          </p:cNvPr>
          <p:cNvSpPr/>
          <p:nvPr/>
        </p:nvSpPr>
        <p:spPr>
          <a:xfrm rot="10800000">
            <a:off x="8246978" y="5988000"/>
            <a:ext cx="824051" cy="824051"/>
          </a:xfrm>
          <a:prstGeom prst="arc">
            <a:avLst>
              <a:gd name="adj1" fmla="val 2009097"/>
              <a:gd name="adj2" fmla="val 5313937"/>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FI"/>
          </a:p>
        </p:txBody>
      </p:sp>
      <p:sp>
        <p:nvSpPr>
          <p:cNvPr id="75" name="TextBox 74">
            <a:extLst>
              <a:ext uri="{FF2B5EF4-FFF2-40B4-BE49-F238E27FC236}">
                <a16:creationId xmlns:a16="http://schemas.microsoft.com/office/drawing/2014/main" id="{FFA5BC7E-69F7-BFCF-011B-CCB2749052FE}"/>
              </a:ext>
            </a:extLst>
          </p:cNvPr>
          <p:cNvSpPr txBox="1"/>
          <p:nvPr/>
        </p:nvSpPr>
        <p:spPr>
          <a:xfrm>
            <a:off x="8273152" y="5774743"/>
            <a:ext cx="285656" cy="307777"/>
          </a:xfrm>
          <a:prstGeom prst="rect">
            <a:avLst/>
          </a:prstGeom>
          <a:noFill/>
        </p:spPr>
        <p:txBody>
          <a:bodyPr wrap="none" rtlCol="0">
            <a:spAutoFit/>
          </a:bodyPr>
          <a:lstStyle/>
          <a:p>
            <a:r>
              <a:rPr lang="el-GR" sz="1400" dirty="0"/>
              <a:t>α</a:t>
            </a:r>
            <a:endParaRPr lang="en-FI" sz="1400" dirty="0"/>
          </a:p>
        </p:txBody>
      </p:sp>
      <p:cxnSp>
        <p:nvCxnSpPr>
          <p:cNvPr id="18" name="Straight Connector 17">
            <a:extLst>
              <a:ext uri="{FF2B5EF4-FFF2-40B4-BE49-F238E27FC236}">
                <a16:creationId xmlns:a16="http://schemas.microsoft.com/office/drawing/2014/main" id="{8EF92BA7-29A0-812F-13ED-769C93D76974}"/>
              </a:ext>
            </a:extLst>
          </p:cNvPr>
          <p:cNvCxnSpPr>
            <a:cxnSpLocks/>
          </p:cNvCxnSpPr>
          <p:nvPr/>
        </p:nvCxnSpPr>
        <p:spPr>
          <a:xfrm>
            <a:off x="8634981" y="480664"/>
            <a:ext cx="0" cy="406510"/>
          </a:xfrm>
          <a:prstGeom prst="line">
            <a:avLst/>
          </a:prstGeom>
          <a:ln w="3175"/>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78E5D7EA-2EEB-1295-9B41-F8BC73DE3129}"/>
              </a:ext>
            </a:extLst>
          </p:cNvPr>
          <p:cNvCxnSpPr>
            <a:cxnSpLocks/>
          </p:cNvCxnSpPr>
          <p:nvPr/>
        </p:nvCxnSpPr>
        <p:spPr>
          <a:xfrm>
            <a:off x="8976727" y="480664"/>
            <a:ext cx="0" cy="406510"/>
          </a:xfrm>
          <a:prstGeom prst="line">
            <a:avLst/>
          </a:prstGeom>
          <a:ln w="3175"/>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3D8B125F-AA3D-0ED8-9038-49EC2362E1B6}"/>
              </a:ext>
            </a:extLst>
          </p:cNvPr>
          <p:cNvSpPr txBox="1"/>
          <p:nvPr/>
        </p:nvSpPr>
        <p:spPr>
          <a:xfrm>
            <a:off x="8603715" y="269379"/>
            <a:ext cx="404278" cy="276999"/>
          </a:xfrm>
          <a:prstGeom prst="rect">
            <a:avLst/>
          </a:prstGeom>
          <a:noFill/>
        </p:spPr>
        <p:txBody>
          <a:bodyPr wrap="none" rtlCol="0">
            <a:spAutoFit/>
          </a:bodyPr>
          <a:lstStyle/>
          <a:p>
            <a:r>
              <a:rPr lang="en-US" sz="1200" dirty="0"/>
              <a:t>W2</a:t>
            </a:r>
            <a:endParaRPr lang="en-FI" sz="1200" dirty="0"/>
          </a:p>
        </p:txBody>
      </p:sp>
      <p:cxnSp>
        <p:nvCxnSpPr>
          <p:cNvPr id="31" name="Straight Arrow Connector 30">
            <a:extLst>
              <a:ext uri="{FF2B5EF4-FFF2-40B4-BE49-F238E27FC236}">
                <a16:creationId xmlns:a16="http://schemas.microsoft.com/office/drawing/2014/main" id="{984D42E8-DC24-A2C6-24BA-85673591D057}"/>
              </a:ext>
            </a:extLst>
          </p:cNvPr>
          <p:cNvCxnSpPr>
            <a:cxnSpLocks/>
          </p:cNvCxnSpPr>
          <p:nvPr/>
        </p:nvCxnSpPr>
        <p:spPr>
          <a:xfrm>
            <a:off x="8627439" y="546378"/>
            <a:ext cx="358080" cy="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4422613D-60B2-FC49-66D5-ED7DC15C386C}"/>
              </a:ext>
            </a:extLst>
          </p:cNvPr>
          <p:cNvCxnSpPr>
            <a:cxnSpLocks/>
          </p:cNvCxnSpPr>
          <p:nvPr/>
        </p:nvCxnSpPr>
        <p:spPr>
          <a:xfrm>
            <a:off x="5354711" y="532740"/>
            <a:ext cx="0" cy="406510"/>
          </a:xfrm>
          <a:prstGeom prst="line">
            <a:avLst/>
          </a:prstGeom>
          <a:ln w="3175"/>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5D4B6985-D7DB-B371-14D3-96083B94A247}"/>
              </a:ext>
            </a:extLst>
          </p:cNvPr>
          <p:cNvCxnSpPr>
            <a:cxnSpLocks/>
          </p:cNvCxnSpPr>
          <p:nvPr/>
        </p:nvCxnSpPr>
        <p:spPr>
          <a:xfrm>
            <a:off x="5696457" y="532740"/>
            <a:ext cx="0" cy="406510"/>
          </a:xfrm>
          <a:prstGeom prst="line">
            <a:avLst/>
          </a:prstGeom>
          <a:ln w="3175"/>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F5D5A521-FAA2-A4ED-33D8-A396B15E8381}"/>
              </a:ext>
            </a:extLst>
          </p:cNvPr>
          <p:cNvSpPr txBox="1"/>
          <p:nvPr/>
        </p:nvSpPr>
        <p:spPr>
          <a:xfrm>
            <a:off x="5323445" y="321455"/>
            <a:ext cx="404278" cy="276999"/>
          </a:xfrm>
          <a:prstGeom prst="rect">
            <a:avLst/>
          </a:prstGeom>
          <a:noFill/>
        </p:spPr>
        <p:txBody>
          <a:bodyPr wrap="none" rtlCol="0">
            <a:spAutoFit/>
          </a:bodyPr>
          <a:lstStyle/>
          <a:p>
            <a:r>
              <a:rPr lang="en-US" sz="1200" dirty="0"/>
              <a:t>W2</a:t>
            </a:r>
            <a:endParaRPr lang="en-FI" sz="1200" dirty="0"/>
          </a:p>
        </p:txBody>
      </p:sp>
      <p:cxnSp>
        <p:nvCxnSpPr>
          <p:cNvPr id="38" name="Straight Arrow Connector 37">
            <a:extLst>
              <a:ext uri="{FF2B5EF4-FFF2-40B4-BE49-F238E27FC236}">
                <a16:creationId xmlns:a16="http://schemas.microsoft.com/office/drawing/2014/main" id="{6F679992-3338-BE07-5D58-A39B65BB1378}"/>
              </a:ext>
            </a:extLst>
          </p:cNvPr>
          <p:cNvCxnSpPr>
            <a:cxnSpLocks/>
          </p:cNvCxnSpPr>
          <p:nvPr/>
        </p:nvCxnSpPr>
        <p:spPr>
          <a:xfrm>
            <a:off x="5347169" y="598454"/>
            <a:ext cx="358080" cy="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4BD8F1AA-A19B-8E6E-D60E-80F0344BBAAB}"/>
              </a:ext>
            </a:extLst>
          </p:cNvPr>
          <p:cNvCxnSpPr>
            <a:cxnSpLocks/>
          </p:cNvCxnSpPr>
          <p:nvPr/>
        </p:nvCxnSpPr>
        <p:spPr>
          <a:xfrm>
            <a:off x="4228390" y="507040"/>
            <a:ext cx="0" cy="406510"/>
          </a:xfrm>
          <a:prstGeom prst="line">
            <a:avLst/>
          </a:prstGeom>
          <a:ln w="3175"/>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5189C02F-C106-00AF-69C1-88018829BA02}"/>
              </a:ext>
            </a:extLst>
          </p:cNvPr>
          <p:cNvCxnSpPr>
            <a:cxnSpLocks/>
          </p:cNvCxnSpPr>
          <p:nvPr/>
        </p:nvCxnSpPr>
        <p:spPr>
          <a:xfrm>
            <a:off x="4570136" y="507040"/>
            <a:ext cx="0" cy="406510"/>
          </a:xfrm>
          <a:prstGeom prst="line">
            <a:avLst/>
          </a:prstGeom>
          <a:ln w="3175"/>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971A20F7-3A10-F028-7A78-DDCD2F95C0F7}"/>
              </a:ext>
            </a:extLst>
          </p:cNvPr>
          <p:cNvSpPr txBox="1"/>
          <p:nvPr/>
        </p:nvSpPr>
        <p:spPr>
          <a:xfrm>
            <a:off x="4197124" y="295755"/>
            <a:ext cx="404278" cy="276999"/>
          </a:xfrm>
          <a:prstGeom prst="rect">
            <a:avLst/>
          </a:prstGeom>
          <a:noFill/>
        </p:spPr>
        <p:txBody>
          <a:bodyPr wrap="none" rtlCol="0">
            <a:spAutoFit/>
          </a:bodyPr>
          <a:lstStyle/>
          <a:p>
            <a:r>
              <a:rPr lang="en-US" sz="1200" dirty="0"/>
              <a:t>W2</a:t>
            </a:r>
            <a:endParaRPr lang="en-FI" sz="1200" dirty="0"/>
          </a:p>
        </p:txBody>
      </p:sp>
      <p:cxnSp>
        <p:nvCxnSpPr>
          <p:cNvPr id="46" name="Straight Arrow Connector 45">
            <a:extLst>
              <a:ext uri="{FF2B5EF4-FFF2-40B4-BE49-F238E27FC236}">
                <a16:creationId xmlns:a16="http://schemas.microsoft.com/office/drawing/2014/main" id="{D92D05EF-B396-BF50-BBBB-EB84442455E0}"/>
              </a:ext>
            </a:extLst>
          </p:cNvPr>
          <p:cNvCxnSpPr>
            <a:cxnSpLocks/>
          </p:cNvCxnSpPr>
          <p:nvPr/>
        </p:nvCxnSpPr>
        <p:spPr>
          <a:xfrm>
            <a:off x="4220848" y="572754"/>
            <a:ext cx="358080" cy="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78AEC289-86F8-A510-FAA7-70D080A77D6F}"/>
              </a:ext>
            </a:extLst>
          </p:cNvPr>
          <p:cNvSpPr txBox="1"/>
          <p:nvPr/>
        </p:nvSpPr>
        <p:spPr>
          <a:xfrm>
            <a:off x="117940" y="84712"/>
            <a:ext cx="2875733" cy="1384995"/>
          </a:xfrm>
          <a:prstGeom prst="rect">
            <a:avLst/>
          </a:prstGeom>
          <a:noFill/>
        </p:spPr>
        <p:txBody>
          <a:bodyPr wrap="square" rtlCol="0">
            <a:spAutoFit/>
          </a:bodyPr>
          <a:lstStyle/>
          <a:p>
            <a:r>
              <a:rPr lang="en-US" sz="1200" dirty="0">
                <a:solidFill>
                  <a:schemeClr val="tx2">
                    <a:lumMod val="75000"/>
                    <a:lumOff val="25000"/>
                  </a:schemeClr>
                </a:solidFill>
              </a:rPr>
              <a:t>Due to inaccurate edge detection on the triangle plates, the height detection accuracy was poor (± 5 cm). Changing to reflectors gives an accuracy below (± 1 cm) with </a:t>
            </a:r>
            <a:r>
              <a:rPr lang="en-US" sz="1200" dirty="0" err="1">
                <a:solidFill>
                  <a:schemeClr val="tx2">
                    <a:lumMod val="75000"/>
                    <a:lumOff val="25000"/>
                  </a:schemeClr>
                </a:solidFill>
              </a:rPr>
              <a:t>PnF</a:t>
            </a:r>
            <a:r>
              <a:rPr lang="en-US" sz="1200" dirty="0">
                <a:solidFill>
                  <a:schemeClr val="tx2">
                    <a:lumMod val="75000"/>
                    <a:lumOff val="25000"/>
                  </a:schemeClr>
                </a:solidFill>
              </a:rPr>
              <a:t> scanner AND combining with pattern detection also gives the target X,Y position and heading.</a:t>
            </a:r>
            <a:endParaRPr lang="en-FI" sz="1200" dirty="0">
              <a:solidFill>
                <a:schemeClr val="tx2">
                  <a:lumMod val="75000"/>
                  <a:lumOff val="25000"/>
                </a:schemeClr>
              </a:solidFill>
            </a:endParaRPr>
          </a:p>
        </p:txBody>
      </p:sp>
    </p:spTree>
    <p:extLst>
      <p:ext uri="{BB962C8B-B14F-4D97-AF65-F5344CB8AC3E}">
        <p14:creationId xmlns:p14="http://schemas.microsoft.com/office/powerpoint/2010/main" val="802610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ight Triangle 38">
            <a:extLst>
              <a:ext uri="{FF2B5EF4-FFF2-40B4-BE49-F238E27FC236}">
                <a16:creationId xmlns:a16="http://schemas.microsoft.com/office/drawing/2014/main" id="{99823E6D-0C7C-C338-8304-83BDE67CEB3A}"/>
              </a:ext>
            </a:extLst>
          </p:cNvPr>
          <p:cNvSpPr/>
          <p:nvPr/>
        </p:nvSpPr>
        <p:spPr>
          <a:xfrm>
            <a:off x="3268616" y="2281384"/>
            <a:ext cx="1220383" cy="1253917"/>
          </a:xfrm>
          <a:prstGeom prst="rtTriangle">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2" name="Rectangle 1">
            <a:extLst>
              <a:ext uri="{FF2B5EF4-FFF2-40B4-BE49-F238E27FC236}">
                <a16:creationId xmlns:a16="http://schemas.microsoft.com/office/drawing/2014/main" id="{AF15B26B-7F4C-C3E1-3CAA-54D7E4517B2C}"/>
              </a:ext>
            </a:extLst>
          </p:cNvPr>
          <p:cNvSpPr/>
          <p:nvPr/>
        </p:nvSpPr>
        <p:spPr>
          <a:xfrm>
            <a:off x="1779362" y="2442123"/>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3" name="Rectangle 2">
            <a:extLst>
              <a:ext uri="{FF2B5EF4-FFF2-40B4-BE49-F238E27FC236}">
                <a16:creationId xmlns:a16="http://schemas.microsoft.com/office/drawing/2014/main" id="{D10A6833-8DDB-5031-86DB-30933DFB6592}"/>
              </a:ext>
            </a:extLst>
          </p:cNvPr>
          <p:cNvSpPr/>
          <p:nvPr/>
        </p:nvSpPr>
        <p:spPr>
          <a:xfrm>
            <a:off x="2910817" y="2442122"/>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4" name="Rectangle 3">
            <a:extLst>
              <a:ext uri="{FF2B5EF4-FFF2-40B4-BE49-F238E27FC236}">
                <a16:creationId xmlns:a16="http://schemas.microsoft.com/office/drawing/2014/main" id="{A46085C0-549B-5BA8-EBCF-7C402EF65BC6}"/>
              </a:ext>
            </a:extLst>
          </p:cNvPr>
          <p:cNvSpPr/>
          <p:nvPr/>
        </p:nvSpPr>
        <p:spPr>
          <a:xfrm>
            <a:off x="6182957" y="2442122"/>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5" name="Rectangle 4">
            <a:extLst>
              <a:ext uri="{FF2B5EF4-FFF2-40B4-BE49-F238E27FC236}">
                <a16:creationId xmlns:a16="http://schemas.microsoft.com/office/drawing/2014/main" id="{8C9124DA-2059-50D4-EB8D-92765F39DDE7}"/>
              </a:ext>
            </a:extLst>
          </p:cNvPr>
          <p:cNvSpPr/>
          <p:nvPr/>
        </p:nvSpPr>
        <p:spPr>
          <a:xfrm>
            <a:off x="7420629" y="2442122"/>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6" name="Rectangle 5">
            <a:extLst>
              <a:ext uri="{FF2B5EF4-FFF2-40B4-BE49-F238E27FC236}">
                <a16:creationId xmlns:a16="http://schemas.microsoft.com/office/drawing/2014/main" id="{67A77A08-EC6F-CF98-C792-616F44902B81}"/>
              </a:ext>
            </a:extLst>
          </p:cNvPr>
          <p:cNvSpPr/>
          <p:nvPr/>
        </p:nvSpPr>
        <p:spPr>
          <a:xfrm rot="18938324">
            <a:off x="4571933" y="1798895"/>
            <a:ext cx="269192" cy="3486092"/>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cxnSp>
        <p:nvCxnSpPr>
          <p:cNvPr id="8" name="Straight Arrow Connector 7">
            <a:extLst>
              <a:ext uri="{FF2B5EF4-FFF2-40B4-BE49-F238E27FC236}">
                <a16:creationId xmlns:a16="http://schemas.microsoft.com/office/drawing/2014/main" id="{FFF86D90-3CF0-1022-0246-2783FDBCB5CE}"/>
              </a:ext>
            </a:extLst>
          </p:cNvPr>
          <p:cNvCxnSpPr>
            <a:cxnSpLocks/>
          </p:cNvCxnSpPr>
          <p:nvPr/>
        </p:nvCxnSpPr>
        <p:spPr>
          <a:xfrm flipV="1">
            <a:off x="1950235" y="5144973"/>
            <a:ext cx="1131455" cy="1"/>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696836A-E10C-B67C-8B60-081293855908}"/>
              </a:ext>
            </a:extLst>
          </p:cNvPr>
          <p:cNvCxnSpPr>
            <a:cxnSpLocks/>
          </p:cNvCxnSpPr>
          <p:nvPr/>
        </p:nvCxnSpPr>
        <p:spPr>
          <a:xfrm>
            <a:off x="3081690" y="4936425"/>
            <a:ext cx="72092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22A235FC-3A1B-E73C-D5AB-868E58413EAD}"/>
              </a:ext>
            </a:extLst>
          </p:cNvPr>
          <p:cNvCxnSpPr>
            <a:cxnSpLocks/>
          </p:cNvCxnSpPr>
          <p:nvPr/>
        </p:nvCxnSpPr>
        <p:spPr>
          <a:xfrm>
            <a:off x="3081690" y="5144973"/>
            <a:ext cx="3272140" cy="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3A6C85FB-F8E7-2093-6A69-90E3E7595DE2}"/>
              </a:ext>
            </a:extLst>
          </p:cNvPr>
          <p:cNvCxnSpPr>
            <a:cxnSpLocks/>
          </p:cNvCxnSpPr>
          <p:nvPr/>
        </p:nvCxnSpPr>
        <p:spPr>
          <a:xfrm>
            <a:off x="6353830" y="5144973"/>
            <a:ext cx="1237672" cy="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3" name="Oval 22">
            <a:extLst>
              <a:ext uri="{FF2B5EF4-FFF2-40B4-BE49-F238E27FC236}">
                <a16:creationId xmlns:a16="http://schemas.microsoft.com/office/drawing/2014/main" id="{061C15F6-FF89-6B9E-50B9-ED5192137CBD}"/>
              </a:ext>
            </a:extLst>
          </p:cNvPr>
          <p:cNvSpPr/>
          <p:nvPr/>
        </p:nvSpPr>
        <p:spPr>
          <a:xfrm>
            <a:off x="3762506" y="3502068"/>
            <a:ext cx="83570" cy="83570"/>
          </a:xfrm>
          <a:prstGeom prst="ellips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cxnSp>
        <p:nvCxnSpPr>
          <p:cNvPr id="25" name="Straight Connector 24">
            <a:extLst>
              <a:ext uri="{FF2B5EF4-FFF2-40B4-BE49-F238E27FC236}">
                <a16:creationId xmlns:a16="http://schemas.microsoft.com/office/drawing/2014/main" id="{2780035A-AFBB-F2B7-9405-1ABC9B522265}"/>
              </a:ext>
            </a:extLst>
          </p:cNvPr>
          <p:cNvCxnSpPr>
            <a:cxnSpLocks/>
          </p:cNvCxnSpPr>
          <p:nvPr/>
        </p:nvCxnSpPr>
        <p:spPr>
          <a:xfrm flipH="1">
            <a:off x="3774768" y="3613272"/>
            <a:ext cx="24040" cy="2875755"/>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7D2A2F9C-E50A-747B-BC13-80D050539DEF}"/>
              </a:ext>
            </a:extLst>
          </p:cNvPr>
          <p:cNvCxnSpPr>
            <a:cxnSpLocks/>
            <a:stCxn id="2" idx="2"/>
          </p:cNvCxnSpPr>
          <p:nvPr/>
        </p:nvCxnSpPr>
        <p:spPr>
          <a:xfrm>
            <a:off x="1950235" y="4695796"/>
            <a:ext cx="0" cy="910915"/>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9AE02801-A1A0-F3DC-7635-85B3F7526298}"/>
              </a:ext>
            </a:extLst>
          </p:cNvPr>
          <p:cNvCxnSpPr>
            <a:stCxn id="3" idx="2"/>
          </p:cNvCxnSpPr>
          <p:nvPr/>
        </p:nvCxnSpPr>
        <p:spPr>
          <a:xfrm>
            <a:off x="3081690" y="4695795"/>
            <a:ext cx="0" cy="71039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F94D0829-7D2D-C365-849B-57F27B772D8D}"/>
              </a:ext>
            </a:extLst>
          </p:cNvPr>
          <p:cNvCxnSpPr>
            <a:stCxn id="4" idx="2"/>
          </p:cNvCxnSpPr>
          <p:nvPr/>
        </p:nvCxnSpPr>
        <p:spPr>
          <a:xfrm>
            <a:off x="6353830" y="4695795"/>
            <a:ext cx="0" cy="798622"/>
          </a:xfrm>
          <a:prstGeom prst="line">
            <a:avLst/>
          </a:prstGeom>
          <a:ln>
            <a:prstDash val="lgDash"/>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36352829-8911-8A8D-225C-39F904262F95}"/>
              </a:ext>
            </a:extLst>
          </p:cNvPr>
          <p:cNvCxnSpPr>
            <a:cxnSpLocks/>
            <a:stCxn id="5" idx="2"/>
          </p:cNvCxnSpPr>
          <p:nvPr/>
        </p:nvCxnSpPr>
        <p:spPr>
          <a:xfrm>
            <a:off x="7591502" y="4695795"/>
            <a:ext cx="0" cy="1191653"/>
          </a:xfrm>
          <a:prstGeom prst="line">
            <a:avLst/>
          </a:prstGeom>
          <a:ln>
            <a:prstDash val="lgDash"/>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C05A9A8-8229-1B27-9EF0-AB1E818064A0}"/>
              </a:ext>
            </a:extLst>
          </p:cNvPr>
          <p:cNvSpPr txBox="1"/>
          <p:nvPr/>
        </p:nvSpPr>
        <p:spPr>
          <a:xfrm>
            <a:off x="2289830" y="4876465"/>
            <a:ext cx="429926" cy="276999"/>
          </a:xfrm>
          <a:prstGeom prst="rect">
            <a:avLst/>
          </a:prstGeom>
          <a:noFill/>
        </p:spPr>
        <p:txBody>
          <a:bodyPr wrap="none" rtlCol="0">
            <a:spAutoFit/>
          </a:bodyPr>
          <a:lstStyle/>
          <a:p>
            <a:r>
              <a:rPr lang="en-US" sz="1200" dirty="0">
                <a:solidFill>
                  <a:schemeClr val="tx2">
                    <a:lumMod val="75000"/>
                    <a:lumOff val="25000"/>
                  </a:schemeClr>
                </a:solidFill>
              </a:rPr>
              <a:t>120</a:t>
            </a:r>
            <a:endParaRPr lang="en-FI" dirty="0">
              <a:solidFill>
                <a:schemeClr val="tx2">
                  <a:lumMod val="75000"/>
                  <a:lumOff val="25000"/>
                </a:schemeClr>
              </a:solidFill>
            </a:endParaRPr>
          </a:p>
        </p:txBody>
      </p:sp>
      <p:sp>
        <p:nvSpPr>
          <p:cNvPr id="37" name="TextBox 36">
            <a:extLst>
              <a:ext uri="{FF2B5EF4-FFF2-40B4-BE49-F238E27FC236}">
                <a16:creationId xmlns:a16="http://schemas.microsoft.com/office/drawing/2014/main" id="{74C4D20E-E87F-3950-DC83-02C93C35A3DE}"/>
              </a:ext>
            </a:extLst>
          </p:cNvPr>
          <p:cNvSpPr txBox="1"/>
          <p:nvPr/>
        </p:nvSpPr>
        <p:spPr>
          <a:xfrm>
            <a:off x="4455918" y="4882231"/>
            <a:ext cx="429926" cy="276999"/>
          </a:xfrm>
          <a:prstGeom prst="rect">
            <a:avLst/>
          </a:prstGeom>
          <a:noFill/>
        </p:spPr>
        <p:txBody>
          <a:bodyPr wrap="none" rtlCol="0">
            <a:spAutoFit/>
          </a:bodyPr>
          <a:lstStyle/>
          <a:p>
            <a:r>
              <a:rPr lang="en-US" sz="1200" dirty="0">
                <a:solidFill>
                  <a:schemeClr val="tx2">
                    <a:lumMod val="75000"/>
                    <a:lumOff val="25000"/>
                  </a:schemeClr>
                </a:solidFill>
              </a:rPr>
              <a:t>787</a:t>
            </a:r>
            <a:endParaRPr lang="en-FI" dirty="0">
              <a:solidFill>
                <a:schemeClr val="tx2">
                  <a:lumMod val="75000"/>
                  <a:lumOff val="25000"/>
                </a:schemeClr>
              </a:solidFill>
            </a:endParaRPr>
          </a:p>
        </p:txBody>
      </p:sp>
      <p:sp>
        <p:nvSpPr>
          <p:cNvPr id="38" name="TextBox 37">
            <a:extLst>
              <a:ext uri="{FF2B5EF4-FFF2-40B4-BE49-F238E27FC236}">
                <a16:creationId xmlns:a16="http://schemas.microsoft.com/office/drawing/2014/main" id="{501043FA-A75A-AFBC-11F4-A6D379E9091B}"/>
              </a:ext>
            </a:extLst>
          </p:cNvPr>
          <p:cNvSpPr txBox="1"/>
          <p:nvPr/>
        </p:nvSpPr>
        <p:spPr>
          <a:xfrm>
            <a:off x="6715764" y="4876465"/>
            <a:ext cx="429926" cy="276999"/>
          </a:xfrm>
          <a:prstGeom prst="rect">
            <a:avLst/>
          </a:prstGeom>
          <a:noFill/>
        </p:spPr>
        <p:txBody>
          <a:bodyPr wrap="none" rtlCol="0">
            <a:spAutoFit/>
          </a:bodyPr>
          <a:lstStyle/>
          <a:p>
            <a:r>
              <a:rPr lang="en-US" sz="1200" dirty="0">
                <a:solidFill>
                  <a:schemeClr val="tx2">
                    <a:lumMod val="75000"/>
                    <a:lumOff val="25000"/>
                  </a:schemeClr>
                </a:solidFill>
              </a:rPr>
              <a:t>120</a:t>
            </a:r>
            <a:endParaRPr lang="en-FI" dirty="0">
              <a:solidFill>
                <a:schemeClr val="tx2">
                  <a:lumMod val="75000"/>
                  <a:lumOff val="25000"/>
                </a:schemeClr>
              </a:solidFill>
            </a:endParaRPr>
          </a:p>
        </p:txBody>
      </p:sp>
      <p:cxnSp>
        <p:nvCxnSpPr>
          <p:cNvPr id="41" name="Straight Arrow Connector 40">
            <a:extLst>
              <a:ext uri="{FF2B5EF4-FFF2-40B4-BE49-F238E27FC236}">
                <a16:creationId xmlns:a16="http://schemas.microsoft.com/office/drawing/2014/main" id="{AD158520-9111-90D0-0474-7BF9544E79F0}"/>
              </a:ext>
            </a:extLst>
          </p:cNvPr>
          <p:cNvCxnSpPr/>
          <p:nvPr/>
        </p:nvCxnSpPr>
        <p:spPr>
          <a:xfrm>
            <a:off x="1938217" y="5494417"/>
            <a:ext cx="18465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6E54FCE2-72F8-AB5A-3E07-1592B4A5B38D}"/>
              </a:ext>
            </a:extLst>
          </p:cNvPr>
          <p:cNvCxnSpPr/>
          <p:nvPr/>
        </p:nvCxnSpPr>
        <p:spPr>
          <a:xfrm flipH="1">
            <a:off x="3798808" y="5494417"/>
            <a:ext cx="255502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1E15777F-02B8-A398-96D9-A39AF1A0830E}"/>
              </a:ext>
            </a:extLst>
          </p:cNvPr>
          <p:cNvCxnSpPr/>
          <p:nvPr/>
        </p:nvCxnSpPr>
        <p:spPr>
          <a:xfrm flipH="1">
            <a:off x="3774768" y="5807237"/>
            <a:ext cx="38167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D3D58F6D-5F33-5D7D-D094-24CF2E9E76A6}"/>
              </a:ext>
            </a:extLst>
          </p:cNvPr>
          <p:cNvSpPr txBox="1"/>
          <p:nvPr/>
        </p:nvSpPr>
        <p:spPr>
          <a:xfrm>
            <a:off x="2312170" y="5252984"/>
            <a:ext cx="429926" cy="276999"/>
          </a:xfrm>
          <a:prstGeom prst="rect">
            <a:avLst/>
          </a:prstGeom>
          <a:noFill/>
        </p:spPr>
        <p:txBody>
          <a:bodyPr wrap="none" rtlCol="0">
            <a:spAutoFit/>
          </a:bodyPr>
          <a:lstStyle/>
          <a:p>
            <a:r>
              <a:rPr lang="en-US" sz="1200" dirty="0">
                <a:solidFill>
                  <a:schemeClr val="accent5">
                    <a:lumMod val="75000"/>
                  </a:schemeClr>
                </a:solidFill>
              </a:rPr>
              <a:t>214</a:t>
            </a:r>
            <a:endParaRPr lang="en-FI" sz="1200" dirty="0">
              <a:solidFill>
                <a:schemeClr val="accent5">
                  <a:lumMod val="75000"/>
                </a:schemeClr>
              </a:solidFill>
            </a:endParaRPr>
          </a:p>
        </p:txBody>
      </p:sp>
      <p:sp>
        <p:nvSpPr>
          <p:cNvPr id="49" name="TextBox 48">
            <a:extLst>
              <a:ext uri="{FF2B5EF4-FFF2-40B4-BE49-F238E27FC236}">
                <a16:creationId xmlns:a16="http://schemas.microsoft.com/office/drawing/2014/main" id="{711DE885-830C-D8F6-2732-89E100DA5F81}"/>
              </a:ext>
            </a:extLst>
          </p:cNvPr>
          <p:cNvSpPr txBox="1"/>
          <p:nvPr/>
        </p:nvSpPr>
        <p:spPr>
          <a:xfrm>
            <a:off x="4717760" y="5243177"/>
            <a:ext cx="429926" cy="276999"/>
          </a:xfrm>
          <a:prstGeom prst="rect">
            <a:avLst/>
          </a:prstGeom>
          <a:noFill/>
        </p:spPr>
        <p:txBody>
          <a:bodyPr wrap="none" rtlCol="0">
            <a:spAutoFit/>
          </a:bodyPr>
          <a:lstStyle/>
          <a:p>
            <a:r>
              <a:rPr lang="en-US" sz="1200" dirty="0">
                <a:solidFill>
                  <a:schemeClr val="accent5">
                    <a:lumMod val="75000"/>
                  </a:schemeClr>
                </a:solidFill>
              </a:rPr>
              <a:t>693</a:t>
            </a:r>
            <a:endParaRPr lang="en-FI" sz="1200" dirty="0">
              <a:solidFill>
                <a:schemeClr val="accent5">
                  <a:lumMod val="75000"/>
                </a:schemeClr>
              </a:solidFill>
            </a:endParaRPr>
          </a:p>
        </p:txBody>
      </p:sp>
      <p:sp>
        <p:nvSpPr>
          <p:cNvPr id="50" name="TextBox 49">
            <a:extLst>
              <a:ext uri="{FF2B5EF4-FFF2-40B4-BE49-F238E27FC236}">
                <a16:creationId xmlns:a16="http://schemas.microsoft.com/office/drawing/2014/main" id="{11BEFDB5-0671-354C-32A0-57AFB56F25C5}"/>
              </a:ext>
            </a:extLst>
          </p:cNvPr>
          <p:cNvSpPr txBox="1"/>
          <p:nvPr/>
        </p:nvSpPr>
        <p:spPr>
          <a:xfrm>
            <a:off x="5527967" y="5553244"/>
            <a:ext cx="429926" cy="276999"/>
          </a:xfrm>
          <a:prstGeom prst="rect">
            <a:avLst/>
          </a:prstGeom>
          <a:noFill/>
        </p:spPr>
        <p:txBody>
          <a:bodyPr wrap="none" rtlCol="0">
            <a:spAutoFit/>
          </a:bodyPr>
          <a:lstStyle/>
          <a:p>
            <a:r>
              <a:rPr lang="en-US" sz="1200" dirty="0">
                <a:solidFill>
                  <a:schemeClr val="accent5">
                    <a:lumMod val="75000"/>
                  </a:schemeClr>
                </a:solidFill>
              </a:rPr>
              <a:t>813</a:t>
            </a:r>
            <a:endParaRPr lang="en-FI" sz="1200" dirty="0">
              <a:solidFill>
                <a:schemeClr val="accent5">
                  <a:lumMod val="75000"/>
                </a:schemeClr>
              </a:solidFill>
            </a:endParaRPr>
          </a:p>
        </p:txBody>
      </p:sp>
      <p:sp>
        <p:nvSpPr>
          <p:cNvPr id="51" name="TextBox 50">
            <a:extLst>
              <a:ext uri="{FF2B5EF4-FFF2-40B4-BE49-F238E27FC236}">
                <a16:creationId xmlns:a16="http://schemas.microsoft.com/office/drawing/2014/main" id="{855E8CE3-1BA3-81BA-BB9D-E5560570D3DE}"/>
              </a:ext>
            </a:extLst>
          </p:cNvPr>
          <p:cNvSpPr txBox="1"/>
          <p:nvPr/>
        </p:nvSpPr>
        <p:spPr>
          <a:xfrm>
            <a:off x="3218247" y="4691981"/>
            <a:ext cx="348172" cy="276999"/>
          </a:xfrm>
          <a:prstGeom prst="rect">
            <a:avLst/>
          </a:prstGeom>
          <a:noFill/>
        </p:spPr>
        <p:txBody>
          <a:bodyPr wrap="none" rtlCol="0">
            <a:spAutoFit/>
          </a:bodyPr>
          <a:lstStyle/>
          <a:p>
            <a:r>
              <a:rPr lang="en-US" sz="1200" dirty="0">
                <a:solidFill>
                  <a:schemeClr val="accent5">
                    <a:lumMod val="75000"/>
                  </a:schemeClr>
                </a:solidFill>
              </a:rPr>
              <a:t>94</a:t>
            </a:r>
            <a:endParaRPr lang="en-FI" sz="1200" dirty="0">
              <a:solidFill>
                <a:schemeClr val="accent5">
                  <a:lumMod val="75000"/>
                </a:schemeClr>
              </a:solidFill>
            </a:endParaRPr>
          </a:p>
        </p:txBody>
      </p:sp>
      <p:cxnSp>
        <p:nvCxnSpPr>
          <p:cNvPr id="53" name="Straight Arrow Connector 52">
            <a:extLst>
              <a:ext uri="{FF2B5EF4-FFF2-40B4-BE49-F238E27FC236}">
                <a16:creationId xmlns:a16="http://schemas.microsoft.com/office/drawing/2014/main" id="{39D3C996-543F-F09F-691C-4E8CADA7D5F1}"/>
              </a:ext>
            </a:extLst>
          </p:cNvPr>
          <p:cNvCxnSpPr>
            <a:cxnSpLocks/>
          </p:cNvCxnSpPr>
          <p:nvPr/>
        </p:nvCxnSpPr>
        <p:spPr>
          <a:xfrm flipV="1">
            <a:off x="5462012" y="4302782"/>
            <a:ext cx="158038" cy="169417"/>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85CD23C7-64EF-7FAA-013B-28C227DC6B03}"/>
              </a:ext>
            </a:extLst>
          </p:cNvPr>
          <p:cNvSpPr txBox="1"/>
          <p:nvPr/>
        </p:nvSpPr>
        <p:spPr>
          <a:xfrm rot="18899981">
            <a:off x="5253115" y="4088638"/>
            <a:ext cx="599844" cy="276999"/>
          </a:xfrm>
          <a:prstGeom prst="rect">
            <a:avLst/>
          </a:prstGeom>
          <a:noFill/>
        </p:spPr>
        <p:txBody>
          <a:bodyPr wrap="none" rtlCol="0">
            <a:spAutoFit/>
          </a:bodyPr>
          <a:lstStyle/>
          <a:p>
            <a:r>
              <a:rPr lang="en-US" sz="1200" dirty="0">
                <a:solidFill>
                  <a:schemeClr val="tx2">
                    <a:lumMod val="75000"/>
                    <a:lumOff val="25000"/>
                  </a:schemeClr>
                </a:solidFill>
              </a:rPr>
              <a:t>W</a:t>
            </a:r>
            <a:r>
              <a:rPr lang="en-US" sz="1000" dirty="0">
                <a:solidFill>
                  <a:schemeClr val="tx2">
                    <a:lumMod val="75000"/>
                    <a:lumOff val="25000"/>
                  </a:schemeClr>
                </a:solidFill>
              </a:rPr>
              <a:t>2</a:t>
            </a:r>
            <a:r>
              <a:rPr lang="en-US" sz="1200" dirty="0">
                <a:solidFill>
                  <a:schemeClr val="tx2">
                    <a:lumMod val="75000"/>
                    <a:lumOff val="25000"/>
                  </a:schemeClr>
                </a:solidFill>
              </a:rPr>
              <a:t> 50</a:t>
            </a:r>
            <a:endParaRPr lang="en-FI" dirty="0">
              <a:solidFill>
                <a:schemeClr val="tx2">
                  <a:lumMod val="75000"/>
                  <a:lumOff val="25000"/>
                </a:schemeClr>
              </a:solidFill>
            </a:endParaRPr>
          </a:p>
        </p:txBody>
      </p:sp>
      <p:sp>
        <p:nvSpPr>
          <p:cNvPr id="55" name="TextBox 54">
            <a:extLst>
              <a:ext uri="{FF2B5EF4-FFF2-40B4-BE49-F238E27FC236}">
                <a16:creationId xmlns:a16="http://schemas.microsoft.com/office/drawing/2014/main" id="{996C5BA8-2BEC-A7B2-AF3F-412DA1B22AC8}"/>
              </a:ext>
            </a:extLst>
          </p:cNvPr>
          <p:cNvSpPr txBox="1"/>
          <p:nvPr/>
        </p:nvSpPr>
        <p:spPr>
          <a:xfrm>
            <a:off x="2515962" y="1057545"/>
            <a:ext cx="4641207" cy="338554"/>
          </a:xfrm>
          <a:prstGeom prst="rect">
            <a:avLst/>
          </a:prstGeom>
          <a:noFill/>
        </p:spPr>
        <p:txBody>
          <a:bodyPr wrap="none" rtlCol="0">
            <a:spAutoFit/>
          </a:bodyPr>
          <a:lstStyle/>
          <a:p>
            <a:r>
              <a:rPr lang="en-US" sz="1600" dirty="0">
                <a:solidFill>
                  <a:schemeClr val="tx2">
                    <a:lumMod val="75000"/>
                    <a:lumOff val="25000"/>
                  </a:schemeClr>
                </a:solidFill>
              </a:rPr>
              <a:t>Target plate configuration on the </a:t>
            </a:r>
            <a:r>
              <a:rPr lang="en-US" sz="1600" dirty="0" err="1">
                <a:solidFill>
                  <a:schemeClr val="tx2">
                    <a:lumMod val="75000"/>
                    <a:lumOff val="25000"/>
                  </a:schemeClr>
                </a:solidFill>
              </a:rPr>
              <a:t>Cometto</a:t>
            </a:r>
            <a:r>
              <a:rPr lang="en-US" sz="1600" dirty="0">
                <a:solidFill>
                  <a:schemeClr val="tx2">
                    <a:lumMod val="75000"/>
                    <a:lumOff val="25000"/>
                  </a:schemeClr>
                </a:solidFill>
              </a:rPr>
              <a:t> platform</a:t>
            </a:r>
            <a:endParaRPr lang="en-FI" sz="2400" dirty="0">
              <a:solidFill>
                <a:schemeClr val="tx2">
                  <a:lumMod val="75000"/>
                  <a:lumOff val="25000"/>
                </a:schemeClr>
              </a:solidFill>
            </a:endParaRPr>
          </a:p>
        </p:txBody>
      </p:sp>
      <p:cxnSp>
        <p:nvCxnSpPr>
          <p:cNvPr id="9" name="Straight Connector 8">
            <a:extLst>
              <a:ext uri="{FF2B5EF4-FFF2-40B4-BE49-F238E27FC236}">
                <a16:creationId xmlns:a16="http://schemas.microsoft.com/office/drawing/2014/main" id="{CB42164C-A2C7-DAC7-5A6F-34196EEA36EC}"/>
              </a:ext>
            </a:extLst>
          </p:cNvPr>
          <p:cNvCxnSpPr>
            <a:cxnSpLocks/>
          </p:cNvCxnSpPr>
          <p:nvPr/>
        </p:nvCxnSpPr>
        <p:spPr>
          <a:xfrm>
            <a:off x="4704469" y="2442122"/>
            <a:ext cx="0" cy="2249859"/>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EEFFEFE-7D32-5AF1-C634-F34AFB5B2A89}"/>
              </a:ext>
            </a:extLst>
          </p:cNvPr>
          <p:cNvCxnSpPr>
            <a:cxnSpLocks/>
          </p:cNvCxnSpPr>
          <p:nvPr/>
        </p:nvCxnSpPr>
        <p:spPr>
          <a:xfrm>
            <a:off x="3081690" y="3912199"/>
            <a:ext cx="1636070" cy="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DD377A4-85DC-147F-9590-69405531DE49}"/>
              </a:ext>
            </a:extLst>
          </p:cNvPr>
          <p:cNvSpPr txBox="1"/>
          <p:nvPr/>
        </p:nvSpPr>
        <p:spPr>
          <a:xfrm>
            <a:off x="3888703" y="3656357"/>
            <a:ext cx="723275" cy="276999"/>
          </a:xfrm>
          <a:prstGeom prst="rect">
            <a:avLst/>
          </a:prstGeom>
          <a:noFill/>
        </p:spPr>
        <p:txBody>
          <a:bodyPr wrap="none" rtlCol="0">
            <a:spAutoFit/>
          </a:bodyPr>
          <a:lstStyle/>
          <a:p>
            <a:r>
              <a:rPr lang="en-US" sz="1200" dirty="0">
                <a:solidFill>
                  <a:schemeClr val="tx2">
                    <a:lumMod val="75000"/>
                    <a:lumOff val="25000"/>
                  </a:schemeClr>
                </a:solidFill>
              </a:rPr>
              <a:t>d=393.5</a:t>
            </a:r>
            <a:endParaRPr lang="en-FI" dirty="0">
              <a:solidFill>
                <a:schemeClr val="tx2">
                  <a:lumMod val="75000"/>
                  <a:lumOff val="25000"/>
                </a:schemeClr>
              </a:solidFill>
            </a:endParaRPr>
          </a:p>
        </p:txBody>
      </p:sp>
      <p:cxnSp>
        <p:nvCxnSpPr>
          <p:cNvPr id="15" name="Straight Arrow Connector 14">
            <a:extLst>
              <a:ext uri="{FF2B5EF4-FFF2-40B4-BE49-F238E27FC236}">
                <a16:creationId xmlns:a16="http://schemas.microsoft.com/office/drawing/2014/main" id="{1E03BE6C-2ADC-33AA-7611-6178BA230504}"/>
              </a:ext>
            </a:extLst>
          </p:cNvPr>
          <p:cNvCxnSpPr>
            <a:cxnSpLocks/>
          </p:cNvCxnSpPr>
          <p:nvPr/>
        </p:nvCxnSpPr>
        <p:spPr>
          <a:xfrm>
            <a:off x="6159649" y="2263780"/>
            <a:ext cx="385836" cy="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EFE577DD-F7CF-15E1-4F20-F421DE9C3687}"/>
              </a:ext>
            </a:extLst>
          </p:cNvPr>
          <p:cNvSpPr txBox="1"/>
          <p:nvPr/>
        </p:nvSpPr>
        <p:spPr>
          <a:xfrm>
            <a:off x="6160605" y="1993910"/>
            <a:ext cx="604760" cy="276999"/>
          </a:xfrm>
          <a:prstGeom prst="rect">
            <a:avLst/>
          </a:prstGeom>
          <a:noFill/>
        </p:spPr>
        <p:txBody>
          <a:bodyPr wrap="square" rtlCol="0">
            <a:spAutoFit/>
          </a:bodyPr>
          <a:lstStyle/>
          <a:p>
            <a:r>
              <a:rPr lang="en-US" sz="1200" dirty="0">
                <a:solidFill>
                  <a:schemeClr val="tx2">
                    <a:lumMod val="75000"/>
                    <a:lumOff val="25000"/>
                  </a:schemeClr>
                </a:solidFill>
              </a:rPr>
              <a:t>W</a:t>
            </a:r>
            <a:r>
              <a:rPr lang="en-US" sz="900" dirty="0">
                <a:solidFill>
                  <a:schemeClr val="tx2">
                    <a:lumMod val="75000"/>
                    <a:lumOff val="25000"/>
                  </a:schemeClr>
                </a:solidFill>
              </a:rPr>
              <a:t>1</a:t>
            </a:r>
            <a:r>
              <a:rPr lang="en-US" sz="1200" dirty="0">
                <a:solidFill>
                  <a:schemeClr val="tx2">
                    <a:lumMod val="75000"/>
                    <a:lumOff val="25000"/>
                  </a:schemeClr>
                </a:solidFill>
              </a:rPr>
              <a:t> 70</a:t>
            </a:r>
            <a:endParaRPr lang="en-FI" dirty="0">
              <a:solidFill>
                <a:schemeClr val="tx2">
                  <a:lumMod val="75000"/>
                  <a:lumOff val="25000"/>
                </a:schemeClr>
              </a:solidFill>
            </a:endParaRPr>
          </a:p>
        </p:txBody>
      </p:sp>
      <p:cxnSp>
        <p:nvCxnSpPr>
          <p:cNvPr id="20" name="Straight Arrow Connector 19">
            <a:extLst>
              <a:ext uri="{FF2B5EF4-FFF2-40B4-BE49-F238E27FC236}">
                <a16:creationId xmlns:a16="http://schemas.microsoft.com/office/drawing/2014/main" id="{02EAEF44-E76C-533C-8583-94AF3232B3AE}"/>
              </a:ext>
            </a:extLst>
          </p:cNvPr>
          <p:cNvCxnSpPr/>
          <p:nvPr/>
        </p:nvCxnSpPr>
        <p:spPr>
          <a:xfrm>
            <a:off x="3252563" y="2442122"/>
            <a:ext cx="203792" cy="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71AA0EF9-EFCE-5106-2DBE-7DB9A524F7F8}"/>
              </a:ext>
            </a:extLst>
          </p:cNvPr>
          <p:cNvCxnSpPr/>
          <p:nvPr/>
        </p:nvCxnSpPr>
        <p:spPr>
          <a:xfrm>
            <a:off x="5979165" y="4691981"/>
            <a:ext cx="203792" cy="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846F8636-9778-CCD1-3489-AAD1236AF636}"/>
              </a:ext>
            </a:extLst>
          </p:cNvPr>
          <p:cNvCxnSpPr>
            <a:cxnSpLocks/>
          </p:cNvCxnSpPr>
          <p:nvPr/>
        </p:nvCxnSpPr>
        <p:spPr>
          <a:xfrm>
            <a:off x="3096116" y="1876788"/>
            <a:ext cx="2134072" cy="2187939"/>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C2AD77F8-B0BB-898B-E0C4-3F44763812FE}"/>
              </a:ext>
            </a:extLst>
          </p:cNvPr>
          <p:cNvSpPr txBox="1"/>
          <p:nvPr/>
        </p:nvSpPr>
        <p:spPr>
          <a:xfrm>
            <a:off x="4791715" y="3977978"/>
            <a:ext cx="271228" cy="276999"/>
          </a:xfrm>
          <a:prstGeom prst="rect">
            <a:avLst/>
          </a:prstGeom>
          <a:noFill/>
        </p:spPr>
        <p:txBody>
          <a:bodyPr wrap="none" rtlCol="0">
            <a:spAutoFit/>
          </a:bodyPr>
          <a:lstStyle/>
          <a:p>
            <a:r>
              <a:rPr lang="el-GR" sz="1200" dirty="0">
                <a:solidFill>
                  <a:schemeClr val="tx2">
                    <a:lumMod val="75000"/>
                    <a:lumOff val="25000"/>
                  </a:schemeClr>
                </a:solidFill>
              </a:rPr>
              <a:t>α</a:t>
            </a:r>
            <a:endParaRPr lang="en-FI" dirty="0">
              <a:solidFill>
                <a:schemeClr val="tx2">
                  <a:lumMod val="75000"/>
                  <a:lumOff val="25000"/>
                </a:schemeClr>
              </a:solidFill>
            </a:endParaRPr>
          </a:p>
        </p:txBody>
      </p:sp>
      <p:sp>
        <p:nvSpPr>
          <p:cNvPr id="29" name="Arc 28">
            <a:extLst>
              <a:ext uri="{FF2B5EF4-FFF2-40B4-BE49-F238E27FC236}">
                <a16:creationId xmlns:a16="http://schemas.microsoft.com/office/drawing/2014/main" id="{E63CC742-EA4A-8BB3-210C-351D66495BD4}"/>
              </a:ext>
            </a:extLst>
          </p:cNvPr>
          <p:cNvSpPr/>
          <p:nvPr/>
        </p:nvSpPr>
        <p:spPr>
          <a:xfrm>
            <a:off x="4307176" y="3270971"/>
            <a:ext cx="793756" cy="793756"/>
          </a:xfrm>
          <a:prstGeom prst="arc">
            <a:avLst>
              <a:gd name="adj1" fmla="val 1881049"/>
              <a:gd name="adj2" fmla="val 5383374"/>
            </a:avLst>
          </a:prstGeom>
          <a:ln>
            <a:solidFill>
              <a:schemeClr val="tx2">
                <a:lumMod val="75000"/>
                <a:lumOff val="25000"/>
              </a:schemeClr>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FI"/>
          </a:p>
        </p:txBody>
      </p:sp>
      <p:cxnSp>
        <p:nvCxnSpPr>
          <p:cNvPr id="31" name="Straight Connector 30">
            <a:extLst>
              <a:ext uri="{FF2B5EF4-FFF2-40B4-BE49-F238E27FC236}">
                <a16:creationId xmlns:a16="http://schemas.microsoft.com/office/drawing/2014/main" id="{914E8A56-BF3B-C58E-4E2F-FEEF91D6FE39}"/>
              </a:ext>
            </a:extLst>
          </p:cNvPr>
          <p:cNvCxnSpPr>
            <a:cxnSpLocks/>
          </p:cNvCxnSpPr>
          <p:nvPr/>
        </p:nvCxnSpPr>
        <p:spPr>
          <a:xfrm flipH="1">
            <a:off x="3081690" y="1876788"/>
            <a:ext cx="14426" cy="2590196"/>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BF28DEE0-4040-4683-A227-FB027EB54C3B}"/>
              </a:ext>
            </a:extLst>
          </p:cNvPr>
          <p:cNvSpPr txBox="1"/>
          <p:nvPr/>
        </p:nvSpPr>
        <p:spPr>
          <a:xfrm>
            <a:off x="3876082" y="3287805"/>
            <a:ext cx="271228" cy="276999"/>
          </a:xfrm>
          <a:prstGeom prst="rect">
            <a:avLst/>
          </a:prstGeom>
          <a:noFill/>
        </p:spPr>
        <p:txBody>
          <a:bodyPr wrap="none" rtlCol="0">
            <a:spAutoFit/>
          </a:bodyPr>
          <a:lstStyle/>
          <a:p>
            <a:r>
              <a:rPr lang="en-US" sz="1200" dirty="0">
                <a:solidFill>
                  <a:srgbClr val="C00000"/>
                </a:solidFill>
              </a:rPr>
              <a:t>b</a:t>
            </a:r>
            <a:endParaRPr lang="en-FI" dirty="0">
              <a:solidFill>
                <a:srgbClr val="C00000"/>
              </a:solidFill>
            </a:endParaRPr>
          </a:p>
        </p:txBody>
      </p:sp>
      <p:sp>
        <p:nvSpPr>
          <p:cNvPr id="42" name="TextBox 41">
            <a:extLst>
              <a:ext uri="{FF2B5EF4-FFF2-40B4-BE49-F238E27FC236}">
                <a16:creationId xmlns:a16="http://schemas.microsoft.com/office/drawing/2014/main" id="{6976FBAE-3C75-D9E2-9D6A-EC8DF1E02AC1}"/>
              </a:ext>
            </a:extLst>
          </p:cNvPr>
          <p:cNvSpPr txBox="1"/>
          <p:nvPr/>
        </p:nvSpPr>
        <p:spPr>
          <a:xfrm>
            <a:off x="3203199" y="2766684"/>
            <a:ext cx="269626" cy="276999"/>
          </a:xfrm>
          <a:prstGeom prst="rect">
            <a:avLst/>
          </a:prstGeom>
          <a:noFill/>
        </p:spPr>
        <p:txBody>
          <a:bodyPr wrap="none" rtlCol="0">
            <a:spAutoFit/>
          </a:bodyPr>
          <a:lstStyle/>
          <a:p>
            <a:r>
              <a:rPr lang="en-US" sz="1200" dirty="0">
                <a:solidFill>
                  <a:srgbClr val="C00000"/>
                </a:solidFill>
              </a:rPr>
              <a:t>h</a:t>
            </a:r>
            <a:endParaRPr lang="en-FI" dirty="0">
              <a:solidFill>
                <a:srgbClr val="C00000"/>
              </a:solidFill>
            </a:endParaRPr>
          </a:p>
        </p:txBody>
      </p:sp>
      <p:grpSp>
        <p:nvGrpSpPr>
          <p:cNvPr id="58" name="Group 57">
            <a:extLst>
              <a:ext uri="{FF2B5EF4-FFF2-40B4-BE49-F238E27FC236}">
                <a16:creationId xmlns:a16="http://schemas.microsoft.com/office/drawing/2014/main" id="{4BB5C33C-0CC6-D613-3C63-72F1D0DBC520}"/>
              </a:ext>
            </a:extLst>
          </p:cNvPr>
          <p:cNvGrpSpPr/>
          <p:nvPr/>
        </p:nvGrpSpPr>
        <p:grpSpPr>
          <a:xfrm>
            <a:off x="8934780" y="2299573"/>
            <a:ext cx="2512491" cy="2514315"/>
            <a:chOff x="9931012" y="2903546"/>
            <a:chExt cx="2512491" cy="2514315"/>
          </a:xfrm>
        </p:grpSpPr>
        <p:sp>
          <p:nvSpPr>
            <p:cNvPr id="44" name="Right Triangle 43">
              <a:extLst>
                <a:ext uri="{FF2B5EF4-FFF2-40B4-BE49-F238E27FC236}">
                  <a16:creationId xmlns:a16="http://schemas.microsoft.com/office/drawing/2014/main" id="{53C4DD58-4D48-0A3E-8534-7254728174A2}"/>
                </a:ext>
              </a:extLst>
            </p:cNvPr>
            <p:cNvSpPr/>
            <p:nvPr/>
          </p:nvSpPr>
          <p:spPr>
            <a:xfrm>
              <a:off x="9996429" y="2903546"/>
              <a:ext cx="1220383" cy="1253917"/>
            </a:xfrm>
            <a:prstGeom prst="rtTriangle">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46" name="TextBox 45">
              <a:extLst>
                <a:ext uri="{FF2B5EF4-FFF2-40B4-BE49-F238E27FC236}">
                  <a16:creationId xmlns:a16="http://schemas.microsoft.com/office/drawing/2014/main" id="{3723915B-017A-27B7-4740-19EBD1349BBE}"/>
                </a:ext>
              </a:extLst>
            </p:cNvPr>
            <p:cNvSpPr txBox="1"/>
            <p:nvPr/>
          </p:nvSpPr>
          <p:spPr>
            <a:xfrm>
              <a:off x="10600358" y="3806460"/>
              <a:ext cx="271228" cy="276999"/>
            </a:xfrm>
            <a:prstGeom prst="rect">
              <a:avLst/>
            </a:prstGeom>
            <a:noFill/>
          </p:spPr>
          <p:txBody>
            <a:bodyPr wrap="none" rtlCol="0">
              <a:spAutoFit/>
            </a:bodyPr>
            <a:lstStyle/>
            <a:p>
              <a:r>
                <a:rPr lang="el-GR" sz="1200" dirty="0">
                  <a:solidFill>
                    <a:srgbClr val="C00000"/>
                  </a:solidFill>
                </a:rPr>
                <a:t>α</a:t>
              </a:r>
              <a:endParaRPr lang="en-FI" dirty="0">
                <a:solidFill>
                  <a:srgbClr val="C00000"/>
                </a:solidFill>
              </a:endParaRPr>
            </a:p>
          </p:txBody>
        </p:sp>
        <p:sp>
          <p:nvSpPr>
            <p:cNvPr id="47" name="TextBox 46">
              <a:extLst>
                <a:ext uri="{FF2B5EF4-FFF2-40B4-BE49-F238E27FC236}">
                  <a16:creationId xmlns:a16="http://schemas.microsoft.com/office/drawing/2014/main" id="{AF3A27EB-D9E9-02F0-3EBB-319CAD14E720}"/>
                </a:ext>
              </a:extLst>
            </p:cNvPr>
            <p:cNvSpPr txBox="1"/>
            <p:nvPr/>
          </p:nvSpPr>
          <p:spPr>
            <a:xfrm>
              <a:off x="10293118" y="3912199"/>
              <a:ext cx="271228" cy="276999"/>
            </a:xfrm>
            <a:prstGeom prst="rect">
              <a:avLst/>
            </a:prstGeom>
            <a:noFill/>
          </p:spPr>
          <p:txBody>
            <a:bodyPr wrap="none" rtlCol="0">
              <a:spAutoFit/>
            </a:bodyPr>
            <a:lstStyle/>
            <a:p>
              <a:r>
                <a:rPr lang="en-US" sz="1200" dirty="0">
                  <a:solidFill>
                    <a:srgbClr val="C00000"/>
                  </a:solidFill>
                </a:rPr>
                <a:t>b</a:t>
              </a:r>
              <a:endParaRPr lang="en-FI" dirty="0">
                <a:solidFill>
                  <a:srgbClr val="C00000"/>
                </a:solidFill>
              </a:endParaRPr>
            </a:p>
          </p:txBody>
        </p:sp>
        <p:sp>
          <p:nvSpPr>
            <p:cNvPr id="52" name="TextBox 51">
              <a:extLst>
                <a:ext uri="{FF2B5EF4-FFF2-40B4-BE49-F238E27FC236}">
                  <a16:creationId xmlns:a16="http://schemas.microsoft.com/office/drawing/2014/main" id="{28457EBD-E7F3-57BA-2C85-58A128244BD7}"/>
                </a:ext>
              </a:extLst>
            </p:cNvPr>
            <p:cNvSpPr txBox="1"/>
            <p:nvPr/>
          </p:nvSpPr>
          <p:spPr>
            <a:xfrm>
              <a:off x="9931012" y="3388846"/>
              <a:ext cx="269626" cy="276999"/>
            </a:xfrm>
            <a:prstGeom prst="rect">
              <a:avLst/>
            </a:prstGeom>
            <a:noFill/>
          </p:spPr>
          <p:txBody>
            <a:bodyPr wrap="none" rtlCol="0">
              <a:spAutoFit/>
            </a:bodyPr>
            <a:lstStyle/>
            <a:p>
              <a:r>
                <a:rPr lang="en-US" sz="1200" dirty="0">
                  <a:solidFill>
                    <a:srgbClr val="C00000"/>
                  </a:solidFill>
                </a:rPr>
                <a:t>h</a:t>
              </a:r>
              <a:endParaRPr lang="en-FI" dirty="0">
                <a:solidFill>
                  <a:srgbClr val="C00000"/>
                </a:solidFill>
              </a:endParaRPr>
            </a:p>
          </p:txBody>
        </p:sp>
        <p:sp>
          <p:nvSpPr>
            <p:cNvPr id="56" name="Arc 55">
              <a:extLst>
                <a:ext uri="{FF2B5EF4-FFF2-40B4-BE49-F238E27FC236}">
                  <a16:creationId xmlns:a16="http://schemas.microsoft.com/office/drawing/2014/main" id="{7E884212-85DB-B556-2FC7-DAF68EF58253}"/>
                </a:ext>
              </a:extLst>
            </p:cNvPr>
            <p:cNvSpPr/>
            <p:nvPr/>
          </p:nvSpPr>
          <p:spPr>
            <a:xfrm rot="8219047">
              <a:off x="10810829" y="3754448"/>
              <a:ext cx="664306" cy="664306"/>
            </a:xfrm>
            <a:prstGeom prst="arc">
              <a:avLst>
                <a:gd name="adj1" fmla="val 1881049"/>
                <a:gd name="adj2" fmla="val 5383374"/>
              </a:avLst>
            </a:prstGeom>
            <a:ln w="9525">
              <a:solidFill>
                <a:srgbClr val="C0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FI"/>
            </a:p>
          </p:txBody>
        </p:sp>
        <p:sp>
          <p:nvSpPr>
            <p:cNvPr id="57" name="Right Triangle 56">
              <a:extLst>
                <a:ext uri="{FF2B5EF4-FFF2-40B4-BE49-F238E27FC236}">
                  <a16:creationId xmlns:a16="http://schemas.microsoft.com/office/drawing/2014/main" id="{18EF7B03-0D86-E032-5F6F-96BB99D1AF99}"/>
                </a:ext>
              </a:extLst>
            </p:cNvPr>
            <p:cNvSpPr/>
            <p:nvPr/>
          </p:nvSpPr>
          <p:spPr>
            <a:xfrm>
              <a:off x="9996429" y="2903546"/>
              <a:ext cx="2447074" cy="2514315"/>
            </a:xfrm>
            <a:prstGeom prst="rtTriangle">
              <a:avLst/>
            </a:prstGeom>
            <a:noFill/>
            <a:ln w="12700">
              <a:solidFill>
                <a:srgbClr val="C0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grpSp>
      <p:sp>
        <p:nvSpPr>
          <p:cNvPr id="59" name="TextBox 58">
            <a:extLst>
              <a:ext uri="{FF2B5EF4-FFF2-40B4-BE49-F238E27FC236}">
                <a16:creationId xmlns:a16="http://schemas.microsoft.com/office/drawing/2014/main" id="{96B0478E-6E8F-3FDF-0D84-0D1088509C5C}"/>
              </a:ext>
            </a:extLst>
          </p:cNvPr>
          <p:cNvSpPr txBox="1"/>
          <p:nvPr/>
        </p:nvSpPr>
        <p:spPr>
          <a:xfrm>
            <a:off x="9949352" y="4553481"/>
            <a:ext cx="352982" cy="276999"/>
          </a:xfrm>
          <a:prstGeom prst="rect">
            <a:avLst/>
          </a:prstGeom>
          <a:noFill/>
        </p:spPr>
        <p:txBody>
          <a:bodyPr wrap="none" rtlCol="0">
            <a:spAutoFit/>
          </a:bodyPr>
          <a:lstStyle/>
          <a:p>
            <a:r>
              <a:rPr lang="en-US" sz="1200" dirty="0">
                <a:solidFill>
                  <a:srgbClr val="C00000"/>
                </a:solidFill>
              </a:rPr>
              <a:t>2b</a:t>
            </a:r>
            <a:endParaRPr lang="en-FI" dirty="0">
              <a:solidFill>
                <a:srgbClr val="C00000"/>
              </a:solidFill>
            </a:endParaRPr>
          </a:p>
        </p:txBody>
      </p:sp>
      <p:sp>
        <p:nvSpPr>
          <p:cNvPr id="60" name="TextBox 59">
            <a:extLst>
              <a:ext uri="{FF2B5EF4-FFF2-40B4-BE49-F238E27FC236}">
                <a16:creationId xmlns:a16="http://schemas.microsoft.com/office/drawing/2014/main" id="{8B8DFC12-09BC-D0DD-27E2-7A0BB4B3D762}"/>
              </a:ext>
            </a:extLst>
          </p:cNvPr>
          <p:cNvSpPr txBox="1"/>
          <p:nvPr/>
        </p:nvSpPr>
        <p:spPr>
          <a:xfrm>
            <a:off x="8970792" y="3747754"/>
            <a:ext cx="351378" cy="276999"/>
          </a:xfrm>
          <a:prstGeom prst="rect">
            <a:avLst/>
          </a:prstGeom>
          <a:noFill/>
        </p:spPr>
        <p:txBody>
          <a:bodyPr wrap="none" rtlCol="0">
            <a:spAutoFit/>
          </a:bodyPr>
          <a:lstStyle/>
          <a:p>
            <a:r>
              <a:rPr lang="en-US" sz="1200" dirty="0">
                <a:solidFill>
                  <a:srgbClr val="C00000"/>
                </a:solidFill>
              </a:rPr>
              <a:t>2h</a:t>
            </a:r>
            <a:endParaRPr lang="en-FI" dirty="0">
              <a:solidFill>
                <a:srgbClr val="C00000"/>
              </a:solidFill>
            </a:endParaRPr>
          </a:p>
        </p:txBody>
      </p:sp>
      <p:sp>
        <p:nvSpPr>
          <p:cNvPr id="61" name="TextBox 60">
            <a:extLst>
              <a:ext uri="{FF2B5EF4-FFF2-40B4-BE49-F238E27FC236}">
                <a16:creationId xmlns:a16="http://schemas.microsoft.com/office/drawing/2014/main" id="{7F20572C-0748-5AFD-C9B4-EC8A81EDE70C}"/>
              </a:ext>
            </a:extLst>
          </p:cNvPr>
          <p:cNvSpPr txBox="1"/>
          <p:nvPr/>
        </p:nvSpPr>
        <p:spPr>
          <a:xfrm>
            <a:off x="9008986" y="5237379"/>
            <a:ext cx="2077813" cy="1354217"/>
          </a:xfrm>
          <a:prstGeom prst="rect">
            <a:avLst/>
          </a:prstGeom>
          <a:noFill/>
        </p:spPr>
        <p:txBody>
          <a:bodyPr wrap="none" rtlCol="0">
            <a:spAutoFit/>
          </a:bodyPr>
          <a:lstStyle/>
          <a:p>
            <a:r>
              <a:rPr lang="en-US" sz="1200" dirty="0">
                <a:solidFill>
                  <a:srgbClr val="C00000"/>
                </a:solidFill>
              </a:rPr>
              <a:t>b = </a:t>
            </a:r>
            <a:r>
              <a:rPr lang="en-US" sz="1200" dirty="0">
                <a:solidFill>
                  <a:schemeClr val="tx2">
                    <a:lumMod val="75000"/>
                    <a:lumOff val="25000"/>
                  </a:schemeClr>
                </a:solidFill>
              </a:rPr>
              <a:t>d </a:t>
            </a:r>
            <a:r>
              <a:rPr lang="en-US" sz="1200" dirty="0">
                <a:solidFill>
                  <a:srgbClr val="C00000"/>
                </a:solidFill>
              </a:rPr>
              <a:t>– (</a:t>
            </a:r>
            <a:r>
              <a:rPr lang="en-US" sz="1200" dirty="0">
                <a:solidFill>
                  <a:schemeClr val="tx2">
                    <a:lumMod val="75000"/>
                    <a:lumOff val="25000"/>
                  </a:schemeClr>
                </a:solidFill>
              </a:rPr>
              <a:t>w</a:t>
            </a:r>
            <a:r>
              <a:rPr lang="en-US" sz="800" dirty="0">
                <a:solidFill>
                  <a:schemeClr val="tx2">
                    <a:lumMod val="75000"/>
                    <a:lumOff val="25000"/>
                  </a:schemeClr>
                </a:solidFill>
              </a:rPr>
              <a:t>2</a:t>
            </a:r>
            <a:r>
              <a:rPr lang="en-US" sz="1200" dirty="0">
                <a:solidFill>
                  <a:srgbClr val="C00000"/>
                </a:solidFill>
              </a:rPr>
              <a:t> / 2)*cos(</a:t>
            </a:r>
            <a:r>
              <a:rPr lang="el-GR" sz="1200" dirty="0">
                <a:solidFill>
                  <a:schemeClr val="tx2">
                    <a:lumMod val="75000"/>
                    <a:lumOff val="25000"/>
                  </a:schemeClr>
                </a:solidFill>
              </a:rPr>
              <a:t>α</a:t>
            </a:r>
            <a:r>
              <a:rPr lang="en-US" sz="1200" dirty="0">
                <a:solidFill>
                  <a:srgbClr val="C00000"/>
                </a:solidFill>
              </a:rPr>
              <a:t>) – </a:t>
            </a:r>
            <a:r>
              <a:rPr lang="en-US" sz="1200" dirty="0">
                <a:solidFill>
                  <a:schemeClr val="tx2">
                    <a:lumMod val="75000"/>
                    <a:lumOff val="25000"/>
                  </a:schemeClr>
                </a:solidFill>
              </a:rPr>
              <a:t>w</a:t>
            </a:r>
            <a:r>
              <a:rPr lang="en-US" sz="800" dirty="0">
                <a:solidFill>
                  <a:schemeClr val="tx2">
                    <a:lumMod val="75000"/>
                    <a:lumOff val="25000"/>
                  </a:schemeClr>
                </a:solidFill>
              </a:rPr>
              <a:t>1</a:t>
            </a:r>
            <a:r>
              <a:rPr lang="en-US" sz="1200" dirty="0">
                <a:solidFill>
                  <a:srgbClr val="C00000"/>
                </a:solidFill>
              </a:rPr>
              <a:t> / 2</a:t>
            </a:r>
          </a:p>
          <a:p>
            <a:r>
              <a:rPr lang="en-US" sz="1200" dirty="0">
                <a:solidFill>
                  <a:srgbClr val="C00000"/>
                </a:solidFill>
              </a:rPr>
              <a:t>h = b*tan(</a:t>
            </a:r>
            <a:r>
              <a:rPr lang="el-GR" sz="1200" dirty="0">
                <a:solidFill>
                  <a:schemeClr val="tx2">
                    <a:lumMod val="75000"/>
                    <a:lumOff val="25000"/>
                  </a:schemeClr>
                </a:solidFill>
              </a:rPr>
              <a:t>α</a:t>
            </a:r>
            <a:r>
              <a:rPr lang="en-US" sz="1200" dirty="0">
                <a:solidFill>
                  <a:srgbClr val="C00000"/>
                </a:solidFill>
              </a:rPr>
              <a:t>)</a:t>
            </a:r>
          </a:p>
          <a:p>
            <a:r>
              <a:rPr lang="en-US" sz="1200" dirty="0">
                <a:solidFill>
                  <a:schemeClr val="tx2">
                    <a:lumMod val="75000"/>
                    <a:lumOff val="25000"/>
                  </a:schemeClr>
                </a:solidFill>
              </a:rPr>
              <a:t>d, w</a:t>
            </a:r>
            <a:r>
              <a:rPr lang="en-US" sz="800" dirty="0">
                <a:solidFill>
                  <a:schemeClr val="tx2">
                    <a:lumMod val="75000"/>
                    <a:lumOff val="25000"/>
                  </a:schemeClr>
                </a:solidFill>
              </a:rPr>
              <a:t>1</a:t>
            </a:r>
            <a:r>
              <a:rPr lang="en-US" sz="1000" dirty="0">
                <a:solidFill>
                  <a:schemeClr val="tx2">
                    <a:lumMod val="75000"/>
                    <a:lumOff val="25000"/>
                  </a:schemeClr>
                </a:solidFill>
              </a:rPr>
              <a:t>,</a:t>
            </a:r>
            <a:r>
              <a:rPr lang="en-US" sz="1200" dirty="0">
                <a:solidFill>
                  <a:srgbClr val="C00000"/>
                </a:solidFill>
              </a:rPr>
              <a:t> </a:t>
            </a:r>
            <a:r>
              <a:rPr lang="en-US" sz="1200" dirty="0">
                <a:solidFill>
                  <a:schemeClr val="tx2">
                    <a:lumMod val="75000"/>
                    <a:lumOff val="25000"/>
                  </a:schemeClr>
                </a:solidFill>
              </a:rPr>
              <a:t>w</a:t>
            </a:r>
            <a:r>
              <a:rPr lang="en-US" sz="800" dirty="0">
                <a:solidFill>
                  <a:schemeClr val="tx2">
                    <a:lumMod val="75000"/>
                    <a:lumOff val="25000"/>
                  </a:schemeClr>
                </a:solidFill>
              </a:rPr>
              <a:t>2</a:t>
            </a:r>
            <a:r>
              <a:rPr lang="en-US" sz="1000" dirty="0">
                <a:solidFill>
                  <a:schemeClr val="tx2">
                    <a:lumMod val="75000"/>
                    <a:lumOff val="25000"/>
                  </a:schemeClr>
                </a:solidFill>
              </a:rPr>
              <a:t>, </a:t>
            </a:r>
            <a:r>
              <a:rPr lang="el-GR" sz="1000" dirty="0">
                <a:solidFill>
                  <a:schemeClr val="tx2">
                    <a:lumMod val="75000"/>
                    <a:lumOff val="25000"/>
                  </a:schemeClr>
                </a:solidFill>
              </a:rPr>
              <a:t>α</a:t>
            </a:r>
            <a:r>
              <a:rPr lang="en-US" sz="1000" dirty="0">
                <a:solidFill>
                  <a:schemeClr val="tx2">
                    <a:lumMod val="75000"/>
                    <a:lumOff val="25000"/>
                  </a:schemeClr>
                </a:solidFill>
              </a:rPr>
              <a:t> from parameters</a:t>
            </a:r>
          </a:p>
          <a:p>
            <a:endParaRPr lang="en-US" sz="1000" dirty="0">
              <a:solidFill>
                <a:schemeClr val="tx2">
                  <a:lumMod val="75000"/>
                  <a:lumOff val="25000"/>
                </a:schemeClr>
              </a:solidFill>
            </a:endParaRPr>
          </a:p>
          <a:p>
            <a:r>
              <a:rPr lang="en-US" sz="1200" dirty="0">
                <a:solidFill>
                  <a:srgbClr val="C00000"/>
                </a:solidFill>
              </a:rPr>
              <a:t>X = 2b</a:t>
            </a:r>
          </a:p>
          <a:p>
            <a:r>
              <a:rPr lang="en-US" sz="1200" dirty="0">
                <a:solidFill>
                  <a:srgbClr val="C00000"/>
                </a:solidFill>
              </a:rPr>
              <a:t>Y = 2h</a:t>
            </a:r>
          </a:p>
          <a:p>
            <a:r>
              <a:rPr lang="en-US" sz="1200" dirty="0">
                <a:solidFill>
                  <a:srgbClr val="C00000"/>
                </a:solidFill>
              </a:rPr>
              <a:t>gap = </a:t>
            </a:r>
            <a:r>
              <a:rPr lang="en-US" sz="1200" dirty="0">
                <a:solidFill>
                  <a:schemeClr val="tx2">
                    <a:lumMod val="75000"/>
                    <a:lumOff val="25000"/>
                  </a:schemeClr>
                </a:solidFill>
              </a:rPr>
              <a:t>w</a:t>
            </a:r>
            <a:r>
              <a:rPr lang="en-US" sz="800" dirty="0">
                <a:solidFill>
                  <a:schemeClr val="tx2">
                    <a:lumMod val="75000"/>
                    <a:lumOff val="25000"/>
                  </a:schemeClr>
                </a:solidFill>
              </a:rPr>
              <a:t>2</a:t>
            </a:r>
            <a:r>
              <a:rPr lang="en-US" sz="1200" dirty="0">
                <a:solidFill>
                  <a:schemeClr val="tx2">
                    <a:lumMod val="75000"/>
                    <a:lumOff val="25000"/>
                  </a:schemeClr>
                </a:solidFill>
              </a:rPr>
              <a:t> </a:t>
            </a:r>
            <a:r>
              <a:rPr lang="en-US" sz="1200" dirty="0">
                <a:solidFill>
                  <a:srgbClr val="C00000"/>
                </a:solidFill>
              </a:rPr>
              <a:t>*cos(</a:t>
            </a:r>
            <a:r>
              <a:rPr lang="el-GR" sz="1200" dirty="0">
                <a:solidFill>
                  <a:schemeClr val="tx2">
                    <a:lumMod val="75000"/>
                    <a:lumOff val="25000"/>
                  </a:schemeClr>
                </a:solidFill>
              </a:rPr>
              <a:t>α</a:t>
            </a:r>
            <a:r>
              <a:rPr lang="en-US" sz="1200" dirty="0">
                <a:solidFill>
                  <a:srgbClr val="C00000"/>
                </a:solidFill>
              </a:rPr>
              <a:t>)</a:t>
            </a:r>
            <a:endParaRPr lang="en-FI" sz="1200" dirty="0">
              <a:solidFill>
                <a:srgbClr val="C00000"/>
              </a:solidFill>
            </a:endParaRPr>
          </a:p>
        </p:txBody>
      </p:sp>
      <p:sp>
        <p:nvSpPr>
          <p:cNvPr id="62" name="TextBox 61">
            <a:extLst>
              <a:ext uri="{FF2B5EF4-FFF2-40B4-BE49-F238E27FC236}">
                <a16:creationId xmlns:a16="http://schemas.microsoft.com/office/drawing/2014/main" id="{6930BF67-D4D6-43A7-F4F8-52818E7108F9}"/>
              </a:ext>
            </a:extLst>
          </p:cNvPr>
          <p:cNvSpPr txBox="1"/>
          <p:nvPr/>
        </p:nvSpPr>
        <p:spPr>
          <a:xfrm>
            <a:off x="8701166" y="3479486"/>
            <a:ext cx="269626" cy="276999"/>
          </a:xfrm>
          <a:prstGeom prst="rect">
            <a:avLst/>
          </a:prstGeom>
          <a:noFill/>
        </p:spPr>
        <p:txBody>
          <a:bodyPr wrap="none" rtlCol="0">
            <a:spAutoFit/>
          </a:bodyPr>
          <a:lstStyle/>
          <a:p>
            <a:r>
              <a:rPr lang="en-US" sz="1200" dirty="0">
                <a:solidFill>
                  <a:srgbClr val="C00000"/>
                </a:solidFill>
              </a:rPr>
              <a:t>Y</a:t>
            </a:r>
            <a:endParaRPr lang="en-FI" dirty="0">
              <a:solidFill>
                <a:srgbClr val="C00000"/>
              </a:solidFill>
            </a:endParaRPr>
          </a:p>
        </p:txBody>
      </p:sp>
      <p:sp>
        <p:nvSpPr>
          <p:cNvPr id="63" name="TextBox 62">
            <a:extLst>
              <a:ext uri="{FF2B5EF4-FFF2-40B4-BE49-F238E27FC236}">
                <a16:creationId xmlns:a16="http://schemas.microsoft.com/office/drawing/2014/main" id="{6581F916-641E-B36A-69DC-8F847DDF33E1}"/>
              </a:ext>
            </a:extLst>
          </p:cNvPr>
          <p:cNvSpPr txBox="1"/>
          <p:nvPr/>
        </p:nvSpPr>
        <p:spPr>
          <a:xfrm>
            <a:off x="9905938" y="4777578"/>
            <a:ext cx="269626" cy="276999"/>
          </a:xfrm>
          <a:prstGeom prst="rect">
            <a:avLst/>
          </a:prstGeom>
          <a:noFill/>
        </p:spPr>
        <p:txBody>
          <a:bodyPr wrap="none" rtlCol="0">
            <a:spAutoFit/>
          </a:bodyPr>
          <a:lstStyle/>
          <a:p>
            <a:r>
              <a:rPr lang="en-US" sz="1200" dirty="0">
                <a:solidFill>
                  <a:srgbClr val="C00000"/>
                </a:solidFill>
              </a:rPr>
              <a:t>X</a:t>
            </a:r>
            <a:endParaRPr lang="en-FI" dirty="0">
              <a:solidFill>
                <a:srgbClr val="C00000"/>
              </a:solidFill>
            </a:endParaRPr>
          </a:p>
        </p:txBody>
      </p:sp>
      <p:cxnSp>
        <p:nvCxnSpPr>
          <p:cNvPr id="65" name="Straight Connector 64">
            <a:extLst>
              <a:ext uri="{FF2B5EF4-FFF2-40B4-BE49-F238E27FC236}">
                <a16:creationId xmlns:a16="http://schemas.microsoft.com/office/drawing/2014/main" id="{866FC798-5237-E7C0-439F-B781C3C58026}"/>
              </a:ext>
            </a:extLst>
          </p:cNvPr>
          <p:cNvCxnSpPr>
            <a:cxnSpLocks/>
          </p:cNvCxnSpPr>
          <p:nvPr/>
        </p:nvCxnSpPr>
        <p:spPr>
          <a:xfrm>
            <a:off x="9332566" y="2281384"/>
            <a:ext cx="2347334" cy="2479602"/>
          </a:xfrm>
          <a:prstGeom prst="line">
            <a:avLst/>
          </a:prstGeom>
          <a:ln w="9525">
            <a:solidFill>
              <a:srgbClr val="C00000"/>
            </a:solidFill>
            <a:prstDash val="lgDash"/>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411A0324-0378-6F28-1D57-6FED7FE38509}"/>
              </a:ext>
            </a:extLst>
          </p:cNvPr>
          <p:cNvCxnSpPr/>
          <p:nvPr/>
        </p:nvCxnSpPr>
        <p:spPr>
          <a:xfrm>
            <a:off x="9296886" y="2581835"/>
            <a:ext cx="307240" cy="0"/>
          </a:xfrm>
          <a:prstGeom prst="straightConnector1">
            <a:avLst/>
          </a:prstGeom>
          <a:ln w="9525">
            <a:solidFill>
              <a:srgbClr val="C0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70" name="TextBox 69">
            <a:extLst>
              <a:ext uri="{FF2B5EF4-FFF2-40B4-BE49-F238E27FC236}">
                <a16:creationId xmlns:a16="http://schemas.microsoft.com/office/drawing/2014/main" id="{4662233D-697C-4E3C-32DA-4A9582D67998}"/>
              </a:ext>
            </a:extLst>
          </p:cNvPr>
          <p:cNvSpPr txBox="1"/>
          <p:nvPr/>
        </p:nvSpPr>
        <p:spPr>
          <a:xfrm>
            <a:off x="9108586" y="2287537"/>
            <a:ext cx="427168" cy="276999"/>
          </a:xfrm>
          <a:prstGeom prst="rect">
            <a:avLst/>
          </a:prstGeom>
          <a:noFill/>
        </p:spPr>
        <p:txBody>
          <a:bodyPr wrap="none" rtlCol="0">
            <a:spAutoFit/>
          </a:bodyPr>
          <a:lstStyle/>
          <a:p>
            <a:r>
              <a:rPr lang="en-US" sz="1200" dirty="0">
                <a:solidFill>
                  <a:srgbClr val="C00000"/>
                </a:solidFill>
              </a:rPr>
              <a:t>gap</a:t>
            </a:r>
            <a:endParaRPr lang="en-FI" dirty="0">
              <a:solidFill>
                <a:srgbClr val="C00000"/>
              </a:solidFill>
            </a:endParaRPr>
          </a:p>
        </p:txBody>
      </p:sp>
    </p:spTree>
    <p:extLst>
      <p:ext uri="{BB962C8B-B14F-4D97-AF65-F5344CB8AC3E}">
        <p14:creationId xmlns:p14="http://schemas.microsoft.com/office/powerpoint/2010/main" val="2064126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4580F88B-6CDE-ECAD-8E9D-880A67907FD3}"/>
              </a:ext>
            </a:extLst>
          </p:cNvPr>
          <p:cNvSpPr/>
          <p:nvPr/>
        </p:nvSpPr>
        <p:spPr>
          <a:xfrm>
            <a:off x="4181909" y="211732"/>
            <a:ext cx="1523317" cy="1553477"/>
          </a:xfrm>
          <a:prstGeom prst="rtTriangle">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3" name="Rectangle 2">
            <a:extLst>
              <a:ext uri="{FF2B5EF4-FFF2-40B4-BE49-F238E27FC236}">
                <a16:creationId xmlns:a16="http://schemas.microsoft.com/office/drawing/2014/main" id="{83EDE1B3-D573-F985-8EE1-A1EA7F5EE274}"/>
              </a:ext>
            </a:extLst>
          </p:cNvPr>
          <p:cNvSpPr/>
          <p:nvPr/>
        </p:nvSpPr>
        <p:spPr>
          <a:xfrm>
            <a:off x="3173757" y="659505"/>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4" name="Rectangle 3">
            <a:extLst>
              <a:ext uri="{FF2B5EF4-FFF2-40B4-BE49-F238E27FC236}">
                <a16:creationId xmlns:a16="http://schemas.microsoft.com/office/drawing/2014/main" id="{5B3FF376-BBE4-F7C4-093D-53704408F153}"/>
              </a:ext>
            </a:extLst>
          </p:cNvPr>
          <p:cNvSpPr/>
          <p:nvPr/>
        </p:nvSpPr>
        <p:spPr>
          <a:xfrm>
            <a:off x="3819222" y="659504"/>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5" name="Rectangle 4">
            <a:extLst>
              <a:ext uri="{FF2B5EF4-FFF2-40B4-BE49-F238E27FC236}">
                <a16:creationId xmlns:a16="http://schemas.microsoft.com/office/drawing/2014/main" id="{E335B92F-B2F9-3B36-82AF-64DA7406E771}"/>
              </a:ext>
            </a:extLst>
          </p:cNvPr>
          <p:cNvSpPr/>
          <p:nvPr/>
        </p:nvSpPr>
        <p:spPr>
          <a:xfrm>
            <a:off x="7762572" y="659504"/>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6" name="Rectangle 5">
            <a:extLst>
              <a:ext uri="{FF2B5EF4-FFF2-40B4-BE49-F238E27FC236}">
                <a16:creationId xmlns:a16="http://schemas.microsoft.com/office/drawing/2014/main" id="{72E1419C-4768-77EF-A210-54405DE20D32}"/>
              </a:ext>
            </a:extLst>
          </p:cNvPr>
          <p:cNvSpPr/>
          <p:nvPr/>
        </p:nvSpPr>
        <p:spPr>
          <a:xfrm>
            <a:off x="8418315" y="659504"/>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7" name="Rectangle 6">
            <a:extLst>
              <a:ext uri="{FF2B5EF4-FFF2-40B4-BE49-F238E27FC236}">
                <a16:creationId xmlns:a16="http://schemas.microsoft.com/office/drawing/2014/main" id="{2C30AAB3-F313-8B6A-DB52-14494397BA18}"/>
              </a:ext>
            </a:extLst>
          </p:cNvPr>
          <p:cNvSpPr/>
          <p:nvPr/>
        </p:nvSpPr>
        <p:spPr>
          <a:xfrm rot="18938324">
            <a:off x="5781897" y="16277"/>
            <a:ext cx="269192" cy="3486092"/>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cxnSp>
        <p:nvCxnSpPr>
          <p:cNvPr id="8" name="Straight Arrow Connector 7">
            <a:extLst>
              <a:ext uri="{FF2B5EF4-FFF2-40B4-BE49-F238E27FC236}">
                <a16:creationId xmlns:a16="http://schemas.microsoft.com/office/drawing/2014/main" id="{41DF727B-AF3D-241B-2577-DF3D5DF220EA}"/>
              </a:ext>
            </a:extLst>
          </p:cNvPr>
          <p:cNvCxnSpPr>
            <a:cxnSpLocks/>
          </p:cNvCxnSpPr>
          <p:nvPr/>
        </p:nvCxnSpPr>
        <p:spPr>
          <a:xfrm>
            <a:off x="4160968" y="2915626"/>
            <a:ext cx="2723286" cy="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9" name="Oval 8">
            <a:extLst>
              <a:ext uri="{FF2B5EF4-FFF2-40B4-BE49-F238E27FC236}">
                <a16:creationId xmlns:a16="http://schemas.microsoft.com/office/drawing/2014/main" id="{23A32D3B-C66F-9BCB-1CF7-106F1B1E0C34}"/>
              </a:ext>
            </a:extLst>
          </p:cNvPr>
          <p:cNvSpPr/>
          <p:nvPr/>
        </p:nvSpPr>
        <p:spPr>
          <a:xfrm>
            <a:off x="4972470" y="1719450"/>
            <a:ext cx="83570" cy="83570"/>
          </a:xfrm>
          <a:prstGeom prst="ellips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cxnSp>
        <p:nvCxnSpPr>
          <p:cNvPr id="11" name="Straight Arrow Connector 10">
            <a:extLst>
              <a:ext uri="{FF2B5EF4-FFF2-40B4-BE49-F238E27FC236}">
                <a16:creationId xmlns:a16="http://schemas.microsoft.com/office/drawing/2014/main" id="{F25CC55A-CD55-245C-7861-5B6C2FBC2742}"/>
              </a:ext>
            </a:extLst>
          </p:cNvPr>
          <p:cNvCxnSpPr>
            <a:cxnSpLocks/>
          </p:cNvCxnSpPr>
          <p:nvPr/>
        </p:nvCxnSpPr>
        <p:spPr>
          <a:xfrm flipV="1">
            <a:off x="6671976" y="2520164"/>
            <a:ext cx="158038" cy="169417"/>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06C14740-9940-BAF9-5B8A-65887ECCCB57}"/>
              </a:ext>
            </a:extLst>
          </p:cNvPr>
          <p:cNvSpPr txBox="1"/>
          <p:nvPr/>
        </p:nvSpPr>
        <p:spPr>
          <a:xfrm rot="18899981">
            <a:off x="6507496" y="2387439"/>
            <a:ext cx="348172" cy="276999"/>
          </a:xfrm>
          <a:prstGeom prst="rect">
            <a:avLst/>
          </a:prstGeom>
          <a:noFill/>
        </p:spPr>
        <p:txBody>
          <a:bodyPr wrap="none" rtlCol="0">
            <a:spAutoFit/>
          </a:bodyPr>
          <a:lstStyle/>
          <a:p>
            <a:r>
              <a:rPr lang="en-US" sz="1200" dirty="0">
                <a:solidFill>
                  <a:schemeClr val="tx2">
                    <a:lumMod val="75000"/>
                    <a:lumOff val="25000"/>
                  </a:schemeClr>
                </a:solidFill>
              </a:rPr>
              <a:t>50</a:t>
            </a:r>
            <a:endParaRPr lang="en-FI" dirty="0">
              <a:solidFill>
                <a:schemeClr val="tx2">
                  <a:lumMod val="75000"/>
                  <a:lumOff val="25000"/>
                </a:schemeClr>
              </a:solidFill>
            </a:endParaRPr>
          </a:p>
        </p:txBody>
      </p:sp>
      <p:cxnSp>
        <p:nvCxnSpPr>
          <p:cNvPr id="13" name="Straight Connector 12">
            <a:extLst>
              <a:ext uri="{FF2B5EF4-FFF2-40B4-BE49-F238E27FC236}">
                <a16:creationId xmlns:a16="http://schemas.microsoft.com/office/drawing/2014/main" id="{3EBC3176-2AEE-A3E1-33D5-939DDF91F12A}"/>
              </a:ext>
            </a:extLst>
          </p:cNvPr>
          <p:cNvCxnSpPr>
            <a:cxnSpLocks/>
          </p:cNvCxnSpPr>
          <p:nvPr/>
        </p:nvCxnSpPr>
        <p:spPr>
          <a:xfrm>
            <a:off x="5914433" y="659504"/>
            <a:ext cx="0" cy="2249859"/>
          </a:xfrm>
          <a:prstGeom prst="line">
            <a:avLst/>
          </a:prstGeom>
          <a:ln>
            <a:solidFill>
              <a:schemeClr val="accent1"/>
            </a:solidFill>
            <a:prstDash val="lgDash"/>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CCB7B45-0261-A72C-B66A-EE9BF6409F95}"/>
              </a:ext>
            </a:extLst>
          </p:cNvPr>
          <p:cNvCxnSpPr>
            <a:cxnSpLocks/>
          </p:cNvCxnSpPr>
          <p:nvPr/>
        </p:nvCxnSpPr>
        <p:spPr>
          <a:xfrm>
            <a:off x="7718482" y="573292"/>
            <a:ext cx="385836" cy="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52563C8F-9BAF-A5FD-58A7-63FB82A1EFFA}"/>
              </a:ext>
            </a:extLst>
          </p:cNvPr>
          <p:cNvCxnSpPr>
            <a:cxnSpLocks/>
          </p:cNvCxnSpPr>
          <p:nvPr/>
        </p:nvCxnSpPr>
        <p:spPr>
          <a:xfrm>
            <a:off x="4160968" y="659504"/>
            <a:ext cx="505351" cy="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BB0226F-E881-489A-D0B5-29CC7A5D241F}"/>
              </a:ext>
            </a:extLst>
          </p:cNvPr>
          <p:cNvCxnSpPr>
            <a:cxnSpLocks/>
          </p:cNvCxnSpPr>
          <p:nvPr/>
        </p:nvCxnSpPr>
        <p:spPr>
          <a:xfrm>
            <a:off x="7189129" y="2909363"/>
            <a:ext cx="573443" cy="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0ED5FEA5-24A9-B486-6E92-0A93C99A3524}"/>
              </a:ext>
            </a:extLst>
          </p:cNvPr>
          <p:cNvSpPr txBox="1"/>
          <p:nvPr/>
        </p:nvSpPr>
        <p:spPr>
          <a:xfrm>
            <a:off x="6001679" y="2195360"/>
            <a:ext cx="271228" cy="276999"/>
          </a:xfrm>
          <a:prstGeom prst="rect">
            <a:avLst/>
          </a:prstGeom>
          <a:noFill/>
        </p:spPr>
        <p:txBody>
          <a:bodyPr wrap="none" rtlCol="0">
            <a:spAutoFit/>
          </a:bodyPr>
          <a:lstStyle/>
          <a:p>
            <a:r>
              <a:rPr lang="el-GR" sz="1200" dirty="0">
                <a:solidFill>
                  <a:schemeClr val="tx2">
                    <a:lumMod val="75000"/>
                    <a:lumOff val="25000"/>
                  </a:schemeClr>
                </a:solidFill>
              </a:rPr>
              <a:t>α</a:t>
            </a:r>
            <a:endParaRPr lang="en-FI" dirty="0">
              <a:solidFill>
                <a:schemeClr val="tx2">
                  <a:lumMod val="75000"/>
                  <a:lumOff val="25000"/>
                </a:schemeClr>
              </a:solidFill>
            </a:endParaRPr>
          </a:p>
        </p:txBody>
      </p:sp>
      <p:sp>
        <p:nvSpPr>
          <p:cNvPr id="20" name="Arc 19">
            <a:extLst>
              <a:ext uri="{FF2B5EF4-FFF2-40B4-BE49-F238E27FC236}">
                <a16:creationId xmlns:a16="http://schemas.microsoft.com/office/drawing/2014/main" id="{BFBE30DB-E756-9731-A748-998551F5A4B4}"/>
              </a:ext>
            </a:extLst>
          </p:cNvPr>
          <p:cNvSpPr/>
          <p:nvPr/>
        </p:nvSpPr>
        <p:spPr>
          <a:xfrm>
            <a:off x="5517140" y="1488353"/>
            <a:ext cx="793756" cy="793756"/>
          </a:xfrm>
          <a:prstGeom prst="arc">
            <a:avLst>
              <a:gd name="adj1" fmla="val 1881049"/>
              <a:gd name="adj2" fmla="val 5383374"/>
            </a:avLst>
          </a:prstGeom>
          <a:ln>
            <a:solidFill>
              <a:schemeClr val="tx2">
                <a:lumMod val="75000"/>
                <a:lumOff val="25000"/>
              </a:schemeClr>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FI"/>
          </a:p>
        </p:txBody>
      </p:sp>
      <p:sp>
        <p:nvSpPr>
          <p:cNvPr id="21" name="TextBox 20">
            <a:extLst>
              <a:ext uri="{FF2B5EF4-FFF2-40B4-BE49-F238E27FC236}">
                <a16:creationId xmlns:a16="http://schemas.microsoft.com/office/drawing/2014/main" id="{0650A0AF-D972-1007-206E-1ACCB101120E}"/>
              </a:ext>
            </a:extLst>
          </p:cNvPr>
          <p:cNvSpPr txBox="1"/>
          <p:nvPr/>
        </p:nvSpPr>
        <p:spPr>
          <a:xfrm>
            <a:off x="4308765" y="1500568"/>
            <a:ext cx="787395" cy="276999"/>
          </a:xfrm>
          <a:prstGeom prst="rect">
            <a:avLst/>
          </a:prstGeom>
          <a:noFill/>
        </p:spPr>
        <p:txBody>
          <a:bodyPr wrap="none" rtlCol="0">
            <a:spAutoFit/>
          </a:bodyPr>
          <a:lstStyle/>
          <a:p>
            <a:r>
              <a:rPr lang="en-US" sz="1200" dirty="0">
                <a:solidFill>
                  <a:srgbClr val="C00000"/>
                </a:solidFill>
              </a:rPr>
              <a:t>b </a:t>
            </a:r>
            <a:r>
              <a:rPr lang="en-US" sz="1200" dirty="0">
                <a:solidFill>
                  <a:schemeClr val="tx2">
                    <a:lumMod val="75000"/>
                    <a:lumOff val="25000"/>
                  </a:schemeClr>
                </a:solidFill>
              </a:rPr>
              <a:t>= 323.1</a:t>
            </a:r>
            <a:endParaRPr lang="en-FI" dirty="0">
              <a:solidFill>
                <a:schemeClr val="tx2">
                  <a:lumMod val="75000"/>
                  <a:lumOff val="25000"/>
                </a:schemeClr>
              </a:solidFill>
            </a:endParaRPr>
          </a:p>
        </p:txBody>
      </p:sp>
      <p:sp>
        <p:nvSpPr>
          <p:cNvPr id="22" name="TextBox 21">
            <a:extLst>
              <a:ext uri="{FF2B5EF4-FFF2-40B4-BE49-F238E27FC236}">
                <a16:creationId xmlns:a16="http://schemas.microsoft.com/office/drawing/2014/main" id="{70AA911C-8917-0037-D1E0-D330CD8A8AE7}"/>
              </a:ext>
            </a:extLst>
          </p:cNvPr>
          <p:cNvSpPr txBox="1"/>
          <p:nvPr/>
        </p:nvSpPr>
        <p:spPr>
          <a:xfrm>
            <a:off x="4154549" y="984066"/>
            <a:ext cx="269626" cy="276999"/>
          </a:xfrm>
          <a:prstGeom prst="rect">
            <a:avLst/>
          </a:prstGeom>
          <a:noFill/>
        </p:spPr>
        <p:txBody>
          <a:bodyPr wrap="none" rtlCol="0">
            <a:spAutoFit/>
          </a:bodyPr>
          <a:lstStyle/>
          <a:p>
            <a:r>
              <a:rPr lang="en-US" sz="1200" dirty="0">
                <a:solidFill>
                  <a:srgbClr val="C00000"/>
                </a:solidFill>
              </a:rPr>
              <a:t>h</a:t>
            </a:r>
            <a:endParaRPr lang="en-FI" dirty="0">
              <a:solidFill>
                <a:srgbClr val="C00000"/>
              </a:solidFill>
            </a:endParaRPr>
          </a:p>
        </p:txBody>
      </p:sp>
      <p:sp>
        <p:nvSpPr>
          <p:cNvPr id="27" name="TextBox 26">
            <a:extLst>
              <a:ext uri="{FF2B5EF4-FFF2-40B4-BE49-F238E27FC236}">
                <a16:creationId xmlns:a16="http://schemas.microsoft.com/office/drawing/2014/main" id="{705F3AA7-C4C5-4442-E5A2-B33B873D282A}"/>
              </a:ext>
            </a:extLst>
          </p:cNvPr>
          <p:cNvSpPr txBox="1"/>
          <p:nvPr/>
        </p:nvSpPr>
        <p:spPr>
          <a:xfrm>
            <a:off x="4071885" y="434793"/>
            <a:ext cx="554960" cy="276999"/>
          </a:xfrm>
          <a:prstGeom prst="rect">
            <a:avLst/>
          </a:prstGeom>
          <a:noFill/>
        </p:spPr>
        <p:txBody>
          <a:bodyPr wrap="none" rtlCol="0">
            <a:spAutoFit/>
          </a:bodyPr>
          <a:lstStyle/>
          <a:p>
            <a:r>
              <a:rPr lang="en-US" sz="1200" dirty="0">
                <a:solidFill>
                  <a:schemeClr val="tx2">
                    <a:lumMod val="75000"/>
                    <a:lumOff val="25000"/>
                  </a:schemeClr>
                </a:solidFill>
              </a:rPr>
              <a:t>123.1</a:t>
            </a:r>
            <a:endParaRPr lang="en-FI" dirty="0">
              <a:solidFill>
                <a:schemeClr val="tx2">
                  <a:lumMod val="75000"/>
                  <a:lumOff val="25000"/>
                </a:schemeClr>
              </a:solidFill>
            </a:endParaRPr>
          </a:p>
        </p:txBody>
      </p:sp>
      <p:sp>
        <p:nvSpPr>
          <p:cNvPr id="28" name="TextBox 27">
            <a:extLst>
              <a:ext uri="{FF2B5EF4-FFF2-40B4-BE49-F238E27FC236}">
                <a16:creationId xmlns:a16="http://schemas.microsoft.com/office/drawing/2014/main" id="{889F8427-C050-B129-BEAD-4F66741FF4B8}"/>
              </a:ext>
            </a:extLst>
          </p:cNvPr>
          <p:cNvSpPr txBox="1"/>
          <p:nvPr/>
        </p:nvSpPr>
        <p:spPr>
          <a:xfrm>
            <a:off x="7198370" y="2673102"/>
            <a:ext cx="554960" cy="276999"/>
          </a:xfrm>
          <a:prstGeom prst="rect">
            <a:avLst/>
          </a:prstGeom>
          <a:noFill/>
        </p:spPr>
        <p:txBody>
          <a:bodyPr wrap="none" rtlCol="0">
            <a:spAutoFit/>
          </a:bodyPr>
          <a:lstStyle/>
          <a:p>
            <a:r>
              <a:rPr lang="en-US" sz="1200" dirty="0">
                <a:solidFill>
                  <a:schemeClr val="tx2">
                    <a:lumMod val="75000"/>
                    <a:lumOff val="25000"/>
                  </a:schemeClr>
                </a:solidFill>
              </a:rPr>
              <a:t>123.1</a:t>
            </a:r>
            <a:endParaRPr lang="en-FI" dirty="0">
              <a:solidFill>
                <a:schemeClr val="tx2">
                  <a:lumMod val="75000"/>
                  <a:lumOff val="25000"/>
                </a:schemeClr>
              </a:solidFill>
            </a:endParaRPr>
          </a:p>
        </p:txBody>
      </p:sp>
      <p:cxnSp>
        <p:nvCxnSpPr>
          <p:cNvPr id="30" name="Straight Arrow Connector 29">
            <a:extLst>
              <a:ext uri="{FF2B5EF4-FFF2-40B4-BE49-F238E27FC236}">
                <a16:creationId xmlns:a16="http://schemas.microsoft.com/office/drawing/2014/main" id="{57F908F5-52A9-7F74-5B85-796ACC52500B}"/>
              </a:ext>
            </a:extLst>
          </p:cNvPr>
          <p:cNvCxnSpPr>
            <a:cxnSpLocks/>
          </p:cNvCxnSpPr>
          <p:nvPr/>
        </p:nvCxnSpPr>
        <p:spPr>
          <a:xfrm>
            <a:off x="6869790" y="2912434"/>
            <a:ext cx="331865" cy="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2A32799A-6CA0-20DA-2A23-E705A0ACDC90}"/>
              </a:ext>
            </a:extLst>
          </p:cNvPr>
          <p:cNvSpPr txBox="1"/>
          <p:nvPr/>
        </p:nvSpPr>
        <p:spPr>
          <a:xfrm>
            <a:off x="6836782" y="2673101"/>
            <a:ext cx="348172" cy="276999"/>
          </a:xfrm>
          <a:prstGeom prst="rect">
            <a:avLst/>
          </a:prstGeom>
          <a:noFill/>
        </p:spPr>
        <p:txBody>
          <a:bodyPr wrap="none" rtlCol="0">
            <a:spAutoFit/>
          </a:bodyPr>
          <a:lstStyle/>
          <a:p>
            <a:r>
              <a:rPr lang="en-US" sz="1200" dirty="0">
                <a:solidFill>
                  <a:schemeClr val="tx2">
                    <a:lumMod val="75000"/>
                    <a:lumOff val="25000"/>
                  </a:schemeClr>
                </a:solidFill>
              </a:rPr>
              <a:t>71</a:t>
            </a:r>
            <a:endParaRPr lang="en-FI" dirty="0">
              <a:solidFill>
                <a:schemeClr val="tx2">
                  <a:lumMod val="75000"/>
                  <a:lumOff val="25000"/>
                </a:schemeClr>
              </a:solidFill>
            </a:endParaRPr>
          </a:p>
        </p:txBody>
      </p:sp>
      <p:sp>
        <p:nvSpPr>
          <p:cNvPr id="33" name="TextBox 32">
            <a:extLst>
              <a:ext uri="{FF2B5EF4-FFF2-40B4-BE49-F238E27FC236}">
                <a16:creationId xmlns:a16="http://schemas.microsoft.com/office/drawing/2014/main" id="{BC2F732C-955D-4087-FCEE-8551491F95EA}"/>
              </a:ext>
            </a:extLst>
          </p:cNvPr>
          <p:cNvSpPr txBox="1"/>
          <p:nvPr/>
        </p:nvSpPr>
        <p:spPr>
          <a:xfrm>
            <a:off x="5053823" y="2693456"/>
            <a:ext cx="554960" cy="276999"/>
          </a:xfrm>
          <a:prstGeom prst="rect">
            <a:avLst/>
          </a:prstGeom>
          <a:noFill/>
        </p:spPr>
        <p:txBody>
          <a:bodyPr wrap="none" rtlCol="0">
            <a:spAutoFit/>
          </a:bodyPr>
          <a:lstStyle/>
          <a:p>
            <a:r>
              <a:rPr lang="en-US" sz="1200" dirty="0">
                <a:solidFill>
                  <a:schemeClr val="tx2">
                    <a:lumMod val="75000"/>
                    <a:lumOff val="25000"/>
                  </a:schemeClr>
                </a:solidFill>
              </a:rPr>
              <a:t>522.9</a:t>
            </a:r>
            <a:endParaRPr lang="en-FI" dirty="0">
              <a:solidFill>
                <a:schemeClr val="tx2">
                  <a:lumMod val="75000"/>
                  <a:lumOff val="25000"/>
                </a:schemeClr>
              </a:solidFill>
            </a:endParaRPr>
          </a:p>
        </p:txBody>
      </p:sp>
      <p:cxnSp>
        <p:nvCxnSpPr>
          <p:cNvPr id="34" name="Straight Arrow Connector 33">
            <a:extLst>
              <a:ext uri="{FF2B5EF4-FFF2-40B4-BE49-F238E27FC236}">
                <a16:creationId xmlns:a16="http://schemas.microsoft.com/office/drawing/2014/main" id="{733D6162-AF3B-3C6B-554D-2426C1C0622D}"/>
              </a:ext>
            </a:extLst>
          </p:cNvPr>
          <p:cNvCxnSpPr>
            <a:cxnSpLocks/>
          </p:cNvCxnSpPr>
          <p:nvPr/>
        </p:nvCxnSpPr>
        <p:spPr>
          <a:xfrm>
            <a:off x="8104318" y="711792"/>
            <a:ext cx="295586" cy="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4182F44D-567E-96BB-80E7-59D5BEE7C447}"/>
              </a:ext>
            </a:extLst>
          </p:cNvPr>
          <p:cNvCxnSpPr>
            <a:cxnSpLocks/>
          </p:cNvCxnSpPr>
          <p:nvPr/>
        </p:nvCxnSpPr>
        <p:spPr>
          <a:xfrm>
            <a:off x="3523636" y="745195"/>
            <a:ext cx="295586" cy="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8121B20B-0F84-52B2-32EA-00D8BE61941B}"/>
              </a:ext>
            </a:extLst>
          </p:cNvPr>
          <p:cNvSpPr txBox="1"/>
          <p:nvPr/>
        </p:nvSpPr>
        <p:spPr>
          <a:xfrm>
            <a:off x="8078751" y="451988"/>
            <a:ext cx="348172" cy="276999"/>
          </a:xfrm>
          <a:prstGeom prst="rect">
            <a:avLst/>
          </a:prstGeom>
          <a:noFill/>
        </p:spPr>
        <p:txBody>
          <a:bodyPr wrap="none" rtlCol="0">
            <a:spAutoFit/>
          </a:bodyPr>
          <a:lstStyle/>
          <a:p>
            <a:r>
              <a:rPr lang="en-US" sz="1200" dirty="0">
                <a:solidFill>
                  <a:schemeClr val="tx2">
                    <a:lumMod val="75000"/>
                    <a:lumOff val="25000"/>
                  </a:schemeClr>
                </a:solidFill>
              </a:rPr>
              <a:t>50</a:t>
            </a:r>
            <a:endParaRPr lang="en-FI" dirty="0">
              <a:solidFill>
                <a:schemeClr val="tx2">
                  <a:lumMod val="75000"/>
                  <a:lumOff val="25000"/>
                </a:schemeClr>
              </a:solidFill>
            </a:endParaRPr>
          </a:p>
        </p:txBody>
      </p:sp>
      <p:sp>
        <p:nvSpPr>
          <p:cNvPr id="38" name="TextBox 37">
            <a:extLst>
              <a:ext uri="{FF2B5EF4-FFF2-40B4-BE49-F238E27FC236}">
                <a16:creationId xmlns:a16="http://schemas.microsoft.com/office/drawing/2014/main" id="{9FD58CF3-124B-5101-22DF-6B87B47DBB41}"/>
              </a:ext>
            </a:extLst>
          </p:cNvPr>
          <p:cNvSpPr txBox="1"/>
          <p:nvPr/>
        </p:nvSpPr>
        <p:spPr>
          <a:xfrm>
            <a:off x="7762572" y="313255"/>
            <a:ext cx="348172" cy="276999"/>
          </a:xfrm>
          <a:prstGeom prst="rect">
            <a:avLst/>
          </a:prstGeom>
          <a:noFill/>
        </p:spPr>
        <p:txBody>
          <a:bodyPr wrap="none" rtlCol="0">
            <a:spAutoFit/>
          </a:bodyPr>
          <a:lstStyle/>
          <a:p>
            <a:r>
              <a:rPr lang="en-US" sz="1200" dirty="0">
                <a:solidFill>
                  <a:schemeClr val="tx2">
                    <a:lumMod val="75000"/>
                    <a:lumOff val="25000"/>
                  </a:schemeClr>
                </a:solidFill>
              </a:rPr>
              <a:t>70</a:t>
            </a:r>
            <a:endParaRPr lang="en-FI" dirty="0">
              <a:solidFill>
                <a:schemeClr val="tx2">
                  <a:lumMod val="75000"/>
                  <a:lumOff val="25000"/>
                </a:schemeClr>
              </a:solidFill>
            </a:endParaRPr>
          </a:p>
        </p:txBody>
      </p:sp>
      <p:cxnSp>
        <p:nvCxnSpPr>
          <p:cNvPr id="39" name="Straight Arrow Connector 38">
            <a:extLst>
              <a:ext uri="{FF2B5EF4-FFF2-40B4-BE49-F238E27FC236}">
                <a16:creationId xmlns:a16="http://schemas.microsoft.com/office/drawing/2014/main" id="{06C0292D-6498-DFBA-8FF9-F945B0E3B98A}"/>
              </a:ext>
            </a:extLst>
          </p:cNvPr>
          <p:cNvCxnSpPr>
            <a:cxnSpLocks/>
          </p:cNvCxnSpPr>
          <p:nvPr/>
        </p:nvCxnSpPr>
        <p:spPr>
          <a:xfrm>
            <a:off x="3150652" y="600337"/>
            <a:ext cx="385836" cy="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2FA849C0-5290-0F41-066A-D29C2541080C}"/>
              </a:ext>
            </a:extLst>
          </p:cNvPr>
          <p:cNvSpPr txBox="1"/>
          <p:nvPr/>
        </p:nvSpPr>
        <p:spPr>
          <a:xfrm>
            <a:off x="3510921" y="479033"/>
            <a:ext cx="348172" cy="276999"/>
          </a:xfrm>
          <a:prstGeom prst="rect">
            <a:avLst/>
          </a:prstGeom>
          <a:noFill/>
        </p:spPr>
        <p:txBody>
          <a:bodyPr wrap="none" rtlCol="0">
            <a:spAutoFit/>
          </a:bodyPr>
          <a:lstStyle/>
          <a:p>
            <a:r>
              <a:rPr lang="en-US" sz="1200" dirty="0">
                <a:solidFill>
                  <a:schemeClr val="tx2">
                    <a:lumMod val="75000"/>
                    <a:lumOff val="25000"/>
                  </a:schemeClr>
                </a:solidFill>
              </a:rPr>
              <a:t>50</a:t>
            </a:r>
            <a:endParaRPr lang="en-FI" dirty="0">
              <a:solidFill>
                <a:schemeClr val="tx2">
                  <a:lumMod val="75000"/>
                  <a:lumOff val="25000"/>
                </a:schemeClr>
              </a:solidFill>
            </a:endParaRPr>
          </a:p>
        </p:txBody>
      </p:sp>
      <p:sp>
        <p:nvSpPr>
          <p:cNvPr id="41" name="TextBox 40">
            <a:extLst>
              <a:ext uri="{FF2B5EF4-FFF2-40B4-BE49-F238E27FC236}">
                <a16:creationId xmlns:a16="http://schemas.microsoft.com/office/drawing/2014/main" id="{62EA216C-DE9C-4273-78F9-87E07BB254E8}"/>
              </a:ext>
            </a:extLst>
          </p:cNvPr>
          <p:cNvSpPr txBox="1"/>
          <p:nvPr/>
        </p:nvSpPr>
        <p:spPr>
          <a:xfrm>
            <a:off x="3194742" y="340300"/>
            <a:ext cx="348172" cy="276999"/>
          </a:xfrm>
          <a:prstGeom prst="rect">
            <a:avLst/>
          </a:prstGeom>
          <a:noFill/>
        </p:spPr>
        <p:txBody>
          <a:bodyPr wrap="none" rtlCol="0">
            <a:spAutoFit/>
          </a:bodyPr>
          <a:lstStyle/>
          <a:p>
            <a:r>
              <a:rPr lang="en-US" sz="1200" dirty="0">
                <a:solidFill>
                  <a:schemeClr val="tx2">
                    <a:lumMod val="75000"/>
                    <a:lumOff val="25000"/>
                  </a:schemeClr>
                </a:solidFill>
              </a:rPr>
              <a:t>70</a:t>
            </a:r>
            <a:endParaRPr lang="en-FI" dirty="0">
              <a:solidFill>
                <a:schemeClr val="tx2">
                  <a:lumMod val="75000"/>
                  <a:lumOff val="25000"/>
                </a:schemeClr>
              </a:solidFill>
            </a:endParaRPr>
          </a:p>
        </p:txBody>
      </p:sp>
      <p:sp>
        <p:nvSpPr>
          <p:cNvPr id="42" name="TextBox 41">
            <a:extLst>
              <a:ext uri="{FF2B5EF4-FFF2-40B4-BE49-F238E27FC236}">
                <a16:creationId xmlns:a16="http://schemas.microsoft.com/office/drawing/2014/main" id="{0AFBD0EC-9050-2406-6B66-1B67A37B16A5}"/>
              </a:ext>
            </a:extLst>
          </p:cNvPr>
          <p:cNvSpPr txBox="1"/>
          <p:nvPr/>
        </p:nvSpPr>
        <p:spPr>
          <a:xfrm>
            <a:off x="3824495" y="330218"/>
            <a:ext cx="348172" cy="276999"/>
          </a:xfrm>
          <a:prstGeom prst="rect">
            <a:avLst/>
          </a:prstGeom>
          <a:noFill/>
        </p:spPr>
        <p:txBody>
          <a:bodyPr wrap="none" rtlCol="0">
            <a:spAutoFit/>
          </a:bodyPr>
          <a:lstStyle/>
          <a:p>
            <a:r>
              <a:rPr lang="en-US" sz="1200" dirty="0">
                <a:solidFill>
                  <a:schemeClr val="tx2">
                    <a:lumMod val="75000"/>
                    <a:lumOff val="25000"/>
                  </a:schemeClr>
                </a:solidFill>
              </a:rPr>
              <a:t>70</a:t>
            </a:r>
            <a:endParaRPr lang="en-FI" dirty="0">
              <a:solidFill>
                <a:schemeClr val="tx2">
                  <a:lumMod val="75000"/>
                  <a:lumOff val="25000"/>
                </a:schemeClr>
              </a:solidFill>
            </a:endParaRPr>
          </a:p>
        </p:txBody>
      </p:sp>
      <p:cxnSp>
        <p:nvCxnSpPr>
          <p:cNvPr id="43" name="Straight Arrow Connector 42">
            <a:extLst>
              <a:ext uri="{FF2B5EF4-FFF2-40B4-BE49-F238E27FC236}">
                <a16:creationId xmlns:a16="http://schemas.microsoft.com/office/drawing/2014/main" id="{5F24EF4F-5B17-D2F3-8B07-B62A72AB722D}"/>
              </a:ext>
            </a:extLst>
          </p:cNvPr>
          <p:cNvCxnSpPr>
            <a:cxnSpLocks/>
          </p:cNvCxnSpPr>
          <p:nvPr/>
        </p:nvCxnSpPr>
        <p:spPr>
          <a:xfrm>
            <a:off x="3805663" y="598510"/>
            <a:ext cx="385836" cy="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C7B1E488-5146-8EA3-D6CA-6540A9E795AC}"/>
              </a:ext>
            </a:extLst>
          </p:cNvPr>
          <p:cNvCxnSpPr>
            <a:cxnSpLocks/>
          </p:cNvCxnSpPr>
          <p:nvPr/>
        </p:nvCxnSpPr>
        <p:spPr>
          <a:xfrm>
            <a:off x="8376407" y="556330"/>
            <a:ext cx="385836" cy="0"/>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A888933B-E5B9-4735-2A47-956C31BC5BFA}"/>
              </a:ext>
            </a:extLst>
          </p:cNvPr>
          <p:cNvSpPr txBox="1"/>
          <p:nvPr/>
        </p:nvSpPr>
        <p:spPr>
          <a:xfrm>
            <a:off x="8420497" y="296293"/>
            <a:ext cx="348172" cy="276999"/>
          </a:xfrm>
          <a:prstGeom prst="rect">
            <a:avLst/>
          </a:prstGeom>
          <a:noFill/>
        </p:spPr>
        <p:txBody>
          <a:bodyPr wrap="none" rtlCol="0">
            <a:spAutoFit/>
          </a:bodyPr>
          <a:lstStyle/>
          <a:p>
            <a:r>
              <a:rPr lang="en-US" sz="1200" dirty="0">
                <a:solidFill>
                  <a:schemeClr val="tx2">
                    <a:lumMod val="75000"/>
                    <a:lumOff val="25000"/>
                  </a:schemeClr>
                </a:solidFill>
              </a:rPr>
              <a:t>70</a:t>
            </a:r>
            <a:endParaRPr lang="en-FI" dirty="0">
              <a:solidFill>
                <a:schemeClr val="tx2">
                  <a:lumMod val="75000"/>
                  <a:lumOff val="25000"/>
                </a:schemeClr>
              </a:solidFill>
            </a:endParaRPr>
          </a:p>
        </p:txBody>
      </p:sp>
      <p:cxnSp>
        <p:nvCxnSpPr>
          <p:cNvPr id="15" name="Straight Connector 14">
            <a:extLst>
              <a:ext uri="{FF2B5EF4-FFF2-40B4-BE49-F238E27FC236}">
                <a16:creationId xmlns:a16="http://schemas.microsoft.com/office/drawing/2014/main" id="{F3E08C6A-BD58-15B4-1DB8-98630EF74008}"/>
              </a:ext>
            </a:extLst>
          </p:cNvPr>
          <p:cNvCxnSpPr/>
          <p:nvPr/>
        </p:nvCxnSpPr>
        <p:spPr>
          <a:xfrm>
            <a:off x="3223350" y="3310604"/>
            <a:ext cx="0" cy="525143"/>
          </a:xfrm>
          <a:prstGeom prst="line">
            <a:avLst/>
          </a:prstGeom>
          <a:ln w="3175"/>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5D3D1880-239D-C523-615A-1F104810E2A5}"/>
              </a:ext>
            </a:extLst>
          </p:cNvPr>
          <p:cNvCxnSpPr/>
          <p:nvPr/>
        </p:nvCxnSpPr>
        <p:spPr>
          <a:xfrm>
            <a:off x="3854461" y="3325032"/>
            <a:ext cx="0" cy="525143"/>
          </a:xfrm>
          <a:prstGeom prst="line">
            <a:avLst/>
          </a:prstGeom>
          <a:ln w="3175"/>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A46641D-48C1-9F0F-B67F-C10C71AD5043}"/>
              </a:ext>
            </a:extLst>
          </p:cNvPr>
          <p:cNvCxnSpPr>
            <a:cxnSpLocks/>
          </p:cNvCxnSpPr>
          <p:nvPr/>
        </p:nvCxnSpPr>
        <p:spPr>
          <a:xfrm>
            <a:off x="4637634" y="3310604"/>
            <a:ext cx="0" cy="323533"/>
          </a:xfrm>
          <a:prstGeom prst="line">
            <a:avLst/>
          </a:prstGeom>
          <a:ln w="3175"/>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0FBA49FF-6093-701C-C926-8D0C68675B75}"/>
              </a:ext>
            </a:extLst>
          </p:cNvPr>
          <p:cNvSpPr txBox="1"/>
          <p:nvPr/>
        </p:nvSpPr>
        <p:spPr>
          <a:xfrm>
            <a:off x="3622758" y="3092256"/>
            <a:ext cx="429926" cy="276999"/>
          </a:xfrm>
          <a:prstGeom prst="rect">
            <a:avLst/>
          </a:prstGeom>
          <a:noFill/>
        </p:spPr>
        <p:txBody>
          <a:bodyPr wrap="none" rtlCol="0">
            <a:spAutoFit/>
          </a:bodyPr>
          <a:lstStyle/>
          <a:p>
            <a:r>
              <a:rPr lang="en-US" sz="1200" dirty="0">
                <a:solidFill>
                  <a:schemeClr val="tx2">
                    <a:lumMod val="75000"/>
                    <a:lumOff val="25000"/>
                  </a:schemeClr>
                </a:solidFill>
              </a:rPr>
              <a:t>120</a:t>
            </a:r>
            <a:endParaRPr lang="en-FI" dirty="0">
              <a:solidFill>
                <a:schemeClr val="tx2">
                  <a:lumMod val="75000"/>
                  <a:lumOff val="25000"/>
                </a:schemeClr>
              </a:solidFill>
            </a:endParaRPr>
          </a:p>
        </p:txBody>
      </p:sp>
      <p:sp>
        <p:nvSpPr>
          <p:cNvPr id="31" name="TextBox 30">
            <a:extLst>
              <a:ext uri="{FF2B5EF4-FFF2-40B4-BE49-F238E27FC236}">
                <a16:creationId xmlns:a16="http://schemas.microsoft.com/office/drawing/2014/main" id="{8E0149ED-2759-627E-5952-9C1424C6C2AA}"/>
              </a:ext>
            </a:extLst>
          </p:cNvPr>
          <p:cNvSpPr txBox="1"/>
          <p:nvPr/>
        </p:nvSpPr>
        <p:spPr>
          <a:xfrm>
            <a:off x="4411882" y="3074404"/>
            <a:ext cx="554960" cy="276999"/>
          </a:xfrm>
          <a:prstGeom prst="rect">
            <a:avLst/>
          </a:prstGeom>
          <a:noFill/>
        </p:spPr>
        <p:txBody>
          <a:bodyPr wrap="none" rtlCol="0">
            <a:spAutoFit/>
          </a:bodyPr>
          <a:lstStyle/>
          <a:p>
            <a:r>
              <a:rPr lang="en-US" sz="1200" dirty="0">
                <a:solidFill>
                  <a:schemeClr val="tx2">
                    <a:lumMod val="75000"/>
                    <a:lumOff val="25000"/>
                  </a:schemeClr>
                </a:solidFill>
              </a:rPr>
              <a:t>243.1</a:t>
            </a:r>
            <a:endParaRPr lang="en-FI" dirty="0">
              <a:solidFill>
                <a:schemeClr val="tx2">
                  <a:lumMod val="75000"/>
                  <a:lumOff val="25000"/>
                </a:schemeClr>
              </a:solidFill>
            </a:endParaRPr>
          </a:p>
        </p:txBody>
      </p:sp>
      <p:sp>
        <p:nvSpPr>
          <p:cNvPr id="47" name="TextBox 46">
            <a:extLst>
              <a:ext uri="{FF2B5EF4-FFF2-40B4-BE49-F238E27FC236}">
                <a16:creationId xmlns:a16="http://schemas.microsoft.com/office/drawing/2014/main" id="{75224FA9-D378-1761-6EE3-8549B0BE3773}"/>
              </a:ext>
            </a:extLst>
          </p:cNvPr>
          <p:cNvSpPr txBox="1"/>
          <p:nvPr/>
        </p:nvSpPr>
        <p:spPr>
          <a:xfrm>
            <a:off x="3091612" y="3082486"/>
            <a:ext cx="266420" cy="276999"/>
          </a:xfrm>
          <a:prstGeom prst="rect">
            <a:avLst/>
          </a:prstGeom>
          <a:noFill/>
        </p:spPr>
        <p:txBody>
          <a:bodyPr wrap="none" rtlCol="0">
            <a:spAutoFit/>
          </a:bodyPr>
          <a:lstStyle/>
          <a:p>
            <a:r>
              <a:rPr lang="en-US" sz="1200" dirty="0">
                <a:solidFill>
                  <a:schemeClr val="tx2">
                    <a:lumMod val="75000"/>
                    <a:lumOff val="25000"/>
                  </a:schemeClr>
                </a:solidFill>
              </a:rPr>
              <a:t>0</a:t>
            </a:r>
            <a:endParaRPr lang="en-FI" dirty="0">
              <a:solidFill>
                <a:schemeClr val="tx2">
                  <a:lumMod val="75000"/>
                  <a:lumOff val="25000"/>
                </a:schemeClr>
              </a:solidFill>
            </a:endParaRPr>
          </a:p>
        </p:txBody>
      </p:sp>
      <p:sp>
        <p:nvSpPr>
          <p:cNvPr id="48" name="Rectangle 47">
            <a:extLst>
              <a:ext uri="{FF2B5EF4-FFF2-40B4-BE49-F238E27FC236}">
                <a16:creationId xmlns:a16="http://schemas.microsoft.com/office/drawing/2014/main" id="{2C65412F-909E-E75B-EE0B-8F07A87ADC92}"/>
              </a:ext>
            </a:extLst>
          </p:cNvPr>
          <p:cNvSpPr/>
          <p:nvPr/>
        </p:nvSpPr>
        <p:spPr>
          <a:xfrm>
            <a:off x="3223350" y="3685364"/>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49" name="Rectangle 48">
            <a:extLst>
              <a:ext uri="{FF2B5EF4-FFF2-40B4-BE49-F238E27FC236}">
                <a16:creationId xmlns:a16="http://schemas.microsoft.com/office/drawing/2014/main" id="{2147F997-8CFB-0D17-F5C2-278A8D64EDB1}"/>
              </a:ext>
            </a:extLst>
          </p:cNvPr>
          <p:cNvSpPr/>
          <p:nvPr/>
        </p:nvSpPr>
        <p:spPr>
          <a:xfrm>
            <a:off x="3859093" y="3685363"/>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50" name="Rectangle 49">
            <a:extLst>
              <a:ext uri="{FF2B5EF4-FFF2-40B4-BE49-F238E27FC236}">
                <a16:creationId xmlns:a16="http://schemas.microsoft.com/office/drawing/2014/main" id="{EE1295F0-D6BC-55C6-426B-36B4DA44D913}"/>
              </a:ext>
            </a:extLst>
          </p:cNvPr>
          <p:cNvSpPr/>
          <p:nvPr/>
        </p:nvSpPr>
        <p:spPr>
          <a:xfrm>
            <a:off x="7802443" y="3685363"/>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51" name="Rectangle 50">
            <a:extLst>
              <a:ext uri="{FF2B5EF4-FFF2-40B4-BE49-F238E27FC236}">
                <a16:creationId xmlns:a16="http://schemas.microsoft.com/office/drawing/2014/main" id="{459FEB2E-A219-99EB-BE53-893E825B53C2}"/>
              </a:ext>
            </a:extLst>
          </p:cNvPr>
          <p:cNvSpPr/>
          <p:nvPr/>
        </p:nvSpPr>
        <p:spPr>
          <a:xfrm>
            <a:off x="8438733" y="3685363"/>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52" name="Rectangle 51">
            <a:extLst>
              <a:ext uri="{FF2B5EF4-FFF2-40B4-BE49-F238E27FC236}">
                <a16:creationId xmlns:a16="http://schemas.microsoft.com/office/drawing/2014/main" id="{5C6D1688-EFA1-4FAE-4221-AB84ECD55C42}"/>
              </a:ext>
            </a:extLst>
          </p:cNvPr>
          <p:cNvSpPr/>
          <p:nvPr/>
        </p:nvSpPr>
        <p:spPr>
          <a:xfrm rot="18938324">
            <a:off x="5821768" y="3042136"/>
            <a:ext cx="269192" cy="3486092"/>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cxnSp>
        <p:nvCxnSpPr>
          <p:cNvPr id="56" name="Straight Connector 55">
            <a:extLst>
              <a:ext uri="{FF2B5EF4-FFF2-40B4-BE49-F238E27FC236}">
                <a16:creationId xmlns:a16="http://schemas.microsoft.com/office/drawing/2014/main" id="{F79149D2-1A28-9CCD-679F-D04BA4B0CAEB}"/>
              </a:ext>
            </a:extLst>
          </p:cNvPr>
          <p:cNvCxnSpPr/>
          <p:nvPr/>
        </p:nvCxnSpPr>
        <p:spPr>
          <a:xfrm>
            <a:off x="3223350" y="5935222"/>
            <a:ext cx="0" cy="525143"/>
          </a:xfrm>
          <a:prstGeom prst="line">
            <a:avLst/>
          </a:prstGeom>
          <a:ln w="3175"/>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28F4C250-803D-DEC2-9DCC-DCFC1BA5E0E6}"/>
              </a:ext>
            </a:extLst>
          </p:cNvPr>
          <p:cNvCxnSpPr/>
          <p:nvPr/>
        </p:nvCxnSpPr>
        <p:spPr>
          <a:xfrm>
            <a:off x="3859093" y="5935222"/>
            <a:ext cx="0" cy="525143"/>
          </a:xfrm>
          <a:prstGeom prst="line">
            <a:avLst/>
          </a:prstGeom>
          <a:ln w="3175"/>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9DDB8375-F593-C2BF-5083-7D8D691B03AC}"/>
              </a:ext>
            </a:extLst>
          </p:cNvPr>
          <p:cNvCxnSpPr>
            <a:cxnSpLocks/>
          </p:cNvCxnSpPr>
          <p:nvPr/>
        </p:nvCxnSpPr>
        <p:spPr>
          <a:xfrm>
            <a:off x="7079532" y="6125472"/>
            <a:ext cx="0" cy="327223"/>
          </a:xfrm>
          <a:prstGeom prst="line">
            <a:avLst/>
          </a:prstGeom>
          <a:ln w="3175"/>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A6DC29B6-4468-D6AF-3E0F-6D6D7C9B9DB0}"/>
              </a:ext>
            </a:extLst>
          </p:cNvPr>
          <p:cNvCxnSpPr/>
          <p:nvPr/>
        </p:nvCxnSpPr>
        <p:spPr>
          <a:xfrm>
            <a:off x="7802437" y="5909080"/>
            <a:ext cx="0" cy="525143"/>
          </a:xfrm>
          <a:prstGeom prst="line">
            <a:avLst/>
          </a:prstGeom>
          <a:ln w="3175"/>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97FF5FBC-6664-2845-E6C0-15909743065B}"/>
              </a:ext>
            </a:extLst>
          </p:cNvPr>
          <p:cNvCxnSpPr/>
          <p:nvPr/>
        </p:nvCxnSpPr>
        <p:spPr>
          <a:xfrm>
            <a:off x="8432660" y="5927552"/>
            <a:ext cx="0" cy="525143"/>
          </a:xfrm>
          <a:prstGeom prst="line">
            <a:avLst/>
          </a:prstGeom>
          <a:ln w="3175"/>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648F150-6542-ACE3-203F-6ED820C00D9B}"/>
              </a:ext>
            </a:extLst>
          </p:cNvPr>
          <p:cNvSpPr txBox="1"/>
          <p:nvPr/>
        </p:nvSpPr>
        <p:spPr>
          <a:xfrm>
            <a:off x="3671448" y="6416980"/>
            <a:ext cx="429926" cy="276999"/>
          </a:xfrm>
          <a:prstGeom prst="rect">
            <a:avLst/>
          </a:prstGeom>
          <a:noFill/>
        </p:spPr>
        <p:txBody>
          <a:bodyPr wrap="none" rtlCol="0">
            <a:spAutoFit/>
          </a:bodyPr>
          <a:lstStyle/>
          <a:p>
            <a:r>
              <a:rPr lang="en-US" sz="1200" dirty="0">
                <a:solidFill>
                  <a:schemeClr val="tx2">
                    <a:lumMod val="75000"/>
                    <a:lumOff val="25000"/>
                  </a:schemeClr>
                </a:solidFill>
              </a:rPr>
              <a:t>120</a:t>
            </a:r>
            <a:endParaRPr lang="en-FI" dirty="0">
              <a:solidFill>
                <a:schemeClr val="tx2">
                  <a:lumMod val="75000"/>
                  <a:lumOff val="25000"/>
                </a:schemeClr>
              </a:solidFill>
            </a:endParaRPr>
          </a:p>
        </p:txBody>
      </p:sp>
      <p:sp>
        <p:nvSpPr>
          <p:cNvPr id="62" name="TextBox 61">
            <a:extLst>
              <a:ext uri="{FF2B5EF4-FFF2-40B4-BE49-F238E27FC236}">
                <a16:creationId xmlns:a16="http://schemas.microsoft.com/office/drawing/2014/main" id="{E3D3920F-A7BC-5F3B-F681-3F73F447F4A6}"/>
              </a:ext>
            </a:extLst>
          </p:cNvPr>
          <p:cNvSpPr txBox="1"/>
          <p:nvPr/>
        </p:nvSpPr>
        <p:spPr>
          <a:xfrm>
            <a:off x="6669291" y="6232983"/>
            <a:ext cx="429926" cy="276999"/>
          </a:xfrm>
          <a:prstGeom prst="rect">
            <a:avLst/>
          </a:prstGeom>
          <a:noFill/>
        </p:spPr>
        <p:txBody>
          <a:bodyPr wrap="none" rtlCol="0">
            <a:spAutoFit/>
          </a:bodyPr>
          <a:lstStyle/>
          <a:p>
            <a:r>
              <a:rPr lang="en-US" sz="1200" dirty="0">
                <a:solidFill>
                  <a:schemeClr val="tx2">
                    <a:lumMod val="75000"/>
                    <a:lumOff val="25000"/>
                  </a:schemeClr>
                </a:solidFill>
              </a:rPr>
              <a:t>713</a:t>
            </a:r>
            <a:endParaRPr lang="en-FI" dirty="0">
              <a:solidFill>
                <a:schemeClr val="tx2">
                  <a:lumMod val="75000"/>
                  <a:lumOff val="25000"/>
                </a:schemeClr>
              </a:solidFill>
            </a:endParaRPr>
          </a:p>
        </p:txBody>
      </p:sp>
      <p:sp>
        <p:nvSpPr>
          <p:cNvPr id="63" name="TextBox 62">
            <a:extLst>
              <a:ext uri="{FF2B5EF4-FFF2-40B4-BE49-F238E27FC236}">
                <a16:creationId xmlns:a16="http://schemas.microsoft.com/office/drawing/2014/main" id="{FD6A4B49-7EB0-95EE-55B4-16EAEE3AC319}"/>
              </a:ext>
            </a:extLst>
          </p:cNvPr>
          <p:cNvSpPr txBox="1"/>
          <p:nvPr/>
        </p:nvSpPr>
        <p:spPr>
          <a:xfrm>
            <a:off x="7587474" y="6416980"/>
            <a:ext cx="429926" cy="276999"/>
          </a:xfrm>
          <a:prstGeom prst="rect">
            <a:avLst/>
          </a:prstGeom>
          <a:noFill/>
        </p:spPr>
        <p:txBody>
          <a:bodyPr wrap="none" rtlCol="0">
            <a:spAutoFit/>
          </a:bodyPr>
          <a:lstStyle/>
          <a:p>
            <a:r>
              <a:rPr lang="en-US" sz="1200" dirty="0">
                <a:solidFill>
                  <a:schemeClr val="tx2">
                    <a:lumMod val="75000"/>
                    <a:lumOff val="25000"/>
                  </a:schemeClr>
                </a:solidFill>
              </a:rPr>
              <a:t>907</a:t>
            </a:r>
            <a:endParaRPr lang="en-FI" dirty="0">
              <a:solidFill>
                <a:schemeClr val="tx2">
                  <a:lumMod val="75000"/>
                  <a:lumOff val="25000"/>
                </a:schemeClr>
              </a:solidFill>
            </a:endParaRPr>
          </a:p>
        </p:txBody>
      </p:sp>
      <p:sp>
        <p:nvSpPr>
          <p:cNvPr id="64" name="TextBox 63">
            <a:extLst>
              <a:ext uri="{FF2B5EF4-FFF2-40B4-BE49-F238E27FC236}">
                <a16:creationId xmlns:a16="http://schemas.microsoft.com/office/drawing/2014/main" id="{6EFDA410-011C-F537-41B6-E37A0DA26DDB}"/>
              </a:ext>
            </a:extLst>
          </p:cNvPr>
          <p:cNvSpPr txBox="1"/>
          <p:nvPr/>
        </p:nvSpPr>
        <p:spPr>
          <a:xfrm>
            <a:off x="8149098" y="6410352"/>
            <a:ext cx="511679" cy="276999"/>
          </a:xfrm>
          <a:prstGeom prst="rect">
            <a:avLst/>
          </a:prstGeom>
          <a:noFill/>
        </p:spPr>
        <p:txBody>
          <a:bodyPr wrap="none" rtlCol="0">
            <a:spAutoFit/>
          </a:bodyPr>
          <a:lstStyle/>
          <a:p>
            <a:r>
              <a:rPr lang="en-US" sz="1200" dirty="0">
                <a:solidFill>
                  <a:schemeClr val="tx2">
                    <a:lumMod val="75000"/>
                    <a:lumOff val="25000"/>
                  </a:schemeClr>
                </a:solidFill>
              </a:rPr>
              <a:t>1027</a:t>
            </a:r>
            <a:endParaRPr lang="en-FI" dirty="0">
              <a:solidFill>
                <a:schemeClr val="tx2">
                  <a:lumMod val="75000"/>
                  <a:lumOff val="25000"/>
                </a:schemeClr>
              </a:solidFill>
            </a:endParaRPr>
          </a:p>
        </p:txBody>
      </p:sp>
      <p:sp>
        <p:nvSpPr>
          <p:cNvPr id="65" name="TextBox 64">
            <a:extLst>
              <a:ext uri="{FF2B5EF4-FFF2-40B4-BE49-F238E27FC236}">
                <a16:creationId xmlns:a16="http://schemas.microsoft.com/office/drawing/2014/main" id="{04E56EDD-BF4C-DD7A-5B62-EF88793B0138}"/>
              </a:ext>
            </a:extLst>
          </p:cNvPr>
          <p:cNvSpPr txBox="1"/>
          <p:nvPr/>
        </p:nvSpPr>
        <p:spPr>
          <a:xfrm>
            <a:off x="3076742" y="6434223"/>
            <a:ext cx="266420" cy="276999"/>
          </a:xfrm>
          <a:prstGeom prst="rect">
            <a:avLst/>
          </a:prstGeom>
          <a:noFill/>
        </p:spPr>
        <p:txBody>
          <a:bodyPr wrap="none" rtlCol="0">
            <a:spAutoFit/>
          </a:bodyPr>
          <a:lstStyle/>
          <a:p>
            <a:r>
              <a:rPr lang="en-US" sz="1200" dirty="0">
                <a:solidFill>
                  <a:schemeClr val="tx2">
                    <a:lumMod val="75000"/>
                    <a:lumOff val="25000"/>
                  </a:schemeClr>
                </a:solidFill>
              </a:rPr>
              <a:t>0</a:t>
            </a:r>
            <a:endParaRPr lang="en-FI" dirty="0">
              <a:solidFill>
                <a:schemeClr val="tx2">
                  <a:lumMod val="75000"/>
                  <a:lumOff val="25000"/>
                </a:schemeClr>
              </a:solidFill>
            </a:endParaRPr>
          </a:p>
        </p:txBody>
      </p:sp>
      <p:cxnSp>
        <p:nvCxnSpPr>
          <p:cNvPr id="69" name="Straight Connector 68">
            <a:extLst>
              <a:ext uri="{FF2B5EF4-FFF2-40B4-BE49-F238E27FC236}">
                <a16:creationId xmlns:a16="http://schemas.microsoft.com/office/drawing/2014/main" id="{BD053032-C14E-8CCE-3E3A-4F8027EEAB44}"/>
              </a:ext>
            </a:extLst>
          </p:cNvPr>
          <p:cNvCxnSpPr>
            <a:cxnSpLocks/>
          </p:cNvCxnSpPr>
          <p:nvPr/>
        </p:nvCxnSpPr>
        <p:spPr>
          <a:xfrm>
            <a:off x="6895518" y="5949306"/>
            <a:ext cx="0" cy="327223"/>
          </a:xfrm>
          <a:prstGeom prst="line">
            <a:avLst/>
          </a:prstGeom>
          <a:ln w="3175"/>
        </p:spPr>
        <p:style>
          <a:lnRef idx="2">
            <a:schemeClr val="accent1"/>
          </a:lnRef>
          <a:fillRef idx="0">
            <a:schemeClr val="accent1"/>
          </a:fillRef>
          <a:effectRef idx="1">
            <a:schemeClr val="accent1"/>
          </a:effectRef>
          <a:fontRef idx="minor">
            <a:schemeClr val="tx1"/>
          </a:fontRef>
        </p:style>
      </p:cxnSp>
      <p:sp>
        <p:nvSpPr>
          <p:cNvPr id="70" name="TextBox 69">
            <a:extLst>
              <a:ext uri="{FF2B5EF4-FFF2-40B4-BE49-F238E27FC236}">
                <a16:creationId xmlns:a16="http://schemas.microsoft.com/office/drawing/2014/main" id="{6EF7A524-4FE7-282A-8914-D08E8D3048A9}"/>
              </a:ext>
            </a:extLst>
          </p:cNvPr>
          <p:cNvSpPr txBox="1"/>
          <p:nvPr/>
        </p:nvSpPr>
        <p:spPr>
          <a:xfrm>
            <a:off x="6848974" y="6447560"/>
            <a:ext cx="554960" cy="276999"/>
          </a:xfrm>
          <a:prstGeom prst="rect">
            <a:avLst/>
          </a:prstGeom>
          <a:noFill/>
        </p:spPr>
        <p:txBody>
          <a:bodyPr wrap="none" rtlCol="0">
            <a:spAutoFit/>
          </a:bodyPr>
          <a:lstStyle/>
          <a:p>
            <a:r>
              <a:rPr lang="en-US" sz="1200" dirty="0">
                <a:solidFill>
                  <a:schemeClr val="tx2">
                    <a:lumMod val="75000"/>
                    <a:lumOff val="25000"/>
                  </a:schemeClr>
                </a:solidFill>
              </a:rPr>
              <a:t>748.4</a:t>
            </a:r>
            <a:endParaRPr lang="en-FI" dirty="0">
              <a:solidFill>
                <a:schemeClr val="tx2">
                  <a:lumMod val="75000"/>
                  <a:lumOff val="25000"/>
                </a:schemeClr>
              </a:solidFill>
            </a:endParaRPr>
          </a:p>
        </p:txBody>
      </p:sp>
      <p:cxnSp>
        <p:nvCxnSpPr>
          <p:cNvPr id="71" name="Straight Connector 70">
            <a:extLst>
              <a:ext uri="{FF2B5EF4-FFF2-40B4-BE49-F238E27FC236}">
                <a16:creationId xmlns:a16="http://schemas.microsoft.com/office/drawing/2014/main" id="{FA336C5A-419D-DB7B-4EC8-9883E6DC9AB9}"/>
              </a:ext>
            </a:extLst>
          </p:cNvPr>
          <p:cNvCxnSpPr/>
          <p:nvPr/>
        </p:nvCxnSpPr>
        <p:spPr>
          <a:xfrm>
            <a:off x="8784086" y="5918802"/>
            <a:ext cx="0" cy="525143"/>
          </a:xfrm>
          <a:prstGeom prst="line">
            <a:avLst/>
          </a:prstGeom>
          <a:ln w="3175"/>
        </p:spPr>
        <p:style>
          <a:lnRef idx="2">
            <a:schemeClr val="accent1"/>
          </a:lnRef>
          <a:fillRef idx="0">
            <a:schemeClr val="accent1"/>
          </a:fillRef>
          <a:effectRef idx="1">
            <a:schemeClr val="accent1"/>
          </a:effectRef>
          <a:fontRef idx="minor">
            <a:schemeClr val="tx1"/>
          </a:fontRef>
        </p:style>
      </p:cxnSp>
      <p:sp>
        <p:nvSpPr>
          <p:cNvPr id="72" name="TextBox 71">
            <a:extLst>
              <a:ext uri="{FF2B5EF4-FFF2-40B4-BE49-F238E27FC236}">
                <a16:creationId xmlns:a16="http://schemas.microsoft.com/office/drawing/2014/main" id="{E2A1E654-D5F2-623C-0FF2-B0458F670619}"/>
              </a:ext>
            </a:extLst>
          </p:cNvPr>
          <p:cNvSpPr txBox="1"/>
          <p:nvPr/>
        </p:nvSpPr>
        <p:spPr>
          <a:xfrm>
            <a:off x="8574412" y="6401602"/>
            <a:ext cx="511679" cy="276999"/>
          </a:xfrm>
          <a:prstGeom prst="rect">
            <a:avLst/>
          </a:prstGeom>
          <a:noFill/>
        </p:spPr>
        <p:txBody>
          <a:bodyPr wrap="none" rtlCol="0">
            <a:spAutoFit/>
          </a:bodyPr>
          <a:lstStyle/>
          <a:p>
            <a:r>
              <a:rPr lang="en-US" sz="1200" dirty="0">
                <a:solidFill>
                  <a:schemeClr val="tx2">
                    <a:lumMod val="75000"/>
                    <a:lumOff val="25000"/>
                  </a:schemeClr>
                </a:solidFill>
              </a:rPr>
              <a:t>1097</a:t>
            </a:r>
            <a:endParaRPr lang="en-FI" dirty="0">
              <a:solidFill>
                <a:schemeClr val="tx2">
                  <a:lumMod val="75000"/>
                  <a:lumOff val="25000"/>
                </a:schemeClr>
              </a:solidFill>
            </a:endParaRPr>
          </a:p>
        </p:txBody>
      </p:sp>
      <p:cxnSp>
        <p:nvCxnSpPr>
          <p:cNvPr id="14" name="Straight Connector 13">
            <a:extLst>
              <a:ext uri="{FF2B5EF4-FFF2-40B4-BE49-F238E27FC236}">
                <a16:creationId xmlns:a16="http://schemas.microsoft.com/office/drawing/2014/main" id="{EBB41BE0-4A2C-90D2-C930-62645CDE67FF}"/>
              </a:ext>
            </a:extLst>
          </p:cNvPr>
          <p:cNvCxnSpPr>
            <a:stCxn id="48" idx="2"/>
            <a:endCxn id="51" idx="2"/>
          </p:cNvCxnSpPr>
          <p:nvPr/>
        </p:nvCxnSpPr>
        <p:spPr>
          <a:xfrm flipV="1">
            <a:off x="3394223" y="5939036"/>
            <a:ext cx="5215383" cy="1"/>
          </a:xfrm>
          <a:prstGeom prst="line">
            <a:avLst/>
          </a:prstGeom>
          <a:ln w="3175">
            <a:prstDash val="lgDash"/>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3D98E359-008D-B248-B21C-8666425F1926}"/>
              </a:ext>
            </a:extLst>
          </p:cNvPr>
          <p:cNvSpPr txBox="1"/>
          <p:nvPr/>
        </p:nvSpPr>
        <p:spPr>
          <a:xfrm>
            <a:off x="597966" y="1135433"/>
            <a:ext cx="1884234" cy="276999"/>
          </a:xfrm>
          <a:prstGeom prst="rect">
            <a:avLst/>
          </a:prstGeom>
          <a:noFill/>
        </p:spPr>
        <p:txBody>
          <a:bodyPr wrap="none" rtlCol="0">
            <a:spAutoFit/>
          </a:bodyPr>
          <a:lstStyle/>
          <a:p>
            <a:r>
              <a:rPr lang="en-US" sz="1200" dirty="0">
                <a:solidFill>
                  <a:schemeClr val="tx2">
                    <a:lumMod val="75000"/>
                    <a:lumOff val="25000"/>
                  </a:schemeClr>
                </a:solidFill>
              </a:rPr>
              <a:t>AGV to AGV target pattern</a:t>
            </a:r>
            <a:endParaRPr lang="en-FI" dirty="0">
              <a:solidFill>
                <a:schemeClr val="tx2">
                  <a:lumMod val="75000"/>
                  <a:lumOff val="25000"/>
                </a:schemeClr>
              </a:solidFill>
            </a:endParaRPr>
          </a:p>
        </p:txBody>
      </p:sp>
    </p:spTree>
    <p:extLst>
      <p:ext uri="{BB962C8B-B14F-4D97-AF65-F5344CB8AC3E}">
        <p14:creationId xmlns:p14="http://schemas.microsoft.com/office/powerpoint/2010/main" val="1613462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637998-8265-D965-9DD1-76E816A3071B}"/>
              </a:ext>
            </a:extLst>
          </p:cNvPr>
          <p:cNvSpPr/>
          <p:nvPr/>
        </p:nvSpPr>
        <p:spPr>
          <a:xfrm>
            <a:off x="2981073" y="3685364"/>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3" name="Rectangle 2">
            <a:extLst>
              <a:ext uri="{FF2B5EF4-FFF2-40B4-BE49-F238E27FC236}">
                <a16:creationId xmlns:a16="http://schemas.microsoft.com/office/drawing/2014/main" id="{7D6DD9B1-1515-E5A0-5972-FD419CB10F89}"/>
              </a:ext>
            </a:extLst>
          </p:cNvPr>
          <p:cNvSpPr/>
          <p:nvPr/>
        </p:nvSpPr>
        <p:spPr>
          <a:xfrm>
            <a:off x="3859093" y="3685363"/>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4" name="Rectangle 3">
            <a:extLst>
              <a:ext uri="{FF2B5EF4-FFF2-40B4-BE49-F238E27FC236}">
                <a16:creationId xmlns:a16="http://schemas.microsoft.com/office/drawing/2014/main" id="{4EC12F8D-02BD-DEC0-E7D7-BFEFA14273D5}"/>
              </a:ext>
            </a:extLst>
          </p:cNvPr>
          <p:cNvSpPr/>
          <p:nvPr/>
        </p:nvSpPr>
        <p:spPr>
          <a:xfrm>
            <a:off x="7802443" y="3685363"/>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5" name="Rectangle 4">
            <a:extLst>
              <a:ext uri="{FF2B5EF4-FFF2-40B4-BE49-F238E27FC236}">
                <a16:creationId xmlns:a16="http://schemas.microsoft.com/office/drawing/2014/main" id="{2794252D-4796-810C-3E76-A2E2C2EE2762}"/>
              </a:ext>
            </a:extLst>
          </p:cNvPr>
          <p:cNvSpPr/>
          <p:nvPr/>
        </p:nvSpPr>
        <p:spPr>
          <a:xfrm>
            <a:off x="9048330" y="3685363"/>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6" name="Rectangle 5">
            <a:extLst>
              <a:ext uri="{FF2B5EF4-FFF2-40B4-BE49-F238E27FC236}">
                <a16:creationId xmlns:a16="http://schemas.microsoft.com/office/drawing/2014/main" id="{A248D9C5-9E8E-EEAC-FC2C-2F76530765DB}"/>
              </a:ext>
            </a:extLst>
          </p:cNvPr>
          <p:cNvSpPr/>
          <p:nvPr/>
        </p:nvSpPr>
        <p:spPr>
          <a:xfrm rot="18938324">
            <a:off x="5821768" y="3042136"/>
            <a:ext cx="269192" cy="3486092"/>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I"/>
          </a:p>
        </p:txBody>
      </p:sp>
      <p:cxnSp>
        <p:nvCxnSpPr>
          <p:cNvPr id="7" name="Straight Connector 6">
            <a:extLst>
              <a:ext uri="{FF2B5EF4-FFF2-40B4-BE49-F238E27FC236}">
                <a16:creationId xmlns:a16="http://schemas.microsoft.com/office/drawing/2014/main" id="{D132C064-82EA-0193-43DA-95121087F5A9}"/>
              </a:ext>
            </a:extLst>
          </p:cNvPr>
          <p:cNvCxnSpPr>
            <a:cxnSpLocks/>
          </p:cNvCxnSpPr>
          <p:nvPr/>
        </p:nvCxnSpPr>
        <p:spPr>
          <a:xfrm>
            <a:off x="3144133" y="5945718"/>
            <a:ext cx="0" cy="527948"/>
          </a:xfrm>
          <a:prstGeom prst="line">
            <a:avLst/>
          </a:prstGeom>
          <a:ln w="12700">
            <a:prstDash val="lgDash"/>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D88A874C-1DA0-09AC-70E9-E2B747D59294}"/>
              </a:ext>
            </a:extLst>
          </p:cNvPr>
          <p:cNvCxnSpPr>
            <a:cxnSpLocks/>
          </p:cNvCxnSpPr>
          <p:nvPr/>
        </p:nvCxnSpPr>
        <p:spPr>
          <a:xfrm>
            <a:off x="4046810" y="5945718"/>
            <a:ext cx="0" cy="527948"/>
          </a:xfrm>
          <a:prstGeom prst="line">
            <a:avLst/>
          </a:prstGeom>
          <a:ln w="12700">
            <a:prstDash val="lgDash"/>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84E6C874-E89F-AF1D-8DFA-5C24147C1F41}"/>
              </a:ext>
            </a:extLst>
          </p:cNvPr>
          <p:cNvCxnSpPr>
            <a:cxnSpLocks/>
          </p:cNvCxnSpPr>
          <p:nvPr/>
        </p:nvCxnSpPr>
        <p:spPr>
          <a:xfrm>
            <a:off x="7985764" y="5939036"/>
            <a:ext cx="0" cy="527948"/>
          </a:xfrm>
          <a:prstGeom prst="line">
            <a:avLst/>
          </a:prstGeom>
          <a:ln w="12700">
            <a:prstDash val="lgDash"/>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497A4CD-641C-2EE5-AEEE-72F0D0C76C2C}"/>
              </a:ext>
            </a:extLst>
          </p:cNvPr>
          <p:cNvCxnSpPr>
            <a:cxnSpLocks/>
          </p:cNvCxnSpPr>
          <p:nvPr/>
        </p:nvCxnSpPr>
        <p:spPr>
          <a:xfrm>
            <a:off x="9232318" y="5939036"/>
            <a:ext cx="0" cy="527948"/>
          </a:xfrm>
          <a:prstGeom prst="line">
            <a:avLst/>
          </a:prstGeom>
          <a:ln w="12700">
            <a:prstDash val="lgDash"/>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394B0BFB-B627-0084-E55F-43506C37A2E5}"/>
              </a:ext>
            </a:extLst>
          </p:cNvPr>
          <p:cNvSpPr txBox="1"/>
          <p:nvPr/>
        </p:nvSpPr>
        <p:spPr>
          <a:xfrm>
            <a:off x="3394878" y="6125472"/>
            <a:ext cx="290464" cy="307777"/>
          </a:xfrm>
          <a:prstGeom prst="rect">
            <a:avLst/>
          </a:prstGeom>
          <a:noFill/>
        </p:spPr>
        <p:txBody>
          <a:bodyPr wrap="none" rtlCol="0">
            <a:spAutoFit/>
          </a:bodyPr>
          <a:lstStyle/>
          <a:p>
            <a:r>
              <a:rPr lang="en-US" sz="1400" dirty="0"/>
              <a:t>A</a:t>
            </a:r>
            <a:endParaRPr lang="en-FI" sz="1400" dirty="0"/>
          </a:p>
        </p:txBody>
      </p:sp>
      <p:sp>
        <p:nvSpPr>
          <p:cNvPr id="13" name="TextBox 12">
            <a:extLst>
              <a:ext uri="{FF2B5EF4-FFF2-40B4-BE49-F238E27FC236}">
                <a16:creationId xmlns:a16="http://schemas.microsoft.com/office/drawing/2014/main" id="{9B590913-FBFF-AF64-7115-C19F4A064E48}"/>
              </a:ext>
            </a:extLst>
          </p:cNvPr>
          <p:cNvSpPr txBox="1"/>
          <p:nvPr/>
        </p:nvSpPr>
        <p:spPr>
          <a:xfrm>
            <a:off x="5810327" y="6100426"/>
            <a:ext cx="293670" cy="307777"/>
          </a:xfrm>
          <a:prstGeom prst="rect">
            <a:avLst/>
          </a:prstGeom>
          <a:noFill/>
        </p:spPr>
        <p:txBody>
          <a:bodyPr wrap="none" rtlCol="0">
            <a:spAutoFit/>
          </a:bodyPr>
          <a:lstStyle/>
          <a:p>
            <a:r>
              <a:rPr lang="en-US" sz="1400" dirty="0"/>
              <a:t>B</a:t>
            </a:r>
            <a:endParaRPr lang="en-FI" dirty="0"/>
          </a:p>
        </p:txBody>
      </p:sp>
      <p:sp>
        <p:nvSpPr>
          <p:cNvPr id="14" name="TextBox 13">
            <a:extLst>
              <a:ext uri="{FF2B5EF4-FFF2-40B4-BE49-F238E27FC236}">
                <a16:creationId xmlns:a16="http://schemas.microsoft.com/office/drawing/2014/main" id="{AC3B231C-95E1-2617-EAC2-40344A289472}"/>
              </a:ext>
            </a:extLst>
          </p:cNvPr>
          <p:cNvSpPr txBox="1"/>
          <p:nvPr/>
        </p:nvSpPr>
        <p:spPr>
          <a:xfrm>
            <a:off x="8469006" y="6104334"/>
            <a:ext cx="309700" cy="307777"/>
          </a:xfrm>
          <a:prstGeom prst="rect">
            <a:avLst/>
          </a:prstGeom>
          <a:noFill/>
        </p:spPr>
        <p:txBody>
          <a:bodyPr wrap="none" rtlCol="0">
            <a:spAutoFit/>
          </a:bodyPr>
          <a:lstStyle/>
          <a:p>
            <a:r>
              <a:rPr lang="en-US" sz="1400" dirty="0"/>
              <a:t>C</a:t>
            </a:r>
            <a:endParaRPr lang="en-FI" sz="1400" dirty="0"/>
          </a:p>
        </p:txBody>
      </p:sp>
      <p:sp>
        <p:nvSpPr>
          <p:cNvPr id="15" name="TextBox 14">
            <a:extLst>
              <a:ext uri="{FF2B5EF4-FFF2-40B4-BE49-F238E27FC236}">
                <a16:creationId xmlns:a16="http://schemas.microsoft.com/office/drawing/2014/main" id="{C8698C9F-137B-E8A6-ADC3-357FA3EFB1D0}"/>
              </a:ext>
            </a:extLst>
          </p:cNvPr>
          <p:cNvSpPr txBox="1"/>
          <p:nvPr/>
        </p:nvSpPr>
        <p:spPr>
          <a:xfrm>
            <a:off x="2940189" y="3291003"/>
            <a:ext cx="423514" cy="307777"/>
          </a:xfrm>
          <a:prstGeom prst="rect">
            <a:avLst/>
          </a:prstGeom>
          <a:noFill/>
        </p:spPr>
        <p:txBody>
          <a:bodyPr wrap="none" rtlCol="0">
            <a:spAutoFit/>
          </a:bodyPr>
          <a:lstStyle/>
          <a:p>
            <a:r>
              <a:rPr lang="en-US" sz="1400" dirty="0"/>
              <a:t>Rw</a:t>
            </a:r>
            <a:endParaRPr lang="en-FI" sz="1400" dirty="0"/>
          </a:p>
        </p:txBody>
      </p:sp>
      <p:sp>
        <p:nvSpPr>
          <p:cNvPr id="16" name="TextBox 15">
            <a:extLst>
              <a:ext uri="{FF2B5EF4-FFF2-40B4-BE49-F238E27FC236}">
                <a16:creationId xmlns:a16="http://schemas.microsoft.com/office/drawing/2014/main" id="{A24B9B99-70EC-C62F-ED0C-715459ADBEE0}"/>
              </a:ext>
            </a:extLst>
          </p:cNvPr>
          <p:cNvSpPr txBox="1"/>
          <p:nvPr/>
        </p:nvSpPr>
        <p:spPr>
          <a:xfrm>
            <a:off x="3809441" y="3296865"/>
            <a:ext cx="423514" cy="307777"/>
          </a:xfrm>
          <a:prstGeom prst="rect">
            <a:avLst/>
          </a:prstGeom>
          <a:noFill/>
        </p:spPr>
        <p:txBody>
          <a:bodyPr wrap="none" rtlCol="0">
            <a:spAutoFit/>
          </a:bodyPr>
          <a:lstStyle/>
          <a:p>
            <a:r>
              <a:rPr lang="en-US" sz="1400" dirty="0"/>
              <a:t>Rw</a:t>
            </a:r>
            <a:endParaRPr lang="en-FI" sz="1400" dirty="0"/>
          </a:p>
        </p:txBody>
      </p:sp>
      <p:sp>
        <p:nvSpPr>
          <p:cNvPr id="17" name="TextBox 16">
            <a:extLst>
              <a:ext uri="{FF2B5EF4-FFF2-40B4-BE49-F238E27FC236}">
                <a16:creationId xmlns:a16="http://schemas.microsoft.com/office/drawing/2014/main" id="{DE9A9828-7E51-D671-AF1F-BB92C8493D3E}"/>
              </a:ext>
            </a:extLst>
          </p:cNvPr>
          <p:cNvSpPr txBox="1"/>
          <p:nvPr/>
        </p:nvSpPr>
        <p:spPr>
          <a:xfrm>
            <a:off x="7745929" y="3291003"/>
            <a:ext cx="423514" cy="307777"/>
          </a:xfrm>
          <a:prstGeom prst="rect">
            <a:avLst/>
          </a:prstGeom>
          <a:noFill/>
        </p:spPr>
        <p:txBody>
          <a:bodyPr wrap="none" rtlCol="0">
            <a:spAutoFit/>
          </a:bodyPr>
          <a:lstStyle/>
          <a:p>
            <a:r>
              <a:rPr lang="en-US" sz="1400" dirty="0"/>
              <a:t>Rw</a:t>
            </a:r>
            <a:endParaRPr lang="en-FI" sz="1400" dirty="0"/>
          </a:p>
        </p:txBody>
      </p:sp>
      <p:sp>
        <p:nvSpPr>
          <p:cNvPr id="18" name="TextBox 17">
            <a:extLst>
              <a:ext uri="{FF2B5EF4-FFF2-40B4-BE49-F238E27FC236}">
                <a16:creationId xmlns:a16="http://schemas.microsoft.com/office/drawing/2014/main" id="{20246675-BBA5-D00E-3906-6F35BBFFAF17}"/>
              </a:ext>
            </a:extLst>
          </p:cNvPr>
          <p:cNvSpPr txBox="1"/>
          <p:nvPr/>
        </p:nvSpPr>
        <p:spPr>
          <a:xfrm>
            <a:off x="8980787" y="3291003"/>
            <a:ext cx="423514" cy="307777"/>
          </a:xfrm>
          <a:prstGeom prst="rect">
            <a:avLst/>
          </a:prstGeom>
          <a:noFill/>
        </p:spPr>
        <p:txBody>
          <a:bodyPr wrap="none" rtlCol="0">
            <a:spAutoFit/>
          </a:bodyPr>
          <a:lstStyle/>
          <a:p>
            <a:r>
              <a:rPr lang="en-US" sz="1400" dirty="0"/>
              <a:t>Rw</a:t>
            </a:r>
            <a:endParaRPr lang="en-FI" sz="1400" dirty="0"/>
          </a:p>
        </p:txBody>
      </p:sp>
      <p:sp>
        <p:nvSpPr>
          <p:cNvPr id="19" name="TextBox 18">
            <a:extLst>
              <a:ext uri="{FF2B5EF4-FFF2-40B4-BE49-F238E27FC236}">
                <a16:creationId xmlns:a16="http://schemas.microsoft.com/office/drawing/2014/main" id="{EDC8656C-70B9-C885-02F0-5EF0C66C70DC}"/>
              </a:ext>
            </a:extLst>
          </p:cNvPr>
          <p:cNvSpPr txBox="1"/>
          <p:nvPr/>
        </p:nvSpPr>
        <p:spPr>
          <a:xfrm rot="18847342">
            <a:off x="4354986" y="3269969"/>
            <a:ext cx="519053" cy="307777"/>
          </a:xfrm>
          <a:prstGeom prst="rect">
            <a:avLst/>
          </a:prstGeom>
          <a:noFill/>
        </p:spPr>
        <p:txBody>
          <a:bodyPr wrap="none" rtlCol="0">
            <a:spAutoFit/>
          </a:bodyPr>
          <a:lstStyle/>
          <a:p>
            <a:r>
              <a:rPr lang="en-US" sz="1400" dirty="0"/>
              <a:t>Rwa</a:t>
            </a:r>
            <a:endParaRPr lang="en-FI" sz="1400" dirty="0"/>
          </a:p>
        </p:txBody>
      </p:sp>
      <p:cxnSp>
        <p:nvCxnSpPr>
          <p:cNvPr id="20" name="Straight Connector 19">
            <a:extLst>
              <a:ext uri="{FF2B5EF4-FFF2-40B4-BE49-F238E27FC236}">
                <a16:creationId xmlns:a16="http://schemas.microsoft.com/office/drawing/2014/main" id="{C71DEF03-2C78-B92B-1A66-D8998F2A4806}"/>
              </a:ext>
            </a:extLst>
          </p:cNvPr>
          <p:cNvCxnSpPr>
            <a:cxnSpLocks/>
          </p:cNvCxnSpPr>
          <p:nvPr/>
        </p:nvCxnSpPr>
        <p:spPr>
          <a:xfrm>
            <a:off x="5956364" y="4812200"/>
            <a:ext cx="2029400" cy="0"/>
          </a:xfrm>
          <a:prstGeom prst="line">
            <a:avLst/>
          </a:prstGeom>
          <a:ln w="9525">
            <a:prstDash val="solid"/>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9BFE67AB-E5CC-9169-29FC-95501731ACFA}"/>
              </a:ext>
            </a:extLst>
          </p:cNvPr>
          <p:cNvCxnSpPr>
            <a:cxnSpLocks/>
          </p:cNvCxnSpPr>
          <p:nvPr/>
        </p:nvCxnSpPr>
        <p:spPr>
          <a:xfrm>
            <a:off x="5956364" y="3829538"/>
            <a:ext cx="0" cy="1510609"/>
          </a:xfrm>
          <a:prstGeom prst="line">
            <a:avLst/>
          </a:prstGeom>
          <a:ln w="12700">
            <a:prstDash val="lgDash"/>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B8644113-AD05-11E3-4B37-BEF07CE37572}"/>
              </a:ext>
            </a:extLst>
          </p:cNvPr>
          <p:cNvSpPr txBox="1"/>
          <p:nvPr/>
        </p:nvSpPr>
        <p:spPr>
          <a:xfrm>
            <a:off x="6664275" y="4462171"/>
            <a:ext cx="549326" cy="307777"/>
          </a:xfrm>
          <a:prstGeom prst="rect">
            <a:avLst/>
          </a:prstGeom>
          <a:noFill/>
        </p:spPr>
        <p:txBody>
          <a:bodyPr wrap="square" rtlCol="0">
            <a:spAutoFit/>
          </a:bodyPr>
          <a:lstStyle/>
          <a:p>
            <a:r>
              <a:rPr lang="en-US" sz="1400" dirty="0"/>
              <a:t>B/2</a:t>
            </a:r>
            <a:endParaRPr lang="en-FI" dirty="0"/>
          </a:p>
        </p:txBody>
      </p:sp>
      <p:sp>
        <p:nvSpPr>
          <p:cNvPr id="27" name="TextBox 26">
            <a:extLst>
              <a:ext uri="{FF2B5EF4-FFF2-40B4-BE49-F238E27FC236}">
                <a16:creationId xmlns:a16="http://schemas.microsoft.com/office/drawing/2014/main" id="{4F72FC18-B141-3D86-A7C1-A67F84E77F21}"/>
              </a:ext>
            </a:extLst>
          </p:cNvPr>
          <p:cNvSpPr txBox="1"/>
          <p:nvPr/>
        </p:nvSpPr>
        <p:spPr>
          <a:xfrm>
            <a:off x="4753094" y="4462170"/>
            <a:ext cx="454621" cy="307777"/>
          </a:xfrm>
          <a:prstGeom prst="rect">
            <a:avLst/>
          </a:prstGeom>
          <a:noFill/>
        </p:spPr>
        <p:txBody>
          <a:bodyPr wrap="square" rtlCol="0">
            <a:spAutoFit/>
          </a:bodyPr>
          <a:lstStyle/>
          <a:p>
            <a:r>
              <a:rPr lang="en-US" sz="1400" dirty="0"/>
              <a:t>B/2</a:t>
            </a:r>
            <a:endParaRPr lang="en-FI" dirty="0"/>
          </a:p>
        </p:txBody>
      </p:sp>
      <p:sp>
        <p:nvSpPr>
          <p:cNvPr id="29" name="Arc 28">
            <a:extLst>
              <a:ext uri="{FF2B5EF4-FFF2-40B4-BE49-F238E27FC236}">
                <a16:creationId xmlns:a16="http://schemas.microsoft.com/office/drawing/2014/main" id="{650E1225-0ADB-A609-292E-44D51BDD1ACE}"/>
              </a:ext>
            </a:extLst>
          </p:cNvPr>
          <p:cNvSpPr/>
          <p:nvPr/>
        </p:nvSpPr>
        <p:spPr>
          <a:xfrm>
            <a:off x="5526485" y="3974813"/>
            <a:ext cx="793756" cy="793756"/>
          </a:xfrm>
          <a:prstGeom prst="arc">
            <a:avLst>
              <a:gd name="adj1" fmla="val 12446753"/>
              <a:gd name="adj2" fmla="val 16460513"/>
            </a:avLst>
          </a:prstGeom>
          <a:ln>
            <a:solidFill>
              <a:schemeClr val="tx2">
                <a:lumMod val="75000"/>
                <a:lumOff val="25000"/>
              </a:schemeClr>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FI"/>
          </a:p>
        </p:txBody>
      </p:sp>
      <p:sp>
        <p:nvSpPr>
          <p:cNvPr id="31" name="TextBox 30">
            <a:extLst>
              <a:ext uri="{FF2B5EF4-FFF2-40B4-BE49-F238E27FC236}">
                <a16:creationId xmlns:a16="http://schemas.microsoft.com/office/drawing/2014/main" id="{8906BFA1-C476-02E9-8DCD-A19D99E6F0C2}"/>
              </a:ext>
            </a:extLst>
          </p:cNvPr>
          <p:cNvSpPr txBox="1"/>
          <p:nvPr/>
        </p:nvSpPr>
        <p:spPr>
          <a:xfrm rot="19768393">
            <a:off x="5401859" y="3763090"/>
            <a:ext cx="466794" cy="307777"/>
          </a:xfrm>
          <a:prstGeom prst="rect">
            <a:avLst/>
          </a:prstGeom>
          <a:noFill/>
        </p:spPr>
        <p:txBody>
          <a:bodyPr wrap="none" rtlCol="0">
            <a:spAutoFit/>
          </a:bodyPr>
          <a:lstStyle/>
          <a:p>
            <a:r>
              <a:rPr lang="en-US" sz="1400" dirty="0"/>
              <a:t>ang</a:t>
            </a:r>
            <a:endParaRPr lang="en-FI" sz="1400" dirty="0"/>
          </a:p>
        </p:txBody>
      </p:sp>
      <p:cxnSp>
        <p:nvCxnSpPr>
          <p:cNvPr id="35" name="Straight Connector 34">
            <a:extLst>
              <a:ext uri="{FF2B5EF4-FFF2-40B4-BE49-F238E27FC236}">
                <a16:creationId xmlns:a16="http://schemas.microsoft.com/office/drawing/2014/main" id="{50E760BB-F2D9-0A03-EB24-E96F4BEB45F9}"/>
              </a:ext>
            </a:extLst>
          </p:cNvPr>
          <p:cNvCxnSpPr>
            <a:cxnSpLocks/>
          </p:cNvCxnSpPr>
          <p:nvPr/>
        </p:nvCxnSpPr>
        <p:spPr>
          <a:xfrm>
            <a:off x="4038995" y="4812200"/>
            <a:ext cx="1909554" cy="0"/>
          </a:xfrm>
          <a:prstGeom prst="line">
            <a:avLst/>
          </a:prstGeom>
          <a:ln w="9525">
            <a:prstDash val="solid"/>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66B7B37D-55E3-63DD-DF24-FA9A458F839D}"/>
              </a:ext>
            </a:extLst>
          </p:cNvPr>
          <p:cNvCxnSpPr>
            <a:cxnSpLocks/>
          </p:cNvCxnSpPr>
          <p:nvPr/>
        </p:nvCxnSpPr>
        <p:spPr>
          <a:xfrm>
            <a:off x="3144133" y="6426776"/>
            <a:ext cx="894862" cy="0"/>
          </a:xfrm>
          <a:prstGeom prst="line">
            <a:avLst/>
          </a:prstGeom>
          <a:ln w="9525">
            <a:prstDash val="solid"/>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5450A8B6-1B04-D79C-3598-F071D8F58B00}"/>
              </a:ext>
            </a:extLst>
          </p:cNvPr>
          <p:cNvCxnSpPr>
            <a:cxnSpLocks/>
          </p:cNvCxnSpPr>
          <p:nvPr/>
        </p:nvCxnSpPr>
        <p:spPr>
          <a:xfrm>
            <a:off x="4046810" y="6425397"/>
            <a:ext cx="3938954" cy="0"/>
          </a:xfrm>
          <a:prstGeom prst="line">
            <a:avLst/>
          </a:prstGeom>
          <a:ln w="9525">
            <a:prstDash val="solid"/>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75723AFB-D4FF-0F16-46CA-DB7398151DDE}"/>
              </a:ext>
            </a:extLst>
          </p:cNvPr>
          <p:cNvCxnSpPr>
            <a:cxnSpLocks/>
          </p:cNvCxnSpPr>
          <p:nvPr/>
        </p:nvCxnSpPr>
        <p:spPr>
          <a:xfrm>
            <a:off x="7985764" y="6424055"/>
            <a:ext cx="1246554" cy="0"/>
          </a:xfrm>
          <a:prstGeom prst="line">
            <a:avLst/>
          </a:prstGeom>
          <a:ln w="9525">
            <a:prstDash val="solid"/>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D5003AA0-0595-2B6A-5F27-33037B8D8E9D}"/>
              </a:ext>
            </a:extLst>
          </p:cNvPr>
          <p:cNvCxnSpPr>
            <a:cxnSpLocks/>
          </p:cNvCxnSpPr>
          <p:nvPr/>
        </p:nvCxnSpPr>
        <p:spPr>
          <a:xfrm flipV="1">
            <a:off x="9658256" y="3685363"/>
            <a:ext cx="0" cy="2228849"/>
          </a:xfrm>
          <a:prstGeom prst="line">
            <a:avLst/>
          </a:prstGeom>
          <a:ln w="9525">
            <a:prstDash val="solid"/>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3AECD120-6544-95BB-6F5B-18557BE20E93}"/>
              </a:ext>
            </a:extLst>
          </p:cNvPr>
          <p:cNvCxnSpPr>
            <a:cxnSpLocks/>
          </p:cNvCxnSpPr>
          <p:nvPr/>
        </p:nvCxnSpPr>
        <p:spPr>
          <a:xfrm>
            <a:off x="9404301" y="3685363"/>
            <a:ext cx="450899" cy="0"/>
          </a:xfrm>
          <a:prstGeom prst="line">
            <a:avLst/>
          </a:prstGeom>
          <a:ln w="12700">
            <a:prstDash val="lgDash"/>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A99B2383-C753-7A2B-73D5-F61088AB4C57}"/>
              </a:ext>
            </a:extLst>
          </p:cNvPr>
          <p:cNvCxnSpPr>
            <a:cxnSpLocks/>
          </p:cNvCxnSpPr>
          <p:nvPr/>
        </p:nvCxnSpPr>
        <p:spPr>
          <a:xfrm>
            <a:off x="9404301" y="5938065"/>
            <a:ext cx="450899" cy="0"/>
          </a:xfrm>
          <a:prstGeom prst="line">
            <a:avLst/>
          </a:prstGeom>
          <a:ln w="12700">
            <a:prstDash val="lgDash"/>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F71F918D-48F2-CCB9-1714-99E0BF8F5756}"/>
              </a:ext>
            </a:extLst>
          </p:cNvPr>
          <p:cNvSpPr txBox="1"/>
          <p:nvPr/>
        </p:nvSpPr>
        <p:spPr>
          <a:xfrm rot="16200000">
            <a:off x="9361662" y="4559315"/>
            <a:ext cx="393056" cy="307777"/>
          </a:xfrm>
          <a:prstGeom prst="rect">
            <a:avLst/>
          </a:prstGeom>
          <a:noFill/>
        </p:spPr>
        <p:txBody>
          <a:bodyPr wrap="none" rtlCol="0">
            <a:spAutoFit/>
          </a:bodyPr>
          <a:lstStyle/>
          <a:p>
            <a:r>
              <a:rPr lang="en-US" sz="1400" dirty="0"/>
              <a:t>Rh</a:t>
            </a:r>
            <a:endParaRPr lang="en-FI" sz="1400" dirty="0"/>
          </a:p>
        </p:txBody>
      </p:sp>
      <p:sp>
        <p:nvSpPr>
          <p:cNvPr id="8" name="Oval 7">
            <a:extLst>
              <a:ext uri="{FF2B5EF4-FFF2-40B4-BE49-F238E27FC236}">
                <a16:creationId xmlns:a16="http://schemas.microsoft.com/office/drawing/2014/main" id="{5D91296B-1FCE-728B-C3BF-9B72D43C5C32}"/>
              </a:ext>
            </a:extLst>
          </p:cNvPr>
          <p:cNvSpPr/>
          <p:nvPr/>
        </p:nvSpPr>
        <p:spPr>
          <a:xfrm>
            <a:off x="2920667" y="2983697"/>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FI"/>
          </a:p>
        </p:txBody>
      </p:sp>
      <p:sp>
        <p:nvSpPr>
          <p:cNvPr id="21" name="Oval 20">
            <a:extLst>
              <a:ext uri="{FF2B5EF4-FFF2-40B4-BE49-F238E27FC236}">
                <a16:creationId xmlns:a16="http://schemas.microsoft.com/office/drawing/2014/main" id="{77AA640C-560B-952C-05BD-EE20B2A3FAF8}"/>
              </a:ext>
            </a:extLst>
          </p:cNvPr>
          <p:cNvSpPr/>
          <p:nvPr/>
        </p:nvSpPr>
        <p:spPr>
          <a:xfrm>
            <a:off x="3020455" y="3010219"/>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FI"/>
          </a:p>
        </p:txBody>
      </p:sp>
      <p:sp>
        <p:nvSpPr>
          <p:cNvPr id="22" name="Oval 21">
            <a:extLst>
              <a:ext uri="{FF2B5EF4-FFF2-40B4-BE49-F238E27FC236}">
                <a16:creationId xmlns:a16="http://schemas.microsoft.com/office/drawing/2014/main" id="{72430D3B-22BC-6F0D-CBD4-D03869771ECE}"/>
              </a:ext>
            </a:extLst>
          </p:cNvPr>
          <p:cNvSpPr/>
          <p:nvPr/>
        </p:nvSpPr>
        <p:spPr>
          <a:xfrm>
            <a:off x="3162075" y="2974478"/>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FI"/>
          </a:p>
        </p:txBody>
      </p:sp>
      <p:sp>
        <p:nvSpPr>
          <p:cNvPr id="23" name="Oval 22">
            <a:extLst>
              <a:ext uri="{FF2B5EF4-FFF2-40B4-BE49-F238E27FC236}">
                <a16:creationId xmlns:a16="http://schemas.microsoft.com/office/drawing/2014/main" id="{BC62311D-AFA5-0FE7-7FCF-C5212357BB92}"/>
              </a:ext>
            </a:extLst>
          </p:cNvPr>
          <p:cNvSpPr/>
          <p:nvPr/>
        </p:nvSpPr>
        <p:spPr>
          <a:xfrm>
            <a:off x="3270696" y="3013577"/>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FI"/>
          </a:p>
        </p:txBody>
      </p:sp>
      <p:sp>
        <p:nvSpPr>
          <p:cNvPr id="25" name="Oval 24">
            <a:extLst>
              <a:ext uri="{FF2B5EF4-FFF2-40B4-BE49-F238E27FC236}">
                <a16:creationId xmlns:a16="http://schemas.microsoft.com/office/drawing/2014/main" id="{6CC38370-52A4-DC82-255F-C87BF5900B2F}"/>
              </a:ext>
            </a:extLst>
          </p:cNvPr>
          <p:cNvSpPr/>
          <p:nvPr/>
        </p:nvSpPr>
        <p:spPr>
          <a:xfrm>
            <a:off x="3815068" y="3004467"/>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FI"/>
          </a:p>
        </p:txBody>
      </p:sp>
      <p:sp>
        <p:nvSpPr>
          <p:cNvPr id="28" name="Oval 27">
            <a:extLst>
              <a:ext uri="{FF2B5EF4-FFF2-40B4-BE49-F238E27FC236}">
                <a16:creationId xmlns:a16="http://schemas.microsoft.com/office/drawing/2014/main" id="{C7827D9F-9BF7-81DE-0442-A298C2296A6F}"/>
              </a:ext>
            </a:extLst>
          </p:cNvPr>
          <p:cNvSpPr/>
          <p:nvPr/>
        </p:nvSpPr>
        <p:spPr>
          <a:xfrm>
            <a:off x="3914856" y="3030989"/>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FI"/>
          </a:p>
        </p:txBody>
      </p:sp>
      <p:sp>
        <p:nvSpPr>
          <p:cNvPr id="30" name="Oval 29">
            <a:extLst>
              <a:ext uri="{FF2B5EF4-FFF2-40B4-BE49-F238E27FC236}">
                <a16:creationId xmlns:a16="http://schemas.microsoft.com/office/drawing/2014/main" id="{C7AB3B28-F952-3227-AFF4-35C9E5A5B5A8}"/>
              </a:ext>
            </a:extLst>
          </p:cNvPr>
          <p:cNvSpPr/>
          <p:nvPr/>
        </p:nvSpPr>
        <p:spPr>
          <a:xfrm>
            <a:off x="4038548" y="3037080"/>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FI"/>
          </a:p>
        </p:txBody>
      </p:sp>
      <p:sp>
        <p:nvSpPr>
          <p:cNvPr id="32" name="Oval 31">
            <a:extLst>
              <a:ext uri="{FF2B5EF4-FFF2-40B4-BE49-F238E27FC236}">
                <a16:creationId xmlns:a16="http://schemas.microsoft.com/office/drawing/2014/main" id="{8CA5F68A-DB8C-0403-4E4E-374B1769C38D}"/>
              </a:ext>
            </a:extLst>
          </p:cNvPr>
          <p:cNvSpPr/>
          <p:nvPr/>
        </p:nvSpPr>
        <p:spPr>
          <a:xfrm>
            <a:off x="4153145" y="2998490"/>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FI"/>
          </a:p>
        </p:txBody>
      </p:sp>
      <p:sp>
        <p:nvSpPr>
          <p:cNvPr id="40" name="Oval 39">
            <a:extLst>
              <a:ext uri="{FF2B5EF4-FFF2-40B4-BE49-F238E27FC236}">
                <a16:creationId xmlns:a16="http://schemas.microsoft.com/office/drawing/2014/main" id="{B1D5477D-7B75-C82B-FAA6-EEE8BE1C5E00}"/>
              </a:ext>
            </a:extLst>
          </p:cNvPr>
          <p:cNvSpPr/>
          <p:nvPr/>
        </p:nvSpPr>
        <p:spPr>
          <a:xfrm>
            <a:off x="6268072" y="2962441"/>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FI"/>
          </a:p>
        </p:txBody>
      </p:sp>
      <p:sp>
        <p:nvSpPr>
          <p:cNvPr id="42" name="Oval 41">
            <a:extLst>
              <a:ext uri="{FF2B5EF4-FFF2-40B4-BE49-F238E27FC236}">
                <a16:creationId xmlns:a16="http://schemas.microsoft.com/office/drawing/2014/main" id="{DB52CC88-6A01-4A16-AA5F-1ADF16996F0F}"/>
              </a:ext>
            </a:extLst>
          </p:cNvPr>
          <p:cNvSpPr/>
          <p:nvPr/>
        </p:nvSpPr>
        <p:spPr>
          <a:xfrm>
            <a:off x="6367860" y="2959083"/>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FI"/>
          </a:p>
        </p:txBody>
      </p:sp>
      <p:sp>
        <p:nvSpPr>
          <p:cNvPr id="44" name="Oval 43">
            <a:extLst>
              <a:ext uri="{FF2B5EF4-FFF2-40B4-BE49-F238E27FC236}">
                <a16:creationId xmlns:a16="http://schemas.microsoft.com/office/drawing/2014/main" id="{17EA4D69-2AC5-60C7-4E68-FB69313972FC}"/>
              </a:ext>
            </a:extLst>
          </p:cNvPr>
          <p:cNvSpPr/>
          <p:nvPr/>
        </p:nvSpPr>
        <p:spPr>
          <a:xfrm>
            <a:off x="6491552" y="2995054"/>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FI"/>
          </a:p>
        </p:txBody>
      </p:sp>
      <p:sp>
        <p:nvSpPr>
          <p:cNvPr id="46" name="Oval 45">
            <a:extLst>
              <a:ext uri="{FF2B5EF4-FFF2-40B4-BE49-F238E27FC236}">
                <a16:creationId xmlns:a16="http://schemas.microsoft.com/office/drawing/2014/main" id="{17D1C8FA-AFF6-155E-279B-D9ECE626FB02}"/>
              </a:ext>
            </a:extLst>
          </p:cNvPr>
          <p:cNvSpPr/>
          <p:nvPr/>
        </p:nvSpPr>
        <p:spPr>
          <a:xfrm>
            <a:off x="6606149" y="2956464"/>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FI"/>
          </a:p>
        </p:txBody>
      </p:sp>
      <p:sp>
        <p:nvSpPr>
          <p:cNvPr id="47" name="Oval 46">
            <a:extLst>
              <a:ext uri="{FF2B5EF4-FFF2-40B4-BE49-F238E27FC236}">
                <a16:creationId xmlns:a16="http://schemas.microsoft.com/office/drawing/2014/main" id="{2ED41EF9-E27E-F757-90DF-96BE0CA0BCDD}"/>
              </a:ext>
            </a:extLst>
          </p:cNvPr>
          <p:cNvSpPr/>
          <p:nvPr/>
        </p:nvSpPr>
        <p:spPr>
          <a:xfrm>
            <a:off x="7722677" y="2974587"/>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FI"/>
          </a:p>
        </p:txBody>
      </p:sp>
      <p:sp>
        <p:nvSpPr>
          <p:cNvPr id="50" name="Oval 49">
            <a:extLst>
              <a:ext uri="{FF2B5EF4-FFF2-40B4-BE49-F238E27FC236}">
                <a16:creationId xmlns:a16="http://schemas.microsoft.com/office/drawing/2014/main" id="{61EA36EF-4276-C349-E75F-F38F0EB42D5D}"/>
              </a:ext>
            </a:extLst>
          </p:cNvPr>
          <p:cNvSpPr/>
          <p:nvPr/>
        </p:nvSpPr>
        <p:spPr>
          <a:xfrm>
            <a:off x="7822465" y="3001109"/>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FI"/>
          </a:p>
        </p:txBody>
      </p:sp>
      <p:sp>
        <p:nvSpPr>
          <p:cNvPr id="51" name="Oval 50">
            <a:extLst>
              <a:ext uri="{FF2B5EF4-FFF2-40B4-BE49-F238E27FC236}">
                <a16:creationId xmlns:a16="http://schemas.microsoft.com/office/drawing/2014/main" id="{1AC02404-05E8-BB38-502F-B91819907FD0}"/>
              </a:ext>
            </a:extLst>
          </p:cNvPr>
          <p:cNvSpPr/>
          <p:nvPr/>
        </p:nvSpPr>
        <p:spPr>
          <a:xfrm>
            <a:off x="7934205" y="2977320"/>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FI"/>
          </a:p>
        </p:txBody>
      </p:sp>
      <p:sp>
        <p:nvSpPr>
          <p:cNvPr id="52" name="Oval 51">
            <a:extLst>
              <a:ext uri="{FF2B5EF4-FFF2-40B4-BE49-F238E27FC236}">
                <a16:creationId xmlns:a16="http://schemas.microsoft.com/office/drawing/2014/main" id="{597E7162-2BC7-750D-5922-D8CB0E38F935}"/>
              </a:ext>
            </a:extLst>
          </p:cNvPr>
          <p:cNvSpPr/>
          <p:nvPr/>
        </p:nvSpPr>
        <p:spPr>
          <a:xfrm>
            <a:off x="8042826" y="3016419"/>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FI"/>
          </a:p>
        </p:txBody>
      </p:sp>
      <p:sp>
        <p:nvSpPr>
          <p:cNvPr id="53" name="Oval 52">
            <a:extLst>
              <a:ext uri="{FF2B5EF4-FFF2-40B4-BE49-F238E27FC236}">
                <a16:creationId xmlns:a16="http://schemas.microsoft.com/office/drawing/2014/main" id="{47C57C7F-125F-EDCD-F8F7-7EF5589025D3}"/>
              </a:ext>
            </a:extLst>
          </p:cNvPr>
          <p:cNvSpPr/>
          <p:nvPr/>
        </p:nvSpPr>
        <p:spPr>
          <a:xfrm>
            <a:off x="9001849" y="3002392"/>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FI"/>
          </a:p>
        </p:txBody>
      </p:sp>
      <p:sp>
        <p:nvSpPr>
          <p:cNvPr id="54" name="Oval 53">
            <a:extLst>
              <a:ext uri="{FF2B5EF4-FFF2-40B4-BE49-F238E27FC236}">
                <a16:creationId xmlns:a16="http://schemas.microsoft.com/office/drawing/2014/main" id="{934D0C97-FB94-A67B-E0CF-D127BB7F3DA7}"/>
              </a:ext>
            </a:extLst>
          </p:cNvPr>
          <p:cNvSpPr/>
          <p:nvPr/>
        </p:nvSpPr>
        <p:spPr>
          <a:xfrm>
            <a:off x="9113589" y="2987082"/>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FI"/>
          </a:p>
        </p:txBody>
      </p:sp>
      <p:sp>
        <p:nvSpPr>
          <p:cNvPr id="55" name="Oval 54">
            <a:extLst>
              <a:ext uri="{FF2B5EF4-FFF2-40B4-BE49-F238E27FC236}">
                <a16:creationId xmlns:a16="http://schemas.microsoft.com/office/drawing/2014/main" id="{3750E4F5-6CA8-5EB8-A361-83988DF36F66}"/>
              </a:ext>
            </a:extLst>
          </p:cNvPr>
          <p:cNvSpPr/>
          <p:nvPr/>
        </p:nvSpPr>
        <p:spPr>
          <a:xfrm>
            <a:off x="9225329" y="3035005"/>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FI"/>
          </a:p>
        </p:txBody>
      </p:sp>
      <p:sp>
        <p:nvSpPr>
          <p:cNvPr id="56" name="Oval 55">
            <a:extLst>
              <a:ext uri="{FF2B5EF4-FFF2-40B4-BE49-F238E27FC236}">
                <a16:creationId xmlns:a16="http://schemas.microsoft.com/office/drawing/2014/main" id="{C8C1B8EA-9A5B-1783-4102-2A32FC317B92}"/>
              </a:ext>
            </a:extLst>
          </p:cNvPr>
          <p:cNvSpPr/>
          <p:nvPr/>
        </p:nvSpPr>
        <p:spPr>
          <a:xfrm>
            <a:off x="9339926" y="3014343"/>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FI"/>
          </a:p>
        </p:txBody>
      </p:sp>
      <p:sp>
        <p:nvSpPr>
          <p:cNvPr id="57" name="Oval 56">
            <a:extLst>
              <a:ext uri="{FF2B5EF4-FFF2-40B4-BE49-F238E27FC236}">
                <a16:creationId xmlns:a16="http://schemas.microsoft.com/office/drawing/2014/main" id="{43653699-79E9-2D3C-EECA-47353807BC8A}"/>
              </a:ext>
            </a:extLst>
          </p:cNvPr>
          <p:cNvSpPr/>
          <p:nvPr/>
        </p:nvSpPr>
        <p:spPr>
          <a:xfrm>
            <a:off x="8348119" y="2983007"/>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FI"/>
          </a:p>
        </p:txBody>
      </p:sp>
      <p:sp>
        <p:nvSpPr>
          <p:cNvPr id="58" name="Oval 57">
            <a:extLst>
              <a:ext uri="{FF2B5EF4-FFF2-40B4-BE49-F238E27FC236}">
                <a16:creationId xmlns:a16="http://schemas.microsoft.com/office/drawing/2014/main" id="{72A9BB40-7181-8D2F-A179-29FB780201F5}"/>
              </a:ext>
            </a:extLst>
          </p:cNvPr>
          <p:cNvSpPr/>
          <p:nvPr/>
        </p:nvSpPr>
        <p:spPr>
          <a:xfrm>
            <a:off x="8447907" y="2991601"/>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FI"/>
          </a:p>
        </p:txBody>
      </p:sp>
      <p:sp>
        <p:nvSpPr>
          <p:cNvPr id="59" name="Oval 58">
            <a:extLst>
              <a:ext uri="{FF2B5EF4-FFF2-40B4-BE49-F238E27FC236}">
                <a16:creationId xmlns:a16="http://schemas.microsoft.com/office/drawing/2014/main" id="{471C89C9-BA38-A97D-B5E4-C9CC097DAEBB}"/>
              </a:ext>
            </a:extLst>
          </p:cNvPr>
          <p:cNvSpPr/>
          <p:nvPr/>
        </p:nvSpPr>
        <p:spPr>
          <a:xfrm>
            <a:off x="8571599" y="2997692"/>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FI"/>
          </a:p>
        </p:txBody>
      </p:sp>
      <p:sp>
        <p:nvSpPr>
          <p:cNvPr id="60" name="Oval 59">
            <a:extLst>
              <a:ext uri="{FF2B5EF4-FFF2-40B4-BE49-F238E27FC236}">
                <a16:creationId xmlns:a16="http://schemas.microsoft.com/office/drawing/2014/main" id="{ED20871D-D9AC-CD29-74F0-3B86292C4795}"/>
              </a:ext>
            </a:extLst>
          </p:cNvPr>
          <p:cNvSpPr/>
          <p:nvPr/>
        </p:nvSpPr>
        <p:spPr>
          <a:xfrm>
            <a:off x="8686196" y="2959102"/>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FI"/>
          </a:p>
        </p:txBody>
      </p:sp>
      <p:sp>
        <p:nvSpPr>
          <p:cNvPr id="61" name="Oval 60">
            <a:extLst>
              <a:ext uri="{FF2B5EF4-FFF2-40B4-BE49-F238E27FC236}">
                <a16:creationId xmlns:a16="http://schemas.microsoft.com/office/drawing/2014/main" id="{8973EF27-267D-9D97-FB5A-1724C6504F45}"/>
              </a:ext>
            </a:extLst>
          </p:cNvPr>
          <p:cNvSpPr/>
          <p:nvPr/>
        </p:nvSpPr>
        <p:spPr>
          <a:xfrm>
            <a:off x="1737560" y="2984289"/>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FI"/>
          </a:p>
        </p:txBody>
      </p:sp>
      <p:sp>
        <p:nvSpPr>
          <p:cNvPr id="62" name="Oval 61">
            <a:extLst>
              <a:ext uri="{FF2B5EF4-FFF2-40B4-BE49-F238E27FC236}">
                <a16:creationId xmlns:a16="http://schemas.microsoft.com/office/drawing/2014/main" id="{FCDC679A-3FBF-200A-DE04-D6EE97BCE1AB}"/>
              </a:ext>
            </a:extLst>
          </p:cNvPr>
          <p:cNvSpPr/>
          <p:nvPr/>
        </p:nvSpPr>
        <p:spPr>
          <a:xfrm>
            <a:off x="1837348" y="2992883"/>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FI"/>
          </a:p>
        </p:txBody>
      </p:sp>
      <p:sp>
        <p:nvSpPr>
          <p:cNvPr id="63" name="Oval 62">
            <a:extLst>
              <a:ext uri="{FF2B5EF4-FFF2-40B4-BE49-F238E27FC236}">
                <a16:creationId xmlns:a16="http://schemas.microsoft.com/office/drawing/2014/main" id="{FB2E2428-9259-0390-6446-2EB5513D6CCD}"/>
              </a:ext>
            </a:extLst>
          </p:cNvPr>
          <p:cNvSpPr/>
          <p:nvPr/>
        </p:nvSpPr>
        <p:spPr>
          <a:xfrm>
            <a:off x="1961040" y="3016902"/>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FI"/>
          </a:p>
        </p:txBody>
      </p:sp>
      <p:sp>
        <p:nvSpPr>
          <p:cNvPr id="64" name="Oval 63">
            <a:extLst>
              <a:ext uri="{FF2B5EF4-FFF2-40B4-BE49-F238E27FC236}">
                <a16:creationId xmlns:a16="http://schemas.microsoft.com/office/drawing/2014/main" id="{BA4F1FC4-D712-B7F3-E689-972901119FAE}"/>
              </a:ext>
            </a:extLst>
          </p:cNvPr>
          <p:cNvSpPr/>
          <p:nvPr/>
        </p:nvSpPr>
        <p:spPr>
          <a:xfrm>
            <a:off x="2075637" y="2978312"/>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FI"/>
          </a:p>
        </p:txBody>
      </p:sp>
      <p:sp>
        <p:nvSpPr>
          <p:cNvPr id="65" name="Oval 64">
            <a:extLst>
              <a:ext uri="{FF2B5EF4-FFF2-40B4-BE49-F238E27FC236}">
                <a16:creationId xmlns:a16="http://schemas.microsoft.com/office/drawing/2014/main" id="{158B1C29-E93E-29EE-09C3-5FBA7636987E}"/>
              </a:ext>
            </a:extLst>
          </p:cNvPr>
          <p:cNvSpPr/>
          <p:nvPr/>
        </p:nvSpPr>
        <p:spPr>
          <a:xfrm>
            <a:off x="5093655" y="2997216"/>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6" name="Oval 65">
            <a:extLst>
              <a:ext uri="{FF2B5EF4-FFF2-40B4-BE49-F238E27FC236}">
                <a16:creationId xmlns:a16="http://schemas.microsoft.com/office/drawing/2014/main" id="{49F4BDFA-B540-2BA9-4224-F26800202E28}"/>
              </a:ext>
            </a:extLst>
          </p:cNvPr>
          <p:cNvSpPr/>
          <p:nvPr/>
        </p:nvSpPr>
        <p:spPr>
          <a:xfrm>
            <a:off x="5193443" y="2993858"/>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7" name="Oval 66">
            <a:extLst>
              <a:ext uri="{FF2B5EF4-FFF2-40B4-BE49-F238E27FC236}">
                <a16:creationId xmlns:a16="http://schemas.microsoft.com/office/drawing/2014/main" id="{942E314D-C1EF-3680-7AA5-A4F178840E75}"/>
              </a:ext>
            </a:extLst>
          </p:cNvPr>
          <p:cNvSpPr/>
          <p:nvPr/>
        </p:nvSpPr>
        <p:spPr>
          <a:xfrm>
            <a:off x="5317135" y="3029829"/>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8" name="TextBox 67">
            <a:extLst>
              <a:ext uri="{FF2B5EF4-FFF2-40B4-BE49-F238E27FC236}">
                <a16:creationId xmlns:a16="http://schemas.microsoft.com/office/drawing/2014/main" id="{47B513BC-39E0-DAE7-9DFA-20C3F0B118FC}"/>
              </a:ext>
            </a:extLst>
          </p:cNvPr>
          <p:cNvSpPr txBox="1"/>
          <p:nvPr/>
        </p:nvSpPr>
        <p:spPr>
          <a:xfrm>
            <a:off x="180171" y="2888842"/>
            <a:ext cx="1461426" cy="276999"/>
          </a:xfrm>
          <a:prstGeom prst="rect">
            <a:avLst/>
          </a:prstGeom>
          <a:noFill/>
        </p:spPr>
        <p:txBody>
          <a:bodyPr wrap="none" rtlCol="0">
            <a:spAutoFit/>
          </a:bodyPr>
          <a:lstStyle/>
          <a:p>
            <a:r>
              <a:rPr lang="en-US" sz="1200" dirty="0">
                <a:solidFill>
                  <a:srgbClr val="7030A0"/>
                </a:solidFill>
              </a:rPr>
              <a:t>Scan point clusters</a:t>
            </a:r>
            <a:endParaRPr lang="en-FI" dirty="0">
              <a:solidFill>
                <a:srgbClr val="7030A0"/>
              </a:solidFill>
            </a:endParaRPr>
          </a:p>
        </p:txBody>
      </p:sp>
      <p:sp>
        <p:nvSpPr>
          <p:cNvPr id="33" name="TextBox 32">
            <a:extLst>
              <a:ext uri="{FF2B5EF4-FFF2-40B4-BE49-F238E27FC236}">
                <a16:creationId xmlns:a16="http://schemas.microsoft.com/office/drawing/2014/main" id="{F6A0B974-C076-44AF-4B69-CE2FF155B77A}"/>
              </a:ext>
            </a:extLst>
          </p:cNvPr>
          <p:cNvSpPr txBox="1"/>
          <p:nvPr/>
        </p:nvSpPr>
        <p:spPr>
          <a:xfrm>
            <a:off x="3553648" y="732528"/>
            <a:ext cx="4489178" cy="276999"/>
          </a:xfrm>
          <a:prstGeom prst="rect">
            <a:avLst/>
          </a:prstGeom>
          <a:noFill/>
        </p:spPr>
        <p:txBody>
          <a:bodyPr wrap="none" rtlCol="0">
            <a:spAutoFit/>
          </a:bodyPr>
          <a:lstStyle/>
          <a:p>
            <a:r>
              <a:rPr lang="en-US" sz="1200" dirty="0">
                <a:solidFill>
                  <a:schemeClr val="tx2">
                    <a:lumMod val="75000"/>
                    <a:lumOff val="25000"/>
                  </a:schemeClr>
                </a:solidFill>
              </a:rPr>
              <a:t>Data handling to match scan point clusters with reflector pattern </a:t>
            </a:r>
            <a:endParaRPr lang="en-FI" dirty="0">
              <a:solidFill>
                <a:schemeClr val="tx2">
                  <a:lumMod val="75000"/>
                  <a:lumOff val="25000"/>
                </a:schemeClr>
              </a:solidFill>
            </a:endParaRPr>
          </a:p>
        </p:txBody>
      </p:sp>
    </p:spTree>
    <p:extLst>
      <p:ext uri="{BB962C8B-B14F-4D97-AF65-F5344CB8AC3E}">
        <p14:creationId xmlns:p14="http://schemas.microsoft.com/office/powerpoint/2010/main" val="3223699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637998-8265-D965-9DD1-76E816A3071B}"/>
              </a:ext>
            </a:extLst>
          </p:cNvPr>
          <p:cNvSpPr/>
          <p:nvPr/>
        </p:nvSpPr>
        <p:spPr>
          <a:xfrm>
            <a:off x="2981073" y="3685364"/>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Rectangle 2">
            <a:extLst>
              <a:ext uri="{FF2B5EF4-FFF2-40B4-BE49-F238E27FC236}">
                <a16:creationId xmlns:a16="http://schemas.microsoft.com/office/drawing/2014/main" id="{7D6DD9B1-1515-E5A0-5972-FD419CB10F89}"/>
              </a:ext>
            </a:extLst>
          </p:cNvPr>
          <p:cNvSpPr/>
          <p:nvPr/>
        </p:nvSpPr>
        <p:spPr>
          <a:xfrm>
            <a:off x="3859093" y="3685363"/>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Rectangle 3">
            <a:extLst>
              <a:ext uri="{FF2B5EF4-FFF2-40B4-BE49-F238E27FC236}">
                <a16:creationId xmlns:a16="http://schemas.microsoft.com/office/drawing/2014/main" id="{4EC12F8D-02BD-DEC0-E7D7-BFEFA14273D5}"/>
              </a:ext>
            </a:extLst>
          </p:cNvPr>
          <p:cNvSpPr/>
          <p:nvPr/>
        </p:nvSpPr>
        <p:spPr>
          <a:xfrm>
            <a:off x="7802443" y="3685363"/>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Rectangle 4">
            <a:extLst>
              <a:ext uri="{FF2B5EF4-FFF2-40B4-BE49-F238E27FC236}">
                <a16:creationId xmlns:a16="http://schemas.microsoft.com/office/drawing/2014/main" id="{2794252D-4796-810C-3E76-A2E2C2EE2762}"/>
              </a:ext>
            </a:extLst>
          </p:cNvPr>
          <p:cNvSpPr/>
          <p:nvPr/>
        </p:nvSpPr>
        <p:spPr>
          <a:xfrm>
            <a:off x="9048330" y="3685363"/>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Rectangle 5">
            <a:extLst>
              <a:ext uri="{FF2B5EF4-FFF2-40B4-BE49-F238E27FC236}">
                <a16:creationId xmlns:a16="http://schemas.microsoft.com/office/drawing/2014/main" id="{A248D9C5-9E8E-EEAC-FC2C-2F76530765DB}"/>
              </a:ext>
            </a:extLst>
          </p:cNvPr>
          <p:cNvSpPr/>
          <p:nvPr/>
        </p:nvSpPr>
        <p:spPr>
          <a:xfrm rot="18938324">
            <a:off x="5821768" y="3042136"/>
            <a:ext cx="269192" cy="3486092"/>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7" name="Straight Connector 6">
            <a:extLst>
              <a:ext uri="{FF2B5EF4-FFF2-40B4-BE49-F238E27FC236}">
                <a16:creationId xmlns:a16="http://schemas.microsoft.com/office/drawing/2014/main" id="{D132C064-82EA-0193-43DA-95121087F5A9}"/>
              </a:ext>
            </a:extLst>
          </p:cNvPr>
          <p:cNvCxnSpPr>
            <a:cxnSpLocks/>
          </p:cNvCxnSpPr>
          <p:nvPr/>
        </p:nvCxnSpPr>
        <p:spPr>
          <a:xfrm>
            <a:off x="3144133" y="5945718"/>
            <a:ext cx="0" cy="527948"/>
          </a:xfrm>
          <a:prstGeom prst="line">
            <a:avLst/>
          </a:prstGeom>
          <a:ln w="12700">
            <a:prstDash val="lgDash"/>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D88A874C-1DA0-09AC-70E9-E2B747D59294}"/>
              </a:ext>
            </a:extLst>
          </p:cNvPr>
          <p:cNvCxnSpPr>
            <a:cxnSpLocks/>
          </p:cNvCxnSpPr>
          <p:nvPr/>
        </p:nvCxnSpPr>
        <p:spPr>
          <a:xfrm>
            <a:off x="4046810" y="5945718"/>
            <a:ext cx="0" cy="527948"/>
          </a:xfrm>
          <a:prstGeom prst="line">
            <a:avLst/>
          </a:prstGeom>
          <a:ln w="12700">
            <a:prstDash val="lgDash"/>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84E6C874-E89F-AF1D-8DFA-5C24147C1F41}"/>
              </a:ext>
            </a:extLst>
          </p:cNvPr>
          <p:cNvCxnSpPr>
            <a:cxnSpLocks/>
          </p:cNvCxnSpPr>
          <p:nvPr/>
        </p:nvCxnSpPr>
        <p:spPr>
          <a:xfrm>
            <a:off x="7985764" y="5939036"/>
            <a:ext cx="0" cy="527948"/>
          </a:xfrm>
          <a:prstGeom prst="line">
            <a:avLst/>
          </a:prstGeom>
          <a:ln w="12700">
            <a:prstDash val="lgDash"/>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497A4CD-641C-2EE5-AEEE-72F0D0C76C2C}"/>
              </a:ext>
            </a:extLst>
          </p:cNvPr>
          <p:cNvCxnSpPr>
            <a:cxnSpLocks/>
          </p:cNvCxnSpPr>
          <p:nvPr/>
        </p:nvCxnSpPr>
        <p:spPr>
          <a:xfrm>
            <a:off x="9232318" y="5939036"/>
            <a:ext cx="0" cy="527948"/>
          </a:xfrm>
          <a:prstGeom prst="line">
            <a:avLst/>
          </a:prstGeom>
          <a:ln w="12700">
            <a:prstDash val="lgDash"/>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394B0BFB-B627-0084-E55F-43506C37A2E5}"/>
              </a:ext>
            </a:extLst>
          </p:cNvPr>
          <p:cNvSpPr txBox="1"/>
          <p:nvPr/>
        </p:nvSpPr>
        <p:spPr>
          <a:xfrm>
            <a:off x="3394878" y="6125472"/>
            <a:ext cx="29046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A</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3" name="TextBox 12">
            <a:extLst>
              <a:ext uri="{FF2B5EF4-FFF2-40B4-BE49-F238E27FC236}">
                <a16:creationId xmlns:a16="http://schemas.microsoft.com/office/drawing/2014/main" id="{9B590913-FBFF-AF64-7115-C19F4A064E48}"/>
              </a:ext>
            </a:extLst>
          </p:cNvPr>
          <p:cNvSpPr txBox="1"/>
          <p:nvPr/>
        </p:nvSpPr>
        <p:spPr>
          <a:xfrm>
            <a:off x="5810327" y="6100426"/>
            <a:ext cx="29367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B</a:t>
            </a:r>
            <a:endParaRPr kumimoji="0" lang="en-FI"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4" name="TextBox 13">
            <a:extLst>
              <a:ext uri="{FF2B5EF4-FFF2-40B4-BE49-F238E27FC236}">
                <a16:creationId xmlns:a16="http://schemas.microsoft.com/office/drawing/2014/main" id="{AC3B231C-95E1-2617-EAC2-40344A289472}"/>
              </a:ext>
            </a:extLst>
          </p:cNvPr>
          <p:cNvSpPr txBox="1"/>
          <p:nvPr/>
        </p:nvSpPr>
        <p:spPr>
          <a:xfrm>
            <a:off x="8469006" y="6104334"/>
            <a:ext cx="30970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C</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5" name="TextBox 14">
            <a:extLst>
              <a:ext uri="{FF2B5EF4-FFF2-40B4-BE49-F238E27FC236}">
                <a16:creationId xmlns:a16="http://schemas.microsoft.com/office/drawing/2014/main" id="{C8698C9F-137B-E8A6-ADC3-357FA3EFB1D0}"/>
              </a:ext>
            </a:extLst>
          </p:cNvPr>
          <p:cNvSpPr txBox="1"/>
          <p:nvPr/>
        </p:nvSpPr>
        <p:spPr>
          <a:xfrm>
            <a:off x="2940189" y="3291003"/>
            <a:ext cx="42351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Rw</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6" name="TextBox 15">
            <a:extLst>
              <a:ext uri="{FF2B5EF4-FFF2-40B4-BE49-F238E27FC236}">
                <a16:creationId xmlns:a16="http://schemas.microsoft.com/office/drawing/2014/main" id="{A24B9B99-70EC-C62F-ED0C-715459ADBEE0}"/>
              </a:ext>
            </a:extLst>
          </p:cNvPr>
          <p:cNvSpPr txBox="1"/>
          <p:nvPr/>
        </p:nvSpPr>
        <p:spPr>
          <a:xfrm>
            <a:off x="3809441" y="3296865"/>
            <a:ext cx="42351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Rw</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7" name="TextBox 16">
            <a:extLst>
              <a:ext uri="{FF2B5EF4-FFF2-40B4-BE49-F238E27FC236}">
                <a16:creationId xmlns:a16="http://schemas.microsoft.com/office/drawing/2014/main" id="{DE9A9828-7E51-D671-AF1F-BB92C8493D3E}"/>
              </a:ext>
            </a:extLst>
          </p:cNvPr>
          <p:cNvSpPr txBox="1"/>
          <p:nvPr/>
        </p:nvSpPr>
        <p:spPr>
          <a:xfrm>
            <a:off x="7745929" y="3291003"/>
            <a:ext cx="42351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Rw</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8" name="TextBox 17">
            <a:extLst>
              <a:ext uri="{FF2B5EF4-FFF2-40B4-BE49-F238E27FC236}">
                <a16:creationId xmlns:a16="http://schemas.microsoft.com/office/drawing/2014/main" id="{20246675-BBA5-D00E-3906-6F35BBFFAF17}"/>
              </a:ext>
            </a:extLst>
          </p:cNvPr>
          <p:cNvSpPr txBox="1"/>
          <p:nvPr/>
        </p:nvSpPr>
        <p:spPr>
          <a:xfrm>
            <a:off x="8980787" y="3291003"/>
            <a:ext cx="42351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Rw</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9" name="TextBox 18">
            <a:extLst>
              <a:ext uri="{FF2B5EF4-FFF2-40B4-BE49-F238E27FC236}">
                <a16:creationId xmlns:a16="http://schemas.microsoft.com/office/drawing/2014/main" id="{EDC8656C-70B9-C885-02F0-5EF0C66C70DC}"/>
              </a:ext>
            </a:extLst>
          </p:cNvPr>
          <p:cNvSpPr txBox="1"/>
          <p:nvPr/>
        </p:nvSpPr>
        <p:spPr>
          <a:xfrm rot="18847342">
            <a:off x="4354986" y="3269969"/>
            <a:ext cx="51905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Rwa</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cxnSp>
        <p:nvCxnSpPr>
          <p:cNvPr id="20" name="Straight Connector 19">
            <a:extLst>
              <a:ext uri="{FF2B5EF4-FFF2-40B4-BE49-F238E27FC236}">
                <a16:creationId xmlns:a16="http://schemas.microsoft.com/office/drawing/2014/main" id="{C71DEF03-2C78-B92B-1A66-D8998F2A4806}"/>
              </a:ext>
            </a:extLst>
          </p:cNvPr>
          <p:cNvCxnSpPr>
            <a:cxnSpLocks/>
          </p:cNvCxnSpPr>
          <p:nvPr/>
        </p:nvCxnSpPr>
        <p:spPr>
          <a:xfrm>
            <a:off x="5956364" y="4812200"/>
            <a:ext cx="2029400" cy="0"/>
          </a:xfrm>
          <a:prstGeom prst="line">
            <a:avLst/>
          </a:prstGeom>
          <a:ln w="9525">
            <a:prstDash val="solid"/>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9BFE67AB-E5CC-9169-29FC-95501731ACFA}"/>
              </a:ext>
            </a:extLst>
          </p:cNvPr>
          <p:cNvCxnSpPr>
            <a:cxnSpLocks/>
          </p:cNvCxnSpPr>
          <p:nvPr/>
        </p:nvCxnSpPr>
        <p:spPr>
          <a:xfrm>
            <a:off x="5956364" y="3829538"/>
            <a:ext cx="0" cy="1510609"/>
          </a:xfrm>
          <a:prstGeom prst="line">
            <a:avLst/>
          </a:prstGeom>
          <a:ln w="12700">
            <a:prstDash val="lgDash"/>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B8644113-AD05-11E3-4B37-BEF07CE37572}"/>
              </a:ext>
            </a:extLst>
          </p:cNvPr>
          <p:cNvSpPr txBox="1"/>
          <p:nvPr/>
        </p:nvSpPr>
        <p:spPr>
          <a:xfrm>
            <a:off x="6664275" y="4462171"/>
            <a:ext cx="5493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B/2</a:t>
            </a:r>
            <a:endParaRPr kumimoji="0" lang="en-FI"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7" name="TextBox 26">
            <a:extLst>
              <a:ext uri="{FF2B5EF4-FFF2-40B4-BE49-F238E27FC236}">
                <a16:creationId xmlns:a16="http://schemas.microsoft.com/office/drawing/2014/main" id="{4F72FC18-B141-3D86-A7C1-A67F84E77F21}"/>
              </a:ext>
            </a:extLst>
          </p:cNvPr>
          <p:cNvSpPr txBox="1"/>
          <p:nvPr/>
        </p:nvSpPr>
        <p:spPr>
          <a:xfrm>
            <a:off x="4753094" y="4462170"/>
            <a:ext cx="45462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B/2</a:t>
            </a:r>
            <a:endParaRPr kumimoji="0" lang="en-FI"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9" name="Arc 28">
            <a:extLst>
              <a:ext uri="{FF2B5EF4-FFF2-40B4-BE49-F238E27FC236}">
                <a16:creationId xmlns:a16="http://schemas.microsoft.com/office/drawing/2014/main" id="{650E1225-0ADB-A609-292E-44D51BDD1ACE}"/>
              </a:ext>
            </a:extLst>
          </p:cNvPr>
          <p:cNvSpPr/>
          <p:nvPr/>
        </p:nvSpPr>
        <p:spPr>
          <a:xfrm>
            <a:off x="5526485" y="3974813"/>
            <a:ext cx="793756" cy="793756"/>
          </a:xfrm>
          <a:prstGeom prst="arc">
            <a:avLst>
              <a:gd name="adj1" fmla="val 12446753"/>
              <a:gd name="adj2" fmla="val 16460513"/>
            </a:avLst>
          </a:prstGeom>
          <a:ln>
            <a:solidFill>
              <a:schemeClr val="tx2">
                <a:lumMod val="75000"/>
                <a:lumOff val="25000"/>
              </a:schemeClr>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31" name="TextBox 30">
            <a:extLst>
              <a:ext uri="{FF2B5EF4-FFF2-40B4-BE49-F238E27FC236}">
                <a16:creationId xmlns:a16="http://schemas.microsoft.com/office/drawing/2014/main" id="{8906BFA1-C476-02E9-8DCD-A19D99E6F0C2}"/>
              </a:ext>
            </a:extLst>
          </p:cNvPr>
          <p:cNvSpPr txBox="1"/>
          <p:nvPr/>
        </p:nvSpPr>
        <p:spPr>
          <a:xfrm rot="19768393">
            <a:off x="5401859" y="3763090"/>
            <a:ext cx="46679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ang</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cxnSp>
        <p:nvCxnSpPr>
          <p:cNvPr id="35" name="Straight Connector 34">
            <a:extLst>
              <a:ext uri="{FF2B5EF4-FFF2-40B4-BE49-F238E27FC236}">
                <a16:creationId xmlns:a16="http://schemas.microsoft.com/office/drawing/2014/main" id="{50E760BB-F2D9-0A03-EB24-E96F4BEB45F9}"/>
              </a:ext>
            </a:extLst>
          </p:cNvPr>
          <p:cNvCxnSpPr>
            <a:cxnSpLocks/>
          </p:cNvCxnSpPr>
          <p:nvPr/>
        </p:nvCxnSpPr>
        <p:spPr>
          <a:xfrm>
            <a:off x="4038995" y="4812200"/>
            <a:ext cx="1909554" cy="0"/>
          </a:xfrm>
          <a:prstGeom prst="line">
            <a:avLst/>
          </a:prstGeom>
          <a:ln w="9525">
            <a:prstDash val="solid"/>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66B7B37D-55E3-63DD-DF24-FA9A458F839D}"/>
              </a:ext>
            </a:extLst>
          </p:cNvPr>
          <p:cNvCxnSpPr>
            <a:cxnSpLocks/>
          </p:cNvCxnSpPr>
          <p:nvPr/>
        </p:nvCxnSpPr>
        <p:spPr>
          <a:xfrm>
            <a:off x="3144133" y="6426776"/>
            <a:ext cx="894862" cy="0"/>
          </a:xfrm>
          <a:prstGeom prst="line">
            <a:avLst/>
          </a:prstGeom>
          <a:ln w="9525">
            <a:prstDash val="solid"/>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5450A8B6-1B04-D79C-3598-F071D8F58B00}"/>
              </a:ext>
            </a:extLst>
          </p:cNvPr>
          <p:cNvCxnSpPr>
            <a:cxnSpLocks/>
          </p:cNvCxnSpPr>
          <p:nvPr/>
        </p:nvCxnSpPr>
        <p:spPr>
          <a:xfrm>
            <a:off x="4046810" y="6425397"/>
            <a:ext cx="3938954" cy="0"/>
          </a:xfrm>
          <a:prstGeom prst="line">
            <a:avLst/>
          </a:prstGeom>
          <a:ln w="9525">
            <a:prstDash val="solid"/>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75723AFB-D4FF-0F16-46CA-DB7398151DDE}"/>
              </a:ext>
            </a:extLst>
          </p:cNvPr>
          <p:cNvCxnSpPr>
            <a:cxnSpLocks/>
          </p:cNvCxnSpPr>
          <p:nvPr/>
        </p:nvCxnSpPr>
        <p:spPr>
          <a:xfrm>
            <a:off x="7985764" y="6424055"/>
            <a:ext cx="1246554" cy="0"/>
          </a:xfrm>
          <a:prstGeom prst="line">
            <a:avLst/>
          </a:prstGeom>
          <a:ln w="9525">
            <a:prstDash val="solid"/>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D5003AA0-0595-2B6A-5F27-33037B8D8E9D}"/>
              </a:ext>
            </a:extLst>
          </p:cNvPr>
          <p:cNvCxnSpPr>
            <a:cxnSpLocks/>
          </p:cNvCxnSpPr>
          <p:nvPr/>
        </p:nvCxnSpPr>
        <p:spPr>
          <a:xfrm flipV="1">
            <a:off x="9658256" y="3685363"/>
            <a:ext cx="0" cy="2228849"/>
          </a:xfrm>
          <a:prstGeom prst="line">
            <a:avLst/>
          </a:prstGeom>
          <a:ln w="9525">
            <a:prstDash val="solid"/>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3AECD120-6544-95BB-6F5B-18557BE20E93}"/>
              </a:ext>
            </a:extLst>
          </p:cNvPr>
          <p:cNvCxnSpPr>
            <a:cxnSpLocks/>
          </p:cNvCxnSpPr>
          <p:nvPr/>
        </p:nvCxnSpPr>
        <p:spPr>
          <a:xfrm>
            <a:off x="9404301" y="3685363"/>
            <a:ext cx="450899" cy="0"/>
          </a:xfrm>
          <a:prstGeom prst="line">
            <a:avLst/>
          </a:prstGeom>
          <a:ln w="12700">
            <a:prstDash val="lgDash"/>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A99B2383-C753-7A2B-73D5-F61088AB4C57}"/>
              </a:ext>
            </a:extLst>
          </p:cNvPr>
          <p:cNvCxnSpPr>
            <a:cxnSpLocks/>
          </p:cNvCxnSpPr>
          <p:nvPr/>
        </p:nvCxnSpPr>
        <p:spPr>
          <a:xfrm>
            <a:off x="9404301" y="5938065"/>
            <a:ext cx="450899" cy="0"/>
          </a:xfrm>
          <a:prstGeom prst="line">
            <a:avLst/>
          </a:prstGeom>
          <a:ln w="12700">
            <a:prstDash val="lgDash"/>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F71F918D-48F2-CCB9-1714-99E0BF8F5756}"/>
              </a:ext>
            </a:extLst>
          </p:cNvPr>
          <p:cNvSpPr txBox="1"/>
          <p:nvPr/>
        </p:nvSpPr>
        <p:spPr>
          <a:xfrm rot="16200000">
            <a:off x="9361662" y="4559315"/>
            <a:ext cx="39305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Rh</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8" name="Oval 7">
            <a:extLst>
              <a:ext uri="{FF2B5EF4-FFF2-40B4-BE49-F238E27FC236}">
                <a16:creationId xmlns:a16="http://schemas.microsoft.com/office/drawing/2014/main" id="{5D91296B-1FCE-728B-C3BF-9B72D43C5C32}"/>
              </a:ext>
            </a:extLst>
          </p:cNvPr>
          <p:cNvSpPr/>
          <p:nvPr/>
        </p:nvSpPr>
        <p:spPr>
          <a:xfrm>
            <a:off x="2920667" y="2983697"/>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Oval 20">
            <a:extLst>
              <a:ext uri="{FF2B5EF4-FFF2-40B4-BE49-F238E27FC236}">
                <a16:creationId xmlns:a16="http://schemas.microsoft.com/office/drawing/2014/main" id="{77AA640C-560B-952C-05BD-EE20B2A3FAF8}"/>
              </a:ext>
            </a:extLst>
          </p:cNvPr>
          <p:cNvSpPr/>
          <p:nvPr/>
        </p:nvSpPr>
        <p:spPr>
          <a:xfrm>
            <a:off x="3020455" y="3010219"/>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2" name="Oval 21">
            <a:extLst>
              <a:ext uri="{FF2B5EF4-FFF2-40B4-BE49-F238E27FC236}">
                <a16:creationId xmlns:a16="http://schemas.microsoft.com/office/drawing/2014/main" id="{72430D3B-22BC-6F0D-CBD4-D03869771ECE}"/>
              </a:ext>
            </a:extLst>
          </p:cNvPr>
          <p:cNvSpPr/>
          <p:nvPr/>
        </p:nvSpPr>
        <p:spPr>
          <a:xfrm>
            <a:off x="3162075" y="2974478"/>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3" name="Oval 22">
            <a:extLst>
              <a:ext uri="{FF2B5EF4-FFF2-40B4-BE49-F238E27FC236}">
                <a16:creationId xmlns:a16="http://schemas.microsoft.com/office/drawing/2014/main" id="{BC62311D-AFA5-0FE7-7FCF-C5212357BB92}"/>
              </a:ext>
            </a:extLst>
          </p:cNvPr>
          <p:cNvSpPr/>
          <p:nvPr/>
        </p:nvSpPr>
        <p:spPr>
          <a:xfrm>
            <a:off x="3270696" y="3013577"/>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5" name="Oval 24">
            <a:extLst>
              <a:ext uri="{FF2B5EF4-FFF2-40B4-BE49-F238E27FC236}">
                <a16:creationId xmlns:a16="http://schemas.microsoft.com/office/drawing/2014/main" id="{6CC38370-52A4-DC82-255F-C87BF5900B2F}"/>
              </a:ext>
            </a:extLst>
          </p:cNvPr>
          <p:cNvSpPr/>
          <p:nvPr/>
        </p:nvSpPr>
        <p:spPr>
          <a:xfrm>
            <a:off x="3815068" y="3004467"/>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8" name="Oval 27">
            <a:extLst>
              <a:ext uri="{FF2B5EF4-FFF2-40B4-BE49-F238E27FC236}">
                <a16:creationId xmlns:a16="http://schemas.microsoft.com/office/drawing/2014/main" id="{C7827D9F-9BF7-81DE-0442-A298C2296A6F}"/>
              </a:ext>
            </a:extLst>
          </p:cNvPr>
          <p:cNvSpPr/>
          <p:nvPr/>
        </p:nvSpPr>
        <p:spPr>
          <a:xfrm>
            <a:off x="3914856" y="3030989"/>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0" name="Oval 29">
            <a:extLst>
              <a:ext uri="{FF2B5EF4-FFF2-40B4-BE49-F238E27FC236}">
                <a16:creationId xmlns:a16="http://schemas.microsoft.com/office/drawing/2014/main" id="{C7AB3B28-F952-3227-AFF4-35C9E5A5B5A8}"/>
              </a:ext>
            </a:extLst>
          </p:cNvPr>
          <p:cNvSpPr/>
          <p:nvPr/>
        </p:nvSpPr>
        <p:spPr>
          <a:xfrm>
            <a:off x="4038548" y="3037080"/>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2" name="Oval 31">
            <a:extLst>
              <a:ext uri="{FF2B5EF4-FFF2-40B4-BE49-F238E27FC236}">
                <a16:creationId xmlns:a16="http://schemas.microsoft.com/office/drawing/2014/main" id="{8CA5F68A-DB8C-0403-4E4E-374B1769C38D}"/>
              </a:ext>
            </a:extLst>
          </p:cNvPr>
          <p:cNvSpPr/>
          <p:nvPr/>
        </p:nvSpPr>
        <p:spPr>
          <a:xfrm>
            <a:off x="4153145" y="2998490"/>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3" name="Oval 32">
            <a:extLst>
              <a:ext uri="{FF2B5EF4-FFF2-40B4-BE49-F238E27FC236}">
                <a16:creationId xmlns:a16="http://schemas.microsoft.com/office/drawing/2014/main" id="{BD15383C-61E4-112D-481C-D3AFA97B09A7}"/>
              </a:ext>
            </a:extLst>
          </p:cNvPr>
          <p:cNvSpPr/>
          <p:nvPr/>
        </p:nvSpPr>
        <p:spPr>
          <a:xfrm>
            <a:off x="5093655" y="2835854"/>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4" name="Oval 33">
            <a:extLst>
              <a:ext uri="{FF2B5EF4-FFF2-40B4-BE49-F238E27FC236}">
                <a16:creationId xmlns:a16="http://schemas.microsoft.com/office/drawing/2014/main" id="{6C16193D-3420-BE18-496B-522309B036C1}"/>
              </a:ext>
            </a:extLst>
          </p:cNvPr>
          <p:cNvSpPr/>
          <p:nvPr/>
        </p:nvSpPr>
        <p:spPr>
          <a:xfrm>
            <a:off x="5193443" y="2832496"/>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6" name="Oval 35">
            <a:extLst>
              <a:ext uri="{FF2B5EF4-FFF2-40B4-BE49-F238E27FC236}">
                <a16:creationId xmlns:a16="http://schemas.microsoft.com/office/drawing/2014/main" id="{BE37A014-F288-B41C-0912-B1183FD8C715}"/>
              </a:ext>
            </a:extLst>
          </p:cNvPr>
          <p:cNvSpPr/>
          <p:nvPr/>
        </p:nvSpPr>
        <p:spPr>
          <a:xfrm>
            <a:off x="5317135" y="2868467"/>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0" name="Oval 39">
            <a:extLst>
              <a:ext uri="{FF2B5EF4-FFF2-40B4-BE49-F238E27FC236}">
                <a16:creationId xmlns:a16="http://schemas.microsoft.com/office/drawing/2014/main" id="{B1D5477D-7B75-C82B-FAA6-EEE8BE1C5E00}"/>
              </a:ext>
            </a:extLst>
          </p:cNvPr>
          <p:cNvSpPr/>
          <p:nvPr/>
        </p:nvSpPr>
        <p:spPr>
          <a:xfrm>
            <a:off x="6268072" y="2962441"/>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2" name="Oval 41">
            <a:extLst>
              <a:ext uri="{FF2B5EF4-FFF2-40B4-BE49-F238E27FC236}">
                <a16:creationId xmlns:a16="http://schemas.microsoft.com/office/drawing/2014/main" id="{DB52CC88-6A01-4A16-AA5F-1ADF16996F0F}"/>
              </a:ext>
            </a:extLst>
          </p:cNvPr>
          <p:cNvSpPr/>
          <p:nvPr/>
        </p:nvSpPr>
        <p:spPr>
          <a:xfrm>
            <a:off x="6367860" y="2959083"/>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Oval 43">
            <a:extLst>
              <a:ext uri="{FF2B5EF4-FFF2-40B4-BE49-F238E27FC236}">
                <a16:creationId xmlns:a16="http://schemas.microsoft.com/office/drawing/2014/main" id="{17EA4D69-2AC5-60C7-4E68-FB69313972FC}"/>
              </a:ext>
            </a:extLst>
          </p:cNvPr>
          <p:cNvSpPr/>
          <p:nvPr/>
        </p:nvSpPr>
        <p:spPr>
          <a:xfrm>
            <a:off x="6491552" y="2995054"/>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6" name="Oval 45">
            <a:extLst>
              <a:ext uri="{FF2B5EF4-FFF2-40B4-BE49-F238E27FC236}">
                <a16:creationId xmlns:a16="http://schemas.microsoft.com/office/drawing/2014/main" id="{17D1C8FA-AFF6-155E-279B-D9ECE626FB02}"/>
              </a:ext>
            </a:extLst>
          </p:cNvPr>
          <p:cNvSpPr/>
          <p:nvPr/>
        </p:nvSpPr>
        <p:spPr>
          <a:xfrm>
            <a:off x="6606149" y="2956464"/>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7" name="Oval 46">
            <a:extLst>
              <a:ext uri="{FF2B5EF4-FFF2-40B4-BE49-F238E27FC236}">
                <a16:creationId xmlns:a16="http://schemas.microsoft.com/office/drawing/2014/main" id="{2ED41EF9-E27E-F757-90DF-96BE0CA0BCDD}"/>
              </a:ext>
            </a:extLst>
          </p:cNvPr>
          <p:cNvSpPr/>
          <p:nvPr/>
        </p:nvSpPr>
        <p:spPr>
          <a:xfrm>
            <a:off x="7722677" y="2974587"/>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0" name="Oval 49">
            <a:extLst>
              <a:ext uri="{FF2B5EF4-FFF2-40B4-BE49-F238E27FC236}">
                <a16:creationId xmlns:a16="http://schemas.microsoft.com/office/drawing/2014/main" id="{61EA36EF-4276-C349-E75F-F38F0EB42D5D}"/>
              </a:ext>
            </a:extLst>
          </p:cNvPr>
          <p:cNvSpPr/>
          <p:nvPr/>
        </p:nvSpPr>
        <p:spPr>
          <a:xfrm>
            <a:off x="7822465" y="3001109"/>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1" name="Oval 50">
            <a:extLst>
              <a:ext uri="{FF2B5EF4-FFF2-40B4-BE49-F238E27FC236}">
                <a16:creationId xmlns:a16="http://schemas.microsoft.com/office/drawing/2014/main" id="{1AC02404-05E8-BB38-502F-B91819907FD0}"/>
              </a:ext>
            </a:extLst>
          </p:cNvPr>
          <p:cNvSpPr/>
          <p:nvPr/>
        </p:nvSpPr>
        <p:spPr>
          <a:xfrm>
            <a:off x="7934205" y="2977320"/>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2" name="Oval 51">
            <a:extLst>
              <a:ext uri="{FF2B5EF4-FFF2-40B4-BE49-F238E27FC236}">
                <a16:creationId xmlns:a16="http://schemas.microsoft.com/office/drawing/2014/main" id="{597E7162-2BC7-750D-5922-D8CB0E38F935}"/>
              </a:ext>
            </a:extLst>
          </p:cNvPr>
          <p:cNvSpPr/>
          <p:nvPr/>
        </p:nvSpPr>
        <p:spPr>
          <a:xfrm>
            <a:off x="8042826" y="3016419"/>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3" name="Oval 52">
            <a:extLst>
              <a:ext uri="{FF2B5EF4-FFF2-40B4-BE49-F238E27FC236}">
                <a16:creationId xmlns:a16="http://schemas.microsoft.com/office/drawing/2014/main" id="{47C57C7F-125F-EDCD-F8F7-7EF5589025D3}"/>
              </a:ext>
            </a:extLst>
          </p:cNvPr>
          <p:cNvSpPr/>
          <p:nvPr/>
        </p:nvSpPr>
        <p:spPr>
          <a:xfrm>
            <a:off x="9001849" y="3002392"/>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4" name="Oval 53">
            <a:extLst>
              <a:ext uri="{FF2B5EF4-FFF2-40B4-BE49-F238E27FC236}">
                <a16:creationId xmlns:a16="http://schemas.microsoft.com/office/drawing/2014/main" id="{934D0C97-FB94-A67B-E0CF-D127BB7F3DA7}"/>
              </a:ext>
            </a:extLst>
          </p:cNvPr>
          <p:cNvSpPr/>
          <p:nvPr/>
        </p:nvSpPr>
        <p:spPr>
          <a:xfrm>
            <a:off x="9113589" y="2987082"/>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5" name="Oval 54">
            <a:extLst>
              <a:ext uri="{FF2B5EF4-FFF2-40B4-BE49-F238E27FC236}">
                <a16:creationId xmlns:a16="http://schemas.microsoft.com/office/drawing/2014/main" id="{3750E4F5-6CA8-5EB8-A361-83988DF36F66}"/>
              </a:ext>
            </a:extLst>
          </p:cNvPr>
          <p:cNvSpPr/>
          <p:nvPr/>
        </p:nvSpPr>
        <p:spPr>
          <a:xfrm>
            <a:off x="9225329" y="3035005"/>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6" name="Oval 55">
            <a:extLst>
              <a:ext uri="{FF2B5EF4-FFF2-40B4-BE49-F238E27FC236}">
                <a16:creationId xmlns:a16="http://schemas.microsoft.com/office/drawing/2014/main" id="{C8C1B8EA-9A5B-1783-4102-2A32FC317B92}"/>
              </a:ext>
            </a:extLst>
          </p:cNvPr>
          <p:cNvSpPr/>
          <p:nvPr/>
        </p:nvSpPr>
        <p:spPr>
          <a:xfrm>
            <a:off x="9339926" y="3014343"/>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7" name="Oval 56">
            <a:extLst>
              <a:ext uri="{FF2B5EF4-FFF2-40B4-BE49-F238E27FC236}">
                <a16:creationId xmlns:a16="http://schemas.microsoft.com/office/drawing/2014/main" id="{43653699-79E9-2D3C-EECA-47353807BC8A}"/>
              </a:ext>
            </a:extLst>
          </p:cNvPr>
          <p:cNvSpPr/>
          <p:nvPr/>
        </p:nvSpPr>
        <p:spPr>
          <a:xfrm>
            <a:off x="8348119" y="2983007"/>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8" name="Oval 57">
            <a:extLst>
              <a:ext uri="{FF2B5EF4-FFF2-40B4-BE49-F238E27FC236}">
                <a16:creationId xmlns:a16="http://schemas.microsoft.com/office/drawing/2014/main" id="{72A9BB40-7181-8D2F-A179-29FB780201F5}"/>
              </a:ext>
            </a:extLst>
          </p:cNvPr>
          <p:cNvSpPr/>
          <p:nvPr/>
        </p:nvSpPr>
        <p:spPr>
          <a:xfrm>
            <a:off x="8447907" y="2991601"/>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9" name="Oval 58">
            <a:extLst>
              <a:ext uri="{FF2B5EF4-FFF2-40B4-BE49-F238E27FC236}">
                <a16:creationId xmlns:a16="http://schemas.microsoft.com/office/drawing/2014/main" id="{471C89C9-BA38-A97D-B5E4-C9CC097DAEBB}"/>
              </a:ext>
            </a:extLst>
          </p:cNvPr>
          <p:cNvSpPr/>
          <p:nvPr/>
        </p:nvSpPr>
        <p:spPr>
          <a:xfrm>
            <a:off x="8571599" y="2997692"/>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0" name="Oval 59">
            <a:extLst>
              <a:ext uri="{FF2B5EF4-FFF2-40B4-BE49-F238E27FC236}">
                <a16:creationId xmlns:a16="http://schemas.microsoft.com/office/drawing/2014/main" id="{ED20871D-D9AC-CD29-74F0-3B86292C4795}"/>
              </a:ext>
            </a:extLst>
          </p:cNvPr>
          <p:cNvSpPr/>
          <p:nvPr/>
        </p:nvSpPr>
        <p:spPr>
          <a:xfrm>
            <a:off x="8686196" y="2959102"/>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1" name="Oval 60">
            <a:extLst>
              <a:ext uri="{FF2B5EF4-FFF2-40B4-BE49-F238E27FC236}">
                <a16:creationId xmlns:a16="http://schemas.microsoft.com/office/drawing/2014/main" id="{8973EF27-267D-9D97-FB5A-1724C6504F45}"/>
              </a:ext>
            </a:extLst>
          </p:cNvPr>
          <p:cNvSpPr/>
          <p:nvPr/>
        </p:nvSpPr>
        <p:spPr>
          <a:xfrm>
            <a:off x="1737560" y="2984289"/>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2" name="Oval 61">
            <a:extLst>
              <a:ext uri="{FF2B5EF4-FFF2-40B4-BE49-F238E27FC236}">
                <a16:creationId xmlns:a16="http://schemas.microsoft.com/office/drawing/2014/main" id="{FCDC679A-3FBF-200A-DE04-D6EE97BCE1AB}"/>
              </a:ext>
            </a:extLst>
          </p:cNvPr>
          <p:cNvSpPr/>
          <p:nvPr/>
        </p:nvSpPr>
        <p:spPr>
          <a:xfrm>
            <a:off x="1837348" y="2992883"/>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3" name="Oval 62">
            <a:extLst>
              <a:ext uri="{FF2B5EF4-FFF2-40B4-BE49-F238E27FC236}">
                <a16:creationId xmlns:a16="http://schemas.microsoft.com/office/drawing/2014/main" id="{FB2E2428-9259-0390-6446-2EB5513D6CCD}"/>
              </a:ext>
            </a:extLst>
          </p:cNvPr>
          <p:cNvSpPr/>
          <p:nvPr/>
        </p:nvSpPr>
        <p:spPr>
          <a:xfrm>
            <a:off x="1961040" y="3016902"/>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4" name="Oval 63">
            <a:extLst>
              <a:ext uri="{FF2B5EF4-FFF2-40B4-BE49-F238E27FC236}">
                <a16:creationId xmlns:a16="http://schemas.microsoft.com/office/drawing/2014/main" id="{BA4F1FC4-D712-B7F3-E689-972901119FAE}"/>
              </a:ext>
            </a:extLst>
          </p:cNvPr>
          <p:cNvSpPr/>
          <p:nvPr/>
        </p:nvSpPr>
        <p:spPr>
          <a:xfrm>
            <a:off x="2075637" y="2978312"/>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8" name="TextBox 37">
            <a:extLst>
              <a:ext uri="{FF2B5EF4-FFF2-40B4-BE49-F238E27FC236}">
                <a16:creationId xmlns:a16="http://schemas.microsoft.com/office/drawing/2014/main" id="{7357E022-2F16-F1DB-FEFE-5E224FA5E48F}"/>
              </a:ext>
            </a:extLst>
          </p:cNvPr>
          <p:cNvSpPr txBox="1"/>
          <p:nvPr/>
        </p:nvSpPr>
        <p:spPr>
          <a:xfrm>
            <a:off x="1785173" y="2578437"/>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Aptos" panose="02110004020202020204"/>
              </a:rPr>
              <a:t>0</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65" name="TextBox 64">
            <a:extLst>
              <a:ext uri="{FF2B5EF4-FFF2-40B4-BE49-F238E27FC236}">
                <a16:creationId xmlns:a16="http://schemas.microsoft.com/office/drawing/2014/main" id="{7A5BA879-40DF-A2F5-DB24-A9F8B0651D79}"/>
              </a:ext>
            </a:extLst>
          </p:cNvPr>
          <p:cNvSpPr txBox="1"/>
          <p:nvPr/>
        </p:nvSpPr>
        <p:spPr>
          <a:xfrm>
            <a:off x="3003710" y="2580059"/>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1</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66" name="TextBox 65">
            <a:extLst>
              <a:ext uri="{FF2B5EF4-FFF2-40B4-BE49-F238E27FC236}">
                <a16:creationId xmlns:a16="http://schemas.microsoft.com/office/drawing/2014/main" id="{84C6AF56-ABB5-E65B-C5EA-4A49EEFD1BE5}"/>
              </a:ext>
            </a:extLst>
          </p:cNvPr>
          <p:cNvSpPr txBox="1"/>
          <p:nvPr/>
        </p:nvSpPr>
        <p:spPr>
          <a:xfrm>
            <a:off x="3915600" y="2580059"/>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2</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67" name="TextBox 66">
            <a:extLst>
              <a:ext uri="{FF2B5EF4-FFF2-40B4-BE49-F238E27FC236}">
                <a16:creationId xmlns:a16="http://schemas.microsoft.com/office/drawing/2014/main" id="{E420B469-D8D2-08A7-BA5E-779910D53FD5}"/>
              </a:ext>
            </a:extLst>
          </p:cNvPr>
          <p:cNvSpPr txBox="1"/>
          <p:nvPr/>
        </p:nvSpPr>
        <p:spPr>
          <a:xfrm>
            <a:off x="5094908" y="2573142"/>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3</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68" name="TextBox 67">
            <a:extLst>
              <a:ext uri="{FF2B5EF4-FFF2-40B4-BE49-F238E27FC236}">
                <a16:creationId xmlns:a16="http://schemas.microsoft.com/office/drawing/2014/main" id="{0CFD5533-88CD-5880-647D-E9D72DEC8424}"/>
              </a:ext>
            </a:extLst>
          </p:cNvPr>
          <p:cNvSpPr txBox="1"/>
          <p:nvPr/>
        </p:nvSpPr>
        <p:spPr>
          <a:xfrm>
            <a:off x="6351129" y="2580059"/>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4</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69" name="TextBox 68">
            <a:extLst>
              <a:ext uri="{FF2B5EF4-FFF2-40B4-BE49-F238E27FC236}">
                <a16:creationId xmlns:a16="http://schemas.microsoft.com/office/drawing/2014/main" id="{0B8F88EA-5B1E-D8EF-925E-28B6D803F367}"/>
              </a:ext>
            </a:extLst>
          </p:cNvPr>
          <p:cNvSpPr txBox="1"/>
          <p:nvPr/>
        </p:nvSpPr>
        <p:spPr>
          <a:xfrm>
            <a:off x="7817263" y="2578171"/>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Aptos" panose="02110004020202020204"/>
              </a:rPr>
              <a:t>5</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70" name="TextBox 69">
            <a:extLst>
              <a:ext uri="{FF2B5EF4-FFF2-40B4-BE49-F238E27FC236}">
                <a16:creationId xmlns:a16="http://schemas.microsoft.com/office/drawing/2014/main" id="{591D6786-36EA-6B52-0C2F-5757F890D149}"/>
              </a:ext>
            </a:extLst>
          </p:cNvPr>
          <p:cNvSpPr txBox="1"/>
          <p:nvPr/>
        </p:nvSpPr>
        <p:spPr>
          <a:xfrm>
            <a:off x="8386438" y="2573141"/>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Aptos" panose="02110004020202020204"/>
              </a:rPr>
              <a:t>6</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71" name="TextBox 70">
            <a:extLst>
              <a:ext uri="{FF2B5EF4-FFF2-40B4-BE49-F238E27FC236}">
                <a16:creationId xmlns:a16="http://schemas.microsoft.com/office/drawing/2014/main" id="{5B69B2FD-C4FC-F5D7-8816-7E45D4DB0F11}"/>
              </a:ext>
            </a:extLst>
          </p:cNvPr>
          <p:cNvSpPr txBox="1"/>
          <p:nvPr/>
        </p:nvSpPr>
        <p:spPr>
          <a:xfrm>
            <a:off x="9059080" y="2570741"/>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7</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72" name="Oval 71">
            <a:extLst>
              <a:ext uri="{FF2B5EF4-FFF2-40B4-BE49-F238E27FC236}">
                <a16:creationId xmlns:a16="http://schemas.microsoft.com/office/drawing/2014/main" id="{9235B629-B486-8440-E12F-7B5DFA4953B3}"/>
              </a:ext>
            </a:extLst>
          </p:cNvPr>
          <p:cNvSpPr/>
          <p:nvPr/>
        </p:nvSpPr>
        <p:spPr>
          <a:xfrm>
            <a:off x="10139523" y="3005886"/>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3" name="Oval 72">
            <a:extLst>
              <a:ext uri="{FF2B5EF4-FFF2-40B4-BE49-F238E27FC236}">
                <a16:creationId xmlns:a16="http://schemas.microsoft.com/office/drawing/2014/main" id="{C7825B5A-DEBF-EE9F-742D-8F128FB3031E}"/>
              </a:ext>
            </a:extLst>
          </p:cNvPr>
          <p:cNvSpPr/>
          <p:nvPr/>
        </p:nvSpPr>
        <p:spPr>
          <a:xfrm>
            <a:off x="10239311" y="3002528"/>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5" name="TextBox 74">
            <a:extLst>
              <a:ext uri="{FF2B5EF4-FFF2-40B4-BE49-F238E27FC236}">
                <a16:creationId xmlns:a16="http://schemas.microsoft.com/office/drawing/2014/main" id="{25535154-37ED-B130-81C4-3F79E711BB63}"/>
              </a:ext>
            </a:extLst>
          </p:cNvPr>
          <p:cNvSpPr txBox="1"/>
          <p:nvPr/>
        </p:nvSpPr>
        <p:spPr>
          <a:xfrm>
            <a:off x="10063084" y="2581812"/>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Aptos" panose="02110004020202020204"/>
              </a:rPr>
              <a:t>8</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76" name="TextBox 75">
            <a:extLst>
              <a:ext uri="{FF2B5EF4-FFF2-40B4-BE49-F238E27FC236}">
                <a16:creationId xmlns:a16="http://schemas.microsoft.com/office/drawing/2014/main" id="{27C02B88-9E23-9592-6257-05FA502DC414}"/>
              </a:ext>
            </a:extLst>
          </p:cNvPr>
          <p:cNvSpPr txBox="1"/>
          <p:nvPr/>
        </p:nvSpPr>
        <p:spPr>
          <a:xfrm>
            <a:off x="3034988" y="5229146"/>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1</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77" name="TextBox 76">
            <a:extLst>
              <a:ext uri="{FF2B5EF4-FFF2-40B4-BE49-F238E27FC236}">
                <a16:creationId xmlns:a16="http://schemas.microsoft.com/office/drawing/2014/main" id="{FB8A6257-77CD-35A5-7190-640226C84632}"/>
              </a:ext>
            </a:extLst>
          </p:cNvPr>
          <p:cNvSpPr txBox="1"/>
          <p:nvPr/>
        </p:nvSpPr>
        <p:spPr>
          <a:xfrm>
            <a:off x="3908040" y="5230073"/>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2</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78" name="TextBox 77">
            <a:extLst>
              <a:ext uri="{FF2B5EF4-FFF2-40B4-BE49-F238E27FC236}">
                <a16:creationId xmlns:a16="http://schemas.microsoft.com/office/drawing/2014/main" id="{31372C6B-4A34-7915-F57D-AEA0C655CD8F}"/>
              </a:ext>
            </a:extLst>
          </p:cNvPr>
          <p:cNvSpPr txBox="1"/>
          <p:nvPr/>
        </p:nvSpPr>
        <p:spPr>
          <a:xfrm>
            <a:off x="6422612" y="5229146"/>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3</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79" name="TextBox 78">
            <a:extLst>
              <a:ext uri="{FF2B5EF4-FFF2-40B4-BE49-F238E27FC236}">
                <a16:creationId xmlns:a16="http://schemas.microsoft.com/office/drawing/2014/main" id="{F783782A-7219-43ED-BA2D-4012599ACCE3}"/>
              </a:ext>
            </a:extLst>
          </p:cNvPr>
          <p:cNvSpPr txBox="1"/>
          <p:nvPr/>
        </p:nvSpPr>
        <p:spPr>
          <a:xfrm>
            <a:off x="7834432" y="5235788"/>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4</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80" name="TextBox 79">
            <a:extLst>
              <a:ext uri="{FF2B5EF4-FFF2-40B4-BE49-F238E27FC236}">
                <a16:creationId xmlns:a16="http://schemas.microsoft.com/office/drawing/2014/main" id="{AE01494B-46E2-FCEA-B272-EE2FC4E57285}"/>
              </a:ext>
            </a:extLst>
          </p:cNvPr>
          <p:cNvSpPr txBox="1"/>
          <p:nvPr/>
        </p:nvSpPr>
        <p:spPr>
          <a:xfrm>
            <a:off x="9078780" y="5234861"/>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Aptos" panose="02110004020202020204"/>
              </a:rPr>
              <a:t>5</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cxnSp>
        <p:nvCxnSpPr>
          <p:cNvPr id="82" name="Straight Connector 81">
            <a:extLst>
              <a:ext uri="{FF2B5EF4-FFF2-40B4-BE49-F238E27FC236}">
                <a16:creationId xmlns:a16="http://schemas.microsoft.com/office/drawing/2014/main" id="{CEBCE84F-9204-4801-FE52-E4E6AFFD9D1A}"/>
              </a:ext>
            </a:extLst>
          </p:cNvPr>
          <p:cNvCxnSpPr/>
          <p:nvPr/>
        </p:nvCxnSpPr>
        <p:spPr>
          <a:xfrm>
            <a:off x="1631576" y="3974813"/>
            <a:ext cx="9634071" cy="0"/>
          </a:xfrm>
          <a:prstGeom prst="line">
            <a:avLst/>
          </a:prstGeom>
          <a:ln w="317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4F30EFBD-98DB-EDC8-AF9B-9DB25AE1E063}"/>
              </a:ext>
            </a:extLst>
          </p:cNvPr>
          <p:cNvCxnSpPr/>
          <p:nvPr/>
        </p:nvCxnSpPr>
        <p:spPr>
          <a:xfrm>
            <a:off x="1631576" y="5340147"/>
            <a:ext cx="9634071" cy="0"/>
          </a:xfrm>
          <a:prstGeom prst="line">
            <a:avLst/>
          </a:prstGeom>
          <a:ln w="3175">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87" name="Group 86">
            <a:extLst>
              <a:ext uri="{FF2B5EF4-FFF2-40B4-BE49-F238E27FC236}">
                <a16:creationId xmlns:a16="http://schemas.microsoft.com/office/drawing/2014/main" id="{6B227D5C-C48B-3819-7F79-9066C45D3501}"/>
              </a:ext>
            </a:extLst>
          </p:cNvPr>
          <p:cNvGrpSpPr/>
          <p:nvPr/>
        </p:nvGrpSpPr>
        <p:grpSpPr>
          <a:xfrm>
            <a:off x="5204932" y="5462258"/>
            <a:ext cx="341644" cy="364251"/>
            <a:chOff x="7008725" y="3225521"/>
            <a:chExt cx="341644" cy="364251"/>
          </a:xfrm>
        </p:grpSpPr>
        <p:sp>
          <p:nvSpPr>
            <p:cNvPr id="88" name="Trapezoid 87">
              <a:extLst>
                <a:ext uri="{FF2B5EF4-FFF2-40B4-BE49-F238E27FC236}">
                  <a16:creationId xmlns:a16="http://schemas.microsoft.com/office/drawing/2014/main" id="{8C945D5C-591A-5300-9994-9B3EBFFD0B0A}"/>
                </a:ext>
              </a:extLst>
            </p:cNvPr>
            <p:cNvSpPr/>
            <p:nvPr/>
          </p:nvSpPr>
          <p:spPr>
            <a:xfrm>
              <a:off x="7074040" y="3225521"/>
              <a:ext cx="211015" cy="203479"/>
            </a:xfrm>
            <a:prstGeom prst="trapezoid">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9" name="Rectangle: Rounded Corners 88">
              <a:extLst>
                <a:ext uri="{FF2B5EF4-FFF2-40B4-BE49-F238E27FC236}">
                  <a16:creationId xmlns:a16="http://schemas.microsoft.com/office/drawing/2014/main" id="{CDAFE9A5-C7F4-83FC-2E1E-A5CC50DCB094}"/>
                </a:ext>
              </a:extLst>
            </p:cNvPr>
            <p:cNvSpPr/>
            <p:nvPr/>
          </p:nvSpPr>
          <p:spPr>
            <a:xfrm>
              <a:off x="7008725" y="3436535"/>
              <a:ext cx="341644" cy="153237"/>
            </a:xfrm>
            <a:prstGeom prst="roundRect">
              <a:avLst/>
            </a:prstGeom>
            <a:solidFill>
              <a:schemeClr val="accent6">
                <a:lumMod val="75000"/>
              </a:scheme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90" name="TextBox 89">
            <a:extLst>
              <a:ext uri="{FF2B5EF4-FFF2-40B4-BE49-F238E27FC236}">
                <a16:creationId xmlns:a16="http://schemas.microsoft.com/office/drawing/2014/main" id="{485C0CC5-CD68-4952-EC3B-FDC81622192C}"/>
              </a:ext>
            </a:extLst>
          </p:cNvPr>
          <p:cNvSpPr txBox="1"/>
          <p:nvPr/>
        </p:nvSpPr>
        <p:spPr>
          <a:xfrm>
            <a:off x="180171" y="2888842"/>
            <a:ext cx="1461426" cy="276999"/>
          </a:xfrm>
          <a:prstGeom prst="rect">
            <a:avLst/>
          </a:prstGeom>
          <a:noFill/>
        </p:spPr>
        <p:txBody>
          <a:bodyPr wrap="none" rtlCol="0">
            <a:spAutoFit/>
          </a:bodyPr>
          <a:lstStyle/>
          <a:p>
            <a:r>
              <a:rPr lang="en-US" sz="1200" dirty="0">
                <a:solidFill>
                  <a:srgbClr val="7030A0"/>
                </a:solidFill>
              </a:rPr>
              <a:t>Scan point clusters</a:t>
            </a:r>
            <a:endParaRPr lang="en-FI" dirty="0">
              <a:solidFill>
                <a:srgbClr val="7030A0"/>
              </a:solidFill>
            </a:endParaRPr>
          </a:p>
        </p:txBody>
      </p:sp>
      <p:sp>
        <p:nvSpPr>
          <p:cNvPr id="91" name="TextBox 90">
            <a:extLst>
              <a:ext uri="{FF2B5EF4-FFF2-40B4-BE49-F238E27FC236}">
                <a16:creationId xmlns:a16="http://schemas.microsoft.com/office/drawing/2014/main" id="{CA60E7DD-DFA2-66C9-511A-CB2865DFB8C5}"/>
              </a:ext>
            </a:extLst>
          </p:cNvPr>
          <p:cNvSpPr txBox="1"/>
          <p:nvPr/>
        </p:nvSpPr>
        <p:spPr>
          <a:xfrm>
            <a:off x="176395" y="2595447"/>
            <a:ext cx="1478995" cy="276999"/>
          </a:xfrm>
          <a:prstGeom prst="rect">
            <a:avLst/>
          </a:prstGeom>
          <a:noFill/>
        </p:spPr>
        <p:txBody>
          <a:bodyPr wrap="none" rtlCol="0">
            <a:spAutoFit/>
          </a:bodyPr>
          <a:lstStyle/>
          <a:p>
            <a:r>
              <a:rPr lang="en-US" sz="1200" dirty="0">
                <a:solidFill>
                  <a:schemeClr val="tx1">
                    <a:lumMod val="75000"/>
                    <a:lumOff val="25000"/>
                  </a:schemeClr>
                </a:solidFill>
              </a:rPr>
              <a:t>Ordered left to right</a:t>
            </a:r>
            <a:endParaRPr lang="en-FI" dirty="0">
              <a:solidFill>
                <a:schemeClr val="tx1">
                  <a:lumMod val="75000"/>
                  <a:lumOff val="25000"/>
                </a:schemeClr>
              </a:solidFill>
            </a:endParaRPr>
          </a:p>
        </p:txBody>
      </p:sp>
      <p:sp>
        <p:nvSpPr>
          <p:cNvPr id="74" name="TextBox 73">
            <a:extLst>
              <a:ext uri="{FF2B5EF4-FFF2-40B4-BE49-F238E27FC236}">
                <a16:creationId xmlns:a16="http://schemas.microsoft.com/office/drawing/2014/main" id="{F7625539-D5AB-A227-51AA-430AAF174CF7}"/>
              </a:ext>
            </a:extLst>
          </p:cNvPr>
          <p:cNvSpPr txBox="1"/>
          <p:nvPr/>
        </p:nvSpPr>
        <p:spPr>
          <a:xfrm>
            <a:off x="3553648" y="732528"/>
            <a:ext cx="4489178" cy="276999"/>
          </a:xfrm>
          <a:prstGeom prst="rect">
            <a:avLst/>
          </a:prstGeom>
          <a:noFill/>
        </p:spPr>
        <p:txBody>
          <a:bodyPr wrap="none" rtlCol="0">
            <a:spAutoFit/>
          </a:bodyPr>
          <a:lstStyle/>
          <a:p>
            <a:r>
              <a:rPr lang="en-US" sz="1200" dirty="0">
                <a:solidFill>
                  <a:schemeClr val="tx2">
                    <a:lumMod val="75000"/>
                    <a:lumOff val="25000"/>
                  </a:schemeClr>
                </a:solidFill>
              </a:rPr>
              <a:t>Data handling to match scan point clusters with reflector pattern </a:t>
            </a:r>
            <a:endParaRPr lang="en-FI" dirty="0">
              <a:solidFill>
                <a:schemeClr val="tx2">
                  <a:lumMod val="75000"/>
                  <a:lumOff val="25000"/>
                </a:schemeClr>
              </a:solidFill>
            </a:endParaRPr>
          </a:p>
        </p:txBody>
      </p:sp>
      <p:sp>
        <p:nvSpPr>
          <p:cNvPr id="81" name="TextBox 80">
            <a:extLst>
              <a:ext uri="{FF2B5EF4-FFF2-40B4-BE49-F238E27FC236}">
                <a16:creationId xmlns:a16="http://schemas.microsoft.com/office/drawing/2014/main" id="{3807AA7F-DD7E-84B7-11D7-6C5C6E6C93D0}"/>
              </a:ext>
            </a:extLst>
          </p:cNvPr>
          <p:cNvSpPr txBox="1"/>
          <p:nvPr/>
        </p:nvSpPr>
        <p:spPr>
          <a:xfrm>
            <a:off x="3553648" y="1100823"/>
            <a:ext cx="2079095" cy="276999"/>
          </a:xfrm>
          <a:prstGeom prst="rect">
            <a:avLst/>
          </a:prstGeom>
          <a:noFill/>
        </p:spPr>
        <p:txBody>
          <a:bodyPr wrap="none" rtlCol="0">
            <a:spAutoFit/>
          </a:bodyPr>
          <a:lstStyle/>
          <a:p>
            <a:r>
              <a:rPr lang="en-US" sz="1200" dirty="0">
                <a:solidFill>
                  <a:schemeClr val="tx2">
                    <a:lumMod val="75000"/>
                    <a:lumOff val="25000"/>
                  </a:schemeClr>
                </a:solidFill>
              </a:rPr>
              <a:t>Ordering clusters left to right</a:t>
            </a:r>
            <a:endParaRPr lang="en-FI" dirty="0">
              <a:solidFill>
                <a:schemeClr val="tx2">
                  <a:lumMod val="75000"/>
                  <a:lumOff val="25000"/>
                </a:schemeClr>
              </a:solidFill>
            </a:endParaRPr>
          </a:p>
        </p:txBody>
      </p:sp>
    </p:spTree>
    <p:extLst>
      <p:ext uri="{BB962C8B-B14F-4D97-AF65-F5344CB8AC3E}">
        <p14:creationId xmlns:p14="http://schemas.microsoft.com/office/powerpoint/2010/main" val="2978222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637998-8265-D965-9DD1-76E816A3071B}"/>
              </a:ext>
            </a:extLst>
          </p:cNvPr>
          <p:cNvSpPr/>
          <p:nvPr/>
        </p:nvSpPr>
        <p:spPr>
          <a:xfrm>
            <a:off x="2981073" y="3685364"/>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Rectangle 2">
            <a:extLst>
              <a:ext uri="{FF2B5EF4-FFF2-40B4-BE49-F238E27FC236}">
                <a16:creationId xmlns:a16="http://schemas.microsoft.com/office/drawing/2014/main" id="{7D6DD9B1-1515-E5A0-5972-FD419CB10F89}"/>
              </a:ext>
            </a:extLst>
          </p:cNvPr>
          <p:cNvSpPr/>
          <p:nvPr/>
        </p:nvSpPr>
        <p:spPr>
          <a:xfrm>
            <a:off x="3859093" y="3685363"/>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Rectangle 3">
            <a:extLst>
              <a:ext uri="{FF2B5EF4-FFF2-40B4-BE49-F238E27FC236}">
                <a16:creationId xmlns:a16="http://schemas.microsoft.com/office/drawing/2014/main" id="{4EC12F8D-02BD-DEC0-E7D7-BFEFA14273D5}"/>
              </a:ext>
            </a:extLst>
          </p:cNvPr>
          <p:cNvSpPr/>
          <p:nvPr/>
        </p:nvSpPr>
        <p:spPr>
          <a:xfrm>
            <a:off x="7802443" y="3685363"/>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Rectangle 4">
            <a:extLst>
              <a:ext uri="{FF2B5EF4-FFF2-40B4-BE49-F238E27FC236}">
                <a16:creationId xmlns:a16="http://schemas.microsoft.com/office/drawing/2014/main" id="{2794252D-4796-810C-3E76-A2E2C2EE2762}"/>
              </a:ext>
            </a:extLst>
          </p:cNvPr>
          <p:cNvSpPr/>
          <p:nvPr/>
        </p:nvSpPr>
        <p:spPr>
          <a:xfrm>
            <a:off x="9048330" y="3685363"/>
            <a:ext cx="341746" cy="225367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Rectangle 5">
            <a:extLst>
              <a:ext uri="{FF2B5EF4-FFF2-40B4-BE49-F238E27FC236}">
                <a16:creationId xmlns:a16="http://schemas.microsoft.com/office/drawing/2014/main" id="{A248D9C5-9E8E-EEAC-FC2C-2F76530765DB}"/>
              </a:ext>
            </a:extLst>
          </p:cNvPr>
          <p:cNvSpPr/>
          <p:nvPr/>
        </p:nvSpPr>
        <p:spPr>
          <a:xfrm rot="18938324">
            <a:off x="5821768" y="3042136"/>
            <a:ext cx="269192" cy="3486092"/>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7" name="Straight Connector 6">
            <a:extLst>
              <a:ext uri="{FF2B5EF4-FFF2-40B4-BE49-F238E27FC236}">
                <a16:creationId xmlns:a16="http://schemas.microsoft.com/office/drawing/2014/main" id="{D132C064-82EA-0193-43DA-95121087F5A9}"/>
              </a:ext>
            </a:extLst>
          </p:cNvPr>
          <p:cNvCxnSpPr>
            <a:cxnSpLocks/>
          </p:cNvCxnSpPr>
          <p:nvPr/>
        </p:nvCxnSpPr>
        <p:spPr>
          <a:xfrm>
            <a:off x="3144133" y="5945718"/>
            <a:ext cx="0" cy="527948"/>
          </a:xfrm>
          <a:prstGeom prst="line">
            <a:avLst/>
          </a:prstGeom>
          <a:ln w="12700">
            <a:prstDash val="lgDash"/>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D88A874C-1DA0-09AC-70E9-E2B747D59294}"/>
              </a:ext>
            </a:extLst>
          </p:cNvPr>
          <p:cNvCxnSpPr>
            <a:cxnSpLocks/>
          </p:cNvCxnSpPr>
          <p:nvPr/>
        </p:nvCxnSpPr>
        <p:spPr>
          <a:xfrm>
            <a:off x="4046810" y="5945718"/>
            <a:ext cx="0" cy="527948"/>
          </a:xfrm>
          <a:prstGeom prst="line">
            <a:avLst/>
          </a:prstGeom>
          <a:ln w="12700">
            <a:prstDash val="lgDash"/>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84E6C874-E89F-AF1D-8DFA-5C24147C1F41}"/>
              </a:ext>
            </a:extLst>
          </p:cNvPr>
          <p:cNvCxnSpPr>
            <a:cxnSpLocks/>
          </p:cNvCxnSpPr>
          <p:nvPr/>
        </p:nvCxnSpPr>
        <p:spPr>
          <a:xfrm>
            <a:off x="7985764" y="5939036"/>
            <a:ext cx="0" cy="527948"/>
          </a:xfrm>
          <a:prstGeom prst="line">
            <a:avLst/>
          </a:prstGeom>
          <a:ln w="12700">
            <a:prstDash val="lgDash"/>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497A4CD-641C-2EE5-AEEE-72F0D0C76C2C}"/>
              </a:ext>
            </a:extLst>
          </p:cNvPr>
          <p:cNvCxnSpPr>
            <a:cxnSpLocks/>
          </p:cNvCxnSpPr>
          <p:nvPr/>
        </p:nvCxnSpPr>
        <p:spPr>
          <a:xfrm>
            <a:off x="9232318" y="5939036"/>
            <a:ext cx="0" cy="527948"/>
          </a:xfrm>
          <a:prstGeom prst="line">
            <a:avLst/>
          </a:prstGeom>
          <a:ln w="12700">
            <a:prstDash val="lgDash"/>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394B0BFB-B627-0084-E55F-43506C37A2E5}"/>
              </a:ext>
            </a:extLst>
          </p:cNvPr>
          <p:cNvSpPr txBox="1"/>
          <p:nvPr/>
        </p:nvSpPr>
        <p:spPr>
          <a:xfrm>
            <a:off x="3394878" y="6125472"/>
            <a:ext cx="29046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A</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3" name="TextBox 12">
            <a:extLst>
              <a:ext uri="{FF2B5EF4-FFF2-40B4-BE49-F238E27FC236}">
                <a16:creationId xmlns:a16="http://schemas.microsoft.com/office/drawing/2014/main" id="{9B590913-FBFF-AF64-7115-C19F4A064E48}"/>
              </a:ext>
            </a:extLst>
          </p:cNvPr>
          <p:cNvSpPr txBox="1"/>
          <p:nvPr/>
        </p:nvSpPr>
        <p:spPr>
          <a:xfrm>
            <a:off x="5810327" y="6100426"/>
            <a:ext cx="29367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B</a:t>
            </a:r>
            <a:endParaRPr kumimoji="0" lang="en-FI"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4" name="TextBox 13">
            <a:extLst>
              <a:ext uri="{FF2B5EF4-FFF2-40B4-BE49-F238E27FC236}">
                <a16:creationId xmlns:a16="http://schemas.microsoft.com/office/drawing/2014/main" id="{AC3B231C-95E1-2617-EAC2-40344A289472}"/>
              </a:ext>
            </a:extLst>
          </p:cNvPr>
          <p:cNvSpPr txBox="1"/>
          <p:nvPr/>
        </p:nvSpPr>
        <p:spPr>
          <a:xfrm>
            <a:off x="8469006" y="6104334"/>
            <a:ext cx="30970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C</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5" name="TextBox 14">
            <a:extLst>
              <a:ext uri="{FF2B5EF4-FFF2-40B4-BE49-F238E27FC236}">
                <a16:creationId xmlns:a16="http://schemas.microsoft.com/office/drawing/2014/main" id="{C8698C9F-137B-E8A6-ADC3-357FA3EFB1D0}"/>
              </a:ext>
            </a:extLst>
          </p:cNvPr>
          <p:cNvSpPr txBox="1"/>
          <p:nvPr/>
        </p:nvSpPr>
        <p:spPr>
          <a:xfrm>
            <a:off x="2940189" y="3291003"/>
            <a:ext cx="42351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Rw</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6" name="TextBox 15">
            <a:extLst>
              <a:ext uri="{FF2B5EF4-FFF2-40B4-BE49-F238E27FC236}">
                <a16:creationId xmlns:a16="http://schemas.microsoft.com/office/drawing/2014/main" id="{A24B9B99-70EC-C62F-ED0C-715459ADBEE0}"/>
              </a:ext>
            </a:extLst>
          </p:cNvPr>
          <p:cNvSpPr txBox="1"/>
          <p:nvPr/>
        </p:nvSpPr>
        <p:spPr>
          <a:xfrm>
            <a:off x="3809441" y="3296865"/>
            <a:ext cx="42351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Rw</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7" name="TextBox 16">
            <a:extLst>
              <a:ext uri="{FF2B5EF4-FFF2-40B4-BE49-F238E27FC236}">
                <a16:creationId xmlns:a16="http://schemas.microsoft.com/office/drawing/2014/main" id="{DE9A9828-7E51-D671-AF1F-BB92C8493D3E}"/>
              </a:ext>
            </a:extLst>
          </p:cNvPr>
          <p:cNvSpPr txBox="1"/>
          <p:nvPr/>
        </p:nvSpPr>
        <p:spPr>
          <a:xfrm>
            <a:off x="7745929" y="3291003"/>
            <a:ext cx="42351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Rw</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8" name="TextBox 17">
            <a:extLst>
              <a:ext uri="{FF2B5EF4-FFF2-40B4-BE49-F238E27FC236}">
                <a16:creationId xmlns:a16="http://schemas.microsoft.com/office/drawing/2014/main" id="{20246675-BBA5-D00E-3906-6F35BBFFAF17}"/>
              </a:ext>
            </a:extLst>
          </p:cNvPr>
          <p:cNvSpPr txBox="1"/>
          <p:nvPr/>
        </p:nvSpPr>
        <p:spPr>
          <a:xfrm>
            <a:off x="8980787" y="3291003"/>
            <a:ext cx="42351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Rw</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9" name="TextBox 18">
            <a:extLst>
              <a:ext uri="{FF2B5EF4-FFF2-40B4-BE49-F238E27FC236}">
                <a16:creationId xmlns:a16="http://schemas.microsoft.com/office/drawing/2014/main" id="{EDC8656C-70B9-C885-02F0-5EF0C66C70DC}"/>
              </a:ext>
            </a:extLst>
          </p:cNvPr>
          <p:cNvSpPr txBox="1"/>
          <p:nvPr/>
        </p:nvSpPr>
        <p:spPr>
          <a:xfrm rot="18847342">
            <a:off x="4354986" y="3269969"/>
            <a:ext cx="51905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Rwa</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cxnSp>
        <p:nvCxnSpPr>
          <p:cNvPr id="20" name="Straight Connector 19">
            <a:extLst>
              <a:ext uri="{FF2B5EF4-FFF2-40B4-BE49-F238E27FC236}">
                <a16:creationId xmlns:a16="http://schemas.microsoft.com/office/drawing/2014/main" id="{C71DEF03-2C78-B92B-1A66-D8998F2A4806}"/>
              </a:ext>
            </a:extLst>
          </p:cNvPr>
          <p:cNvCxnSpPr>
            <a:cxnSpLocks/>
          </p:cNvCxnSpPr>
          <p:nvPr/>
        </p:nvCxnSpPr>
        <p:spPr>
          <a:xfrm>
            <a:off x="5956364" y="4812200"/>
            <a:ext cx="2029400" cy="0"/>
          </a:xfrm>
          <a:prstGeom prst="line">
            <a:avLst/>
          </a:prstGeom>
          <a:ln w="9525">
            <a:prstDash val="solid"/>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9BFE67AB-E5CC-9169-29FC-95501731ACFA}"/>
              </a:ext>
            </a:extLst>
          </p:cNvPr>
          <p:cNvCxnSpPr>
            <a:cxnSpLocks/>
          </p:cNvCxnSpPr>
          <p:nvPr/>
        </p:nvCxnSpPr>
        <p:spPr>
          <a:xfrm>
            <a:off x="5956364" y="3829538"/>
            <a:ext cx="0" cy="1510609"/>
          </a:xfrm>
          <a:prstGeom prst="line">
            <a:avLst/>
          </a:prstGeom>
          <a:ln w="12700">
            <a:prstDash val="lgDash"/>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B8644113-AD05-11E3-4B37-BEF07CE37572}"/>
              </a:ext>
            </a:extLst>
          </p:cNvPr>
          <p:cNvSpPr txBox="1"/>
          <p:nvPr/>
        </p:nvSpPr>
        <p:spPr>
          <a:xfrm>
            <a:off x="6664275" y="4462171"/>
            <a:ext cx="54932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B/2</a:t>
            </a:r>
            <a:endParaRPr kumimoji="0" lang="en-FI"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7" name="TextBox 26">
            <a:extLst>
              <a:ext uri="{FF2B5EF4-FFF2-40B4-BE49-F238E27FC236}">
                <a16:creationId xmlns:a16="http://schemas.microsoft.com/office/drawing/2014/main" id="{4F72FC18-B141-3D86-A7C1-A67F84E77F21}"/>
              </a:ext>
            </a:extLst>
          </p:cNvPr>
          <p:cNvSpPr txBox="1"/>
          <p:nvPr/>
        </p:nvSpPr>
        <p:spPr>
          <a:xfrm>
            <a:off x="4753094" y="4462170"/>
            <a:ext cx="45462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B/2</a:t>
            </a:r>
            <a:endParaRPr kumimoji="0" lang="en-FI"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9" name="Arc 28">
            <a:extLst>
              <a:ext uri="{FF2B5EF4-FFF2-40B4-BE49-F238E27FC236}">
                <a16:creationId xmlns:a16="http://schemas.microsoft.com/office/drawing/2014/main" id="{650E1225-0ADB-A609-292E-44D51BDD1ACE}"/>
              </a:ext>
            </a:extLst>
          </p:cNvPr>
          <p:cNvSpPr/>
          <p:nvPr/>
        </p:nvSpPr>
        <p:spPr>
          <a:xfrm>
            <a:off x="5526485" y="3974813"/>
            <a:ext cx="793756" cy="793756"/>
          </a:xfrm>
          <a:prstGeom prst="arc">
            <a:avLst>
              <a:gd name="adj1" fmla="val 12446753"/>
              <a:gd name="adj2" fmla="val 16460513"/>
            </a:avLst>
          </a:prstGeom>
          <a:ln>
            <a:solidFill>
              <a:schemeClr val="tx2">
                <a:lumMod val="75000"/>
                <a:lumOff val="25000"/>
              </a:schemeClr>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31" name="TextBox 30">
            <a:extLst>
              <a:ext uri="{FF2B5EF4-FFF2-40B4-BE49-F238E27FC236}">
                <a16:creationId xmlns:a16="http://schemas.microsoft.com/office/drawing/2014/main" id="{8906BFA1-C476-02E9-8DCD-A19D99E6F0C2}"/>
              </a:ext>
            </a:extLst>
          </p:cNvPr>
          <p:cNvSpPr txBox="1"/>
          <p:nvPr/>
        </p:nvSpPr>
        <p:spPr>
          <a:xfrm rot="19768393">
            <a:off x="5401859" y="3763090"/>
            <a:ext cx="46679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ang</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cxnSp>
        <p:nvCxnSpPr>
          <p:cNvPr id="35" name="Straight Connector 34">
            <a:extLst>
              <a:ext uri="{FF2B5EF4-FFF2-40B4-BE49-F238E27FC236}">
                <a16:creationId xmlns:a16="http://schemas.microsoft.com/office/drawing/2014/main" id="{50E760BB-F2D9-0A03-EB24-E96F4BEB45F9}"/>
              </a:ext>
            </a:extLst>
          </p:cNvPr>
          <p:cNvCxnSpPr>
            <a:cxnSpLocks/>
          </p:cNvCxnSpPr>
          <p:nvPr/>
        </p:nvCxnSpPr>
        <p:spPr>
          <a:xfrm>
            <a:off x="4038995" y="4812200"/>
            <a:ext cx="1909554" cy="0"/>
          </a:xfrm>
          <a:prstGeom prst="line">
            <a:avLst/>
          </a:prstGeom>
          <a:ln w="9525">
            <a:prstDash val="solid"/>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66B7B37D-55E3-63DD-DF24-FA9A458F839D}"/>
              </a:ext>
            </a:extLst>
          </p:cNvPr>
          <p:cNvCxnSpPr>
            <a:cxnSpLocks/>
          </p:cNvCxnSpPr>
          <p:nvPr/>
        </p:nvCxnSpPr>
        <p:spPr>
          <a:xfrm>
            <a:off x="3144133" y="6426776"/>
            <a:ext cx="894862" cy="0"/>
          </a:xfrm>
          <a:prstGeom prst="line">
            <a:avLst/>
          </a:prstGeom>
          <a:ln w="9525">
            <a:prstDash val="solid"/>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5450A8B6-1B04-D79C-3598-F071D8F58B00}"/>
              </a:ext>
            </a:extLst>
          </p:cNvPr>
          <p:cNvCxnSpPr>
            <a:cxnSpLocks/>
          </p:cNvCxnSpPr>
          <p:nvPr/>
        </p:nvCxnSpPr>
        <p:spPr>
          <a:xfrm>
            <a:off x="4046810" y="6425397"/>
            <a:ext cx="3938954" cy="0"/>
          </a:xfrm>
          <a:prstGeom prst="line">
            <a:avLst/>
          </a:prstGeom>
          <a:ln w="9525">
            <a:prstDash val="solid"/>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75723AFB-D4FF-0F16-46CA-DB7398151DDE}"/>
              </a:ext>
            </a:extLst>
          </p:cNvPr>
          <p:cNvCxnSpPr>
            <a:cxnSpLocks/>
          </p:cNvCxnSpPr>
          <p:nvPr/>
        </p:nvCxnSpPr>
        <p:spPr>
          <a:xfrm>
            <a:off x="7985764" y="6424055"/>
            <a:ext cx="1246554" cy="0"/>
          </a:xfrm>
          <a:prstGeom prst="line">
            <a:avLst/>
          </a:prstGeom>
          <a:ln w="9525">
            <a:prstDash val="solid"/>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D5003AA0-0595-2B6A-5F27-33037B8D8E9D}"/>
              </a:ext>
            </a:extLst>
          </p:cNvPr>
          <p:cNvCxnSpPr>
            <a:cxnSpLocks/>
          </p:cNvCxnSpPr>
          <p:nvPr/>
        </p:nvCxnSpPr>
        <p:spPr>
          <a:xfrm flipV="1">
            <a:off x="9658256" y="3685363"/>
            <a:ext cx="0" cy="2228849"/>
          </a:xfrm>
          <a:prstGeom prst="line">
            <a:avLst/>
          </a:prstGeom>
          <a:ln w="9525">
            <a:prstDash val="solid"/>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3AECD120-6544-95BB-6F5B-18557BE20E93}"/>
              </a:ext>
            </a:extLst>
          </p:cNvPr>
          <p:cNvCxnSpPr>
            <a:cxnSpLocks/>
          </p:cNvCxnSpPr>
          <p:nvPr/>
        </p:nvCxnSpPr>
        <p:spPr>
          <a:xfrm>
            <a:off x="9404301" y="3685363"/>
            <a:ext cx="450899" cy="0"/>
          </a:xfrm>
          <a:prstGeom prst="line">
            <a:avLst/>
          </a:prstGeom>
          <a:ln w="12700">
            <a:prstDash val="lgDash"/>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A99B2383-C753-7A2B-73D5-F61088AB4C57}"/>
              </a:ext>
            </a:extLst>
          </p:cNvPr>
          <p:cNvCxnSpPr>
            <a:cxnSpLocks/>
          </p:cNvCxnSpPr>
          <p:nvPr/>
        </p:nvCxnSpPr>
        <p:spPr>
          <a:xfrm>
            <a:off x="9404301" y="5938065"/>
            <a:ext cx="450899" cy="0"/>
          </a:xfrm>
          <a:prstGeom prst="line">
            <a:avLst/>
          </a:prstGeom>
          <a:ln w="12700">
            <a:prstDash val="lgDash"/>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F71F918D-48F2-CCB9-1714-99E0BF8F5756}"/>
              </a:ext>
            </a:extLst>
          </p:cNvPr>
          <p:cNvSpPr txBox="1"/>
          <p:nvPr/>
        </p:nvSpPr>
        <p:spPr>
          <a:xfrm rot="16200000">
            <a:off x="9361662" y="4559315"/>
            <a:ext cx="39305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Rh</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8" name="Oval 7">
            <a:extLst>
              <a:ext uri="{FF2B5EF4-FFF2-40B4-BE49-F238E27FC236}">
                <a16:creationId xmlns:a16="http://schemas.microsoft.com/office/drawing/2014/main" id="{5D91296B-1FCE-728B-C3BF-9B72D43C5C32}"/>
              </a:ext>
            </a:extLst>
          </p:cNvPr>
          <p:cNvSpPr/>
          <p:nvPr/>
        </p:nvSpPr>
        <p:spPr>
          <a:xfrm>
            <a:off x="2920667" y="2983697"/>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Oval 20">
            <a:extLst>
              <a:ext uri="{FF2B5EF4-FFF2-40B4-BE49-F238E27FC236}">
                <a16:creationId xmlns:a16="http://schemas.microsoft.com/office/drawing/2014/main" id="{77AA640C-560B-952C-05BD-EE20B2A3FAF8}"/>
              </a:ext>
            </a:extLst>
          </p:cNvPr>
          <p:cNvSpPr/>
          <p:nvPr/>
        </p:nvSpPr>
        <p:spPr>
          <a:xfrm>
            <a:off x="3020455" y="3010219"/>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2" name="Oval 21">
            <a:extLst>
              <a:ext uri="{FF2B5EF4-FFF2-40B4-BE49-F238E27FC236}">
                <a16:creationId xmlns:a16="http://schemas.microsoft.com/office/drawing/2014/main" id="{72430D3B-22BC-6F0D-CBD4-D03869771ECE}"/>
              </a:ext>
            </a:extLst>
          </p:cNvPr>
          <p:cNvSpPr/>
          <p:nvPr/>
        </p:nvSpPr>
        <p:spPr>
          <a:xfrm>
            <a:off x="3162075" y="2974478"/>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3" name="Oval 22">
            <a:extLst>
              <a:ext uri="{FF2B5EF4-FFF2-40B4-BE49-F238E27FC236}">
                <a16:creationId xmlns:a16="http://schemas.microsoft.com/office/drawing/2014/main" id="{BC62311D-AFA5-0FE7-7FCF-C5212357BB92}"/>
              </a:ext>
            </a:extLst>
          </p:cNvPr>
          <p:cNvSpPr/>
          <p:nvPr/>
        </p:nvSpPr>
        <p:spPr>
          <a:xfrm>
            <a:off x="3270696" y="3013577"/>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5" name="Oval 24">
            <a:extLst>
              <a:ext uri="{FF2B5EF4-FFF2-40B4-BE49-F238E27FC236}">
                <a16:creationId xmlns:a16="http://schemas.microsoft.com/office/drawing/2014/main" id="{6CC38370-52A4-DC82-255F-C87BF5900B2F}"/>
              </a:ext>
            </a:extLst>
          </p:cNvPr>
          <p:cNvSpPr/>
          <p:nvPr/>
        </p:nvSpPr>
        <p:spPr>
          <a:xfrm>
            <a:off x="3815068" y="3004467"/>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8" name="Oval 27">
            <a:extLst>
              <a:ext uri="{FF2B5EF4-FFF2-40B4-BE49-F238E27FC236}">
                <a16:creationId xmlns:a16="http://schemas.microsoft.com/office/drawing/2014/main" id="{C7827D9F-9BF7-81DE-0442-A298C2296A6F}"/>
              </a:ext>
            </a:extLst>
          </p:cNvPr>
          <p:cNvSpPr/>
          <p:nvPr/>
        </p:nvSpPr>
        <p:spPr>
          <a:xfrm>
            <a:off x="3914856" y="3030989"/>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0" name="Oval 29">
            <a:extLst>
              <a:ext uri="{FF2B5EF4-FFF2-40B4-BE49-F238E27FC236}">
                <a16:creationId xmlns:a16="http://schemas.microsoft.com/office/drawing/2014/main" id="{C7AB3B28-F952-3227-AFF4-35C9E5A5B5A8}"/>
              </a:ext>
            </a:extLst>
          </p:cNvPr>
          <p:cNvSpPr/>
          <p:nvPr/>
        </p:nvSpPr>
        <p:spPr>
          <a:xfrm>
            <a:off x="4038548" y="3037080"/>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2" name="Oval 31">
            <a:extLst>
              <a:ext uri="{FF2B5EF4-FFF2-40B4-BE49-F238E27FC236}">
                <a16:creationId xmlns:a16="http://schemas.microsoft.com/office/drawing/2014/main" id="{8CA5F68A-DB8C-0403-4E4E-374B1769C38D}"/>
              </a:ext>
            </a:extLst>
          </p:cNvPr>
          <p:cNvSpPr/>
          <p:nvPr/>
        </p:nvSpPr>
        <p:spPr>
          <a:xfrm>
            <a:off x="4153145" y="2998490"/>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3" name="Oval 32">
            <a:extLst>
              <a:ext uri="{FF2B5EF4-FFF2-40B4-BE49-F238E27FC236}">
                <a16:creationId xmlns:a16="http://schemas.microsoft.com/office/drawing/2014/main" id="{BD15383C-61E4-112D-481C-D3AFA97B09A7}"/>
              </a:ext>
            </a:extLst>
          </p:cNvPr>
          <p:cNvSpPr/>
          <p:nvPr/>
        </p:nvSpPr>
        <p:spPr>
          <a:xfrm>
            <a:off x="5093655" y="2997216"/>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4" name="Oval 33">
            <a:extLst>
              <a:ext uri="{FF2B5EF4-FFF2-40B4-BE49-F238E27FC236}">
                <a16:creationId xmlns:a16="http://schemas.microsoft.com/office/drawing/2014/main" id="{6C16193D-3420-BE18-496B-522309B036C1}"/>
              </a:ext>
            </a:extLst>
          </p:cNvPr>
          <p:cNvSpPr/>
          <p:nvPr/>
        </p:nvSpPr>
        <p:spPr>
          <a:xfrm>
            <a:off x="5193443" y="2993858"/>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6" name="Oval 35">
            <a:extLst>
              <a:ext uri="{FF2B5EF4-FFF2-40B4-BE49-F238E27FC236}">
                <a16:creationId xmlns:a16="http://schemas.microsoft.com/office/drawing/2014/main" id="{BE37A014-F288-B41C-0912-B1183FD8C715}"/>
              </a:ext>
            </a:extLst>
          </p:cNvPr>
          <p:cNvSpPr/>
          <p:nvPr/>
        </p:nvSpPr>
        <p:spPr>
          <a:xfrm>
            <a:off x="5317135" y="3029829"/>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0" name="Oval 39">
            <a:extLst>
              <a:ext uri="{FF2B5EF4-FFF2-40B4-BE49-F238E27FC236}">
                <a16:creationId xmlns:a16="http://schemas.microsoft.com/office/drawing/2014/main" id="{B1D5477D-7B75-C82B-FAA6-EEE8BE1C5E00}"/>
              </a:ext>
            </a:extLst>
          </p:cNvPr>
          <p:cNvSpPr/>
          <p:nvPr/>
        </p:nvSpPr>
        <p:spPr>
          <a:xfrm>
            <a:off x="6268072" y="2962441"/>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2" name="Oval 41">
            <a:extLst>
              <a:ext uri="{FF2B5EF4-FFF2-40B4-BE49-F238E27FC236}">
                <a16:creationId xmlns:a16="http://schemas.microsoft.com/office/drawing/2014/main" id="{DB52CC88-6A01-4A16-AA5F-1ADF16996F0F}"/>
              </a:ext>
            </a:extLst>
          </p:cNvPr>
          <p:cNvSpPr/>
          <p:nvPr/>
        </p:nvSpPr>
        <p:spPr>
          <a:xfrm>
            <a:off x="6367860" y="2959083"/>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Oval 43">
            <a:extLst>
              <a:ext uri="{FF2B5EF4-FFF2-40B4-BE49-F238E27FC236}">
                <a16:creationId xmlns:a16="http://schemas.microsoft.com/office/drawing/2014/main" id="{17EA4D69-2AC5-60C7-4E68-FB69313972FC}"/>
              </a:ext>
            </a:extLst>
          </p:cNvPr>
          <p:cNvSpPr/>
          <p:nvPr/>
        </p:nvSpPr>
        <p:spPr>
          <a:xfrm>
            <a:off x="6491552" y="2995054"/>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6" name="Oval 45">
            <a:extLst>
              <a:ext uri="{FF2B5EF4-FFF2-40B4-BE49-F238E27FC236}">
                <a16:creationId xmlns:a16="http://schemas.microsoft.com/office/drawing/2014/main" id="{17D1C8FA-AFF6-155E-279B-D9ECE626FB02}"/>
              </a:ext>
            </a:extLst>
          </p:cNvPr>
          <p:cNvSpPr/>
          <p:nvPr/>
        </p:nvSpPr>
        <p:spPr>
          <a:xfrm>
            <a:off x="6606149" y="2956464"/>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7" name="Oval 46">
            <a:extLst>
              <a:ext uri="{FF2B5EF4-FFF2-40B4-BE49-F238E27FC236}">
                <a16:creationId xmlns:a16="http://schemas.microsoft.com/office/drawing/2014/main" id="{2ED41EF9-E27E-F757-90DF-96BE0CA0BCDD}"/>
              </a:ext>
            </a:extLst>
          </p:cNvPr>
          <p:cNvSpPr/>
          <p:nvPr/>
        </p:nvSpPr>
        <p:spPr>
          <a:xfrm>
            <a:off x="7722677" y="2974587"/>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0" name="Oval 49">
            <a:extLst>
              <a:ext uri="{FF2B5EF4-FFF2-40B4-BE49-F238E27FC236}">
                <a16:creationId xmlns:a16="http://schemas.microsoft.com/office/drawing/2014/main" id="{61EA36EF-4276-C349-E75F-F38F0EB42D5D}"/>
              </a:ext>
            </a:extLst>
          </p:cNvPr>
          <p:cNvSpPr/>
          <p:nvPr/>
        </p:nvSpPr>
        <p:spPr>
          <a:xfrm>
            <a:off x="7822465" y="3001109"/>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1" name="Oval 50">
            <a:extLst>
              <a:ext uri="{FF2B5EF4-FFF2-40B4-BE49-F238E27FC236}">
                <a16:creationId xmlns:a16="http://schemas.microsoft.com/office/drawing/2014/main" id="{1AC02404-05E8-BB38-502F-B91819907FD0}"/>
              </a:ext>
            </a:extLst>
          </p:cNvPr>
          <p:cNvSpPr/>
          <p:nvPr/>
        </p:nvSpPr>
        <p:spPr>
          <a:xfrm>
            <a:off x="7934205" y="2977320"/>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2" name="Oval 51">
            <a:extLst>
              <a:ext uri="{FF2B5EF4-FFF2-40B4-BE49-F238E27FC236}">
                <a16:creationId xmlns:a16="http://schemas.microsoft.com/office/drawing/2014/main" id="{597E7162-2BC7-750D-5922-D8CB0E38F935}"/>
              </a:ext>
            </a:extLst>
          </p:cNvPr>
          <p:cNvSpPr/>
          <p:nvPr/>
        </p:nvSpPr>
        <p:spPr>
          <a:xfrm>
            <a:off x="8042826" y="3016419"/>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3" name="Oval 52">
            <a:extLst>
              <a:ext uri="{FF2B5EF4-FFF2-40B4-BE49-F238E27FC236}">
                <a16:creationId xmlns:a16="http://schemas.microsoft.com/office/drawing/2014/main" id="{47C57C7F-125F-EDCD-F8F7-7EF5589025D3}"/>
              </a:ext>
            </a:extLst>
          </p:cNvPr>
          <p:cNvSpPr/>
          <p:nvPr/>
        </p:nvSpPr>
        <p:spPr>
          <a:xfrm>
            <a:off x="9001849" y="3002392"/>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4" name="Oval 53">
            <a:extLst>
              <a:ext uri="{FF2B5EF4-FFF2-40B4-BE49-F238E27FC236}">
                <a16:creationId xmlns:a16="http://schemas.microsoft.com/office/drawing/2014/main" id="{934D0C97-FB94-A67B-E0CF-D127BB7F3DA7}"/>
              </a:ext>
            </a:extLst>
          </p:cNvPr>
          <p:cNvSpPr/>
          <p:nvPr/>
        </p:nvSpPr>
        <p:spPr>
          <a:xfrm>
            <a:off x="9113589" y="2987082"/>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5" name="Oval 54">
            <a:extLst>
              <a:ext uri="{FF2B5EF4-FFF2-40B4-BE49-F238E27FC236}">
                <a16:creationId xmlns:a16="http://schemas.microsoft.com/office/drawing/2014/main" id="{3750E4F5-6CA8-5EB8-A361-83988DF36F66}"/>
              </a:ext>
            </a:extLst>
          </p:cNvPr>
          <p:cNvSpPr/>
          <p:nvPr/>
        </p:nvSpPr>
        <p:spPr>
          <a:xfrm>
            <a:off x="9225329" y="3035005"/>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6" name="Oval 55">
            <a:extLst>
              <a:ext uri="{FF2B5EF4-FFF2-40B4-BE49-F238E27FC236}">
                <a16:creationId xmlns:a16="http://schemas.microsoft.com/office/drawing/2014/main" id="{C8C1B8EA-9A5B-1783-4102-2A32FC317B92}"/>
              </a:ext>
            </a:extLst>
          </p:cNvPr>
          <p:cNvSpPr/>
          <p:nvPr/>
        </p:nvSpPr>
        <p:spPr>
          <a:xfrm>
            <a:off x="9339926" y="3014343"/>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7" name="Oval 56">
            <a:extLst>
              <a:ext uri="{FF2B5EF4-FFF2-40B4-BE49-F238E27FC236}">
                <a16:creationId xmlns:a16="http://schemas.microsoft.com/office/drawing/2014/main" id="{43653699-79E9-2D3C-EECA-47353807BC8A}"/>
              </a:ext>
            </a:extLst>
          </p:cNvPr>
          <p:cNvSpPr/>
          <p:nvPr/>
        </p:nvSpPr>
        <p:spPr>
          <a:xfrm>
            <a:off x="8348119" y="2983007"/>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8" name="Oval 57">
            <a:extLst>
              <a:ext uri="{FF2B5EF4-FFF2-40B4-BE49-F238E27FC236}">
                <a16:creationId xmlns:a16="http://schemas.microsoft.com/office/drawing/2014/main" id="{72A9BB40-7181-8D2F-A179-29FB780201F5}"/>
              </a:ext>
            </a:extLst>
          </p:cNvPr>
          <p:cNvSpPr/>
          <p:nvPr/>
        </p:nvSpPr>
        <p:spPr>
          <a:xfrm>
            <a:off x="8447907" y="2991601"/>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9" name="Oval 58">
            <a:extLst>
              <a:ext uri="{FF2B5EF4-FFF2-40B4-BE49-F238E27FC236}">
                <a16:creationId xmlns:a16="http://schemas.microsoft.com/office/drawing/2014/main" id="{471C89C9-BA38-A97D-B5E4-C9CC097DAEBB}"/>
              </a:ext>
            </a:extLst>
          </p:cNvPr>
          <p:cNvSpPr/>
          <p:nvPr/>
        </p:nvSpPr>
        <p:spPr>
          <a:xfrm>
            <a:off x="8571599" y="2997692"/>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0" name="Oval 59">
            <a:extLst>
              <a:ext uri="{FF2B5EF4-FFF2-40B4-BE49-F238E27FC236}">
                <a16:creationId xmlns:a16="http://schemas.microsoft.com/office/drawing/2014/main" id="{ED20871D-D9AC-CD29-74F0-3B86292C4795}"/>
              </a:ext>
            </a:extLst>
          </p:cNvPr>
          <p:cNvSpPr/>
          <p:nvPr/>
        </p:nvSpPr>
        <p:spPr>
          <a:xfrm>
            <a:off x="8686196" y="2959102"/>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1" name="Oval 60">
            <a:extLst>
              <a:ext uri="{FF2B5EF4-FFF2-40B4-BE49-F238E27FC236}">
                <a16:creationId xmlns:a16="http://schemas.microsoft.com/office/drawing/2014/main" id="{8973EF27-267D-9D97-FB5A-1724C6504F45}"/>
              </a:ext>
            </a:extLst>
          </p:cNvPr>
          <p:cNvSpPr/>
          <p:nvPr/>
        </p:nvSpPr>
        <p:spPr>
          <a:xfrm>
            <a:off x="1737560" y="2984289"/>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2" name="Oval 61">
            <a:extLst>
              <a:ext uri="{FF2B5EF4-FFF2-40B4-BE49-F238E27FC236}">
                <a16:creationId xmlns:a16="http://schemas.microsoft.com/office/drawing/2014/main" id="{FCDC679A-3FBF-200A-DE04-D6EE97BCE1AB}"/>
              </a:ext>
            </a:extLst>
          </p:cNvPr>
          <p:cNvSpPr/>
          <p:nvPr/>
        </p:nvSpPr>
        <p:spPr>
          <a:xfrm>
            <a:off x="1837348" y="2992883"/>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3" name="Oval 62">
            <a:extLst>
              <a:ext uri="{FF2B5EF4-FFF2-40B4-BE49-F238E27FC236}">
                <a16:creationId xmlns:a16="http://schemas.microsoft.com/office/drawing/2014/main" id="{FB2E2428-9259-0390-6446-2EB5513D6CCD}"/>
              </a:ext>
            </a:extLst>
          </p:cNvPr>
          <p:cNvSpPr/>
          <p:nvPr/>
        </p:nvSpPr>
        <p:spPr>
          <a:xfrm>
            <a:off x="1961040" y="3016902"/>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4" name="Oval 63">
            <a:extLst>
              <a:ext uri="{FF2B5EF4-FFF2-40B4-BE49-F238E27FC236}">
                <a16:creationId xmlns:a16="http://schemas.microsoft.com/office/drawing/2014/main" id="{BA4F1FC4-D712-B7F3-E689-972901119FAE}"/>
              </a:ext>
            </a:extLst>
          </p:cNvPr>
          <p:cNvSpPr/>
          <p:nvPr/>
        </p:nvSpPr>
        <p:spPr>
          <a:xfrm>
            <a:off x="2075637" y="2978312"/>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8" name="TextBox 37">
            <a:extLst>
              <a:ext uri="{FF2B5EF4-FFF2-40B4-BE49-F238E27FC236}">
                <a16:creationId xmlns:a16="http://schemas.microsoft.com/office/drawing/2014/main" id="{7357E022-2F16-F1DB-FEFE-5E224FA5E48F}"/>
              </a:ext>
            </a:extLst>
          </p:cNvPr>
          <p:cNvSpPr txBox="1"/>
          <p:nvPr/>
        </p:nvSpPr>
        <p:spPr>
          <a:xfrm>
            <a:off x="1785173" y="2578437"/>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0</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65" name="TextBox 64">
            <a:extLst>
              <a:ext uri="{FF2B5EF4-FFF2-40B4-BE49-F238E27FC236}">
                <a16:creationId xmlns:a16="http://schemas.microsoft.com/office/drawing/2014/main" id="{7A5BA879-40DF-A2F5-DB24-A9F8B0651D79}"/>
              </a:ext>
            </a:extLst>
          </p:cNvPr>
          <p:cNvSpPr txBox="1"/>
          <p:nvPr/>
        </p:nvSpPr>
        <p:spPr>
          <a:xfrm>
            <a:off x="3003710" y="2580059"/>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1</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66" name="TextBox 65">
            <a:extLst>
              <a:ext uri="{FF2B5EF4-FFF2-40B4-BE49-F238E27FC236}">
                <a16:creationId xmlns:a16="http://schemas.microsoft.com/office/drawing/2014/main" id="{84C6AF56-ABB5-E65B-C5EA-4A49EEFD1BE5}"/>
              </a:ext>
            </a:extLst>
          </p:cNvPr>
          <p:cNvSpPr txBox="1"/>
          <p:nvPr/>
        </p:nvSpPr>
        <p:spPr>
          <a:xfrm>
            <a:off x="3915600" y="2580059"/>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2</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67" name="TextBox 66">
            <a:extLst>
              <a:ext uri="{FF2B5EF4-FFF2-40B4-BE49-F238E27FC236}">
                <a16:creationId xmlns:a16="http://schemas.microsoft.com/office/drawing/2014/main" id="{E420B469-D8D2-08A7-BA5E-779910D53FD5}"/>
              </a:ext>
            </a:extLst>
          </p:cNvPr>
          <p:cNvSpPr txBox="1"/>
          <p:nvPr/>
        </p:nvSpPr>
        <p:spPr>
          <a:xfrm>
            <a:off x="5094908" y="2573142"/>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3</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68" name="TextBox 67">
            <a:extLst>
              <a:ext uri="{FF2B5EF4-FFF2-40B4-BE49-F238E27FC236}">
                <a16:creationId xmlns:a16="http://schemas.microsoft.com/office/drawing/2014/main" id="{0CFD5533-88CD-5880-647D-E9D72DEC8424}"/>
              </a:ext>
            </a:extLst>
          </p:cNvPr>
          <p:cNvSpPr txBox="1"/>
          <p:nvPr/>
        </p:nvSpPr>
        <p:spPr>
          <a:xfrm>
            <a:off x="6351129" y="2580059"/>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4</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69" name="TextBox 68">
            <a:extLst>
              <a:ext uri="{FF2B5EF4-FFF2-40B4-BE49-F238E27FC236}">
                <a16:creationId xmlns:a16="http://schemas.microsoft.com/office/drawing/2014/main" id="{0B8F88EA-5B1E-D8EF-925E-28B6D803F367}"/>
              </a:ext>
            </a:extLst>
          </p:cNvPr>
          <p:cNvSpPr txBox="1"/>
          <p:nvPr/>
        </p:nvSpPr>
        <p:spPr>
          <a:xfrm>
            <a:off x="7817263" y="2578171"/>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5</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70" name="TextBox 69">
            <a:extLst>
              <a:ext uri="{FF2B5EF4-FFF2-40B4-BE49-F238E27FC236}">
                <a16:creationId xmlns:a16="http://schemas.microsoft.com/office/drawing/2014/main" id="{591D6786-36EA-6B52-0C2F-5757F890D149}"/>
              </a:ext>
            </a:extLst>
          </p:cNvPr>
          <p:cNvSpPr txBox="1"/>
          <p:nvPr/>
        </p:nvSpPr>
        <p:spPr>
          <a:xfrm>
            <a:off x="8386438" y="2573141"/>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6</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71" name="TextBox 70">
            <a:extLst>
              <a:ext uri="{FF2B5EF4-FFF2-40B4-BE49-F238E27FC236}">
                <a16:creationId xmlns:a16="http://schemas.microsoft.com/office/drawing/2014/main" id="{5B69B2FD-C4FC-F5D7-8816-7E45D4DB0F11}"/>
              </a:ext>
            </a:extLst>
          </p:cNvPr>
          <p:cNvSpPr txBox="1"/>
          <p:nvPr/>
        </p:nvSpPr>
        <p:spPr>
          <a:xfrm>
            <a:off x="9059080" y="2570741"/>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7</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72" name="Oval 71">
            <a:extLst>
              <a:ext uri="{FF2B5EF4-FFF2-40B4-BE49-F238E27FC236}">
                <a16:creationId xmlns:a16="http://schemas.microsoft.com/office/drawing/2014/main" id="{9235B629-B486-8440-E12F-7B5DFA4953B3}"/>
              </a:ext>
            </a:extLst>
          </p:cNvPr>
          <p:cNvSpPr/>
          <p:nvPr/>
        </p:nvSpPr>
        <p:spPr>
          <a:xfrm>
            <a:off x="10139523" y="3005886"/>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3" name="Oval 72">
            <a:extLst>
              <a:ext uri="{FF2B5EF4-FFF2-40B4-BE49-F238E27FC236}">
                <a16:creationId xmlns:a16="http://schemas.microsoft.com/office/drawing/2014/main" id="{C7825B5A-DEBF-EE9F-742D-8F128FB3031E}"/>
              </a:ext>
            </a:extLst>
          </p:cNvPr>
          <p:cNvSpPr/>
          <p:nvPr/>
        </p:nvSpPr>
        <p:spPr>
          <a:xfrm>
            <a:off x="10239311" y="3002528"/>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5" name="TextBox 74">
            <a:extLst>
              <a:ext uri="{FF2B5EF4-FFF2-40B4-BE49-F238E27FC236}">
                <a16:creationId xmlns:a16="http://schemas.microsoft.com/office/drawing/2014/main" id="{25535154-37ED-B130-81C4-3F79E711BB63}"/>
              </a:ext>
            </a:extLst>
          </p:cNvPr>
          <p:cNvSpPr txBox="1"/>
          <p:nvPr/>
        </p:nvSpPr>
        <p:spPr>
          <a:xfrm>
            <a:off x="10063084" y="2581812"/>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8</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76" name="TextBox 75">
            <a:extLst>
              <a:ext uri="{FF2B5EF4-FFF2-40B4-BE49-F238E27FC236}">
                <a16:creationId xmlns:a16="http://schemas.microsoft.com/office/drawing/2014/main" id="{27C02B88-9E23-9592-6257-05FA502DC414}"/>
              </a:ext>
            </a:extLst>
          </p:cNvPr>
          <p:cNvSpPr txBox="1"/>
          <p:nvPr/>
        </p:nvSpPr>
        <p:spPr>
          <a:xfrm>
            <a:off x="3034988" y="5229146"/>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1</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77" name="TextBox 76">
            <a:extLst>
              <a:ext uri="{FF2B5EF4-FFF2-40B4-BE49-F238E27FC236}">
                <a16:creationId xmlns:a16="http://schemas.microsoft.com/office/drawing/2014/main" id="{FB8A6257-77CD-35A5-7190-640226C84632}"/>
              </a:ext>
            </a:extLst>
          </p:cNvPr>
          <p:cNvSpPr txBox="1"/>
          <p:nvPr/>
        </p:nvSpPr>
        <p:spPr>
          <a:xfrm>
            <a:off x="3908040" y="5230073"/>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2</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78" name="TextBox 77">
            <a:extLst>
              <a:ext uri="{FF2B5EF4-FFF2-40B4-BE49-F238E27FC236}">
                <a16:creationId xmlns:a16="http://schemas.microsoft.com/office/drawing/2014/main" id="{31372C6B-4A34-7915-F57D-AEA0C655CD8F}"/>
              </a:ext>
            </a:extLst>
          </p:cNvPr>
          <p:cNvSpPr txBox="1"/>
          <p:nvPr/>
        </p:nvSpPr>
        <p:spPr>
          <a:xfrm>
            <a:off x="6422612" y="5229146"/>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3</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79" name="TextBox 78">
            <a:extLst>
              <a:ext uri="{FF2B5EF4-FFF2-40B4-BE49-F238E27FC236}">
                <a16:creationId xmlns:a16="http://schemas.microsoft.com/office/drawing/2014/main" id="{F783782A-7219-43ED-BA2D-4012599ACCE3}"/>
              </a:ext>
            </a:extLst>
          </p:cNvPr>
          <p:cNvSpPr txBox="1"/>
          <p:nvPr/>
        </p:nvSpPr>
        <p:spPr>
          <a:xfrm>
            <a:off x="7834432" y="5235788"/>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4</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80" name="TextBox 79">
            <a:extLst>
              <a:ext uri="{FF2B5EF4-FFF2-40B4-BE49-F238E27FC236}">
                <a16:creationId xmlns:a16="http://schemas.microsoft.com/office/drawing/2014/main" id="{AE01494B-46E2-FCEA-B272-EE2FC4E57285}"/>
              </a:ext>
            </a:extLst>
          </p:cNvPr>
          <p:cNvSpPr txBox="1"/>
          <p:nvPr/>
        </p:nvSpPr>
        <p:spPr>
          <a:xfrm>
            <a:off x="9078780" y="5234861"/>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5</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cxnSp>
        <p:nvCxnSpPr>
          <p:cNvPr id="82" name="Straight Connector 81">
            <a:extLst>
              <a:ext uri="{FF2B5EF4-FFF2-40B4-BE49-F238E27FC236}">
                <a16:creationId xmlns:a16="http://schemas.microsoft.com/office/drawing/2014/main" id="{CEBCE84F-9204-4801-FE52-E4E6AFFD9D1A}"/>
              </a:ext>
            </a:extLst>
          </p:cNvPr>
          <p:cNvCxnSpPr/>
          <p:nvPr/>
        </p:nvCxnSpPr>
        <p:spPr>
          <a:xfrm>
            <a:off x="1631576" y="3974813"/>
            <a:ext cx="9634071" cy="0"/>
          </a:xfrm>
          <a:prstGeom prst="line">
            <a:avLst/>
          </a:prstGeom>
          <a:ln w="317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4F30EFBD-98DB-EDC8-AF9B-9DB25AE1E063}"/>
              </a:ext>
            </a:extLst>
          </p:cNvPr>
          <p:cNvCxnSpPr/>
          <p:nvPr/>
        </p:nvCxnSpPr>
        <p:spPr>
          <a:xfrm>
            <a:off x="1631576" y="5340147"/>
            <a:ext cx="9634071" cy="0"/>
          </a:xfrm>
          <a:prstGeom prst="line">
            <a:avLst/>
          </a:prstGeom>
          <a:ln w="3175">
            <a:solidFill>
              <a:srgbClr val="FF0000"/>
            </a:solidFill>
          </a:ln>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E4C9FF71-BF30-CF55-9D56-0CC61F658102}"/>
              </a:ext>
            </a:extLst>
          </p:cNvPr>
          <p:cNvSpPr txBox="1"/>
          <p:nvPr/>
        </p:nvSpPr>
        <p:spPr>
          <a:xfrm>
            <a:off x="1759774" y="2288075"/>
            <a:ext cx="3282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B0F0"/>
                </a:solidFill>
                <a:latin typeface="Aptos" panose="02110004020202020204"/>
              </a:rPr>
              <a:t>-1</a:t>
            </a:r>
            <a:endParaRPr kumimoji="0" lang="en-FI" sz="1400" b="0" i="0" u="none" strike="noStrike" kern="1200" cap="none" spc="0" normalizeH="0" baseline="0" noProof="0" dirty="0">
              <a:ln>
                <a:noFill/>
              </a:ln>
              <a:solidFill>
                <a:srgbClr val="00B0F0"/>
              </a:solidFill>
              <a:effectLst/>
              <a:uLnTx/>
              <a:uFillTx/>
              <a:latin typeface="Aptos" panose="02110004020202020204"/>
              <a:ea typeface="+mn-ea"/>
              <a:cs typeface="+mn-cs"/>
            </a:endParaRPr>
          </a:p>
        </p:txBody>
      </p:sp>
      <p:sp>
        <p:nvSpPr>
          <p:cNvPr id="81" name="TextBox 80">
            <a:extLst>
              <a:ext uri="{FF2B5EF4-FFF2-40B4-BE49-F238E27FC236}">
                <a16:creationId xmlns:a16="http://schemas.microsoft.com/office/drawing/2014/main" id="{52508428-7171-5EA7-8E87-ED6DC8C04627}"/>
              </a:ext>
            </a:extLst>
          </p:cNvPr>
          <p:cNvSpPr txBox="1"/>
          <p:nvPr/>
        </p:nvSpPr>
        <p:spPr>
          <a:xfrm>
            <a:off x="2996239" y="2289697"/>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Aptos" panose="02110004020202020204"/>
                <a:ea typeface="+mn-ea"/>
                <a:cs typeface="+mn-cs"/>
              </a:rPr>
              <a:t>1</a:t>
            </a:r>
            <a:endParaRPr kumimoji="0" lang="en-FI" sz="1400" b="0" i="0" u="none" strike="noStrike" kern="1200" cap="none" spc="0" normalizeH="0" baseline="0" noProof="0" dirty="0">
              <a:ln>
                <a:noFill/>
              </a:ln>
              <a:solidFill>
                <a:srgbClr val="00B0F0"/>
              </a:solidFill>
              <a:effectLst/>
              <a:uLnTx/>
              <a:uFillTx/>
              <a:latin typeface="Aptos" panose="02110004020202020204"/>
              <a:ea typeface="+mn-ea"/>
              <a:cs typeface="+mn-cs"/>
            </a:endParaRPr>
          </a:p>
        </p:txBody>
      </p:sp>
      <p:sp>
        <p:nvSpPr>
          <p:cNvPr id="84" name="TextBox 83">
            <a:extLst>
              <a:ext uri="{FF2B5EF4-FFF2-40B4-BE49-F238E27FC236}">
                <a16:creationId xmlns:a16="http://schemas.microsoft.com/office/drawing/2014/main" id="{4E9CE0CC-955C-878E-F0A7-6D40ACAA8A41}"/>
              </a:ext>
            </a:extLst>
          </p:cNvPr>
          <p:cNvSpPr txBox="1"/>
          <p:nvPr/>
        </p:nvSpPr>
        <p:spPr>
          <a:xfrm>
            <a:off x="3908129" y="2289697"/>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B0F0"/>
                </a:solidFill>
                <a:latin typeface="Aptos" panose="02110004020202020204"/>
              </a:rPr>
              <a:t>1</a:t>
            </a:r>
            <a:endParaRPr kumimoji="0" lang="en-FI" sz="1400" b="0" i="0" u="none" strike="noStrike" kern="1200" cap="none" spc="0" normalizeH="0" baseline="0" noProof="0" dirty="0">
              <a:ln>
                <a:noFill/>
              </a:ln>
              <a:solidFill>
                <a:srgbClr val="00B0F0"/>
              </a:solidFill>
              <a:effectLst/>
              <a:uLnTx/>
              <a:uFillTx/>
              <a:latin typeface="Aptos" panose="02110004020202020204"/>
              <a:ea typeface="+mn-ea"/>
              <a:cs typeface="+mn-cs"/>
            </a:endParaRPr>
          </a:p>
        </p:txBody>
      </p:sp>
      <p:sp>
        <p:nvSpPr>
          <p:cNvPr id="85" name="TextBox 84">
            <a:extLst>
              <a:ext uri="{FF2B5EF4-FFF2-40B4-BE49-F238E27FC236}">
                <a16:creationId xmlns:a16="http://schemas.microsoft.com/office/drawing/2014/main" id="{20FC1646-0B0D-782A-90C6-B35616E83080}"/>
              </a:ext>
            </a:extLst>
          </p:cNvPr>
          <p:cNvSpPr txBox="1"/>
          <p:nvPr/>
        </p:nvSpPr>
        <p:spPr>
          <a:xfrm>
            <a:off x="5087437" y="2282780"/>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B0F0"/>
                </a:solidFill>
                <a:latin typeface="Aptos" panose="02110004020202020204"/>
              </a:rPr>
              <a:t>0</a:t>
            </a:r>
            <a:endParaRPr kumimoji="0" lang="en-FI" sz="1400" b="0" i="0" u="none" strike="noStrike" kern="1200" cap="none" spc="0" normalizeH="0" baseline="0" noProof="0" dirty="0">
              <a:ln>
                <a:noFill/>
              </a:ln>
              <a:solidFill>
                <a:srgbClr val="00B0F0"/>
              </a:solidFill>
              <a:effectLst/>
              <a:uLnTx/>
              <a:uFillTx/>
              <a:latin typeface="Aptos" panose="02110004020202020204"/>
              <a:ea typeface="+mn-ea"/>
              <a:cs typeface="+mn-cs"/>
            </a:endParaRPr>
          </a:p>
        </p:txBody>
      </p:sp>
      <p:sp>
        <p:nvSpPr>
          <p:cNvPr id="86" name="TextBox 85">
            <a:extLst>
              <a:ext uri="{FF2B5EF4-FFF2-40B4-BE49-F238E27FC236}">
                <a16:creationId xmlns:a16="http://schemas.microsoft.com/office/drawing/2014/main" id="{23D23139-C4E9-0929-C614-58D7565046BC}"/>
              </a:ext>
            </a:extLst>
          </p:cNvPr>
          <p:cNvSpPr txBox="1"/>
          <p:nvPr/>
        </p:nvSpPr>
        <p:spPr>
          <a:xfrm>
            <a:off x="6343658" y="2289697"/>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B0F0"/>
                </a:solidFill>
                <a:latin typeface="Aptos" panose="02110004020202020204"/>
              </a:rPr>
              <a:t>0</a:t>
            </a:r>
            <a:endParaRPr kumimoji="0" lang="en-FI" sz="1400" b="0" i="0" u="none" strike="noStrike" kern="1200" cap="none" spc="0" normalizeH="0" baseline="0" noProof="0" dirty="0">
              <a:ln>
                <a:noFill/>
              </a:ln>
              <a:solidFill>
                <a:srgbClr val="00B0F0"/>
              </a:solidFill>
              <a:effectLst/>
              <a:uLnTx/>
              <a:uFillTx/>
              <a:latin typeface="Aptos" panose="02110004020202020204"/>
              <a:ea typeface="+mn-ea"/>
              <a:cs typeface="+mn-cs"/>
            </a:endParaRPr>
          </a:p>
        </p:txBody>
      </p:sp>
      <p:sp>
        <p:nvSpPr>
          <p:cNvPr id="87" name="TextBox 86">
            <a:extLst>
              <a:ext uri="{FF2B5EF4-FFF2-40B4-BE49-F238E27FC236}">
                <a16:creationId xmlns:a16="http://schemas.microsoft.com/office/drawing/2014/main" id="{B05B4024-A453-16EE-974D-30C8137857DD}"/>
              </a:ext>
            </a:extLst>
          </p:cNvPr>
          <p:cNvSpPr txBox="1"/>
          <p:nvPr/>
        </p:nvSpPr>
        <p:spPr>
          <a:xfrm>
            <a:off x="7809792" y="2287809"/>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B0F0"/>
                </a:solidFill>
                <a:latin typeface="Aptos" panose="02110004020202020204"/>
              </a:rPr>
              <a:t>1</a:t>
            </a:r>
            <a:endParaRPr kumimoji="0" lang="en-FI" sz="1400" b="0" i="0" u="none" strike="noStrike" kern="1200" cap="none" spc="0" normalizeH="0" baseline="0" noProof="0" dirty="0">
              <a:ln>
                <a:noFill/>
              </a:ln>
              <a:solidFill>
                <a:srgbClr val="00B0F0"/>
              </a:solidFill>
              <a:effectLst/>
              <a:uLnTx/>
              <a:uFillTx/>
              <a:latin typeface="Aptos" panose="02110004020202020204"/>
              <a:ea typeface="+mn-ea"/>
              <a:cs typeface="+mn-cs"/>
            </a:endParaRPr>
          </a:p>
        </p:txBody>
      </p:sp>
      <p:sp>
        <p:nvSpPr>
          <p:cNvPr id="88" name="TextBox 87">
            <a:extLst>
              <a:ext uri="{FF2B5EF4-FFF2-40B4-BE49-F238E27FC236}">
                <a16:creationId xmlns:a16="http://schemas.microsoft.com/office/drawing/2014/main" id="{6B77539A-7870-D416-522B-3DD2868DC249}"/>
              </a:ext>
            </a:extLst>
          </p:cNvPr>
          <p:cNvSpPr txBox="1"/>
          <p:nvPr/>
        </p:nvSpPr>
        <p:spPr>
          <a:xfrm>
            <a:off x="8361039" y="2282779"/>
            <a:ext cx="3282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B0F0"/>
                </a:solidFill>
                <a:latin typeface="Aptos" panose="02110004020202020204"/>
              </a:rPr>
              <a:t>-1</a:t>
            </a:r>
            <a:endParaRPr kumimoji="0" lang="en-FI" sz="1400" b="0" i="0" u="none" strike="noStrike" kern="1200" cap="none" spc="0" normalizeH="0" baseline="0" noProof="0" dirty="0">
              <a:ln>
                <a:noFill/>
              </a:ln>
              <a:solidFill>
                <a:srgbClr val="00B0F0"/>
              </a:solidFill>
              <a:effectLst/>
              <a:uLnTx/>
              <a:uFillTx/>
              <a:latin typeface="Aptos" panose="02110004020202020204"/>
              <a:ea typeface="+mn-ea"/>
              <a:cs typeface="+mn-cs"/>
            </a:endParaRPr>
          </a:p>
        </p:txBody>
      </p:sp>
      <p:sp>
        <p:nvSpPr>
          <p:cNvPr id="89" name="TextBox 88">
            <a:extLst>
              <a:ext uri="{FF2B5EF4-FFF2-40B4-BE49-F238E27FC236}">
                <a16:creationId xmlns:a16="http://schemas.microsoft.com/office/drawing/2014/main" id="{A373F1A1-3B04-2CD2-E9AB-71BB002CC2F1}"/>
              </a:ext>
            </a:extLst>
          </p:cNvPr>
          <p:cNvSpPr txBox="1"/>
          <p:nvPr/>
        </p:nvSpPr>
        <p:spPr>
          <a:xfrm>
            <a:off x="9051609" y="2280379"/>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B0F0"/>
                </a:solidFill>
                <a:latin typeface="Aptos" panose="02110004020202020204"/>
              </a:rPr>
              <a:t>1</a:t>
            </a:r>
            <a:endParaRPr kumimoji="0" lang="en-FI" sz="1400" b="0" i="0" u="none" strike="noStrike" kern="1200" cap="none" spc="0" normalizeH="0" baseline="0" noProof="0" dirty="0">
              <a:ln>
                <a:noFill/>
              </a:ln>
              <a:solidFill>
                <a:srgbClr val="00B0F0"/>
              </a:solidFill>
              <a:effectLst/>
              <a:uLnTx/>
              <a:uFillTx/>
              <a:latin typeface="Aptos" panose="02110004020202020204"/>
              <a:ea typeface="+mn-ea"/>
              <a:cs typeface="+mn-cs"/>
            </a:endParaRPr>
          </a:p>
        </p:txBody>
      </p:sp>
      <p:sp>
        <p:nvSpPr>
          <p:cNvPr id="90" name="TextBox 89">
            <a:extLst>
              <a:ext uri="{FF2B5EF4-FFF2-40B4-BE49-F238E27FC236}">
                <a16:creationId xmlns:a16="http://schemas.microsoft.com/office/drawing/2014/main" id="{4EFD0456-6203-6C7D-D70E-25E880765C29}"/>
              </a:ext>
            </a:extLst>
          </p:cNvPr>
          <p:cNvSpPr txBox="1"/>
          <p:nvPr/>
        </p:nvSpPr>
        <p:spPr>
          <a:xfrm>
            <a:off x="10037685" y="2291450"/>
            <a:ext cx="3282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B0F0"/>
                </a:solidFill>
                <a:latin typeface="Aptos" panose="02110004020202020204"/>
              </a:rPr>
              <a:t>-1</a:t>
            </a:r>
            <a:endParaRPr kumimoji="0" lang="en-FI" sz="1400" b="0" i="0" u="none" strike="noStrike" kern="1200" cap="none" spc="0" normalizeH="0" baseline="0" noProof="0" dirty="0">
              <a:ln>
                <a:noFill/>
              </a:ln>
              <a:solidFill>
                <a:srgbClr val="00B0F0"/>
              </a:solidFill>
              <a:effectLst/>
              <a:uLnTx/>
              <a:uFillTx/>
              <a:latin typeface="Aptos" panose="02110004020202020204"/>
              <a:ea typeface="+mn-ea"/>
              <a:cs typeface="+mn-cs"/>
            </a:endParaRPr>
          </a:p>
        </p:txBody>
      </p:sp>
      <p:sp>
        <p:nvSpPr>
          <p:cNvPr id="91" name="TextBox 90">
            <a:extLst>
              <a:ext uri="{FF2B5EF4-FFF2-40B4-BE49-F238E27FC236}">
                <a16:creationId xmlns:a16="http://schemas.microsoft.com/office/drawing/2014/main" id="{0EF69BE5-3188-0D32-B640-61ABA5F362D1}"/>
              </a:ext>
            </a:extLst>
          </p:cNvPr>
          <p:cNvSpPr txBox="1"/>
          <p:nvPr/>
        </p:nvSpPr>
        <p:spPr>
          <a:xfrm>
            <a:off x="180171" y="2888842"/>
            <a:ext cx="1461426" cy="276999"/>
          </a:xfrm>
          <a:prstGeom prst="rect">
            <a:avLst/>
          </a:prstGeom>
          <a:noFill/>
        </p:spPr>
        <p:txBody>
          <a:bodyPr wrap="none" rtlCol="0">
            <a:spAutoFit/>
          </a:bodyPr>
          <a:lstStyle/>
          <a:p>
            <a:r>
              <a:rPr lang="en-US" sz="1200" dirty="0">
                <a:solidFill>
                  <a:srgbClr val="7030A0"/>
                </a:solidFill>
              </a:rPr>
              <a:t>Scan point clusters</a:t>
            </a:r>
            <a:endParaRPr lang="en-FI" dirty="0">
              <a:solidFill>
                <a:srgbClr val="7030A0"/>
              </a:solidFill>
            </a:endParaRPr>
          </a:p>
        </p:txBody>
      </p:sp>
      <p:sp>
        <p:nvSpPr>
          <p:cNvPr id="92" name="TextBox 91">
            <a:extLst>
              <a:ext uri="{FF2B5EF4-FFF2-40B4-BE49-F238E27FC236}">
                <a16:creationId xmlns:a16="http://schemas.microsoft.com/office/drawing/2014/main" id="{DFA21972-9652-8161-DD73-429B6DF2B968}"/>
              </a:ext>
            </a:extLst>
          </p:cNvPr>
          <p:cNvSpPr txBox="1"/>
          <p:nvPr/>
        </p:nvSpPr>
        <p:spPr>
          <a:xfrm>
            <a:off x="176395" y="2595447"/>
            <a:ext cx="1478995" cy="276999"/>
          </a:xfrm>
          <a:prstGeom prst="rect">
            <a:avLst/>
          </a:prstGeom>
          <a:noFill/>
        </p:spPr>
        <p:txBody>
          <a:bodyPr wrap="none" rtlCol="0">
            <a:spAutoFit/>
          </a:bodyPr>
          <a:lstStyle/>
          <a:p>
            <a:r>
              <a:rPr lang="en-US" sz="1200" dirty="0">
                <a:solidFill>
                  <a:schemeClr val="tx1">
                    <a:lumMod val="75000"/>
                    <a:lumOff val="25000"/>
                  </a:schemeClr>
                </a:solidFill>
              </a:rPr>
              <a:t>Ordered left to right</a:t>
            </a:r>
            <a:endParaRPr lang="en-FI" dirty="0">
              <a:solidFill>
                <a:schemeClr val="tx1">
                  <a:lumMod val="75000"/>
                  <a:lumOff val="25000"/>
                </a:schemeClr>
              </a:solidFill>
            </a:endParaRPr>
          </a:p>
        </p:txBody>
      </p:sp>
      <p:sp>
        <p:nvSpPr>
          <p:cNvPr id="93" name="TextBox 92">
            <a:extLst>
              <a:ext uri="{FF2B5EF4-FFF2-40B4-BE49-F238E27FC236}">
                <a16:creationId xmlns:a16="http://schemas.microsoft.com/office/drawing/2014/main" id="{D3110251-5FDC-31DB-4760-1657BC94FBEA}"/>
              </a:ext>
            </a:extLst>
          </p:cNvPr>
          <p:cNvSpPr txBox="1"/>
          <p:nvPr/>
        </p:nvSpPr>
        <p:spPr>
          <a:xfrm>
            <a:off x="182371" y="2310961"/>
            <a:ext cx="1657698" cy="276999"/>
          </a:xfrm>
          <a:prstGeom prst="rect">
            <a:avLst/>
          </a:prstGeom>
          <a:noFill/>
        </p:spPr>
        <p:txBody>
          <a:bodyPr wrap="none" rtlCol="0">
            <a:spAutoFit/>
          </a:bodyPr>
          <a:lstStyle/>
          <a:p>
            <a:r>
              <a:rPr lang="en-US" sz="1200" dirty="0">
                <a:solidFill>
                  <a:srgbClr val="00B0F0"/>
                </a:solidFill>
              </a:rPr>
              <a:t>Initial matching status</a:t>
            </a:r>
            <a:endParaRPr lang="en-FI" dirty="0">
              <a:solidFill>
                <a:srgbClr val="00B0F0"/>
              </a:solidFill>
            </a:endParaRPr>
          </a:p>
        </p:txBody>
      </p:sp>
      <p:sp>
        <p:nvSpPr>
          <p:cNvPr id="94" name="TextBox 93">
            <a:extLst>
              <a:ext uri="{FF2B5EF4-FFF2-40B4-BE49-F238E27FC236}">
                <a16:creationId xmlns:a16="http://schemas.microsoft.com/office/drawing/2014/main" id="{962C4BCA-54D5-76C1-BC59-00401E6505E0}"/>
              </a:ext>
            </a:extLst>
          </p:cNvPr>
          <p:cNvSpPr txBox="1"/>
          <p:nvPr/>
        </p:nvSpPr>
        <p:spPr>
          <a:xfrm>
            <a:off x="3553648" y="732528"/>
            <a:ext cx="4489178" cy="276999"/>
          </a:xfrm>
          <a:prstGeom prst="rect">
            <a:avLst/>
          </a:prstGeom>
          <a:noFill/>
        </p:spPr>
        <p:txBody>
          <a:bodyPr wrap="none" rtlCol="0">
            <a:spAutoFit/>
          </a:bodyPr>
          <a:lstStyle/>
          <a:p>
            <a:r>
              <a:rPr lang="en-US" sz="1200" dirty="0">
                <a:solidFill>
                  <a:schemeClr val="tx2">
                    <a:lumMod val="75000"/>
                    <a:lumOff val="25000"/>
                  </a:schemeClr>
                </a:solidFill>
              </a:rPr>
              <a:t>Data handling to match scan point clusters with reflector pattern </a:t>
            </a:r>
            <a:endParaRPr lang="en-FI" dirty="0">
              <a:solidFill>
                <a:schemeClr val="tx2">
                  <a:lumMod val="75000"/>
                  <a:lumOff val="25000"/>
                </a:schemeClr>
              </a:solidFill>
            </a:endParaRPr>
          </a:p>
        </p:txBody>
      </p:sp>
      <p:sp>
        <p:nvSpPr>
          <p:cNvPr id="95" name="TextBox 94">
            <a:extLst>
              <a:ext uri="{FF2B5EF4-FFF2-40B4-BE49-F238E27FC236}">
                <a16:creationId xmlns:a16="http://schemas.microsoft.com/office/drawing/2014/main" id="{4457343D-63E3-8B9F-697E-8ED31DEF8363}"/>
              </a:ext>
            </a:extLst>
          </p:cNvPr>
          <p:cNvSpPr txBox="1"/>
          <p:nvPr/>
        </p:nvSpPr>
        <p:spPr>
          <a:xfrm>
            <a:off x="3553648" y="1100823"/>
            <a:ext cx="5526256" cy="276999"/>
          </a:xfrm>
          <a:prstGeom prst="rect">
            <a:avLst/>
          </a:prstGeom>
          <a:noFill/>
        </p:spPr>
        <p:txBody>
          <a:bodyPr wrap="none" rtlCol="0">
            <a:spAutoFit/>
          </a:bodyPr>
          <a:lstStyle/>
          <a:p>
            <a:r>
              <a:rPr lang="en-US" sz="1200" dirty="0">
                <a:solidFill>
                  <a:schemeClr val="tx2">
                    <a:lumMod val="75000"/>
                    <a:lumOff val="25000"/>
                  </a:schemeClr>
                </a:solidFill>
              </a:rPr>
              <a:t>Matching clusters with pattern by distances (-1 discarded, 0 possible, 1 matching)</a:t>
            </a:r>
            <a:endParaRPr lang="en-FI" dirty="0">
              <a:solidFill>
                <a:schemeClr val="tx2">
                  <a:lumMod val="75000"/>
                  <a:lumOff val="25000"/>
                </a:schemeClr>
              </a:solidFill>
            </a:endParaRPr>
          </a:p>
        </p:txBody>
      </p:sp>
      <p:cxnSp>
        <p:nvCxnSpPr>
          <p:cNvPr id="97" name="Straight Arrow Connector 96">
            <a:extLst>
              <a:ext uri="{FF2B5EF4-FFF2-40B4-BE49-F238E27FC236}">
                <a16:creationId xmlns:a16="http://schemas.microsoft.com/office/drawing/2014/main" id="{8DDC0850-3C9A-FF97-0408-073F1D178C08}"/>
              </a:ext>
            </a:extLst>
          </p:cNvPr>
          <p:cNvCxnSpPr/>
          <p:nvPr/>
        </p:nvCxnSpPr>
        <p:spPr>
          <a:xfrm>
            <a:off x="3144133" y="3248391"/>
            <a:ext cx="894415" cy="0"/>
          </a:xfrm>
          <a:prstGeom prst="straightConnector1">
            <a:avLst/>
          </a:prstGeom>
          <a:ln>
            <a:solidFill>
              <a:srgbClr val="7030A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98" name="TextBox 97">
            <a:extLst>
              <a:ext uri="{FF2B5EF4-FFF2-40B4-BE49-F238E27FC236}">
                <a16:creationId xmlns:a16="http://schemas.microsoft.com/office/drawing/2014/main" id="{F0CA60B1-2B10-55A8-94DE-9B802483C0DD}"/>
              </a:ext>
            </a:extLst>
          </p:cNvPr>
          <p:cNvSpPr txBox="1"/>
          <p:nvPr/>
        </p:nvSpPr>
        <p:spPr>
          <a:xfrm>
            <a:off x="3364328" y="2994564"/>
            <a:ext cx="38664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Aptos" panose="02110004020202020204"/>
              </a:rPr>
              <a:t>~</a:t>
            </a: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A</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cxnSp>
        <p:nvCxnSpPr>
          <p:cNvPr id="99" name="Straight Arrow Connector 98">
            <a:extLst>
              <a:ext uri="{FF2B5EF4-FFF2-40B4-BE49-F238E27FC236}">
                <a16:creationId xmlns:a16="http://schemas.microsoft.com/office/drawing/2014/main" id="{B62221C1-6808-AE5C-DB8B-15FC263CE3D3}"/>
              </a:ext>
            </a:extLst>
          </p:cNvPr>
          <p:cNvCxnSpPr>
            <a:cxnSpLocks/>
          </p:cNvCxnSpPr>
          <p:nvPr/>
        </p:nvCxnSpPr>
        <p:spPr>
          <a:xfrm>
            <a:off x="4046810" y="3253345"/>
            <a:ext cx="3887395" cy="0"/>
          </a:xfrm>
          <a:prstGeom prst="straightConnector1">
            <a:avLst/>
          </a:prstGeom>
          <a:ln>
            <a:solidFill>
              <a:srgbClr val="7030A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0" name="TextBox 99">
            <a:extLst>
              <a:ext uri="{FF2B5EF4-FFF2-40B4-BE49-F238E27FC236}">
                <a16:creationId xmlns:a16="http://schemas.microsoft.com/office/drawing/2014/main" id="{49D38157-3162-15CF-6F80-C73C027F57E2}"/>
              </a:ext>
            </a:extLst>
          </p:cNvPr>
          <p:cNvSpPr txBox="1"/>
          <p:nvPr/>
        </p:nvSpPr>
        <p:spPr>
          <a:xfrm>
            <a:off x="5676221" y="2999518"/>
            <a:ext cx="38985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Aptos" panose="02110004020202020204"/>
              </a:rPr>
              <a:t>~B</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cxnSp>
        <p:nvCxnSpPr>
          <p:cNvPr id="103" name="Straight Arrow Connector 102">
            <a:extLst>
              <a:ext uri="{FF2B5EF4-FFF2-40B4-BE49-F238E27FC236}">
                <a16:creationId xmlns:a16="http://schemas.microsoft.com/office/drawing/2014/main" id="{9E0F9E97-01CD-1C78-835A-476C3CCFFAAC}"/>
              </a:ext>
            </a:extLst>
          </p:cNvPr>
          <p:cNvCxnSpPr>
            <a:cxnSpLocks/>
          </p:cNvCxnSpPr>
          <p:nvPr/>
        </p:nvCxnSpPr>
        <p:spPr>
          <a:xfrm>
            <a:off x="7937062" y="3249464"/>
            <a:ext cx="1242759" cy="0"/>
          </a:xfrm>
          <a:prstGeom prst="straightConnector1">
            <a:avLst/>
          </a:prstGeom>
          <a:ln>
            <a:solidFill>
              <a:srgbClr val="7030A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4" name="TextBox 103">
            <a:extLst>
              <a:ext uri="{FF2B5EF4-FFF2-40B4-BE49-F238E27FC236}">
                <a16:creationId xmlns:a16="http://schemas.microsoft.com/office/drawing/2014/main" id="{28CBD658-DD3B-C998-F6AE-5CA0BBA96A97}"/>
              </a:ext>
            </a:extLst>
          </p:cNvPr>
          <p:cNvSpPr txBox="1"/>
          <p:nvPr/>
        </p:nvSpPr>
        <p:spPr>
          <a:xfrm>
            <a:off x="8350052" y="2995637"/>
            <a:ext cx="55512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Aptos" panose="02110004020202020204"/>
              </a:rPr>
              <a:t>~C</a:t>
            </a:r>
            <a:endParaRPr kumimoji="0" lang="en-FI"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grpSp>
        <p:nvGrpSpPr>
          <p:cNvPr id="107" name="Group 106">
            <a:extLst>
              <a:ext uri="{FF2B5EF4-FFF2-40B4-BE49-F238E27FC236}">
                <a16:creationId xmlns:a16="http://schemas.microsoft.com/office/drawing/2014/main" id="{78B269AE-6B47-1EFB-5577-B81BD27A9C16}"/>
              </a:ext>
            </a:extLst>
          </p:cNvPr>
          <p:cNvGrpSpPr/>
          <p:nvPr/>
        </p:nvGrpSpPr>
        <p:grpSpPr>
          <a:xfrm>
            <a:off x="5204932" y="5462258"/>
            <a:ext cx="341644" cy="364251"/>
            <a:chOff x="7008725" y="3225521"/>
            <a:chExt cx="341644" cy="364251"/>
          </a:xfrm>
        </p:grpSpPr>
        <p:sp>
          <p:nvSpPr>
            <p:cNvPr id="108" name="Trapezoid 107">
              <a:extLst>
                <a:ext uri="{FF2B5EF4-FFF2-40B4-BE49-F238E27FC236}">
                  <a16:creationId xmlns:a16="http://schemas.microsoft.com/office/drawing/2014/main" id="{48601A3E-99FB-D05F-A1B7-489BFF3EF664}"/>
                </a:ext>
              </a:extLst>
            </p:cNvPr>
            <p:cNvSpPr/>
            <p:nvPr/>
          </p:nvSpPr>
          <p:spPr>
            <a:xfrm>
              <a:off x="7074040" y="3225521"/>
              <a:ext cx="211015" cy="203479"/>
            </a:xfrm>
            <a:prstGeom prst="trapezoid">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9" name="Rectangle: Rounded Corners 108">
              <a:extLst>
                <a:ext uri="{FF2B5EF4-FFF2-40B4-BE49-F238E27FC236}">
                  <a16:creationId xmlns:a16="http://schemas.microsoft.com/office/drawing/2014/main" id="{96E0E2BF-6FC1-A72C-B8FA-271BDC99EEAD}"/>
                </a:ext>
              </a:extLst>
            </p:cNvPr>
            <p:cNvSpPr/>
            <p:nvPr/>
          </p:nvSpPr>
          <p:spPr>
            <a:xfrm>
              <a:off x="7008725" y="3436535"/>
              <a:ext cx="341644" cy="153237"/>
            </a:xfrm>
            <a:prstGeom prst="roundRect">
              <a:avLst/>
            </a:prstGeom>
            <a:solidFill>
              <a:schemeClr val="accent6">
                <a:lumMod val="75000"/>
              </a:scheme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Tree>
    <p:extLst>
      <p:ext uri="{BB962C8B-B14F-4D97-AF65-F5344CB8AC3E}">
        <p14:creationId xmlns:p14="http://schemas.microsoft.com/office/powerpoint/2010/main" val="888876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64747187-03DE-20A8-10F4-9EB6DD85BCA5}"/>
              </a:ext>
            </a:extLst>
          </p:cNvPr>
          <p:cNvSpPr/>
          <p:nvPr/>
        </p:nvSpPr>
        <p:spPr>
          <a:xfrm>
            <a:off x="2920667" y="2983697"/>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6" name="Oval 35">
            <a:extLst>
              <a:ext uri="{FF2B5EF4-FFF2-40B4-BE49-F238E27FC236}">
                <a16:creationId xmlns:a16="http://schemas.microsoft.com/office/drawing/2014/main" id="{E87419FF-D7FB-3FEF-0D9E-1DCFD701FCA0}"/>
              </a:ext>
            </a:extLst>
          </p:cNvPr>
          <p:cNvSpPr/>
          <p:nvPr/>
        </p:nvSpPr>
        <p:spPr>
          <a:xfrm>
            <a:off x="3020455" y="3010219"/>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7" name="Oval 36">
            <a:extLst>
              <a:ext uri="{FF2B5EF4-FFF2-40B4-BE49-F238E27FC236}">
                <a16:creationId xmlns:a16="http://schemas.microsoft.com/office/drawing/2014/main" id="{3912C309-4560-9FB1-BE12-B60E6BA5D0BF}"/>
              </a:ext>
            </a:extLst>
          </p:cNvPr>
          <p:cNvSpPr/>
          <p:nvPr/>
        </p:nvSpPr>
        <p:spPr>
          <a:xfrm>
            <a:off x="3162075" y="2974478"/>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8" name="Oval 37">
            <a:extLst>
              <a:ext uri="{FF2B5EF4-FFF2-40B4-BE49-F238E27FC236}">
                <a16:creationId xmlns:a16="http://schemas.microsoft.com/office/drawing/2014/main" id="{6C366139-1ADD-96E2-C97A-ADDAEB9216BD}"/>
              </a:ext>
            </a:extLst>
          </p:cNvPr>
          <p:cNvSpPr/>
          <p:nvPr/>
        </p:nvSpPr>
        <p:spPr>
          <a:xfrm>
            <a:off x="3270696" y="3013577"/>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9" name="Oval 38">
            <a:extLst>
              <a:ext uri="{FF2B5EF4-FFF2-40B4-BE49-F238E27FC236}">
                <a16:creationId xmlns:a16="http://schemas.microsoft.com/office/drawing/2014/main" id="{FC1EDF52-AD97-D18A-AF35-1307F9A1EA34}"/>
              </a:ext>
            </a:extLst>
          </p:cNvPr>
          <p:cNvSpPr/>
          <p:nvPr/>
        </p:nvSpPr>
        <p:spPr>
          <a:xfrm>
            <a:off x="3815068" y="3064227"/>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0" name="Oval 39">
            <a:extLst>
              <a:ext uri="{FF2B5EF4-FFF2-40B4-BE49-F238E27FC236}">
                <a16:creationId xmlns:a16="http://schemas.microsoft.com/office/drawing/2014/main" id="{EA689B09-F12E-1836-FB14-ED544292A072}"/>
              </a:ext>
            </a:extLst>
          </p:cNvPr>
          <p:cNvSpPr/>
          <p:nvPr/>
        </p:nvSpPr>
        <p:spPr>
          <a:xfrm>
            <a:off x="3914856" y="3090749"/>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1" name="Oval 40">
            <a:extLst>
              <a:ext uri="{FF2B5EF4-FFF2-40B4-BE49-F238E27FC236}">
                <a16:creationId xmlns:a16="http://schemas.microsoft.com/office/drawing/2014/main" id="{1E241EF5-DF54-8F78-6DE5-E8812297AF68}"/>
              </a:ext>
            </a:extLst>
          </p:cNvPr>
          <p:cNvSpPr/>
          <p:nvPr/>
        </p:nvSpPr>
        <p:spPr>
          <a:xfrm>
            <a:off x="4038548" y="3096840"/>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2" name="Oval 41">
            <a:extLst>
              <a:ext uri="{FF2B5EF4-FFF2-40B4-BE49-F238E27FC236}">
                <a16:creationId xmlns:a16="http://schemas.microsoft.com/office/drawing/2014/main" id="{E6B40936-AB64-D3FC-6D4F-B770880CDC4A}"/>
              </a:ext>
            </a:extLst>
          </p:cNvPr>
          <p:cNvSpPr/>
          <p:nvPr/>
        </p:nvSpPr>
        <p:spPr>
          <a:xfrm>
            <a:off x="4153145" y="3058250"/>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3" name="Oval 42">
            <a:extLst>
              <a:ext uri="{FF2B5EF4-FFF2-40B4-BE49-F238E27FC236}">
                <a16:creationId xmlns:a16="http://schemas.microsoft.com/office/drawing/2014/main" id="{7BC62662-2757-6F0D-42AE-FD3D0F811466}"/>
              </a:ext>
            </a:extLst>
          </p:cNvPr>
          <p:cNvSpPr/>
          <p:nvPr/>
        </p:nvSpPr>
        <p:spPr>
          <a:xfrm>
            <a:off x="5093655" y="3230294"/>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Oval 43">
            <a:extLst>
              <a:ext uri="{FF2B5EF4-FFF2-40B4-BE49-F238E27FC236}">
                <a16:creationId xmlns:a16="http://schemas.microsoft.com/office/drawing/2014/main" id="{28CD59DE-B037-37A1-435E-85DE4C5CB88C}"/>
              </a:ext>
            </a:extLst>
          </p:cNvPr>
          <p:cNvSpPr/>
          <p:nvPr/>
        </p:nvSpPr>
        <p:spPr>
          <a:xfrm>
            <a:off x="5193443" y="3226936"/>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5" name="Oval 44">
            <a:extLst>
              <a:ext uri="{FF2B5EF4-FFF2-40B4-BE49-F238E27FC236}">
                <a16:creationId xmlns:a16="http://schemas.microsoft.com/office/drawing/2014/main" id="{0F274164-7E58-C6BA-369D-90C88BB830A1}"/>
              </a:ext>
            </a:extLst>
          </p:cNvPr>
          <p:cNvSpPr/>
          <p:nvPr/>
        </p:nvSpPr>
        <p:spPr>
          <a:xfrm>
            <a:off x="5317135" y="3262907"/>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6" name="Oval 45">
            <a:extLst>
              <a:ext uri="{FF2B5EF4-FFF2-40B4-BE49-F238E27FC236}">
                <a16:creationId xmlns:a16="http://schemas.microsoft.com/office/drawing/2014/main" id="{9D9DD513-755C-5AD3-BF8F-34C91DBC83CE}"/>
              </a:ext>
            </a:extLst>
          </p:cNvPr>
          <p:cNvSpPr/>
          <p:nvPr/>
        </p:nvSpPr>
        <p:spPr>
          <a:xfrm>
            <a:off x="6268072" y="2938537"/>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7" name="Oval 46">
            <a:extLst>
              <a:ext uri="{FF2B5EF4-FFF2-40B4-BE49-F238E27FC236}">
                <a16:creationId xmlns:a16="http://schemas.microsoft.com/office/drawing/2014/main" id="{9518C591-B7B0-6667-F2AC-9207E29FF263}"/>
              </a:ext>
            </a:extLst>
          </p:cNvPr>
          <p:cNvSpPr/>
          <p:nvPr/>
        </p:nvSpPr>
        <p:spPr>
          <a:xfrm>
            <a:off x="6367860" y="2935179"/>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8" name="Oval 47">
            <a:extLst>
              <a:ext uri="{FF2B5EF4-FFF2-40B4-BE49-F238E27FC236}">
                <a16:creationId xmlns:a16="http://schemas.microsoft.com/office/drawing/2014/main" id="{5F9F22D4-11FF-3CBC-AE9B-002B65537198}"/>
              </a:ext>
            </a:extLst>
          </p:cNvPr>
          <p:cNvSpPr/>
          <p:nvPr/>
        </p:nvSpPr>
        <p:spPr>
          <a:xfrm>
            <a:off x="6491552" y="2971150"/>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9" name="Oval 48">
            <a:extLst>
              <a:ext uri="{FF2B5EF4-FFF2-40B4-BE49-F238E27FC236}">
                <a16:creationId xmlns:a16="http://schemas.microsoft.com/office/drawing/2014/main" id="{E4936DB8-578A-864A-9A48-1F81285BD8A1}"/>
              </a:ext>
            </a:extLst>
          </p:cNvPr>
          <p:cNvSpPr/>
          <p:nvPr/>
        </p:nvSpPr>
        <p:spPr>
          <a:xfrm>
            <a:off x="6606149" y="2932560"/>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0" name="Oval 49">
            <a:extLst>
              <a:ext uri="{FF2B5EF4-FFF2-40B4-BE49-F238E27FC236}">
                <a16:creationId xmlns:a16="http://schemas.microsoft.com/office/drawing/2014/main" id="{174FFBE8-7245-91B6-0166-CE0804A782AE}"/>
              </a:ext>
            </a:extLst>
          </p:cNvPr>
          <p:cNvSpPr/>
          <p:nvPr/>
        </p:nvSpPr>
        <p:spPr>
          <a:xfrm>
            <a:off x="7722677" y="2950683"/>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1" name="Oval 50">
            <a:extLst>
              <a:ext uri="{FF2B5EF4-FFF2-40B4-BE49-F238E27FC236}">
                <a16:creationId xmlns:a16="http://schemas.microsoft.com/office/drawing/2014/main" id="{3A72AACF-9ED3-0403-C1B6-CB407B6488A3}"/>
              </a:ext>
            </a:extLst>
          </p:cNvPr>
          <p:cNvSpPr/>
          <p:nvPr/>
        </p:nvSpPr>
        <p:spPr>
          <a:xfrm>
            <a:off x="7822465" y="2977205"/>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2" name="Oval 51">
            <a:extLst>
              <a:ext uri="{FF2B5EF4-FFF2-40B4-BE49-F238E27FC236}">
                <a16:creationId xmlns:a16="http://schemas.microsoft.com/office/drawing/2014/main" id="{A07EB4D4-ED1D-7327-F628-ED460818F6BD}"/>
              </a:ext>
            </a:extLst>
          </p:cNvPr>
          <p:cNvSpPr/>
          <p:nvPr/>
        </p:nvSpPr>
        <p:spPr>
          <a:xfrm>
            <a:off x="7934205" y="2953416"/>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3" name="Oval 52">
            <a:extLst>
              <a:ext uri="{FF2B5EF4-FFF2-40B4-BE49-F238E27FC236}">
                <a16:creationId xmlns:a16="http://schemas.microsoft.com/office/drawing/2014/main" id="{22BE6381-2C23-6A4C-AAE7-72DAC2B66177}"/>
              </a:ext>
            </a:extLst>
          </p:cNvPr>
          <p:cNvSpPr/>
          <p:nvPr/>
        </p:nvSpPr>
        <p:spPr>
          <a:xfrm>
            <a:off x="8042826" y="2992515"/>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4" name="Oval 53">
            <a:extLst>
              <a:ext uri="{FF2B5EF4-FFF2-40B4-BE49-F238E27FC236}">
                <a16:creationId xmlns:a16="http://schemas.microsoft.com/office/drawing/2014/main" id="{A918B70D-40CE-CD2F-F296-9092509AE682}"/>
              </a:ext>
            </a:extLst>
          </p:cNvPr>
          <p:cNvSpPr/>
          <p:nvPr/>
        </p:nvSpPr>
        <p:spPr>
          <a:xfrm>
            <a:off x="9001849" y="3080080"/>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5" name="Oval 54">
            <a:extLst>
              <a:ext uri="{FF2B5EF4-FFF2-40B4-BE49-F238E27FC236}">
                <a16:creationId xmlns:a16="http://schemas.microsoft.com/office/drawing/2014/main" id="{9E48DF72-74E7-A65F-34AB-B46FF81A95D0}"/>
              </a:ext>
            </a:extLst>
          </p:cNvPr>
          <p:cNvSpPr/>
          <p:nvPr/>
        </p:nvSpPr>
        <p:spPr>
          <a:xfrm>
            <a:off x="9113589" y="3064770"/>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6" name="Oval 55">
            <a:extLst>
              <a:ext uri="{FF2B5EF4-FFF2-40B4-BE49-F238E27FC236}">
                <a16:creationId xmlns:a16="http://schemas.microsoft.com/office/drawing/2014/main" id="{3DFA5652-B3EF-4BA9-135A-60FA0325EF71}"/>
              </a:ext>
            </a:extLst>
          </p:cNvPr>
          <p:cNvSpPr/>
          <p:nvPr/>
        </p:nvSpPr>
        <p:spPr>
          <a:xfrm>
            <a:off x="9225329" y="3112693"/>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7" name="Oval 56">
            <a:extLst>
              <a:ext uri="{FF2B5EF4-FFF2-40B4-BE49-F238E27FC236}">
                <a16:creationId xmlns:a16="http://schemas.microsoft.com/office/drawing/2014/main" id="{936755BF-8FD9-C8E8-2745-CBF5602269B7}"/>
              </a:ext>
            </a:extLst>
          </p:cNvPr>
          <p:cNvSpPr/>
          <p:nvPr/>
        </p:nvSpPr>
        <p:spPr>
          <a:xfrm>
            <a:off x="9339926" y="3092031"/>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8" name="Oval 57">
            <a:extLst>
              <a:ext uri="{FF2B5EF4-FFF2-40B4-BE49-F238E27FC236}">
                <a16:creationId xmlns:a16="http://schemas.microsoft.com/office/drawing/2014/main" id="{DAD29153-8727-CD61-6544-84D445D9012B}"/>
              </a:ext>
            </a:extLst>
          </p:cNvPr>
          <p:cNvSpPr/>
          <p:nvPr/>
        </p:nvSpPr>
        <p:spPr>
          <a:xfrm>
            <a:off x="8348119" y="2983007"/>
            <a:ext cx="71483" cy="71483"/>
          </a:xfrm>
          <a:prstGeom prst="ellipse">
            <a:avLst/>
          </a:prstGeom>
          <a:solidFill>
            <a:schemeClr val="accent2">
              <a:lumMod val="20000"/>
              <a:lumOff val="80000"/>
            </a:schemeClr>
          </a:solidFill>
          <a:ln w="3175"/>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9" name="Oval 58">
            <a:extLst>
              <a:ext uri="{FF2B5EF4-FFF2-40B4-BE49-F238E27FC236}">
                <a16:creationId xmlns:a16="http://schemas.microsoft.com/office/drawing/2014/main" id="{D45329A9-B6FD-7BC8-C0F2-4BCDA9D52594}"/>
              </a:ext>
            </a:extLst>
          </p:cNvPr>
          <p:cNvSpPr/>
          <p:nvPr/>
        </p:nvSpPr>
        <p:spPr>
          <a:xfrm>
            <a:off x="8447907" y="2991601"/>
            <a:ext cx="71483" cy="71483"/>
          </a:xfrm>
          <a:prstGeom prst="ellipse">
            <a:avLst/>
          </a:prstGeom>
          <a:solidFill>
            <a:schemeClr val="accent2">
              <a:lumMod val="20000"/>
              <a:lumOff val="80000"/>
            </a:schemeClr>
          </a:solidFill>
          <a:ln w="3175"/>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0" name="Oval 59">
            <a:extLst>
              <a:ext uri="{FF2B5EF4-FFF2-40B4-BE49-F238E27FC236}">
                <a16:creationId xmlns:a16="http://schemas.microsoft.com/office/drawing/2014/main" id="{40F593FC-154B-5D3D-89E2-733D972F9C76}"/>
              </a:ext>
            </a:extLst>
          </p:cNvPr>
          <p:cNvSpPr/>
          <p:nvPr/>
        </p:nvSpPr>
        <p:spPr>
          <a:xfrm>
            <a:off x="8571599" y="2997692"/>
            <a:ext cx="71483" cy="71483"/>
          </a:xfrm>
          <a:prstGeom prst="ellipse">
            <a:avLst/>
          </a:prstGeom>
          <a:solidFill>
            <a:schemeClr val="accent2">
              <a:lumMod val="20000"/>
              <a:lumOff val="80000"/>
            </a:schemeClr>
          </a:solidFill>
          <a:ln w="3175"/>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1" name="Oval 60">
            <a:extLst>
              <a:ext uri="{FF2B5EF4-FFF2-40B4-BE49-F238E27FC236}">
                <a16:creationId xmlns:a16="http://schemas.microsoft.com/office/drawing/2014/main" id="{A4A2367B-C6FF-7007-2B84-E3721138C606}"/>
              </a:ext>
            </a:extLst>
          </p:cNvPr>
          <p:cNvSpPr/>
          <p:nvPr/>
        </p:nvSpPr>
        <p:spPr>
          <a:xfrm>
            <a:off x="8686196" y="2959102"/>
            <a:ext cx="71483" cy="71483"/>
          </a:xfrm>
          <a:prstGeom prst="ellipse">
            <a:avLst/>
          </a:prstGeom>
          <a:solidFill>
            <a:schemeClr val="accent2">
              <a:lumMod val="20000"/>
              <a:lumOff val="80000"/>
            </a:schemeClr>
          </a:solidFill>
          <a:ln w="3175"/>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2" name="Oval 61">
            <a:extLst>
              <a:ext uri="{FF2B5EF4-FFF2-40B4-BE49-F238E27FC236}">
                <a16:creationId xmlns:a16="http://schemas.microsoft.com/office/drawing/2014/main" id="{6B1FD085-C84D-256A-A5D1-0F7048CB73DF}"/>
              </a:ext>
            </a:extLst>
          </p:cNvPr>
          <p:cNvSpPr/>
          <p:nvPr/>
        </p:nvSpPr>
        <p:spPr>
          <a:xfrm>
            <a:off x="1737560" y="2984289"/>
            <a:ext cx="71483" cy="71483"/>
          </a:xfrm>
          <a:prstGeom prst="ellipse">
            <a:avLst/>
          </a:prstGeom>
          <a:solidFill>
            <a:schemeClr val="accent2">
              <a:lumMod val="20000"/>
              <a:lumOff val="80000"/>
            </a:schemeClr>
          </a:solidFill>
          <a:ln w="3175"/>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3" name="Oval 62">
            <a:extLst>
              <a:ext uri="{FF2B5EF4-FFF2-40B4-BE49-F238E27FC236}">
                <a16:creationId xmlns:a16="http://schemas.microsoft.com/office/drawing/2014/main" id="{15980B0D-625F-5D15-475B-6C1AE6645676}"/>
              </a:ext>
            </a:extLst>
          </p:cNvPr>
          <p:cNvSpPr/>
          <p:nvPr/>
        </p:nvSpPr>
        <p:spPr>
          <a:xfrm>
            <a:off x="1837348" y="2992883"/>
            <a:ext cx="71483" cy="71483"/>
          </a:xfrm>
          <a:prstGeom prst="ellipse">
            <a:avLst/>
          </a:prstGeom>
          <a:solidFill>
            <a:schemeClr val="accent2">
              <a:lumMod val="20000"/>
              <a:lumOff val="80000"/>
            </a:schemeClr>
          </a:solidFill>
          <a:ln w="3175"/>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4" name="Oval 63">
            <a:extLst>
              <a:ext uri="{FF2B5EF4-FFF2-40B4-BE49-F238E27FC236}">
                <a16:creationId xmlns:a16="http://schemas.microsoft.com/office/drawing/2014/main" id="{B22B8093-429D-4968-7FAF-1EE9FA998446}"/>
              </a:ext>
            </a:extLst>
          </p:cNvPr>
          <p:cNvSpPr/>
          <p:nvPr/>
        </p:nvSpPr>
        <p:spPr>
          <a:xfrm>
            <a:off x="1961040" y="3016902"/>
            <a:ext cx="71483" cy="71483"/>
          </a:xfrm>
          <a:prstGeom prst="ellipse">
            <a:avLst/>
          </a:prstGeom>
          <a:solidFill>
            <a:schemeClr val="accent2">
              <a:lumMod val="20000"/>
              <a:lumOff val="80000"/>
            </a:schemeClr>
          </a:solidFill>
          <a:ln w="3175"/>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5" name="Oval 64">
            <a:extLst>
              <a:ext uri="{FF2B5EF4-FFF2-40B4-BE49-F238E27FC236}">
                <a16:creationId xmlns:a16="http://schemas.microsoft.com/office/drawing/2014/main" id="{35C7E211-2764-DFE2-5D38-7239B864676C}"/>
              </a:ext>
            </a:extLst>
          </p:cNvPr>
          <p:cNvSpPr/>
          <p:nvPr/>
        </p:nvSpPr>
        <p:spPr>
          <a:xfrm>
            <a:off x="2075637" y="2978312"/>
            <a:ext cx="71483" cy="71483"/>
          </a:xfrm>
          <a:prstGeom prst="ellipse">
            <a:avLst/>
          </a:prstGeom>
          <a:solidFill>
            <a:schemeClr val="accent2">
              <a:lumMod val="20000"/>
              <a:lumOff val="80000"/>
            </a:schemeClr>
          </a:solidFill>
          <a:ln w="3175"/>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6" name="Oval 65">
            <a:extLst>
              <a:ext uri="{FF2B5EF4-FFF2-40B4-BE49-F238E27FC236}">
                <a16:creationId xmlns:a16="http://schemas.microsoft.com/office/drawing/2014/main" id="{0A344BCC-B19C-6086-6190-0798110E3BAD}"/>
              </a:ext>
            </a:extLst>
          </p:cNvPr>
          <p:cNvSpPr/>
          <p:nvPr/>
        </p:nvSpPr>
        <p:spPr>
          <a:xfrm>
            <a:off x="10139523" y="3005886"/>
            <a:ext cx="71483" cy="71483"/>
          </a:xfrm>
          <a:prstGeom prst="ellipse">
            <a:avLst/>
          </a:prstGeom>
          <a:solidFill>
            <a:schemeClr val="accent2">
              <a:lumMod val="20000"/>
              <a:lumOff val="80000"/>
            </a:schemeClr>
          </a:solidFill>
          <a:ln w="3175"/>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7" name="Oval 66">
            <a:extLst>
              <a:ext uri="{FF2B5EF4-FFF2-40B4-BE49-F238E27FC236}">
                <a16:creationId xmlns:a16="http://schemas.microsoft.com/office/drawing/2014/main" id="{ACE94276-B700-DB3E-649E-1F1C3DDBECB7}"/>
              </a:ext>
            </a:extLst>
          </p:cNvPr>
          <p:cNvSpPr/>
          <p:nvPr/>
        </p:nvSpPr>
        <p:spPr>
          <a:xfrm>
            <a:off x="10239311" y="3002528"/>
            <a:ext cx="71483" cy="71483"/>
          </a:xfrm>
          <a:prstGeom prst="ellipse">
            <a:avLst/>
          </a:prstGeom>
          <a:solidFill>
            <a:schemeClr val="accent2">
              <a:lumMod val="20000"/>
              <a:lumOff val="80000"/>
            </a:schemeClr>
          </a:solidFill>
          <a:ln w="3175"/>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4" name="TextBox 73">
            <a:extLst>
              <a:ext uri="{FF2B5EF4-FFF2-40B4-BE49-F238E27FC236}">
                <a16:creationId xmlns:a16="http://schemas.microsoft.com/office/drawing/2014/main" id="{F99E5010-12EB-9289-9453-64AC231A6C7F}"/>
              </a:ext>
            </a:extLst>
          </p:cNvPr>
          <p:cNvSpPr txBox="1"/>
          <p:nvPr/>
        </p:nvSpPr>
        <p:spPr>
          <a:xfrm>
            <a:off x="1759774" y="2288075"/>
            <a:ext cx="3282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B0F0"/>
                </a:solidFill>
                <a:latin typeface="Aptos" panose="02110004020202020204"/>
              </a:rPr>
              <a:t>-1</a:t>
            </a:r>
            <a:endParaRPr kumimoji="0" lang="en-FI" sz="1400" b="0" i="0" u="none" strike="noStrike" kern="1200" cap="none" spc="0" normalizeH="0" baseline="0" noProof="0" dirty="0">
              <a:ln>
                <a:noFill/>
              </a:ln>
              <a:solidFill>
                <a:srgbClr val="00B0F0"/>
              </a:solidFill>
              <a:effectLst/>
              <a:uLnTx/>
              <a:uFillTx/>
              <a:latin typeface="Aptos" panose="02110004020202020204"/>
              <a:ea typeface="+mn-ea"/>
              <a:cs typeface="+mn-cs"/>
            </a:endParaRPr>
          </a:p>
        </p:txBody>
      </p:sp>
      <p:sp>
        <p:nvSpPr>
          <p:cNvPr id="75" name="TextBox 74">
            <a:extLst>
              <a:ext uri="{FF2B5EF4-FFF2-40B4-BE49-F238E27FC236}">
                <a16:creationId xmlns:a16="http://schemas.microsoft.com/office/drawing/2014/main" id="{39A946C5-FC38-A0DA-15A9-26A56A0DB5EC}"/>
              </a:ext>
            </a:extLst>
          </p:cNvPr>
          <p:cNvSpPr txBox="1"/>
          <p:nvPr/>
        </p:nvSpPr>
        <p:spPr>
          <a:xfrm>
            <a:off x="2996239" y="2289697"/>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Aptos" panose="02110004020202020204"/>
                <a:ea typeface="+mn-ea"/>
                <a:cs typeface="+mn-cs"/>
              </a:rPr>
              <a:t>1</a:t>
            </a:r>
            <a:endParaRPr kumimoji="0" lang="en-FI" sz="1400" b="0" i="0" u="none" strike="noStrike" kern="1200" cap="none" spc="0" normalizeH="0" baseline="0" noProof="0" dirty="0">
              <a:ln>
                <a:noFill/>
              </a:ln>
              <a:solidFill>
                <a:srgbClr val="00B0F0"/>
              </a:solidFill>
              <a:effectLst/>
              <a:uLnTx/>
              <a:uFillTx/>
              <a:latin typeface="Aptos" panose="02110004020202020204"/>
              <a:ea typeface="+mn-ea"/>
              <a:cs typeface="+mn-cs"/>
            </a:endParaRPr>
          </a:p>
        </p:txBody>
      </p:sp>
      <p:sp>
        <p:nvSpPr>
          <p:cNvPr id="76" name="TextBox 75">
            <a:extLst>
              <a:ext uri="{FF2B5EF4-FFF2-40B4-BE49-F238E27FC236}">
                <a16:creationId xmlns:a16="http://schemas.microsoft.com/office/drawing/2014/main" id="{F6F6DDD8-6DAD-D4BC-0961-78A1AED4DCBC}"/>
              </a:ext>
            </a:extLst>
          </p:cNvPr>
          <p:cNvSpPr txBox="1"/>
          <p:nvPr/>
        </p:nvSpPr>
        <p:spPr>
          <a:xfrm>
            <a:off x="3908129" y="2289697"/>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B0F0"/>
                </a:solidFill>
                <a:latin typeface="Aptos" panose="02110004020202020204"/>
              </a:rPr>
              <a:t>1</a:t>
            </a:r>
            <a:endParaRPr kumimoji="0" lang="en-FI" sz="1400" b="0" i="0" u="none" strike="noStrike" kern="1200" cap="none" spc="0" normalizeH="0" baseline="0" noProof="0" dirty="0">
              <a:ln>
                <a:noFill/>
              </a:ln>
              <a:solidFill>
                <a:srgbClr val="00B0F0"/>
              </a:solidFill>
              <a:effectLst/>
              <a:uLnTx/>
              <a:uFillTx/>
              <a:latin typeface="Aptos" panose="02110004020202020204"/>
              <a:ea typeface="+mn-ea"/>
              <a:cs typeface="+mn-cs"/>
            </a:endParaRPr>
          </a:p>
        </p:txBody>
      </p:sp>
      <p:sp>
        <p:nvSpPr>
          <p:cNvPr id="77" name="TextBox 76">
            <a:extLst>
              <a:ext uri="{FF2B5EF4-FFF2-40B4-BE49-F238E27FC236}">
                <a16:creationId xmlns:a16="http://schemas.microsoft.com/office/drawing/2014/main" id="{BE420308-CD20-8AAC-4DA3-1EF894C63047}"/>
              </a:ext>
            </a:extLst>
          </p:cNvPr>
          <p:cNvSpPr txBox="1"/>
          <p:nvPr/>
        </p:nvSpPr>
        <p:spPr>
          <a:xfrm>
            <a:off x="5087437" y="2282780"/>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B0F0"/>
                </a:solidFill>
                <a:latin typeface="Aptos" panose="02110004020202020204"/>
              </a:rPr>
              <a:t>0</a:t>
            </a:r>
            <a:endParaRPr kumimoji="0" lang="en-FI" sz="1400" b="0" i="0" u="none" strike="noStrike" kern="1200" cap="none" spc="0" normalizeH="0" baseline="0" noProof="0" dirty="0">
              <a:ln>
                <a:noFill/>
              </a:ln>
              <a:solidFill>
                <a:srgbClr val="00B0F0"/>
              </a:solidFill>
              <a:effectLst/>
              <a:uLnTx/>
              <a:uFillTx/>
              <a:latin typeface="Aptos" panose="02110004020202020204"/>
              <a:ea typeface="+mn-ea"/>
              <a:cs typeface="+mn-cs"/>
            </a:endParaRPr>
          </a:p>
        </p:txBody>
      </p:sp>
      <p:sp>
        <p:nvSpPr>
          <p:cNvPr id="78" name="TextBox 77">
            <a:extLst>
              <a:ext uri="{FF2B5EF4-FFF2-40B4-BE49-F238E27FC236}">
                <a16:creationId xmlns:a16="http://schemas.microsoft.com/office/drawing/2014/main" id="{A9D95DE1-9CD7-E11A-9501-46DD9E6F036F}"/>
              </a:ext>
            </a:extLst>
          </p:cNvPr>
          <p:cNvSpPr txBox="1"/>
          <p:nvPr/>
        </p:nvSpPr>
        <p:spPr>
          <a:xfrm>
            <a:off x="6343658" y="2289697"/>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B0F0"/>
                </a:solidFill>
                <a:latin typeface="Aptos" panose="02110004020202020204"/>
              </a:rPr>
              <a:t>0</a:t>
            </a:r>
            <a:endParaRPr kumimoji="0" lang="en-FI" sz="1400" b="0" i="0" u="none" strike="noStrike" kern="1200" cap="none" spc="0" normalizeH="0" baseline="0" noProof="0" dirty="0">
              <a:ln>
                <a:noFill/>
              </a:ln>
              <a:solidFill>
                <a:srgbClr val="00B0F0"/>
              </a:solidFill>
              <a:effectLst/>
              <a:uLnTx/>
              <a:uFillTx/>
              <a:latin typeface="Aptos" panose="02110004020202020204"/>
              <a:ea typeface="+mn-ea"/>
              <a:cs typeface="+mn-cs"/>
            </a:endParaRPr>
          </a:p>
        </p:txBody>
      </p:sp>
      <p:sp>
        <p:nvSpPr>
          <p:cNvPr id="79" name="TextBox 78">
            <a:extLst>
              <a:ext uri="{FF2B5EF4-FFF2-40B4-BE49-F238E27FC236}">
                <a16:creationId xmlns:a16="http://schemas.microsoft.com/office/drawing/2014/main" id="{5098138D-AB84-5F5C-C982-B358265D7201}"/>
              </a:ext>
            </a:extLst>
          </p:cNvPr>
          <p:cNvSpPr txBox="1"/>
          <p:nvPr/>
        </p:nvSpPr>
        <p:spPr>
          <a:xfrm>
            <a:off x="7809792" y="2287809"/>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B0F0"/>
                </a:solidFill>
                <a:latin typeface="Aptos" panose="02110004020202020204"/>
              </a:rPr>
              <a:t>1</a:t>
            </a:r>
            <a:endParaRPr kumimoji="0" lang="en-FI" sz="1400" b="0" i="0" u="none" strike="noStrike" kern="1200" cap="none" spc="0" normalizeH="0" baseline="0" noProof="0" dirty="0">
              <a:ln>
                <a:noFill/>
              </a:ln>
              <a:solidFill>
                <a:srgbClr val="00B0F0"/>
              </a:solidFill>
              <a:effectLst/>
              <a:uLnTx/>
              <a:uFillTx/>
              <a:latin typeface="Aptos" panose="02110004020202020204"/>
              <a:ea typeface="+mn-ea"/>
              <a:cs typeface="+mn-cs"/>
            </a:endParaRPr>
          </a:p>
        </p:txBody>
      </p:sp>
      <p:sp>
        <p:nvSpPr>
          <p:cNvPr id="80" name="TextBox 79">
            <a:extLst>
              <a:ext uri="{FF2B5EF4-FFF2-40B4-BE49-F238E27FC236}">
                <a16:creationId xmlns:a16="http://schemas.microsoft.com/office/drawing/2014/main" id="{D2ECB482-5BAF-4958-5B04-ECAA67DCEBC9}"/>
              </a:ext>
            </a:extLst>
          </p:cNvPr>
          <p:cNvSpPr txBox="1"/>
          <p:nvPr/>
        </p:nvSpPr>
        <p:spPr>
          <a:xfrm>
            <a:off x="8361039" y="2282779"/>
            <a:ext cx="3282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B0F0"/>
                </a:solidFill>
                <a:latin typeface="Aptos" panose="02110004020202020204"/>
              </a:rPr>
              <a:t>-1</a:t>
            </a:r>
            <a:endParaRPr kumimoji="0" lang="en-FI" sz="1400" b="0" i="0" u="none" strike="noStrike" kern="1200" cap="none" spc="0" normalizeH="0" baseline="0" noProof="0" dirty="0">
              <a:ln>
                <a:noFill/>
              </a:ln>
              <a:solidFill>
                <a:srgbClr val="00B0F0"/>
              </a:solidFill>
              <a:effectLst/>
              <a:uLnTx/>
              <a:uFillTx/>
              <a:latin typeface="Aptos" panose="02110004020202020204"/>
              <a:ea typeface="+mn-ea"/>
              <a:cs typeface="+mn-cs"/>
            </a:endParaRPr>
          </a:p>
        </p:txBody>
      </p:sp>
      <p:sp>
        <p:nvSpPr>
          <p:cNvPr id="81" name="TextBox 80">
            <a:extLst>
              <a:ext uri="{FF2B5EF4-FFF2-40B4-BE49-F238E27FC236}">
                <a16:creationId xmlns:a16="http://schemas.microsoft.com/office/drawing/2014/main" id="{7B74380D-62A5-7A24-E695-3CF3376B2C47}"/>
              </a:ext>
            </a:extLst>
          </p:cNvPr>
          <p:cNvSpPr txBox="1"/>
          <p:nvPr/>
        </p:nvSpPr>
        <p:spPr>
          <a:xfrm>
            <a:off x="9051609" y="2280379"/>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B0F0"/>
                </a:solidFill>
                <a:latin typeface="Aptos" panose="02110004020202020204"/>
              </a:rPr>
              <a:t>1</a:t>
            </a:r>
            <a:endParaRPr kumimoji="0" lang="en-FI" sz="1400" b="0" i="0" u="none" strike="noStrike" kern="1200" cap="none" spc="0" normalizeH="0" baseline="0" noProof="0" dirty="0">
              <a:ln>
                <a:noFill/>
              </a:ln>
              <a:solidFill>
                <a:srgbClr val="00B0F0"/>
              </a:solidFill>
              <a:effectLst/>
              <a:uLnTx/>
              <a:uFillTx/>
              <a:latin typeface="Aptos" panose="02110004020202020204"/>
              <a:ea typeface="+mn-ea"/>
              <a:cs typeface="+mn-cs"/>
            </a:endParaRPr>
          </a:p>
        </p:txBody>
      </p:sp>
      <p:sp>
        <p:nvSpPr>
          <p:cNvPr id="82" name="TextBox 81">
            <a:extLst>
              <a:ext uri="{FF2B5EF4-FFF2-40B4-BE49-F238E27FC236}">
                <a16:creationId xmlns:a16="http://schemas.microsoft.com/office/drawing/2014/main" id="{98288944-8E3A-1D10-F623-E5EBC7F92C1C}"/>
              </a:ext>
            </a:extLst>
          </p:cNvPr>
          <p:cNvSpPr txBox="1"/>
          <p:nvPr/>
        </p:nvSpPr>
        <p:spPr>
          <a:xfrm>
            <a:off x="10037685" y="2291450"/>
            <a:ext cx="3282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B0F0"/>
                </a:solidFill>
                <a:latin typeface="Aptos" panose="02110004020202020204"/>
              </a:rPr>
              <a:t>-1</a:t>
            </a:r>
            <a:endParaRPr kumimoji="0" lang="en-FI" sz="1400" b="0" i="0" u="none" strike="noStrike" kern="1200" cap="none" spc="0" normalizeH="0" baseline="0" noProof="0" dirty="0">
              <a:ln>
                <a:noFill/>
              </a:ln>
              <a:solidFill>
                <a:srgbClr val="00B0F0"/>
              </a:solidFill>
              <a:effectLst/>
              <a:uLnTx/>
              <a:uFillTx/>
              <a:latin typeface="Aptos" panose="02110004020202020204"/>
              <a:ea typeface="+mn-ea"/>
              <a:cs typeface="+mn-cs"/>
            </a:endParaRPr>
          </a:p>
        </p:txBody>
      </p:sp>
      <p:sp>
        <p:nvSpPr>
          <p:cNvPr id="83" name="TextBox 82">
            <a:extLst>
              <a:ext uri="{FF2B5EF4-FFF2-40B4-BE49-F238E27FC236}">
                <a16:creationId xmlns:a16="http://schemas.microsoft.com/office/drawing/2014/main" id="{1611CD32-1EEA-0766-C626-3A06FEA4B5D2}"/>
              </a:ext>
            </a:extLst>
          </p:cNvPr>
          <p:cNvSpPr txBox="1"/>
          <p:nvPr/>
        </p:nvSpPr>
        <p:spPr>
          <a:xfrm>
            <a:off x="182371" y="2310961"/>
            <a:ext cx="1657698" cy="276999"/>
          </a:xfrm>
          <a:prstGeom prst="rect">
            <a:avLst/>
          </a:prstGeom>
          <a:noFill/>
        </p:spPr>
        <p:txBody>
          <a:bodyPr wrap="none" rtlCol="0">
            <a:spAutoFit/>
          </a:bodyPr>
          <a:lstStyle/>
          <a:p>
            <a:r>
              <a:rPr lang="en-US" sz="1200" dirty="0">
                <a:solidFill>
                  <a:srgbClr val="00B0F0"/>
                </a:solidFill>
              </a:rPr>
              <a:t>Initial matching status</a:t>
            </a:r>
            <a:endParaRPr lang="en-FI" dirty="0">
              <a:solidFill>
                <a:srgbClr val="00B0F0"/>
              </a:solidFill>
            </a:endParaRPr>
          </a:p>
        </p:txBody>
      </p:sp>
      <p:sp>
        <p:nvSpPr>
          <p:cNvPr id="2" name="TextBox 1">
            <a:extLst>
              <a:ext uri="{FF2B5EF4-FFF2-40B4-BE49-F238E27FC236}">
                <a16:creationId xmlns:a16="http://schemas.microsoft.com/office/drawing/2014/main" id="{D71CD17E-1E6D-2A19-E82E-3641806CC91C}"/>
              </a:ext>
            </a:extLst>
          </p:cNvPr>
          <p:cNvSpPr txBox="1"/>
          <p:nvPr/>
        </p:nvSpPr>
        <p:spPr>
          <a:xfrm>
            <a:off x="3553648" y="732528"/>
            <a:ext cx="4489178" cy="276999"/>
          </a:xfrm>
          <a:prstGeom prst="rect">
            <a:avLst/>
          </a:prstGeom>
          <a:noFill/>
        </p:spPr>
        <p:txBody>
          <a:bodyPr wrap="none" rtlCol="0">
            <a:spAutoFit/>
          </a:bodyPr>
          <a:lstStyle/>
          <a:p>
            <a:r>
              <a:rPr lang="en-US" sz="1200" dirty="0">
                <a:solidFill>
                  <a:schemeClr val="tx2">
                    <a:lumMod val="75000"/>
                    <a:lumOff val="25000"/>
                  </a:schemeClr>
                </a:solidFill>
              </a:rPr>
              <a:t>Data handling to match scan point clusters with reflector pattern </a:t>
            </a:r>
            <a:endParaRPr lang="en-FI" dirty="0">
              <a:solidFill>
                <a:schemeClr val="tx2">
                  <a:lumMod val="75000"/>
                  <a:lumOff val="25000"/>
                </a:schemeClr>
              </a:solidFill>
            </a:endParaRPr>
          </a:p>
        </p:txBody>
      </p:sp>
      <p:sp>
        <p:nvSpPr>
          <p:cNvPr id="3" name="TextBox 2">
            <a:extLst>
              <a:ext uri="{FF2B5EF4-FFF2-40B4-BE49-F238E27FC236}">
                <a16:creationId xmlns:a16="http://schemas.microsoft.com/office/drawing/2014/main" id="{0AC0FF70-B081-16BA-B469-A38836281772}"/>
              </a:ext>
            </a:extLst>
          </p:cNvPr>
          <p:cNvSpPr txBox="1"/>
          <p:nvPr/>
        </p:nvSpPr>
        <p:spPr>
          <a:xfrm>
            <a:off x="3553648" y="1100823"/>
            <a:ext cx="2337050" cy="276999"/>
          </a:xfrm>
          <a:prstGeom prst="rect">
            <a:avLst/>
          </a:prstGeom>
          <a:noFill/>
        </p:spPr>
        <p:txBody>
          <a:bodyPr wrap="none" rtlCol="0">
            <a:spAutoFit/>
          </a:bodyPr>
          <a:lstStyle/>
          <a:p>
            <a:r>
              <a:rPr lang="en-US" sz="1200" dirty="0">
                <a:solidFill>
                  <a:schemeClr val="tx2">
                    <a:lumMod val="75000"/>
                    <a:lumOff val="25000"/>
                  </a:schemeClr>
                </a:solidFill>
              </a:rPr>
              <a:t>Filtering away excessive clusters</a:t>
            </a:r>
            <a:endParaRPr lang="en-FI" dirty="0">
              <a:solidFill>
                <a:schemeClr val="tx2">
                  <a:lumMod val="75000"/>
                  <a:lumOff val="25000"/>
                </a:schemeClr>
              </a:solidFill>
            </a:endParaRPr>
          </a:p>
        </p:txBody>
      </p:sp>
    </p:spTree>
    <p:extLst>
      <p:ext uri="{BB962C8B-B14F-4D97-AF65-F5344CB8AC3E}">
        <p14:creationId xmlns:p14="http://schemas.microsoft.com/office/powerpoint/2010/main" val="564520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0F0CEF22-D3C2-197A-453C-06534AA28C4B}"/>
              </a:ext>
            </a:extLst>
          </p:cNvPr>
          <p:cNvSpPr/>
          <p:nvPr/>
        </p:nvSpPr>
        <p:spPr>
          <a:xfrm>
            <a:off x="2920667" y="2983697"/>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Oval 2">
            <a:extLst>
              <a:ext uri="{FF2B5EF4-FFF2-40B4-BE49-F238E27FC236}">
                <a16:creationId xmlns:a16="http://schemas.microsoft.com/office/drawing/2014/main" id="{F089C3E4-31D4-DE7E-9247-B908A0E2E814}"/>
              </a:ext>
            </a:extLst>
          </p:cNvPr>
          <p:cNvSpPr/>
          <p:nvPr/>
        </p:nvSpPr>
        <p:spPr>
          <a:xfrm>
            <a:off x="3020455" y="3010219"/>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Oval 3">
            <a:extLst>
              <a:ext uri="{FF2B5EF4-FFF2-40B4-BE49-F238E27FC236}">
                <a16:creationId xmlns:a16="http://schemas.microsoft.com/office/drawing/2014/main" id="{A8CF6551-6846-7101-DFDD-6E09893DCB04}"/>
              </a:ext>
            </a:extLst>
          </p:cNvPr>
          <p:cNvSpPr/>
          <p:nvPr/>
        </p:nvSpPr>
        <p:spPr>
          <a:xfrm>
            <a:off x="3162075" y="2974478"/>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Oval 4">
            <a:extLst>
              <a:ext uri="{FF2B5EF4-FFF2-40B4-BE49-F238E27FC236}">
                <a16:creationId xmlns:a16="http://schemas.microsoft.com/office/drawing/2014/main" id="{D4F442BB-A712-8649-17EE-33D87434A287}"/>
              </a:ext>
            </a:extLst>
          </p:cNvPr>
          <p:cNvSpPr/>
          <p:nvPr/>
        </p:nvSpPr>
        <p:spPr>
          <a:xfrm>
            <a:off x="3270696" y="3013577"/>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Oval 5">
            <a:extLst>
              <a:ext uri="{FF2B5EF4-FFF2-40B4-BE49-F238E27FC236}">
                <a16:creationId xmlns:a16="http://schemas.microsoft.com/office/drawing/2014/main" id="{F5A8B587-EB3A-2E93-9CE7-B198B3FA1B12}"/>
              </a:ext>
            </a:extLst>
          </p:cNvPr>
          <p:cNvSpPr/>
          <p:nvPr/>
        </p:nvSpPr>
        <p:spPr>
          <a:xfrm>
            <a:off x="3815068" y="3064227"/>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Oval 6">
            <a:extLst>
              <a:ext uri="{FF2B5EF4-FFF2-40B4-BE49-F238E27FC236}">
                <a16:creationId xmlns:a16="http://schemas.microsoft.com/office/drawing/2014/main" id="{F2295502-7C5B-67B4-0B23-5A38270CF6C4}"/>
              </a:ext>
            </a:extLst>
          </p:cNvPr>
          <p:cNvSpPr/>
          <p:nvPr/>
        </p:nvSpPr>
        <p:spPr>
          <a:xfrm>
            <a:off x="3914856" y="3090749"/>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Oval 7">
            <a:extLst>
              <a:ext uri="{FF2B5EF4-FFF2-40B4-BE49-F238E27FC236}">
                <a16:creationId xmlns:a16="http://schemas.microsoft.com/office/drawing/2014/main" id="{0D625305-7450-DC15-5EEA-DD6B41ABAF72}"/>
              </a:ext>
            </a:extLst>
          </p:cNvPr>
          <p:cNvSpPr/>
          <p:nvPr/>
        </p:nvSpPr>
        <p:spPr>
          <a:xfrm>
            <a:off x="4038548" y="3096840"/>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Oval 8">
            <a:extLst>
              <a:ext uri="{FF2B5EF4-FFF2-40B4-BE49-F238E27FC236}">
                <a16:creationId xmlns:a16="http://schemas.microsoft.com/office/drawing/2014/main" id="{FE60C094-20A2-78ED-DA15-C83FD5D19A70}"/>
              </a:ext>
            </a:extLst>
          </p:cNvPr>
          <p:cNvSpPr/>
          <p:nvPr/>
        </p:nvSpPr>
        <p:spPr>
          <a:xfrm>
            <a:off x="4153145" y="3058250"/>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Oval 9">
            <a:extLst>
              <a:ext uri="{FF2B5EF4-FFF2-40B4-BE49-F238E27FC236}">
                <a16:creationId xmlns:a16="http://schemas.microsoft.com/office/drawing/2014/main" id="{33262531-283B-E801-1258-7EA526902969}"/>
              </a:ext>
            </a:extLst>
          </p:cNvPr>
          <p:cNvSpPr/>
          <p:nvPr/>
        </p:nvSpPr>
        <p:spPr>
          <a:xfrm>
            <a:off x="5093655" y="3230294"/>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Oval 10">
            <a:extLst>
              <a:ext uri="{FF2B5EF4-FFF2-40B4-BE49-F238E27FC236}">
                <a16:creationId xmlns:a16="http://schemas.microsoft.com/office/drawing/2014/main" id="{DBDB5D7A-E12B-1C5F-A7E0-144604771AA9}"/>
              </a:ext>
            </a:extLst>
          </p:cNvPr>
          <p:cNvSpPr/>
          <p:nvPr/>
        </p:nvSpPr>
        <p:spPr>
          <a:xfrm>
            <a:off x="5193443" y="3226936"/>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Oval 11">
            <a:extLst>
              <a:ext uri="{FF2B5EF4-FFF2-40B4-BE49-F238E27FC236}">
                <a16:creationId xmlns:a16="http://schemas.microsoft.com/office/drawing/2014/main" id="{441CB178-FD61-8C40-1331-E7A3AA736D5B}"/>
              </a:ext>
            </a:extLst>
          </p:cNvPr>
          <p:cNvSpPr/>
          <p:nvPr/>
        </p:nvSpPr>
        <p:spPr>
          <a:xfrm>
            <a:off x="5317135" y="3262907"/>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Oval 12">
            <a:extLst>
              <a:ext uri="{FF2B5EF4-FFF2-40B4-BE49-F238E27FC236}">
                <a16:creationId xmlns:a16="http://schemas.microsoft.com/office/drawing/2014/main" id="{763A4D0C-42D2-ACB7-4F03-5783164AF720}"/>
              </a:ext>
            </a:extLst>
          </p:cNvPr>
          <p:cNvSpPr/>
          <p:nvPr/>
        </p:nvSpPr>
        <p:spPr>
          <a:xfrm>
            <a:off x="6268072" y="2938537"/>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Oval 13">
            <a:extLst>
              <a:ext uri="{FF2B5EF4-FFF2-40B4-BE49-F238E27FC236}">
                <a16:creationId xmlns:a16="http://schemas.microsoft.com/office/drawing/2014/main" id="{D352DC47-D23F-5F02-B468-EA38F4E6FFA0}"/>
              </a:ext>
            </a:extLst>
          </p:cNvPr>
          <p:cNvSpPr/>
          <p:nvPr/>
        </p:nvSpPr>
        <p:spPr>
          <a:xfrm>
            <a:off x="6367860" y="2935179"/>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Oval 14">
            <a:extLst>
              <a:ext uri="{FF2B5EF4-FFF2-40B4-BE49-F238E27FC236}">
                <a16:creationId xmlns:a16="http://schemas.microsoft.com/office/drawing/2014/main" id="{A3791B57-730E-1836-8537-A8EFCC69A509}"/>
              </a:ext>
            </a:extLst>
          </p:cNvPr>
          <p:cNvSpPr/>
          <p:nvPr/>
        </p:nvSpPr>
        <p:spPr>
          <a:xfrm>
            <a:off x="6491552" y="2971150"/>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Oval 15">
            <a:extLst>
              <a:ext uri="{FF2B5EF4-FFF2-40B4-BE49-F238E27FC236}">
                <a16:creationId xmlns:a16="http://schemas.microsoft.com/office/drawing/2014/main" id="{FF81B207-39E8-6282-ACC8-35941E605073}"/>
              </a:ext>
            </a:extLst>
          </p:cNvPr>
          <p:cNvSpPr/>
          <p:nvPr/>
        </p:nvSpPr>
        <p:spPr>
          <a:xfrm>
            <a:off x="6606149" y="2932560"/>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Oval 16">
            <a:extLst>
              <a:ext uri="{FF2B5EF4-FFF2-40B4-BE49-F238E27FC236}">
                <a16:creationId xmlns:a16="http://schemas.microsoft.com/office/drawing/2014/main" id="{D5164178-A859-E156-8F02-645B511B9AFB}"/>
              </a:ext>
            </a:extLst>
          </p:cNvPr>
          <p:cNvSpPr/>
          <p:nvPr/>
        </p:nvSpPr>
        <p:spPr>
          <a:xfrm>
            <a:off x="7722677" y="2950683"/>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8" name="Oval 17">
            <a:extLst>
              <a:ext uri="{FF2B5EF4-FFF2-40B4-BE49-F238E27FC236}">
                <a16:creationId xmlns:a16="http://schemas.microsoft.com/office/drawing/2014/main" id="{907B9584-9248-A394-456B-56AC668B14B4}"/>
              </a:ext>
            </a:extLst>
          </p:cNvPr>
          <p:cNvSpPr/>
          <p:nvPr/>
        </p:nvSpPr>
        <p:spPr>
          <a:xfrm>
            <a:off x="7822465" y="2977205"/>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Oval 18">
            <a:extLst>
              <a:ext uri="{FF2B5EF4-FFF2-40B4-BE49-F238E27FC236}">
                <a16:creationId xmlns:a16="http://schemas.microsoft.com/office/drawing/2014/main" id="{7C7C7E76-73CD-B663-F655-8A20565AA8D0}"/>
              </a:ext>
            </a:extLst>
          </p:cNvPr>
          <p:cNvSpPr/>
          <p:nvPr/>
        </p:nvSpPr>
        <p:spPr>
          <a:xfrm>
            <a:off x="7934205" y="2953416"/>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0" name="Oval 19">
            <a:extLst>
              <a:ext uri="{FF2B5EF4-FFF2-40B4-BE49-F238E27FC236}">
                <a16:creationId xmlns:a16="http://schemas.microsoft.com/office/drawing/2014/main" id="{37DD63EA-5816-85C3-1EE1-F6DB2ABD5D49}"/>
              </a:ext>
            </a:extLst>
          </p:cNvPr>
          <p:cNvSpPr/>
          <p:nvPr/>
        </p:nvSpPr>
        <p:spPr>
          <a:xfrm>
            <a:off x="8042826" y="2992515"/>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Oval 20">
            <a:extLst>
              <a:ext uri="{FF2B5EF4-FFF2-40B4-BE49-F238E27FC236}">
                <a16:creationId xmlns:a16="http://schemas.microsoft.com/office/drawing/2014/main" id="{61C3BFF6-498D-5C27-5E76-25A142C38594}"/>
              </a:ext>
            </a:extLst>
          </p:cNvPr>
          <p:cNvSpPr/>
          <p:nvPr/>
        </p:nvSpPr>
        <p:spPr>
          <a:xfrm>
            <a:off x="9001849" y="3080080"/>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2" name="Oval 21">
            <a:extLst>
              <a:ext uri="{FF2B5EF4-FFF2-40B4-BE49-F238E27FC236}">
                <a16:creationId xmlns:a16="http://schemas.microsoft.com/office/drawing/2014/main" id="{0FA9A254-2EB6-FA13-9CCC-188D330023C0}"/>
              </a:ext>
            </a:extLst>
          </p:cNvPr>
          <p:cNvSpPr/>
          <p:nvPr/>
        </p:nvSpPr>
        <p:spPr>
          <a:xfrm>
            <a:off x="9113589" y="3064770"/>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3" name="Oval 22">
            <a:extLst>
              <a:ext uri="{FF2B5EF4-FFF2-40B4-BE49-F238E27FC236}">
                <a16:creationId xmlns:a16="http://schemas.microsoft.com/office/drawing/2014/main" id="{F8069EBD-7F5D-0EF2-4F8E-B75501104A25}"/>
              </a:ext>
            </a:extLst>
          </p:cNvPr>
          <p:cNvSpPr/>
          <p:nvPr/>
        </p:nvSpPr>
        <p:spPr>
          <a:xfrm>
            <a:off x="9225329" y="3112693"/>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4" name="Oval 23">
            <a:extLst>
              <a:ext uri="{FF2B5EF4-FFF2-40B4-BE49-F238E27FC236}">
                <a16:creationId xmlns:a16="http://schemas.microsoft.com/office/drawing/2014/main" id="{1E54456C-8BB0-52E2-B26A-3E73F3C067E3}"/>
              </a:ext>
            </a:extLst>
          </p:cNvPr>
          <p:cNvSpPr/>
          <p:nvPr/>
        </p:nvSpPr>
        <p:spPr>
          <a:xfrm>
            <a:off x="9339926" y="3092031"/>
            <a:ext cx="71483" cy="7148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5" name="Oval 24">
            <a:extLst>
              <a:ext uri="{FF2B5EF4-FFF2-40B4-BE49-F238E27FC236}">
                <a16:creationId xmlns:a16="http://schemas.microsoft.com/office/drawing/2014/main" id="{4E9D9C1E-CE83-504D-5B72-524BE37DD312}"/>
              </a:ext>
            </a:extLst>
          </p:cNvPr>
          <p:cNvSpPr/>
          <p:nvPr/>
        </p:nvSpPr>
        <p:spPr>
          <a:xfrm>
            <a:off x="8348119" y="2983007"/>
            <a:ext cx="71483" cy="71483"/>
          </a:xfrm>
          <a:prstGeom prst="ellipse">
            <a:avLst/>
          </a:prstGeom>
          <a:solidFill>
            <a:schemeClr val="accent2">
              <a:lumMod val="20000"/>
              <a:lumOff val="80000"/>
            </a:schemeClr>
          </a:solidFill>
          <a:ln w="3175"/>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6" name="Oval 25">
            <a:extLst>
              <a:ext uri="{FF2B5EF4-FFF2-40B4-BE49-F238E27FC236}">
                <a16:creationId xmlns:a16="http://schemas.microsoft.com/office/drawing/2014/main" id="{B49AD4AB-AB3E-E7A2-C97A-92F71E68EA5C}"/>
              </a:ext>
            </a:extLst>
          </p:cNvPr>
          <p:cNvSpPr/>
          <p:nvPr/>
        </p:nvSpPr>
        <p:spPr>
          <a:xfrm>
            <a:off x="8447907" y="2991601"/>
            <a:ext cx="71483" cy="71483"/>
          </a:xfrm>
          <a:prstGeom prst="ellipse">
            <a:avLst/>
          </a:prstGeom>
          <a:solidFill>
            <a:schemeClr val="accent2">
              <a:lumMod val="20000"/>
              <a:lumOff val="80000"/>
            </a:schemeClr>
          </a:solidFill>
          <a:ln w="3175"/>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7" name="Oval 26">
            <a:extLst>
              <a:ext uri="{FF2B5EF4-FFF2-40B4-BE49-F238E27FC236}">
                <a16:creationId xmlns:a16="http://schemas.microsoft.com/office/drawing/2014/main" id="{2AE5B327-DA54-B015-6A70-633CE0AF19ED}"/>
              </a:ext>
            </a:extLst>
          </p:cNvPr>
          <p:cNvSpPr/>
          <p:nvPr/>
        </p:nvSpPr>
        <p:spPr>
          <a:xfrm>
            <a:off x="8571599" y="2997692"/>
            <a:ext cx="71483" cy="71483"/>
          </a:xfrm>
          <a:prstGeom prst="ellipse">
            <a:avLst/>
          </a:prstGeom>
          <a:solidFill>
            <a:schemeClr val="accent2">
              <a:lumMod val="20000"/>
              <a:lumOff val="80000"/>
            </a:schemeClr>
          </a:solidFill>
          <a:ln w="3175"/>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8" name="Oval 27">
            <a:extLst>
              <a:ext uri="{FF2B5EF4-FFF2-40B4-BE49-F238E27FC236}">
                <a16:creationId xmlns:a16="http://schemas.microsoft.com/office/drawing/2014/main" id="{247B2CD0-9A95-7A66-1EF9-CF85F60D2714}"/>
              </a:ext>
            </a:extLst>
          </p:cNvPr>
          <p:cNvSpPr/>
          <p:nvPr/>
        </p:nvSpPr>
        <p:spPr>
          <a:xfrm>
            <a:off x="8686196" y="2959102"/>
            <a:ext cx="71483" cy="71483"/>
          </a:xfrm>
          <a:prstGeom prst="ellipse">
            <a:avLst/>
          </a:prstGeom>
          <a:solidFill>
            <a:schemeClr val="accent2">
              <a:lumMod val="20000"/>
              <a:lumOff val="80000"/>
            </a:schemeClr>
          </a:solidFill>
          <a:ln w="3175"/>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9" name="Oval 28">
            <a:extLst>
              <a:ext uri="{FF2B5EF4-FFF2-40B4-BE49-F238E27FC236}">
                <a16:creationId xmlns:a16="http://schemas.microsoft.com/office/drawing/2014/main" id="{E314936E-670C-139A-83DE-C7E39F2095FB}"/>
              </a:ext>
            </a:extLst>
          </p:cNvPr>
          <p:cNvSpPr/>
          <p:nvPr/>
        </p:nvSpPr>
        <p:spPr>
          <a:xfrm>
            <a:off x="1737560" y="2984289"/>
            <a:ext cx="71483" cy="71483"/>
          </a:xfrm>
          <a:prstGeom prst="ellipse">
            <a:avLst/>
          </a:prstGeom>
          <a:solidFill>
            <a:schemeClr val="accent2">
              <a:lumMod val="20000"/>
              <a:lumOff val="80000"/>
            </a:schemeClr>
          </a:solidFill>
          <a:ln w="3175"/>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0" name="Oval 29">
            <a:extLst>
              <a:ext uri="{FF2B5EF4-FFF2-40B4-BE49-F238E27FC236}">
                <a16:creationId xmlns:a16="http://schemas.microsoft.com/office/drawing/2014/main" id="{3B23930A-E5A8-5FC9-8CC1-3A8829E912BD}"/>
              </a:ext>
            </a:extLst>
          </p:cNvPr>
          <p:cNvSpPr/>
          <p:nvPr/>
        </p:nvSpPr>
        <p:spPr>
          <a:xfrm>
            <a:off x="1837348" y="2992883"/>
            <a:ext cx="71483" cy="71483"/>
          </a:xfrm>
          <a:prstGeom prst="ellipse">
            <a:avLst/>
          </a:prstGeom>
          <a:solidFill>
            <a:schemeClr val="accent2">
              <a:lumMod val="20000"/>
              <a:lumOff val="80000"/>
            </a:schemeClr>
          </a:solidFill>
          <a:ln w="3175"/>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1" name="Oval 30">
            <a:extLst>
              <a:ext uri="{FF2B5EF4-FFF2-40B4-BE49-F238E27FC236}">
                <a16:creationId xmlns:a16="http://schemas.microsoft.com/office/drawing/2014/main" id="{2EA700A0-098E-CE89-3B55-682627D3E151}"/>
              </a:ext>
            </a:extLst>
          </p:cNvPr>
          <p:cNvSpPr/>
          <p:nvPr/>
        </p:nvSpPr>
        <p:spPr>
          <a:xfrm>
            <a:off x="1961040" y="3016902"/>
            <a:ext cx="71483" cy="71483"/>
          </a:xfrm>
          <a:prstGeom prst="ellipse">
            <a:avLst/>
          </a:prstGeom>
          <a:solidFill>
            <a:schemeClr val="accent2">
              <a:lumMod val="20000"/>
              <a:lumOff val="80000"/>
            </a:schemeClr>
          </a:solidFill>
          <a:ln w="3175"/>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2" name="Oval 31">
            <a:extLst>
              <a:ext uri="{FF2B5EF4-FFF2-40B4-BE49-F238E27FC236}">
                <a16:creationId xmlns:a16="http://schemas.microsoft.com/office/drawing/2014/main" id="{9B13D2B3-E517-B0CE-032C-7994150508EF}"/>
              </a:ext>
            </a:extLst>
          </p:cNvPr>
          <p:cNvSpPr/>
          <p:nvPr/>
        </p:nvSpPr>
        <p:spPr>
          <a:xfrm>
            <a:off x="2075637" y="2978312"/>
            <a:ext cx="71483" cy="71483"/>
          </a:xfrm>
          <a:prstGeom prst="ellipse">
            <a:avLst/>
          </a:prstGeom>
          <a:solidFill>
            <a:schemeClr val="accent2">
              <a:lumMod val="20000"/>
              <a:lumOff val="80000"/>
            </a:schemeClr>
          </a:solidFill>
          <a:ln w="3175"/>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3" name="Oval 32">
            <a:extLst>
              <a:ext uri="{FF2B5EF4-FFF2-40B4-BE49-F238E27FC236}">
                <a16:creationId xmlns:a16="http://schemas.microsoft.com/office/drawing/2014/main" id="{39FB30CE-F521-35A8-EA61-BA8345BC2912}"/>
              </a:ext>
            </a:extLst>
          </p:cNvPr>
          <p:cNvSpPr/>
          <p:nvPr/>
        </p:nvSpPr>
        <p:spPr>
          <a:xfrm>
            <a:off x="10139523" y="3005886"/>
            <a:ext cx="71483" cy="71483"/>
          </a:xfrm>
          <a:prstGeom prst="ellipse">
            <a:avLst/>
          </a:prstGeom>
          <a:solidFill>
            <a:schemeClr val="accent2">
              <a:lumMod val="20000"/>
              <a:lumOff val="80000"/>
            </a:schemeClr>
          </a:solidFill>
          <a:ln w="3175"/>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4" name="Oval 33">
            <a:extLst>
              <a:ext uri="{FF2B5EF4-FFF2-40B4-BE49-F238E27FC236}">
                <a16:creationId xmlns:a16="http://schemas.microsoft.com/office/drawing/2014/main" id="{E8E5EB79-C87F-E19D-B0F9-662055224E90}"/>
              </a:ext>
            </a:extLst>
          </p:cNvPr>
          <p:cNvSpPr/>
          <p:nvPr/>
        </p:nvSpPr>
        <p:spPr>
          <a:xfrm>
            <a:off x="10239311" y="3002528"/>
            <a:ext cx="71483" cy="71483"/>
          </a:xfrm>
          <a:prstGeom prst="ellipse">
            <a:avLst/>
          </a:prstGeom>
          <a:solidFill>
            <a:schemeClr val="accent2">
              <a:lumMod val="20000"/>
              <a:lumOff val="80000"/>
            </a:schemeClr>
          </a:solidFill>
          <a:ln w="3175"/>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FI"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36" name="Straight Connector 35">
            <a:extLst>
              <a:ext uri="{FF2B5EF4-FFF2-40B4-BE49-F238E27FC236}">
                <a16:creationId xmlns:a16="http://schemas.microsoft.com/office/drawing/2014/main" id="{95F23700-39E3-B0C2-1A86-B6D783A68A59}"/>
              </a:ext>
            </a:extLst>
          </p:cNvPr>
          <p:cNvCxnSpPr>
            <a:cxnSpLocks/>
            <a:stCxn id="4" idx="3"/>
            <a:endCxn id="23" idx="1"/>
          </p:cNvCxnSpPr>
          <p:nvPr/>
        </p:nvCxnSpPr>
        <p:spPr>
          <a:xfrm>
            <a:off x="3172543" y="3035493"/>
            <a:ext cx="6063254" cy="87668"/>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7C9AB142-D0DB-B1BC-039F-649092EB5ACA}"/>
              </a:ext>
            </a:extLst>
          </p:cNvPr>
          <p:cNvCxnSpPr>
            <a:stCxn id="4" idx="3"/>
            <a:endCxn id="8" idx="2"/>
          </p:cNvCxnSpPr>
          <p:nvPr/>
        </p:nvCxnSpPr>
        <p:spPr>
          <a:xfrm>
            <a:off x="3172543" y="3035493"/>
            <a:ext cx="866005" cy="97089"/>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E562CD40-0E7C-2839-BFD8-DA934D8C4011}"/>
              </a:ext>
            </a:extLst>
          </p:cNvPr>
          <p:cNvCxnSpPr>
            <a:stCxn id="8" idx="2"/>
            <a:endCxn id="11" idx="5"/>
          </p:cNvCxnSpPr>
          <p:nvPr/>
        </p:nvCxnSpPr>
        <p:spPr>
          <a:xfrm>
            <a:off x="4038548" y="3132582"/>
            <a:ext cx="1215910" cy="155369"/>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9A033C74-A3FC-4058-BF12-214D07B858EB}"/>
              </a:ext>
            </a:extLst>
          </p:cNvPr>
          <p:cNvCxnSpPr>
            <a:stCxn id="11" idx="5"/>
            <a:endCxn id="15" idx="2"/>
          </p:cNvCxnSpPr>
          <p:nvPr/>
        </p:nvCxnSpPr>
        <p:spPr>
          <a:xfrm flipV="1">
            <a:off x="5254458" y="3006892"/>
            <a:ext cx="1237094" cy="281059"/>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0170A6D6-084D-786C-0AD5-A3DBAAE24E64}"/>
              </a:ext>
            </a:extLst>
          </p:cNvPr>
          <p:cNvCxnSpPr>
            <a:cxnSpLocks/>
            <a:stCxn id="15" idx="2"/>
            <a:endCxn id="19" idx="4"/>
          </p:cNvCxnSpPr>
          <p:nvPr/>
        </p:nvCxnSpPr>
        <p:spPr>
          <a:xfrm>
            <a:off x="6491552" y="3006892"/>
            <a:ext cx="1478395" cy="18007"/>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3F51A64D-B0D9-A2BF-EAE1-C885AD134FB7}"/>
              </a:ext>
            </a:extLst>
          </p:cNvPr>
          <p:cNvCxnSpPr>
            <a:stCxn id="19" idx="3"/>
            <a:endCxn id="23" idx="7"/>
          </p:cNvCxnSpPr>
          <p:nvPr/>
        </p:nvCxnSpPr>
        <p:spPr>
          <a:xfrm>
            <a:off x="7944673" y="3014431"/>
            <a:ext cx="1341671" cy="108730"/>
          </a:xfrm>
          <a:prstGeom prst="line">
            <a:avLst/>
          </a:prstGeom>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05568E37-196A-D3FA-08CA-C8880DD86E0B}"/>
              </a:ext>
            </a:extLst>
          </p:cNvPr>
          <p:cNvSpPr txBox="1"/>
          <p:nvPr/>
        </p:nvSpPr>
        <p:spPr>
          <a:xfrm>
            <a:off x="1759774" y="2288075"/>
            <a:ext cx="3282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B0F0"/>
                </a:solidFill>
                <a:latin typeface="Aptos" panose="02110004020202020204"/>
              </a:rPr>
              <a:t>-1</a:t>
            </a:r>
            <a:endParaRPr kumimoji="0" lang="en-FI" sz="1400" b="0" i="0" u="none" strike="noStrike" kern="1200" cap="none" spc="0" normalizeH="0" baseline="0" noProof="0" dirty="0">
              <a:ln>
                <a:noFill/>
              </a:ln>
              <a:solidFill>
                <a:srgbClr val="00B0F0"/>
              </a:solidFill>
              <a:effectLst/>
              <a:uLnTx/>
              <a:uFillTx/>
              <a:latin typeface="Aptos" panose="02110004020202020204"/>
              <a:ea typeface="+mn-ea"/>
              <a:cs typeface="+mn-cs"/>
            </a:endParaRPr>
          </a:p>
        </p:txBody>
      </p:sp>
      <p:sp>
        <p:nvSpPr>
          <p:cNvPr id="50" name="TextBox 49">
            <a:extLst>
              <a:ext uri="{FF2B5EF4-FFF2-40B4-BE49-F238E27FC236}">
                <a16:creationId xmlns:a16="http://schemas.microsoft.com/office/drawing/2014/main" id="{ADEFAD8C-8C93-F774-C5FC-C23B11D78335}"/>
              </a:ext>
            </a:extLst>
          </p:cNvPr>
          <p:cNvSpPr txBox="1"/>
          <p:nvPr/>
        </p:nvSpPr>
        <p:spPr>
          <a:xfrm>
            <a:off x="2996239" y="2289697"/>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Aptos" panose="02110004020202020204"/>
                <a:ea typeface="+mn-ea"/>
                <a:cs typeface="+mn-cs"/>
              </a:rPr>
              <a:t>1</a:t>
            </a:r>
            <a:endParaRPr kumimoji="0" lang="en-FI" sz="1400" b="0" i="0" u="none" strike="noStrike" kern="1200" cap="none" spc="0" normalizeH="0" baseline="0" noProof="0" dirty="0">
              <a:ln>
                <a:noFill/>
              </a:ln>
              <a:solidFill>
                <a:srgbClr val="00B0F0"/>
              </a:solidFill>
              <a:effectLst/>
              <a:uLnTx/>
              <a:uFillTx/>
              <a:latin typeface="Aptos" panose="02110004020202020204"/>
              <a:ea typeface="+mn-ea"/>
              <a:cs typeface="+mn-cs"/>
            </a:endParaRPr>
          </a:p>
        </p:txBody>
      </p:sp>
      <p:sp>
        <p:nvSpPr>
          <p:cNvPr id="51" name="TextBox 50">
            <a:extLst>
              <a:ext uri="{FF2B5EF4-FFF2-40B4-BE49-F238E27FC236}">
                <a16:creationId xmlns:a16="http://schemas.microsoft.com/office/drawing/2014/main" id="{1740E51B-671B-ACF0-6952-B1839DD18FB5}"/>
              </a:ext>
            </a:extLst>
          </p:cNvPr>
          <p:cNvSpPr txBox="1"/>
          <p:nvPr/>
        </p:nvSpPr>
        <p:spPr>
          <a:xfrm>
            <a:off x="3908129" y="2289697"/>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B0F0"/>
                </a:solidFill>
                <a:latin typeface="Aptos" panose="02110004020202020204"/>
              </a:rPr>
              <a:t>1</a:t>
            </a:r>
            <a:endParaRPr kumimoji="0" lang="en-FI" sz="1400" b="0" i="0" u="none" strike="noStrike" kern="1200" cap="none" spc="0" normalizeH="0" baseline="0" noProof="0" dirty="0">
              <a:ln>
                <a:noFill/>
              </a:ln>
              <a:solidFill>
                <a:srgbClr val="00B0F0"/>
              </a:solidFill>
              <a:effectLst/>
              <a:uLnTx/>
              <a:uFillTx/>
              <a:latin typeface="Aptos" panose="02110004020202020204"/>
              <a:ea typeface="+mn-ea"/>
              <a:cs typeface="+mn-cs"/>
            </a:endParaRPr>
          </a:p>
        </p:txBody>
      </p:sp>
      <p:sp>
        <p:nvSpPr>
          <p:cNvPr id="52" name="TextBox 51">
            <a:extLst>
              <a:ext uri="{FF2B5EF4-FFF2-40B4-BE49-F238E27FC236}">
                <a16:creationId xmlns:a16="http://schemas.microsoft.com/office/drawing/2014/main" id="{CA41518D-D0B0-7EBB-4CC8-71506D7B353C}"/>
              </a:ext>
            </a:extLst>
          </p:cNvPr>
          <p:cNvSpPr txBox="1"/>
          <p:nvPr/>
        </p:nvSpPr>
        <p:spPr>
          <a:xfrm>
            <a:off x="5087437" y="2282780"/>
            <a:ext cx="32823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B0F0"/>
                </a:solidFill>
                <a:latin typeface="Aptos" panose="02110004020202020204"/>
              </a:rPr>
              <a:t>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B0F0"/>
                </a:solidFill>
                <a:latin typeface="Aptos" panose="02110004020202020204"/>
              </a:rPr>
              <a:t>-1</a:t>
            </a:r>
            <a:endParaRPr kumimoji="0" lang="en-FI" sz="1400" b="0" i="0" u="none" strike="noStrike" kern="1200" cap="none" spc="0" normalizeH="0" baseline="0" noProof="0" dirty="0">
              <a:ln>
                <a:noFill/>
              </a:ln>
              <a:solidFill>
                <a:srgbClr val="00B0F0"/>
              </a:solidFill>
              <a:effectLst/>
              <a:uLnTx/>
              <a:uFillTx/>
              <a:latin typeface="Aptos" panose="02110004020202020204"/>
              <a:ea typeface="+mn-ea"/>
              <a:cs typeface="+mn-cs"/>
            </a:endParaRPr>
          </a:p>
        </p:txBody>
      </p:sp>
      <p:sp>
        <p:nvSpPr>
          <p:cNvPr id="53" name="TextBox 52">
            <a:extLst>
              <a:ext uri="{FF2B5EF4-FFF2-40B4-BE49-F238E27FC236}">
                <a16:creationId xmlns:a16="http://schemas.microsoft.com/office/drawing/2014/main" id="{4AF86838-094D-9763-C5E4-C07A05D4B25E}"/>
              </a:ext>
            </a:extLst>
          </p:cNvPr>
          <p:cNvSpPr txBox="1"/>
          <p:nvPr/>
        </p:nvSpPr>
        <p:spPr>
          <a:xfrm>
            <a:off x="6343658" y="2289697"/>
            <a:ext cx="28084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B0F0"/>
                </a:solidFill>
                <a:latin typeface="Aptos" panose="02110004020202020204"/>
              </a:rPr>
              <a:t>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Aptos" panose="02110004020202020204"/>
                <a:ea typeface="+mn-ea"/>
                <a:cs typeface="+mn-cs"/>
              </a:rPr>
              <a:t>1</a:t>
            </a:r>
            <a:endParaRPr kumimoji="0" lang="en-FI" sz="1400" b="0" i="0" u="none" strike="noStrike" kern="1200" cap="none" spc="0" normalizeH="0" baseline="0" noProof="0" dirty="0">
              <a:ln>
                <a:noFill/>
              </a:ln>
              <a:solidFill>
                <a:srgbClr val="00B0F0"/>
              </a:solidFill>
              <a:effectLst/>
              <a:uLnTx/>
              <a:uFillTx/>
              <a:latin typeface="Aptos" panose="02110004020202020204"/>
              <a:ea typeface="+mn-ea"/>
              <a:cs typeface="+mn-cs"/>
            </a:endParaRPr>
          </a:p>
        </p:txBody>
      </p:sp>
      <p:sp>
        <p:nvSpPr>
          <p:cNvPr id="54" name="TextBox 53">
            <a:extLst>
              <a:ext uri="{FF2B5EF4-FFF2-40B4-BE49-F238E27FC236}">
                <a16:creationId xmlns:a16="http://schemas.microsoft.com/office/drawing/2014/main" id="{44E490D1-DE01-BF40-7BFC-937E53D1DCFD}"/>
              </a:ext>
            </a:extLst>
          </p:cNvPr>
          <p:cNvSpPr txBox="1"/>
          <p:nvPr/>
        </p:nvSpPr>
        <p:spPr>
          <a:xfrm>
            <a:off x="7809792" y="2287809"/>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B0F0"/>
                </a:solidFill>
                <a:latin typeface="Aptos" panose="02110004020202020204"/>
              </a:rPr>
              <a:t>1</a:t>
            </a:r>
            <a:endParaRPr kumimoji="0" lang="en-FI" sz="1400" b="0" i="0" u="none" strike="noStrike" kern="1200" cap="none" spc="0" normalizeH="0" baseline="0" noProof="0" dirty="0">
              <a:ln>
                <a:noFill/>
              </a:ln>
              <a:solidFill>
                <a:srgbClr val="00B0F0"/>
              </a:solidFill>
              <a:effectLst/>
              <a:uLnTx/>
              <a:uFillTx/>
              <a:latin typeface="Aptos" panose="02110004020202020204"/>
              <a:ea typeface="+mn-ea"/>
              <a:cs typeface="+mn-cs"/>
            </a:endParaRPr>
          </a:p>
        </p:txBody>
      </p:sp>
      <p:sp>
        <p:nvSpPr>
          <p:cNvPr id="55" name="TextBox 54">
            <a:extLst>
              <a:ext uri="{FF2B5EF4-FFF2-40B4-BE49-F238E27FC236}">
                <a16:creationId xmlns:a16="http://schemas.microsoft.com/office/drawing/2014/main" id="{EA6E9C26-45F7-A48F-6113-BD15A14D94CB}"/>
              </a:ext>
            </a:extLst>
          </p:cNvPr>
          <p:cNvSpPr txBox="1"/>
          <p:nvPr/>
        </p:nvSpPr>
        <p:spPr>
          <a:xfrm>
            <a:off x="8361039" y="2282779"/>
            <a:ext cx="3282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B0F0"/>
                </a:solidFill>
                <a:latin typeface="Aptos" panose="02110004020202020204"/>
              </a:rPr>
              <a:t>-1</a:t>
            </a:r>
            <a:endParaRPr kumimoji="0" lang="en-FI" sz="1400" b="0" i="0" u="none" strike="noStrike" kern="1200" cap="none" spc="0" normalizeH="0" baseline="0" noProof="0" dirty="0">
              <a:ln>
                <a:noFill/>
              </a:ln>
              <a:solidFill>
                <a:srgbClr val="00B0F0"/>
              </a:solidFill>
              <a:effectLst/>
              <a:uLnTx/>
              <a:uFillTx/>
              <a:latin typeface="Aptos" panose="02110004020202020204"/>
              <a:ea typeface="+mn-ea"/>
              <a:cs typeface="+mn-cs"/>
            </a:endParaRPr>
          </a:p>
        </p:txBody>
      </p:sp>
      <p:sp>
        <p:nvSpPr>
          <p:cNvPr id="56" name="TextBox 55">
            <a:extLst>
              <a:ext uri="{FF2B5EF4-FFF2-40B4-BE49-F238E27FC236}">
                <a16:creationId xmlns:a16="http://schemas.microsoft.com/office/drawing/2014/main" id="{FAEB224B-1EBC-2952-3F0B-5844897E90CE}"/>
              </a:ext>
            </a:extLst>
          </p:cNvPr>
          <p:cNvSpPr txBox="1"/>
          <p:nvPr/>
        </p:nvSpPr>
        <p:spPr>
          <a:xfrm>
            <a:off x="9051609" y="2280379"/>
            <a:ext cx="28084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B0F0"/>
                </a:solidFill>
                <a:latin typeface="Aptos" panose="02110004020202020204"/>
              </a:rPr>
              <a:t>1</a:t>
            </a:r>
            <a:endParaRPr kumimoji="0" lang="en-FI" sz="1400" b="0" i="0" u="none" strike="noStrike" kern="1200" cap="none" spc="0" normalizeH="0" baseline="0" noProof="0" dirty="0">
              <a:ln>
                <a:noFill/>
              </a:ln>
              <a:solidFill>
                <a:srgbClr val="00B0F0"/>
              </a:solidFill>
              <a:effectLst/>
              <a:uLnTx/>
              <a:uFillTx/>
              <a:latin typeface="Aptos" panose="02110004020202020204"/>
              <a:ea typeface="+mn-ea"/>
              <a:cs typeface="+mn-cs"/>
            </a:endParaRPr>
          </a:p>
        </p:txBody>
      </p:sp>
      <p:sp>
        <p:nvSpPr>
          <p:cNvPr id="57" name="TextBox 56">
            <a:extLst>
              <a:ext uri="{FF2B5EF4-FFF2-40B4-BE49-F238E27FC236}">
                <a16:creationId xmlns:a16="http://schemas.microsoft.com/office/drawing/2014/main" id="{9BD84DAD-34CB-FC94-A33C-ACAB97535B11}"/>
              </a:ext>
            </a:extLst>
          </p:cNvPr>
          <p:cNvSpPr txBox="1"/>
          <p:nvPr/>
        </p:nvSpPr>
        <p:spPr>
          <a:xfrm>
            <a:off x="10037685" y="2291450"/>
            <a:ext cx="3282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B0F0"/>
                </a:solidFill>
                <a:latin typeface="Aptos" panose="02110004020202020204"/>
              </a:rPr>
              <a:t>-1</a:t>
            </a:r>
            <a:endParaRPr kumimoji="0" lang="en-FI" sz="1400" b="0" i="0" u="none" strike="noStrike" kern="1200" cap="none" spc="0" normalizeH="0" baseline="0" noProof="0" dirty="0">
              <a:ln>
                <a:noFill/>
              </a:ln>
              <a:solidFill>
                <a:srgbClr val="00B0F0"/>
              </a:solidFill>
              <a:effectLst/>
              <a:uLnTx/>
              <a:uFillTx/>
              <a:latin typeface="Aptos" panose="02110004020202020204"/>
              <a:ea typeface="+mn-ea"/>
              <a:cs typeface="+mn-cs"/>
            </a:endParaRPr>
          </a:p>
        </p:txBody>
      </p:sp>
      <p:cxnSp>
        <p:nvCxnSpPr>
          <p:cNvPr id="59" name="Straight Arrow Connector 58">
            <a:extLst>
              <a:ext uri="{FF2B5EF4-FFF2-40B4-BE49-F238E27FC236}">
                <a16:creationId xmlns:a16="http://schemas.microsoft.com/office/drawing/2014/main" id="{956469FA-775A-5DD4-5DB6-602129F6869B}"/>
              </a:ext>
            </a:extLst>
          </p:cNvPr>
          <p:cNvCxnSpPr/>
          <p:nvPr/>
        </p:nvCxnSpPr>
        <p:spPr>
          <a:xfrm flipV="1">
            <a:off x="5242160" y="3055681"/>
            <a:ext cx="0" cy="256989"/>
          </a:xfrm>
          <a:prstGeom prst="straightConnector1">
            <a:avLst/>
          </a:prstGeom>
          <a:ln>
            <a:solidFill>
              <a:srgbClr val="FF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0" name="TextBox 59">
            <a:extLst>
              <a:ext uri="{FF2B5EF4-FFF2-40B4-BE49-F238E27FC236}">
                <a16:creationId xmlns:a16="http://schemas.microsoft.com/office/drawing/2014/main" id="{150EFA4C-3487-B99E-499E-F676DBA8EEFA}"/>
              </a:ext>
            </a:extLst>
          </p:cNvPr>
          <p:cNvSpPr txBox="1"/>
          <p:nvPr/>
        </p:nvSpPr>
        <p:spPr>
          <a:xfrm>
            <a:off x="380818" y="4632568"/>
            <a:ext cx="7933582" cy="116955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Aptos" panose="02110004020202020204"/>
                <a:ea typeface="+mn-ea"/>
                <a:cs typeface="+mn-cs"/>
              </a:rPr>
              <a:t>Missing filtering: point count median not used for discarding due to small point count differences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rgbClr val="00B0F0"/>
              </a:solidFill>
              <a:latin typeface="Aptos" panose="021100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00B0F0"/>
                </a:solidFill>
                <a:latin typeface="Aptos" panose="02110004020202020204"/>
              </a:rPr>
              <a:t>Final</a:t>
            </a:r>
            <a:r>
              <a:rPr kumimoji="0" lang="en-US" sz="1400" b="0" i="0" u="none" strike="noStrike" kern="1200" cap="none" spc="0" normalizeH="0" baseline="0" noProof="0" dirty="0">
                <a:ln>
                  <a:noFill/>
                </a:ln>
                <a:solidFill>
                  <a:srgbClr val="00B0F0"/>
                </a:solidFill>
                <a:effectLst/>
                <a:uLnTx/>
                <a:uFillTx/>
                <a:latin typeface="Aptos" panose="02110004020202020204"/>
                <a:ea typeface="+mn-ea"/>
                <a:cs typeface="+mn-cs"/>
              </a:rPr>
              <a:t> steps:</a:t>
            </a:r>
          </a:p>
          <a:p>
            <a:pPr marL="742950" lvl="1" indent="-285750">
              <a:buFont typeface="Arial" panose="020B0604020202020204" pitchFamily="34" charset="0"/>
              <a:buChar char="•"/>
            </a:pPr>
            <a:r>
              <a:rPr lang="en-US" sz="1400" dirty="0">
                <a:solidFill>
                  <a:srgbClr val="00B0F0"/>
                </a:solidFill>
                <a:latin typeface="Aptos" panose="02110004020202020204"/>
              </a:rPr>
              <a:t>Use reflector 2,3,4 clusters to calculate height based on triangles</a:t>
            </a:r>
          </a:p>
          <a:p>
            <a:pPr marL="742950" lvl="1" indent="-285750">
              <a:buFont typeface="Arial" panose="020B0604020202020204" pitchFamily="34" charset="0"/>
              <a:buChar char="•"/>
            </a:pPr>
            <a:r>
              <a:rPr kumimoji="0" lang="en-US" sz="1400" b="0" i="0" u="none" strike="noStrike" kern="1200" cap="none" spc="0" normalizeH="0" baseline="0" noProof="0" dirty="0">
                <a:ln>
                  <a:noFill/>
                </a:ln>
                <a:solidFill>
                  <a:srgbClr val="00B0F0"/>
                </a:solidFill>
                <a:effectLst/>
                <a:uLnTx/>
                <a:uFillTx/>
                <a:latin typeface="Aptos" panose="02110004020202020204"/>
                <a:ea typeface="+mn-ea"/>
                <a:cs typeface="+mn-cs"/>
              </a:rPr>
              <a:t>Remove reflector 3 cluster and calculate target position based on normal pattern detection</a:t>
            </a:r>
            <a:endParaRPr kumimoji="0" lang="en-FI" sz="1400" b="0" i="0" u="none" strike="noStrike" kern="1200" cap="none" spc="0" normalizeH="0" baseline="0" noProof="0" dirty="0">
              <a:ln>
                <a:noFill/>
              </a:ln>
              <a:solidFill>
                <a:srgbClr val="00B0F0"/>
              </a:solidFill>
              <a:effectLst/>
              <a:uLnTx/>
              <a:uFillTx/>
              <a:latin typeface="Aptos" panose="02110004020202020204"/>
              <a:ea typeface="+mn-ea"/>
              <a:cs typeface="+mn-cs"/>
            </a:endParaRPr>
          </a:p>
        </p:txBody>
      </p:sp>
      <p:sp>
        <p:nvSpPr>
          <p:cNvPr id="61" name="TextBox 60">
            <a:extLst>
              <a:ext uri="{FF2B5EF4-FFF2-40B4-BE49-F238E27FC236}">
                <a16:creationId xmlns:a16="http://schemas.microsoft.com/office/drawing/2014/main" id="{2AE17DC4-0770-0072-1FF5-9B632794A73B}"/>
              </a:ext>
            </a:extLst>
          </p:cNvPr>
          <p:cNvSpPr txBox="1"/>
          <p:nvPr/>
        </p:nvSpPr>
        <p:spPr>
          <a:xfrm>
            <a:off x="182371" y="2310961"/>
            <a:ext cx="1828193" cy="461665"/>
          </a:xfrm>
          <a:prstGeom prst="rect">
            <a:avLst/>
          </a:prstGeom>
          <a:noFill/>
        </p:spPr>
        <p:txBody>
          <a:bodyPr wrap="none" rtlCol="0">
            <a:spAutoFit/>
          </a:bodyPr>
          <a:lstStyle/>
          <a:p>
            <a:r>
              <a:rPr lang="en-US" sz="1200" dirty="0">
                <a:solidFill>
                  <a:srgbClr val="00B0F0"/>
                </a:solidFill>
              </a:rPr>
              <a:t>Initial matching status</a:t>
            </a:r>
          </a:p>
          <a:p>
            <a:r>
              <a:rPr lang="en-US" sz="1200" dirty="0">
                <a:solidFill>
                  <a:srgbClr val="00B0F0"/>
                </a:solidFill>
              </a:rPr>
              <a:t>after distance discarding</a:t>
            </a:r>
            <a:endParaRPr lang="en-FI" dirty="0">
              <a:solidFill>
                <a:srgbClr val="00B0F0"/>
              </a:solidFill>
            </a:endParaRPr>
          </a:p>
        </p:txBody>
      </p:sp>
      <p:sp>
        <p:nvSpPr>
          <p:cNvPr id="35" name="TextBox 34">
            <a:extLst>
              <a:ext uri="{FF2B5EF4-FFF2-40B4-BE49-F238E27FC236}">
                <a16:creationId xmlns:a16="http://schemas.microsoft.com/office/drawing/2014/main" id="{63A599DA-0FE0-67E5-91EE-411AB06E2B8C}"/>
              </a:ext>
            </a:extLst>
          </p:cNvPr>
          <p:cNvSpPr txBox="1"/>
          <p:nvPr/>
        </p:nvSpPr>
        <p:spPr>
          <a:xfrm>
            <a:off x="3553648" y="732528"/>
            <a:ext cx="4489178" cy="276999"/>
          </a:xfrm>
          <a:prstGeom prst="rect">
            <a:avLst/>
          </a:prstGeom>
          <a:noFill/>
        </p:spPr>
        <p:txBody>
          <a:bodyPr wrap="none" rtlCol="0">
            <a:spAutoFit/>
          </a:bodyPr>
          <a:lstStyle/>
          <a:p>
            <a:r>
              <a:rPr lang="en-US" sz="1200" dirty="0">
                <a:solidFill>
                  <a:schemeClr val="tx2">
                    <a:lumMod val="75000"/>
                    <a:lumOff val="25000"/>
                  </a:schemeClr>
                </a:solidFill>
              </a:rPr>
              <a:t>Data handling to match scan point clusters with reflector pattern </a:t>
            </a:r>
            <a:endParaRPr lang="en-FI" dirty="0">
              <a:solidFill>
                <a:schemeClr val="tx2">
                  <a:lumMod val="75000"/>
                  <a:lumOff val="25000"/>
                </a:schemeClr>
              </a:solidFill>
            </a:endParaRPr>
          </a:p>
        </p:txBody>
      </p:sp>
      <p:sp>
        <p:nvSpPr>
          <p:cNvPr id="37" name="TextBox 36">
            <a:extLst>
              <a:ext uri="{FF2B5EF4-FFF2-40B4-BE49-F238E27FC236}">
                <a16:creationId xmlns:a16="http://schemas.microsoft.com/office/drawing/2014/main" id="{3B495E6A-2352-C62F-787D-B46E0CB07C61}"/>
              </a:ext>
            </a:extLst>
          </p:cNvPr>
          <p:cNvSpPr txBox="1"/>
          <p:nvPr/>
        </p:nvSpPr>
        <p:spPr>
          <a:xfrm>
            <a:off x="3553648" y="1100823"/>
            <a:ext cx="3889078" cy="276999"/>
          </a:xfrm>
          <a:prstGeom prst="rect">
            <a:avLst/>
          </a:prstGeom>
          <a:noFill/>
        </p:spPr>
        <p:txBody>
          <a:bodyPr wrap="none" rtlCol="0">
            <a:spAutoFit/>
          </a:bodyPr>
          <a:lstStyle/>
          <a:p>
            <a:r>
              <a:rPr lang="en-US" sz="1200" dirty="0">
                <a:solidFill>
                  <a:schemeClr val="tx2">
                    <a:lumMod val="75000"/>
                    <a:lumOff val="25000"/>
                  </a:schemeClr>
                </a:solidFill>
              </a:rPr>
              <a:t>Filtering away excessive clusters by largest line distance</a:t>
            </a:r>
            <a:endParaRPr lang="en-FI" dirty="0">
              <a:solidFill>
                <a:schemeClr val="tx2">
                  <a:lumMod val="75000"/>
                  <a:lumOff val="25000"/>
                </a:schemeClr>
              </a:solidFill>
            </a:endParaRPr>
          </a:p>
        </p:txBody>
      </p:sp>
    </p:spTree>
    <p:extLst>
      <p:ext uri="{BB962C8B-B14F-4D97-AF65-F5344CB8AC3E}">
        <p14:creationId xmlns:p14="http://schemas.microsoft.com/office/powerpoint/2010/main" val="2375904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TotalTime>
  <Words>823</Words>
  <Application>Microsoft Office PowerPoint</Application>
  <PresentationFormat>Widescreen</PresentationFormat>
  <Paragraphs>265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von Numers</dc:creator>
  <cp:lastModifiedBy>Thomas von Numers</cp:lastModifiedBy>
  <cp:revision>1</cp:revision>
  <dcterms:created xsi:type="dcterms:W3CDTF">2024-04-04T13:09:44Z</dcterms:created>
  <dcterms:modified xsi:type="dcterms:W3CDTF">2024-04-04T13:41:27Z</dcterms:modified>
</cp:coreProperties>
</file>