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2"/>
  </p:notesMasterIdLst>
  <p:sldIdLst>
    <p:sldId id="256" r:id="rId2"/>
    <p:sldId id="296" r:id="rId3"/>
    <p:sldId id="297" r:id="rId4"/>
    <p:sldId id="298" r:id="rId5"/>
    <p:sldId id="335" r:id="rId6"/>
    <p:sldId id="307" r:id="rId7"/>
    <p:sldId id="321" r:id="rId8"/>
    <p:sldId id="306" r:id="rId9"/>
    <p:sldId id="320" r:id="rId10"/>
    <p:sldId id="338" r:id="rId11"/>
    <p:sldId id="305" r:id="rId12"/>
    <p:sldId id="322" r:id="rId13"/>
    <p:sldId id="337" r:id="rId14"/>
    <p:sldId id="304" r:id="rId15"/>
    <p:sldId id="336" r:id="rId16"/>
    <p:sldId id="323" r:id="rId17"/>
    <p:sldId id="303" r:id="rId18"/>
    <p:sldId id="324" r:id="rId19"/>
    <p:sldId id="325" r:id="rId20"/>
    <p:sldId id="302" r:id="rId21"/>
    <p:sldId id="326" r:id="rId22"/>
    <p:sldId id="327" r:id="rId23"/>
    <p:sldId id="299" r:id="rId24"/>
    <p:sldId id="333" r:id="rId25"/>
    <p:sldId id="332" r:id="rId26"/>
    <p:sldId id="328" r:id="rId27"/>
    <p:sldId id="331" r:id="rId28"/>
    <p:sldId id="329" r:id="rId29"/>
    <p:sldId id="334" r:id="rId30"/>
    <p:sldId id="339" r:id="rId31"/>
  </p:sldIdLst>
  <p:sldSz cx="9144000" cy="5143500" type="screen16x9"/>
  <p:notesSz cx="6858000" cy="9144000"/>
  <p:embeddedFontLst>
    <p:embeddedFont>
      <p:font typeface="Roboto Slab" pitchFamily="2" charset="0"/>
      <p:regular r:id="rId33"/>
      <p:bold r:id="rId34"/>
    </p:embeddedFont>
    <p:embeddedFont>
      <p:font typeface="Source Sans Pro" panose="020B0503030403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492" autoAdjust="0"/>
  </p:normalViewPr>
  <p:slideViewPr>
    <p:cSldViewPr snapToGrid="0">
      <p:cViewPr varScale="1">
        <p:scale>
          <a:sx n="101" d="100"/>
          <a:sy n="101" d="100"/>
        </p:scale>
        <p:origin x="19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As mentioned before, the target is the future four hour returns on MSFT stock. To turn this into a classification problem, I encoded the returns using a three label ordinal system. I could have used a two label system, (positive or negative) however as we saw before in the homework, three labels leads to better results. The label counts themselves are pretty balanced, with -1 and 1 having equal counts and 0 having only about 80 less.</a:t>
            </a:r>
          </a:p>
          <a:p>
            <a:endParaRPr lang="en-CA" dirty="0"/>
          </a:p>
          <a:p>
            <a:endParaRPr lang="en-CA" dirty="0"/>
          </a:p>
          <a:p>
            <a:endParaRPr lang="en-CA" dirty="0"/>
          </a:p>
        </p:txBody>
      </p:sp>
    </p:spTree>
    <p:extLst>
      <p:ext uri="{BB962C8B-B14F-4D97-AF65-F5344CB8AC3E}">
        <p14:creationId xmlns:p14="http://schemas.microsoft.com/office/powerpoint/2010/main" val="4127449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0680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Performing exploratory data analysis is a good practice, to better understand the data, and its limitations. For this project, I was particularly interested in how MSFT moved relative to the whole market (approximated as SPY), and how each feature was distributed. </a:t>
            </a:r>
          </a:p>
          <a:p>
            <a:r>
              <a:rPr lang="en-CA" dirty="0"/>
              <a:t>Overall MSFT tended to move with the market although was far from perfectly correlated (as expected). </a:t>
            </a:r>
          </a:p>
          <a:p>
            <a:r>
              <a:rPr lang="en-CA" dirty="0"/>
              <a:t>The distributions of many features were seemingly random, however the returns seemed to be relatively close to normal distributions which was interesting.</a:t>
            </a:r>
          </a:p>
        </p:txBody>
      </p:sp>
    </p:spTree>
    <p:extLst>
      <p:ext uri="{BB962C8B-B14F-4D97-AF65-F5344CB8AC3E}">
        <p14:creationId xmlns:p14="http://schemas.microsoft.com/office/powerpoint/2010/main" val="1685413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Next I was interested in what features were most important to the output. I took a look by using </a:t>
            </a:r>
            <a:r>
              <a:rPr lang="en-CA" dirty="0" err="1"/>
              <a:t>sklearn’s</a:t>
            </a:r>
            <a:r>
              <a:rPr lang="en-CA" dirty="0"/>
              <a:t> </a:t>
            </a:r>
            <a:r>
              <a:rPr lang="en-CA" dirty="0" err="1"/>
              <a:t>SelectKBest</a:t>
            </a:r>
            <a:r>
              <a:rPr lang="en-CA" dirty="0"/>
              <a:t>. I chose to look at the top 25 features arbitrarily, as this isn’t going to have an effect on the final program, it is just for visualization purposes. The actual feature selection is done in the pipeline using </a:t>
            </a:r>
            <a:r>
              <a:rPr lang="en-CA" dirty="0" err="1"/>
              <a:t>SelectPercentile</a:t>
            </a:r>
            <a:r>
              <a:rPr lang="en-CA" dirty="0"/>
              <a:t>.</a:t>
            </a:r>
          </a:p>
          <a:p>
            <a:r>
              <a:rPr lang="en-CA" dirty="0"/>
              <a:t>What surprised me the most is that the hour of day had a big effect on the future returns. Also the volume of the trade in a given hour were more significant than I thought, however I suppose this makes sense as large volumes of trades can result in large price changes.</a:t>
            </a:r>
          </a:p>
        </p:txBody>
      </p:sp>
    </p:spTree>
    <p:extLst>
      <p:ext uri="{BB962C8B-B14F-4D97-AF65-F5344CB8AC3E}">
        <p14:creationId xmlns:p14="http://schemas.microsoft.com/office/powerpoint/2010/main" val="3527560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8189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To facilitate better and more robust model training, I created a data Pipeline. The pipeline performs optimization on the </a:t>
            </a:r>
            <a:r>
              <a:rPr lang="en-CA" dirty="0" err="1"/>
              <a:t>TALib</a:t>
            </a:r>
            <a:r>
              <a:rPr lang="en-CA" dirty="0"/>
              <a:t> window parameter, scales the inputs using </a:t>
            </a:r>
            <a:r>
              <a:rPr lang="en-CA" dirty="0" err="1"/>
              <a:t>sklearn’s</a:t>
            </a:r>
            <a:r>
              <a:rPr lang="en-CA" dirty="0"/>
              <a:t> </a:t>
            </a:r>
            <a:r>
              <a:rPr lang="en-CA" dirty="0" err="1"/>
              <a:t>StandardScaler</a:t>
            </a:r>
            <a:r>
              <a:rPr lang="en-CA" dirty="0"/>
              <a:t>(), selects the most important features using </a:t>
            </a:r>
            <a:r>
              <a:rPr lang="en-CA" dirty="0" err="1"/>
              <a:t>sklearn’s</a:t>
            </a:r>
            <a:r>
              <a:rPr lang="en-CA" dirty="0"/>
              <a:t> </a:t>
            </a:r>
            <a:r>
              <a:rPr lang="en-CA" dirty="0" err="1"/>
              <a:t>SelectPercentile</a:t>
            </a:r>
            <a:r>
              <a:rPr lang="en-CA" dirty="0"/>
              <a:t> with a scoring function of </a:t>
            </a:r>
            <a:r>
              <a:rPr lang="en-CA" dirty="0" err="1"/>
              <a:t>f_classif</a:t>
            </a:r>
            <a:r>
              <a:rPr lang="en-CA" dirty="0"/>
              <a:t>, and finally passes the data to a classifier.</a:t>
            </a:r>
          </a:p>
          <a:p>
            <a:r>
              <a:rPr lang="en-CA" dirty="0"/>
              <a:t>Initially, I had intended to have the wavelet smoothing in the pipeline, however it began causing numerous issues. Although not ideal, due to the time constraints of this project I opted to move it outside of the pipeline, and perform wavelet smoothing on the data before then passing it into the pipeline. This is a less elegant, and less robust solution, and doesn’t allow for me to tune the wavelet scale as part of the pipeline </a:t>
            </a:r>
            <a:r>
              <a:rPr lang="en-CA" dirty="0" err="1"/>
              <a:t>gridsearch</a:t>
            </a:r>
            <a:r>
              <a:rPr lang="en-CA" dirty="0"/>
              <a:t>, however it will have to suffice. </a:t>
            </a:r>
          </a:p>
          <a:p>
            <a:r>
              <a:rPr lang="en-CA" dirty="0"/>
              <a:t>The wavelet smoothing was performed on the return features, as they are approximately normally distributed and don’t follow a trend. This will denoise the returns data and allow for better prediction by the model.</a:t>
            </a:r>
          </a:p>
        </p:txBody>
      </p:sp>
    </p:spTree>
    <p:extLst>
      <p:ext uri="{BB962C8B-B14F-4D97-AF65-F5344CB8AC3E}">
        <p14:creationId xmlns:p14="http://schemas.microsoft.com/office/powerpoint/2010/main" val="1252969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Next, the </a:t>
            </a:r>
            <a:r>
              <a:rPr lang="en-CA" dirty="0" err="1"/>
              <a:t>TALib</a:t>
            </a:r>
            <a:r>
              <a:rPr lang="en-CA" dirty="0"/>
              <a:t> optimizer allows for us to tune the window parameter used when creating the </a:t>
            </a:r>
            <a:r>
              <a:rPr lang="en-CA" dirty="0" err="1"/>
              <a:t>TALib</a:t>
            </a:r>
            <a:r>
              <a:rPr lang="en-CA" dirty="0"/>
              <a:t> features, resulting in better features for the model.</a:t>
            </a:r>
          </a:p>
          <a:p>
            <a:r>
              <a:rPr lang="en-CA" dirty="0"/>
              <a:t>The scaler scales each feature to 0 mean and 1 variance. This does not have an effect on the result, but does allow for better numerical stability and better convergence. </a:t>
            </a:r>
          </a:p>
          <a:p>
            <a:r>
              <a:rPr lang="en-CA" dirty="0"/>
              <a:t>I opted to use a selector as at this point we have almost 300 features, many of which I suspect are not all that helpful. I used </a:t>
            </a:r>
            <a:r>
              <a:rPr lang="en-CA" dirty="0" err="1"/>
              <a:t>SelectPercentile</a:t>
            </a:r>
            <a:r>
              <a:rPr lang="en-CA" dirty="0"/>
              <a:t> with a variable percentile (tuned during </a:t>
            </a:r>
            <a:r>
              <a:rPr lang="en-CA" dirty="0" err="1"/>
              <a:t>gridsearch</a:t>
            </a:r>
            <a:r>
              <a:rPr lang="en-CA" dirty="0"/>
              <a:t>), and used </a:t>
            </a:r>
            <a:r>
              <a:rPr lang="en-CA" dirty="0" err="1"/>
              <a:t>f_classif</a:t>
            </a:r>
            <a:r>
              <a:rPr lang="en-CA" dirty="0"/>
              <a:t> for the score function. The reason I went with this and not something like PCA, is because this is a supervised machine learning problem, </a:t>
            </a:r>
            <a:r>
              <a:rPr lang="en-CA" dirty="0" err="1"/>
              <a:t>f_classif</a:t>
            </a:r>
            <a:r>
              <a:rPr lang="en-CA" dirty="0"/>
              <a:t> is fast, and this will result in the removal of many less useful features.</a:t>
            </a:r>
          </a:p>
          <a:p>
            <a:r>
              <a:rPr lang="en-CA" dirty="0"/>
              <a:t>Finally, the data is passed on to the classifier which is trained using 5 fold cross validation. As this is time series data, this cross validation is done via </a:t>
            </a:r>
            <a:r>
              <a:rPr lang="en-CA" dirty="0" err="1"/>
              <a:t>TimeSeriesSplit</a:t>
            </a:r>
            <a:r>
              <a:rPr lang="en-CA" dirty="0"/>
              <a:t> so that time ordering is preserved.</a:t>
            </a:r>
          </a:p>
        </p:txBody>
      </p:sp>
    </p:spTree>
    <p:extLst>
      <p:ext uri="{BB962C8B-B14F-4D97-AF65-F5344CB8AC3E}">
        <p14:creationId xmlns:p14="http://schemas.microsoft.com/office/powerpoint/2010/main" val="411456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843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After creating the pipeline, twelve classifiers were created to be tested. Each classifier corresponds to a regressor used in </a:t>
            </a:r>
            <a:r>
              <a:rPr lang="en-CA" dirty="0" err="1"/>
              <a:t>Tatsat’s</a:t>
            </a:r>
            <a:r>
              <a:rPr lang="en-CA" dirty="0"/>
              <a:t> seed program. However, </a:t>
            </a:r>
            <a:r>
              <a:rPr lang="en-CA" dirty="0" err="1"/>
              <a:t>Tatsat</a:t>
            </a:r>
            <a:r>
              <a:rPr lang="en-CA" dirty="0"/>
              <a:t> also uses an LSTM and ARIMA model. These models however are regressors and therefore not fit for our application. To make up for this, I replaced these with </a:t>
            </a:r>
            <a:r>
              <a:rPr lang="en-CA" dirty="0" err="1"/>
              <a:t>SGDClassifier</a:t>
            </a:r>
            <a:r>
              <a:rPr lang="en-CA" dirty="0"/>
              <a:t> (stochastic gradient descent classifier), and </a:t>
            </a:r>
            <a:r>
              <a:rPr lang="en-CA" dirty="0" err="1"/>
              <a:t>GaussianNB</a:t>
            </a:r>
            <a:r>
              <a:rPr lang="en-CA" dirty="0"/>
              <a:t> (Gaussian naïve bayes) , to bring the total number of classifiers tested up to fourteen.</a:t>
            </a:r>
          </a:p>
          <a:p>
            <a:r>
              <a:rPr lang="en-CA" dirty="0"/>
              <a:t>To evaluate the performance of the models, I used f1_macro as it lends itself to classification problems, is a holistic metric, and most importantly, it is fast. In earlier iterations of my code I had tried using Phi K as a scorer however it was extremely slow.</a:t>
            </a:r>
          </a:p>
          <a:p>
            <a:r>
              <a:rPr lang="en-CA" dirty="0"/>
              <a:t>From the models tested, logistic regression (as well as l2 regularized logistic regression), and the </a:t>
            </a:r>
            <a:r>
              <a:rPr lang="en-CA" dirty="0" err="1"/>
              <a:t>MLPClassifier</a:t>
            </a:r>
            <a:r>
              <a:rPr lang="en-CA" dirty="0"/>
              <a:t> performed the best, so I tuned them further, </a:t>
            </a:r>
          </a:p>
          <a:p>
            <a:endParaRPr lang="en-CA" dirty="0"/>
          </a:p>
          <a:p>
            <a:endParaRPr lang="en-CA" dirty="0"/>
          </a:p>
        </p:txBody>
      </p:sp>
    </p:spTree>
    <p:extLst>
      <p:ext uri="{BB962C8B-B14F-4D97-AF65-F5344CB8AC3E}">
        <p14:creationId xmlns:p14="http://schemas.microsoft.com/office/powerpoint/2010/main" val="1078368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After performing further hyperparameter tuning on Logistic Regression and the </a:t>
            </a:r>
            <a:r>
              <a:rPr lang="en-CA" dirty="0" err="1"/>
              <a:t>MLPClassifier</a:t>
            </a:r>
            <a:r>
              <a:rPr lang="en-CA" dirty="0"/>
              <a:t>, Logistic Regression was still the best.</a:t>
            </a:r>
          </a:p>
          <a:p>
            <a:r>
              <a:rPr lang="en-CA" dirty="0"/>
              <a:t>Initially, I proceeded with Logistic Regression however got very unsatisfactory results, and I suspect it was overfitting. I went back and instead proceeded with the </a:t>
            </a:r>
            <a:r>
              <a:rPr lang="en-CA" dirty="0" err="1"/>
              <a:t>MLPClassifier</a:t>
            </a:r>
            <a:r>
              <a:rPr lang="en-CA" dirty="0"/>
              <a:t> and it did far better, so despite the small difference in F1 scores, I am going to proceed with the </a:t>
            </a:r>
            <a:r>
              <a:rPr lang="en-CA" dirty="0" err="1"/>
              <a:t>MLPClassifier</a:t>
            </a:r>
            <a:r>
              <a:rPr lang="en-CA" dirty="0"/>
              <a:t> for evaluation on the test set.</a:t>
            </a:r>
          </a:p>
          <a:p>
            <a:endParaRPr lang="en-CA" dirty="0"/>
          </a:p>
          <a:p>
            <a:endParaRPr lang="en-CA" dirty="0"/>
          </a:p>
        </p:txBody>
      </p:sp>
    </p:spTree>
    <p:extLst>
      <p:ext uri="{BB962C8B-B14F-4D97-AF65-F5344CB8AC3E}">
        <p14:creationId xmlns:p14="http://schemas.microsoft.com/office/powerpoint/2010/main" val="3043697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This slide here is an overview of the overall presentation and project.</a:t>
            </a:r>
          </a:p>
        </p:txBody>
      </p:sp>
    </p:spTree>
    <p:extLst>
      <p:ext uri="{BB962C8B-B14F-4D97-AF65-F5344CB8AC3E}">
        <p14:creationId xmlns:p14="http://schemas.microsoft.com/office/powerpoint/2010/main" val="595599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1234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Now I tested the final </a:t>
            </a:r>
            <a:r>
              <a:rPr lang="en-CA" dirty="0" err="1"/>
              <a:t>MLPClassifier</a:t>
            </a:r>
            <a:r>
              <a:rPr lang="en-CA" dirty="0"/>
              <a:t> model on the test set to see how it performs. </a:t>
            </a:r>
          </a:p>
          <a:p>
            <a:r>
              <a:rPr lang="en-CA" dirty="0"/>
              <a:t>First, I plotted the training and validation scores from the pipeline’s cross validation (for the optimal hyperparameters). This is only for 5 fold cross validation so it is not a very high resolution plot.</a:t>
            </a:r>
          </a:p>
          <a:p>
            <a:r>
              <a:rPr lang="en-CA" dirty="0"/>
              <a:t>After calculating the cumulative returns using the process from the </a:t>
            </a:r>
            <a:r>
              <a:rPr lang="en-CA" dirty="0" err="1"/>
              <a:t>homeworks</a:t>
            </a:r>
            <a:r>
              <a:rPr lang="en-CA" dirty="0"/>
              <a:t>, assuming trading right after the open (as has been the assumption throughout this notebook), the resulting curve looks very promising, being up almost 180% in only 11 months! This is too good to be true though, and is because this is training data, so obviously it is going to do well. The real evaluation will come with the test set.</a:t>
            </a:r>
          </a:p>
          <a:p>
            <a:endParaRPr lang="en-CA" dirty="0"/>
          </a:p>
        </p:txBody>
      </p:sp>
    </p:spTree>
    <p:extLst>
      <p:ext uri="{BB962C8B-B14F-4D97-AF65-F5344CB8AC3E}">
        <p14:creationId xmlns:p14="http://schemas.microsoft.com/office/powerpoint/2010/main" val="33015211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Overall the model performs relatively well, achieving approx. 0.3% cumulative returns after 1 month. However these are cumulative returns, so if this trend were to continue over the course of a year, it could do fairly well. </a:t>
            </a:r>
          </a:p>
          <a:p>
            <a:r>
              <a:rPr lang="en-CA" dirty="0"/>
              <a:t>Note however that the returns on the test set are fairly noisy, so it is very possible that this trend does not continue into the future. Unfortunately my data is limited to only 2017, however with more data this could be investigated further.</a:t>
            </a:r>
          </a:p>
        </p:txBody>
      </p:sp>
    </p:spTree>
    <p:extLst>
      <p:ext uri="{BB962C8B-B14F-4D97-AF65-F5344CB8AC3E}">
        <p14:creationId xmlns:p14="http://schemas.microsoft.com/office/powerpoint/2010/main" val="2346679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852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For our statistical metrics, the model overall does poor to moderate. On all metrics it is below 0.5, and as a result is not that great.</a:t>
            </a:r>
          </a:p>
          <a:p>
            <a:r>
              <a:rPr lang="en-CA" dirty="0"/>
              <a:t>However, this is not a purely statistical model, so financial metrics may be a better way of evaluating this.</a:t>
            </a:r>
          </a:p>
        </p:txBody>
      </p:sp>
    </p:spTree>
    <p:extLst>
      <p:ext uri="{BB962C8B-B14F-4D97-AF65-F5344CB8AC3E}">
        <p14:creationId xmlns:p14="http://schemas.microsoft.com/office/powerpoint/2010/main" val="41736299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First we take a look at our Phi K values</a:t>
            </a:r>
          </a:p>
          <a:p>
            <a:r>
              <a:rPr lang="en-CA" dirty="0"/>
              <a:t>The significance plot of the coefficients looks promising, however, the correlation and p value tell a different story.</a:t>
            </a:r>
          </a:p>
          <a:p>
            <a:r>
              <a:rPr lang="en-CA" dirty="0"/>
              <a:t>The correlation is 0.317 which given that it is a value between 0 and 1, isn’t great. However, it is ultimately meaningless when we look at the p value</a:t>
            </a:r>
          </a:p>
          <a:p>
            <a:r>
              <a:rPr lang="en-CA" dirty="0"/>
              <a:t>The p value is 9.956 – far above &lt;0.05 for which we would need in order to accept this as statistically significant. As a result, the Phi K does not tell us much about the model.</a:t>
            </a:r>
          </a:p>
        </p:txBody>
      </p:sp>
    </p:spTree>
    <p:extLst>
      <p:ext uri="{BB962C8B-B14F-4D97-AF65-F5344CB8AC3E}">
        <p14:creationId xmlns:p14="http://schemas.microsoft.com/office/powerpoint/2010/main" val="8850419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Our results are pretty good. These are all calculated using modified code from the course homework</a:t>
            </a:r>
          </a:p>
          <a:p>
            <a:r>
              <a:rPr lang="en-CA" dirty="0"/>
              <a:t>The out of sample Compound Annual Growth Rate (CAGR) is 0.085 or 8.5%. This is greater than 0, and so I am satisfied with it.</a:t>
            </a:r>
          </a:p>
          <a:p>
            <a:r>
              <a:rPr lang="en-CA" dirty="0"/>
              <a:t>The Sharpe Ratio, the measure of the risk-adjusted performance of a portfolio, isn’t that great, and is less than 1 at only 0.897.</a:t>
            </a:r>
          </a:p>
          <a:p>
            <a:r>
              <a:rPr lang="en-CA" dirty="0"/>
              <a:t>The max drawdown (</a:t>
            </a:r>
            <a:r>
              <a:rPr lang="en-CA" dirty="0" err="1"/>
              <a:t>maxDD</a:t>
            </a:r>
            <a:r>
              <a:rPr lang="en-CA" dirty="0"/>
              <a:t>) was -0.147</a:t>
            </a:r>
          </a:p>
          <a:p>
            <a:r>
              <a:rPr lang="en-CA" dirty="0"/>
              <a:t>The max drawdown duration (</a:t>
            </a:r>
            <a:r>
              <a:rPr lang="en-CA" dirty="0" err="1"/>
              <a:t>maxDDD</a:t>
            </a:r>
            <a:r>
              <a:rPr lang="en-CA" dirty="0"/>
              <a:t>) was 364. As our periods are hours, this corresponds to about 23 days of drawdown before it was able to bounce back up</a:t>
            </a:r>
          </a:p>
          <a:p>
            <a:r>
              <a:rPr lang="en-CA" dirty="0"/>
              <a:t>The Calmar Ratio is &gt;0.5 and so it is just barely good. Ideally we would have a Calmar ratio of &gt;3, so this is disappointing.</a:t>
            </a:r>
          </a:p>
          <a:p>
            <a:endParaRPr lang="en-CA" dirty="0"/>
          </a:p>
          <a:p>
            <a:endParaRPr lang="en-CA" dirty="0"/>
          </a:p>
          <a:p>
            <a:endParaRPr lang="en-CA" dirty="0"/>
          </a:p>
        </p:txBody>
      </p:sp>
    </p:spTree>
    <p:extLst>
      <p:ext uri="{BB962C8B-B14F-4D97-AF65-F5344CB8AC3E}">
        <p14:creationId xmlns:p14="http://schemas.microsoft.com/office/powerpoint/2010/main" val="3695342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First of all, our </a:t>
            </a:r>
            <a:r>
              <a:rPr lang="en-CA" dirty="0" err="1"/>
              <a:t>Ljung</a:t>
            </a:r>
            <a:r>
              <a:rPr lang="en-CA" dirty="0"/>
              <a:t> Box Test has a p value of almost 0. Since its is &lt;0.05, we can determine that the autocorrelations are different from 0 and therefore are statistically significant.</a:t>
            </a:r>
          </a:p>
          <a:p>
            <a:r>
              <a:rPr lang="en-CA" dirty="0"/>
              <a:t>The White’s Reality Check, gives us a disappointing result. The average return found after bootstrapping was -0.027, which even though it is close to 0, is still negative. The most disappointing result is that the p-value is &gt;0.05, meaning that the results we have are no statistically significant, and could be due to data snooping. To get around this we would need to take a new approach to the project and reassess which data we are using, which models we are using, and how the pipeline is set up. Unfortunately, there is just not time for that. Instead we will have to just accept these disappointing results and look at the limitations of the model, and how it could be improved in the future.</a:t>
            </a:r>
          </a:p>
          <a:p>
            <a:r>
              <a:rPr lang="en-CA" dirty="0"/>
              <a:t>This result intuitively is however not surprising. If it were this easy to predict a stock’s future price, we would all be millionaires. </a:t>
            </a:r>
          </a:p>
        </p:txBody>
      </p:sp>
    </p:spTree>
    <p:extLst>
      <p:ext uri="{BB962C8B-B14F-4D97-AF65-F5344CB8AC3E}">
        <p14:creationId xmlns:p14="http://schemas.microsoft.com/office/powerpoint/2010/main" val="35832893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To conclude, the model definitely needs some work. Although the results seemed promising at first, and perhaps evaluated against some crude statistical metrics looked good, after looking at it from more refined financial metrics we see that our results are not statistically significant, and the positive returns are just due to chance. </a:t>
            </a:r>
          </a:p>
          <a:p>
            <a:r>
              <a:rPr lang="en-CA" dirty="0"/>
              <a:t>Despite this, the project was still a great learning experience and provided a great opportunity to implement course concepts into a full end-to-end project.</a:t>
            </a:r>
          </a:p>
          <a:p>
            <a:r>
              <a:rPr lang="en-CA" dirty="0"/>
              <a:t>There are definitely some limitations of the model that could be improved upon. For example, the options indicators, DIX, GEX, and VIX Contango are all of daily frequency while the stock and </a:t>
            </a:r>
            <a:r>
              <a:rPr lang="en-CA" dirty="0" err="1"/>
              <a:t>etf</a:t>
            </a:r>
            <a:r>
              <a:rPr lang="en-CA" dirty="0"/>
              <a:t> features are of hourly frequency. Mixing frequencies of data is not great due to many repeated values and therefore could be having a negative effect.</a:t>
            </a:r>
          </a:p>
          <a:p>
            <a:r>
              <a:rPr lang="en-CA" dirty="0"/>
              <a:t>Additionally, I only pulled 1 year of data from WRDS (2017 to be specific). Perhaps if I had included multiple years it could have had a better effect as there would be more training data.</a:t>
            </a:r>
          </a:p>
          <a:p>
            <a:r>
              <a:rPr lang="en-CA" dirty="0"/>
              <a:t>As mentioned before, the wavelet smoothing was done on the returns features prior to the pipeline. This was less than ideal, and had I been able to properly implement it in the pipeline, I could have tuned its scale as a hyperparameter. This could have led to better smoothing of inputs and therefore better features, and therefore better models.</a:t>
            </a:r>
          </a:p>
          <a:p>
            <a:r>
              <a:rPr lang="en-CA" dirty="0"/>
              <a:t>Finally, the models used are just not that sophisticated. Compared to what is possible with deep learning, the </a:t>
            </a:r>
            <a:r>
              <a:rPr lang="en-CA" dirty="0" err="1"/>
              <a:t>sklearn</a:t>
            </a:r>
            <a:r>
              <a:rPr lang="en-CA" dirty="0"/>
              <a:t> machine learning models I used in this were in hindsight probably too simple. With more time, it would perhaps have been better to focus on implementing a deep learning model with </a:t>
            </a:r>
            <a:r>
              <a:rPr lang="en-CA" dirty="0" err="1"/>
              <a:t>Keras</a:t>
            </a:r>
            <a:r>
              <a:rPr lang="en-CA" dirty="0"/>
              <a:t>-TensorFlow.</a:t>
            </a:r>
          </a:p>
          <a:p>
            <a:endParaRPr lang="en-CA" dirty="0"/>
          </a:p>
        </p:txBody>
      </p:sp>
    </p:spTree>
    <p:extLst>
      <p:ext uri="{BB962C8B-B14F-4D97-AF65-F5344CB8AC3E}">
        <p14:creationId xmlns:p14="http://schemas.microsoft.com/office/powerpoint/2010/main" val="39115862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Thank you for taking the time to read my presentation</a:t>
            </a:r>
            <a:endParaRPr dirty="0"/>
          </a:p>
        </p:txBody>
      </p:sp>
    </p:spTree>
    <p:extLst>
      <p:ext uri="{BB962C8B-B14F-4D97-AF65-F5344CB8AC3E}">
        <p14:creationId xmlns:p14="http://schemas.microsoft.com/office/powerpoint/2010/main" val="4163446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89111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Please see attributions on the slide above</a:t>
            </a:r>
          </a:p>
        </p:txBody>
      </p:sp>
    </p:spTree>
    <p:extLst>
      <p:ext uri="{BB962C8B-B14F-4D97-AF65-F5344CB8AC3E}">
        <p14:creationId xmlns:p14="http://schemas.microsoft.com/office/powerpoint/2010/main" val="3556861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The project I will be  doing will be extending the Stock prediction model found in </a:t>
            </a:r>
            <a:r>
              <a:rPr lang="en-CA" dirty="0" err="1"/>
              <a:t>Tatsat’s</a:t>
            </a:r>
            <a:r>
              <a:rPr lang="en-CA" dirty="0"/>
              <a:t> book, Chapter 5: Supervised Learning: Regression, Case Study 1: Stock Price. In this case study, </a:t>
            </a:r>
            <a:r>
              <a:rPr lang="en-CA" dirty="0" err="1"/>
              <a:t>Tatsat’s</a:t>
            </a:r>
            <a:r>
              <a:rPr lang="en-CA" dirty="0"/>
              <a:t> target is the weekly (5 business day) future return of MSFT stock. </a:t>
            </a:r>
          </a:p>
          <a:p>
            <a:r>
              <a:rPr lang="en-CA" dirty="0" err="1"/>
              <a:t>Tatsat</a:t>
            </a:r>
            <a:r>
              <a:rPr lang="en-CA" dirty="0"/>
              <a:t> uses limited indicators, in particular the 5 business day returns of GOOGL, IBM, USD/JPY ETF, GBP/USD ETF, SPY, DIA, as well as the 5, 15, 30, and 60 day returns on Microsoft stock.</a:t>
            </a:r>
          </a:p>
          <a:p>
            <a:endParaRPr lang="en-CA" dirty="0"/>
          </a:p>
          <a:p>
            <a:r>
              <a:rPr lang="en-CA" dirty="0" err="1"/>
              <a:t>Tatsat’s</a:t>
            </a:r>
            <a:r>
              <a:rPr lang="en-CA" dirty="0"/>
              <a:t> seed program can be found at this link: https://github.com/tatsath/fin-ml/blob/master/Chapter%205%20-%20Sup.%20Learning%20-%20Regression%20and%20Time%20Series%20models/Case%20Study%201%20-%20Stock%20Price%20Prediction/StockPricePrediction.ipynb</a:t>
            </a:r>
          </a:p>
          <a:p>
            <a:pPr lvl="1"/>
            <a:r>
              <a:rPr lang="en-CA" dirty="0"/>
              <a:t>It can also be found in the book itself, and the link again at the end of this presentation</a:t>
            </a:r>
          </a:p>
        </p:txBody>
      </p:sp>
    </p:spTree>
    <p:extLst>
      <p:ext uri="{BB962C8B-B14F-4D97-AF65-F5344CB8AC3E}">
        <p14:creationId xmlns:p14="http://schemas.microsoft.com/office/powerpoint/2010/main" val="1337421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The approach taken to the problem however is quite simple, and so I feel that I can expand on it. Some modifications that I have made are including many more indicators and designing / creating new features, using intra-day hourly data as opposed to weekly data, predicting based on the open price, changing it from a regression problem to a multi-label classification problem, providing more in depth model tuning using pipelines and </a:t>
            </a:r>
            <a:r>
              <a:rPr lang="en-CA" dirty="0" err="1"/>
              <a:t>gridsearch</a:t>
            </a:r>
            <a:r>
              <a:rPr lang="en-CA" dirty="0"/>
              <a:t>, and finally, performing more in depth evaluation of the model, instead of just basic statistical evaluations.</a:t>
            </a:r>
          </a:p>
        </p:txBody>
      </p:sp>
    </p:spTree>
    <p:extLst>
      <p:ext uri="{BB962C8B-B14F-4D97-AF65-F5344CB8AC3E}">
        <p14:creationId xmlns:p14="http://schemas.microsoft.com/office/powerpoint/2010/main" val="2651692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9358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For the indicators, I used the same ones as </a:t>
            </a:r>
            <a:r>
              <a:rPr lang="en-CA" dirty="0" err="1"/>
              <a:t>Tatsat</a:t>
            </a:r>
            <a:r>
              <a:rPr lang="en-CA" dirty="0"/>
              <a:t>: MSFT (stock), IBM (stock), GOOG (stock), FXY (ETF), FXB (ETF), SPY (ETF), DIA (ETF), VIXY (ETF), as well as some additional ones: AAPL (stock), AMZN (stock), NVDA (stock), FB (stock), INTC (stock), CRM (stock), SAP (stock), ORCL (stock), FXE (ETF), MSFT put/call ratios and parity, SPY put/call ratios and parity, SPY DIX and GEX (ETFs), and VIX Contango Backwardation (vix3m/</a:t>
            </a:r>
            <a:r>
              <a:rPr lang="en-CA" dirty="0" err="1"/>
              <a:t>vix</a:t>
            </a:r>
            <a:r>
              <a:rPr lang="en-CA" dirty="0"/>
              <a:t>).</a:t>
            </a:r>
          </a:p>
          <a:p>
            <a:r>
              <a:rPr lang="en-CA" dirty="0"/>
              <a:t>The stocks were chosen as companies that work alongside Microsoft, or are Microsoft competitors.</a:t>
            </a:r>
          </a:p>
          <a:p>
            <a:r>
              <a:rPr lang="en-CA" dirty="0"/>
              <a:t>For Put/Call Ratio and Parity, DIX, GEX, and Contango Backwardation, I used daily data.</a:t>
            </a:r>
          </a:p>
          <a:p>
            <a:r>
              <a:rPr lang="en-CA" dirty="0"/>
              <a:t>For all others I pulled millisecond data from WRDS and processed it into hourly data. I recognize that it is not ideal to mix these indicators of different frequencies however I was unable to obtain intra-day data for the options data, DIX, GEX, and Contango backwardation, so this will just be a limitation of the model / source of error.</a:t>
            </a:r>
          </a:p>
          <a:p>
            <a:pPr lvl="1"/>
            <a:r>
              <a:rPr lang="en-CA" dirty="0"/>
              <a:t>WRDS data acquired from (https://wrds-www.wharton.upenn.edu/pages/get-data/nyse-trade-and-quote/millisecond-trade-and-quote-daily-product-2003-present-updated-daily/consolidated-trades/)</a:t>
            </a:r>
          </a:p>
          <a:p>
            <a:r>
              <a:rPr lang="en-CA" dirty="0"/>
              <a:t>Data for the year 2017 was used, as WRDS only allows for millisecond resolution data queries of up to 1 year, and 2017 did not appear to have any major stock market crashes.</a:t>
            </a:r>
          </a:p>
          <a:p>
            <a:r>
              <a:rPr lang="en-CA" dirty="0"/>
              <a:t>The millisecond data was processed into hourly data using the provided hourly processing scrips provided on Quercus</a:t>
            </a:r>
          </a:p>
        </p:txBody>
      </p:sp>
    </p:spTree>
    <p:extLst>
      <p:ext uri="{BB962C8B-B14F-4D97-AF65-F5344CB8AC3E}">
        <p14:creationId xmlns:p14="http://schemas.microsoft.com/office/powerpoint/2010/main" val="4003724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CA" dirty="0"/>
              <a:t>Now we will talk about the indicators used, and the feature engineering process to create additional indicators.</a:t>
            </a:r>
          </a:p>
        </p:txBody>
      </p:sp>
    </p:spTree>
    <p:extLst>
      <p:ext uri="{BB962C8B-B14F-4D97-AF65-F5344CB8AC3E}">
        <p14:creationId xmlns:p14="http://schemas.microsoft.com/office/powerpoint/2010/main" val="3115356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For the aforementioned stocks and ETFs, the hourly OPEN (price), CLOSE (price), HIGH (price), LOW (price), and VOL(quantity) were used. Additionally, percentage returns for 4 hours, 8 hours, 16 hours, and 32 hours were created.  No additional feature/indicator engineering was done on the options parity and ratios, or on the vix3m/</a:t>
            </a:r>
            <a:r>
              <a:rPr lang="en-CA" dirty="0" err="1"/>
              <a:t>vix</a:t>
            </a:r>
            <a:r>
              <a:rPr lang="en-CA" dirty="0"/>
              <a:t> (</a:t>
            </a:r>
            <a:r>
              <a:rPr lang="en-CA" dirty="0" err="1"/>
              <a:t>vix</a:t>
            </a:r>
            <a:r>
              <a:rPr lang="en-CA" dirty="0"/>
              <a:t> contango backwardation). However for this daily data, a fill forward was used after merging all of the data into one </a:t>
            </a:r>
            <a:r>
              <a:rPr lang="en-CA" dirty="0" err="1"/>
              <a:t>dataframe</a:t>
            </a:r>
            <a:r>
              <a:rPr lang="en-CA" dirty="0"/>
              <a:t>. Again, this creates repeated data which is not ideal, but I felt it would lead to a better result than imputing with a mean or 0.</a:t>
            </a:r>
          </a:p>
          <a:p>
            <a:r>
              <a:rPr lang="en-CA" dirty="0"/>
              <a:t>All trading was done on the OPEN, so the HIGH, LOW, CLOSE, and VOL features were all shifted by 1. </a:t>
            </a:r>
          </a:p>
          <a:p>
            <a:r>
              <a:rPr lang="en-CA" dirty="0"/>
              <a:t>Next, the </a:t>
            </a:r>
            <a:r>
              <a:rPr lang="en-CA" dirty="0" err="1"/>
              <a:t>TALib</a:t>
            </a:r>
            <a:r>
              <a:rPr lang="en-CA" dirty="0"/>
              <a:t> features were created in python for each stock and ETF, in particular, the RSI, SMA, </a:t>
            </a:r>
            <a:r>
              <a:rPr lang="en-CA" dirty="0" err="1"/>
              <a:t>Corr</a:t>
            </a:r>
            <a:r>
              <a:rPr lang="en-CA" dirty="0"/>
              <a:t>, SAR, ADX, OO, and OC features. The window for the </a:t>
            </a:r>
            <a:r>
              <a:rPr lang="en-CA" dirty="0" err="1"/>
              <a:t>talib</a:t>
            </a:r>
            <a:r>
              <a:rPr lang="en-CA" dirty="0"/>
              <a:t> features was initially set to 10 however it is optimized in the pipeline (to be discussed later).</a:t>
            </a:r>
          </a:p>
          <a:p>
            <a:r>
              <a:rPr lang="en-CA" dirty="0"/>
              <a:t>For the OPEN prices, I performed smoothing using the built-in pandas exponential weighted moving average. I did so to preserve the trend of the OPEN.</a:t>
            </a:r>
          </a:p>
          <a:p>
            <a:pPr lvl="1"/>
            <a:r>
              <a:rPr lang="en-CA" dirty="0"/>
              <a:t>Further smoothing on the returns features will be done using wavelets prior to the Pipeline, however that will be discussed later.</a:t>
            </a:r>
          </a:p>
          <a:p>
            <a:endParaRPr lang="en-CA" dirty="0"/>
          </a:p>
          <a:p>
            <a:endParaRPr lang="en-CA" dirty="0"/>
          </a:p>
          <a:p>
            <a:endParaRPr lang="en-CA" dirty="0"/>
          </a:p>
        </p:txBody>
      </p:sp>
    </p:spTree>
    <p:extLst>
      <p:ext uri="{BB962C8B-B14F-4D97-AF65-F5344CB8AC3E}">
        <p14:creationId xmlns:p14="http://schemas.microsoft.com/office/powerpoint/2010/main" val="7293326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tatsath/fin-ml/blob/master/Chapter%205%20-%20Sup.%20Learning%20-%20Regression%20and%20Time%20Series%20models/Case%20Study%201%20-%20Stock%20Price%20Prediction/StockPricePrediction.ipynb"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hyperlink" Target="https://wrds-www.wharton.upenn.edu/pages/get-data/nyse-trade-and-quote/millisecond-trade-and-quote-daily-product-2003-present-updated-daily/consolidated-trad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APS1052: Final Project:</a:t>
            </a:r>
            <a:br>
              <a:rPr lang="en" sz="4000" dirty="0"/>
            </a:br>
            <a:r>
              <a:rPr lang="en" sz="3200" dirty="0">
                <a:solidFill>
                  <a:schemeClr val="bg2"/>
                </a:solidFill>
              </a:rPr>
              <a:t>MSFT Stock Prediction</a:t>
            </a:r>
            <a:br>
              <a:rPr lang="en" sz="5200" dirty="0"/>
            </a:br>
            <a:r>
              <a:rPr lang="en" sz="2000" dirty="0"/>
              <a:t>William Ferrie - 1004241509</a:t>
            </a:r>
            <a:br>
              <a:rPr lang="en" sz="2000" dirty="0"/>
            </a:br>
            <a:r>
              <a:rPr lang="en" sz="1200" dirty="0">
                <a:solidFill>
                  <a:schemeClr val="bg2"/>
                </a:solidFill>
              </a:rPr>
              <a:t>For explanatory notes please see Speaker Notes on each slide.</a:t>
            </a:r>
            <a:endParaRPr sz="1200" dirty="0">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7013-CABD-7352-A4AE-29EC4D0CFE1E}"/>
              </a:ext>
            </a:extLst>
          </p:cNvPr>
          <p:cNvSpPr>
            <a:spLocks noGrp="1"/>
          </p:cNvSpPr>
          <p:nvPr>
            <p:ph type="title"/>
          </p:nvPr>
        </p:nvSpPr>
        <p:spPr/>
        <p:txBody>
          <a:bodyPr/>
          <a:lstStyle/>
          <a:p>
            <a:r>
              <a:rPr lang="en-CA" sz="2800" dirty="0"/>
              <a:t>Feature Engineering - Target</a:t>
            </a:r>
          </a:p>
        </p:txBody>
      </p:sp>
      <p:sp>
        <p:nvSpPr>
          <p:cNvPr id="3" name="Text Placeholder 2">
            <a:extLst>
              <a:ext uri="{FF2B5EF4-FFF2-40B4-BE49-F238E27FC236}">
                <a16:creationId xmlns:a16="http://schemas.microsoft.com/office/drawing/2014/main" id="{E0869B62-78DD-30A7-5C82-273723939560}"/>
              </a:ext>
            </a:extLst>
          </p:cNvPr>
          <p:cNvSpPr>
            <a:spLocks noGrp="1"/>
          </p:cNvSpPr>
          <p:nvPr>
            <p:ph type="body" idx="1"/>
          </p:nvPr>
        </p:nvSpPr>
        <p:spPr>
          <a:xfrm>
            <a:off x="786136" y="1200150"/>
            <a:ext cx="4302805" cy="3725700"/>
          </a:xfrm>
        </p:spPr>
        <p:txBody>
          <a:bodyPr/>
          <a:lstStyle/>
          <a:p>
            <a:r>
              <a:rPr lang="en-CA" dirty="0"/>
              <a:t>Four hour future returns calculated via pandas pct change and then shifted four periods</a:t>
            </a:r>
          </a:p>
          <a:p>
            <a:r>
              <a:rPr lang="en-CA" dirty="0"/>
              <a:t>Regression target then ordinally encoded where bottom 33% returns become -1, 34% to 66% become 0, and 67% upwards become 1 </a:t>
            </a:r>
          </a:p>
          <a:p>
            <a:endParaRPr lang="en-CA" dirty="0"/>
          </a:p>
        </p:txBody>
      </p:sp>
      <p:sp>
        <p:nvSpPr>
          <p:cNvPr id="5" name="Slide Number Placeholder 4">
            <a:extLst>
              <a:ext uri="{FF2B5EF4-FFF2-40B4-BE49-F238E27FC236}">
                <a16:creationId xmlns:a16="http://schemas.microsoft.com/office/drawing/2014/main" id="{9BEE8527-2077-5579-1AE6-D5914E850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graphicFrame>
        <p:nvGraphicFramePr>
          <p:cNvPr id="4" name="Table 5">
            <a:extLst>
              <a:ext uri="{FF2B5EF4-FFF2-40B4-BE49-F238E27FC236}">
                <a16:creationId xmlns:a16="http://schemas.microsoft.com/office/drawing/2014/main" id="{BA0E66F2-0D0B-C61B-C3B0-BAFB810EEA6E}"/>
              </a:ext>
            </a:extLst>
          </p:cNvPr>
          <p:cNvGraphicFramePr>
            <a:graphicFrameLocks noGrp="1"/>
          </p:cNvGraphicFramePr>
          <p:nvPr>
            <p:extLst>
              <p:ext uri="{D42A27DB-BD31-4B8C-83A1-F6EECF244321}">
                <p14:modId xmlns:p14="http://schemas.microsoft.com/office/powerpoint/2010/main" val="489706768"/>
              </p:ext>
            </p:extLst>
          </p:nvPr>
        </p:nvGraphicFramePr>
        <p:xfrm>
          <a:off x="5362575" y="1830070"/>
          <a:ext cx="3390900" cy="1483360"/>
        </p:xfrm>
        <a:graphic>
          <a:graphicData uri="http://schemas.openxmlformats.org/drawingml/2006/table">
            <a:tbl>
              <a:tblPr firstRow="1" bandRow="1">
                <a:tableStyleId>{701FB10D-A61A-4DE4-8506-F670E7A89527}</a:tableStyleId>
              </a:tblPr>
              <a:tblGrid>
                <a:gridCol w="1695450">
                  <a:extLst>
                    <a:ext uri="{9D8B030D-6E8A-4147-A177-3AD203B41FA5}">
                      <a16:colId xmlns:a16="http://schemas.microsoft.com/office/drawing/2014/main" val="836268165"/>
                    </a:ext>
                  </a:extLst>
                </a:gridCol>
                <a:gridCol w="1695450">
                  <a:extLst>
                    <a:ext uri="{9D8B030D-6E8A-4147-A177-3AD203B41FA5}">
                      <a16:colId xmlns:a16="http://schemas.microsoft.com/office/drawing/2014/main" val="3710180762"/>
                    </a:ext>
                  </a:extLst>
                </a:gridCol>
              </a:tblGrid>
              <a:tr h="370840">
                <a:tc>
                  <a:txBody>
                    <a:bodyPr/>
                    <a:lstStyle/>
                    <a:p>
                      <a:r>
                        <a:rPr lang="en-CA" b="1" dirty="0"/>
                        <a:t>Label</a:t>
                      </a:r>
                    </a:p>
                  </a:txBody>
                  <a:tcPr>
                    <a:solidFill>
                      <a:schemeClr val="bg2"/>
                    </a:solidFill>
                  </a:tcPr>
                </a:tc>
                <a:tc>
                  <a:txBody>
                    <a:bodyPr/>
                    <a:lstStyle/>
                    <a:p>
                      <a:r>
                        <a:rPr lang="en-CA" b="1" dirty="0"/>
                        <a:t>Count</a:t>
                      </a:r>
                    </a:p>
                  </a:txBody>
                  <a:tcPr>
                    <a:solidFill>
                      <a:schemeClr val="bg2"/>
                    </a:solidFill>
                  </a:tcPr>
                </a:tc>
                <a:extLst>
                  <a:ext uri="{0D108BD9-81ED-4DB2-BD59-A6C34878D82A}">
                    <a16:rowId xmlns:a16="http://schemas.microsoft.com/office/drawing/2014/main" val="565420703"/>
                  </a:ext>
                </a:extLst>
              </a:tr>
              <a:tr h="370840">
                <a:tc>
                  <a:txBody>
                    <a:bodyPr/>
                    <a:lstStyle/>
                    <a:p>
                      <a:pPr algn="ctr"/>
                      <a:r>
                        <a:rPr lang="en-CA" dirty="0"/>
                        <a:t>-1</a:t>
                      </a:r>
                    </a:p>
                  </a:txBody>
                  <a:tcPr/>
                </a:tc>
                <a:tc>
                  <a:txBody>
                    <a:bodyPr/>
                    <a:lstStyle/>
                    <a:p>
                      <a:pPr algn="ctr"/>
                      <a:r>
                        <a:rPr lang="en-CA" dirty="0"/>
                        <a:t>1448</a:t>
                      </a:r>
                    </a:p>
                  </a:txBody>
                  <a:tcPr/>
                </a:tc>
                <a:extLst>
                  <a:ext uri="{0D108BD9-81ED-4DB2-BD59-A6C34878D82A}">
                    <a16:rowId xmlns:a16="http://schemas.microsoft.com/office/drawing/2014/main" val="2905820018"/>
                  </a:ext>
                </a:extLst>
              </a:tr>
              <a:tr h="370840">
                <a:tc>
                  <a:txBody>
                    <a:bodyPr/>
                    <a:lstStyle/>
                    <a:p>
                      <a:pPr algn="ctr"/>
                      <a:r>
                        <a:rPr lang="en-CA" dirty="0"/>
                        <a:t>1</a:t>
                      </a:r>
                    </a:p>
                  </a:txBody>
                  <a:tcPr/>
                </a:tc>
                <a:tc>
                  <a:txBody>
                    <a:bodyPr/>
                    <a:lstStyle/>
                    <a:p>
                      <a:pPr algn="ctr"/>
                      <a:r>
                        <a:rPr lang="en-CA" dirty="0"/>
                        <a:t>1448</a:t>
                      </a:r>
                    </a:p>
                  </a:txBody>
                  <a:tcPr/>
                </a:tc>
                <a:extLst>
                  <a:ext uri="{0D108BD9-81ED-4DB2-BD59-A6C34878D82A}">
                    <a16:rowId xmlns:a16="http://schemas.microsoft.com/office/drawing/2014/main" val="2788233162"/>
                  </a:ext>
                </a:extLst>
              </a:tr>
              <a:tr h="370840">
                <a:tc>
                  <a:txBody>
                    <a:bodyPr/>
                    <a:lstStyle/>
                    <a:p>
                      <a:pPr algn="ctr"/>
                      <a:r>
                        <a:rPr lang="en-CA" dirty="0"/>
                        <a:t>0</a:t>
                      </a:r>
                    </a:p>
                  </a:txBody>
                  <a:tcPr/>
                </a:tc>
                <a:tc>
                  <a:txBody>
                    <a:bodyPr/>
                    <a:lstStyle/>
                    <a:p>
                      <a:pPr algn="ctr"/>
                      <a:r>
                        <a:rPr lang="en-CA" dirty="0"/>
                        <a:t>1362</a:t>
                      </a:r>
                    </a:p>
                  </a:txBody>
                  <a:tcPr/>
                </a:tc>
                <a:extLst>
                  <a:ext uri="{0D108BD9-81ED-4DB2-BD59-A6C34878D82A}">
                    <a16:rowId xmlns:a16="http://schemas.microsoft.com/office/drawing/2014/main" val="1011392301"/>
                  </a:ext>
                </a:extLst>
              </a:tr>
            </a:tbl>
          </a:graphicData>
        </a:graphic>
      </p:graphicFrame>
    </p:spTree>
    <p:extLst>
      <p:ext uri="{BB962C8B-B14F-4D97-AF65-F5344CB8AC3E}">
        <p14:creationId xmlns:p14="http://schemas.microsoft.com/office/powerpoint/2010/main" val="1656443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3"/>
            <a:ext cx="5832600" cy="186817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4.</a:t>
            </a:r>
            <a:endParaRPr sz="6000" dirty="0">
              <a:solidFill>
                <a:schemeClr val="accent4"/>
              </a:solidFill>
            </a:endParaRPr>
          </a:p>
          <a:p>
            <a:pPr marL="0" lvl="0" indent="0" algn="l" rtl="0">
              <a:spcBef>
                <a:spcPts val="0"/>
              </a:spcBef>
              <a:spcAft>
                <a:spcPts val="0"/>
              </a:spcAft>
              <a:buNone/>
            </a:pPr>
            <a:r>
              <a:rPr lang="en-CA" dirty="0"/>
              <a:t>Exploratory Data Analysis</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382803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7013-CABD-7352-A4AE-29EC4D0CFE1E}"/>
              </a:ext>
            </a:extLst>
          </p:cNvPr>
          <p:cNvSpPr>
            <a:spLocks noGrp="1"/>
          </p:cNvSpPr>
          <p:nvPr>
            <p:ph type="title"/>
          </p:nvPr>
        </p:nvSpPr>
        <p:spPr/>
        <p:txBody>
          <a:bodyPr/>
          <a:lstStyle/>
          <a:p>
            <a:r>
              <a:rPr lang="en-CA" sz="2800" dirty="0"/>
              <a:t>Exploratory Data Analysis</a:t>
            </a:r>
          </a:p>
        </p:txBody>
      </p:sp>
      <p:sp>
        <p:nvSpPr>
          <p:cNvPr id="3" name="Text Placeholder 2">
            <a:extLst>
              <a:ext uri="{FF2B5EF4-FFF2-40B4-BE49-F238E27FC236}">
                <a16:creationId xmlns:a16="http://schemas.microsoft.com/office/drawing/2014/main" id="{E0869B62-78DD-30A7-5C82-273723939560}"/>
              </a:ext>
            </a:extLst>
          </p:cNvPr>
          <p:cNvSpPr>
            <a:spLocks noGrp="1"/>
          </p:cNvSpPr>
          <p:nvPr>
            <p:ph type="body" idx="1"/>
          </p:nvPr>
        </p:nvSpPr>
        <p:spPr>
          <a:xfrm>
            <a:off x="786136" y="1200150"/>
            <a:ext cx="4302805" cy="3725700"/>
          </a:xfrm>
        </p:spPr>
        <p:txBody>
          <a:bodyPr/>
          <a:lstStyle/>
          <a:p>
            <a:r>
              <a:rPr lang="en-CA" dirty="0"/>
              <a:t>Next, I created a few plots just to get a sense of the data.</a:t>
            </a:r>
          </a:p>
          <a:p>
            <a:r>
              <a:rPr lang="en-CA" dirty="0"/>
              <a:t>In particular, I was interested in how MSFT moved relative to SPY, and how each feature was distributed.</a:t>
            </a:r>
          </a:p>
          <a:p>
            <a:pPr lvl="1"/>
            <a:r>
              <a:rPr lang="en-CA" dirty="0"/>
              <a:t>Note the distributions on the right are impossible to show in detail on these slides. Please see notebook for detailed view.</a:t>
            </a:r>
          </a:p>
        </p:txBody>
      </p:sp>
      <p:sp>
        <p:nvSpPr>
          <p:cNvPr id="5" name="Slide Number Placeholder 4">
            <a:extLst>
              <a:ext uri="{FF2B5EF4-FFF2-40B4-BE49-F238E27FC236}">
                <a16:creationId xmlns:a16="http://schemas.microsoft.com/office/drawing/2014/main" id="{9BEE8527-2077-5579-1AE6-D5914E850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2050" name="Picture 2">
            <a:extLst>
              <a:ext uri="{FF2B5EF4-FFF2-40B4-BE49-F238E27FC236}">
                <a16:creationId xmlns:a16="http://schemas.microsoft.com/office/drawing/2014/main" id="{381877AD-E052-2DE2-343E-D186499591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5858" y="2794568"/>
            <a:ext cx="2239657" cy="224083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EA8E714C-7A4E-3347-4BF0-BD0A8813C4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3367" y="381472"/>
            <a:ext cx="3144638"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976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7013-CABD-7352-A4AE-29EC4D0CFE1E}"/>
              </a:ext>
            </a:extLst>
          </p:cNvPr>
          <p:cNvSpPr>
            <a:spLocks noGrp="1"/>
          </p:cNvSpPr>
          <p:nvPr>
            <p:ph type="title"/>
          </p:nvPr>
        </p:nvSpPr>
        <p:spPr/>
        <p:txBody>
          <a:bodyPr/>
          <a:lstStyle/>
          <a:p>
            <a:r>
              <a:rPr lang="en-CA" sz="2800" dirty="0"/>
              <a:t>Exploratory Data Analysis - Features</a:t>
            </a:r>
          </a:p>
        </p:txBody>
      </p:sp>
      <p:sp>
        <p:nvSpPr>
          <p:cNvPr id="3" name="Text Placeholder 2">
            <a:extLst>
              <a:ext uri="{FF2B5EF4-FFF2-40B4-BE49-F238E27FC236}">
                <a16:creationId xmlns:a16="http://schemas.microsoft.com/office/drawing/2014/main" id="{E0869B62-78DD-30A7-5C82-273723939560}"/>
              </a:ext>
            </a:extLst>
          </p:cNvPr>
          <p:cNvSpPr>
            <a:spLocks noGrp="1"/>
          </p:cNvSpPr>
          <p:nvPr>
            <p:ph type="body" idx="1"/>
          </p:nvPr>
        </p:nvSpPr>
        <p:spPr>
          <a:xfrm>
            <a:off x="786136" y="1200150"/>
            <a:ext cx="4302805" cy="3725700"/>
          </a:xfrm>
        </p:spPr>
        <p:txBody>
          <a:bodyPr/>
          <a:lstStyle/>
          <a:p>
            <a:r>
              <a:rPr lang="en-CA" dirty="0"/>
              <a:t>Feature </a:t>
            </a:r>
            <a:r>
              <a:rPr lang="en-CA" dirty="0" err="1"/>
              <a:t>Importances</a:t>
            </a:r>
            <a:r>
              <a:rPr lang="en-CA" dirty="0"/>
              <a:t> generated just for visualization purposes</a:t>
            </a:r>
          </a:p>
          <a:p>
            <a:r>
              <a:rPr lang="en-CA" dirty="0"/>
              <a:t>Generated using </a:t>
            </a:r>
            <a:r>
              <a:rPr lang="en-CA" dirty="0" err="1"/>
              <a:t>SelectKBest</a:t>
            </a:r>
            <a:r>
              <a:rPr lang="en-CA" dirty="0"/>
              <a:t> with arbitrary k = 25</a:t>
            </a:r>
          </a:p>
          <a:p>
            <a:r>
              <a:rPr lang="en-CA" dirty="0"/>
              <a:t>Actual feature selection will be done in pipeline</a:t>
            </a:r>
          </a:p>
          <a:p>
            <a:r>
              <a:rPr lang="en-CA" dirty="0" err="1"/>
              <a:t>TALib</a:t>
            </a:r>
            <a:r>
              <a:rPr lang="en-CA" dirty="0"/>
              <a:t> features, Volume Features, and hour of day important</a:t>
            </a:r>
          </a:p>
          <a:p>
            <a:endParaRPr lang="en-CA" dirty="0"/>
          </a:p>
        </p:txBody>
      </p:sp>
      <p:sp>
        <p:nvSpPr>
          <p:cNvPr id="5" name="Slide Number Placeholder 4">
            <a:extLst>
              <a:ext uri="{FF2B5EF4-FFF2-40B4-BE49-F238E27FC236}">
                <a16:creationId xmlns:a16="http://schemas.microsoft.com/office/drawing/2014/main" id="{9BEE8527-2077-5579-1AE6-D5914E850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10242" name="Picture 2">
            <a:extLst>
              <a:ext uri="{FF2B5EF4-FFF2-40B4-BE49-F238E27FC236}">
                <a16:creationId xmlns:a16="http://schemas.microsoft.com/office/drawing/2014/main" id="{A0AC8C7B-40F5-C0A4-498B-DD9F4BD81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6441" y="1018581"/>
            <a:ext cx="3336059" cy="3907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707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5.</a:t>
            </a:r>
            <a:endParaRPr sz="6000" dirty="0">
              <a:solidFill>
                <a:schemeClr val="accent4"/>
              </a:solidFill>
            </a:endParaRPr>
          </a:p>
          <a:p>
            <a:pPr marL="0" lvl="0" indent="0" algn="l" rtl="0">
              <a:spcBef>
                <a:spcPts val="0"/>
              </a:spcBef>
              <a:spcAft>
                <a:spcPts val="0"/>
              </a:spcAft>
              <a:buNone/>
            </a:pPr>
            <a:r>
              <a:rPr lang="en-CA" dirty="0"/>
              <a:t>Data Pipeline</a:t>
            </a:r>
            <a:endParaRPr dirty="0"/>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A</a:t>
            </a:r>
            <a:r>
              <a:rPr lang="en" dirty="0"/>
              <a:t>nd Data Processing</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348367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7013-CABD-7352-A4AE-29EC4D0CFE1E}"/>
              </a:ext>
            </a:extLst>
          </p:cNvPr>
          <p:cNvSpPr>
            <a:spLocks noGrp="1"/>
          </p:cNvSpPr>
          <p:nvPr>
            <p:ph type="title"/>
          </p:nvPr>
        </p:nvSpPr>
        <p:spPr/>
        <p:txBody>
          <a:bodyPr/>
          <a:lstStyle/>
          <a:p>
            <a:r>
              <a:rPr lang="en-CA" sz="2800" dirty="0"/>
              <a:t>Data Pipeline - Original</a:t>
            </a:r>
          </a:p>
        </p:txBody>
      </p:sp>
      <p:sp>
        <p:nvSpPr>
          <p:cNvPr id="3" name="Text Placeholder 2">
            <a:extLst>
              <a:ext uri="{FF2B5EF4-FFF2-40B4-BE49-F238E27FC236}">
                <a16:creationId xmlns:a16="http://schemas.microsoft.com/office/drawing/2014/main" id="{E0869B62-78DD-30A7-5C82-273723939560}"/>
              </a:ext>
            </a:extLst>
          </p:cNvPr>
          <p:cNvSpPr>
            <a:spLocks noGrp="1"/>
          </p:cNvSpPr>
          <p:nvPr>
            <p:ph type="body" idx="1"/>
          </p:nvPr>
        </p:nvSpPr>
        <p:spPr>
          <a:xfrm>
            <a:off x="786136" y="1200150"/>
            <a:ext cx="7618247" cy="3725700"/>
          </a:xfrm>
        </p:spPr>
        <p:txBody>
          <a:bodyPr/>
          <a:lstStyle/>
          <a:p>
            <a:r>
              <a:rPr lang="en-CA" dirty="0"/>
              <a:t>Data Pipeline created to ease of training models and tuning hyperparameters</a:t>
            </a:r>
          </a:p>
          <a:p>
            <a:r>
              <a:rPr lang="en-CA" dirty="0"/>
              <a:t>Wavelets originally part of pipeline to smooth percent return features</a:t>
            </a:r>
          </a:p>
          <a:p>
            <a:endParaRPr lang="en-CA" dirty="0"/>
          </a:p>
        </p:txBody>
      </p:sp>
      <p:sp>
        <p:nvSpPr>
          <p:cNvPr id="5" name="Slide Number Placeholder 4">
            <a:extLst>
              <a:ext uri="{FF2B5EF4-FFF2-40B4-BE49-F238E27FC236}">
                <a16:creationId xmlns:a16="http://schemas.microsoft.com/office/drawing/2014/main" id="{9BEE8527-2077-5579-1AE6-D5914E850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4" name="Rectangle: Rounded Corners 3">
            <a:extLst>
              <a:ext uri="{FF2B5EF4-FFF2-40B4-BE49-F238E27FC236}">
                <a16:creationId xmlns:a16="http://schemas.microsoft.com/office/drawing/2014/main" id="{2C95CF01-7336-795D-94D6-CAFB39CAD2C3}"/>
              </a:ext>
            </a:extLst>
          </p:cNvPr>
          <p:cNvSpPr/>
          <p:nvPr/>
        </p:nvSpPr>
        <p:spPr>
          <a:xfrm>
            <a:off x="822668" y="3614740"/>
            <a:ext cx="1249994" cy="657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Wavelet Smoothing*</a:t>
            </a:r>
          </a:p>
        </p:txBody>
      </p:sp>
      <p:sp>
        <p:nvSpPr>
          <p:cNvPr id="6" name="Rectangle: Rounded Corners 5">
            <a:extLst>
              <a:ext uri="{FF2B5EF4-FFF2-40B4-BE49-F238E27FC236}">
                <a16:creationId xmlns:a16="http://schemas.microsoft.com/office/drawing/2014/main" id="{A4C29A9E-E97F-184A-CD06-AEDF931C21CB}"/>
              </a:ext>
            </a:extLst>
          </p:cNvPr>
          <p:cNvSpPr/>
          <p:nvPr/>
        </p:nvSpPr>
        <p:spPr>
          <a:xfrm>
            <a:off x="2393965" y="3614737"/>
            <a:ext cx="1249995" cy="657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TALib</a:t>
            </a:r>
            <a:r>
              <a:rPr lang="en-CA" dirty="0"/>
              <a:t> Optimizer</a:t>
            </a:r>
          </a:p>
        </p:txBody>
      </p:sp>
      <p:sp>
        <p:nvSpPr>
          <p:cNvPr id="7" name="Rectangle: Rounded Corners 6">
            <a:extLst>
              <a:ext uri="{FF2B5EF4-FFF2-40B4-BE49-F238E27FC236}">
                <a16:creationId xmlns:a16="http://schemas.microsoft.com/office/drawing/2014/main" id="{4E86D8F9-A5DD-7F74-1531-DBA61B891C95}"/>
              </a:ext>
            </a:extLst>
          </p:cNvPr>
          <p:cNvSpPr/>
          <p:nvPr/>
        </p:nvSpPr>
        <p:spPr>
          <a:xfrm>
            <a:off x="3965263" y="3614736"/>
            <a:ext cx="1249993" cy="657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Scaler</a:t>
            </a:r>
          </a:p>
        </p:txBody>
      </p:sp>
      <p:sp>
        <p:nvSpPr>
          <p:cNvPr id="8" name="Rectangle: Rounded Corners 7">
            <a:extLst>
              <a:ext uri="{FF2B5EF4-FFF2-40B4-BE49-F238E27FC236}">
                <a16:creationId xmlns:a16="http://schemas.microsoft.com/office/drawing/2014/main" id="{DC0B3582-E75A-FA3F-73EE-9F6F89003D26}"/>
              </a:ext>
            </a:extLst>
          </p:cNvPr>
          <p:cNvSpPr/>
          <p:nvPr/>
        </p:nvSpPr>
        <p:spPr>
          <a:xfrm>
            <a:off x="5536559" y="3614735"/>
            <a:ext cx="1249994" cy="657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Selector</a:t>
            </a:r>
          </a:p>
        </p:txBody>
      </p:sp>
      <p:sp>
        <p:nvSpPr>
          <p:cNvPr id="9" name="Rectangle: Rounded Corners 8">
            <a:extLst>
              <a:ext uri="{FF2B5EF4-FFF2-40B4-BE49-F238E27FC236}">
                <a16:creationId xmlns:a16="http://schemas.microsoft.com/office/drawing/2014/main" id="{F07B333C-42DA-869F-4038-9E28957D8453}"/>
              </a:ext>
            </a:extLst>
          </p:cNvPr>
          <p:cNvSpPr/>
          <p:nvPr/>
        </p:nvSpPr>
        <p:spPr>
          <a:xfrm>
            <a:off x="7107856" y="3614734"/>
            <a:ext cx="1249994" cy="65722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Classifier</a:t>
            </a:r>
          </a:p>
        </p:txBody>
      </p:sp>
      <p:cxnSp>
        <p:nvCxnSpPr>
          <p:cNvPr id="11" name="Straight Arrow Connector 10">
            <a:extLst>
              <a:ext uri="{FF2B5EF4-FFF2-40B4-BE49-F238E27FC236}">
                <a16:creationId xmlns:a16="http://schemas.microsoft.com/office/drawing/2014/main" id="{293CAF21-2477-D461-271A-2522EA29803B}"/>
              </a:ext>
            </a:extLst>
          </p:cNvPr>
          <p:cNvCxnSpPr>
            <a:cxnSpLocks/>
            <a:stCxn id="4" idx="3"/>
            <a:endCxn id="6" idx="1"/>
          </p:cNvCxnSpPr>
          <p:nvPr/>
        </p:nvCxnSpPr>
        <p:spPr>
          <a:xfrm flipV="1">
            <a:off x="2072662" y="3943350"/>
            <a:ext cx="321303"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FAF0451-5C83-2FA2-767E-8648FB36F01A}"/>
              </a:ext>
            </a:extLst>
          </p:cNvPr>
          <p:cNvCxnSpPr>
            <a:stCxn id="6" idx="3"/>
            <a:endCxn id="7" idx="1"/>
          </p:cNvCxnSpPr>
          <p:nvPr/>
        </p:nvCxnSpPr>
        <p:spPr>
          <a:xfrm flipV="1">
            <a:off x="3643960" y="3943349"/>
            <a:ext cx="3213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E0B146-CDBB-49F5-C5A7-A60DEC0352A0}"/>
              </a:ext>
            </a:extLst>
          </p:cNvPr>
          <p:cNvCxnSpPr>
            <a:stCxn id="7" idx="3"/>
            <a:endCxn id="8" idx="1"/>
          </p:cNvCxnSpPr>
          <p:nvPr/>
        </p:nvCxnSpPr>
        <p:spPr>
          <a:xfrm flipV="1">
            <a:off x="5215256" y="3943348"/>
            <a:ext cx="3213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153765A-4324-9620-0FBA-ACD587F5FE76}"/>
              </a:ext>
            </a:extLst>
          </p:cNvPr>
          <p:cNvCxnSpPr>
            <a:cxnSpLocks/>
            <a:stCxn id="8" idx="3"/>
            <a:endCxn id="9" idx="1"/>
          </p:cNvCxnSpPr>
          <p:nvPr/>
        </p:nvCxnSpPr>
        <p:spPr>
          <a:xfrm flipV="1">
            <a:off x="6786553" y="3943347"/>
            <a:ext cx="3213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790D9DF9-5714-DEFF-6E48-4F2CB12700C0}"/>
              </a:ext>
            </a:extLst>
          </p:cNvPr>
          <p:cNvSpPr/>
          <p:nvPr/>
        </p:nvSpPr>
        <p:spPr>
          <a:xfrm>
            <a:off x="822668" y="2768085"/>
            <a:ext cx="1249994" cy="65722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Data</a:t>
            </a:r>
          </a:p>
        </p:txBody>
      </p:sp>
      <p:sp>
        <p:nvSpPr>
          <p:cNvPr id="24" name="Rectangle: Rounded Corners 23">
            <a:extLst>
              <a:ext uri="{FF2B5EF4-FFF2-40B4-BE49-F238E27FC236}">
                <a16:creationId xmlns:a16="http://schemas.microsoft.com/office/drawing/2014/main" id="{B43AED5E-F862-3D15-B882-6E8134E1E267}"/>
              </a:ext>
            </a:extLst>
          </p:cNvPr>
          <p:cNvSpPr/>
          <p:nvPr/>
        </p:nvSpPr>
        <p:spPr>
          <a:xfrm>
            <a:off x="7107856" y="4458055"/>
            <a:ext cx="1249994" cy="65722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Model Results</a:t>
            </a:r>
          </a:p>
        </p:txBody>
      </p:sp>
      <p:cxnSp>
        <p:nvCxnSpPr>
          <p:cNvPr id="26" name="Straight Arrow Connector 25">
            <a:extLst>
              <a:ext uri="{FF2B5EF4-FFF2-40B4-BE49-F238E27FC236}">
                <a16:creationId xmlns:a16="http://schemas.microsoft.com/office/drawing/2014/main" id="{7007F1EB-2C9E-03D3-E272-E8D37DA71C04}"/>
              </a:ext>
            </a:extLst>
          </p:cNvPr>
          <p:cNvCxnSpPr>
            <a:cxnSpLocks/>
            <a:stCxn id="23" idx="2"/>
            <a:endCxn id="4" idx="0"/>
          </p:cNvCxnSpPr>
          <p:nvPr/>
        </p:nvCxnSpPr>
        <p:spPr>
          <a:xfrm>
            <a:off x="1447665" y="3425310"/>
            <a:ext cx="0" cy="189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AFFD91-691C-E9E0-8B65-30FAEA0ADEF4}"/>
              </a:ext>
            </a:extLst>
          </p:cNvPr>
          <p:cNvCxnSpPr>
            <a:stCxn id="9" idx="2"/>
            <a:endCxn id="24" idx="0"/>
          </p:cNvCxnSpPr>
          <p:nvPr/>
        </p:nvCxnSpPr>
        <p:spPr>
          <a:xfrm>
            <a:off x="7732853" y="4271959"/>
            <a:ext cx="0" cy="186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389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7013-CABD-7352-A4AE-29EC4D0CFE1E}"/>
              </a:ext>
            </a:extLst>
          </p:cNvPr>
          <p:cNvSpPr>
            <a:spLocks noGrp="1"/>
          </p:cNvSpPr>
          <p:nvPr>
            <p:ph type="title"/>
          </p:nvPr>
        </p:nvSpPr>
        <p:spPr/>
        <p:txBody>
          <a:bodyPr/>
          <a:lstStyle/>
          <a:p>
            <a:r>
              <a:rPr lang="en-CA" sz="2800" dirty="0"/>
              <a:t>Data Pipeline - After</a:t>
            </a:r>
          </a:p>
        </p:txBody>
      </p:sp>
      <p:sp>
        <p:nvSpPr>
          <p:cNvPr id="3" name="Text Placeholder 2">
            <a:extLst>
              <a:ext uri="{FF2B5EF4-FFF2-40B4-BE49-F238E27FC236}">
                <a16:creationId xmlns:a16="http://schemas.microsoft.com/office/drawing/2014/main" id="{E0869B62-78DD-30A7-5C82-273723939560}"/>
              </a:ext>
            </a:extLst>
          </p:cNvPr>
          <p:cNvSpPr>
            <a:spLocks noGrp="1"/>
          </p:cNvSpPr>
          <p:nvPr>
            <p:ph type="body" idx="1"/>
          </p:nvPr>
        </p:nvSpPr>
        <p:spPr>
          <a:xfrm>
            <a:off x="786136" y="1200150"/>
            <a:ext cx="7618247" cy="3725700"/>
          </a:xfrm>
        </p:spPr>
        <p:txBody>
          <a:bodyPr/>
          <a:lstStyle/>
          <a:p>
            <a:r>
              <a:rPr lang="en-CA" dirty="0"/>
              <a:t>Data Pipeline created to ease of training models and tuning hyperparameters</a:t>
            </a:r>
          </a:p>
          <a:p>
            <a:r>
              <a:rPr lang="en-CA" dirty="0"/>
              <a:t>Smoothing, Feature Optimization, Feature Scaling, Feature Selection, and Classification all part of pipeline</a:t>
            </a:r>
          </a:p>
          <a:p>
            <a:endParaRPr lang="en-CA" dirty="0"/>
          </a:p>
        </p:txBody>
      </p:sp>
      <p:sp>
        <p:nvSpPr>
          <p:cNvPr id="5" name="Slide Number Placeholder 4">
            <a:extLst>
              <a:ext uri="{FF2B5EF4-FFF2-40B4-BE49-F238E27FC236}">
                <a16:creationId xmlns:a16="http://schemas.microsoft.com/office/drawing/2014/main" id="{9BEE8527-2077-5579-1AE6-D5914E850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6" name="Rectangle: Rounded Corners 5">
            <a:extLst>
              <a:ext uri="{FF2B5EF4-FFF2-40B4-BE49-F238E27FC236}">
                <a16:creationId xmlns:a16="http://schemas.microsoft.com/office/drawing/2014/main" id="{A4C29A9E-E97F-184A-CD06-AEDF931C21CB}"/>
              </a:ext>
            </a:extLst>
          </p:cNvPr>
          <p:cNvSpPr/>
          <p:nvPr/>
        </p:nvSpPr>
        <p:spPr>
          <a:xfrm>
            <a:off x="2375698" y="3176587"/>
            <a:ext cx="1249995" cy="657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TALib</a:t>
            </a:r>
            <a:r>
              <a:rPr lang="en-CA" dirty="0"/>
              <a:t> Optimizer</a:t>
            </a:r>
          </a:p>
        </p:txBody>
      </p:sp>
      <p:sp>
        <p:nvSpPr>
          <p:cNvPr id="7" name="Rectangle: Rounded Corners 6">
            <a:extLst>
              <a:ext uri="{FF2B5EF4-FFF2-40B4-BE49-F238E27FC236}">
                <a16:creationId xmlns:a16="http://schemas.microsoft.com/office/drawing/2014/main" id="{4E86D8F9-A5DD-7F74-1531-DBA61B891C95}"/>
              </a:ext>
            </a:extLst>
          </p:cNvPr>
          <p:cNvSpPr/>
          <p:nvPr/>
        </p:nvSpPr>
        <p:spPr>
          <a:xfrm>
            <a:off x="3946996" y="3176586"/>
            <a:ext cx="1249993" cy="657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Scaler</a:t>
            </a:r>
          </a:p>
        </p:txBody>
      </p:sp>
      <p:sp>
        <p:nvSpPr>
          <p:cNvPr id="8" name="Rectangle: Rounded Corners 7">
            <a:extLst>
              <a:ext uri="{FF2B5EF4-FFF2-40B4-BE49-F238E27FC236}">
                <a16:creationId xmlns:a16="http://schemas.microsoft.com/office/drawing/2014/main" id="{DC0B3582-E75A-FA3F-73EE-9F6F89003D26}"/>
              </a:ext>
            </a:extLst>
          </p:cNvPr>
          <p:cNvSpPr/>
          <p:nvPr/>
        </p:nvSpPr>
        <p:spPr>
          <a:xfrm>
            <a:off x="5518292" y="3176585"/>
            <a:ext cx="1249994" cy="657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Selector</a:t>
            </a:r>
          </a:p>
        </p:txBody>
      </p:sp>
      <p:sp>
        <p:nvSpPr>
          <p:cNvPr id="9" name="Rectangle: Rounded Corners 8">
            <a:extLst>
              <a:ext uri="{FF2B5EF4-FFF2-40B4-BE49-F238E27FC236}">
                <a16:creationId xmlns:a16="http://schemas.microsoft.com/office/drawing/2014/main" id="{F07B333C-42DA-869F-4038-9E28957D8453}"/>
              </a:ext>
            </a:extLst>
          </p:cNvPr>
          <p:cNvSpPr/>
          <p:nvPr/>
        </p:nvSpPr>
        <p:spPr>
          <a:xfrm>
            <a:off x="7089589" y="3176584"/>
            <a:ext cx="1249994" cy="65722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Classifier</a:t>
            </a:r>
          </a:p>
        </p:txBody>
      </p:sp>
      <p:cxnSp>
        <p:nvCxnSpPr>
          <p:cNvPr id="11" name="Straight Arrow Connector 10">
            <a:extLst>
              <a:ext uri="{FF2B5EF4-FFF2-40B4-BE49-F238E27FC236}">
                <a16:creationId xmlns:a16="http://schemas.microsoft.com/office/drawing/2014/main" id="{293CAF21-2477-D461-271A-2522EA29803B}"/>
              </a:ext>
            </a:extLst>
          </p:cNvPr>
          <p:cNvCxnSpPr>
            <a:cxnSpLocks/>
            <a:endCxn id="6" idx="1"/>
          </p:cNvCxnSpPr>
          <p:nvPr/>
        </p:nvCxnSpPr>
        <p:spPr>
          <a:xfrm flipV="1">
            <a:off x="2054395" y="3505200"/>
            <a:ext cx="321303"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FAF0451-5C83-2FA2-767E-8648FB36F01A}"/>
              </a:ext>
            </a:extLst>
          </p:cNvPr>
          <p:cNvCxnSpPr>
            <a:stCxn id="6" idx="3"/>
            <a:endCxn id="7" idx="1"/>
          </p:cNvCxnSpPr>
          <p:nvPr/>
        </p:nvCxnSpPr>
        <p:spPr>
          <a:xfrm flipV="1">
            <a:off x="3625693" y="3505199"/>
            <a:ext cx="3213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E0B146-CDBB-49F5-C5A7-A60DEC0352A0}"/>
              </a:ext>
            </a:extLst>
          </p:cNvPr>
          <p:cNvCxnSpPr>
            <a:stCxn id="7" idx="3"/>
            <a:endCxn id="8" idx="1"/>
          </p:cNvCxnSpPr>
          <p:nvPr/>
        </p:nvCxnSpPr>
        <p:spPr>
          <a:xfrm flipV="1">
            <a:off x="5196989" y="3505198"/>
            <a:ext cx="3213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153765A-4324-9620-0FBA-ACD587F5FE76}"/>
              </a:ext>
            </a:extLst>
          </p:cNvPr>
          <p:cNvCxnSpPr>
            <a:cxnSpLocks/>
            <a:stCxn id="8" idx="3"/>
            <a:endCxn id="9" idx="1"/>
          </p:cNvCxnSpPr>
          <p:nvPr/>
        </p:nvCxnSpPr>
        <p:spPr>
          <a:xfrm flipV="1">
            <a:off x="6768286" y="3505197"/>
            <a:ext cx="3213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790D9DF9-5714-DEFF-6E48-4F2CB12700C0}"/>
              </a:ext>
            </a:extLst>
          </p:cNvPr>
          <p:cNvSpPr/>
          <p:nvPr/>
        </p:nvSpPr>
        <p:spPr>
          <a:xfrm>
            <a:off x="786135" y="3176583"/>
            <a:ext cx="1249994" cy="65722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Smoothed Data</a:t>
            </a:r>
          </a:p>
        </p:txBody>
      </p:sp>
      <p:sp>
        <p:nvSpPr>
          <p:cNvPr id="24" name="Rectangle: Rounded Corners 23">
            <a:extLst>
              <a:ext uri="{FF2B5EF4-FFF2-40B4-BE49-F238E27FC236}">
                <a16:creationId xmlns:a16="http://schemas.microsoft.com/office/drawing/2014/main" id="{B43AED5E-F862-3D15-B882-6E8134E1E267}"/>
              </a:ext>
            </a:extLst>
          </p:cNvPr>
          <p:cNvSpPr/>
          <p:nvPr/>
        </p:nvSpPr>
        <p:spPr>
          <a:xfrm>
            <a:off x="7089589" y="4019905"/>
            <a:ext cx="1249994" cy="65722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Model Results</a:t>
            </a:r>
          </a:p>
        </p:txBody>
      </p:sp>
      <p:cxnSp>
        <p:nvCxnSpPr>
          <p:cNvPr id="28" name="Straight Arrow Connector 27">
            <a:extLst>
              <a:ext uri="{FF2B5EF4-FFF2-40B4-BE49-F238E27FC236}">
                <a16:creationId xmlns:a16="http://schemas.microsoft.com/office/drawing/2014/main" id="{2DAFFD91-691C-E9E0-8B65-30FAEA0ADEF4}"/>
              </a:ext>
            </a:extLst>
          </p:cNvPr>
          <p:cNvCxnSpPr>
            <a:stCxn id="9" idx="2"/>
            <a:endCxn id="24" idx="0"/>
          </p:cNvCxnSpPr>
          <p:nvPr/>
        </p:nvCxnSpPr>
        <p:spPr>
          <a:xfrm>
            <a:off x="7714586" y="3833809"/>
            <a:ext cx="0" cy="186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4387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6.</a:t>
            </a:r>
            <a:endParaRPr sz="6000" dirty="0">
              <a:solidFill>
                <a:schemeClr val="accent4"/>
              </a:solidFill>
            </a:endParaRPr>
          </a:p>
          <a:p>
            <a:pPr marL="0" lvl="0" indent="0" algn="l" rtl="0">
              <a:spcBef>
                <a:spcPts val="0"/>
              </a:spcBef>
              <a:spcAft>
                <a:spcPts val="0"/>
              </a:spcAft>
              <a:buNone/>
            </a:pPr>
            <a:r>
              <a:rPr lang="en-CA" dirty="0"/>
              <a:t>Model Selection</a:t>
            </a:r>
            <a:endParaRPr dirty="0"/>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A</a:t>
            </a:r>
            <a:r>
              <a:rPr lang="en" dirty="0"/>
              <a:t>nd Tuning</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3405685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7013-CABD-7352-A4AE-29EC4D0CFE1E}"/>
              </a:ext>
            </a:extLst>
          </p:cNvPr>
          <p:cNvSpPr>
            <a:spLocks noGrp="1"/>
          </p:cNvSpPr>
          <p:nvPr>
            <p:ph type="title"/>
          </p:nvPr>
        </p:nvSpPr>
        <p:spPr/>
        <p:txBody>
          <a:bodyPr/>
          <a:lstStyle/>
          <a:p>
            <a:r>
              <a:rPr lang="en-CA" sz="2800" dirty="0"/>
              <a:t>Model Selection and Tuning</a:t>
            </a:r>
          </a:p>
        </p:txBody>
      </p:sp>
      <p:sp>
        <p:nvSpPr>
          <p:cNvPr id="3" name="Text Placeholder 2">
            <a:extLst>
              <a:ext uri="{FF2B5EF4-FFF2-40B4-BE49-F238E27FC236}">
                <a16:creationId xmlns:a16="http://schemas.microsoft.com/office/drawing/2014/main" id="{E0869B62-78DD-30A7-5C82-273723939560}"/>
              </a:ext>
            </a:extLst>
          </p:cNvPr>
          <p:cNvSpPr>
            <a:spLocks noGrp="1"/>
          </p:cNvSpPr>
          <p:nvPr>
            <p:ph type="body" idx="1"/>
          </p:nvPr>
        </p:nvSpPr>
        <p:spPr>
          <a:xfrm>
            <a:off x="786136" y="1200150"/>
            <a:ext cx="4252589" cy="3725700"/>
          </a:xfrm>
        </p:spPr>
        <p:txBody>
          <a:bodyPr/>
          <a:lstStyle/>
          <a:p>
            <a:r>
              <a:rPr lang="en-CA" dirty="0"/>
              <a:t>Fourteen Classifiers created for training in the pipeline</a:t>
            </a:r>
          </a:p>
          <a:p>
            <a:r>
              <a:rPr lang="en-CA" dirty="0"/>
              <a:t>Potential models evaluated on F1 score</a:t>
            </a:r>
          </a:p>
          <a:p>
            <a:r>
              <a:rPr lang="en-CA" dirty="0"/>
              <a:t>Non-regularized Logistic Regression and </a:t>
            </a:r>
            <a:r>
              <a:rPr lang="en-CA" dirty="0" err="1"/>
              <a:t>MLPClassifier</a:t>
            </a:r>
            <a:r>
              <a:rPr lang="en-CA" dirty="0"/>
              <a:t> proceed to next stage</a:t>
            </a:r>
          </a:p>
          <a:p>
            <a:r>
              <a:rPr lang="en-CA" dirty="0"/>
              <a:t>All tuning done via </a:t>
            </a:r>
            <a:r>
              <a:rPr lang="en-CA" dirty="0" err="1"/>
              <a:t>GridSearchCV</a:t>
            </a:r>
            <a:endParaRPr lang="en-CA" dirty="0"/>
          </a:p>
        </p:txBody>
      </p:sp>
      <p:sp>
        <p:nvSpPr>
          <p:cNvPr id="5" name="Slide Number Placeholder 4">
            <a:extLst>
              <a:ext uri="{FF2B5EF4-FFF2-40B4-BE49-F238E27FC236}">
                <a16:creationId xmlns:a16="http://schemas.microsoft.com/office/drawing/2014/main" id="{9BEE8527-2077-5579-1AE6-D5914E850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5121" name="Picture 1">
            <a:extLst>
              <a:ext uri="{FF2B5EF4-FFF2-40B4-BE49-F238E27FC236}">
                <a16:creationId xmlns:a16="http://schemas.microsoft.com/office/drawing/2014/main" id="{7CC96809-095A-0118-F72D-5E50E7C463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5969" y="1334925"/>
            <a:ext cx="3452765"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071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7013-CABD-7352-A4AE-29EC4D0CFE1E}"/>
              </a:ext>
            </a:extLst>
          </p:cNvPr>
          <p:cNvSpPr>
            <a:spLocks noGrp="1"/>
          </p:cNvSpPr>
          <p:nvPr>
            <p:ph type="title"/>
          </p:nvPr>
        </p:nvSpPr>
        <p:spPr/>
        <p:txBody>
          <a:bodyPr/>
          <a:lstStyle/>
          <a:p>
            <a:r>
              <a:rPr lang="en-CA" sz="2800" dirty="0"/>
              <a:t>Model Selection and Tuning</a:t>
            </a:r>
          </a:p>
        </p:txBody>
      </p:sp>
      <p:sp>
        <p:nvSpPr>
          <p:cNvPr id="3" name="Text Placeholder 2">
            <a:extLst>
              <a:ext uri="{FF2B5EF4-FFF2-40B4-BE49-F238E27FC236}">
                <a16:creationId xmlns:a16="http://schemas.microsoft.com/office/drawing/2014/main" id="{E0869B62-78DD-30A7-5C82-273723939560}"/>
              </a:ext>
            </a:extLst>
          </p:cNvPr>
          <p:cNvSpPr>
            <a:spLocks noGrp="1"/>
          </p:cNvSpPr>
          <p:nvPr>
            <p:ph type="body" idx="1"/>
          </p:nvPr>
        </p:nvSpPr>
        <p:spPr>
          <a:xfrm>
            <a:off x="786136" y="1200150"/>
            <a:ext cx="4252589" cy="3725700"/>
          </a:xfrm>
        </p:spPr>
        <p:txBody>
          <a:bodyPr/>
          <a:lstStyle/>
          <a:p>
            <a:r>
              <a:rPr lang="en-CA" dirty="0"/>
              <a:t>Logistic Regression still outperformed </a:t>
            </a:r>
            <a:r>
              <a:rPr lang="en-CA" dirty="0" err="1"/>
              <a:t>MLPClassifier</a:t>
            </a:r>
            <a:r>
              <a:rPr lang="en-CA" dirty="0"/>
              <a:t> after further hyperparameter tuning</a:t>
            </a:r>
          </a:p>
          <a:p>
            <a:r>
              <a:rPr lang="en-CA" dirty="0"/>
              <a:t>Logistic Regression better score however proceeding with </a:t>
            </a:r>
            <a:r>
              <a:rPr lang="en-CA" dirty="0" err="1"/>
              <a:t>MLPClassifier</a:t>
            </a:r>
            <a:endParaRPr lang="en-CA" dirty="0"/>
          </a:p>
        </p:txBody>
      </p:sp>
      <p:sp>
        <p:nvSpPr>
          <p:cNvPr id="5" name="Slide Number Placeholder 4">
            <a:extLst>
              <a:ext uri="{FF2B5EF4-FFF2-40B4-BE49-F238E27FC236}">
                <a16:creationId xmlns:a16="http://schemas.microsoft.com/office/drawing/2014/main" id="{9BEE8527-2077-5579-1AE6-D5914E850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6145" name="Picture 1">
            <a:extLst>
              <a:ext uri="{FF2B5EF4-FFF2-40B4-BE49-F238E27FC236}">
                <a16:creationId xmlns:a16="http://schemas.microsoft.com/office/drawing/2014/main" id="{B77974BA-A283-2EF2-E087-FC0309ECBA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3062" y="1460501"/>
            <a:ext cx="3595663" cy="2982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346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7013-CABD-7352-A4AE-29EC4D0CFE1E}"/>
              </a:ext>
            </a:extLst>
          </p:cNvPr>
          <p:cNvSpPr>
            <a:spLocks noGrp="1"/>
          </p:cNvSpPr>
          <p:nvPr>
            <p:ph type="title"/>
          </p:nvPr>
        </p:nvSpPr>
        <p:spPr/>
        <p:txBody>
          <a:bodyPr/>
          <a:lstStyle/>
          <a:p>
            <a:r>
              <a:rPr lang="en-CA" sz="2800" dirty="0"/>
              <a:t>Project Overview</a:t>
            </a:r>
          </a:p>
        </p:txBody>
      </p:sp>
      <p:sp>
        <p:nvSpPr>
          <p:cNvPr id="3" name="Text Placeholder 2">
            <a:extLst>
              <a:ext uri="{FF2B5EF4-FFF2-40B4-BE49-F238E27FC236}">
                <a16:creationId xmlns:a16="http://schemas.microsoft.com/office/drawing/2014/main" id="{E0869B62-78DD-30A7-5C82-273723939560}"/>
              </a:ext>
            </a:extLst>
          </p:cNvPr>
          <p:cNvSpPr>
            <a:spLocks noGrp="1"/>
          </p:cNvSpPr>
          <p:nvPr>
            <p:ph type="body" idx="1"/>
          </p:nvPr>
        </p:nvSpPr>
        <p:spPr>
          <a:xfrm>
            <a:off x="786136" y="1200150"/>
            <a:ext cx="7618247" cy="3725700"/>
          </a:xfrm>
        </p:spPr>
        <p:txBody>
          <a:bodyPr/>
          <a:lstStyle/>
          <a:p>
            <a:r>
              <a:rPr lang="en-CA" dirty="0"/>
              <a:t>Background</a:t>
            </a:r>
          </a:p>
          <a:p>
            <a:r>
              <a:rPr lang="en-CA" dirty="0"/>
              <a:t>Data Acquisition and Processing</a:t>
            </a:r>
          </a:p>
          <a:p>
            <a:r>
              <a:rPr lang="en-CA" dirty="0"/>
              <a:t>Feature Engineering</a:t>
            </a:r>
          </a:p>
          <a:p>
            <a:r>
              <a:rPr lang="en-CA" dirty="0"/>
              <a:t>Exploratory Data Analysis</a:t>
            </a:r>
          </a:p>
          <a:p>
            <a:r>
              <a:rPr lang="en-CA" dirty="0"/>
              <a:t>Data Pipeline</a:t>
            </a:r>
          </a:p>
          <a:p>
            <a:r>
              <a:rPr lang="en-CA" dirty="0"/>
              <a:t>Model Selection and Tuning</a:t>
            </a:r>
          </a:p>
          <a:p>
            <a:r>
              <a:rPr lang="en-CA" dirty="0"/>
              <a:t>Testing</a:t>
            </a:r>
          </a:p>
          <a:p>
            <a:r>
              <a:rPr lang="en-CA" dirty="0"/>
              <a:t>Evaluation and Conclusions</a:t>
            </a:r>
          </a:p>
          <a:p>
            <a:endParaRPr lang="en-CA" dirty="0"/>
          </a:p>
        </p:txBody>
      </p:sp>
      <p:sp>
        <p:nvSpPr>
          <p:cNvPr id="5" name="Slide Number Placeholder 4">
            <a:extLst>
              <a:ext uri="{FF2B5EF4-FFF2-40B4-BE49-F238E27FC236}">
                <a16:creationId xmlns:a16="http://schemas.microsoft.com/office/drawing/2014/main" id="{9BEE8527-2077-5579-1AE6-D5914E850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915834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7.</a:t>
            </a:r>
            <a:endParaRPr sz="6000" dirty="0">
              <a:solidFill>
                <a:schemeClr val="accent4"/>
              </a:solidFill>
            </a:endParaRPr>
          </a:p>
          <a:p>
            <a:pPr marL="0" lvl="0" indent="0" algn="l" rtl="0">
              <a:spcBef>
                <a:spcPts val="0"/>
              </a:spcBef>
              <a:spcAft>
                <a:spcPts val="0"/>
              </a:spcAft>
              <a:buNone/>
            </a:pPr>
            <a:r>
              <a:rPr lang="en-CA" dirty="0"/>
              <a:t>Testing</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3" name="Subtitle 2">
            <a:extLst>
              <a:ext uri="{FF2B5EF4-FFF2-40B4-BE49-F238E27FC236}">
                <a16:creationId xmlns:a16="http://schemas.microsoft.com/office/drawing/2014/main" id="{EEAFA57F-4818-1610-8249-7769B6DD4F58}"/>
              </a:ext>
            </a:extLst>
          </p:cNvPr>
          <p:cNvSpPr>
            <a:spLocks noGrp="1"/>
          </p:cNvSpPr>
          <p:nvPr>
            <p:ph type="subTitle" idx="1"/>
          </p:nvPr>
        </p:nvSpPr>
        <p:spPr/>
        <p:txBody>
          <a:bodyPr/>
          <a:lstStyle/>
          <a:p>
            <a:r>
              <a:rPr lang="en-CA" dirty="0"/>
              <a:t>Evaluating on the Test Set</a:t>
            </a:r>
          </a:p>
        </p:txBody>
      </p:sp>
    </p:spTree>
    <p:extLst>
      <p:ext uri="{BB962C8B-B14F-4D97-AF65-F5344CB8AC3E}">
        <p14:creationId xmlns:p14="http://schemas.microsoft.com/office/powerpoint/2010/main" val="284840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7013-CABD-7352-A4AE-29EC4D0CFE1E}"/>
              </a:ext>
            </a:extLst>
          </p:cNvPr>
          <p:cNvSpPr>
            <a:spLocks noGrp="1"/>
          </p:cNvSpPr>
          <p:nvPr>
            <p:ph type="title"/>
          </p:nvPr>
        </p:nvSpPr>
        <p:spPr/>
        <p:txBody>
          <a:bodyPr/>
          <a:lstStyle/>
          <a:p>
            <a:r>
              <a:rPr lang="en-CA" sz="2800" dirty="0"/>
              <a:t>Testing</a:t>
            </a:r>
          </a:p>
        </p:txBody>
      </p:sp>
      <p:sp>
        <p:nvSpPr>
          <p:cNvPr id="3" name="Text Placeholder 2">
            <a:extLst>
              <a:ext uri="{FF2B5EF4-FFF2-40B4-BE49-F238E27FC236}">
                <a16:creationId xmlns:a16="http://schemas.microsoft.com/office/drawing/2014/main" id="{E0869B62-78DD-30A7-5C82-273723939560}"/>
              </a:ext>
            </a:extLst>
          </p:cNvPr>
          <p:cNvSpPr>
            <a:spLocks noGrp="1"/>
          </p:cNvSpPr>
          <p:nvPr>
            <p:ph type="body" idx="1"/>
          </p:nvPr>
        </p:nvSpPr>
        <p:spPr>
          <a:xfrm>
            <a:off x="786136" y="1200150"/>
            <a:ext cx="4252589" cy="3725700"/>
          </a:xfrm>
        </p:spPr>
        <p:txBody>
          <a:bodyPr/>
          <a:lstStyle/>
          <a:p>
            <a:r>
              <a:rPr lang="en-CA" dirty="0"/>
              <a:t>Final Logistic Regression Model trained and Cross Validation scores plotted</a:t>
            </a:r>
          </a:p>
          <a:p>
            <a:r>
              <a:rPr lang="en-CA" dirty="0"/>
              <a:t>Cumulative Returns from model based on trading right after the open appear promising on the training set.</a:t>
            </a:r>
          </a:p>
          <a:p>
            <a:endParaRPr lang="en-CA" dirty="0"/>
          </a:p>
        </p:txBody>
      </p:sp>
      <p:sp>
        <p:nvSpPr>
          <p:cNvPr id="5" name="Slide Number Placeholder 4">
            <a:extLst>
              <a:ext uri="{FF2B5EF4-FFF2-40B4-BE49-F238E27FC236}">
                <a16:creationId xmlns:a16="http://schemas.microsoft.com/office/drawing/2014/main" id="{9BEE8527-2077-5579-1AE6-D5914E850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7175" name="Picture 7">
            <a:extLst>
              <a:ext uri="{FF2B5EF4-FFF2-40B4-BE49-F238E27FC236}">
                <a16:creationId xmlns:a16="http://schemas.microsoft.com/office/drawing/2014/main" id="{E871C1AA-378C-42EF-910A-11263EA077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4184" y="213784"/>
            <a:ext cx="2885701" cy="203835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DDA00329-169B-7B05-50A1-C0AFEE0687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4184" y="2444801"/>
            <a:ext cx="2676084"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916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7013-CABD-7352-A4AE-29EC4D0CFE1E}"/>
              </a:ext>
            </a:extLst>
          </p:cNvPr>
          <p:cNvSpPr>
            <a:spLocks noGrp="1"/>
          </p:cNvSpPr>
          <p:nvPr>
            <p:ph type="title"/>
          </p:nvPr>
        </p:nvSpPr>
        <p:spPr/>
        <p:txBody>
          <a:bodyPr/>
          <a:lstStyle/>
          <a:p>
            <a:r>
              <a:rPr lang="en-CA" sz="2800" dirty="0"/>
              <a:t>Testing</a:t>
            </a:r>
          </a:p>
        </p:txBody>
      </p:sp>
      <p:sp>
        <p:nvSpPr>
          <p:cNvPr id="3" name="Text Placeholder 2">
            <a:extLst>
              <a:ext uri="{FF2B5EF4-FFF2-40B4-BE49-F238E27FC236}">
                <a16:creationId xmlns:a16="http://schemas.microsoft.com/office/drawing/2014/main" id="{E0869B62-78DD-30A7-5C82-273723939560}"/>
              </a:ext>
            </a:extLst>
          </p:cNvPr>
          <p:cNvSpPr>
            <a:spLocks noGrp="1"/>
          </p:cNvSpPr>
          <p:nvPr>
            <p:ph type="body" idx="1"/>
          </p:nvPr>
        </p:nvSpPr>
        <p:spPr>
          <a:xfrm>
            <a:off x="786136" y="1200150"/>
            <a:ext cx="4252589" cy="3725700"/>
          </a:xfrm>
        </p:spPr>
        <p:txBody>
          <a:bodyPr/>
          <a:lstStyle/>
          <a:p>
            <a:r>
              <a:rPr lang="en-CA" dirty="0"/>
              <a:t>On the test set, model performs well with approx. 0.3% returns in one month</a:t>
            </a:r>
          </a:p>
          <a:p>
            <a:pPr lvl="1"/>
            <a:r>
              <a:rPr lang="en-CA" dirty="0"/>
              <a:t>These are low but returns are cumulative, so extrapolated over 12 months would be higher</a:t>
            </a:r>
          </a:p>
        </p:txBody>
      </p:sp>
      <p:sp>
        <p:nvSpPr>
          <p:cNvPr id="5" name="Slide Number Placeholder 4">
            <a:extLst>
              <a:ext uri="{FF2B5EF4-FFF2-40B4-BE49-F238E27FC236}">
                <a16:creationId xmlns:a16="http://schemas.microsoft.com/office/drawing/2014/main" id="{9BEE8527-2077-5579-1AE6-D5914E850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8195" name="Picture 3">
            <a:extLst>
              <a:ext uri="{FF2B5EF4-FFF2-40B4-BE49-F238E27FC236}">
                <a16:creationId xmlns:a16="http://schemas.microsoft.com/office/drawing/2014/main" id="{FD998764-B81A-D256-16AD-695CA36E2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6952" y="1200150"/>
            <a:ext cx="3592986" cy="3237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577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8.</a:t>
            </a:r>
            <a:endParaRPr sz="6000" dirty="0">
              <a:solidFill>
                <a:schemeClr val="accent4"/>
              </a:solidFill>
            </a:endParaRPr>
          </a:p>
          <a:p>
            <a:pPr marL="0" lvl="0" indent="0" algn="l" rtl="0">
              <a:spcBef>
                <a:spcPts val="0"/>
              </a:spcBef>
              <a:spcAft>
                <a:spcPts val="0"/>
              </a:spcAft>
              <a:buNone/>
            </a:pPr>
            <a:r>
              <a:rPr lang="en-CA" dirty="0"/>
              <a:t>Evaluation</a:t>
            </a:r>
            <a:endParaRPr dirty="0"/>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A</a:t>
            </a:r>
            <a:r>
              <a:rPr lang="en" dirty="0"/>
              <a:t>nd Conclusions</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3605626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7013-CABD-7352-A4AE-29EC4D0CFE1E}"/>
              </a:ext>
            </a:extLst>
          </p:cNvPr>
          <p:cNvSpPr>
            <a:spLocks noGrp="1"/>
          </p:cNvSpPr>
          <p:nvPr>
            <p:ph type="title"/>
          </p:nvPr>
        </p:nvSpPr>
        <p:spPr/>
        <p:txBody>
          <a:bodyPr/>
          <a:lstStyle/>
          <a:p>
            <a:r>
              <a:rPr lang="en-CA" sz="2800" dirty="0"/>
              <a:t>Evaluation –Statistical Metrics</a:t>
            </a:r>
          </a:p>
        </p:txBody>
      </p:sp>
      <p:sp>
        <p:nvSpPr>
          <p:cNvPr id="5" name="Slide Number Placeholder 4">
            <a:extLst>
              <a:ext uri="{FF2B5EF4-FFF2-40B4-BE49-F238E27FC236}">
                <a16:creationId xmlns:a16="http://schemas.microsoft.com/office/drawing/2014/main" id="{9BEE8527-2077-5579-1AE6-D5914E850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graphicFrame>
        <p:nvGraphicFramePr>
          <p:cNvPr id="13" name="Table 13">
            <a:extLst>
              <a:ext uri="{FF2B5EF4-FFF2-40B4-BE49-F238E27FC236}">
                <a16:creationId xmlns:a16="http://schemas.microsoft.com/office/drawing/2014/main" id="{A8C5005A-2548-8D72-EC9B-D54074D7F1E3}"/>
              </a:ext>
            </a:extLst>
          </p:cNvPr>
          <p:cNvGraphicFramePr>
            <a:graphicFrameLocks noGrp="1"/>
          </p:cNvGraphicFramePr>
          <p:nvPr>
            <p:extLst>
              <p:ext uri="{D42A27DB-BD31-4B8C-83A1-F6EECF244321}">
                <p14:modId xmlns:p14="http://schemas.microsoft.com/office/powerpoint/2010/main" val="4057468404"/>
              </p:ext>
            </p:extLst>
          </p:nvPr>
        </p:nvGraphicFramePr>
        <p:xfrm>
          <a:off x="1625679" y="1777796"/>
          <a:ext cx="5892642" cy="1587908"/>
        </p:xfrm>
        <a:graphic>
          <a:graphicData uri="http://schemas.openxmlformats.org/drawingml/2006/table">
            <a:tbl>
              <a:tblPr firstRow="1" bandRow="1">
                <a:tableStyleId>{701FB10D-A61A-4DE4-8506-F670E7A89527}</a:tableStyleId>
              </a:tblPr>
              <a:tblGrid>
                <a:gridCol w="2946321">
                  <a:extLst>
                    <a:ext uri="{9D8B030D-6E8A-4147-A177-3AD203B41FA5}">
                      <a16:colId xmlns:a16="http://schemas.microsoft.com/office/drawing/2014/main" val="358342784"/>
                    </a:ext>
                  </a:extLst>
                </a:gridCol>
                <a:gridCol w="2946321">
                  <a:extLst>
                    <a:ext uri="{9D8B030D-6E8A-4147-A177-3AD203B41FA5}">
                      <a16:colId xmlns:a16="http://schemas.microsoft.com/office/drawing/2014/main" val="2453126061"/>
                    </a:ext>
                  </a:extLst>
                </a:gridCol>
              </a:tblGrid>
              <a:tr h="396977">
                <a:tc>
                  <a:txBody>
                    <a:bodyPr/>
                    <a:lstStyle/>
                    <a:p>
                      <a:r>
                        <a:rPr lang="en-CA" sz="2000" dirty="0">
                          <a:latin typeface="Source Sans Pro" panose="020B0503030403020204" pitchFamily="34" charset="0"/>
                          <a:ea typeface="Source Sans Pro" panose="020B0503030403020204" pitchFamily="34" charset="0"/>
                        </a:rPr>
                        <a:t>Accuracy</a:t>
                      </a:r>
                    </a:p>
                  </a:txBody>
                  <a:tcPr/>
                </a:tc>
                <a:tc>
                  <a:txBody>
                    <a:bodyPr/>
                    <a:lstStyle/>
                    <a:p>
                      <a:r>
                        <a:rPr lang="en-CA" sz="2000" dirty="0">
                          <a:latin typeface="Source Sans Pro" panose="020B0503030403020204" pitchFamily="34" charset="0"/>
                          <a:ea typeface="Source Sans Pro" panose="020B0503030403020204" pitchFamily="34" charset="0"/>
                        </a:rPr>
                        <a:t>0.406</a:t>
                      </a:r>
                    </a:p>
                  </a:txBody>
                  <a:tcPr/>
                </a:tc>
                <a:extLst>
                  <a:ext uri="{0D108BD9-81ED-4DB2-BD59-A6C34878D82A}">
                    <a16:rowId xmlns:a16="http://schemas.microsoft.com/office/drawing/2014/main" val="1681741667"/>
                  </a:ext>
                </a:extLst>
              </a:tr>
              <a:tr h="396977">
                <a:tc>
                  <a:txBody>
                    <a:bodyPr/>
                    <a:lstStyle/>
                    <a:p>
                      <a:r>
                        <a:rPr lang="en-CA" sz="2000" dirty="0">
                          <a:latin typeface="Source Sans Pro" panose="020B0503030403020204" pitchFamily="34" charset="0"/>
                          <a:ea typeface="Source Sans Pro" panose="020B0503030403020204" pitchFamily="34" charset="0"/>
                        </a:rPr>
                        <a:t>F1</a:t>
                      </a:r>
                    </a:p>
                  </a:txBody>
                  <a:tcPr/>
                </a:tc>
                <a:tc>
                  <a:txBody>
                    <a:bodyPr/>
                    <a:lstStyle/>
                    <a:p>
                      <a:r>
                        <a:rPr lang="en-CA" sz="2000" dirty="0">
                          <a:latin typeface="Source Sans Pro" panose="020B0503030403020204" pitchFamily="34" charset="0"/>
                          <a:ea typeface="Source Sans Pro" panose="020B0503030403020204" pitchFamily="34" charset="0"/>
                        </a:rPr>
                        <a:t>0.340</a:t>
                      </a:r>
                    </a:p>
                  </a:txBody>
                  <a:tcPr/>
                </a:tc>
                <a:extLst>
                  <a:ext uri="{0D108BD9-81ED-4DB2-BD59-A6C34878D82A}">
                    <a16:rowId xmlns:a16="http://schemas.microsoft.com/office/drawing/2014/main" val="1575675817"/>
                  </a:ext>
                </a:extLst>
              </a:tr>
              <a:tr h="396977">
                <a:tc>
                  <a:txBody>
                    <a:bodyPr/>
                    <a:lstStyle/>
                    <a:p>
                      <a:r>
                        <a:rPr lang="en-CA" sz="2000" dirty="0">
                          <a:latin typeface="Source Sans Pro" panose="020B0503030403020204" pitchFamily="34" charset="0"/>
                          <a:ea typeface="Source Sans Pro" panose="020B0503030403020204" pitchFamily="34" charset="0"/>
                        </a:rPr>
                        <a:t>Precision</a:t>
                      </a:r>
                    </a:p>
                  </a:txBody>
                  <a:tcPr/>
                </a:tc>
                <a:tc>
                  <a:txBody>
                    <a:bodyPr/>
                    <a:lstStyle/>
                    <a:p>
                      <a:r>
                        <a:rPr lang="en-CA" sz="2000" dirty="0">
                          <a:latin typeface="Source Sans Pro" panose="020B0503030403020204" pitchFamily="34" charset="0"/>
                          <a:ea typeface="Source Sans Pro" panose="020B0503030403020204" pitchFamily="34" charset="0"/>
                        </a:rPr>
                        <a:t>0.409</a:t>
                      </a:r>
                    </a:p>
                  </a:txBody>
                  <a:tcPr/>
                </a:tc>
                <a:extLst>
                  <a:ext uri="{0D108BD9-81ED-4DB2-BD59-A6C34878D82A}">
                    <a16:rowId xmlns:a16="http://schemas.microsoft.com/office/drawing/2014/main" val="3986434562"/>
                  </a:ext>
                </a:extLst>
              </a:tr>
              <a:tr h="396977">
                <a:tc>
                  <a:txBody>
                    <a:bodyPr/>
                    <a:lstStyle/>
                    <a:p>
                      <a:r>
                        <a:rPr lang="en-CA" sz="2000" dirty="0">
                          <a:latin typeface="Source Sans Pro" panose="020B0503030403020204" pitchFamily="34" charset="0"/>
                          <a:ea typeface="Source Sans Pro" panose="020B0503030403020204" pitchFamily="34" charset="0"/>
                        </a:rPr>
                        <a:t>Recall</a:t>
                      </a:r>
                    </a:p>
                  </a:txBody>
                  <a:tcPr/>
                </a:tc>
                <a:tc>
                  <a:txBody>
                    <a:bodyPr/>
                    <a:lstStyle/>
                    <a:p>
                      <a:r>
                        <a:rPr lang="en-CA" sz="2000" dirty="0">
                          <a:latin typeface="Source Sans Pro" panose="020B0503030403020204" pitchFamily="34" charset="0"/>
                          <a:ea typeface="Source Sans Pro" panose="020B0503030403020204" pitchFamily="34" charset="0"/>
                        </a:rPr>
                        <a:t>0.395</a:t>
                      </a:r>
                    </a:p>
                  </a:txBody>
                  <a:tcPr/>
                </a:tc>
                <a:extLst>
                  <a:ext uri="{0D108BD9-81ED-4DB2-BD59-A6C34878D82A}">
                    <a16:rowId xmlns:a16="http://schemas.microsoft.com/office/drawing/2014/main" val="386609464"/>
                  </a:ext>
                </a:extLst>
              </a:tr>
            </a:tbl>
          </a:graphicData>
        </a:graphic>
      </p:graphicFrame>
    </p:spTree>
    <p:extLst>
      <p:ext uri="{BB962C8B-B14F-4D97-AF65-F5344CB8AC3E}">
        <p14:creationId xmlns:p14="http://schemas.microsoft.com/office/powerpoint/2010/main" val="2339214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7013-CABD-7352-A4AE-29EC4D0CFE1E}"/>
              </a:ext>
            </a:extLst>
          </p:cNvPr>
          <p:cNvSpPr>
            <a:spLocks noGrp="1"/>
          </p:cNvSpPr>
          <p:nvPr>
            <p:ph type="title"/>
          </p:nvPr>
        </p:nvSpPr>
        <p:spPr/>
        <p:txBody>
          <a:bodyPr/>
          <a:lstStyle/>
          <a:p>
            <a:r>
              <a:rPr lang="en-CA" sz="2800" dirty="0"/>
              <a:t>Evaluation – Phi K</a:t>
            </a:r>
          </a:p>
        </p:txBody>
      </p:sp>
      <p:sp>
        <p:nvSpPr>
          <p:cNvPr id="5" name="Slide Number Placeholder 4">
            <a:extLst>
              <a:ext uri="{FF2B5EF4-FFF2-40B4-BE49-F238E27FC236}">
                <a16:creationId xmlns:a16="http://schemas.microsoft.com/office/drawing/2014/main" id="{9BEE8527-2077-5579-1AE6-D5914E850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graphicFrame>
        <p:nvGraphicFramePr>
          <p:cNvPr id="13" name="Table 13">
            <a:extLst>
              <a:ext uri="{FF2B5EF4-FFF2-40B4-BE49-F238E27FC236}">
                <a16:creationId xmlns:a16="http://schemas.microsoft.com/office/drawing/2014/main" id="{A8C5005A-2548-8D72-EC9B-D54074D7F1E3}"/>
              </a:ext>
            </a:extLst>
          </p:cNvPr>
          <p:cNvGraphicFramePr>
            <a:graphicFrameLocks noGrp="1"/>
          </p:cNvGraphicFramePr>
          <p:nvPr>
            <p:extLst>
              <p:ext uri="{D42A27DB-BD31-4B8C-83A1-F6EECF244321}">
                <p14:modId xmlns:p14="http://schemas.microsoft.com/office/powerpoint/2010/main" val="1165514709"/>
              </p:ext>
            </p:extLst>
          </p:nvPr>
        </p:nvGraphicFramePr>
        <p:xfrm>
          <a:off x="1625679" y="1306097"/>
          <a:ext cx="5892642" cy="793954"/>
        </p:xfrm>
        <a:graphic>
          <a:graphicData uri="http://schemas.openxmlformats.org/drawingml/2006/table">
            <a:tbl>
              <a:tblPr firstRow="1" bandRow="1">
                <a:tableStyleId>{701FB10D-A61A-4DE4-8506-F670E7A89527}</a:tableStyleId>
              </a:tblPr>
              <a:tblGrid>
                <a:gridCol w="2946321">
                  <a:extLst>
                    <a:ext uri="{9D8B030D-6E8A-4147-A177-3AD203B41FA5}">
                      <a16:colId xmlns:a16="http://schemas.microsoft.com/office/drawing/2014/main" val="358342784"/>
                    </a:ext>
                  </a:extLst>
                </a:gridCol>
                <a:gridCol w="2946321">
                  <a:extLst>
                    <a:ext uri="{9D8B030D-6E8A-4147-A177-3AD203B41FA5}">
                      <a16:colId xmlns:a16="http://schemas.microsoft.com/office/drawing/2014/main" val="2453126061"/>
                    </a:ext>
                  </a:extLst>
                </a:gridCol>
              </a:tblGrid>
              <a:tr h="396977">
                <a:tc>
                  <a:txBody>
                    <a:bodyPr/>
                    <a:lstStyle/>
                    <a:p>
                      <a:r>
                        <a:rPr lang="en-CA" sz="2000" dirty="0">
                          <a:latin typeface="Source Sans Pro" panose="020B0503030403020204" pitchFamily="34" charset="0"/>
                          <a:ea typeface="Source Sans Pro" panose="020B0503030403020204" pitchFamily="34" charset="0"/>
                        </a:rPr>
                        <a:t>Phi K </a:t>
                      </a:r>
                      <a:r>
                        <a:rPr lang="en-CA" sz="2000" dirty="0" err="1">
                          <a:latin typeface="Source Sans Pro" panose="020B0503030403020204" pitchFamily="34" charset="0"/>
                          <a:ea typeface="Source Sans Pro" panose="020B0503030403020204" pitchFamily="34" charset="0"/>
                        </a:rPr>
                        <a:t>Corr</a:t>
                      </a:r>
                      <a:endParaRPr lang="en-CA" sz="2000" dirty="0">
                        <a:latin typeface="Source Sans Pro" panose="020B0503030403020204" pitchFamily="34" charset="0"/>
                        <a:ea typeface="Source Sans Pro" panose="020B05030304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2000" dirty="0">
                          <a:latin typeface="Source Sans Pro" panose="020B0503030403020204" pitchFamily="34" charset="0"/>
                          <a:ea typeface="Source Sans Pro" panose="020B0503030403020204" pitchFamily="34" charset="0"/>
                        </a:rPr>
                        <a:t>0.317</a:t>
                      </a:r>
                    </a:p>
                  </a:txBody>
                  <a:tcPr/>
                </a:tc>
                <a:extLst>
                  <a:ext uri="{0D108BD9-81ED-4DB2-BD59-A6C34878D82A}">
                    <a16:rowId xmlns:a16="http://schemas.microsoft.com/office/drawing/2014/main" val="1681741667"/>
                  </a:ext>
                </a:extLst>
              </a:tr>
              <a:tr h="396977">
                <a:tc>
                  <a:txBody>
                    <a:bodyPr/>
                    <a:lstStyle/>
                    <a:p>
                      <a:r>
                        <a:rPr lang="en-CA" sz="2000" dirty="0">
                          <a:latin typeface="Source Sans Pro" panose="020B0503030403020204" pitchFamily="34" charset="0"/>
                          <a:ea typeface="Source Sans Pro" panose="020B0503030403020204" pitchFamily="34" charset="0"/>
                        </a:rPr>
                        <a:t>Phi K p-</a:t>
                      </a:r>
                      <a:r>
                        <a:rPr lang="en-CA" sz="2000" dirty="0" err="1">
                          <a:latin typeface="Source Sans Pro" panose="020B0503030403020204" pitchFamily="34" charset="0"/>
                          <a:ea typeface="Source Sans Pro" panose="020B0503030403020204" pitchFamily="34" charset="0"/>
                        </a:rPr>
                        <a:t>val</a:t>
                      </a:r>
                      <a:endParaRPr lang="en-CA" sz="2000" dirty="0">
                        <a:latin typeface="Source Sans Pro" panose="020B0503030403020204" pitchFamily="34" charset="0"/>
                        <a:ea typeface="Source Sans Pro" panose="020B05030304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2000" dirty="0">
                          <a:latin typeface="Source Sans Pro" panose="020B0503030403020204" pitchFamily="34" charset="0"/>
                          <a:ea typeface="Source Sans Pro" panose="020B0503030403020204" pitchFamily="34" charset="0"/>
                        </a:rPr>
                        <a:t>9.956</a:t>
                      </a:r>
                    </a:p>
                  </a:txBody>
                  <a:tcPr/>
                </a:tc>
                <a:extLst>
                  <a:ext uri="{0D108BD9-81ED-4DB2-BD59-A6C34878D82A}">
                    <a16:rowId xmlns:a16="http://schemas.microsoft.com/office/drawing/2014/main" val="1575675817"/>
                  </a:ext>
                </a:extLst>
              </a:tr>
            </a:tbl>
          </a:graphicData>
        </a:graphic>
      </p:graphicFrame>
      <p:pic>
        <p:nvPicPr>
          <p:cNvPr id="3" name="Picture 4">
            <a:extLst>
              <a:ext uri="{FF2B5EF4-FFF2-40B4-BE49-F238E27FC236}">
                <a16:creationId xmlns:a16="http://schemas.microsoft.com/office/drawing/2014/main" id="{5753C272-AB14-0BF0-DE94-1CA6D2EAC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2466" y="2395429"/>
            <a:ext cx="3379068" cy="2551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904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7013-CABD-7352-A4AE-29EC4D0CFE1E}"/>
              </a:ext>
            </a:extLst>
          </p:cNvPr>
          <p:cNvSpPr>
            <a:spLocks noGrp="1"/>
          </p:cNvSpPr>
          <p:nvPr>
            <p:ph type="title"/>
          </p:nvPr>
        </p:nvSpPr>
        <p:spPr/>
        <p:txBody>
          <a:bodyPr/>
          <a:lstStyle/>
          <a:p>
            <a:r>
              <a:rPr lang="en-CA" sz="2800" dirty="0"/>
              <a:t>Evaluation – Other Financial Metrics</a:t>
            </a:r>
          </a:p>
        </p:txBody>
      </p:sp>
      <p:sp>
        <p:nvSpPr>
          <p:cNvPr id="5" name="Slide Number Placeholder 4">
            <a:extLst>
              <a:ext uri="{FF2B5EF4-FFF2-40B4-BE49-F238E27FC236}">
                <a16:creationId xmlns:a16="http://schemas.microsoft.com/office/drawing/2014/main" id="{9BEE8527-2077-5579-1AE6-D5914E850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graphicFrame>
        <p:nvGraphicFramePr>
          <p:cNvPr id="13" name="Table 13">
            <a:extLst>
              <a:ext uri="{FF2B5EF4-FFF2-40B4-BE49-F238E27FC236}">
                <a16:creationId xmlns:a16="http://schemas.microsoft.com/office/drawing/2014/main" id="{A8C5005A-2548-8D72-EC9B-D54074D7F1E3}"/>
              </a:ext>
            </a:extLst>
          </p:cNvPr>
          <p:cNvGraphicFramePr>
            <a:graphicFrameLocks noGrp="1"/>
          </p:cNvGraphicFramePr>
          <p:nvPr>
            <p:extLst>
              <p:ext uri="{D42A27DB-BD31-4B8C-83A1-F6EECF244321}">
                <p14:modId xmlns:p14="http://schemas.microsoft.com/office/powerpoint/2010/main" val="2024048441"/>
              </p:ext>
            </p:extLst>
          </p:nvPr>
        </p:nvGraphicFramePr>
        <p:xfrm>
          <a:off x="1625679" y="1579307"/>
          <a:ext cx="5892642" cy="1984885"/>
        </p:xfrm>
        <a:graphic>
          <a:graphicData uri="http://schemas.openxmlformats.org/drawingml/2006/table">
            <a:tbl>
              <a:tblPr firstRow="1" bandRow="1">
                <a:tableStyleId>{701FB10D-A61A-4DE4-8506-F670E7A89527}</a:tableStyleId>
              </a:tblPr>
              <a:tblGrid>
                <a:gridCol w="2946321">
                  <a:extLst>
                    <a:ext uri="{9D8B030D-6E8A-4147-A177-3AD203B41FA5}">
                      <a16:colId xmlns:a16="http://schemas.microsoft.com/office/drawing/2014/main" val="358342784"/>
                    </a:ext>
                  </a:extLst>
                </a:gridCol>
                <a:gridCol w="2946321">
                  <a:extLst>
                    <a:ext uri="{9D8B030D-6E8A-4147-A177-3AD203B41FA5}">
                      <a16:colId xmlns:a16="http://schemas.microsoft.com/office/drawing/2014/main" val="2453126061"/>
                    </a:ext>
                  </a:extLst>
                </a:gridCol>
              </a:tblGrid>
              <a:tr h="396977">
                <a:tc>
                  <a:txBody>
                    <a:bodyPr/>
                    <a:lstStyle/>
                    <a:p>
                      <a:r>
                        <a:rPr lang="en-CA" sz="2000" dirty="0">
                          <a:latin typeface="Source Sans Pro" panose="020B0503030403020204" pitchFamily="34" charset="0"/>
                          <a:ea typeface="Source Sans Pro" panose="020B0503030403020204" pitchFamily="34" charset="0"/>
                        </a:rPr>
                        <a:t>Out of Sample CAGR</a:t>
                      </a:r>
                    </a:p>
                  </a:txBody>
                  <a:tcPr/>
                </a:tc>
                <a:tc>
                  <a:txBody>
                    <a:bodyPr/>
                    <a:lstStyle/>
                    <a:p>
                      <a:r>
                        <a:rPr lang="en-CA" sz="2000" dirty="0">
                          <a:latin typeface="Source Sans Pro" panose="020B0503030403020204" pitchFamily="34" charset="0"/>
                          <a:ea typeface="Source Sans Pro" panose="020B0503030403020204" pitchFamily="34" charset="0"/>
                        </a:rPr>
                        <a:t>0.085</a:t>
                      </a:r>
                    </a:p>
                  </a:txBody>
                  <a:tcPr/>
                </a:tc>
                <a:extLst>
                  <a:ext uri="{0D108BD9-81ED-4DB2-BD59-A6C34878D82A}">
                    <a16:rowId xmlns:a16="http://schemas.microsoft.com/office/drawing/2014/main" val="1681741667"/>
                  </a:ext>
                </a:extLst>
              </a:tr>
              <a:tr h="396977">
                <a:tc>
                  <a:txBody>
                    <a:bodyPr/>
                    <a:lstStyle/>
                    <a:p>
                      <a:r>
                        <a:rPr lang="en-CA" sz="2000" dirty="0">
                          <a:latin typeface="Source Sans Pro" panose="020B0503030403020204" pitchFamily="34" charset="0"/>
                          <a:ea typeface="Source Sans Pro" panose="020B0503030403020204" pitchFamily="34" charset="0"/>
                        </a:rPr>
                        <a:t>Sharpe Ratio</a:t>
                      </a:r>
                    </a:p>
                  </a:txBody>
                  <a:tcPr/>
                </a:tc>
                <a:tc>
                  <a:txBody>
                    <a:bodyPr/>
                    <a:lstStyle/>
                    <a:p>
                      <a:r>
                        <a:rPr lang="en-CA" sz="2000" dirty="0">
                          <a:latin typeface="Source Sans Pro" panose="020B0503030403020204" pitchFamily="34" charset="0"/>
                          <a:ea typeface="Source Sans Pro" panose="020B0503030403020204" pitchFamily="34" charset="0"/>
                        </a:rPr>
                        <a:t>0.897</a:t>
                      </a:r>
                    </a:p>
                  </a:txBody>
                  <a:tcPr/>
                </a:tc>
                <a:extLst>
                  <a:ext uri="{0D108BD9-81ED-4DB2-BD59-A6C34878D82A}">
                    <a16:rowId xmlns:a16="http://schemas.microsoft.com/office/drawing/2014/main" val="1575675817"/>
                  </a:ext>
                </a:extLst>
              </a:tr>
              <a:tr h="396977">
                <a:tc>
                  <a:txBody>
                    <a:bodyPr/>
                    <a:lstStyle/>
                    <a:p>
                      <a:r>
                        <a:rPr lang="en-CA" sz="2000" dirty="0" err="1">
                          <a:latin typeface="Source Sans Pro" panose="020B0503030403020204" pitchFamily="34" charset="0"/>
                          <a:ea typeface="Source Sans Pro" panose="020B0503030403020204" pitchFamily="34" charset="0"/>
                        </a:rPr>
                        <a:t>maxDD</a:t>
                      </a:r>
                      <a:endParaRPr lang="en-CA" sz="2000" dirty="0">
                        <a:latin typeface="Source Sans Pro" panose="020B0503030403020204" pitchFamily="34" charset="0"/>
                        <a:ea typeface="Source Sans Pro" panose="020B0503030403020204" pitchFamily="34" charset="0"/>
                      </a:endParaRPr>
                    </a:p>
                  </a:txBody>
                  <a:tcPr/>
                </a:tc>
                <a:tc>
                  <a:txBody>
                    <a:bodyPr/>
                    <a:lstStyle/>
                    <a:p>
                      <a:r>
                        <a:rPr lang="en-CA" sz="2000" dirty="0">
                          <a:latin typeface="Source Sans Pro" panose="020B0503030403020204" pitchFamily="34" charset="0"/>
                          <a:ea typeface="Source Sans Pro" panose="020B0503030403020204" pitchFamily="34" charset="0"/>
                        </a:rPr>
                        <a:t>-0.147</a:t>
                      </a:r>
                    </a:p>
                  </a:txBody>
                  <a:tcPr/>
                </a:tc>
                <a:extLst>
                  <a:ext uri="{0D108BD9-81ED-4DB2-BD59-A6C34878D82A}">
                    <a16:rowId xmlns:a16="http://schemas.microsoft.com/office/drawing/2014/main" val="3986434562"/>
                  </a:ext>
                </a:extLst>
              </a:tr>
              <a:tr h="396977">
                <a:tc>
                  <a:txBody>
                    <a:bodyPr/>
                    <a:lstStyle/>
                    <a:p>
                      <a:r>
                        <a:rPr lang="en-CA" sz="2000" dirty="0" err="1">
                          <a:latin typeface="Source Sans Pro" panose="020B0503030403020204" pitchFamily="34" charset="0"/>
                          <a:ea typeface="Source Sans Pro" panose="020B0503030403020204" pitchFamily="34" charset="0"/>
                        </a:rPr>
                        <a:t>maxDDD</a:t>
                      </a:r>
                      <a:endParaRPr lang="en-CA" sz="2000" dirty="0">
                        <a:latin typeface="Source Sans Pro" panose="020B0503030403020204" pitchFamily="34" charset="0"/>
                        <a:ea typeface="Source Sans Pro" panose="020B0503030403020204" pitchFamily="34" charset="0"/>
                      </a:endParaRPr>
                    </a:p>
                  </a:txBody>
                  <a:tcPr/>
                </a:tc>
                <a:tc>
                  <a:txBody>
                    <a:bodyPr/>
                    <a:lstStyle/>
                    <a:p>
                      <a:r>
                        <a:rPr lang="en-CA" sz="2000" dirty="0">
                          <a:latin typeface="Source Sans Pro" panose="020B0503030403020204" pitchFamily="34" charset="0"/>
                          <a:ea typeface="Source Sans Pro" panose="020B0503030403020204" pitchFamily="34" charset="0"/>
                        </a:rPr>
                        <a:t>364</a:t>
                      </a:r>
                    </a:p>
                  </a:txBody>
                  <a:tcPr/>
                </a:tc>
                <a:extLst>
                  <a:ext uri="{0D108BD9-81ED-4DB2-BD59-A6C34878D82A}">
                    <a16:rowId xmlns:a16="http://schemas.microsoft.com/office/drawing/2014/main" val="386609464"/>
                  </a:ext>
                </a:extLst>
              </a:tr>
              <a:tr h="396977">
                <a:tc>
                  <a:txBody>
                    <a:bodyPr/>
                    <a:lstStyle/>
                    <a:p>
                      <a:r>
                        <a:rPr lang="en-CA" sz="2000" dirty="0">
                          <a:latin typeface="Source Sans Pro" panose="020B0503030403020204" pitchFamily="34" charset="0"/>
                          <a:ea typeface="Source Sans Pro" panose="020B0503030403020204" pitchFamily="34" charset="0"/>
                        </a:rPr>
                        <a:t>Calmar Ratio</a:t>
                      </a:r>
                    </a:p>
                  </a:txBody>
                  <a:tcPr/>
                </a:tc>
                <a:tc>
                  <a:txBody>
                    <a:bodyPr/>
                    <a:lstStyle/>
                    <a:p>
                      <a:r>
                        <a:rPr lang="en-CA" sz="2000" dirty="0">
                          <a:latin typeface="Source Sans Pro" panose="020B0503030403020204" pitchFamily="34" charset="0"/>
                          <a:ea typeface="Source Sans Pro" panose="020B0503030403020204" pitchFamily="34" charset="0"/>
                        </a:rPr>
                        <a:t>0.577</a:t>
                      </a:r>
                    </a:p>
                  </a:txBody>
                  <a:tcPr/>
                </a:tc>
                <a:extLst>
                  <a:ext uri="{0D108BD9-81ED-4DB2-BD59-A6C34878D82A}">
                    <a16:rowId xmlns:a16="http://schemas.microsoft.com/office/drawing/2014/main" val="2317935829"/>
                  </a:ext>
                </a:extLst>
              </a:tr>
            </a:tbl>
          </a:graphicData>
        </a:graphic>
      </p:graphicFrame>
    </p:spTree>
    <p:extLst>
      <p:ext uri="{BB962C8B-B14F-4D97-AF65-F5344CB8AC3E}">
        <p14:creationId xmlns:p14="http://schemas.microsoft.com/office/powerpoint/2010/main" val="20261016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7013-CABD-7352-A4AE-29EC4D0CFE1E}"/>
              </a:ext>
            </a:extLst>
          </p:cNvPr>
          <p:cNvSpPr>
            <a:spLocks noGrp="1"/>
          </p:cNvSpPr>
          <p:nvPr>
            <p:ph type="title"/>
          </p:nvPr>
        </p:nvSpPr>
        <p:spPr/>
        <p:txBody>
          <a:bodyPr/>
          <a:lstStyle/>
          <a:p>
            <a:r>
              <a:rPr lang="en-CA" sz="2800" dirty="0"/>
              <a:t>Evaluation – Other Metrics</a:t>
            </a:r>
          </a:p>
        </p:txBody>
      </p:sp>
      <p:sp>
        <p:nvSpPr>
          <p:cNvPr id="5" name="Slide Number Placeholder 4">
            <a:extLst>
              <a:ext uri="{FF2B5EF4-FFF2-40B4-BE49-F238E27FC236}">
                <a16:creationId xmlns:a16="http://schemas.microsoft.com/office/drawing/2014/main" id="{9BEE8527-2077-5579-1AE6-D5914E850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pic>
        <p:nvPicPr>
          <p:cNvPr id="7" name="Picture 6" descr="Chart, histogram, box and whisker chart&#10;&#10;Description automatically generated">
            <a:extLst>
              <a:ext uri="{FF2B5EF4-FFF2-40B4-BE49-F238E27FC236}">
                <a16:creationId xmlns:a16="http://schemas.microsoft.com/office/drawing/2014/main" id="{084DD34C-BB75-AACE-9530-6E02F03747E4}"/>
              </a:ext>
            </a:extLst>
          </p:cNvPr>
          <p:cNvPicPr>
            <a:picLocks noChangeAspect="1"/>
          </p:cNvPicPr>
          <p:nvPr/>
        </p:nvPicPr>
        <p:blipFill>
          <a:blip r:embed="rId3"/>
          <a:stretch>
            <a:fillRect/>
          </a:stretch>
        </p:blipFill>
        <p:spPr>
          <a:xfrm>
            <a:off x="190917" y="2970353"/>
            <a:ext cx="6133684" cy="1722201"/>
          </a:xfrm>
          <a:prstGeom prst="rect">
            <a:avLst/>
          </a:prstGeom>
        </p:spPr>
      </p:pic>
      <p:pic>
        <p:nvPicPr>
          <p:cNvPr id="9217" name="Picture 1">
            <a:extLst>
              <a:ext uri="{FF2B5EF4-FFF2-40B4-BE49-F238E27FC236}">
                <a16:creationId xmlns:a16="http://schemas.microsoft.com/office/drawing/2014/main" id="{943912EB-96E0-2337-5C5B-FB45275F2C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6050" y="2857468"/>
            <a:ext cx="2457034" cy="192734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e 13">
            <a:extLst>
              <a:ext uri="{FF2B5EF4-FFF2-40B4-BE49-F238E27FC236}">
                <a16:creationId xmlns:a16="http://schemas.microsoft.com/office/drawing/2014/main" id="{A8C5005A-2548-8D72-EC9B-D54074D7F1E3}"/>
              </a:ext>
            </a:extLst>
          </p:cNvPr>
          <p:cNvGraphicFramePr>
            <a:graphicFrameLocks noGrp="1"/>
          </p:cNvGraphicFramePr>
          <p:nvPr>
            <p:extLst>
              <p:ext uri="{D42A27DB-BD31-4B8C-83A1-F6EECF244321}">
                <p14:modId xmlns:p14="http://schemas.microsoft.com/office/powerpoint/2010/main" val="2269673575"/>
              </p:ext>
            </p:extLst>
          </p:nvPr>
        </p:nvGraphicFramePr>
        <p:xfrm>
          <a:off x="786150" y="1225995"/>
          <a:ext cx="5892642" cy="1494994"/>
        </p:xfrm>
        <a:graphic>
          <a:graphicData uri="http://schemas.openxmlformats.org/drawingml/2006/table">
            <a:tbl>
              <a:tblPr firstRow="1" bandRow="1">
                <a:tableStyleId>{701FB10D-A61A-4DE4-8506-F670E7A89527}</a:tableStyleId>
              </a:tblPr>
              <a:tblGrid>
                <a:gridCol w="2946321">
                  <a:extLst>
                    <a:ext uri="{9D8B030D-6E8A-4147-A177-3AD203B41FA5}">
                      <a16:colId xmlns:a16="http://schemas.microsoft.com/office/drawing/2014/main" val="358342784"/>
                    </a:ext>
                  </a:extLst>
                </a:gridCol>
                <a:gridCol w="2946321">
                  <a:extLst>
                    <a:ext uri="{9D8B030D-6E8A-4147-A177-3AD203B41FA5}">
                      <a16:colId xmlns:a16="http://schemas.microsoft.com/office/drawing/2014/main" val="2453126061"/>
                    </a:ext>
                  </a:extLst>
                </a:gridCol>
              </a:tblGrid>
              <a:tr h="396977">
                <a:tc>
                  <a:txBody>
                    <a:bodyPr/>
                    <a:lstStyle/>
                    <a:p>
                      <a:r>
                        <a:rPr lang="en-CA" sz="2000" dirty="0" err="1">
                          <a:latin typeface="Source Sans Pro" panose="020B0503030403020204" pitchFamily="34" charset="0"/>
                          <a:ea typeface="Source Sans Pro" panose="020B0503030403020204" pitchFamily="34" charset="0"/>
                        </a:rPr>
                        <a:t>Ljung</a:t>
                      </a:r>
                      <a:r>
                        <a:rPr lang="en-CA" sz="2000" dirty="0">
                          <a:latin typeface="Source Sans Pro" panose="020B0503030403020204" pitchFamily="34" charset="0"/>
                          <a:ea typeface="Source Sans Pro" panose="020B0503030403020204" pitchFamily="34" charset="0"/>
                        </a:rPr>
                        <a:t>-Box Test p-</a:t>
                      </a:r>
                      <a:r>
                        <a:rPr lang="en-CA" sz="2000" dirty="0" err="1">
                          <a:latin typeface="Source Sans Pro" panose="020B0503030403020204" pitchFamily="34" charset="0"/>
                          <a:ea typeface="Source Sans Pro" panose="020B0503030403020204" pitchFamily="34" charset="0"/>
                        </a:rPr>
                        <a:t>val</a:t>
                      </a:r>
                      <a:endParaRPr lang="en-CA" sz="2000" dirty="0">
                        <a:latin typeface="Source Sans Pro" panose="020B0503030403020204" pitchFamily="34" charset="0"/>
                        <a:ea typeface="Source Sans Pro" panose="020B0503030403020204" pitchFamily="34" charset="0"/>
                      </a:endParaRPr>
                    </a:p>
                  </a:txBody>
                  <a:tcPr/>
                </a:tc>
                <a:tc>
                  <a:txBody>
                    <a:bodyPr/>
                    <a:lstStyle/>
                    <a:p>
                      <a:r>
                        <a:rPr lang="en-CA" sz="2000" dirty="0">
                          <a:latin typeface="Source Sans Pro" panose="020B0503030403020204" pitchFamily="34" charset="0"/>
                          <a:ea typeface="Source Sans Pro" panose="020B0503030403020204" pitchFamily="34" charset="0"/>
                        </a:rPr>
                        <a:t>~0</a:t>
                      </a:r>
                    </a:p>
                  </a:txBody>
                  <a:tcPr/>
                </a:tc>
                <a:extLst>
                  <a:ext uri="{0D108BD9-81ED-4DB2-BD59-A6C34878D82A}">
                    <a16:rowId xmlns:a16="http://schemas.microsoft.com/office/drawing/2014/main" val="1681741667"/>
                  </a:ext>
                </a:extLst>
              </a:tr>
              <a:tr h="396977">
                <a:tc>
                  <a:txBody>
                    <a:bodyPr/>
                    <a:lstStyle/>
                    <a:p>
                      <a:r>
                        <a:rPr lang="en-CA" sz="2000" dirty="0">
                          <a:latin typeface="Source Sans Pro" panose="020B0503030403020204" pitchFamily="34" charset="0"/>
                          <a:ea typeface="Source Sans Pro" panose="020B0503030403020204" pitchFamily="34" charset="0"/>
                        </a:rPr>
                        <a:t>White Reality Check Avg Return</a:t>
                      </a:r>
                    </a:p>
                  </a:txBody>
                  <a:tcPr/>
                </a:tc>
                <a:tc>
                  <a:txBody>
                    <a:bodyPr/>
                    <a:lstStyle/>
                    <a:p>
                      <a:r>
                        <a:rPr lang="en-CA" sz="2000" dirty="0">
                          <a:latin typeface="Source Sans Pro" panose="020B0503030403020204" pitchFamily="34" charset="0"/>
                          <a:ea typeface="Source Sans Pro" panose="020B0503030403020204" pitchFamily="34" charset="0"/>
                        </a:rPr>
                        <a:t>-0.027</a:t>
                      </a:r>
                    </a:p>
                  </a:txBody>
                  <a:tcPr/>
                </a:tc>
                <a:extLst>
                  <a:ext uri="{0D108BD9-81ED-4DB2-BD59-A6C34878D82A}">
                    <a16:rowId xmlns:a16="http://schemas.microsoft.com/office/drawing/2014/main" val="1575675817"/>
                  </a:ext>
                </a:extLst>
              </a:tr>
              <a:tr h="396977">
                <a:tc>
                  <a:txBody>
                    <a:bodyPr/>
                    <a:lstStyle/>
                    <a:p>
                      <a:r>
                        <a:rPr lang="en-CA" sz="2000" dirty="0">
                          <a:latin typeface="Source Sans Pro" panose="020B0503030403020204" pitchFamily="34" charset="0"/>
                          <a:ea typeface="Source Sans Pro" panose="020B0503030403020204" pitchFamily="34" charset="0"/>
                        </a:rPr>
                        <a:t>White Reality Check p-</a:t>
                      </a:r>
                      <a:r>
                        <a:rPr lang="en-CA" sz="2000" dirty="0" err="1">
                          <a:latin typeface="Source Sans Pro" panose="020B0503030403020204" pitchFamily="34" charset="0"/>
                          <a:ea typeface="Source Sans Pro" panose="020B0503030403020204" pitchFamily="34" charset="0"/>
                        </a:rPr>
                        <a:t>val</a:t>
                      </a:r>
                      <a:endParaRPr lang="en-CA" sz="2000" dirty="0">
                        <a:latin typeface="Source Sans Pro" panose="020B0503030403020204" pitchFamily="34" charset="0"/>
                        <a:ea typeface="Source Sans Pro" panose="020B0503030403020204" pitchFamily="34" charset="0"/>
                      </a:endParaRPr>
                    </a:p>
                  </a:txBody>
                  <a:tcPr/>
                </a:tc>
                <a:tc>
                  <a:txBody>
                    <a:bodyPr/>
                    <a:lstStyle/>
                    <a:p>
                      <a:r>
                        <a:rPr lang="en-CA" sz="2000" dirty="0">
                          <a:latin typeface="Source Sans Pro" panose="020B0503030403020204" pitchFamily="34" charset="0"/>
                          <a:ea typeface="Source Sans Pro" panose="020B0503030403020204" pitchFamily="34" charset="0"/>
                        </a:rPr>
                        <a:t>0.973</a:t>
                      </a:r>
                    </a:p>
                  </a:txBody>
                  <a:tcPr/>
                </a:tc>
                <a:extLst>
                  <a:ext uri="{0D108BD9-81ED-4DB2-BD59-A6C34878D82A}">
                    <a16:rowId xmlns:a16="http://schemas.microsoft.com/office/drawing/2014/main" val="3986434562"/>
                  </a:ext>
                </a:extLst>
              </a:tr>
            </a:tbl>
          </a:graphicData>
        </a:graphic>
      </p:graphicFrame>
    </p:spTree>
    <p:extLst>
      <p:ext uri="{BB962C8B-B14F-4D97-AF65-F5344CB8AC3E}">
        <p14:creationId xmlns:p14="http://schemas.microsoft.com/office/powerpoint/2010/main" val="3894157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7013-CABD-7352-A4AE-29EC4D0CFE1E}"/>
              </a:ext>
            </a:extLst>
          </p:cNvPr>
          <p:cNvSpPr>
            <a:spLocks noGrp="1"/>
          </p:cNvSpPr>
          <p:nvPr>
            <p:ph type="title"/>
          </p:nvPr>
        </p:nvSpPr>
        <p:spPr/>
        <p:txBody>
          <a:bodyPr/>
          <a:lstStyle/>
          <a:p>
            <a:r>
              <a:rPr lang="en-CA" sz="2800" dirty="0"/>
              <a:t>Model Conclusions and Limitations</a:t>
            </a:r>
          </a:p>
        </p:txBody>
      </p:sp>
      <p:sp>
        <p:nvSpPr>
          <p:cNvPr id="3" name="Text Placeholder 2">
            <a:extLst>
              <a:ext uri="{FF2B5EF4-FFF2-40B4-BE49-F238E27FC236}">
                <a16:creationId xmlns:a16="http://schemas.microsoft.com/office/drawing/2014/main" id="{E0869B62-78DD-30A7-5C82-273723939560}"/>
              </a:ext>
            </a:extLst>
          </p:cNvPr>
          <p:cNvSpPr>
            <a:spLocks noGrp="1"/>
          </p:cNvSpPr>
          <p:nvPr>
            <p:ph type="body" idx="1"/>
          </p:nvPr>
        </p:nvSpPr>
        <p:spPr>
          <a:xfrm>
            <a:off x="786136" y="1200150"/>
            <a:ext cx="7618247" cy="3725700"/>
          </a:xfrm>
        </p:spPr>
        <p:txBody>
          <a:bodyPr/>
          <a:lstStyle/>
          <a:p>
            <a:r>
              <a:rPr lang="en-CA" dirty="0"/>
              <a:t>Overall a good experience</a:t>
            </a:r>
          </a:p>
          <a:p>
            <a:r>
              <a:rPr lang="en-CA" dirty="0"/>
              <a:t>Results promising but not statistically significant</a:t>
            </a:r>
          </a:p>
          <a:p>
            <a:r>
              <a:rPr lang="en-CA" dirty="0"/>
              <a:t>Model limitations identified throughout creation</a:t>
            </a:r>
          </a:p>
          <a:p>
            <a:pPr lvl="1"/>
            <a:r>
              <a:rPr lang="en-CA" dirty="0"/>
              <a:t>Difference in Data Frequency between some features</a:t>
            </a:r>
          </a:p>
          <a:p>
            <a:pPr lvl="1"/>
            <a:r>
              <a:rPr lang="en-CA" dirty="0"/>
              <a:t>Only 1 year of data</a:t>
            </a:r>
          </a:p>
          <a:p>
            <a:pPr lvl="1"/>
            <a:r>
              <a:rPr lang="en-CA" dirty="0"/>
              <a:t>Wavelet scaling done before pipeline</a:t>
            </a:r>
          </a:p>
          <a:p>
            <a:pPr lvl="1"/>
            <a:r>
              <a:rPr lang="en-CA" dirty="0"/>
              <a:t>Models not that sophisticated</a:t>
            </a:r>
          </a:p>
          <a:p>
            <a:endParaRPr lang="en-CA" dirty="0"/>
          </a:p>
        </p:txBody>
      </p:sp>
      <p:sp>
        <p:nvSpPr>
          <p:cNvPr id="5" name="Slide Number Placeholder 4">
            <a:extLst>
              <a:ext uri="{FF2B5EF4-FFF2-40B4-BE49-F238E27FC236}">
                <a16:creationId xmlns:a16="http://schemas.microsoft.com/office/drawing/2014/main" id="{9BEE8527-2077-5579-1AE6-D5914E850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1854787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THE END</a:t>
            </a:r>
            <a:br>
              <a:rPr lang="en" sz="4000" dirty="0"/>
            </a:br>
            <a:r>
              <a:rPr lang="en" sz="3200" dirty="0">
                <a:solidFill>
                  <a:schemeClr val="bg2"/>
                </a:solidFill>
              </a:rPr>
              <a:t>Thank You</a:t>
            </a:r>
            <a:endParaRPr sz="1200" dirty="0">
              <a:solidFill>
                <a:schemeClr val="bg2"/>
              </a:solidFill>
            </a:endParaRPr>
          </a:p>
        </p:txBody>
      </p:sp>
    </p:spTree>
    <p:extLst>
      <p:ext uri="{BB962C8B-B14F-4D97-AF65-F5344CB8AC3E}">
        <p14:creationId xmlns:p14="http://schemas.microsoft.com/office/powerpoint/2010/main" val="1998000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1.</a:t>
            </a:r>
            <a:endParaRPr sz="6000" dirty="0">
              <a:solidFill>
                <a:schemeClr val="accent4"/>
              </a:solidFill>
            </a:endParaRPr>
          </a:p>
          <a:p>
            <a:pPr marL="0" lvl="0" indent="0" algn="l" rtl="0">
              <a:spcBef>
                <a:spcPts val="0"/>
              </a:spcBef>
              <a:spcAft>
                <a:spcPts val="0"/>
              </a:spcAft>
              <a:buNone/>
            </a:pPr>
            <a:r>
              <a:rPr lang="en" dirty="0"/>
              <a:t>Background</a:t>
            </a:r>
            <a:endParaRPr dirty="0"/>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Goal</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867339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7013-CABD-7352-A4AE-29EC4D0CFE1E}"/>
              </a:ext>
            </a:extLst>
          </p:cNvPr>
          <p:cNvSpPr>
            <a:spLocks noGrp="1"/>
          </p:cNvSpPr>
          <p:nvPr>
            <p:ph type="title"/>
          </p:nvPr>
        </p:nvSpPr>
        <p:spPr/>
        <p:txBody>
          <a:bodyPr/>
          <a:lstStyle/>
          <a:p>
            <a:r>
              <a:rPr lang="en-CA" sz="2800" dirty="0"/>
              <a:t>Attributions</a:t>
            </a:r>
          </a:p>
        </p:txBody>
      </p:sp>
      <p:sp>
        <p:nvSpPr>
          <p:cNvPr id="3" name="Text Placeholder 2">
            <a:extLst>
              <a:ext uri="{FF2B5EF4-FFF2-40B4-BE49-F238E27FC236}">
                <a16:creationId xmlns:a16="http://schemas.microsoft.com/office/drawing/2014/main" id="{E0869B62-78DD-30A7-5C82-273723939560}"/>
              </a:ext>
            </a:extLst>
          </p:cNvPr>
          <p:cNvSpPr>
            <a:spLocks noGrp="1"/>
          </p:cNvSpPr>
          <p:nvPr>
            <p:ph type="body" idx="1"/>
          </p:nvPr>
        </p:nvSpPr>
        <p:spPr>
          <a:xfrm>
            <a:off x="786136" y="1200150"/>
            <a:ext cx="7618247" cy="3725700"/>
          </a:xfrm>
        </p:spPr>
        <p:txBody>
          <a:bodyPr/>
          <a:lstStyle/>
          <a:p>
            <a:r>
              <a:rPr lang="en-CA" dirty="0"/>
              <a:t>Seed program courtesy of </a:t>
            </a:r>
            <a:r>
              <a:rPr lang="en-CA" dirty="0" err="1"/>
              <a:t>Tatsat</a:t>
            </a:r>
            <a:r>
              <a:rPr lang="en-CA" dirty="0"/>
              <a:t> available </a:t>
            </a:r>
            <a:r>
              <a:rPr lang="en-CA" dirty="0">
                <a:hlinkClick r:id="rId3"/>
              </a:rPr>
              <a:t>here</a:t>
            </a:r>
            <a:endParaRPr lang="en-CA" dirty="0"/>
          </a:p>
          <a:p>
            <a:r>
              <a:rPr lang="en-CA" dirty="0"/>
              <a:t>Stock and ETF intra-day data acquired from WRDS, available </a:t>
            </a:r>
            <a:r>
              <a:rPr lang="en-CA" dirty="0">
                <a:hlinkClick r:id="rId4"/>
              </a:rPr>
              <a:t>here</a:t>
            </a:r>
            <a:endParaRPr lang="en-CA" dirty="0"/>
          </a:p>
          <a:p>
            <a:r>
              <a:rPr lang="en-CA" dirty="0"/>
              <a:t>DIX, GEX, </a:t>
            </a:r>
            <a:r>
              <a:rPr lang="en-CA"/>
              <a:t>VIX Contango, </a:t>
            </a:r>
            <a:r>
              <a:rPr lang="en-CA" dirty="0"/>
              <a:t>Options data acquired courtesy of APS1052 teaching team, available on Quercus</a:t>
            </a:r>
          </a:p>
          <a:p>
            <a:r>
              <a:rPr lang="en-CA" dirty="0"/>
              <a:t>Intra-day Processing Data Scripts courtesy of APS1052 teaching team, available on Quercus</a:t>
            </a:r>
          </a:p>
          <a:p>
            <a:r>
              <a:rPr lang="en-CA" dirty="0"/>
              <a:t>Model Evaluation (especially financial metrics) adapted from APS1052 Homework, available on Quercus</a:t>
            </a:r>
          </a:p>
          <a:p>
            <a:endParaRPr lang="en-CA" dirty="0"/>
          </a:p>
          <a:p>
            <a:endParaRPr lang="en-CA" dirty="0"/>
          </a:p>
        </p:txBody>
      </p:sp>
      <p:sp>
        <p:nvSpPr>
          <p:cNvPr id="5" name="Slide Number Placeholder 4">
            <a:extLst>
              <a:ext uri="{FF2B5EF4-FFF2-40B4-BE49-F238E27FC236}">
                <a16:creationId xmlns:a16="http://schemas.microsoft.com/office/drawing/2014/main" id="{9BEE8527-2077-5579-1AE6-D5914E850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306720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7013-CABD-7352-A4AE-29EC4D0CFE1E}"/>
              </a:ext>
            </a:extLst>
          </p:cNvPr>
          <p:cNvSpPr>
            <a:spLocks noGrp="1"/>
          </p:cNvSpPr>
          <p:nvPr>
            <p:ph type="title"/>
          </p:nvPr>
        </p:nvSpPr>
        <p:spPr/>
        <p:txBody>
          <a:bodyPr/>
          <a:lstStyle/>
          <a:p>
            <a:r>
              <a:rPr lang="en-CA" sz="2800" dirty="0"/>
              <a:t>Background</a:t>
            </a:r>
          </a:p>
        </p:txBody>
      </p:sp>
      <p:sp>
        <p:nvSpPr>
          <p:cNvPr id="3" name="Text Placeholder 2">
            <a:extLst>
              <a:ext uri="{FF2B5EF4-FFF2-40B4-BE49-F238E27FC236}">
                <a16:creationId xmlns:a16="http://schemas.microsoft.com/office/drawing/2014/main" id="{E0869B62-78DD-30A7-5C82-273723939560}"/>
              </a:ext>
            </a:extLst>
          </p:cNvPr>
          <p:cNvSpPr>
            <a:spLocks noGrp="1"/>
          </p:cNvSpPr>
          <p:nvPr>
            <p:ph type="body" idx="1"/>
          </p:nvPr>
        </p:nvSpPr>
        <p:spPr>
          <a:xfrm>
            <a:off x="786136" y="1200150"/>
            <a:ext cx="7618247" cy="3725700"/>
          </a:xfrm>
        </p:spPr>
        <p:txBody>
          <a:bodyPr/>
          <a:lstStyle/>
          <a:p>
            <a:r>
              <a:rPr lang="en-CA" dirty="0"/>
              <a:t>Project goal to extend </a:t>
            </a:r>
            <a:r>
              <a:rPr lang="en-CA" dirty="0" err="1"/>
              <a:t>Tatsat’s</a:t>
            </a:r>
            <a:r>
              <a:rPr lang="en-CA" dirty="0"/>
              <a:t> Case Study 1: Stock Price Prediction found in Chapter 5: Supervised Learning: Regression</a:t>
            </a:r>
          </a:p>
          <a:p>
            <a:r>
              <a:rPr lang="en-CA" dirty="0"/>
              <a:t>Target is MSFT stock returns</a:t>
            </a:r>
          </a:p>
          <a:p>
            <a:endParaRPr lang="en-CA" dirty="0"/>
          </a:p>
        </p:txBody>
      </p:sp>
      <p:sp>
        <p:nvSpPr>
          <p:cNvPr id="5" name="Slide Number Placeholder 4">
            <a:extLst>
              <a:ext uri="{FF2B5EF4-FFF2-40B4-BE49-F238E27FC236}">
                <a16:creationId xmlns:a16="http://schemas.microsoft.com/office/drawing/2014/main" id="{9BEE8527-2077-5579-1AE6-D5914E850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6" name="Picture 5" descr="A picture containing text, bird, gallinaceous bird, phasianid&#10;&#10;Description automatically generated">
            <a:extLst>
              <a:ext uri="{FF2B5EF4-FFF2-40B4-BE49-F238E27FC236}">
                <a16:creationId xmlns:a16="http://schemas.microsoft.com/office/drawing/2014/main" id="{EC075118-4F85-C267-D423-B16CAE704F84}"/>
              </a:ext>
            </a:extLst>
          </p:cNvPr>
          <p:cNvPicPr>
            <a:picLocks noChangeAspect="1"/>
          </p:cNvPicPr>
          <p:nvPr/>
        </p:nvPicPr>
        <p:blipFill>
          <a:blip r:embed="rId3"/>
          <a:stretch>
            <a:fillRect/>
          </a:stretch>
        </p:blipFill>
        <p:spPr>
          <a:xfrm>
            <a:off x="5488022" y="2649676"/>
            <a:ext cx="1665507" cy="2185704"/>
          </a:xfrm>
          <a:prstGeom prst="rect">
            <a:avLst/>
          </a:prstGeom>
        </p:spPr>
      </p:pic>
      <p:pic>
        <p:nvPicPr>
          <p:cNvPr id="9" name="Picture 8">
            <a:extLst>
              <a:ext uri="{FF2B5EF4-FFF2-40B4-BE49-F238E27FC236}">
                <a16:creationId xmlns:a16="http://schemas.microsoft.com/office/drawing/2014/main" id="{8BBA27C6-5B0A-5A3C-8012-0ACF59FC5227}"/>
              </a:ext>
            </a:extLst>
          </p:cNvPr>
          <p:cNvPicPr>
            <a:picLocks noChangeAspect="1"/>
          </p:cNvPicPr>
          <p:nvPr/>
        </p:nvPicPr>
        <p:blipFill>
          <a:blip r:embed="rId4"/>
          <a:stretch>
            <a:fillRect/>
          </a:stretch>
        </p:blipFill>
        <p:spPr>
          <a:xfrm>
            <a:off x="1798538" y="2797538"/>
            <a:ext cx="2438630" cy="1952313"/>
          </a:xfrm>
          <a:prstGeom prst="rect">
            <a:avLst/>
          </a:prstGeom>
        </p:spPr>
      </p:pic>
    </p:spTree>
    <p:extLst>
      <p:ext uri="{BB962C8B-B14F-4D97-AF65-F5344CB8AC3E}">
        <p14:creationId xmlns:p14="http://schemas.microsoft.com/office/powerpoint/2010/main" val="4128147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7013-CABD-7352-A4AE-29EC4D0CFE1E}"/>
              </a:ext>
            </a:extLst>
          </p:cNvPr>
          <p:cNvSpPr>
            <a:spLocks noGrp="1"/>
          </p:cNvSpPr>
          <p:nvPr>
            <p:ph type="title"/>
          </p:nvPr>
        </p:nvSpPr>
        <p:spPr/>
        <p:txBody>
          <a:bodyPr/>
          <a:lstStyle/>
          <a:p>
            <a:r>
              <a:rPr lang="en-CA" sz="2800" dirty="0"/>
              <a:t>Background</a:t>
            </a:r>
          </a:p>
        </p:txBody>
      </p:sp>
      <p:sp>
        <p:nvSpPr>
          <p:cNvPr id="3" name="Text Placeholder 2">
            <a:extLst>
              <a:ext uri="{FF2B5EF4-FFF2-40B4-BE49-F238E27FC236}">
                <a16:creationId xmlns:a16="http://schemas.microsoft.com/office/drawing/2014/main" id="{E0869B62-78DD-30A7-5C82-273723939560}"/>
              </a:ext>
            </a:extLst>
          </p:cNvPr>
          <p:cNvSpPr>
            <a:spLocks noGrp="1"/>
          </p:cNvSpPr>
          <p:nvPr>
            <p:ph type="body" idx="1"/>
          </p:nvPr>
        </p:nvSpPr>
        <p:spPr>
          <a:xfrm>
            <a:off x="786136" y="1200150"/>
            <a:ext cx="7618247" cy="3725700"/>
          </a:xfrm>
        </p:spPr>
        <p:txBody>
          <a:bodyPr/>
          <a:lstStyle/>
          <a:p>
            <a:r>
              <a:rPr lang="en-CA" dirty="0"/>
              <a:t>Some Extensions and Modifications made:</a:t>
            </a:r>
          </a:p>
          <a:p>
            <a:pPr lvl="1"/>
            <a:r>
              <a:rPr lang="en-CA" dirty="0"/>
              <a:t>Additional indicators included</a:t>
            </a:r>
          </a:p>
          <a:p>
            <a:pPr lvl="1"/>
            <a:r>
              <a:rPr lang="en-CA" dirty="0"/>
              <a:t>Intra-day data used</a:t>
            </a:r>
          </a:p>
          <a:p>
            <a:pPr lvl="1"/>
            <a:r>
              <a:rPr lang="en-CA" dirty="0"/>
              <a:t>Predicted target based on open price</a:t>
            </a:r>
          </a:p>
          <a:p>
            <a:pPr lvl="1"/>
            <a:r>
              <a:rPr lang="en-CA" dirty="0"/>
              <a:t>Regression problem changed to multi-label classification</a:t>
            </a:r>
          </a:p>
          <a:p>
            <a:pPr lvl="1"/>
            <a:r>
              <a:rPr lang="en-CA" dirty="0"/>
              <a:t>More in-depth model tuning with Pipeline and </a:t>
            </a:r>
            <a:r>
              <a:rPr lang="en-CA" dirty="0" err="1"/>
              <a:t>GridSearch</a:t>
            </a:r>
            <a:endParaRPr lang="en-CA" dirty="0"/>
          </a:p>
          <a:p>
            <a:pPr lvl="1"/>
            <a:r>
              <a:rPr lang="en-CA" dirty="0"/>
              <a:t>Better Evaluation Metrics</a:t>
            </a:r>
          </a:p>
          <a:p>
            <a:endParaRPr lang="en-CA" dirty="0"/>
          </a:p>
        </p:txBody>
      </p:sp>
      <p:sp>
        <p:nvSpPr>
          <p:cNvPr id="5" name="Slide Number Placeholder 4">
            <a:extLst>
              <a:ext uri="{FF2B5EF4-FFF2-40B4-BE49-F238E27FC236}">
                <a16:creationId xmlns:a16="http://schemas.microsoft.com/office/drawing/2014/main" id="{9BEE8527-2077-5579-1AE6-D5914E850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907273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2.</a:t>
            </a:r>
            <a:endParaRPr sz="6000" dirty="0">
              <a:solidFill>
                <a:schemeClr val="accent4"/>
              </a:solidFill>
            </a:endParaRPr>
          </a:p>
          <a:p>
            <a:pPr marL="0" lvl="0" indent="0" algn="l" rtl="0">
              <a:spcBef>
                <a:spcPts val="0"/>
              </a:spcBef>
              <a:spcAft>
                <a:spcPts val="0"/>
              </a:spcAft>
              <a:buNone/>
            </a:pPr>
            <a:r>
              <a:rPr lang="en-CA" dirty="0"/>
              <a:t>Data Acquisition</a:t>
            </a:r>
            <a:endParaRPr dirty="0"/>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A</a:t>
            </a:r>
            <a:r>
              <a:rPr lang="en" dirty="0"/>
              <a:t>nd Data Processing</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637266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7013-CABD-7352-A4AE-29EC4D0CFE1E}"/>
              </a:ext>
            </a:extLst>
          </p:cNvPr>
          <p:cNvSpPr>
            <a:spLocks noGrp="1"/>
          </p:cNvSpPr>
          <p:nvPr>
            <p:ph type="title"/>
          </p:nvPr>
        </p:nvSpPr>
        <p:spPr/>
        <p:txBody>
          <a:bodyPr/>
          <a:lstStyle/>
          <a:p>
            <a:r>
              <a:rPr lang="en-CA" sz="2800" dirty="0"/>
              <a:t>Data Acquisition</a:t>
            </a:r>
          </a:p>
        </p:txBody>
      </p:sp>
      <p:sp>
        <p:nvSpPr>
          <p:cNvPr id="3" name="Text Placeholder 2">
            <a:extLst>
              <a:ext uri="{FF2B5EF4-FFF2-40B4-BE49-F238E27FC236}">
                <a16:creationId xmlns:a16="http://schemas.microsoft.com/office/drawing/2014/main" id="{E0869B62-78DD-30A7-5C82-273723939560}"/>
              </a:ext>
            </a:extLst>
          </p:cNvPr>
          <p:cNvSpPr>
            <a:spLocks noGrp="1"/>
          </p:cNvSpPr>
          <p:nvPr>
            <p:ph type="body" idx="1"/>
          </p:nvPr>
        </p:nvSpPr>
        <p:spPr>
          <a:xfrm>
            <a:off x="786136" y="1200150"/>
            <a:ext cx="7618247" cy="3725700"/>
          </a:xfrm>
        </p:spPr>
        <p:txBody>
          <a:bodyPr/>
          <a:lstStyle/>
          <a:p>
            <a:r>
              <a:rPr lang="en-CA" dirty="0"/>
              <a:t>Data pulled from WRDS and from Indicators provided on Quercus</a:t>
            </a:r>
          </a:p>
          <a:p>
            <a:r>
              <a:rPr lang="en-CA" dirty="0"/>
              <a:t>All data created to be hourly from 4am to 8pm on every business day in 2017</a:t>
            </a:r>
          </a:p>
          <a:p>
            <a:r>
              <a:rPr lang="en-CA" dirty="0"/>
              <a:t>Millisecond data converted to hourly data via the scripts provided on Quercus.</a:t>
            </a:r>
          </a:p>
        </p:txBody>
      </p:sp>
      <p:sp>
        <p:nvSpPr>
          <p:cNvPr id="5" name="Slide Number Placeholder 4">
            <a:extLst>
              <a:ext uri="{FF2B5EF4-FFF2-40B4-BE49-F238E27FC236}">
                <a16:creationId xmlns:a16="http://schemas.microsoft.com/office/drawing/2014/main" id="{9BEE8527-2077-5579-1AE6-D5914E850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6" name="Picture 5" descr="Logo, icon&#10;&#10;Description automatically generated">
            <a:extLst>
              <a:ext uri="{FF2B5EF4-FFF2-40B4-BE49-F238E27FC236}">
                <a16:creationId xmlns:a16="http://schemas.microsoft.com/office/drawing/2014/main" id="{7EF061CB-4265-436D-623C-302BA6A93743}"/>
              </a:ext>
            </a:extLst>
          </p:cNvPr>
          <p:cNvPicPr>
            <a:picLocks noChangeAspect="1"/>
          </p:cNvPicPr>
          <p:nvPr/>
        </p:nvPicPr>
        <p:blipFill>
          <a:blip r:embed="rId3"/>
          <a:stretch>
            <a:fillRect/>
          </a:stretch>
        </p:blipFill>
        <p:spPr>
          <a:xfrm>
            <a:off x="1096045" y="3524118"/>
            <a:ext cx="1341541" cy="838463"/>
          </a:xfrm>
          <a:prstGeom prst="rect">
            <a:avLst/>
          </a:prstGeom>
        </p:spPr>
      </p:pic>
      <p:pic>
        <p:nvPicPr>
          <p:cNvPr id="8" name="Picture 7" descr="Logo&#10;&#10;Description automatically generated">
            <a:extLst>
              <a:ext uri="{FF2B5EF4-FFF2-40B4-BE49-F238E27FC236}">
                <a16:creationId xmlns:a16="http://schemas.microsoft.com/office/drawing/2014/main" id="{C5A040C3-B07D-834B-1406-9A10ED1CB4DA}"/>
              </a:ext>
            </a:extLst>
          </p:cNvPr>
          <p:cNvPicPr>
            <a:picLocks noChangeAspect="1"/>
          </p:cNvPicPr>
          <p:nvPr/>
        </p:nvPicPr>
        <p:blipFill>
          <a:blip r:embed="rId4"/>
          <a:stretch>
            <a:fillRect/>
          </a:stretch>
        </p:blipFill>
        <p:spPr>
          <a:xfrm>
            <a:off x="2079820" y="4226071"/>
            <a:ext cx="1795489" cy="1009963"/>
          </a:xfrm>
          <a:prstGeom prst="rect">
            <a:avLst/>
          </a:prstGeom>
        </p:spPr>
      </p:pic>
      <p:pic>
        <p:nvPicPr>
          <p:cNvPr id="10" name="Picture 9" descr="Shape&#10;&#10;Description automatically generated with low confidence">
            <a:extLst>
              <a:ext uri="{FF2B5EF4-FFF2-40B4-BE49-F238E27FC236}">
                <a16:creationId xmlns:a16="http://schemas.microsoft.com/office/drawing/2014/main" id="{1A408B3B-CCC4-EB2E-2560-5ACC82B463D6}"/>
              </a:ext>
            </a:extLst>
          </p:cNvPr>
          <p:cNvPicPr>
            <a:picLocks noChangeAspect="1"/>
          </p:cNvPicPr>
          <p:nvPr/>
        </p:nvPicPr>
        <p:blipFill>
          <a:blip r:embed="rId5"/>
          <a:stretch>
            <a:fillRect/>
          </a:stretch>
        </p:blipFill>
        <p:spPr>
          <a:xfrm>
            <a:off x="3547373" y="3535998"/>
            <a:ext cx="906276" cy="679707"/>
          </a:xfrm>
          <a:prstGeom prst="rect">
            <a:avLst/>
          </a:prstGeom>
        </p:spPr>
      </p:pic>
      <p:pic>
        <p:nvPicPr>
          <p:cNvPr id="12" name="Picture 11" descr="Logo, icon&#10;&#10;Description automatically generated">
            <a:extLst>
              <a:ext uri="{FF2B5EF4-FFF2-40B4-BE49-F238E27FC236}">
                <a16:creationId xmlns:a16="http://schemas.microsoft.com/office/drawing/2014/main" id="{2C830210-C38D-320A-9905-1EA3A3D6FBA9}"/>
              </a:ext>
            </a:extLst>
          </p:cNvPr>
          <p:cNvPicPr>
            <a:picLocks noChangeAspect="1"/>
          </p:cNvPicPr>
          <p:nvPr/>
        </p:nvPicPr>
        <p:blipFill>
          <a:blip r:embed="rId6"/>
          <a:stretch>
            <a:fillRect/>
          </a:stretch>
        </p:blipFill>
        <p:spPr>
          <a:xfrm>
            <a:off x="4479507" y="3520364"/>
            <a:ext cx="800994" cy="800994"/>
          </a:xfrm>
          <a:prstGeom prst="rect">
            <a:avLst/>
          </a:prstGeom>
        </p:spPr>
      </p:pic>
      <p:pic>
        <p:nvPicPr>
          <p:cNvPr id="14" name="Picture 13" descr="Logo&#10;&#10;Description automatically generated">
            <a:extLst>
              <a:ext uri="{FF2B5EF4-FFF2-40B4-BE49-F238E27FC236}">
                <a16:creationId xmlns:a16="http://schemas.microsoft.com/office/drawing/2014/main" id="{DEAE9D7E-3ACB-721B-8EE5-E25DB8C0531E}"/>
              </a:ext>
            </a:extLst>
          </p:cNvPr>
          <p:cNvPicPr>
            <a:picLocks noChangeAspect="1"/>
          </p:cNvPicPr>
          <p:nvPr/>
        </p:nvPicPr>
        <p:blipFill>
          <a:blip r:embed="rId7"/>
          <a:stretch>
            <a:fillRect/>
          </a:stretch>
        </p:blipFill>
        <p:spPr>
          <a:xfrm>
            <a:off x="6611230" y="3553918"/>
            <a:ext cx="892283" cy="733885"/>
          </a:xfrm>
          <a:prstGeom prst="rect">
            <a:avLst/>
          </a:prstGeom>
        </p:spPr>
      </p:pic>
      <p:pic>
        <p:nvPicPr>
          <p:cNvPr id="18" name="Picture 17" descr="Logo, company name&#10;&#10;Description automatically generated">
            <a:extLst>
              <a:ext uri="{FF2B5EF4-FFF2-40B4-BE49-F238E27FC236}">
                <a16:creationId xmlns:a16="http://schemas.microsoft.com/office/drawing/2014/main" id="{A60F4D54-678E-7B58-CA93-B6BA5C81BB9E}"/>
              </a:ext>
            </a:extLst>
          </p:cNvPr>
          <p:cNvPicPr>
            <a:picLocks noChangeAspect="1"/>
          </p:cNvPicPr>
          <p:nvPr/>
        </p:nvPicPr>
        <p:blipFill>
          <a:blip r:embed="rId8"/>
          <a:stretch>
            <a:fillRect/>
          </a:stretch>
        </p:blipFill>
        <p:spPr>
          <a:xfrm>
            <a:off x="3993313" y="4313477"/>
            <a:ext cx="1551137" cy="871591"/>
          </a:xfrm>
          <a:prstGeom prst="rect">
            <a:avLst/>
          </a:prstGeom>
        </p:spPr>
      </p:pic>
      <p:pic>
        <p:nvPicPr>
          <p:cNvPr id="20" name="Picture 19" descr="Logo&#10;&#10;Description automatically generated">
            <a:extLst>
              <a:ext uri="{FF2B5EF4-FFF2-40B4-BE49-F238E27FC236}">
                <a16:creationId xmlns:a16="http://schemas.microsoft.com/office/drawing/2014/main" id="{852CA69A-8927-3EE1-9DA7-9256A8F274E2}"/>
              </a:ext>
            </a:extLst>
          </p:cNvPr>
          <p:cNvPicPr>
            <a:picLocks noChangeAspect="1"/>
          </p:cNvPicPr>
          <p:nvPr/>
        </p:nvPicPr>
        <p:blipFill>
          <a:blip r:embed="rId9"/>
          <a:stretch>
            <a:fillRect/>
          </a:stretch>
        </p:blipFill>
        <p:spPr>
          <a:xfrm>
            <a:off x="786135" y="4396561"/>
            <a:ext cx="991103" cy="653832"/>
          </a:xfrm>
          <a:prstGeom prst="rect">
            <a:avLst/>
          </a:prstGeom>
        </p:spPr>
      </p:pic>
      <p:pic>
        <p:nvPicPr>
          <p:cNvPr id="22" name="Picture 21" descr="Circle&#10;&#10;Description automatically generated with low confidence">
            <a:extLst>
              <a:ext uri="{FF2B5EF4-FFF2-40B4-BE49-F238E27FC236}">
                <a16:creationId xmlns:a16="http://schemas.microsoft.com/office/drawing/2014/main" id="{0231906B-19D8-F89E-EC3F-82007CF2088B}"/>
              </a:ext>
            </a:extLst>
          </p:cNvPr>
          <p:cNvPicPr>
            <a:picLocks noChangeAspect="1"/>
          </p:cNvPicPr>
          <p:nvPr/>
        </p:nvPicPr>
        <p:blipFill>
          <a:blip r:embed="rId10"/>
          <a:stretch>
            <a:fillRect/>
          </a:stretch>
        </p:blipFill>
        <p:spPr>
          <a:xfrm>
            <a:off x="5386471" y="3566862"/>
            <a:ext cx="1048407" cy="733885"/>
          </a:xfrm>
          <a:prstGeom prst="rect">
            <a:avLst/>
          </a:prstGeom>
        </p:spPr>
      </p:pic>
      <p:pic>
        <p:nvPicPr>
          <p:cNvPr id="24" name="Picture 23" descr="Logo&#10;&#10;Description automatically generated">
            <a:extLst>
              <a:ext uri="{FF2B5EF4-FFF2-40B4-BE49-F238E27FC236}">
                <a16:creationId xmlns:a16="http://schemas.microsoft.com/office/drawing/2014/main" id="{FDE8DCED-418B-4427-7310-60468B728345}"/>
              </a:ext>
            </a:extLst>
          </p:cNvPr>
          <p:cNvPicPr>
            <a:picLocks noChangeAspect="1"/>
          </p:cNvPicPr>
          <p:nvPr/>
        </p:nvPicPr>
        <p:blipFill>
          <a:blip r:embed="rId11"/>
          <a:stretch>
            <a:fillRect/>
          </a:stretch>
        </p:blipFill>
        <p:spPr>
          <a:xfrm>
            <a:off x="2482480" y="3679017"/>
            <a:ext cx="1030422" cy="509576"/>
          </a:xfrm>
          <a:prstGeom prst="rect">
            <a:avLst/>
          </a:prstGeom>
        </p:spPr>
      </p:pic>
      <p:pic>
        <p:nvPicPr>
          <p:cNvPr id="26" name="Picture 25" descr="Logo&#10;&#10;Description automatically generated">
            <a:extLst>
              <a:ext uri="{FF2B5EF4-FFF2-40B4-BE49-F238E27FC236}">
                <a16:creationId xmlns:a16="http://schemas.microsoft.com/office/drawing/2014/main" id="{161B5E8D-97C7-4A09-50FF-49250E76A2B4}"/>
              </a:ext>
            </a:extLst>
          </p:cNvPr>
          <p:cNvPicPr>
            <a:picLocks noChangeAspect="1"/>
          </p:cNvPicPr>
          <p:nvPr/>
        </p:nvPicPr>
        <p:blipFill>
          <a:blip r:embed="rId12"/>
          <a:stretch>
            <a:fillRect/>
          </a:stretch>
        </p:blipFill>
        <p:spPr>
          <a:xfrm>
            <a:off x="5705641" y="4177752"/>
            <a:ext cx="2060089" cy="1158800"/>
          </a:xfrm>
          <a:prstGeom prst="rect">
            <a:avLst/>
          </a:prstGeom>
        </p:spPr>
      </p:pic>
    </p:spTree>
    <p:extLst>
      <p:ext uri="{BB962C8B-B14F-4D97-AF65-F5344CB8AC3E}">
        <p14:creationId xmlns:p14="http://schemas.microsoft.com/office/powerpoint/2010/main" val="130036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3.</a:t>
            </a:r>
            <a:endParaRPr sz="6000" dirty="0">
              <a:solidFill>
                <a:schemeClr val="accent4"/>
              </a:solidFill>
            </a:endParaRPr>
          </a:p>
          <a:p>
            <a:pPr marL="0" lvl="0" indent="0" algn="l" rtl="0">
              <a:spcBef>
                <a:spcPts val="0"/>
              </a:spcBef>
              <a:spcAft>
                <a:spcPts val="0"/>
              </a:spcAft>
              <a:buNone/>
            </a:pPr>
            <a:r>
              <a:rPr lang="en-CA" dirty="0"/>
              <a:t>Feature Engineering</a:t>
            </a:r>
            <a:endParaRPr dirty="0"/>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Creating Additional Indicators</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86934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7013-CABD-7352-A4AE-29EC4D0CFE1E}"/>
              </a:ext>
            </a:extLst>
          </p:cNvPr>
          <p:cNvSpPr>
            <a:spLocks noGrp="1"/>
          </p:cNvSpPr>
          <p:nvPr>
            <p:ph type="title"/>
          </p:nvPr>
        </p:nvSpPr>
        <p:spPr/>
        <p:txBody>
          <a:bodyPr/>
          <a:lstStyle/>
          <a:p>
            <a:r>
              <a:rPr lang="en-CA" sz="2800" dirty="0"/>
              <a:t>Feature Engineering</a:t>
            </a:r>
          </a:p>
        </p:txBody>
      </p:sp>
      <p:sp>
        <p:nvSpPr>
          <p:cNvPr id="3" name="Text Placeholder 2">
            <a:extLst>
              <a:ext uri="{FF2B5EF4-FFF2-40B4-BE49-F238E27FC236}">
                <a16:creationId xmlns:a16="http://schemas.microsoft.com/office/drawing/2014/main" id="{E0869B62-78DD-30A7-5C82-273723939560}"/>
              </a:ext>
            </a:extLst>
          </p:cNvPr>
          <p:cNvSpPr>
            <a:spLocks noGrp="1"/>
          </p:cNvSpPr>
          <p:nvPr>
            <p:ph type="body" idx="1"/>
          </p:nvPr>
        </p:nvSpPr>
        <p:spPr>
          <a:xfrm>
            <a:off x="786136" y="1200150"/>
            <a:ext cx="4302805" cy="3725700"/>
          </a:xfrm>
        </p:spPr>
        <p:txBody>
          <a:bodyPr/>
          <a:lstStyle/>
          <a:p>
            <a:r>
              <a:rPr lang="en-CA" dirty="0"/>
              <a:t>Hourly returns of 4, 8, 16, 32 hours of the OPEN price created</a:t>
            </a:r>
          </a:p>
          <a:p>
            <a:r>
              <a:rPr lang="en-CA" dirty="0" err="1"/>
              <a:t>TALib</a:t>
            </a:r>
            <a:r>
              <a:rPr lang="en-CA" dirty="0"/>
              <a:t> features generated</a:t>
            </a:r>
          </a:p>
          <a:p>
            <a:pPr lvl="1"/>
            <a:r>
              <a:rPr lang="en-CA" dirty="0" err="1"/>
              <a:t>TALib</a:t>
            </a:r>
            <a:r>
              <a:rPr lang="en-CA" dirty="0"/>
              <a:t> </a:t>
            </a:r>
            <a:r>
              <a:rPr lang="en-CA" dirty="0" err="1"/>
              <a:t>timeperiod</a:t>
            </a:r>
            <a:r>
              <a:rPr lang="en-CA" dirty="0"/>
              <a:t> / window optimized in data pipeline</a:t>
            </a:r>
          </a:p>
          <a:p>
            <a:r>
              <a:rPr lang="en-CA" dirty="0"/>
              <a:t>Exponential Weighted Moving Average performed on OPEN</a:t>
            </a:r>
          </a:p>
          <a:p>
            <a:r>
              <a:rPr lang="en-CA" dirty="0"/>
              <a:t>Wavelet smoothing performed on Returns</a:t>
            </a:r>
          </a:p>
          <a:p>
            <a:endParaRPr lang="en-CA" dirty="0"/>
          </a:p>
        </p:txBody>
      </p:sp>
      <p:sp>
        <p:nvSpPr>
          <p:cNvPr id="5" name="Slide Number Placeholder 4">
            <a:extLst>
              <a:ext uri="{FF2B5EF4-FFF2-40B4-BE49-F238E27FC236}">
                <a16:creationId xmlns:a16="http://schemas.microsoft.com/office/drawing/2014/main" id="{9BEE8527-2077-5579-1AE6-D5914E850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1025" name="Picture 1">
            <a:extLst>
              <a:ext uri="{FF2B5EF4-FFF2-40B4-BE49-F238E27FC236}">
                <a16:creationId xmlns:a16="http://schemas.microsoft.com/office/drawing/2014/main" id="{F8AF77E8-8D3B-BBE2-AD6A-5F7EF1D3A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8941" y="1390650"/>
            <a:ext cx="3640485"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251377"/>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3666</Words>
  <Application>Microsoft Office PowerPoint</Application>
  <PresentationFormat>On-screen Show (16:9)</PresentationFormat>
  <Paragraphs>251</Paragraphs>
  <Slides>30</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Source Sans Pro</vt:lpstr>
      <vt:lpstr>Arial</vt:lpstr>
      <vt:lpstr>Roboto Slab</vt:lpstr>
      <vt:lpstr>Cordelia template</vt:lpstr>
      <vt:lpstr>APS1052: Final Project: MSFT Stock Prediction William Ferrie - 1004241509 For explanatory notes please see Speaker Notes on each slide.</vt:lpstr>
      <vt:lpstr>Project Overview</vt:lpstr>
      <vt:lpstr>1. Background</vt:lpstr>
      <vt:lpstr>Background</vt:lpstr>
      <vt:lpstr>Background</vt:lpstr>
      <vt:lpstr>2. Data Acquisition</vt:lpstr>
      <vt:lpstr>Data Acquisition</vt:lpstr>
      <vt:lpstr>3. Feature Engineering</vt:lpstr>
      <vt:lpstr>Feature Engineering</vt:lpstr>
      <vt:lpstr>Feature Engineering - Target</vt:lpstr>
      <vt:lpstr>4. Exploratory Data Analysis</vt:lpstr>
      <vt:lpstr>Exploratory Data Analysis</vt:lpstr>
      <vt:lpstr>Exploratory Data Analysis - Features</vt:lpstr>
      <vt:lpstr>5. Data Pipeline</vt:lpstr>
      <vt:lpstr>Data Pipeline - Original</vt:lpstr>
      <vt:lpstr>Data Pipeline - After</vt:lpstr>
      <vt:lpstr>6. Model Selection</vt:lpstr>
      <vt:lpstr>Model Selection and Tuning</vt:lpstr>
      <vt:lpstr>Model Selection and Tuning</vt:lpstr>
      <vt:lpstr>7. Testing</vt:lpstr>
      <vt:lpstr>Testing</vt:lpstr>
      <vt:lpstr>Testing</vt:lpstr>
      <vt:lpstr>8. Evaluation</vt:lpstr>
      <vt:lpstr>Evaluation –Statistical Metrics</vt:lpstr>
      <vt:lpstr>Evaluation – Phi K</vt:lpstr>
      <vt:lpstr>Evaluation – Other Financial Metrics</vt:lpstr>
      <vt:lpstr>Evaluation – Other Metrics</vt:lpstr>
      <vt:lpstr>Model Conclusions and Limitations</vt:lpstr>
      <vt:lpstr>THE END Thank You</vt:lpstr>
      <vt:lpstr>Attributions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APS1052: Final Project William Ferrie - 1004241509</dc:title>
  <dc:creator>William Ferrie</dc:creator>
  <cp:lastModifiedBy>William Ferrie</cp:lastModifiedBy>
  <cp:revision>16</cp:revision>
  <dcterms:modified xsi:type="dcterms:W3CDTF">2022-12-22T04:07:05Z</dcterms:modified>
</cp:coreProperties>
</file>