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81" r:id="rId4"/>
    <p:sldId id="286" r:id="rId5"/>
    <p:sldId id="269" r:id="rId6"/>
    <p:sldId id="283" r:id="rId7"/>
    <p:sldId id="287" r:id="rId8"/>
    <p:sldId id="288" r:id="rId9"/>
    <p:sldId id="278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CAE9-DF33-4F61-B3CF-C3555E61E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A072F-DEB2-4B14-9871-265C416D2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1CAE-9941-41F1-9865-82641F46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28DF-E88E-4627-AFBF-931C29A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F71C1-FD55-4A45-9E89-2D756FD9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89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9121-F6FD-4A0C-8F66-A1B0073C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51662-858C-4168-A809-2D0BE766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19A5-FBA4-434B-92B7-29DD1A90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E7B76-1F07-4DE1-8E5A-9CFB33D7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3FC18-31AB-497A-97BD-9B06C32F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2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D17B0-03CC-4FD9-B095-CEA994F69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DE4CA-A554-4E10-AD22-BB13509AE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B888E-8A6B-408A-9E31-FDB69CC4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129B-3696-49F9-8D3B-143307D2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A2AE-C0FD-4AB7-97AD-6C7ADAD0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41AC-B532-40E2-884E-63EE747C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458B-3BC5-4857-84F6-71A53DBC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00D8-6F1A-4FD9-B266-608512AA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F3AE-ABAF-4316-AE37-8348DD68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270E-C5B0-43FF-86C6-6FB2A09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08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334A-0E82-4D27-8132-764600C9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ABFF6-BF78-4640-BE63-0D405DCED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3DD96-5E7A-4CE7-BE3E-43BEC10E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DC6C-9C33-4E68-BDD9-ED8C5BF5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85AC-29CD-441A-B986-BE43ED52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8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58C7-F502-4E66-B597-8BD1225A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60C0-EBF3-4058-9D48-3C094E853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47C5-DFF9-484E-B326-2251D016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A6899-77D1-4FC8-9BDC-8F86FC01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5F38B-F3AA-40F2-A458-37F01FD2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BA692-40F8-486E-923B-26CE640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5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4793-E5D6-4C8A-8300-AC462E79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E6DAB-7DD4-4C74-9E3C-1115338A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FDDE3-E158-4FC3-90A7-40FADE11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42BCE-0738-4B68-9542-85D58ACA2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F8487-3C2F-4FC2-B990-E2F29101A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D64AD-5C5F-4E20-88DD-84FAA7B1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DB4C0-FDAE-46BB-AF30-814D13B1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6BC55-7A68-4CA0-808C-275427AF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54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4BC3-8EC2-4979-9389-BEA4A142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A5E70-E87A-45E1-A68E-D8ECA8AA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BED38-0BA9-41AB-A3F7-03D144B9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0D4CE-DEF6-49AE-8DCE-E30E167F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22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EE68-B590-4A2F-8A91-4D4CBBDD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F8620-0797-454D-9CDF-0997768D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D295-57B8-481B-A2EF-3185F89A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DE8B-B7C3-49C3-961E-BCAAED19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29A8-0609-4CE0-BC63-F16AB097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5C00A-8176-40DE-9BFE-F0AEDB277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276B-AC0E-4234-A82D-80548041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4CDA8-5298-49CE-8A1C-9CC72ADD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661F5-2E68-4618-8BEB-1F0DD939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1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0794-5D34-455E-BE6A-26A6A2A2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35B23-1F71-456A-A467-9594768F4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E3AF1-FAA4-4A24-857D-A0A11F37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8D094-5CE2-4793-B613-19157E57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C8A21-3388-42AD-A6A0-D5DC0983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1BB14-9048-4008-A0E5-526C2117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46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97D19-D1EF-422D-87E3-700F8211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D2DF-5A97-404D-A83C-061B8637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769F7-B54E-4A8D-A3F0-FBE6686AE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BDE4-4BAE-4229-9A3A-3F20D532C5F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4213-8FED-4E75-87A5-75DE6113B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6175-A2B7-4D3B-B00F-73AF11EB0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D716-53A9-4B5E-946F-D1129DC50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35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97CD-C7FB-4AE0-8570-598D07C4E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LIA Automatization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E4E8A-B4E9-4319-BD54-3A8714532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-README-</a:t>
            </a:r>
          </a:p>
        </p:txBody>
      </p:sp>
    </p:spTree>
    <p:extLst>
      <p:ext uri="{BB962C8B-B14F-4D97-AF65-F5344CB8AC3E}">
        <p14:creationId xmlns:p14="http://schemas.microsoft.com/office/powerpoint/2010/main" val="57165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22654" y="1609040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LIA.py --select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778043"/>
            <a:ext cx="10877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An optional flag can be added in order to select specific analysis: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10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8CD2FD-F6DA-4BD5-A27F-5694AB1C801D}"/>
              </a:ext>
            </a:extLst>
          </p:cNvPr>
          <p:cNvSpPr/>
          <p:nvPr/>
        </p:nvSpPr>
        <p:spPr>
          <a:xfrm>
            <a:off x="657497" y="2244893"/>
            <a:ext cx="108770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When doing so, the following window will open up.</a:t>
            </a:r>
          </a:p>
          <a:p>
            <a:endParaRPr lang="en-GB" sz="2000" dirty="0"/>
          </a:p>
          <a:p>
            <a:r>
              <a:rPr lang="en-GB" sz="2000" dirty="0"/>
              <a:t>Select the analysis to execute and click on Run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6ED69-1A02-445A-83BD-DD2BC131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595" y="2244893"/>
            <a:ext cx="2843729" cy="29106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5209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+mn-lt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1 - Setting up environment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A – Folder structure</a:t>
            </a:r>
            <a:r>
              <a:rPr lang="en-GB" dirty="0"/>
              <a:t>……………………………………………..........................3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B – Requirements</a:t>
            </a:r>
            <a:r>
              <a:rPr lang="en-GB" dirty="0"/>
              <a:t>……………………..……………......................................4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C – Building environment</a:t>
            </a:r>
            <a:r>
              <a:rPr lang="en-GB" dirty="0"/>
              <a:t>…………………………………………………………….5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2 – Running scripts</a:t>
            </a:r>
            <a:r>
              <a:rPr lang="en-GB" dirty="0"/>
              <a:t>......................................................................................6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A – Downloading the data</a:t>
            </a:r>
            <a:r>
              <a:rPr lang="en-GB" dirty="0"/>
              <a:t>……………………………………..........................3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B – Running the analysis</a:t>
            </a:r>
            <a:r>
              <a:rPr lang="en-GB" dirty="0"/>
              <a:t>……………..……………......................................4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07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68" y="1430383"/>
            <a:ext cx="855617" cy="8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51893" y="164718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</a:t>
            </a:r>
          </a:p>
        </p:txBody>
      </p:sp>
      <p:cxnSp>
        <p:nvCxnSpPr>
          <p:cNvPr id="5" name="Straight Connector 4"/>
          <p:cNvCxnSpPr>
            <a:cxnSpLocks/>
            <a:stCxn id="3076" idx="2"/>
          </p:cNvCxnSpPr>
          <p:nvPr/>
        </p:nvCxnSpPr>
        <p:spPr>
          <a:xfrm flipH="1">
            <a:off x="2226493" y="2286000"/>
            <a:ext cx="11584" cy="418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47845" y="465175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26493" y="51138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26493" y="5999963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30" y="3122919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47" y="4434612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python script logo&quot;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31" y="4852482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power point logo&quot;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13" y="5869692"/>
            <a:ext cx="353887" cy="34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622449" y="4460853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scripts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5701" y="2772665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Dataframes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3397" y="494045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LIA.py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22449" y="585506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README.pptx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41982" y="3079387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with ODC links + folder with zarr files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3823" y="2662549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asset_info.csv, country_info.csv and enso.csv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41982" y="3442805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 shapefiles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823" y="4504614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scripts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3</a:t>
            </a:fld>
            <a:endParaRPr lang="en-GB"/>
          </a:p>
        </p:txBody>
      </p:sp>
      <p:pic>
        <p:nvPicPr>
          <p:cNvPr id="1028" name="Picture 4" descr="Résultat de recherche d'images pour &quot;file icon&quot;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6328" y="6300305"/>
            <a:ext cx="251491" cy="3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2226493" y="646973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8526" y="626573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LIA_ENV.yml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1746" y="586969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README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3823" y="4940457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execute to run the processing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247846" y="256754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58" y="2277043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21281" y="231737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F7FBBC-E5B3-4C6B-BE3D-40BD5D2948B4}"/>
              </a:ext>
            </a:extLst>
          </p:cNvPr>
          <p:cNvSpPr txBox="1"/>
          <p:nvPr/>
        </p:nvSpPr>
        <p:spPr>
          <a:xfrm>
            <a:off x="6661746" y="6265735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Yml file for creating the environment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8BA83A-C1D7-4AE2-A032-0A0FD5B7770E}"/>
              </a:ext>
            </a:extLst>
          </p:cNvPr>
          <p:cNvCxnSpPr>
            <a:cxnSpLocks/>
          </p:cNvCxnSpPr>
          <p:nvPr/>
        </p:nvCxnSpPr>
        <p:spPr>
          <a:xfrm flipH="1">
            <a:off x="3382860" y="2777643"/>
            <a:ext cx="7" cy="844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D2D765-86E4-4193-B60A-39463668E329}"/>
              </a:ext>
            </a:extLst>
          </p:cNvPr>
          <p:cNvCxnSpPr>
            <a:cxnSpLocks/>
          </p:cNvCxnSpPr>
          <p:nvPr/>
        </p:nvCxnSpPr>
        <p:spPr>
          <a:xfrm>
            <a:off x="3387224" y="29586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D78C7B-C06D-4529-B4E2-A86F7F04D24B}"/>
              </a:ext>
            </a:extLst>
          </p:cNvPr>
          <p:cNvCxnSpPr>
            <a:cxnSpLocks/>
          </p:cNvCxnSpPr>
          <p:nvPr/>
        </p:nvCxnSpPr>
        <p:spPr>
          <a:xfrm>
            <a:off x="3393781" y="32967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0534BE-B78C-4619-BAA8-3E4FF51C4FC7}"/>
              </a:ext>
            </a:extLst>
          </p:cNvPr>
          <p:cNvCxnSpPr>
            <a:cxnSpLocks/>
          </p:cNvCxnSpPr>
          <p:nvPr/>
        </p:nvCxnSpPr>
        <p:spPr>
          <a:xfrm>
            <a:off x="3382860" y="3622187"/>
            <a:ext cx="338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63E34F5A-E568-4AD4-8337-766B0713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92" y="2777680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89E4E448-7201-49EA-801F-FE29A109D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45" y="3492650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38AA940-B771-415E-972E-F65C6FAD8443}"/>
              </a:ext>
            </a:extLst>
          </p:cNvPr>
          <p:cNvSpPr txBox="1"/>
          <p:nvPr/>
        </p:nvSpPr>
        <p:spPr>
          <a:xfrm>
            <a:off x="4052833" y="3135028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Rasters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82B5C9-4411-460D-894C-F5C561CEFC5B}"/>
              </a:ext>
            </a:extLst>
          </p:cNvPr>
          <p:cNvSpPr txBox="1"/>
          <p:nvPr/>
        </p:nvSpPr>
        <p:spPr>
          <a:xfrm>
            <a:off x="4055959" y="3457411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Shapefiles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41EB114-E934-4461-9D7C-A9538D5F0C73}"/>
              </a:ext>
            </a:extLst>
          </p:cNvPr>
          <p:cNvSpPr txBox="1">
            <a:spLocks/>
          </p:cNvSpPr>
          <p:nvPr/>
        </p:nvSpPr>
        <p:spPr>
          <a:xfrm>
            <a:off x="822423" y="557695"/>
            <a:ext cx="10672355" cy="14877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1 - Setting up the environment</a:t>
            </a:r>
          </a:p>
          <a:p>
            <a:br>
              <a:rPr lang="en-GB" sz="3200" b="1" dirty="0">
                <a:solidFill>
                  <a:srgbClr val="0070C0"/>
                </a:solidFill>
                <a:latin typeface="+mn-lt"/>
              </a:rPr>
            </a:br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A – Folder structure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B90DD7-6C4C-4358-A719-713D9A10BC7E}"/>
              </a:ext>
            </a:extLst>
          </p:cNvPr>
          <p:cNvCxnSpPr/>
          <p:nvPr/>
        </p:nvCxnSpPr>
        <p:spPr>
          <a:xfrm>
            <a:off x="2238073" y="420090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79F3DBEA-8BF2-4353-A051-8F1066E23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89" y="3915914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6C7C9A0-DBEA-4FEE-BED8-1B62DFDE86F9}"/>
              </a:ext>
            </a:extLst>
          </p:cNvPr>
          <p:cNvSpPr txBox="1"/>
          <p:nvPr/>
        </p:nvSpPr>
        <p:spPr>
          <a:xfrm>
            <a:off x="3622449" y="3966428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outputs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849E9D-4E4B-417C-8481-4DA1C8EB9736}"/>
              </a:ext>
            </a:extLst>
          </p:cNvPr>
          <p:cNvSpPr txBox="1"/>
          <p:nvPr/>
        </p:nvSpPr>
        <p:spPr>
          <a:xfrm>
            <a:off x="6623823" y="3985916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folder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FEC595-76BA-4673-9218-0B846A6EE9F8}"/>
              </a:ext>
            </a:extLst>
          </p:cNvPr>
          <p:cNvCxnSpPr/>
          <p:nvPr/>
        </p:nvCxnSpPr>
        <p:spPr>
          <a:xfrm>
            <a:off x="2226492" y="55329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ésultat de recherche d'images pour &quot;python script logo&quot;">
            <a:extLst>
              <a:ext uri="{FF2B5EF4-FFF2-40B4-BE49-F238E27FC236}">
                <a16:creationId xmlns:a16="http://schemas.microsoft.com/office/drawing/2014/main" id="{EAB2572E-6EBB-4F27-9E3E-7285CD78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54" y="5271728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EC4FA08-F921-453D-ABFA-D950CF6868B2}"/>
              </a:ext>
            </a:extLst>
          </p:cNvPr>
          <p:cNvSpPr txBox="1"/>
          <p:nvPr/>
        </p:nvSpPr>
        <p:spPr>
          <a:xfrm>
            <a:off x="3645337" y="535112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LIA_download.py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16B704-8496-4AE8-BB03-F37E095154C4}"/>
              </a:ext>
            </a:extLst>
          </p:cNvPr>
          <p:cNvSpPr txBox="1"/>
          <p:nvPr/>
        </p:nvSpPr>
        <p:spPr>
          <a:xfrm>
            <a:off x="6641982" y="541395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download the data</a:t>
            </a:r>
          </a:p>
        </p:txBody>
      </p:sp>
    </p:spTree>
    <p:extLst>
      <p:ext uri="{BB962C8B-B14F-4D97-AF65-F5344CB8AC3E}">
        <p14:creationId xmlns:p14="http://schemas.microsoft.com/office/powerpoint/2010/main" val="149887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268" y="1430383"/>
            <a:ext cx="855617" cy="8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51893" y="164718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</a:t>
            </a:r>
          </a:p>
        </p:txBody>
      </p:sp>
      <p:cxnSp>
        <p:nvCxnSpPr>
          <p:cNvPr id="5" name="Straight Connector 4"/>
          <p:cNvCxnSpPr>
            <a:cxnSpLocks/>
            <a:stCxn id="3076" idx="2"/>
          </p:cNvCxnSpPr>
          <p:nvPr/>
        </p:nvCxnSpPr>
        <p:spPr>
          <a:xfrm flipH="1">
            <a:off x="2226493" y="2286000"/>
            <a:ext cx="11584" cy="4183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47845" y="465175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26493" y="51138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26493" y="5999963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30" y="3122919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47" y="4434612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ésultat de recherche d'images pour &quot;python script logo&quot;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431" y="4852482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ésultat de recherche d'images pour &quot;power point logo&quot;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13" y="5869692"/>
            <a:ext cx="353887" cy="34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622449" y="4460853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scripts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5701" y="2772665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Dataframes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33397" y="494045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LIA.py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22449" y="585506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README.pptx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41982" y="3079387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 with ODC links + folder with zarr files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3823" y="2662549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asset_info.csv, country_info.csv and enso.csv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41982" y="3442805"/>
            <a:ext cx="488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Asset shapefiles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823" y="4504614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scripts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4</a:t>
            </a:fld>
            <a:endParaRPr lang="en-GB"/>
          </a:p>
        </p:txBody>
      </p:sp>
      <p:pic>
        <p:nvPicPr>
          <p:cNvPr id="1028" name="Picture 4" descr="Résultat de recherche d'images pour &quot;file icon&quot;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6328" y="6300305"/>
            <a:ext cx="251491" cy="30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2226493" y="646973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08526" y="6265735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LIA_ENV.yml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1746" y="586969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README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3823" y="4940457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execute to run the processing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247846" y="2567549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Résultat de recherche d'images pour &quot;folder logo&quot;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58" y="2277043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21281" y="231737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F7FBBC-E5B3-4C6B-BE3D-40BD5D2948B4}"/>
              </a:ext>
            </a:extLst>
          </p:cNvPr>
          <p:cNvSpPr txBox="1"/>
          <p:nvPr/>
        </p:nvSpPr>
        <p:spPr>
          <a:xfrm>
            <a:off x="6661746" y="6265735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Yml file for creating the environment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8BA83A-C1D7-4AE2-A032-0A0FD5B7770E}"/>
              </a:ext>
            </a:extLst>
          </p:cNvPr>
          <p:cNvCxnSpPr>
            <a:cxnSpLocks/>
          </p:cNvCxnSpPr>
          <p:nvPr/>
        </p:nvCxnSpPr>
        <p:spPr>
          <a:xfrm flipH="1">
            <a:off x="3382860" y="2777643"/>
            <a:ext cx="7" cy="844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D2D765-86E4-4193-B60A-39463668E329}"/>
              </a:ext>
            </a:extLst>
          </p:cNvPr>
          <p:cNvCxnSpPr>
            <a:cxnSpLocks/>
          </p:cNvCxnSpPr>
          <p:nvPr/>
        </p:nvCxnSpPr>
        <p:spPr>
          <a:xfrm>
            <a:off x="3387224" y="29586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D78C7B-C06D-4529-B4E2-A86F7F04D24B}"/>
              </a:ext>
            </a:extLst>
          </p:cNvPr>
          <p:cNvCxnSpPr>
            <a:cxnSpLocks/>
          </p:cNvCxnSpPr>
          <p:nvPr/>
        </p:nvCxnSpPr>
        <p:spPr>
          <a:xfrm>
            <a:off x="3393781" y="3296752"/>
            <a:ext cx="32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0534BE-B78C-4619-BAA8-3E4FF51C4FC7}"/>
              </a:ext>
            </a:extLst>
          </p:cNvPr>
          <p:cNvCxnSpPr>
            <a:cxnSpLocks/>
          </p:cNvCxnSpPr>
          <p:nvPr/>
        </p:nvCxnSpPr>
        <p:spPr>
          <a:xfrm>
            <a:off x="3382860" y="3622187"/>
            <a:ext cx="3387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63E34F5A-E568-4AD4-8337-766B0713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292" y="2777680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89E4E448-7201-49EA-801F-FE29A109D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45" y="3492650"/>
            <a:ext cx="360517" cy="3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38AA940-B771-415E-972E-F65C6FAD8443}"/>
              </a:ext>
            </a:extLst>
          </p:cNvPr>
          <p:cNvSpPr txBox="1"/>
          <p:nvPr/>
        </p:nvSpPr>
        <p:spPr>
          <a:xfrm>
            <a:off x="4052833" y="3135028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Rasters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82B5C9-4411-460D-894C-F5C561CEFC5B}"/>
              </a:ext>
            </a:extLst>
          </p:cNvPr>
          <p:cNvSpPr txBox="1"/>
          <p:nvPr/>
        </p:nvSpPr>
        <p:spPr>
          <a:xfrm>
            <a:off x="4055959" y="3457411"/>
            <a:ext cx="24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Shapefiles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41EB114-E934-4461-9D7C-A9538D5F0C73}"/>
              </a:ext>
            </a:extLst>
          </p:cNvPr>
          <p:cNvSpPr txBox="1">
            <a:spLocks/>
          </p:cNvSpPr>
          <p:nvPr/>
        </p:nvSpPr>
        <p:spPr>
          <a:xfrm>
            <a:off x="822423" y="557695"/>
            <a:ext cx="10672355" cy="14877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1 - Setting up the environment</a:t>
            </a:r>
          </a:p>
          <a:p>
            <a:br>
              <a:rPr lang="en-GB" sz="3200" b="1" dirty="0">
                <a:solidFill>
                  <a:srgbClr val="0070C0"/>
                </a:solidFill>
                <a:latin typeface="+mn-lt"/>
              </a:rPr>
            </a:br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A – Folder structure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B90DD7-6C4C-4358-A719-713D9A10BC7E}"/>
              </a:ext>
            </a:extLst>
          </p:cNvPr>
          <p:cNvCxnSpPr/>
          <p:nvPr/>
        </p:nvCxnSpPr>
        <p:spPr>
          <a:xfrm>
            <a:off x="2238073" y="4200901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 descr="Résultat de recherche d'images pour &quot;folder logo&quot;">
            <a:extLst>
              <a:ext uri="{FF2B5EF4-FFF2-40B4-BE49-F238E27FC236}">
                <a16:creationId xmlns:a16="http://schemas.microsoft.com/office/drawing/2014/main" id="{79F3DBEA-8BF2-4353-A051-8F1066E23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89" y="3915914"/>
            <a:ext cx="509337" cy="5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6C7C9A0-DBEA-4FEE-BED8-1B62DFDE86F9}"/>
              </a:ext>
            </a:extLst>
          </p:cNvPr>
          <p:cNvSpPr txBox="1"/>
          <p:nvPr/>
        </p:nvSpPr>
        <p:spPr>
          <a:xfrm>
            <a:off x="3622449" y="3966428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outputs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849E9D-4E4B-417C-8481-4DA1C8EB9736}"/>
              </a:ext>
            </a:extLst>
          </p:cNvPr>
          <p:cNvSpPr txBox="1"/>
          <p:nvPr/>
        </p:nvSpPr>
        <p:spPr>
          <a:xfrm>
            <a:off x="6623823" y="3985916"/>
            <a:ext cx="54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folder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FEC595-76BA-4673-9218-0B846A6EE9F8}"/>
              </a:ext>
            </a:extLst>
          </p:cNvPr>
          <p:cNvCxnSpPr/>
          <p:nvPr/>
        </p:nvCxnSpPr>
        <p:spPr>
          <a:xfrm>
            <a:off x="2226492" y="5532988"/>
            <a:ext cx="7663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ésultat de recherche d'images pour &quot;python script logo&quot;">
            <a:extLst>
              <a:ext uri="{FF2B5EF4-FFF2-40B4-BE49-F238E27FC236}">
                <a16:creationId xmlns:a16="http://schemas.microsoft.com/office/drawing/2014/main" id="{EAB2572E-6EBB-4F27-9E3E-7285CD78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54" y="5271728"/>
            <a:ext cx="545283" cy="5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EC4FA08-F921-453D-ABFA-D950CF6868B2}"/>
              </a:ext>
            </a:extLst>
          </p:cNvPr>
          <p:cNvSpPr txBox="1"/>
          <p:nvPr/>
        </p:nvSpPr>
        <p:spPr>
          <a:xfrm>
            <a:off x="3645337" y="5351127"/>
            <a:ext cx="249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LIA_download.py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16B704-8496-4AE8-BB03-F37E095154C4}"/>
              </a:ext>
            </a:extLst>
          </p:cNvPr>
          <p:cNvSpPr txBox="1"/>
          <p:nvPr/>
        </p:nvSpPr>
        <p:spPr>
          <a:xfrm>
            <a:off x="6641982" y="5413952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 python script to download the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FCFA3C3-536E-4227-B6B4-B05D13FAC5C9}"/>
              </a:ext>
            </a:extLst>
          </p:cNvPr>
          <p:cNvSpPr/>
          <p:nvPr/>
        </p:nvSpPr>
        <p:spPr>
          <a:xfrm>
            <a:off x="6623823" y="3079387"/>
            <a:ext cx="2202543" cy="746733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0CDDAF-89DD-46FB-8EB4-9FE1BCE3788C}"/>
              </a:ext>
            </a:extLst>
          </p:cNvPr>
          <p:cNvSpPr/>
          <p:nvPr/>
        </p:nvSpPr>
        <p:spPr>
          <a:xfrm>
            <a:off x="6623823" y="2664066"/>
            <a:ext cx="1422897" cy="320308"/>
          </a:xfrm>
          <a:prstGeom prst="rect">
            <a:avLst/>
          </a:prstGeom>
          <a:solidFill>
            <a:srgbClr val="FF0000">
              <a:alpha val="2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691537-DCD9-41F7-909B-37A33D788E98}"/>
              </a:ext>
            </a:extLst>
          </p:cNvPr>
          <p:cNvSpPr txBox="1"/>
          <p:nvPr/>
        </p:nvSpPr>
        <p:spPr>
          <a:xfrm>
            <a:off x="6485204" y="2206328"/>
            <a:ext cx="425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To change when processing a new country</a:t>
            </a:r>
          </a:p>
        </p:txBody>
      </p:sp>
    </p:spTree>
    <p:extLst>
      <p:ext uri="{BB962C8B-B14F-4D97-AF65-F5344CB8AC3E}">
        <p14:creationId xmlns:p14="http://schemas.microsoft.com/office/powerpoint/2010/main" val="411259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C5BA-E8A1-47C9-AD05-E13519FF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188720"/>
            <a:ext cx="10672355" cy="1489166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	</a:t>
            </a:r>
            <a:r>
              <a:rPr lang="en-GB" sz="3700" b="1" dirty="0">
                <a:latin typeface="+mn-lt"/>
              </a:rPr>
              <a:t>B - Requirements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E535-9B27-430B-9CF9-98604F117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2" y="2429691"/>
            <a:ext cx="11351623" cy="338151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requirement 1</a:t>
            </a:r>
            <a:r>
              <a:rPr lang="en-GB" sz="2000" dirty="0"/>
              <a:t>: </a:t>
            </a:r>
            <a:r>
              <a:rPr lang="en-GB" sz="2000" b="1" dirty="0"/>
              <a:t>Anaconda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	If not already installed (</a:t>
            </a:r>
            <a:r>
              <a:rPr lang="en-GB" sz="2000" dirty="0">
                <a:hlinkClick r:id="rId2"/>
              </a:rPr>
              <a:t>https://docs.anaconda.com/anaconda/install/</a:t>
            </a:r>
            <a:r>
              <a:rPr lang="en-GB" sz="2000" dirty="0"/>
              <a:t>)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31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8E18-1F2C-4EBC-B8CC-311B32AC2588}"/>
              </a:ext>
            </a:extLst>
          </p:cNvPr>
          <p:cNvSpPr txBox="1">
            <a:spLocks/>
          </p:cNvSpPr>
          <p:nvPr/>
        </p:nvSpPr>
        <p:spPr>
          <a:xfrm>
            <a:off x="838198" y="1188720"/>
            <a:ext cx="10672355" cy="148916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	</a:t>
            </a:r>
            <a:r>
              <a:rPr lang="en-GB" sz="3700" b="1" dirty="0">
                <a:latin typeface="+mn-lt"/>
              </a:rPr>
              <a:t>C – Building environment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4A325-F594-4AD8-8D89-9060A45CB22B}"/>
              </a:ext>
            </a:extLst>
          </p:cNvPr>
          <p:cNvSpPr txBox="1"/>
          <p:nvPr/>
        </p:nvSpPr>
        <p:spPr>
          <a:xfrm>
            <a:off x="838198" y="1733291"/>
            <a:ext cx="1036755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C00000"/>
                </a:solidFill>
              </a:rPr>
              <a:t>Step 1</a:t>
            </a:r>
            <a:r>
              <a:rPr lang="en-GB" sz="1800" dirty="0"/>
              <a:t>: Create the environment from the </a:t>
            </a:r>
            <a:r>
              <a:rPr lang="en-GB" sz="1800" b="1" dirty="0" err="1"/>
              <a:t>AIMS_env.yml</a:t>
            </a:r>
            <a:r>
              <a:rPr lang="en-GB" sz="1800" dirty="0"/>
              <a:t> file. In the Anaconda command prompt browse to the </a:t>
            </a:r>
            <a:r>
              <a:rPr lang="en-GB" sz="1800" b="1" dirty="0" err="1"/>
              <a:t>AIMS_env.yml</a:t>
            </a:r>
            <a:r>
              <a:rPr lang="en-GB" sz="1800" dirty="0"/>
              <a:t> file and type:</a:t>
            </a:r>
          </a:p>
          <a:p>
            <a:pPr marL="0" indent="0">
              <a:buNone/>
            </a:pPr>
            <a:endParaRPr lang="en-GB" sz="1800" dirty="0"/>
          </a:p>
          <a:p>
            <a:endParaRPr lang="en-GB" sz="1800" dirty="0">
              <a:solidFill>
                <a:srgbClr val="C00000"/>
              </a:solidFill>
            </a:endParaRPr>
          </a:p>
          <a:p>
            <a:endParaRPr lang="en-GB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1800" i="1" dirty="0"/>
              <a:t>This step must </a:t>
            </a:r>
            <a:r>
              <a:rPr lang="en-GB" sz="1800" b="1" i="1" dirty="0"/>
              <a:t>only be done the first time</a:t>
            </a:r>
            <a:r>
              <a:rPr lang="en-GB" sz="1800" i="1" dirty="0"/>
              <a:t>. Once the environment has been created there is no need to do it again.</a:t>
            </a:r>
          </a:p>
          <a:p>
            <a:pPr marL="0" indent="0">
              <a:buNone/>
            </a:pPr>
            <a:r>
              <a:rPr lang="en-GB" sz="1400" b="1" dirty="0"/>
              <a:t>Note: </a:t>
            </a:r>
            <a:r>
              <a:rPr lang="en-GB" sz="1400" dirty="0"/>
              <a:t>The name of the environment is in the first line of the </a:t>
            </a:r>
            <a:r>
              <a:rPr lang="en-GB" sz="1400" b="1" dirty="0"/>
              <a:t>LIA_ENV.yml</a:t>
            </a:r>
            <a:r>
              <a:rPr lang="en-GB" sz="1400" dirty="0"/>
              <a:t> (in our case it is called </a:t>
            </a:r>
            <a:r>
              <a:rPr lang="en-GB" sz="1400" b="1" dirty="0"/>
              <a:t>LIA_ENV</a:t>
            </a:r>
            <a:r>
              <a:rPr lang="en-GB" sz="1400" dirty="0"/>
              <a:t>)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C00000"/>
                </a:solidFill>
              </a:rPr>
              <a:t>Step 2</a:t>
            </a:r>
            <a:r>
              <a:rPr lang="en-GB" sz="1800" dirty="0"/>
              <a:t>: Activate the environment: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environment has now been activated. The python script must be executed inside this environment in order to work.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31614C-2353-42FE-9384-F92512B6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907" y="2677886"/>
            <a:ext cx="3344092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conda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env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create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LIA_ENV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yml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9824E3-A1A2-47DC-AF70-84E5AAE59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907" y="5034436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conda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activate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latin typeface="Lucida Console" panose="020B0609040504020204" pitchFamily="49" charset="0"/>
              </a:rPr>
              <a:t>LIA_ENV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8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4B07-CE46-4CC0-94F7-40CFAEB3EF12}"/>
              </a:ext>
            </a:extLst>
          </p:cNvPr>
          <p:cNvSpPr txBox="1">
            <a:spLocks/>
          </p:cNvSpPr>
          <p:nvPr/>
        </p:nvSpPr>
        <p:spPr>
          <a:xfrm>
            <a:off x="822423" y="557695"/>
            <a:ext cx="10672355" cy="14877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0070C0"/>
                </a:solidFill>
                <a:latin typeface="+mn-lt"/>
              </a:rPr>
              <a:t>1 – Running the scripts</a:t>
            </a:r>
          </a:p>
          <a:p>
            <a:br>
              <a:rPr lang="en-GB" sz="3200" b="1" dirty="0">
                <a:solidFill>
                  <a:srgbClr val="0070C0"/>
                </a:solidFill>
                <a:latin typeface="+mn-lt"/>
              </a:rPr>
            </a:br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A – Downloading the data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BB012-DC18-4FAB-91DE-09F2ABED42A9}"/>
              </a:ext>
            </a:extLst>
          </p:cNvPr>
          <p:cNvSpPr txBox="1"/>
          <p:nvPr/>
        </p:nvSpPr>
        <p:spPr>
          <a:xfrm>
            <a:off x="697221" y="1738610"/>
            <a:ext cx="104756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In the Anaconda command line (in the environment), browse to the </a:t>
            </a:r>
            <a:r>
              <a:rPr lang="en-GB" sz="1800" b="1" dirty="0"/>
              <a:t>LIA </a:t>
            </a:r>
            <a:r>
              <a:rPr lang="en-GB" sz="1800" dirty="0"/>
              <a:t>folder.</a:t>
            </a:r>
            <a:endParaRPr lang="en-GB" sz="1800" dirty="0">
              <a:solidFill>
                <a:srgbClr val="C00000"/>
              </a:solidFill>
            </a:endParaRPr>
          </a:p>
          <a:p>
            <a:r>
              <a:rPr lang="en-GB" sz="1800" dirty="0"/>
              <a:t>Run the </a:t>
            </a:r>
            <a:r>
              <a:rPr lang="en-GB" sz="1800" b="1" dirty="0"/>
              <a:t>LIA_download.py</a:t>
            </a:r>
            <a:r>
              <a:rPr lang="en-GB" sz="1800" dirty="0"/>
              <a:t> script: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6F487-D195-45B6-82D5-5DB9AF5D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054" y="2843869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LIA_download.py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00F32-FFBF-4B36-85BF-BF54031992B2}"/>
              </a:ext>
            </a:extLst>
          </p:cNvPr>
          <p:cNvSpPr/>
          <p:nvPr/>
        </p:nvSpPr>
        <p:spPr>
          <a:xfrm>
            <a:off x="697221" y="3429000"/>
            <a:ext cx="108770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3 datasets (</a:t>
            </a:r>
            <a:r>
              <a:rPr lang="en-GB" dirty="0" err="1"/>
              <a:t>NDVI.zarr</a:t>
            </a:r>
            <a:r>
              <a:rPr lang="en-GB" dirty="0"/>
              <a:t>, </a:t>
            </a:r>
            <a:r>
              <a:rPr lang="en-GB" dirty="0" err="1"/>
              <a:t>LST.zarr</a:t>
            </a:r>
            <a:r>
              <a:rPr lang="en-GB" dirty="0"/>
              <a:t> and </a:t>
            </a:r>
            <a:r>
              <a:rPr lang="en-GB" dirty="0" err="1"/>
              <a:t>CHIRPS.zarr</a:t>
            </a:r>
            <a:r>
              <a:rPr lang="en-GB" dirty="0"/>
              <a:t>) will be downloaded in the </a:t>
            </a:r>
            <a:r>
              <a:rPr lang="en-GB" b="1" dirty="0"/>
              <a:t>data/Rasters/zarr_files</a:t>
            </a:r>
            <a:r>
              <a:rPr lang="en-GB" dirty="0"/>
              <a:t> folder. </a:t>
            </a:r>
          </a:p>
        </p:txBody>
      </p:sp>
    </p:spTree>
    <p:extLst>
      <p:ext uri="{BB962C8B-B14F-4D97-AF65-F5344CB8AC3E}">
        <p14:creationId xmlns:p14="http://schemas.microsoft.com/office/powerpoint/2010/main" val="300804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41704" y="1818590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LIA_download.py –check_dates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7497" y="778043"/>
            <a:ext cx="10877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An optional flag can be added in order to see the start and end dates of each dataset (if the flag is added, the data is not downloaded)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2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662" y="1456377"/>
            <a:ext cx="108770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/>
              <a:t>In the Anaconda command line (in the environment), browse to the </a:t>
            </a:r>
            <a:r>
              <a:rPr lang="en-GB" sz="2000" b="1" dirty="0"/>
              <a:t>LIA </a:t>
            </a:r>
            <a:r>
              <a:rPr lang="en-GB" sz="2000" dirty="0"/>
              <a:t>folder.</a:t>
            </a:r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/>
              <a:t>Run the </a:t>
            </a:r>
            <a:r>
              <a:rPr lang="en-GB" sz="2000" b="1" dirty="0"/>
              <a:t>LIA.py</a:t>
            </a:r>
            <a:r>
              <a:rPr lang="en-GB" sz="2000" dirty="0"/>
              <a:t> script:</a:t>
            </a:r>
          </a:p>
          <a:p>
            <a:endParaRPr lang="en-GB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75054" y="2843869"/>
            <a:ext cx="3344092" cy="1846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Lucida Console" panose="020B0609040504020204" pitchFamily="49" charset="0"/>
              </a:rPr>
              <a:t>python LIA.py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4662" y="3444388"/>
            <a:ext cx="108770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By default all of the analysis will be executed and the results will be saved in the </a:t>
            </a:r>
            <a:r>
              <a:rPr lang="en-GB" sz="2000" b="1" dirty="0"/>
              <a:t>output</a:t>
            </a:r>
            <a:r>
              <a:rPr lang="en-GB" sz="2000" dirty="0"/>
              <a:t> folder.</a:t>
            </a:r>
          </a:p>
          <a:p>
            <a:endParaRPr lang="en-GB" sz="2000" dirty="0"/>
          </a:p>
          <a:p>
            <a:r>
              <a:rPr lang="en-GB" b="1" i="1" dirty="0">
                <a:solidFill>
                  <a:srgbClr val="FF0000"/>
                </a:solidFill>
              </a:rPr>
              <a:t>Note</a:t>
            </a:r>
            <a:r>
              <a:rPr lang="en-GB" i="1" dirty="0">
                <a:solidFill>
                  <a:srgbClr val="FF0000"/>
                </a:solidFill>
              </a:rPr>
              <a:t>: The analysis is run using the local data stored in zarr_files. </a:t>
            </a:r>
          </a:p>
          <a:p>
            <a:r>
              <a:rPr lang="en-GB" i="1" dirty="0">
                <a:solidFill>
                  <a:srgbClr val="FF0000"/>
                </a:solidFill>
              </a:rPr>
              <a:t>So the </a:t>
            </a:r>
            <a:r>
              <a:rPr lang="en-GB" dirty="0">
                <a:solidFill>
                  <a:srgbClr val="FF0000"/>
                </a:solidFill>
              </a:rPr>
              <a:t>LIA_download.py </a:t>
            </a:r>
            <a:r>
              <a:rPr lang="en-GB" i="1" dirty="0">
                <a:solidFill>
                  <a:srgbClr val="FF0000"/>
                </a:solidFill>
              </a:rPr>
              <a:t>script must be run before the </a:t>
            </a:r>
            <a:r>
              <a:rPr lang="en-GB" dirty="0">
                <a:solidFill>
                  <a:srgbClr val="FF0000"/>
                </a:solidFill>
              </a:rPr>
              <a:t>LIA.py </a:t>
            </a:r>
            <a:r>
              <a:rPr lang="en-GB" i="1" dirty="0">
                <a:solidFill>
                  <a:srgbClr val="FF0000"/>
                </a:solidFill>
              </a:rPr>
              <a:t>script</a:t>
            </a:r>
          </a:p>
          <a:p>
            <a:endParaRPr lang="en-GB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14CE3-0261-4986-9BE3-DA9854ACCD53}" type="slidenum">
              <a:rPr lang="en-GB" smtClean="0"/>
              <a:t>9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DF5A65-A64B-4A85-BB78-37266D52341A}"/>
              </a:ext>
            </a:extLst>
          </p:cNvPr>
          <p:cNvSpPr txBox="1">
            <a:spLocks/>
          </p:cNvSpPr>
          <p:nvPr/>
        </p:nvSpPr>
        <p:spPr>
          <a:xfrm>
            <a:off x="384273" y="689801"/>
            <a:ext cx="10672355" cy="1052030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latin typeface="+mn-lt"/>
              </a:rPr>
              <a:t>	</a:t>
            </a:r>
            <a:r>
              <a:rPr lang="en-GB" sz="4900" b="1" dirty="0">
                <a:latin typeface="+mn-lt"/>
              </a:rPr>
              <a:t>B – Running the analysis</a:t>
            </a:r>
            <a:br>
              <a:rPr lang="en-GB" sz="4900" b="1" dirty="0">
                <a:latin typeface="+mn-lt"/>
              </a:rPr>
            </a:br>
            <a:br>
              <a:rPr lang="en-GB" sz="4900" b="1" dirty="0">
                <a:latin typeface="+mn-lt"/>
              </a:rPr>
            </a:br>
            <a:endParaRPr lang="en-GB" sz="49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45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658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LIA Automatization</vt:lpstr>
      <vt:lpstr>Table of content</vt:lpstr>
      <vt:lpstr>PowerPoint Presentation</vt:lpstr>
      <vt:lpstr>PowerPoint Presentation</vt:lpstr>
      <vt:lpstr> B - Requirements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AIMS indicator</dc:title>
  <dc:creator>Juliette HOLLAND</dc:creator>
  <cp:lastModifiedBy>Juliette HOLLAND</cp:lastModifiedBy>
  <cp:revision>32</cp:revision>
  <dcterms:created xsi:type="dcterms:W3CDTF">2022-01-26T13:13:22Z</dcterms:created>
  <dcterms:modified xsi:type="dcterms:W3CDTF">2022-05-06T13:20:56Z</dcterms:modified>
</cp:coreProperties>
</file>