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53633" y="4774199"/>
              <a:ext cx="426185" cy="137416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21880" y="3767923"/>
              <a:ext cx="426185" cy="238043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990127" y="3097072"/>
              <a:ext cx="426185" cy="305129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916081" y="4812681"/>
              <a:ext cx="3012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12.7m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1529532" y="3806404"/>
              <a:ext cx="210881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22m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052575" y="3134230"/>
              <a:ext cx="3012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28.2m</a:t>
              </a:r>
            </a:p>
          </p:txBody>
        </p:sp>
        <p:sp>
          <p:nvSpPr>
            <p:cNvPr id="10" name="tx10"/>
            <p:cNvSpPr/>
            <p:nvPr/>
          </p:nvSpPr>
          <p:spPr>
            <a:xfrm rot="-2700000">
              <a:off x="1030081" y="4610585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11" name="tx11"/>
            <p:cNvSpPr/>
            <p:nvPr/>
          </p:nvSpPr>
          <p:spPr>
            <a:xfrm rot="-2700000">
              <a:off x="1600601" y="3617041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73%</a:t>
              </a:r>
            </a:p>
          </p:txBody>
        </p:sp>
        <p:sp>
          <p:nvSpPr>
            <p:cNvPr id="12" name="tx12"/>
            <p:cNvSpPr/>
            <p:nvPr/>
          </p:nvSpPr>
          <p:spPr>
            <a:xfrm rot="-2700000">
              <a:off x="2168848" y="2946190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3" name="rc13"/>
            <p:cNvSpPr/>
            <p:nvPr/>
          </p:nvSpPr>
          <p:spPr>
            <a:xfrm>
              <a:off x="3606031" y="4785020"/>
              <a:ext cx="426185" cy="136334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74278" y="3508238"/>
              <a:ext cx="426185" cy="264012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742525" y="2783286"/>
              <a:ext cx="426185" cy="336507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310772" y="2025874"/>
              <a:ext cx="426185" cy="412248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3668479" y="4822178"/>
              <a:ext cx="3012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12.6m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236726" y="3546720"/>
              <a:ext cx="3012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24.4m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804973" y="2820392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31.1m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73220" y="2062979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38.1m</a:t>
              </a:r>
            </a:p>
          </p:txBody>
        </p:sp>
        <p:sp>
          <p:nvSpPr>
            <p:cNvPr id="21" name="tx21"/>
            <p:cNvSpPr/>
            <p:nvPr/>
          </p:nvSpPr>
          <p:spPr>
            <a:xfrm rot="-2700000">
              <a:off x="3782478" y="4621405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22" name="tx22"/>
            <p:cNvSpPr/>
            <p:nvPr/>
          </p:nvSpPr>
          <p:spPr>
            <a:xfrm rot="-2700000">
              <a:off x="4352999" y="3357357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94%</a:t>
              </a:r>
            </a:p>
          </p:txBody>
        </p:sp>
        <p:sp>
          <p:nvSpPr>
            <p:cNvPr id="23" name="tx23"/>
            <p:cNvSpPr/>
            <p:nvPr/>
          </p:nvSpPr>
          <p:spPr>
            <a:xfrm rot="-2700000">
              <a:off x="4921246" y="2632405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24" name="tx24"/>
            <p:cNvSpPr/>
            <p:nvPr/>
          </p:nvSpPr>
          <p:spPr>
            <a:xfrm rot="-2700000">
              <a:off x="5489493" y="1874992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6358428" y="5304388"/>
              <a:ext cx="426185" cy="84397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926675" y="4449594"/>
              <a:ext cx="426185" cy="169876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494923" y="3486598"/>
              <a:ext cx="426185" cy="266176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6451021" y="5341547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7.8m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989123" y="4486752"/>
              <a:ext cx="3012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15.7m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57370" y="3523756"/>
              <a:ext cx="3012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24.6m</a:t>
              </a:r>
            </a:p>
          </p:txBody>
        </p:sp>
        <p:sp>
          <p:nvSpPr>
            <p:cNvPr id="31" name="tx31"/>
            <p:cNvSpPr/>
            <p:nvPr/>
          </p:nvSpPr>
          <p:spPr>
            <a:xfrm rot="-2700000">
              <a:off x="6534876" y="5140773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32" name="tx32"/>
            <p:cNvSpPr/>
            <p:nvPr/>
          </p:nvSpPr>
          <p:spPr>
            <a:xfrm rot="-2700000">
              <a:off x="7100830" y="4273134"/>
              <a:ext cx="27725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101%</a:t>
              </a:r>
            </a:p>
          </p:txBody>
        </p:sp>
        <p:sp>
          <p:nvSpPr>
            <p:cNvPr id="33" name="tx33"/>
            <p:cNvSpPr/>
            <p:nvPr/>
          </p:nvSpPr>
          <p:spPr>
            <a:xfrm rot="-2700000">
              <a:off x="7673643" y="3335716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047398" y="1309111"/>
              <a:ext cx="1743397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Current: September-December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11410" y="1309173"/>
              <a:ext cx="1320167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Projected: June-August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09852" y="1307623"/>
              <a:ext cx="122808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Current: January-May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95294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52119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08944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265768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370534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27359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84183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541008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645774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702598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759423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816248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665674" y="4021565"/>
              <a:ext cx="245382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 in phase3-5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760926" y="814112"/>
              <a:ext cx="182113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Includes all RBD Countries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418576" y="499944"/>
              <a:ext cx="6505835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Food Insecure (phase 3 - 5) by Season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125802" y="6660007"/>
              <a:ext cx="34914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shown is percent change in phase 3 - 5 from previous year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64569" y="5869159"/>
              <a:ext cx="129306" cy="27920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36977" y="5685719"/>
              <a:ext cx="129306" cy="46264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109385" y="5771398"/>
              <a:ext cx="129306" cy="37696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766432" y="5901227"/>
              <a:ext cx="12558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976510" y="5717787"/>
              <a:ext cx="5024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111248" y="5802363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0" name="tx10"/>
            <p:cNvSpPr/>
            <p:nvPr/>
          </p:nvSpPr>
          <p:spPr>
            <a:xfrm rot="-2700000">
              <a:off x="798685" y="5732813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11" name="tx11"/>
            <p:cNvSpPr/>
            <p:nvPr/>
          </p:nvSpPr>
          <p:spPr>
            <a:xfrm rot="-2700000">
              <a:off x="972987" y="5559984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66%</a:t>
              </a:r>
            </a:p>
          </p:txBody>
        </p:sp>
        <p:sp>
          <p:nvSpPr>
            <p:cNvPr id="12" name="tx12"/>
            <p:cNvSpPr/>
            <p:nvPr/>
          </p:nvSpPr>
          <p:spPr>
            <a:xfrm rot="-2700000">
              <a:off x="1143117" y="5632900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-19%</a:t>
              </a:r>
            </a:p>
          </p:txBody>
        </p:sp>
        <p:sp>
          <p:nvSpPr>
            <p:cNvPr id="13" name="rc13"/>
            <p:cNvSpPr/>
            <p:nvPr/>
          </p:nvSpPr>
          <p:spPr>
            <a:xfrm>
              <a:off x="1682035" y="5778415"/>
              <a:ext cx="129306" cy="36994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854443" y="5710904"/>
              <a:ext cx="129306" cy="43745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026851" y="5668496"/>
              <a:ext cx="129306" cy="47986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1683897" y="5809380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856306" y="5741869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1.9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028714" y="5700564"/>
              <a:ext cx="12558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2.1</a:t>
              </a:r>
            </a:p>
          </p:txBody>
        </p:sp>
        <p:sp>
          <p:nvSpPr>
            <p:cNvPr id="19" name="tx19"/>
            <p:cNvSpPr/>
            <p:nvPr/>
          </p:nvSpPr>
          <p:spPr>
            <a:xfrm rot="-2700000">
              <a:off x="1716151" y="5642069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20" name="tx20"/>
            <p:cNvSpPr/>
            <p:nvPr/>
          </p:nvSpPr>
          <p:spPr>
            <a:xfrm rot="-2700000">
              <a:off x="1890453" y="5585169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1" name="tx21"/>
            <p:cNvSpPr/>
            <p:nvPr/>
          </p:nvSpPr>
          <p:spPr>
            <a:xfrm rot="-2700000">
              <a:off x="2062861" y="5542761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rc22"/>
            <p:cNvSpPr/>
            <p:nvPr/>
          </p:nvSpPr>
          <p:spPr>
            <a:xfrm>
              <a:off x="2599501" y="5834968"/>
              <a:ext cx="129306" cy="31339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71909" y="5533415"/>
              <a:ext cx="129306" cy="61494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44317" y="5591801"/>
              <a:ext cx="129306" cy="55656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2601363" y="5867036"/>
              <a:ext cx="12558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773771" y="5565483"/>
              <a:ext cx="12558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2.7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46180" y="5623869"/>
              <a:ext cx="12558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2.4</a:t>
              </a:r>
            </a:p>
          </p:txBody>
        </p:sp>
        <p:sp>
          <p:nvSpPr>
            <p:cNvPr id="28" name="tx28"/>
            <p:cNvSpPr/>
            <p:nvPr/>
          </p:nvSpPr>
          <p:spPr>
            <a:xfrm rot="-2700000">
              <a:off x="2633617" y="5698623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29" name="tx29"/>
            <p:cNvSpPr/>
            <p:nvPr/>
          </p:nvSpPr>
          <p:spPr>
            <a:xfrm rot="-2700000">
              <a:off x="2807919" y="5407681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96%</a:t>
              </a:r>
            </a:p>
          </p:txBody>
        </p:sp>
        <p:sp>
          <p:nvSpPr>
            <p:cNvPr id="30" name="tx30"/>
            <p:cNvSpPr/>
            <p:nvPr/>
          </p:nvSpPr>
          <p:spPr>
            <a:xfrm rot="-2700000">
              <a:off x="2981854" y="5474619"/>
              <a:ext cx="160649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-9%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3516967" y="6019151"/>
              <a:ext cx="129306" cy="12921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689375" y="6010769"/>
              <a:ext cx="129306" cy="13759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61783" y="5927753"/>
              <a:ext cx="129306" cy="22060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518829" y="6050116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91237" y="6041734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01315" y="5959821"/>
              <a:ext cx="5024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7" name="tx37"/>
            <p:cNvSpPr/>
            <p:nvPr/>
          </p:nvSpPr>
          <p:spPr>
            <a:xfrm rot="-2700000">
              <a:off x="3551083" y="5882805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38" name="tx38"/>
            <p:cNvSpPr/>
            <p:nvPr/>
          </p:nvSpPr>
          <p:spPr>
            <a:xfrm rot="-2700000">
              <a:off x="3729190" y="5906349"/>
              <a:ext cx="130565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9" name="tx39"/>
            <p:cNvSpPr/>
            <p:nvPr/>
          </p:nvSpPr>
          <p:spPr>
            <a:xfrm rot="-2700000">
              <a:off x="3897793" y="5802018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4434433" y="5999877"/>
              <a:ext cx="129306" cy="14848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606841" y="6048307"/>
              <a:ext cx="129306" cy="10005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779249" y="5882341"/>
              <a:ext cx="129306" cy="26602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4436295" y="6030842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08703" y="6079272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81111" y="5914409"/>
              <a:ext cx="12558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46" name="tx46"/>
            <p:cNvSpPr/>
            <p:nvPr/>
          </p:nvSpPr>
          <p:spPr>
            <a:xfrm rot="-2700000">
              <a:off x="4468548" y="5863531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47" name="tx47"/>
            <p:cNvSpPr/>
            <p:nvPr/>
          </p:nvSpPr>
          <p:spPr>
            <a:xfrm rot="-2700000">
              <a:off x="4640572" y="5909809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-33%</a:t>
              </a:r>
            </a:p>
          </p:txBody>
        </p:sp>
        <p:sp>
          <p:nvSpPr>
            <p:cNvPr id="48" name="tx48"/>
            <p:cNvSpPr/>
            <p:nvPr/>
          </p:nvSpPr>
          <p:spPr>
            <a:xfrm rot="-2700000">
              <a:off x="4811454" y="5735291"/>
              <a:ext cx="23104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166%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5351899" y="6079831"/>
              <a:ext cx="129306" cy="6853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24307" y="6107564"/>
              <a:ext cx="129306" cy="4079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696715" y="6068599"/>
              <a:ext cx="129306" cy="7976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5353761" y="6110752"/>
              <a:ext cx="125581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26169" y="6138529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698577" y="6099521"/>
              <a:ext cx="125581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5386014" y="5943485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5558038" y="5969066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-40%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5732725" y="5942865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96%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269365" y="5813436"/>
              <a:ext cx="129306" cy="33492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441773" y="5866937"/>
              <a:ext cx="129306" cy="28142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614181" y="5557842"/>
              <a:ext cx="129306" cy="59052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6271227" y="5844401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443635" y="5899005"/>
              <a:ext cx="12558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616043" y="5588807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2.6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6303480" y="5677090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6475504" y="5728439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-16%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6646385" y="5410792"/>
              <a:ext cx="23104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110%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7186830" y="5167114"/>
              <a:ext cx="129306" cy="98124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59239" y="4039910"/>
              <a:ext cx="129306" cy="210845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531647" y="3185534"/>
              <a:ext cx="129306" cy="296282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7188693" y="5198035"/>
              <a:ext cx="125581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361101" y="4070876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9.2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508388" y="3216499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12.9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7220946" y="5030768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7391443" y="3892860"/>
              <a:ext cx="23104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115%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7567656" y="3059799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8104296" y="6065994"/>
              <a:ext cx="129306" cy="8236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276704" y="6031190"/>
              <a:ext cx="129306" cy="11717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449113" y="6078714"/>
              <a:ext cx="129306" cy="6964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8106159" y="6096959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78567" y="6062156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450975" y="6109635"/>
              <a:ext cx="125581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8138412" y="5929648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8312714" y="5905456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42%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8482844" y="5940216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27514" y="1334412"/>
              <a:ext cx="748233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Burkina Faso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732100" y="1332800"/>
              <a:ext cx="37399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C.A.R.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540084" y="1332800"/>
              <a:ext cx="592956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Cameroon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602223" y="1332800"/>
              <a:ext cx="30360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Chad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555067" y="1334412"/>
              <a:ext cx="232854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Mali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292482" y="1334412"/>
              <a:ext cx="592956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Mauritania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354683" y="1309173"/>
              <a:ext cx="303485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222726" y="1309173"/>
              <a:ext cx="402332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Nigeria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108317" y="1307623"/>
              <a:ext cx="46608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Senegal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71544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88785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106025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163290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180531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197772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255037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272278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289519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346784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364024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381265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438530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455771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473012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530277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547518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564758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622023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639264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656505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713770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731011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748252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805517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822757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839998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-665674" y="4021565"/>
              <a:ext cx="245382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 in phase3-5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503105" y="785686"/>
              <a:ext cx="4336777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 - December, 2019 - 2021: Sahel 6 &amp; CMR/CAF/NGA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73437" y="499944"/>
              <a:ext cx="819611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Food Insecure (phase3 to phase5) by Country and Year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125802" y="6660007"/>
              <a:ext cx="34914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shown is percent change in phase 3 - 5 from previous year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55333" y="5990916"/>
              <a:ext cx="98518" cy="15744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86692" y="5396969"/>
              <a:ext cx="98518" cy="75139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018050" y="5491728"/>
              <a:ext cx="98518" cy="65663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149409" y="5545448"/>
              <a:ext cx="98518" cy="60291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741802" y="6021881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873160" y="5427891"/>
              <a:ext cx="125581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3.3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004519" y="5522693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2.9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1135877" y="5576413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2.6</a:t>
              </a:r>
            </a:p>
          </p:txBody>
        </p:sp>
        <p:sp>
          <p:nvSpPr>
            <p:cNvPr id="12" name="tx12"/>
            <p:cNvSpPr/>
            <p:nvPr/>
          </p:nvSpPr>
          <p:spPr>
            <a:xfrm rot="-2700000">
              <a:off x="774055" y="5854570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13" name="tx13"/>
            <p:cNvSpPr/>
            <p:nvPr/>
          </p:nvSpPr>
          <p:spPr>
            <a:xfrm rot="-2700000">
              <a:off x="903503" y="5249919"/>
              <a:ext cx="23104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377%</a:t>
              </a:r>
            </a:p>
          </p:txBody>
        </p:sp>
        <p:sp>
          <p:nvSpPr>
            <p:cNvPr id="14" name="tx14"/>
            <p:cNvSpPr/>
            <p:nvPr/>
          </p:nvSpPr>
          <p:spPr>
            <a:xfrm rot="-2700000">
              <a:off x="1036388" y="5353230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-13%</a:t>
              </a:r>
            </a:p>
          </p:txBody>
        </p:sp>
        <p:sp>
          <p:nvSpPr>
            <p:cNvPr id="15" name="tx15"/>
            <p:cNvSpPr/>
            <p:nvPr/>
          </p:nvSpPr>
          <p:spPr>
            <a:xfrm rot="-2700000">
              <a:off x="1171552" y="5428266"/>
              <a:ext cx="160649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-8%</a:t>
              </a:r>
            </a:p>
          </p:txBody>
        </p:sp>
        <p:sp>
          <p:nvSpPr>
            <p:cNvPr id="16" name="rc16"/>
            <p:cNvSpPr/>
            <p:nvPr/>
          </p:nvSpPr>
          <p:spPr>
            <a:xfrm>
              <a:off x="1672799" y="5734027"/>
              <a:ext cx="98518" cy="41433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804158" y="5607234"/>
              <a:ext cx="98518" cy="54112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35516" y="5623950"/>
              <a:ext cx="98518" cy="52441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66875" y="5607885"/>
              <a:ext cx="98518" cy="54047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659268" y="5764993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790626" y="5639302"/>
              <a:ext cx="12558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921985" y="5654871"/>
              <a:ext cx="125581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2.3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53343" y="5639953"/>
              <a:ext cx="12558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2.4</a:t>
              </a:r>
            </a:p>
          </p:txBody>
        </p:sp>
        <p:sp>
          <p:nvSpPr>
            <p:cNvPr id="24" name="tx24"/>
            <p:cNvSpPr/>
            <p:nvPr/>
          </p:nvSpPr>
          <p:spPr>
            <a:xfrm rot="-2700000">
              <a:off x="1691521" y="5597681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25" name="tx25"/>
            <p:cNvSpPr/>
            <p:nvPr/>
          </p:nvSpPr>
          <p:spPr>
            <a:xfrm rot="-2700000">
              <a:off x="1824774" y="5481499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31%</a:t>
              </a:r>
            </a:p>
          </p:txBody>
        </p:sp>
        <p:sp>
          <p:nvSpPr>
            <p:cNvPr id="26" name="tx26"/>
            <p:cNvSpPr/>
            <p:nvPr/>
          </p:nvSpPr>
          <p:spPr>
            <a:xfrm rot="-2700000">
              <a:off x="1957659" y="5506767"/>
              <a:ext cx="160649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-3%</a:t>
              </a:r>
            </a:p>
          </p:txBody>
        </p:sp>
        <p:sp>
          <p:nvSpPr>
            <p:cNvPr id="27" name="tx27"/>
            <p:cNvSpPr/>
            <p:nvPr/>
          </p:nvSpPr>
          <p:spPr>
            <a:xfrm rot="-2700000">
              <a:off x="2091296" y="5503465"/>
              <a:ext cx="130565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2590265" y="5897915"/>
              <a:ext cx="98518" cy="25044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721623" y="5661424"/>
              <a:ext cx="98518" cy="48693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852982" y="5708446"/>
              <a:ext cx="98518" cy="43991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84341" y="5602391"/>
              <a:ext cx="98518" cy="54597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576734" y="5929983"/>
              <a:ext cx="12558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708092" y="5693492"/>
              <a:ext cx="12558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2.1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839451" y="5739411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970809" y="5634459"/>
              <a:ext cx="12558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2.4</a:t>
              </a:r>
            </a:p>
          </p:txBody>
        </p:sp>
        <p:sp>
          <p:nvSpPr>
            <p:cNvPr id="36" name="tx36"/>
            <p:cNvSpPr/>
            <p:nvPr/>
          </p:nvSpPr>
          <p:spPr>
            <a:xfrm rot="-2700000">
              <a:off x="2608987" y="5761569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37" name="tx37"/>
            <p:cNvSpPr/>
            <p:nvPr/>
          </p:nvSpPr>
          <p:spPr>
            <a:xfrm rot="-2700000">
              <a:off x="2742240" y="5535690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94%</a:t>
              </a:r>
            </a:p>
          </p:txBody>
        </p:sp>
        <p:sp>
          <p:nvSpPr>
            <p:cNvPr id="38" name="tx38"/>
            <p:cNvSpPr/>
            <p:nvPr/>
          </p:nvSpPr>
          <p:spPr>
            <a:xfrm rot="-2700000">
              <a:off x="2871320" y="5569948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39" name="tx39"/>
            <p:cNvSpPr/>
            <p:nvPr/>
          </p:nvSpPr>
          <p:spPr>
            <a:xfrm rot="-2700000">
              <a:off x="3004957" y="5476657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3507731" y="6001585"/>
              <a:ext cx="98518" cy="14677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639089" y="5915360"/>
              <a:ext cx="98518" cy="23300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770448" y="5741007"/>
              <a:ext cx="98518" cy="40735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901806" y="5750485"/>
              <a:ext cx="98518" cy="39787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494199" y="6032550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663228" y="5947428"/>
              <a:ext cx="5024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56917" y="5771972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88275" y="5782553"/>
              <a:ext cx="12558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</a:t>
              </a:r>
            </a:p>
          </p:txBody>
        </p:sp>
        <p:sp>
          <p:nvSpPr>
            <p:cNvPr id="48" name="tx48"/>
            <p:cNvSpPr/>
            <p:nvPr/>
          </p:nvSpPr>
          <p:spPr>
            <a:xfrm rot="-2700000">
              <a:off x="3526453" y="5865239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49" name="tx49"/>
            <p:cNvSpPr/>
            <p:nvPr/>
          </p:nvSpPr>
          <p:spPr>
            <a:xfrm rot="-2700000">
              <a:off x="3659706" y="5789626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0" name="tx50"/>
            <p:cNvSpPr/>
            <p:nvPr/>
          </p:nvSpPr>
          <p:spPr>
            <a:xfrm rot="-2700000">
              <a:off x="3791064" y="5615272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51" name="tx51"/>
            <p:cNvSpPr/>
            <p:nvPr/>
          </p:nvSpPr>
          <p:spPr>
            <a:xfrm rot="-2700000">
              <a:off x="3923949" y="5633303"/>
              <a:ext cx="160649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-2%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4425197" y="6021535"/>
              <a:ext cx="98518" cy="12682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556555" y="5841295"/>
              <a:ext cx="98518" cy="30706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687914" y="5849007"/>
              <a:ext cx="98518" cy="29935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819272" y="5726709"/>
              <a:ext cx="98518" cy="42165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4411665" y="6052500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43024" y="5872216"/>
              <a:ext cx="125581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674382" y="5879928"/>
              <a:ext cx="125581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1.3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805741" y="5757674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4443919" y="5885189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573366" y="5694245"/>
              <a:ext cx="23104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142%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4710057" y="5731824"/>
              <a:ext cx="160649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-3%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4839889" y="5600974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41%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5342663" y="6009423"/>
              <a:ext cx="98518" cy="13893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474021" y="6008843"/>
              <a:ext cx="98518" cy="13951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605380" y="6037479"/>
              <a:ext cx="98518" cy="11088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736738" y="5997035"/>
              <a:ext cx="98518" cy="15132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5329131" y="6040389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460490" y="6039808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91848" y="6068444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723207" y="6028001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5361385" y="5873078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5498442" y="5904424"/>
              <a:ext cx="130565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5623717" y="5898981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-21%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5757354" y="5871301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260128" y="5880043"/>
              <a:ext cx="98518" cy="26831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391487" y="5687476"/>
              <a:ext cx="98518" cy="46088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522846" y="5619507"/>
              <a:ext cx="98518" cy="52885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654204" y="5315165"/>
              <a:ext cx="98518" cy="83319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6246597" y="5912111"/>
              <a:ext cx="12558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415626" y="5719544"/>
              <a:ext cx="50241" cy="64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509314" y="5650428"/>
              <a:ext cx="125581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640673" y="5346086"/>
              <a:ext cx="125581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3.6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6278850" y="5743697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6412103" y="5561741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6543462" y="5493772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6674820" y="5189430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7177594" y="5003722"/>
              <a:ext cx="98518" cy="114464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308953" y="4184988"/>
              <a:ext cx="98518" cy="196337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440311" y="3213006"/>
              <a:ext cx="98518" cy="293535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201733" y="5035834"/>
              <a:ext cx="50241" cy="64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295422" y="4215953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401659" y="3243971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12.8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7196316" y="4867376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7329569" y="4059253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7460928" y="3087271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8095060" y="6070207"/>
              <a:ext cx="98518" cy="7815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8226419" y="5972761"/>
              <a:ext cx="98518" cy="17560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8357777" y="6036022"/>
              <a:ext cx="98518" cy="11234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8489136" y="5971920"/>
              <a:ext cx="98518" cy="17644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8081529" y="6101128"/>
              <a:ext cx="125581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212888" y="6003726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344246" y="6066987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475605" y="6002885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8113782" y="5933861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8243230" y="5825711"/>
              <a:ext cx="23104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125%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8376115" y="5897524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-36%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8509752" y="5846185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27514" y="1334412"/>
              <a:ext cx="748233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Burkina Faso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732100" y="1332800"/>
              <a:ext cx="37399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C.A.R.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540084" y="1332800"/>
              <a:ext cx="592956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Cameroon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02223" y="1332800"/>
              <a:ext cx="30360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Chad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555067" y="1334412"/>
              <a:ext cx="232854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Mali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292482" y="1334412"/>
              <a:ext cx="592956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Mauritania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354683" y="1309173"/>
              <a:ext cx="303485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7222726" y="1309173"/>
              <a:ext cx="402332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Nigeria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8108317" y="1307623"/>
              <a:ext cx="46608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Senegal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69081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82217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95353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108488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160827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173963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187099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200235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252574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265710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278846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291982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344321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357457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370592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383728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436067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449203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462339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475475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527814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540950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554086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567221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619560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632696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645832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658968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5400000">
              <a:off x="711307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724443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737579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750715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803054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5400000">
              <a:off x="816189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829325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5400000">
              <a:off x="842461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-665674" y="4021565"/>
              <a:ext cx="245382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 in phase3-5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824872" y="783900"/>
              <a:ext cx="36932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2019 - 2022: Sahel 6 &amp; CMR/CAF/NGA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73437" y="499944"/>
              <a:ext cx="819611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Food Insecure (phase3 to phase5) by Country and Year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125802" y="6660007"/>
              <a:ext cx="34914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shown is percent change in phase 3 - 5 from previous year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58118" y="6096963"/>
              <a:ext cx="107802" cy="5139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01856" y="5355492"/>
              <a:ext cx="107802" cy="79286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045593" y="6135677"/>
              <a:ext cx="107802" cy="1268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724108" y="6127928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867846" y="5386414"/>
              <a:ext cx="175822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0.38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011583" y="6166643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" name="tx10"/>
            <p:cNvSpPr/>
            <p:nvPr/>
          </p:nvSpPr>
          <p:spPr>
            <a:xfrm rot="-2700000">
              <a:off x="781482" y="5960617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11" name="tx11"/>
            <p:cNvSpPr/>
            <p:nvPr/>
          </p:nvSpPr>
          <p:spPr>
            <a:xfrm rot="-2700000">
              <a:off x="919504" y="5187126"/>
              <a:ext cx="2812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1443%</a:t>
              </a:r>
            </a:p>
          </p:txBody>
        </p:sp>
        <p:sp>
          <p:nvSpPr>
            <p:cNvPr id="12" name="tx12"/>
            <p:cNvSpPr/>
            <p:nvPr/>
          </p:nvSpPr>
          <p:spPr>
            <a:xfrm rot="-2700000">
              <a:off x="1068573" y="5997179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-98%</a:t>
              </a:r>
            </a:p>
          </p:txBody>
        </p:sp>
        <p:sp>
          <p:nvSpPr>
            <p:cNvPr id="13" name="rc13"/>
            <p:cNvSpPr/>
            <p:nvPr/>
          </p:nvSpPr>
          <p:spPr>
            <a:xfrm>
              <a:off x="1583838" y="6128014"/>
              <a:ext cx="107802" cy="2034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1549828" y="6158979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" name="tx15"/>
            <p:cNvSpPr/>
            <p:nvPr/>
          </p:nvSpPr>
          <p:spPr>
            <a:xfrm rot="-2700000">
              <a:off x="1607202" y="5991668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16" name="rc16"/>
            <p:cNvSpPr/>
            <p:nvPr/>
          </p:nvSpPr>
          <p:spPr>
            <a:xfrm>
              <a:off x="2409557" y="6131988"/>
              <a:ext cx="107802" cy="1637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553294" y="5715445"/>
              <a:ext cx="107802" cy="43291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697031" y="4201391"/>
              <a:ext cx="107802" cy="194697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375547" y="6162953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519284" y="5746411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663022" y="4232357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0.94</a:t>
              </a:r>
            </a:p>
          </p:txBody>
        </p:sp>
        <p:sp>
          <p:nvSpPr>
            <p:cNvPr id="22" name="tx22"/>
            <p:cNvSpPr/>
            <p:nvPr/>
          </p:nvSpPr>
          <p:spPr>
            <a:xfrm rot="-2700000">
              <a:off x="2432921" y="5995642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23" name="tx23"/>
            <p:cNvSpPr/>
            <p:nvPr/>
          </p:nvSpPr>
          <p:spPr>
            <a:xfrm rot="-2700000">
              <a:off x="2570942" y="5547079"/>
              <a:ext cx="2812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2544%</a:t>
              </a:r>
            </a:p>
          </p:txBody>
        </p:sp>
        <p:sp>
          <p:nvSpPr>
            <p:cNvPr id="24" name="tx24"/>
            <p:cNvSpPr/>
            <p:nvPr/>
          </p:nvSpPr>
          <p:spPr>
            <a:xfrm rot="-2700000">
              <a:off x="2718485" y="4054341"/>
              <a:ext cx="23104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350%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3235276" y="5761745"/>
              <a:ext cx="107802" cy="38661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379014" y="5999883"/>
              <a:ext cx="107802" cy="14847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522751" y="5917550"/>
              <a:ext cx="107802" cy="23081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201266" y="5792710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345004" y="6030848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488741" y="5948516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0.11</a:t>
              </a:r>
            </a:p>
          </p:txBody>
        </p:sp>
        <p:sp>
          <p:nvSpPr>
            <p:cNvPr id="31" name="tx31"/>
            <p:cNvSpPr/>
            <p:nvPr/>
          </p:nvSpPr>
          <p:spPr>
            <a:xfrm rot="-2700000">
              <a:off x="3258640" y="5625399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32" name="tx32"/>
            <p:cNvSpPr/>
            <p:nvPr/>
          </p:nvSpPr>
          <p:spPr>
            <a:xfrm rot="-2700000">
              <a:off x="3401993" y="5861385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-62%</a:t>
              </a:r>
            </a:p>
          </p:txBody>
        </p:sp>
        <p:sp>
          <p:nvSpPr>
            <p:cNvPr id="33" name="tx33"/>
            <p:cNvSpPr/>
            <p:nvPr/>
          </p:nvSpPr>
          <p:spPr>
            <a:xfrm rot="-2700000">
              <a:off x="3548009" y="5791816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4060996" y="6013054"/>
              <a:ext cx="107802" cy="13530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204733" y="5473134"/>
              <a:ext cx="107802" cy="67522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348470" y="4986229"/>
              <a:ext cx="107802" cy="116213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026986" y="6044019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70723" y="5504055"/>
              <a:ext cx="175822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14460" y="5017194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0.56</a:t>
              </a:r>
            </a:p>
          </p:txBody>
        </p:sp>
        <p:sp>
          <p:nvSpPr>
            <p:cNvPr id="40" name="tx40"/>
            <p:cNvSpPr/>
            <p:nvPr/>
          </p:nvSpPr>
          <p:spPr>
            <a:xfrm rot="-2700000">
              <a:off x="4084360" y="5876708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41" name="tx41"/>
            <p:cNvSpPr/>
            <p:nvPr/>
          </p:nvSpPr>
          <p:spPr>
            <a:xfrm rot="-2700000">
              <a:off x="4226186" y="5326083"/>
              <a:ext cx="23104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399%</a:t>
              </a:r>
            </a:p>
          </p:txBody>
        </p:sp>
        <p:sp>
          <p:nvSpPr>
            <p:cNvPr id="42" name="tx42"/>
            <p:cNvSpPr/>
            <p:nvPr/>
          </p:nvSpPr>
          <p:spPr>
            <a:xfrm rot="-2700000">
              <a:off x="4373728" y="4860494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4886715" y="5999093"/>
              <a:ext cx="107802" cy="14926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030452" y="4848319"/>
              <a:ext cx="107802" cy="130004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74189" y="4984874"/>
              <a:ext cx="107802" cy="116348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4852705" y="6030058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96442" y="4879240"/>
              <a:ext cx="175822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40179" y="5015840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0.56</a:t>
              </a:r>
            </a:p>
          </p:txBody>
        </p:sp>
        <p:sp>
          <p:nvSpPr>
            <p:cNvPr id="49" name="tx49"/>
            <p:cNvSpPr/>
            <p:nvPr/>
          </p:nvSpPr>
          <p:spPr>
            <a:xfrm rot="-2700000">
              <a:off x="4910079" y="5862747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50" name="tx50"/>
            <p:cNvSpPr/>
            <p:nvPr/>
          </p:nvSpPr>
          <p:spPr>
            <a:xfrm rot="-2700000">
              <a:off x="5051905" y="4701269"/>
              <a:ext cx="23104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771%</a:t>
              </a:r>
            </a:p>
          </p:txBody>
        </p:sp>
        <p:sp>
          <p:nvSpPr>
            <p:cNvPr id="51" name="tx51"/>
            <p:cNvSpPr/>
            <p:nvPr/>
          </p:nvSpPr>
          <p:spPr>
            <a:xfrm rot="-2700000">
              <a:off x="5197169" y="4846377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-11%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5712434" y="5877989"/>
              <a:ext cx="107802" cy="27037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856171" y="5832718"/>
              <a:ext cx="107802" cy="31564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999909" y="6028818"/>
              <a:ext cx="107802" cy="11954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678424" y="5908910"/>
              <a:ext cx="175822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822161" y="5863683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965899" y="6059784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5735798" y="5741643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5881430" y="5706983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6022889" y="5890320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-62%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681891" y="5219285"/>
              <a:ext cx="107802" cy="92907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647881" y="5250251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0.45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6705255" y="5082940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7363873" y="5431189"/>
              <a:ext cx="107802" cy="71717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507610" y="4391391"/>
              <a:ext cx="107802" cy="175697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651347" y="3940182"/>
              <a:ext cx="107802" cy="220818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329863" y="5462111"/>
              <a:ext cx="175822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473600" y="4422356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617337" y="3971148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1.07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7387237" y="5294844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7529063" y="4244340"/>
              <a:ext cx="23104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145%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7676606" y="3814448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73" name="rc73"/>
            <p:cNvSpPr/>
            <p:nvPr/>
          </p:nvSpPr>
          <p:spPr>
            <a:xfrm>
              <a:off x="8189592" y="6141808"/>
              <a:ext cx="107802" cy="655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333329" y="5937396"/>
              <a:ext cx="107802" cy="21096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477067" y="5300981"/>
              <a:ext cx="107802" cy="84738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8218373" y="6172773"/>
              <a:ext cx="5024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324440" y="5968361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443057" y="5331946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0.41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8212956" y="6005462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350977" y="5769030"/>
              <a:ext cx="2812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3119%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8498520" y="5153930"/>
              <a:ext cx="23104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302%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93348" y="1334412"/>
              <a:ext cx="324817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Benin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442582" y="1332800"/>
              <a:ext cx="677788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Cabo Verde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252706" y="1332800"/>
              <a:ext cx="70897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Cote d'Ivoire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210572" y="1332800"/>
              <a:ext cx="444686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Gambia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067979" y="1332800"/>
              <a:ext cx="381310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Ghana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879591" y="1332800"/>
              <a:ext cx="409525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493571" y="1332800"/>
              <a:ext cx="833003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Guinea-Bissau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545168" y="1334412"/>
              <a:ext cx="381248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Liberia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197906" y="1332800"/>
              <a:ext cx="727211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Sierra Leone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42495" y="1309173"/>
              <a:ext cx="289470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Togo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69824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84197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98571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152396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166769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181143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234967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249341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263715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317539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31913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346287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400111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414485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428859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482683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497057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511431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565255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579629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594003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647827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662201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676575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730399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744773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759147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812971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827345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841718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-665674" y="4021565"/>
              <a:ext cx="245382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 in phase3-5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782456" y="785686"/>
              <a:ext cx="377807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 - December, 2017 - 2021: Coastal Countries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73437" y="499944"/>
              <a:ext cx="819611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Food Insecure (phase3 to phase5) by Country and Year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125802" y="6660007"/>
              <a:ext cx="34914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shown is percent change in phase 3 - 5 from previous year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50418" y="6108075"/>
              <a:ext cx="82135" cy="4028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9932" y="6118316"/>
              <a:ext cx="82135" cy="3004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69446" y="5567840"/>
              <a:ext cx="82135" cy="58052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078960" y="6112394"/>
              <a:ext cx="82135" cy="3596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703574" y="6139041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813089" y="6149281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922603" y="5598805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1032117" y="6143359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2" name="tx12"/>
            <p:cNvSpPr/>
            <p:nvPr/>
          </p:nvSpPr>
          <p:spPr>
            <a:xfrm rot="-2700000">
              <a:off x="760948" y="5971729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13" name="tx13"/>
            <p:cNvSpPr/>
            <p:nvPr/>
          </p:nvSpPr>
          <p:spPr>
            <a:xfrm rot="-2700000">
              <a:off x="870078" y="5979818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-25%</a:t>
              </a:r>
            </a:p>
          </p:txBody>
        </p:sp>
        <p:sp>
          <p:nvSpPr>
            <p:cNvPr id="14" name="tx14"/>
            <p:cNvSpPr/>
            <p:nvPr/>
          </p:nvSpPr>
          <p:spPr>
            <a:xfrm rot="-2700000">
              <a:off x="974261" y="5399474"/>
              <a:ext cx="2812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1832%</a:t>
              </a:r>
            </a:p>
          </p:txBody>
        </p:sp>
        <p:sp>
          <p:nvSpPr>
            <p:cNvPr id="15" name="tx15"/>
            <p:cNvSpPr/>
            <p:nvPr/>
          </p:nvSpPr>
          <p:spPr>
            <a:xfrm rot="-2700000">
              <a:off x="1089107" y="5973896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-94%</a:t>
              </a:r>
            </a:p>
          </p:txBody>
        </p:sp>
        <p:sp>
          <p:nvSpPr>
            <p:cNvPr id="16" name="rc16"/>
            <p:cNvSpPr/>
            <p:nvPr/>
          </p:nvSpPr>
          <p:spPr>
            <a:xfrm>
              <a:off x="1576137" y="6129809"/>
              <a:ext cx="82135" cy="1855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85652" y="6127721"/>
              <a:ext cx="82135" cy="2064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529294" y="6160774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638808" y="6158686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0" name="tx20"/>
            <p:cNvSpPr/>
            <p:nvPr/>
          </p:nvSpPr>
          <p:spPr>
            <a:xfrm rot="-2700000">
              <a:off x="1586668" y="5993463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21" name="tx21"/>
            <p:cNvSpPr/>
            <p:nvPr/>
          </p:nvSpPr>
          <p:spPr>
            <a:xfrm rot="-2700000">
              <a:off x="1698076" y="6001986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2" name="rc22"/>
            <p:cNvSpPr/>
            <p:nvPr/>
          </p:nvSpPr>
          <p:spPr>
            <a:xfrm>
              <a:off x="2401857" y="6026691"/>
              <a:ext cx="82135" cy="12167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11371" y="5801253"/>
              <a:ext cx="82135" cy="34710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20885" y="4951548"/>
              <a:ext cx="82135" cy="119681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730399" y="4361653"/>
              <a:ext cx="82135" cy="178670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355013" y="6057656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64527" y="5832218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574041" y="4982514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683555" y="4392618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0.87</a:t>
              </a:r>
            </a:p>
          </p:txBody>
        </p:sp>
        <p:sp>
          <p:nvSpPr>
            <p:cNvPr id="30" name="tx30"/>
            <p:cNvSpPr/>
            <p:nvPr/>
          </p:nvSpPr>
          <p:spPr>
            <a:xfrm rot="-2700000">
              <a:off x="2412387" y="5890345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31" name="tx31"/>
            <p:cNvSpPr/>
            <p:nvPr/>
          </p:nvSpPr>
          <p:spPr>
            <a:xfrm rot="-2700000">
              <a:off x="2519990" y="5654203"/>
              <a:ext cx="23104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185%</a:t>
              </a:r>
            </a:p>
          </p:txBody>
        </p:sp>
        <p:sp>
          <p:nvSpPr>
            <p:cNvPr id="32" name="tx32"/>
            <p:cNvSpPr/>
            <p:nvPr/>
          </p:nvSpPr>
          <p:spPr>
            <a:xfrm rot="-2700000">
              <a:off x="2629504" y="4804498"/>
              <a:ext cx="23104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245%</a:t>
              </a:r>
            </a:p>
          </p:txBody>
        </p:sp>
        <p:sp>
          <p:nvSpPr>
            <p:cNvPr id="33" name="tx33"/>
            <p:cNvSpPr/>
            <p:nvPr/>
          </p:nvSpPr>
          <p:spPr>
            <a:xfrm rot="-2700000">
              <a:off x="2742824" y="4235918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49%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227576" y="5964757"/>
              <a:ext cx="82135" cy="18360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337090" y="5866825"/>
              <a:ext cx="82135" cy="28153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446604" y="5913962"/>
              <a:ext cx="82135" cy="23440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556118" y="5722278"/>
              <a:ext cx="82135" cy="42608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180732" y="5995722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290246" y="5897790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99761" y="5944927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09275" y="5753244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42" name="tx42"/>
            <p:cNvSpPr/>
            <p:nvPr/>
          </p:nvSpPr>
          <p:spPr>
            <a:xfrm rot="-2700000">
              <a:off x="3238106" y="5828411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43" name="tx43"/>
            <p:cNvSpPr/>
            <p:nvPr/>
          </p:nvSpPr>
          <p:spPr>
            <a:xfrm rot="-2700000">
              <a:off x="3349515" y="5741090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44" name="tx44"/>
            <p:cNvSpPr/>
            <p:nvPr/>
          </p:nvSpPr>
          <p:spPr>
            <a:xfrm rot="-2700000">
              <a:off x="3456750" y="5775464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-17%</a:t>
              </a:r>
            </a:p>
          </p:txBody>
        </p:sp>
        <p:sp>
          <p:nvSpPr>
            <p:cNvPr id="45" name="tx45"/>
            <p:cNvSpPr/>
            <p:nvPr/>
          </p:nvSpPr>
          <p:spPr>
            <a:xfrm rot="-2700000">
              <a:off x="3568543" y="5596544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4053295" y="6041472"/>
              <a:ext cx="82135" cy="10688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162809" y="6103609"/>
              <a:ext cx="82135" cy="4475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72324" y="5305173"/>
              <a:ext cx="82135" cy="84318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381838" y="5578476"/>
              <a:ext cx="82135" cy="56988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4006452" y="6072438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115966" y="6134574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225480" y="5336139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334994" y="5609441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4063826" y="5905127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4172956" y="5965111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-58%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4277138" y="5136807"/>
              <a:ext cx="2812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1784%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4391984" y="5439978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4879015" y="5557707"/>
              <a:ext cx="82135" cy="59065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988529" y="5597658"/>
              <a:ext cx="82135" cy="55070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098043" y="5285824"/>
              <a:ext cx="82135" cy="86253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207557" y="4624311"/>
              <a:ext cx="82135" cy="1524051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4832171" y="5588672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0.29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941685" y="5628623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51199" y="5316790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0.42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160713" y="4655277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0.74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4889545" y="5421361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5002480" y="5480475"/>
              <a:ext cx="160649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-7%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5110467" y="5160090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5219982" y="4498577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77%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5704734" y="6143230"/>
              <a:ext cx="82135" cy="513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814248" y="6008676"/>
              <a:ext cx="82135" cy="13968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923762" y="5941036"/>
              <a:ext cx="82135" cy="20732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033276" y="6064494"/>
              <a:ext cx="82135" cy="83867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5720681" y="6174195"/>
              <a:ext cx="5024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767404" y="6039641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902039" y="5972001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986433" y="6095460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5715264" y="6006884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5819062" y="5840310"/>
              <a:ext cx="2812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2622%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5936187" y="5815301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6043422" y="5925996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-60%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6530453" y="6063004"/>
              <a:ext cx="82135" cy="8535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749481" y="4212069"/>
              <a:ext cx="82135" cy="193629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6483610" y="6093969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702638" y="4243034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0.94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6540984" y="5926658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6754296" y="4043703"/>
              <a:ext cx="2812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2168%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7356173" y="5892053"/>
              <a:ext cx="82135" cy="25630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465687" y="3458472"/>
              <a:ext cx="82135" cy="268989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575201" y="2515347"/>
              <a:ext cx="82135" cy="363301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7684715" y="3152707"/>
              <a:ext cx="82135" cy="299565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309329" y="5923018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443964" y="3489393"/>
              <a:ext cx="125581" cy="660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1.3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528357" y="2546312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1.76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637871" y="3183672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1.45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7366703" y="5755707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7474306" y="3311421"/>
              <a:ext cx="23104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949%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7587625" y="2389612"/>
              <a:ext cx="18080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7694861" y="3014209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-18%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8181892" y="6148362"/>
              <a:ext cx="82135" cy="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8291406" y="5568122"/>
              <a:ext cx="82135" cy="58024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8400920" y="5727592"/>
              <a:ext cx="82135" cy="42077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8510434" y="5154964"/>
              <a:ext cx="82135" cy="99339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8197839" y="6179328"/>
              <a:ext cx="5024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44562" y="5599087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379197" y="5758558"/>
              <a:ext cx="125581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463591" y="5185929"/>
              <a:ext cx="175822" cy="66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0.48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8192422" y="6012017"/>
              <a:ext cx="205817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8303834" y="5442406"/>
              <a:ext cx="180763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Inf%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8411066" y="5589094"/>
              <a:ext cx="21089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-27%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8519054" y="5007914"/>
              <a:ext cx="23104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136%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3348" y="1334412"/>
              <a:ext cx="324817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Benin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442582" y="1332800"/>
              <a:ext cx="677788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Cabo Verde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252706" y="1332800"/>
              <a:ext cx="70897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Cote d'Ivoire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210572" y="1332800"/>
              <a:ext cx="444686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Gambia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067979" y="1332800"/>
              <a:ext cx="381310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Ghana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879591" y="1332800"/>
              <a:ext cx="409525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493571" y="1332800"/>
              <a:ext cx="833003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Guinea-Bissau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545168" y="1334412"/>
              <a:ext cx="381248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Liberia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197906" y="1332800"/>
              <a:ext cx="727211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Sierra Leone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242495" y="1309173"/>
              <a:ext cx="289470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Togo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67770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78722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89673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100624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150342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161294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172245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183196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232914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243866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254817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265768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315486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326437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337389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348340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398058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409009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419961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430912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480630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491581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502533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513484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5400000">
              <a:off x="563202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574153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585105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596056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645774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5400000">
              <a:off x="656725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667677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5400000">
              <a:off x="678628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728346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5400000">
              <a:off x="739297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5400000">
              <a:off x="750248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5400000">
              <a:off x="761200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5400000">
              <a:off x="810918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821869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5400000">
              <a:off x="832820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5400000">
              <a:off x="843772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5400000">
              <a:off x="-665674" y="4021565"/>
              <a:ext cx="245382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 in phase3-5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104222" y="783900"/>
              <a:ext cx="313454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2017 - 2022: Coastal Countries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573437" y="499944"/>
              <a:ext cx="819611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Food Insecure (phase3 to phase5) by Country and Year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5125802" y="6660007"/>
              <a:ext cx="34914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shown is percent change in phase 3 - 5 from previous year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64569" y="5756726"/>
              <a:ext cx="129306" cy="391636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36977" y="5516247"/>
              <a:ext cx="129306" cy="63211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109385" y="5633051"/>
              <a:ext cx="129306" cy="51531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 rot="-5400000">
              <a:off x="748792" y="5621828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8" name="tx8"/>
            <p:cNvSpPr/>
            <p:nvPr/>
          </p:nvSpPr>
          <p:spPr>
            <a:xfrm rot="-5400000">
              <a:off x="921200" y="538135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1093608" y="5498154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1682035" y="3736707"/>
              <a:ext cx="129306" cy="2411655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854443" y="3379424"/>
              <a:ext cx="129306" cy="2768938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26851" y="3235137"/>
              <a:ext cx="129306" cy="2913225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 rot="-5400000">
              <a:off x="1636113" y="3565635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14" name="tx14"/>
            <p:cNvSpPr/>
            <p:nvPr/>
          </p:nvSpPr>
          <p:spPr>
            <a:xfrm rot="-5400000">
              <a:off x="1808521" y="3208353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5" name="tx15"/>
            <p:cNvSpPr/>
            <p:nvPr/>
          </p:nvSpPr>
          <p:spPr>
            <a:xfrm rot="-5400000">
              <a:off x="1980929" y="3064066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42%</a:t>
              </a:r>
            </a:p>
          </p:txBody>
        </p:sp>
        <p:sp>
          <p:nvSpPr>
            <p:cNvPr id="16" name="rc16"/>
            <p:cNvSpPr/>
            <p:nvPr/>
          </p:nvSpPr>
          <p:spPr>
            <a:xfrm>
              <a:off x="2599501" y="5564343"/>
              <a:ext cx="129306" cy="584019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771909" y="5433798"/>
              <a:ext cx="129306" cy="71456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44317" y="5516247"/>
              <a:ext cx="129306" cy="63211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 rot="-5400000">
              <a:off x="2583724" y="5429446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2725987" y="5262726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2928540" y="538135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2" name="rc22"/>
            <p:cNvSpPr/>
            <p:nvPr/>
          </p:nvSpPr>
          <p:spPr>
            <a:xfrm>
              <a:off x="3516967" y="5887271"/>
              <a:ext cx="129306" cy="261090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689375" y="5873530"/>
              <a:ext cx="129306" cy="274832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61783" y="5715501"/>
              <a:ext cx="129306" cy="43286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 rot="-5400000">
              <a:off x="3501190" y="5752374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3673598" y="5738632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3846006" y="5580603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4434433" y="5928496"/>
              <a:ext cx="129306" cy="219866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606841" y="6004075"/>
              <a:ext cx="129306" cy="144287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779249" y="5777338"/>
              <a:ext cx="129306" cy="37102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 rot="-5400000">
              <a:off x="4418655" y="5793599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4591064" y="5869178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4763472" y="564244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351899" y="5653664"/>
              <a:ext cx="129306" cy="494698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524307" y="5852917"/>
              <a:ext cx="129306" cy="295445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696715" y="5598697"/>
              <a:ext cx="129306" cy="549665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 rot="-5400000">
              <a:off x="5336121" y="5518766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5508529" y="571802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5680938" y="546380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6269365" y="5688018"/>
              <a:ext cx="129306" cy="46034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441773" y="5777338"/>
              <a:ext cx="129306" cy="37102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614181" y="5440668"/>
              <a:ext cx="129306" cy="70769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5400000">
              <a:off x="6253587" y="555312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6425995" y="564244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6568259" y="5269597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186830" y="5866659"/>
              <a:ext cx="129306" cy="28170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59239" y="5536860"/>
              <a:ext cx="129306" cy="611502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531647" y="5591826"/>
              <a:ext cx="129306" cy="556535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 rot="-5400000">
              <a:off x="7171053" y="573176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7343461" y="5401962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7515869" y="5456929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8104296" y="5955979"/>
              <a:ext cx="129306" cy="192382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276704" y="5942238"/>
              <a:ext cx="129306" cy="20612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449113" y="6024688"/>
              <a:ext cx="129306" cy="12367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 rot="-5400000">
              <a:off x="8088519" y="5821082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8260927" y="580734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8433335" y="588979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7514" y="1334412"/>
              <a:ext cx="748233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Burkina Faso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732100" y="1332800"/>
              <a:ext cx="37399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C.A.R.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540084" y="1332800"/>
              <a:ext cx="592956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Cameroon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02223" y="1332800"/>
              <a:ext cx="30360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Chad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555067" y="1334412"/>
              <a:ext cx="232854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Mali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292482" y="1334412"/>
              <a:ext cx="592956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Mauritania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54683" y="1309173"/>
              <a:ext cx="303485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222726" y="1309173"/>
              <a:ext cx="402332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Nigeria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108317" y="1307623"/>
              <a:ext cx="46608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Senegal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71544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88785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106025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163290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180531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197772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255037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272278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289519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346784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364024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381265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438530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455771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473012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530277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547518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564758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622023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639264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656505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713770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731011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748252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805517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822757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839998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-1349406" y="4021565"/>
              <a:ext cx="382128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 of people in phase3-5 out of total analyzed population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503105" y="785686"/>
              <a:ext cx="4336777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 - December, 2019 - 2021: Sahel 6 &amp; CMR/CAF/NGA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96921" y="499944"/>
              <a:ext cx="8349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in the Percentage of Food Insecure (phase3 to phase5) of Total Population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55333" y="5921625"/>
              <a:ext cx="98518" cy="226736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86692" y="5097128"/>
              <a:ext cx="98518" cy="105123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018050" y="5241415"/>
              <a:ext cx="98518" cy="906947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149409" y="5323865"/>
              <a:ext cx="98518" cy="824497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 rot="-5400000">
              <a:off x="724162" y="5786728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825376" y="4926056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956734" y="5070343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1088093" y="5152793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2" name="rc12"/>
            <p:cNvSpPr/>
            <p:nvPr/>
          </p:nvSpPr>
          <p:spPr>
            <a:xfrm>
              <a:off x="1672799" y="3317587"/>
              <a:ext cx="98518" cy="2830775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804158" y="2609893"/>
              <a:ext cx="98518" cy="3538469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935516" y="2925950"/>
              <a:ext cx="98518" cy="322241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066875" y="2870984"/>
              <a:ext cx="98518" cy="3277378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 rot="-5400000">
              <a:off x="1611483" y="3146516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41%</a:t>
              </a:r>
            </a:p>
          </p:txBody>
        </p:sp>
        <p:sp>
          <p:nvSpPr>
            <p:cNvPr id="17" name="tx17"/>
            <p:cNvSpPr/>
            <p:nvPr/>
          </p:nvSpPr>
          <p:spPr>
            <a:xfrm rot="-5400000">
              <a:off x="1742842" y="2438822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1874200" y="2754879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47%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2005559" y="2699913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20" name="rc20"/>
            <p:cNvSpPr/>
            <p:nvPr/>
          </p:nvSpPr>
          <p:spPr>
            <a:xfrm>
              <a:off x="2590265" y="5667405"/>
              <a:ext cx="98518" cy="480956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721623" y="5564343"/>
              <a:ext cx="98518" cy="584019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852982" y="5639922"/>
              <a:ext cx="98518" cy="508440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84341" y="5529989"/>
              <a:ext cx="98518" cy="61837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559094" y="5532508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690453" y="5429446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821811" y="5505025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3170" y="539509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3507731" y="5839176"/>
              <a:ext cx="98518" cy="309186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639089" y="5674276"/>
              <a:ext cx="98518" cy="474086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770448" y="5351348"/>
              <a:ext cx="98518" cy="79701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901806" y="5371960"/>
              <a:ext cx="98518" cy="77640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 rot="-5400000">
              <a:off x="3476560" y="5704278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3607918" y="5539379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3709132" y="5180276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3840491" y="5200889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4425197" y="5949109"/>
              <a:ext cx="98518" cy="19925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556555" y="5701759"/>
              <a:ext cx="98518" cy="446602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687914" y="5722372"/>
              <a:ext cx="98518" cy="425990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819272" y="5564343"/>
              <a:ext cx="98518" cy="584019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5400000">
              <a:off x="4394026" y="581421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525384" y="5566862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656743" y="5587474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788101" y="5429446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5342663" y="5124611"/>
              <a:ext cx="98518" cy="102375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474021" y="5145223"/>
              <a:ext cx="98518" cy="1003138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605380" y="5371960"/>
              <a:ext cx="98518" cy="77640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736738" y="5110869"/>
              <a:ext cx="98518" cy="1037492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 rot="-5400000">
              <a:off x="5281347" y="4953540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5412705" y="4974152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5544064" y="5200889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5675422" y="4939798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6260128" y="5763597"/>
              <a:ext cx="98518" cy="384765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391487" y="5523118"/>
              <a:ext cx="98518" cy="62524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522846" y="5454410"/>
              <a:ext cx="98518" cy="693952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654204" y="5145223"/>
              <a:ext cx="98518" cy="1003138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 rot="-5400000">
              <a:off x="6228958" y="5628699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6360316" y="538822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6461530" y="5283339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6592888" y="4974152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177594" y="5818563"/>
              <a:ext cx="98518" cy="329799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08953" y="5578085"/>
              <a:ext cx="98518" cy="570277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440311" y="5330735"/>
              <a:ext cx="98518" cy="817626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571670" y="5371960"/>
              <a:ext cx="98518" cy="77640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7146423" y="5683666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7277782" y="5443187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7378996" y="5159664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7510354" y="5200889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8095060" y="5969721"/>
              <a:ext cx="98518" cy="17864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226419" y="5832305"/>
              <a:ext cx="98518" cy="316057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357777" y="5955979"/>
              <a:ext cx="98518" cy="192382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89136" y="5839176"/>
              <a:ext cx="98518" cy="309186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5400000">
              <a:off x="8063889" y="5834824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8195248" y="5697407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8326606" y="5821082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8457965" y="5704278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27514" y="1334412"/>
              <a:ext cx="748233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Burkina Faso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732100" y="1332800"/>
              <a:ext cx="37399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C.A.R.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540084" y="1332800"/>
              <a:ext cx="592956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Cameroon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602223" y="1332800"/>
              <a:ext cx="30360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Chad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555067" y="1334412"/>
              <a:ext cx="232854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Mali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92482" y="1334412"/>
              <a:ext cx="592956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Mauritania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354683" y="1309173"/>
              <a:ext cx="303485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22726" y="1309173"/>
              <a:ext cx="402332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Nigeria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108317" y="1307623"/>
              <a:ext cx="46608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Senegal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69081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82217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95353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108488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160827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173963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187099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200235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252574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265710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278846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291982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344321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357457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70592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383728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436067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449203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462339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475475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527814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540950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554086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567221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619560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632696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645832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658968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711307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724443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737579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750715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803054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816189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829325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842461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-1349406" y="4021565"/>
              <a:ext cx="382128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 of people in phase3-5 out of total analyzed population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824872" y="783900"/>
              <a:ext cx="36932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2019 - 2022: Sahel 6 &amp; CMR/CAF/NGA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96921" y="499944"/>
              <a:ext cx="8349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in the Percentage of Food Insecure (phase3 to phase5) of Total Population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58118" y="6107137"/>
              <a:ext cx="107802" cy="4122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01856" y="5557472"/>
              <a:ext cx="107802" cy="590890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045593" y="6107137"/>
              <a:ext cx="107802" cy="4122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 rot="-5400000">
              <a:off x="731589" y="597224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8" name="tx8"/>
            <p:cNvSpPr/>
            <p:nvPr/>
          </p:nvSpPr>
          <p:spPr>
            <a:xfrm rot="-5400000">
              <a:off x="875327" y="5422575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1019064" y="597224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1583838" y="5859788"/>
              <a:ext cx="107802" cy="28857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 rot="-5400000">
              <a:off x="1557309" y="572489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2" name="rc12"/>
            <p:cNvSpPr/>
            <p:nvPr/>
          </p:nvSpPr>
          <p:spPr>
            <a:xfrm>
              <a:off x="2409557" y="6107137"/>
              <a:ext cx="107802" cy="4122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553294" y="5681147"/>
              <a:ext cx="107802" cy="467215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697031" y="5337606"/>
              <a:ext cx="107802" cy="810756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 rot="-5400000">
              <a:off x="2383028" y="597224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6"/>
            <p:cNvSpPr/>
            <p:nvPr/>
          </p:nvSpPr>
          <p:spPr>
            <a:xfrm rot="-5400000">
              <a:off x="2526765" y="5546249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17" name="tx17"/>
            <p:cNvSpPr/>
            <p:nvPr/>
          </p:nvSpPr>
          <p:spPr>
            <a:xfrm rot="-5400000">
              <a:off x="2670503" y="5202709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8" name="rc18"/>
            <p:cNvSpPr/>
            <p:nvPr/>
          </p:nvSpPr>
          <p:spPr>
            <a:xfrm>
              <a:off x="3235276" y="4829166"/>
              <a:ext cx="107802" cy="1319196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379014" y="5749855"/>
              <a:ext cx="107802" cy="398507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522751" y="5516247"/>
              <a:ext cx="107802" cy="63211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 rot="-5400000">
              <a:off x="3178602" y="4658095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3352485" y="5614958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3496222" y="538135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4060996" y="6120879"/>
              <a:ext cx="107802" cy="2748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204733" y="5997204"/>
              <a:ext cx="107802" cy="151157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348470" y="4952841"/>
              <a:ext cx="107802" cy="119552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 rot="-5400000">
              <a:off x="4034467" y="598598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4178204" y="5862307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4321941" y="4817943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886715" y="6052171"/>
              <a:ext cx="107802" cy="9619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030452" y="5365089"/>
              <a:ext cx="107802" cy="783272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174189" y="5447539"/>
              <a:ext cx="107802" cy="70082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 rot="-5400000">
              <a:off x="4860186" y="5917273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5003923" y="5230192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5147661" y="5312642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5712434" y="4732975"/>
              <a:ext cx="107802" cy="1415387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856171" y="4499367"/>
              <a:ext cx="107802" cy="1648995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999909" y="5543731"/>
              <a:ext cx="107802" cy="60463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 rot="-5400000">
              <a:off x="5655760" y="4561903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5799498" y="4328296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5973380" y="5408833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6681891" y="4787941"/>
              <a:ext cx="107802" cy="136042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5400000">
              <a:off x="6625217" y="4616870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7363873" y="5557472"/>
              <a:ext cx="107802" cy="590890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507610" y="4705491"/>
              <a:ext cx="107802" cy="1442870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651347" y="4444400"/>
              <a:ext cx="107802" cy="170396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 rot="-5400000">
              <a:off x="7337344" y="5422575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7450936" y="4534420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7594674" y="4273329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8189592" y="6134621"/>
              <a:ext cx="107802" cy="1374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333329" y="5914755"/>
              <a:ext cx="107802" cy="233607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477067" y="5186448"/>
              <a:ext cx="107802" cy="96191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 rot="-5400000">
              <a:off x="8163063" y="5999723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8306800" y="5779857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8450538" y="505155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93348" y="1334412"/>
              <a:ext cx="324817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Benin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442582" y="1332800"/>
              <a:ext cx="677788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Cabo Verde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252706" y="1332800"/>
              <a:ext cx="70897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Cote d'Ivoire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210572" y="1332800"/>
              <a:ext cx="444686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Gambia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067979" y="1332800"/>
              <a:ext cx="381310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Ghana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79591" y="1332800"/>
              <a:ext cx="409525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493571" y="1332800"/>
              <a:ext cx="833003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Guinea-Bissau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545168" y="1334412"/>
              <a:ext cx="381248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Liberia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197906" y="1332800"/>
              <a:ext cx="727211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Sierra Leone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242495" y="1309173"/>
              <a:ext cx="289470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Togo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69824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84197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98571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152396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166769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181143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234967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249341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263715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317539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331913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346287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400111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414485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428859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482683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497057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511431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565255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579629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594003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647827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662201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676575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730399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744773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759147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812971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827345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841718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-1349406" y="4021565"/>
              <a:ext cx="382128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 of people in phase3-5 out of total analyzed population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799385" y="785686"/>
              <a:ext cx="3744217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 - December, 2019 - 2021: Coastal countries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96921" y="499944"/>
              <a:ext cx="8349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in the Percentage of Food Insecure (phase3 to phase5) of Total Population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50418" y="6120879"/>
              <a:ext cx="82135" cy="2748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9932" y="6120879"/>
              <a:ext cx="82135" cy="2748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69446" y="5722372"/>
              <a:ext cx="82135" cy="425990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078960" y="6038429"/>
              <a:ext cx="82135" cy="10993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 rot="-5400000">
              <a:off x="711056" y="598598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820570" y="598598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0" name="tx10"/>
            <p:cNvSpPr/>
            <p:nvPr/>
          </p:nvSpPr>
          <p:spPr>
            <a:xfrm rot="-5400000">
              <a:off x="930084" y="5587474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11" name="tx11"/>
            <p:cNvSpPr/>
            <p:nvPr/>
          </p:nvSpPr>
          <p:spPr>
            <a:xfrm rot="-5400000">
              <a:off x="1039598" y="5903532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2" name="rc12"/>
            <p:cNvSpPr/>
            <p:nvPr/>
          </p:nvSpPr>
          <p:spPr>
            <a:xfrm>
              <a:off x="1576137" y="5914755"/>
              <a:ext cx="82135" cy="233607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685652" y="5859788"/>
              <a:ext cx="82135" cy="28857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 rot="-5400000">
              <a:off x="1536775" y="5779857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5" name="tx15"/>
            <p:cNvSpPr/>
            <p:nvPr/>
          </p:nvSpPr>
          <p:spPr>
            <a:xfrm rot="-5400000">
              <a:off x="1646289" y="572489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6" name="rc16"/>
            <p:cNvSpPr/>
            <p:nvPr/>
          </p:nvSpPr>
          <p:spPr>
            <a:xfrm>
              <a:off x="2401857" y="6107137"/>
              <a:ext cx="82135" cy="4122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511371" y="5777338"/>
              <a:ext cx="82135" cy="37102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620885" y="5516247"/>
              <a:ext cx="82135" cy="63211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730399" y="5406314"/>
              <a:ext cx="82135" cy="742047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 rot="-5400000">
              <a:off x="2362494" y="597224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2472008" y="564244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2581522" y="538135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2691037" y="5271417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3227576" y="5598697"/>
              <a:ext cx="82135" cy="549665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337090" y="5378831"/>
              <a:ext cx="82135" cy="76953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46604" y="5516247"/>
              <a:ext cx="82135" cy="63211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556118" y="4994066"/>
              <a:ext cx="82135" cy="1154296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 rot="-5400000">
              <a:off x="3188213" y="546380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3297728" y="5243934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407242" y="538135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3516756" y="4859168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4053295" y="6120879"/>
              <a:ext cx="82135" cy="2748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162809" y="6134621"/>
              <a:ext cx="82135" cy="1374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272324" y="5969721"/>
              <a:ext cx="82135" cy="17864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381838" y="5557472"/>
              <a:ext cx="82135" cy="590890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4013933" y="598598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4123447" y="5999723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4232961" y="5834824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342475" y="5422575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4879015" y="5763597"/>
              <a:ext cx="82135" cy="384765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988529" y="5791080"/>
              <a:ext cx="82135" cy="357282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098043" y="5626180"/>
              <a:ext cx="82135" cy="522181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207557" y="5241415"/>
              <a:ext cx="82135" cy="906947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 rot="-5400000">
              <a:off x="4839652" y="5628699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949166" y="5656182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5058680" y="5491283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5168194" y="5106517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5704734" y="6120879"/>
              <a:ext cx="82135" cy="2748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814248" y="5433798"/>
              <a:ext cx="82135" cy="71456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923762" y="5103999"/>
              <a:ext cx="82135" cy="104436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033276" y="5722372"/>
              <a:ext cx="82135" cy="425990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 rot="-5400000">
              <a:off x="5665371" y="598598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5774885" y="529890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5884400" y="496910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993914" y="5587474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6530453" y="6010946"/>
              <a:ext cx="82135" cy="137416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749481" y="3413778"/>
              <a:ext cx="82135" cy="273458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-5400000">
              <a:off x="6491091" y="5876048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6679974" y="3242707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356173" y="5887271"/>
              <a:ext cx="82135" cy="261090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465687" y="3977185"/>
              <a:ext cx="82135" cy="2171177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575201" y="3152687"/>
              <a:ext cx="82135" cy="2995674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684715" y="3826027"/>
              <a:ext cx="82135" cy="2322335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7316810" y="5752374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7396179" y="3806114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7505693" y="2981616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7615207" y="3654956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8181892" y="6148362"/>
              <a:ext cx="82135" cy="0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291406" y="5475022"/>
              <a:ext cx="82135" cy="673339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400920" y="5681147"/>
              <a:ext cx="82135" cy="467215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510434" y="5021549"/>
              <a:ext cx="82135" cy="1126813"/>
            </a:xfrm>
            <a:prstGeom prst="rect">
              <a:avLst/>
            </a:prstGeom>
            <a:solidFill>
              <a:srgbClr val="69B3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5400000">
              <a:off x="8142529" y="6013465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8252043" y="5340125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8361557" y="5546249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8471072" y="4886651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93348" y="1334412"/>
              <a:ext cx="324817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Benin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442582" y="1332800"/>
              <a:ext cx="677788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Cabo Verde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252706" y="1332800"/>
              <a:ext cx="70897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Cote d'Ivoire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210572" y="1332800"/>
              <a:ext cx="444686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Gambia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067979" y="1332800"/>
              <a:ext cx="381310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Ghana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79591" y="1332800"/>
              <a:ext cx="409525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493571" y="1332800"/>
              <a:ext cx="833003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Guinea-Bissau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545168" y="1334412"/>
              <a:ext cx="381248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Liberia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97906" y="1332800"/>
              <a:ext cx="727211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Sierra Leone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42495" y="1309173"/>
              <a:ext cx="289470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Togo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67770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78722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89673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100624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150342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161294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172245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183196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232914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243866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254817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265768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315486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26437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337389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348340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98058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409009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419961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430912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480630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491581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502533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513484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563202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574153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585105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596056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645774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656725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6676770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678628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728346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739297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750248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761200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810918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821869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832820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843772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1349406" y="4021565"/>
              <a:ext cx="382128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 of people in phase3-5 out of total analyzed population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121151" y="783900"/>
              <a:ext cx="310068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2019 - 2022: Coastal countries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481810" y="499944"/>
              <a:ext cx="637936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in the Percentage of Food Insecure (phase3 to phase5)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51639" y="5303362"/>
              <a:ext cx="155167" cy="27644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1639" y="5579803"/>
              <a:ext cx="155167" cy="9120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51639" y="5671005"/>
              <a:ext cx="155167" cy="217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751639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924047" y="5110705"/>
              <a:ext cx="155167" cy="40774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924047" y="5518454"/>
              <a:ext cx="155167" cy="14453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24047" y="5662990"/>
              <a:ext cx="155167" cy="1018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924047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096455" y="5254889"/>
              <a:ext cx="155167" cy="29221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096455" y="5547108"/>
              <a:ext cx="155167" cy="11712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096455" y="5664229"/>
              <a:ext cx="155167" cy="894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096455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69105" y="5416978"/>
              <a:ext cx="155167" cy="13247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69105" y="5549455"/>
              <a:ext cx="155167" cy="9512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69105" y="5644576"/>
              <a:ext cx="155167" cy="2860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669105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841513" y="5390897"/>
              <a:ext cx="155167" cy="13455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841513" y="5525457"/>
              <a:ext cx="155167" cy="11647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41513" y="5641937"/>
              <a:ext cx="155167" cy="3124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41513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3921" y="5386114"/>
              <a:ext cx="155167" cy="12658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3921" y="5512695"/>
              <a:ext cx="155167" cy="11302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3921" y="5625724"/>
              <a:ext cx="155167" cy="4745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3921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86570" y="5273594"/>
              <a:ext cx="155167" cy="29477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86570" y="5568368"/>
              <a:ext cx="155167" cy="9165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86570" y="5660023"/>
              <a:ext cx="155167" cy="13154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86570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58979" y="4994032"/>
              <a:ext cx="155167" cy="47348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758979" y="5467519"/>
              <a:ext cx="155167" cy="19809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758979" y="5665618"/>
              <a:ext cx="155167" cy="755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758979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931387" y="4978043"/>
              <a:ext cx="155167" cy="50900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931387" y="5487045"/>
              <a:ext cx="155167" cy="17408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931387" y="5661134"/>
              <a:ext cx="155167" cy="1204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931387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04036" y="5460209"/>
              <a:ext cx="155167" cy="1697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504036" y="5629965"/>
              <a:ext cx="155167" cy="416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04036" y="5671621"/>
              <a:ext cx="155167" cy="15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04036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676444" y="5465289"/>
              <a:ext cx="155167" cy="16187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676444" y="5627162"/>
              <a:ext cx="155167" cy="4558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676444" y="5672748"/>
              <a:ext cx="155167" cy="43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676444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848853" y="5390771"/>
              <a:ext cx="155167" cy="20862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848853" y="5599399"/>
              <a:ext cx="155167" cy="7203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848853" y="5671433"/>
              <a:ext cx="155167" cy="174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848853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421502" y="5398634"/>
              <a:ext cx="155167" cy="22488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421502" y="5623520"/>
              <a:ext cx="155167" cy="4668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421502" y="5670210"/>
              <a:ext cx="155167" cy="296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421502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593910" y="5434205"/>
              <a:ext cx="155167" cy="20551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593910" y="5639716"/>
              <a:ext cx="155167" cy="3240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593910" y="5672123"/>
              <a:ext cx="155167" cy="10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593910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766318" y="5317007"/>
              <a:ext cx="155167" cy="26720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766318" y="5584211"/>
              <a:ext cx="155167" cy="8535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766318" y="5669566"/>
              <a:ext cx="155167" cy="361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766318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338968" y="5599942"/>
              <a:ext cx="155167" cy="5031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338968" y="5650259"/>
              <a:ext cx="155167" cy="2076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338968" y="5671019"/>
              <a:ext cx="155167" cy="215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338968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511376" y="5611785"/>
              <a:ext cx="155167" cy="4774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511376" y="5659534"/>
              <a:ext cx="155167" cy="1335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511376" y="5672887"/>
              <a:ext cx="155167" cy="29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511376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683784" y="5578153"/>
              <a:ext cx="155167" cy="6835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683784" y="5646503"/>
              <a:ext cx="155167" cy="2606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683784" y="5672571"/>
              <a:ext cx="155167" cy="60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683784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256434" y="5217685"/>
              <a:ext cx="155167" cy="34348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256434" y="5561167"/>
              <a:ext cx="155167" cy="10521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256434" y="5666387"/>
              <a:ext cx="155167" cy="679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256434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428842" y="5253107"/>
              <a:ext cx="155167" cy="32595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428842" y="5579060"/>
              <a:ext cx="155167" cy="8943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6428842" y="5668494"/>
              <a:ext cx="155167" cy="468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428842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601250" y="5032041"/>
              <a:ext cx="155167" cy="44364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6601250" y="5475688"/>
              <a:ext cx="155167" cy="18610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6601250" y="5661797"/>
              <a:ext cx="155167" cy="1138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601250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173900" y="4196978"/>
              <a:ext cx="155167" cy="114803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173900" y="5345016"/>
              <a:ext cx="155167" cy="29785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173900" y="5642871"/>
              <a:ext cx="155167" cy="3030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7173900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7346308" y="3138868"/>
              <a:ext cx="155167" cy="182917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7346308" y="4968041"/>
              <a:ext cx="155167" cy="65437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7346308" y="5622413"/>
              <a:ext cx="155167" cy="5076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346308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7518716" y="2003246"/>
              <a:ext cx="155167" cy="267906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518716" y="4682308"/>
              <a:ext cx="155167" cy="97335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518716" y="5655660"/>
              <a:ext cx="155167" cy="1751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518716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8091366" y="5507271"/>
              <a:ext cx="155167" cy="13835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8091366" y="5645631"/>
              <a:ext cx="155167" cy="266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8091366" y="5672288"/>
              <a:ext cx="155167" cy="89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8091366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8263774" y="5429015"/>
              <a:ext cx="155167" cy="20497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8263774" y="5633992"/>
              <a:ext cx="155167" cy="3816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8263774" y="5672152"/>
              <a:ext cx="155167" cy="102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263774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436182" y="5445492"/>
              <a:ext cx="155167" cy="20439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8436182" y="5649885"/>
              <a:ext cx="155167" cy="2329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8436182" y="5673178"/>
              <a:ext cx="155167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436182" y="5673178"/>
              <a:ext cx="155167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627514" y="1334412"/>
              <a:ext cx="748233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Burkina Faso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732100" y="1332800"/>
              <a:ext cx="37399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C.A.R.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540084" y="1332800"/>
              <a:ext cx="592956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Cameroon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602223" y="1332800"/>
              <a:ext cx="30360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Chad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555067" y="1334412"/>
              <a:ext cx="232854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Mali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292482" y="1334412"/>
              <a:ext cx="592956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Mauritania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354683" y="1309173"/>
              <a:ext cx="303485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222726" y="1309173"/>
              <a:ext cx="402332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Nigeria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108317" y="1307623"/>
              <a:ext cx="46608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Senegal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71544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88785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106025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163290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180531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197772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255037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272278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289519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346784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364024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381265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438530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455771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473012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530277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547518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564758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622023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639264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656505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713770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731011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748252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8055170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5400000">
              <a:off x="8227578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839998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-281226" y="3772659"/>
              <a:ext cx="168492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371214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404103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509606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3992189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684148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5376108" y="6379430"/>
              <a:ext cx="333325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503105" y="785686"/>
              <a:ext cx="4336777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 - December, 2019 - 2021: Sahel 6 &amp; CMR/CAF/NGA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1958320" y="499944"/>
              <a:ext cx="542634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Population by Phase and Year and Country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45481" y="5415673"/>
              <a:ext cx="118222" cy="21777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5481" y="5633443"/>
              <a:ext cx="118222" cy="3825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45481" y="5671702"/>
              <a:ext cx="118222" cy="147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745481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76840" y="5183870"/>
              <a:ext cx="118222" cy="29967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76840" y="5483547"/>
              <a:ext cx="118222" cy="15963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76840" y="5643185"/>
              <a:ext cx="118222" cy="2933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876840" y="5672519"/>
              <a:ext cx="118222" cy="65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008198" y="5232088"/>
              <a:ext cx="118222" cy="27537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008198" y="5507461"/>
              <a:ext cx="118222" cy="14581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008198" y="5653273"/>
              <a:ext cx="118222" cy="19904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008198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139557" y="5226554"/>
              <a:ext cx="118222" cy="29446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39557" y="5521019"/>
              <a:ext cx="118222" cy="12693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9557" y="5647954"/>
              <a:ext cx="118222" cy="2522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9557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662947" y="5465379"/>
              <a:ext cx="118222" cy="10323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662947" y="5568611"/>
              <a:ext cx="118222" cy="7764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662947" y="5646256"/>
              <a:ext cx="118222" cy="2692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662947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794306" y="5443021"/>
              <a:ext cx="118222" cy="9359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794306" y="5536612"/>
              <a:ext cx="118222" cy="9298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794306" y="5629598"/>
              <a:ext cx="118222" cy="4357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794306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925664" y="5448858"/>
              <a:ext cx="118222" cy="9197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25664" y="5540830"/>
              <a:ext cx="118222" cy="9578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925664" y="5636618"/>
              <a:ext cx="118222" cy="3656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25664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57023" y="5448442"/>
              <a:ext cx="118222" cy="8833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57023" y="5536776"/>
              <a:ext cx="118222" cy="9658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57023" y="5633362"/>
              <a:ext cx="118222" cy="3981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57023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580413" y="5428284"/>
              <a:ext cx="118222" cy="18168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580413" y="5609972"/>
              <a:ext cx="118222" cy="6046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80413" y="5670437"/>
              <a:ext cx="118222" cy="274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580413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711772" y="5166776"/>
              <a:ext cx="118222" cy="38351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711772" y="5550288"/>
              <a:ext cx="118222" cy="11060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711772" y="5660892"/>
              <a:ext cx="118222" cy="1228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711772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843130" y="5301051"/>
              <a:ext cx="118222" cy="26110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843130" y="5562155"/>
              <a:ext cx="118222" cy="9827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843130" y="5660427"/>
              <a:ext cx="118222" cy="1275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843130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974489" y="5171759"/>
              <a:ext cx="118222" cy="36363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974489" y="5535389"/>
              <a:ext cx="118222" cy="12752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974489" y="5662911"/>
              <a:ext cx="118222" cy="1026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974489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97879" y="5479870"/>
              <a:ext cx="118222" cy="15626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497879" y="5636135"/>
              <a:ext cx="118222" cy="3578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497879" y="5671922"/>
              <a:ext cx="118222" cy="12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497879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629237" y="5436338"/>
              <a:ext cx="118222" cy="17803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629237" y="5614374"/>
              <a:ext cx="118222" cy="5100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629237" y="5665382"/>
              <a:ext cx="118222" cy="779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629237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760596" y="5379458"/>
              <a:ext cx="118222" cy="19091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760596" y="5570372"/>
              <a:ext cx="118222" cy="9324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760596" y="5663617"/>
              <a:ext cx="118222" cy="956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760596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891955" y="5362515"/>
              <a:ext cx="118222" cy="21025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891955" y="5572765"/>
              <a:ext cx="118222" cy="9212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891955" y="5664889"/>
              <a:ext cx="118222" cy="828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891955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415345" y="5453526"/>
              <a:ext cx="118222" cy="18764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415345" y="5641170"/>
              <a:ext cx="118222" cy="3060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415345" y="5671774"/>
              <a:ext cx="118222" cy="140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415345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546703" y="5384429"/>
              <a:ext cx="118222" cy="21125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546703" y="5595683"/>
              <a:ext cx="118222" cy="6998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546703" y="5665671"/>
              <a:ext cx="118222" cy="750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546703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678062" y="5361556"/>
              <a:ext cx="118222" cy="23607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678062" y="5597629"/>
              <a:ext cx="118222" cy="7199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678062" y="5669623"/>
              <a:ext cx="118222" cy="35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678062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809420" y="5311801"/>
              <a:ext cx="118222" cy="25496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809420" y="5566764"/>
              <a:ext cx="118222" cy="9736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809420" y="5664129"/>
              <a:ext cx="118222" cy="904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809420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332811" y="5571545"/>
              <a:ext cx="118222" cy="6656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332811" y="5638114"/>
              <a:ext cx="118222" cy="3270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332811" y="5670818"/>
              <a:ext cx="118222" cy="236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332811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464169" y="5591737"/>
              <a:ext cx="118222" cy="4623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464169" y="5637967"/>
              <a:ext cx="118222" cy="3133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464169" y="5669306"/>
              <a:ext cx="118222" cy="387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5464169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5595528" y="5593675"/>
              <a:ext cx="118222" cy="5151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5595528" y="5645194"/>
              <a:ext cx="118222" cy="2672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5595528" y="5671917"/>
              <a:ext cx="118222" cy="126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595528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726886" y="5565726"/>
              <a:ext cx="118222" cy="6926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726886" y="5634987"/>
              <a:ext cx="118222" cy="3623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726886" y="5671227"/>
              <a:ext cx="118222" cy="195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726886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250277" y="5334605"/>
              <a:ext cx="118222" cy="2708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250277" y="5605461"/>
              <a:ext cx="118222" cy="6599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250277" y="5671461"/>
              <a:ext cx="118222" cy="171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250277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381635" y="5266785"/>
              <a:ext cx="118222" cy="29007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381635" y="5556863"/>
              <a:ext cx="118222" cy="11274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381635" y="5669608"/>
              <a:ext cx="118222" cy="356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381635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512994" y="5208173"/>
              <a:ext cx="118222" cy="33153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512994" y="5539709"/>
              <a:ext cx="118222" cy="12087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512994" y="5660581"/>
              <a:ext cx="118222" cy="1259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512994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644352" y="5054307"/>
              <a:ext cx="118222" cy="40859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644352" y="5462901"/>
              <a:ext cx="118222" cy="19293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644352" y="5655835"/>
              <a:ext cx="118222" cy="1734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644352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7167742" y="4297792"/>
              <a:ext cx="118222" cy="108650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167742" y="5384301"/>
              <a:ext cx="118222" cy="26453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7167742" y="5648836"/>
              <a:ext cx="118222" cy="2434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7167742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299101" y="3859458"/>
              <a:ext cx="118222" cy="131821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299101" y="5177675"/>
              <a:ext cx="118222" cy="45689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7299101" y="5634572"/>
              <a:ext cx="118222" cy="3860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7299101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7430460" y="3158004"/>
              <a:ext cx="118222" cy="177436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7430460" y="4932373"/>
              <a:ext cx="118222" cy="69465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7430460" y="5627025"/>
              <a:ext cx="118222" cy="4615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7430460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7561818" y="2003246"/>
              <a:ext cx="118222" cy="262775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7561818" y="4631001"/>
              <a:ext cx="118222" cy="100560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7561818" y="5636610"/>
              <a:ext cx="118222" cy="3578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7561818" y="5672395"/>
              <a:ext cx="118222" cy="783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8085208" y="5508015"/>
              <a:ext cx="118222" cy="14543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8085208" y="5653454"/>
              <a:ext cx="118222" cy="1972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8085208" y="5673178"/>
              <a:ext cx="11822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8085208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8216567" y="5428277"/>
              <a:ext cx="118222" cy="20058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8216567" y="5628861"/>
              <a:ext cx="118222" cy="4380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8216567" y="5672665"/>
              <a:ext cx="118222" cy="51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8216567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8347925" y="5463909"/>
              <a:ext cx="118222" cy="18091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8347925" y="5644826"/>
              <a:ext cx="118222" cy="2797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8347925" y="5672803"/>
              <a:ext cx="118222" cy="37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8347925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8479284" y="5415867"/>
              <a:ext cx="118222" cy="21278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479284" y="5628649"/>
              <a:ext cx="118222" cy="4377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479284" y="5672422"/>
              <a:ext cx="118222" cy="755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8479284" y="5673178"/>
              <a:ext cx="118222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627514" y="1334412"/>
              <a:ext cx="748233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Burkina Faso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732100" y="1332800"/>
              <a:ext cx="37399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C.A.R.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540084" y="1332800"/>
              <a:ext cx="592956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Cameroon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602223" y="1332800"/>
              <a:ext cx="30360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Chad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555067" y="1334412"/>
              <a:ext cx="232854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Mali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292482" y="1334412"/>
              <a:ext cx="592956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Mauritania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354683" y="1309173"/>
              <a:ext cx="303485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222726" y="1309173"/>
              <a:ext cx="402332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Nigeria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8108317" y="1307623"/>
              <a:ext cx="46608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Senegal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5400000">
              <a:off x="69081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5400000">
              <a:off x="822172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95353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5400000">
              <a:off x="108488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5400000">
              <a:off x="160827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5400000">
              <a:off x="1739638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5400000">
              <a:off x="1870996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64" name="tx164"/>
            <p:cNvSpPr/>
            <p:nvPr/>
          </p:nvSpPr>
          <p:spPr>
            <a:xfrm rot="-5400000">
              <a:off x="200235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5400000">
              <a:off x="252574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265710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5400000">
              <a:off x="2788462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5400000">
              <a:off x="291982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5400000">
              <a:off x="344321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5400000">
              <a:off x="3574570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3705928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5400000">
              <a:off x="383728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5400000">
              <a:off x="436067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5400000">
              <a:off x="4492036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5400000">
              <a:off x="462339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475475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5400000">
              <a:off x="527814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540950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5400000">
              <a:off x="5540860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5400000">
              <a:off x="567221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619560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5400000">
              <a:off x="632696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5400000">
              <a:off x="6458326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5400000">
              <a:off x="658968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711307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724443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5400000">
              <a:off x="7375792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7507150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803054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816189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8293258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8424616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-281226" y="3772659"/>
              <a:ext cx="168492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194" name="rc194"/>
            <p:cNvSpPr/>
            <p:nvPr/>
          </p:nvSpPr>
          <p:spPr>
            <a:xfrm>
              <a:off x="371214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4404103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509606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3992189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684148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376108" y="6379430"/>
              <a:ext cx="333325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824872" y="783900"/>
              <a:ext cx="36932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2019 - 2022: Sahel 6 &amp; CMR/CAF/NGA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958320" y="499944"/>
              <a:ext cx="542634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Population by Phase and Year and Country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53633" y="4499367"/>
              <a:ext cx="426185" cy="164899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21880" y="4381582"/>
              <a:ext cx="426185" cy="176678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990127" y="3517822"/>
              <a:ext cx="426185" cy="263054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946226" y="4537849"/>
              <a:ext cx="24099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4.2m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1514473" y="4419057"/>
              <a:ext cx="24099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4.5m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082720" y="3554980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6.7m</a:t>
              </a:r>
            </a:p>
          </p:txBody>
        </p:sp>
        <p:sp>
          <p:nvSpPr>
            <p:cNvPr id="10" name="tx10"/>
            <p:cNvSpPr/>
            <p:nvPr/>
          </p:nvSpPr>
          <p:spPr>
            <a:xfrm rot="-2700000">
              <a:off x="1030081" y="4335752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11" name="tx11"/>
            <p:cNvSpPr/>
            <p:nvPr/>
          </p:nvSpPr>
          <p:spPr>
            <a:xfrm rot="-2700000">
              <a:off x="1605167" y="4256279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2" name="tx12"/>
            <p:cNvSpPr/>
            <p:nvPr/>
          </p:nvSpPr>
          <p:spPr>
            <a:xfrm rot="-2700000">
              <a:off x="2168848" y="3366940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49%</a:t>
              </a:r>
            </a:p>
          </p:txBody>
        </p:sp>
        <p:sp>
          <p:nvSpPr>
            <p:cNvPr id="13" name="rc13"/>
            <p:cNvSpPr/>
            <p:nvPr/>
          </p:nvSpPr>
          <p:spPr>
            <a:xfrm>
              <a:off x="3606031" y="4695676"/>
              <a:ext cx="426185" cy="145268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74278" y="2889633"/>
              <a:ext cx="426185" cy="325872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742525" y="2732586"/>
              <a:ext cx="426185" cy="341577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310772" y="2025874"/>
              <a:ext cx="426185" cy="412248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3698623" y="4732781"/>
              <a:ext cx="24099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3.7m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266870" y="2926739"/>
              <a:ext cx="24099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8.3m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835117" y="2769744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8.7m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73220" y="2063032"/>
              <a:ext cx="3012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10.5m</a:t>
              </a:r>
            </a:p>
          </p:txBody>
        </p:sp>
        <p:sp>
          <p:nvSpPr>
            <p:cNvPr id="21" name="tx21"/>
            <p:cNvSpPr/>
            <p:nvPr/>
          </p:nvSpPr>
          <p:spPr>
            <a:xfrm rot="-2700000">
              <a:off x="3782478" y="4532061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22" name="tx22"/>
            <p:cNvSpPr/>
            <p:nvPr/>
          </p:nvSpPr>
          <p:spPr>
            <a:xfrm rot="-2700000">
              <a:off x="4348432" y="2713173"/>
              <a:ext cx="27725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124%</a:t>
              </a:r>
            </a:p>
          </p:txBody>
        </p:sp>
        <p:sp>
          <p:nvSpPr>
            <p:cNvPr id="23" name="tx23"/>
            <p:cNvSpPr/>
            <p:nvPr/>
          </p:nvSpPr>
          <p:spPr>
            <a:xfrm rot="-2700000">
              <a:off x="4925812" y="2607283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4"/>
            <p:cNvSpPr/>
            <p:nvPr/>
          </p:nvSpPr>
          <p:spPr>
            <a:xfrm rot="-2700000">
              <a:off x="5489493" y="1874992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6358428" y="5284603"/>
              <a:ext cx="426185" cy="86375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926675" y="4381582"/>
              <a:ext cx="426185" cy="176678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494923" y="3753393"/>
              <a:ext cx="426185" cy="239496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6451021" y="5323084"/>
              <a:ext cx="24099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2.2m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019268" y="4419057"/>
              <a:ext cx="24099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4.5m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87515" y="3790551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6.1m</a:t>
              </a:r>
            </a:p>
          </p:txBody>
        </p:sp>
        <p:sp>
          <p:nvSpPr>
            <p:cNvPr id="31" name="tx31"/>
            <p:cNvSpPr/>
            <p:nvPr/>
          </p:nvSpPr>
          <p:spPr>
            <a:xfrm rot="-2700000">
              <a:off x="6534876" y="5120988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32" name="tx32"/>
            <p:cNvSpPr/>
            <p:nvPr/>
          </p:nvSpPr>
          <p:spPr>
            <a:xfrm rot="-2700000">
              <a:off x="7100830" y="4205121"/>
              <a:ext cx="27725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105%</a:t>
              </a:r>
            </a:p>
          </p:txBody>
        </p:sp>
        <p:sp>
          <p:nvSpPr>
            <p:cNvPr id="33" name="tx33"/>
            <p:cNvSpPr/>
            <p:nvPr/>
          </p:nvSpPr>
          <p:spPr>
            <a:xfrm rot="-2700000">
              <a:off x="7673643" y="3602511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047398" y="1309111"/>
              <a:ext cx="1743397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Current: September-December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11410" y="1309173"/>
              <a:ext cx="1320167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Projected: June-August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09852" y="1307623"/>
              <a:ext cx="122808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Current: January-May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95294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52119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08944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265768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370534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27359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84183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541008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645774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702598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759423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816248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665674" y="4021565"/>
              <a:ext cx="245382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 in phase3-5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65763" y="814112"/>
              <a:ext cx="121146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Sahel 5 Countries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418576" y="499944"/>
              <a:ext cx="6505835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Food Insecure (phase 3 - 5) by Season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125802" y="6660007"/>
              <a:ext cx="34914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shown is percent change in phase 3 - 5 from previous year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47338" y="4901604"/>
              <a:ext cx="129363" cy="74810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7338" y="5649710"/>
              <a:ext cx="129363" cy="2346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47338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747338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91075" y="3713465"/>
              <a:ext cx="129363" cy="159769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91075" y="5311161"/>
              <a:ext cx="129363" cy="36201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91075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891075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034813" y="5457193"/>
              <a:ext cx="129363" cy="21019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034813" y="5667386"/>
              <a:ext cx="129363" cy="579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034813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034813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573057" y="5605114"/>
              <a:ext cx="129363" cy="5877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73057" y="5663887"/>
              <a:ext cx="129363" cy="929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73057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573057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98777" y="5436419"/>
              <a:ext cx="129363" cy="22928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98777" y="5665701"/>
              <a:ext cx="129363" cy="747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98777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398777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2514" y="4563288"/>
              <a:ext cx="129363" cy="91222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42514" y="5475512"/>
              <a:ext cx="129363" cy="19766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42514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42514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86251" y="2138348"/>
              <a:ext cx="129363" cy="264585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86251" y="4784208"/>
              <a:ext cx="129363" cy="88896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86251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86251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24496" y="5079840"/>
              <a:ext cx="129363" cy="41681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224496" y="5496652"/>
              <a:ext cx="129363" cy="17652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224496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224496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68233" y="5236078"/>
              <a:ext cx="129363" cy="36930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368233" y="5605383"/>
              <a:ext cx="129363" cy="6779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368233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368233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11970" y="5101386"/>
              <a:ext cx="129363" cy="46640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511970" y="5567791"/>
              <a:ext cx="129363" cy="10538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11970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11970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050215" y="3682587"/>
              <a:ext cx="129363" cy="192881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050215" y="5611397"/>
              <a:ext cx="129363" cy="6178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050215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050215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193953" y="3011923"/>
              <a:ext cx="129363" cy="235295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193953" y="5364875"/>
              <a:ext cx="129363" cy="30830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193953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193953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37690" y="4115362"/>
              <a:ext cx="129363" cy="102719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337690" y="5142559"/>
              <a:ext cx="129363" cy="45008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37690" y="5592645"/>
              <a:ext cx="129363" cy="8053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337690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875935" y="4758923"/>
              <a:ext cx="129363" cy="84610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875935" y="5605023"/>
              <a:ext cx="129363" cy="6815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875935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875935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019672" y="3135341"/>
              <a:ext cx="129363" cy="194424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019672" y="5079590"/>
              <a:ext cx="129363" cy="59358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019672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019672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163409" y="3464242"/>
              <a:ext cx="129363" cy="167769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163409" y="5141940"/>
              <a:ext cx="129363" cy="53123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163409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163409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701654" y="5242145"/>
              <a:ext cx="129363" cy="30758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701654" y="5549729"/>
              <a:ext cx="129363" cy="12109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701654" y="5670820"/>
              <a:ext cx="129363" cy="235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701654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845391" y="5091236"/>
              <a:ext cx="129363" cy="43782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845391" y="5529057"/>
              <a:ext cx="129363" cy="13893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845391" y="5667994"/>
              <a:ext cx="129363" cy="518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845391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989128" y="5384744"/>
              <a:ext cx="129363" cy="23385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989128" y="5618595"/>
              <a:ext cx="129363" cy="5458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989128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989128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671110" y="4200780"/>
              <a:ext cx="129363" cy="104818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671110" y="5248970"/>
              <a:ext cx="129363" cy="38123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6671110" y="5630206"/>
              <a:ext cx="129363" cy="4297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671110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353092" y="2877879"/>
              <a:ext cx="129363" cy="246784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353092" y="5345722"/>
              <a:ext cx="129363" cy="32009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7353092" y="5665820"/>
              <a:ext cx="129363" cy="735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7353092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496830" y="2499939"/>
              <a:ext cx="129363" cy="237101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496830" y="4870959"/>
              <a:ext cx="129363" cy="76528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496830" y="5636240"/>
              <a:ext cx="129363" cy="3693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7496830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7640567" y="2003246"/>
              <a:ext cx="129363" cy="266169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7640567" y="4664943"/>
              <a:ext cx="129363" cy="100823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7640567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640567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8178812" y="5181898"/>
              <a:ext cx="129363" cy="48828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8178812" y="5670185"/>
              <a:ext cx="129363" cy="299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8178812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8178812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8322549" y="4835891"/>
              <a:ext cx="129363" cy="74096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8322549" y="5576853"/>
              <a:ext cx="129363" cy="9632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8322549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8322549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8466286" y="4168545"/>
              <a:ext cx="129363" cy="111772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8466286" y="5286271"/>
              <a:ext cx="129363" cy="38690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8466286" y="5673178"/>
              <a:ext cx="129363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466286" y="5673178"/>
              <a:ext cx="129363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793348" y="1334412"/>
              <a:ext cx="324817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Benin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442582" y="1332800"/>
              <a:ext cx="677788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Cabo Verde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252706" y="1332800"/>
              <a:ext cx="70897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Cote d'Ivoire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210572" y="1332800"/>
              <a:ext cx="444686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Gambia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067979" y="1332800"/>
              <a:ext cx="381310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Ghana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879591" y="1332800"/>
              <a:ext cx="409525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493571" y="1332800"/>
              <a:ext cx="833003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Guinea-Bissau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545168" y="1334412"/>
              <a:ext cx="381248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Liberia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7197906" y="1332800"/>
              <a:ext cx="727211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Sierra Leone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8242495" y="1309173"/>
              <a:ext cx="289470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Togo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69824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841978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98571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1523960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166769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181143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234967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249341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263715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317539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3319136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346287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4001118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414485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4288592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482683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497057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5114312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565255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579629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594003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6478276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662201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6765750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730399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7447732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7591470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812971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5400000">
              <a:off x="8273452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841718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-281226" y="3772659"/>
              <a:ext cx="168492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3020184" y="6335256"/>
              <a:ext cx="201456" cy="2014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371214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404103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09606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788022" y="6335256"/>
              <a:ext cx="201456" cy="2014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3300229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phase1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992189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4684148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376108" y="6379430"/>
              <a:ext cx="333325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6068067" y="6379430"/>
              <a:ext cx="333325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799385" y="785686"/>
              <a:ext cx="3744217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 - December, 2019 - 2021: Coastal countries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418353" y="499944"/>
              <a:ext cx="6506281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Estimated Population by Phase and Year and Country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42205" y="4808244"/>
              <a:ext cx="98562" cy="85152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2205" y="5659767"/>
              <a:ext cx="98562" cy="1341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42205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742205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51719" y="5117320"/>
              <a:ext cx="98562" cy="54585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51719" y="5663176"/>
              <a:ext cx="98562" cy="1000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51719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851719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961233" y="4494322"/>
              <a:ext cx="98562" cy="98560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961233" y="5479926"/>
              <a:ext cx="98562" cy="19325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961233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961233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070747" y="5453039"/>
              <a:ext cx="98562" cy="208165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070747" y="5661204"/>
              <a:ext cx="98562" cy="1197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070747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70747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567924" y="5614601"/>
              <a:ext cx="98562" cy="5240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567924" y="5667002"/>
              <a:ext cx="98562" cy="617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567924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567924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677438" y="5621348"/>
              <a:ext cx="98562" cy="4495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677438" y="5666307"/>
              <a:ext cx="98562" cy="687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677438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677438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393643" y="3845174"/>
              <a:ext cx="98562" cy="178750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393643" y="5632674"/>
              <a:ext cx="98562" cy="4050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393643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393643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03157" y="4938883"/>
              <a:ext cx="98562" cy="61874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503157" y="5557628"/>
              <a:ext cx="98562" cy="11555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503157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503157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612671" y="3566871"/>
              <a:ext cx="98562" cy="170789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612671" y="5274766"/>
              <a:ext cx="98562" cy="35808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612671" y="5632851"/>
              <a:ext cx="98562" cy="4032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612671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722186" y="2958613"/>
              <a:ext cx="98562" cy="211978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722186" y="5078394"/>
              <a:ext cx="98562" cy="59478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722186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722186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219362" y="5256125"/>
              <a:ext cx="98562" cy="35593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219362" y="5612057"/>
              <a:ext cx="98562" cy="6112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219362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219362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328877" y="5197951"/>
              <a:ext cx="98562" cy="38150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328877" y="5579456"/>
              <a:ext cx="98562" cy="9372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328877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328877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38391" y="5261295"/>
              <a:ext cx="98562" cy="33385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438391" y="5595148"/>
              <a:ext cx="98562" cy="7803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438391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438391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547905" y="5114980"/>
              <a:ext cx="98562" cy="41635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547905" y="5531337"/>
              <a:ext cx="98562" cy="13706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547905" y="5668401"/>
              <a:ext cx="98562" cy="477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547905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045082" y="3603512"/>
              <a:ext cx="98562" cy="203408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045082" y="5637595"/>
              <a:ext cx="98562" cy="3558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045082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045082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154596" y="4419999"/>
              <a:ext cx="98562" cy="123828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154596" y="5658280"/>
              <a:ext cx="98562" cy="1489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154596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154596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264110" y="3804195"/>
              <a:ext cx="98562" cy="158829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264110" y="5392485"/>
              <a:ext cx="98562" cy="27978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264110" y="5672270"/>
              <a:ext cx="98562" cy="90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264110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373624" y="4957339"/>
              <a:ext cx="98562" cy="52612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373624" y="5483466"/>
              <a:ext cx="98562" cy="18278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373624" y="5666249"/>
              <a:ext cx="98562" cy="692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373624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870801" y="4497908"/>
              <a:ext cx="98562" cy="97864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870801" y="5476553"/>
              <a:ext cx="98562" cy="19662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870801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870801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980315" y="4516080"/>
              <a:ext cx="98562" cy="97377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980315" y="5489852"/>
              <a:ext cx="98562" cy="18332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980315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980315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089829" y="3620924"/>
              <a:ext cx="98562" cy="176512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089829" y="5386045"/>
              <a:ext cx="98562" cy="28713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089829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089829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199343" y="3730674"/>
              <a:ext cx="98562" cy="143515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199343" y="5165832"/>
              <a:ext cx="98562" cy="50734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199343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5199343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5696520" y="5568598"/>
              <a:ext cx="98562" cy="10287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5696520" y="5671469"/>
              <a:ext cx="98562" cy="1708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5696520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696520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806034" y="5409125"/>
              <a:ext cx="98562" cy="21755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806034" y="5626677"/>
              <a:ext cx="98562" cy="4650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806034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806034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915549" y="5408211"/>
              <a:ext cx="98562" cy="19594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915549" y="5604160"/>
              <a:ext cx="98562" cy="6901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915549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915549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025063" y="5493188"/>
              <a:ext cx="98562" cy="15207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025063" y="5645259"/>
              <a:ext cx="98562" cy="2791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025063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025063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522240" y="5091500"/>
              <a:ext cx="98562" cy="55326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522240" y="5644763"/>
              <a:ext cx="98562" cy="2841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522240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522240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741268" y="3992391"/>
              <a:ext cx="98562" cy="1036207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741268" y="5028599"/>
              <a:ext cx="98562" cy="53250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741268" y="5561104"/>
              <a:ext cx="98562" cy="11207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741268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7347959" y="4561265"/>
              <a:ext cx="98562" cy="102658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347959" y="5587854"/>
              <a:ext cx="98562" cy="8532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7347959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7347959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457473" y="2003246"/>
              <a:ext cx="98562" cy="277448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457473" y="4777731"/>
              <a:ext cx="98562" cy="84499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7457473" y="5622728"/>
              <a:ext cx="98562" cy="5044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7457473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7566987" y="2524819"/>
              <a:ext cx="98562" cy="193895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7566987" y="4463773"/>
              <a:ext cx="98562" cy="11476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7566987" y="5611429"/>
              <a:ext cx="98562" cy="6174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7566987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7676501" y="2314646"/>
              <a:ext cx="98562" cy="236129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7676501" y="4675944"/>
              <a:ext cx="98562" cy="99723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7676501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7676501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8173678" y="5390268"/>
              <a:ext cx="98562" cy="28290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8173678" y="5673178"/>
              <a:ext cx="98562" cy="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8173678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8173678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8283192" y="4594128"/>
              <a:ext cx="98562" cy="88589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8283192" y="5480020"/>
              <a:ext cx="98562" cy="189859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8283192" y="5669880"/>
              <a:ext cx="98562" cy="329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8283192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8392707" y="4875372"/>
              <a:ext cx="98562" cy="65773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8392707" y="5533106"/>
              <a:ext cx="98562" cy="13903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8392707" y="5672139"/>
              <a:ext cx="98562" cy="103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8392707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8502221" y="4382413"/>
              <a:ext cx="98562" cy="96006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502221" y="5342482"/>
              <a:ext cx="98562" cy="330695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502221" y="5673178"/>
              <a:ext cx="98562" cy="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8502221" y="5673178"/>
              <a:ext cx="98562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793348" y="1334412"/>
              <a:ext cx="324817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Benin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442582" y="1332800"/>
              <a:ext cx="677788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Cabo Verde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252706" y="1332800"/>
              <a:ext cx="70897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Cote d'Ivoire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210572" y="1332800"/>
              <a:ext cx="444686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Gambia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067979" y="1332800"/>
              <a:ext cx="381310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Ghana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879591" y="1332800"/>
              <a:ext cx="409525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5493571" y="1332800"/>
              <a:ext cx="833003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Guinea-Bissau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6545168" y="1334412"/>
              <a:ext cx="381248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Liberia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197906" y="1332800"/>
              <a:ext cx="727211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Sierra Leone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8242495" y="1309173"/>
              <a:ext cx="289470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Togo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5400000">
              <a:off x="67770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78722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5400000">
              <a:off x="89673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5400000">
              <a:off x="100624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5400000">
              <a:off x="1503426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5400000">
              <a:off x="1612940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64" name="tx164"/>
            <p:cNvSpPr/>
            <p:nvPr/>
          </p:nvSpPr>
          <p:spPr>
            <a:xfrm rot="-5400000">
              <a:off x="172245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5400000">
              <a:off x="1831968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232914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5400000">
              <a:off x="2438660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5400000">
              <a:off x="254817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5400000">
              <a:off x="2657688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5400000">
              <a:off x="315486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326437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5400000">
              <a:off x="337389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5400000">
              <a:off x="348340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5400000">
              <a:off x="398058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5400000">
              <a:off x="4090098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4199612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5400000">
              <a:off x="4309126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480630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5400000">
              <a:off x="491581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5400000">
              <a:off x="5025332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5134846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5400000">
              <a:off x="563202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5400000">
              <a:off x="574153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5400000">
              <a:off x="585105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596056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6457742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5400000">
              <a:off x="6567256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6676770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678628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728346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739297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750248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761200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810918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821869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832820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843772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-281226" y="3772659"/>
              <a:ext cx="168492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199" name="rc199"/>
            <p:cNvSpPr/>
            <p:nvPr/>
          </p:nvSpPr>
          <p:spPr>
            <a:xfrm>
              <a:off x="3020184" y="6335256"/>
              <a:ext cx="201456" cy="201456"/>
            </a:xfrm>
            <a:prstGeom prst="rect">
              <a:avLst/>
            </a:prstGeom>
            <a:solidFill>
              <a:srgbClr val="C6FF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371214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4404103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509606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5788022" y="6335256"/>
              <a:ext cx="201456" cy="201456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3300229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phase1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3992189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684148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5376108" y="6379430"/>
              <a:ext cx="333325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6068067" y="6379430"/>
              <a:ext cx="333325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phase5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3121151" y="783900"/>
              <a:ext cx="310068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2019 - 2022: Coastal countries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418353" y="499944"/>
              <a:ext cx="6506281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Estimated Population by Phase and Year and Country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53633" y="4468830"/>
              <a:ext cx="426185" cy="167953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21880" y="4265250"/>
              <a:ext cx="426185" cy="188311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990127" y="3400037"/>
              <a:ext cx="426185" cy="2748325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946226" y="4505935"/>
              <a:ext cx="24099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3.3m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1514473" y="4302356"/>
              <a:ext cx="24099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3.7m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082720" y="3437513"/>
              <a:ext cx="24099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5.4m</a:t>
              </a:r>
            </a:p>
          </p:txBody>
        </p:sp>
        <p:sp>
          <p:nvSpPr>
            <p:cNvPr id="10" name="tx10"/>
            <p:cNvSpPr/>
            <p:nvPr/>
          </p:nvSpPr>
          <p:spPr>
            <a:xfrm rot="-2700000">
              <a:off x="1030081" y="4305215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11" name="tx11"/>
            <p:cNvSpPr/>
            <p:nvPr/>
          </p:nvSpPr>
          <p:spPr>
            <a:xfrm rot="-2700000">
              <a:off x="1600601" y="4114369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2" name="tx12"/>
            <p:cNvSpPr/>
            <p:nvPr/>
          </p:nvSpPr>
          <p:spPr>
            <a:xfrm rot="-2700000">
              <a:off x="2168848" y="3249155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13" name="rc13"/>
            <p:cNvSpPr/>
            <p:nvPr/>
          </p:nvSpPr>
          <p:spPr>
            <a:xfrm>
              <a:off x="3606031" y="4926884"/>
              <a:ext cx="426185" cy="122147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74278" y="2789298"/>
              <a:ext cx="426185" cy="335906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742525" y="2840193"/>
              <a:ext cx="426185" cy="330816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310772" y="2025874"/>
              <a:ext cx="426185" cy="412248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3698623" y="4965366"/>
              <a:ext cx="24099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2.4m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266870" y="2826456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6.6m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835117" y="2877351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6.5m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403365" y="2063032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8.1m</a:t>
              </a:r>
            </a:p>
          </p:txBody>
        </p:sp>
        <p:sp>
          <p:nvSpPr>
            <p:cNvPr id="21" name="tx21"/>
            <p:cNvSpPr/>
            <p:nvPr/>
          </p:nvSpPr>
          <p:spPr>
            <a:xfrm rot="-2700000">
              <a:off x="3782478" y="4763269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22" name="tx22"/>
            <p:cNvSpPr/>
            <p:nvPr/>
          </p:nvSpPr>
          <p:spPr>
            <a:xfrm rot="-2700000">
              <a:off x="4348432" y="2612837"/>
              <a:ext cx="27725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175%</a:t>
              </a:r>
            </a:p>
          </p:txBody>
        </p:sp>
        <p:sp>
          <p:nvSpPr>
            <p:cNvPr id="23" name="tx23"/>
            <p:cNvSpPr/>
            <p:nvPr/>
          </p:nvSpPr>
          <p:spPr>
            <a:xfrm rot="-2700000">
              <a:off x="4923078" y="2699574"/>
              <a:ext cx="19277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-2%</a:t>
              </a:r>
            </a:p>
          </p:txBody>
        </p:sp>
        <p:sp>
          <p:nvSpPr>
            <p:cNvPr id="24" name="tx24"/>
            <p:cNvSpPr/>
            <p:nvPr/>
          </p:nvSpPr>
          <p:spPr>
            <a:xfrm rot="-2700000">
              <a:off x="5489493" y="1874992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6358428" y="5384938"/>
              <a:ext cx="426185" cy="76342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926675" y="4112566"/>
              <a:ext cx="426185" cy="203579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494923" y="3807196"/>
              <a:ext cx="426185" cy="2341166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6451021" y="5422097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1.5m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064472" y="4151365"/>
              <a:ext cx="15059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4m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87515" y="3844354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4.6m</a:t>
              </a:r>
            </a:p>
          </p:txBody>
        </p:sp>
        <p:sp>
          <p:nvSpPr>
            <p:cNvPr id="31" name="tx31"/>
            <p:cNvSpPr/>
            <p:nvPr/>
          </p:nvSpPr>
          <p:spPr>
            <a:xfrm rot="-2700000">
              <a:off x="6534876" y="5221324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32" name="tx32"/>
            <p:cNvSpPr/>
            <p:nvPr/>
          </p:nvSpPr>
          <p:spPr>
            <a:xfrm rot="-2700000">
              <a:off x="7100830" y="3936105"/>
              <a:ext cx="27725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167%</a:t>
              </a:r>
            </a:p>
          </p:txBody>
        </p:sp>
        <p:sp>
          <p:nvSpPr>
            <p:cNvPr id="33" name="tx33"/>
            <p:cNvSpPr/>
            <p:nvPr/>
          </p:nvSpPr>
          <p:spPr>
            <a:xfrm rot="-2700000">
              <a:off x="7673643" y="3656314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047398" y="1309111"/>
              <a:ext cx="1743397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Current: September-December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11410" y="1309173"/>
              <a:ext cx="1320167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Projected: June-August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09852" y="1307623"/>
              <a:ext cx="122808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Current: January-May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95294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52119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08944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265768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370534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27359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84183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541008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645774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702598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759423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816248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665674" y="4021565"/>
              <a:ext cx="245382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 in phase3-5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265515" y="783900"/>
              <a:ext cx="281195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Central Sahel Countries (BKA, MLI, NER)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418576" y="499944"/>
              <a:ext cx="6505835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Food Insecure (phase 3 - 5) by Season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125802" y="6660007"/>
              <a:ext cx="34914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shown is percent change in phase 3 - 5 from previous year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53633" y="3532168"/>
              <a:ext cx="426185" cy="261619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21880" y="2818660"/>
              <a:ext cx="426185" cy="3329702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990127" y="3532168"/>
              <a:ext cx="426185" cy="2616194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946226" y="3569273"/>
              <a:ext cx="24099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3.3m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1514473" y="2857142"/>
              <a:ext cx="24099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4.2m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082720" y="3569273"/>
              <a:ext cx="24099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3.3m</a:t>
              </a:r>
            </a:p>
          </p:txBody>
        </p:sp>
        <p:sp>
          <p:nvSpPr>
            <p:cNvPr id="10" name="tx10"/>
            <p:cNvSpPr/>
            <p:nvPr/>
          </p:nvSpPr>
          <p:spPr>
            <a:xfrm rot="-2700000">
              <a:off x="1030081" y="3368553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11" name="tx11"/>
            <p:cNvSpPr/>
            <p:nvPr/>
          </p:nvSpPr>
          <p:spPr>
            <a:xfrm rot="-2700000">
              <a:off x="1600601" y="2667778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12" name="tx12"/>
            <p:cNvSpPr/>
            <p:nvPr/>
          </p:nvSpPr>
          <p:spPr>
            <a:xfrm rot="-2700000">
              <a:off x="2166114" y="3365970"/>
              <a:ext cx="2530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-21%</a:t>
              </a:r>
            </a:p>
          </p:txBody>
        </p:sp>
        <p:sp>
          <p:nvSpPr>
            <p:cNvPr id="13" name="rc13"/>
            <p:cNvSpPr/>
            <p:nvPr/>
          </p:nvSpPr>
          <p:spPr>
            <a:xfrm>
              <a:off x="3606031" y="3294332"/>
              <a:ext cx="426185" cy="285403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74278" y="2025874"/>
              <a:ext cx="426185" cy="4122488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742525" y="2105152"/>
              <a:ext cx="426185" cy="404320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310772" y="2342988"/>
              <a:ext cx="426185" cy="380537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3698623" y="3331437"/>
              <a:ext cx="24099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3.6m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266870" y="2063032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5.2m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835117" y="2142311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5.1m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403365" y="2380147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4.8m</a:t>
              </a:r>
            </a:p>
          </p:txBody>
        </p:sp>
        <p:sp>
          <p:nvSpPr>
            <p:cNvPr id="21" name="tx21"/>
            <p:cNvSpPr/>
            <p:nvPr/>
          </p:nvSpPr>
          <p:spPr>
            <a:xfrm rot="-2700000">
              <a:off x="3782478" y="3130717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22" name="tx22"/>
            <p:cNvSpPr/>
            <p:nvPr/>
          </p:nvSpPr>
          <p:spPr>
            <a:xfrm rot="-2700000">
              <a:off x="4352999" y="1874992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44%</a:t>
              </a:r>
            </a:p>
          </p:txBody>
        </p:sp>
        <p:sp>
          <p:nvSpPr>
            <p:cNvPr id="23" name="tx23"/>
            <p:cNvSpPr/>
            <p:nvPr/>
          </p:nvSpPr>
          <p:spPr>
            <a:xfrm rot="-2700000">
              <a:off x="4923078" y="1964534"/>
              <a:ext cx="19277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-2%</a:t>
              </a:r>
            </a:p>
          </p:txBody>
        </p:sp>
        <p:sp>
          <p:nvSpPr>
            <p:cNvPr id="24" name="tx24"/>
            <p:cNvSpPr/>
            <p:nvPr/>
          </p:nvSpPr>
          <p:spPr>
            <a:xfrm rot="-2700000">
              <a:off x="5491325" y="2202370"/>
              <a:ext cx="19277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-6%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6358428" y="5197019"/>
              <a:ext cx="426185" cy="951343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926675" y="3294332"/>
              <a:ext cx="426185" cy="2854030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494923" y="3215053"/>
              <a:ext cx="426185" cy="2933309"/>
            </a:xfrm>
            <a:prstGeom prst="rect">
              <a:avLst/>
            </a:prstGeom>
            <a:solidFill>
              <a:srgbClr val="4E8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6451021" y="5235500"/>
              <a:ext cx="24099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1.2m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019268" y="3331437"/>
              <a:ext cx="24099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3.6m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87515" y="3252159"/>
              <a:ext cx="24099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3.7m</a:t>
              </a:r>
            </a:p>
          </p:txBody>
        </p:sp>
        <p:sp>
          <p:nvSpPr>
            <p:cNvPr id="31" name="tx31"/>
            <p:cNvSpPr/>
            <p:nvPr/>
          </p:nvSpPr>
          <p:spPr>
            <a:xfrm rot="-2700000">
              <a:off x="6534876" y="5033404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32" name="tx32"/>
            <p:cNvSpPr/>
            <p:nvPr/>
          </p:nvSpPr>
          <p:spPr>
            <a:xfrm rot="-2700000">
              <a:off x="7100830" y="3117871"/>
              <a:ext cx="27725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200%</a:t>
              </a:r>
            </a:p>
          </p:txBody>
        </p:sp>
        <p:sp>
          <p:nvSpPr>
            <p:cNvPr id="33" name="tx33"/>
            <p:cNvSpPr/>
            <p:nvPr/>
          </p:nvSpPr>
          <p:spPr>
            <a:xfrm rot="-2700000">
              <a:off x="7678209" y="3089750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047398" y="1309111"/>
              <a:ext cx="1743397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Current: September-December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11410" y="1309173"/>
              <a:ext cx="1320167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Projected: June-August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09852" y="1307623"/>
              <a:ext cx="122808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Current: January-May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95294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52119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08944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265768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370534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27359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84183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541008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645774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702598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759423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816248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665674" y="4021565"/>
              <a:ext cx="245382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 in phase3-5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58891" y="783900"/>
              <a:ext cx="462520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Lake Chad Basin (Far North, Adamawa, Borno, Yobe, Lac and Diffa)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418576" y="499944"/>
              <a:ext cx="6505835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Food Insecure (phase 3 - 5) by Season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125802" y="6660007"/>
              <a:ext cx="34914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shown is percent change in phase 3 - 5 from previous year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95688" y="3339979"/>
              <a:ext cx="2219465" cy="179609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95688" y="5136077"/>
              <a:ext cx="2219465" cy="467113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095688" y="5603190"/>
              <a:ext cx="2219465" cy="4738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61761" y="2240555"/>
              <a:ext cx="2219465" cy="251759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561761" y="4758148"/>
              <a:ext cx="2219465" cy="83191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561761" y="5590058"/>
              <a:ext cx="2219465" cy="60519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6027834" y="1528634"/>
              <a:ext cx="2219465" cy="297716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027834" y="4505797"/>
              <a:ext cx="2219465" cy="108654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027834" y="5592339"/>
              <a:ext cx="2219465" cy="58238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2054776" y="3815362"/>
              <a:ext cx="3012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44.2m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054776" y="5143024"/>
              <a:ext cx="3012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11.5m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084921" y="5564074"/>
              <a:ext cx="24099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1.2m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566053" y="3092545"/>
              <a:ext cx="21088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62m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520849" y="4778227"/>
              <a:ext cx="3012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20.5m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550994" y="5549618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1.5m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6986922" y="2632922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73.3m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986922" y="4523595"/>
              <a:ext cx="3012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26.8m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7017067" y="5553222"/>
              <a:ext cx="24099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1.4m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2091642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455771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7023788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-281226" y="3524053"/>
              <a:ext cx="168492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71214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404103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09606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992189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84148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76108" y="6379430"/>
              <a:ext cx="333325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19886" y="785686"/>
              <a:ext cx="430321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September-December, 2019 - 2021: Includes all RBD Countries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517598" y="499944"/>
              <a:ext cx="4307792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Phase 2 - 4 Populations by Year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07614" y="3529529"/>
              <a:ext cx="1691021" cy="171708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7614" y="5246612"/>
              <a:ext cx="1691021" cy="36941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007614" y="5616025"/>
              <a:ext cx="1691021" cy="3455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886527" y="2831944"/>
              <a:ext cx="1691021" cy="203704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886527" y="4868990"/>
              <a:ext cx="1691021" cy="69740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886527" y="5566395"/>
              <a:ext cx="1691021" cy="8418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765440" y="2290923"/>
              <a:ext cx="1691021" cy="2362243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765440" y="4653167"/>
              <a:ext cx="1691021" cy="90804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765440" y="5561214"/>
              <a:ext cx="1691021" cy="8936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644352" y="1528634"/>
              <a:ext cx="1691021" cy="289825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644352" y="4426885"/>
              <a:ext cx="1691021" cy="1140690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644352" y="5567575"/>
              <a:ext cx="1691021" cy="8300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1702480" y="3893001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53.5m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702480" y="5240724"/>
              <a:ext cx="3012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11.5m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732625" y="5576909"/>
              <a:ext cx="24099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1.1m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81393" y="3573038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63.5m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81393" y="4914056"/>
              <a:ext cx="3012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21.7m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611538" y="5525954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2.6m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60305" y="3247841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73.6m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460305" y="4702037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28.3m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490450" y="5520774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2.8m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339218" y="2711833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90.3m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339218" y="4469394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35.5m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369363" y="5527135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2.6m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739346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361825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549717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737608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-281226" y="3524053"/>
              <a:ext cx="168492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71214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04103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09606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992189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84148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76108" y="6379430"/>
              <a:ext cx="333325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99311" y="783900"/>
              <a:ext cx="374436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2019 - 2022: Includes all RBD Countries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17598" y="499944"/>
              <a:ext cx="4307792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Phase 2 - 4 Populations by Year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37651" y="3459138"/>
              <a:ext cx="671241" cy="2214040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83475" y="2569756"/>
              <a:ext cx="671241" cy="3103422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329300" y="2003246"/>
              <a:ext cx="671241" cy="366993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1022627" y="3497619"/>
              <a:ext cx="3012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44.2m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1813655" y="2606914"/>
              <a:ext cx="21088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62m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514276" y="2040351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73.3m</a:t>
              </a:r>
            </a:p>
          </p:txBody>
        </p:sp>
        <p:sp>
          <p:nvSpPr>
            <p:cNvPr id="10" name="tx10"/>
            <p:cNvSpPr/>
            <p:nvPr/>
          </p:nvSpPr>
          <p:spPr>
            <a:xfrm rot="-2700000">
              <a:off x="1136627" y="3295523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11" name="tx11"/>
            <p:cNvSpPr/>
            <p:nvPr/>
          </p:nvSpPr>
          <p:spPr>
            <a:xfrm rot="-2700000">
              <a:off x="1884724" y="2418874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2" name="tx12"/>
            <p:cNvSpPr/>
            <p:nvPr/>
          </p:nvSpPr>
          <p:spPr>
            <a:xfrm rot="-2700000">
              <a:off x="2630549" y="1852364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3" name="rc13"/>
            <p:cNvSpPr/>
            <p:nvPr/>
          </p:nvSpPr>
          <p:spPr>
            <a:xfrm>
              <a:off x="3590049" y="5097370"/>
              <a:ext cx="671241" cy="57580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335873" y="4647686"/>
              <a:ext cx="671241" cy="102549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081697" y="4333803"/>
              <a:ext cx="671241" cy="133937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3775025" y="5134528"/>
              <a:ext cx="3012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11.5m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520849" y="4684845"/>
              <a:ext cx="3012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20.5m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66673" y="4370961"/>
              <a:ext cx="3012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26.8m</a:t>
              </a:r>
            </a:p>
          </p:txBody>
        </p:sp>
        <p:sp>
          <p:nvSpPr>
            <p:cNvPr id="19" name="tx19"/>
            <p:cNvSpPr/>
            <p:nvPr/>
          </p:nvSpPr>
          <p:spPr>
            <a:xfrm rot="-2700000">
              <a:off x="3889025" y="4933755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20" name="tx20"/>
            <p:cNvSpPr/>
            <p:nvPr/>
          </p:nvSpPr>
          <p:spPr>
            <a:xfrm rot="-2700000">
              <a:off x="4637122" y="4496805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78%</a:t>
              </a:r>
            </a:p>
          </p:txBody>
        </p:sp>
        <p:sp>
          <p:nvSpPr>
            <p:cNvPr id="21" name="tx21"/>
            <p:cNvSpPr/>
            <p:nvPr/>
          </p:nvSpPr>
          <p:spPr>
            <a:xfrm rot="-2700000">
              <a:off x="5382946" y="4182921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31%</a:t>
              </a:r>
            </a:p>
          </p:txBody>
        </p:sp>
        <p:sp>
          <p:nvSpPr>
            <p:cNvPr id="22" name="rc22"/>
            <p:cNvSpPr/>
            <p:nvPr/>
          </p:nvSpPr>
          <p:spPr>
            <a:xfrm>
              <a:off x="6342446" y="5614764"/>
              <a:ext cx="671241" cy="58413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088271" y="5598576"/>
              <a:ext cx="671241" cy="7460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7834095" y="5601388"/>
              <a:ext cx="671241" cy="71790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6557567" y="5653246"/>
              <a:ext cx="24099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1.2m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303392" y="5635735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1.5m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8049216" y="5639870"/>
              <a:ext cx="24099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1.4m</a:t>
              </a:r>
            </a:p>
          </p:txBody>
        </p:sp>
        <p:sp>
          <p:nvSpPr>
            <p:cNvPr id="28" name="tx28"/>
            <p:cNvSpPr/>
            <p:nvPr/>
          </p:nvSpPr>
          <p:spPr>
            <a:xfrm rot="-2700000">
              <a:off x="6641422" y="5451149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29" name="tx29"/>
            <p:cNvSpPr/>
            <p:nvPr/>
          </p:nvSpPr>
          <p:spPr>
            <a:xfrm rot="-2700000">
              <a:off x="7389520" y="5447695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30"/>
            <p:cNvSpPr/>
            <p:nvPr/>
          </p:nvSpPr>
          <p:spPr>
            <a:xfrm rot="-2700000">
              <a:off x="8137176" y="5460769"/>
              <a:ext cx="19277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10768" y="1310289"/>
              <a:ext cx="416656" cy="1165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463166" y="1310289"/>
              <a:ext cx="416656" cy="1165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215563" y="1310661"/>
              <a:ext cx="416656" cy="116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105949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180531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255114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381189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455771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530353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6564288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731011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805593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281226" y="3772659"/>
              <a:ext cx="168492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371214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404103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09606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3992189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84148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76108" y="6379430"/>
              <a:ext cx="333325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98678" y="783900"/>
              <a:ext cx="434563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September-December, 2019 - 2021: Including all RBD Countries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39289" y="499944"/>
              <a:ext cx="546441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Phase 2 - 4 Populations by Phase and Year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125802" y="6660007"/>
              <a:ext cx="34914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shown is percent change in phase 3 - 5 from previous year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11014" y="3498908"/>
              <a:ext cx="511422" cy="2174269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79262" y="3093753"/>
              <a:ext cx="511422" cy="2579424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947509" y="2681969"/>
              <a:ext cx="511422" cy="2991208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515756" y="2003246"/>
              <a:ext cx="511422" cy="3669931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916081" y="3536014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53.5m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484328" y="3130858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63.5m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2052575" y="2719075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73.6m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620822" y="2040351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90.3m</a:t>
              </a:r>
            </a:p>
          </p:txBody>
        </p:sp>
        <p:sp>
          <p:nvSpPr>
            <p:cNvPr id="12" name="tx12"/>
            <p:cNvSpPr/>
            <p:nvPr/>
          </p:nvSpPr>
          <p:spPr>
            <a:xfrm rot="-2700000">
              <a:off x="1030081" y="3335294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13" name="tx13"/>
            <p:cNvSpPr/>
            <p:nvPr/>
          </p:nvSpPr>
          <p:spPr>
            <a:xfrm rot="-2700000">
              <a:off x="1600601" y="2942871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" name="tx14"/>
            <p:cNvSpPr/>
            <p:nvPr/>
          </p:nvSpPr>
          <p:spPr>
            <a:xfrm rot="-2700000">
              <a:off x="2168848" y="2531088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5" name="tx15"/>
            <p:cNvSpPr/>
            <p:nvPr/>
          </p:nvSpPr>
          <p:spPr>
            <a:xfrm rot="-2700000">
              <a:off x="2737095" y="1852364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6" name="rc16"/>
            <p:cNvSpPr/>
            <p:nvPr/>
          </p:nvSpPr>
          <p:spPr>
            <a:xfrm>
              <a:off x="3563412" y="5205406"/>
              <a:ext cx="511422" cy="467771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131659" y="4790084"/>
              <a:ext cx="511422" cy="883094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699906" y="4523356"/>
              <a:ext cx="511422" cy="1149822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268153" y="4228770"/>
              <a:ext cx="511422" cy="1444407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3668479" y="5242564"/>
              <a:ext cx="3012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11.5m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236726" y="4828565"/>
              <a:ext cx="3012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21.7m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804973" y="4560461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28.3m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373220" y="4265876"/>
              <a:ext cx="3012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35.5m</a:t>
              </a:r>
            </a:p>
          </p:txBody>
        </p:sp>
        <p:sp>
          <p:nvSpPr>
            <p:cNvPr id="24" name="tx24"/>
            <p:cNvSpPr/>
            <p:nvPr/>
          </p:nvSpPr>
          <p:spPr>
            <a:xfrm rot="-2700000">
              <a:off x="3782478" y="5041791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25" name="tx25"/>
            <p:cNvSpPr/>
            <p:nvPr/>
          </p:nvSpPr>
          <p:spPr>
            <a:xfrm rot="-2700000">
              <a:off x="4352999" y="4639202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89%</a:t>
              </a:r>
            </a:p>
          </p:txBody>
        </p:sp>
        <p:sp>
          <p:nvSpPr>
            <p:cNvPr id="26" name="tx26"/>
            <p:cNvSpPr/>
            <p:nvPr/>
          </p:nvSpPr>
          <p:spPr>
            <a:xfrm rot="-2700000">
              <a:off x="4921246" y="4372474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27" name="tx27"/>
            <p:cNvSpPr/>
            <p:nvPr/>
          </p:nvSpPr>
          <p:spPr>
            <a:xfrm rot="-2700000">
              <a:off x="5489493" y="4077888"/>
              <a:ext cx="216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6315810" y="5629426"/>
              <a:ext cx="511422" cy="43751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884057" y="5566581"/>
              <a:ext cx="511422" cy="106597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452304" y="5560021"/>
              <a:ext cx="511422" cy="1131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020551" y="5568076"/>
              <a:ext cx="511422" cy="105102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6451021" y="5667908"/>
              <a:ext cx="24099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1.1m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019268" y="5603739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2.6m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587515" y="5597179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2.8m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155762" y="5605234"/>
              <a:ext cx="24099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2.6m</a:t>
              </a:r>
            </a:p>
          </p:txBody>
        </p:sp>
        <p:sp>
          <p:nvSpPr>
            <p:cNvPr id="36" name="tx36"/>
            <p:cNvSpPr/>
            <p:nvPr/>
          </p:nvSpPr>
          <p:spPr>
            <a:xfrm rot="-2700000">
              <a:off x="6534876" y="5465811"/>
              <a:ext cx="24698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NA%</a:t>
              </a:r>
            </a:p>
          </p:txBody>
        </p:sp>
        <p:sp>
          <p:nvSpPr>
            <p:cNvPr id="37" name="tx37"/>
            <p:cNvSpPr/>
            <p:nvPr/>
          </p:nvSpPr>
          <p:spPr>
            <a:xfrm rot="-2700000">
              <a:off x="7100830" y="5390120"/>
              <a:ext cx="27725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144%</a:t>
              </a:r>
            </a:p>
          </p:txBody>
        </p:sp>
        <p:sp>
          <p:nvSpPr>
            <p:cNvPr id="38" name="tx38"/>
            <p:cNvSpPr/>
            <p:nvPr/>
          </p:nvSpPr>
          <p:spPr>
            <a:xfrm rot="-2700000">
              <a:off x="7678209" y="5434718"/>
              <a:ext cx="15667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9" name="tx39"/>
            <p:cNvSpPr/>
            <p:nvPr/>
          </p:nvSpPr>
          <p:spPr>
            <a:xfrm rot="-2700000">
              <a:off x="8243722" y="5427457"/>
              <a:ext cx="19277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710768" y="1310289"/>
              <a:ext cx="416656" cy="1165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463166" y="1310289"/>
              <a:ext cx="416656" cy="1165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215563" y="1310661"/>
              <a:ext cx="416656" cy="116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952947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52119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208944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2657688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3705344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4273591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4841838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5410085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6457742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7025989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7594236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8162483" y="596734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-281226" y="3772659"/>
              <a:ext cx="168492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(millions)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3712144" y="6335256"/>
              <a:ext cx="201456" cy="201456"/>
            </a:xfrm>
            <a:prstGeom prst="rect">
              <a:avLst/>
            </a:prstGeom>
            <a:solidFill>
              <a:srgbClr val="FFE7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404103" y="6335256"/>
              <a:ext cx="201456" cy="201456"/>
            </a:xfrm>
            <a:prstGeom prst="rect">
              <a:avLst/>
            </a:prstGeom>
            <a:solidFill>
              <a:srgbClr val="E88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096063" y="6335256"/>
              <a:ext cx="201456" cy="201456"/>
            </a:xfrm>
            <a:prstGeom prst="rect">
              <a:avLst/>
            </a:prstGeom>
            <a:solidFill>
              <a:srgbClr val="E02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92189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84148" y="6379132"/>
              <a:ext cx="333325" cy="93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phase3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76108" y="6379430"/>
              <a:ext cx="333325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phase4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778103" y="783900"/>
              <a:ext cx="378678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June - August, 2019 - 2022: Including all RBD Countries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939289" y="499944"/>
              <a:ext cx="546441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Phase 2 - 4 Populations by Phase and Year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125802" y="6660007"/>
              <a:ext cx="34914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shown is percent change in phase 3 - 5 from previous year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57200" y="457200"/>
            <a:ext cx="8229600" cy="6400800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53633" y="6148362"/>
              <a:ext cx="426185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21880" y="6148362"/>
              <a:ext cx="426185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990127" y="6148362"/>
              <a:ext cx="426185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1027738" y="6096060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1595985" y="6096060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164232" y="6096060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3606031" y="6148362"/>
              <a:ext cx="426185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174278" y="2681517"/>
              <a:ext cx="426185" cy="3466845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742525" y="6148362"/>
              <a:ext cx="426185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310772" y="2025874"/>
              <a:ext cx="426185" cy="4122488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3780136" y="6096060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192434" y="2629146"/>
              <a:ext cx="38987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11395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916630" y="6096060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28928" y="1973503"/>
              <a:ext cx="38987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13550</a:t>
              </a:r>
            </a:p>
          </p:txBody>
        </p:sp>
        <p:sp>
          <p:nvSpPr>
            <p:cNvPr id="18" name="rc18"/>
            <p:cNvSpPr/>
            <p:nvPr/>
          </p:nvSpPr>
          <p:spPr>
            <a:xfrm>
              <a:off x="6358428" y="6148362"/>
              <a:ext cx="426185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926675" y="6148362"/>
              <a:ext cx="426185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494923" y="6148362"/>
              <a:ext cx="426185" cy="0"/>
            </a:xfrm>
            <a:prstGeom prst="rect">
              <a:avLst/>
            </a:prstGeom>
            <a:solidFill>
              <a:srgbClr val="5E080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6532534" y="6096060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100781" y="6096060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669028" y="6096060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047398" y="1309111"/>
              <a:ext cx="1743397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Current: September-December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11410" y="1309173"/>
              <a:ext cx="1320167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Projected: June-August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809852" y="1307623"/>
              <a:ext cx="122808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Current: January-May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952947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52119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08944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265768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3705344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4273591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4841838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5410085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6457742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2019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7025989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2020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594236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2021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8162483" y="6465159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2022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-323348" y="4022384"/>
              <a:ext cx="1770806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people in phase 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760926" y="814112"/>
              <a:ext cx="182113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Includes all RBD Countries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13951" y="499944"/>
              <a:ext cx="551508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Open Sans SemiBold"/>
                  <a:cs typeface="Open Sans SemiBold"/>
                </a:rPr>
                <a:t>Trends of the Number of Phase 5 by Year and Season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2021-12-14T16:21:39Z</dcterms:modified>
  <cp:category/>
</cp:coreProperties>
</file>