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70945-9FE2-4254-AEB6-91ED12B4DB6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0CE5D-FD35-4495-98CC-CCF829A99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0CE5D-FD35-4495-98CC-CCF829A99B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0CE5D-FD35-4495-98CC-CCF829A99B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552" y="1052736"/>
            <a:ext cx="8219256" cy="5733256"/>
            <a:chOff x="457200" y="457200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457200" y="457200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4" name="pl4"/>
            <p:cNvSpPr/>
            <p:nvPr/>
          </p:nvSpPr>
          <p:spPr>
            <a:xfrm>
              <a:off x="972994" y="5946276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972994" y="4858413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72994" y="3770551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72994" y="2682688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72994" y="1594825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419305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2163156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907007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650858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394709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138560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882411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626262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370112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113963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158957" y="1594825"/>
              <a:ext cx="520695" cy="340283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158957" y="4997660"/>
              <a:ext cx="520695" cy="93556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158957" y="5933222"/>
              <a:ext cx="520695" cy="1305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902808" y="1594825"/>
              <a:ext cx="520695" cy="317220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902808" y="4767033"/>
              <a:ext cx="520695" cy="97472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902808" y="5741758"/>
              <a:ext cx="520695" cy="204518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646659" y="1594825"/>
              <a:ext cx="520695" cy="352467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2646659" y="5119500"/>
              <a:ext cx="520695" cy="75715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646659" y="5876653"/>
              <a:ext cx="520695" cy="69623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390510" y="1594825"/>
              <a:ext cx="520695" cy="3777059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390510" y="5371885"/>
              <a:ext cx="520695" cy="55263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390510" y="5924519"/>
              <a:ext cx="520695" cy="21757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4134361" y="1594825"/>
              <a:ext cx="520695" cy="2967689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4134361" y="4562515"/>
              <a:ext cx="520695" cy="126192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134361" y="5824436"/>
              <a:ext cx="520695" cy="12184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878212" y="1594825"/>
              <a:ext cx="520695" cy="271530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78212" y="4310130"/>
              <a:ext cx="520695" cy="136635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878212" y="5676486"/>
              <a:ext cx="520695" cy="269789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5622063" y="1594825"/>
              <a:ext cx="520695" cy="2680494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5622063" y="4275319"/>
              <a:ext cx="520695" cy="135765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5622063" y="5632972"/>
              <a:ext cx="520695" cy="31330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6365914" y="1594825"/>
              <a:ext cx="520695" cy="2871957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6365914" y="4466783"/>
              <a:ext cx="520695" cy="1227109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6365914" y="5693892"/>
              <a:ext cx="520695" cy="25238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7109765" y="1594825"/>
              <a:ext cx="520695" cy="356383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7109765" y="5158664"/>
              <a:ext cx="520695" cy="72234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7109765" y="5881004"/>
              <a:ext cx="520695" cy="65271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7853616" y="1594825"/>
              <a:ext cx="520695" cy="2972041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853616" y="4566866"/>
              <a:ext cx="520695" cy="1240163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853616" y="5807030"/>
              <a:ext cx="520695" cy="139246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1295716" y="324886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95716" y="5418064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31031" y="5892310"/>
              <a:ext cx="176547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039567" y="3133552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72.9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39567" y="5208569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74882" y="5798563"/>
              <a:ext cx="176547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836376" y="3309786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83418" y="5452250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818733" y="5864088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27268" y="3435978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27268" y="5602375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62584" y="588802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71119" y="3031293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24077" y="5146098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06435" y="5837979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14970" y="29051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62.4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14970" y="4945869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50286" y="5764004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758821" y="288769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758821" y="4906706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794137" y="5743797"/>
              <a:ext cx="176547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555630" y="2983427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502672" y="5032960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537988" y="5772707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46523" y="332936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46523" y="547245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81839" y="5866263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90374" y="3033406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90374" y="513957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025690" y="5829214"/>
              <a:ext cx="176547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972994" y="1377252"/>
              <a:ext cx="0" cy="4786596"/>
            </a:xfrm>
            <a:custGeom>
              <a:avLst/>
              <a:gdLst/>
              <a:ahLst/>
              <a:cxnLst/>
              <a:rect l="0" t="0" r="0" b="0"/>
              <a:pathLst>
                <a:path h="4786596">
                  <a:moveTo>
                    <a:pt x="0" y="4786596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tx80"/>
            <p:cNvSpPr/>
            <p:nvPr/>
          </p:nvSpPr>
          <p:spPr>
            <a:xfrm>
              <a:off x="848699" y="5903612"/>
              <a:ext cx="64547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4152" y="4815860"/>
              <a:ext cx="129094" cy="82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4152" y="3727886"/>
              <a:ext cx="129094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84152" y="2641291"/>
              <a:ext cx="129094" cy="81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9604" y="1552161"/>
              <a:ext cx="193641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100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972994" y="6163849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1154446" y="6217313"/>
              <a:ext cx="529717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Rockcoast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09983" y="6217313"/>
              <a:ext cx="506346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Oldhaven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55046" y="6191241"/>
              <a:ext cx="503921" cy="11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Fayhedge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260156" y="6217313"/>
              <a:ext cx="781402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Shademeadow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49235" y="6217313"/>
              <a:ext cx="690948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Newmeadow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98698" y="6217313"/>
              <a:ext cx="479722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Dellmere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660050" y="6196477"/>
              <a:ext cx="444720" cy="107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Vertgate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38380" y="6191241"/>
              <a:ext cx="375763" cy="11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Lochby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042470" y="6191296"/>
              <a:ext cx="655284" cy="112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Springbeech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913101" y="6216707"/>
              <a:ext cx="401725" cy="874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Clearelf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390871" y="6358043"/>
              <a:ext cx="751526" cy="820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ADMIN1Name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503716" y="3726288"/>
              <a:ext cx="232667" cy="885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perc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1045257" y="1107896"/>
              <a:ext cx="133830" cy="133830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1899523" y="1107896"/>
              <a:ext cx="133830" cy="13383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2733063" y="1107896"/>
              <a:ext cx="133830" cy="13383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1251351" y="1102327"/>
              <a:ext cx="575909" cy="1127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Acceptable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105617" y="1128234"/>
              <a:ext cx="555184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Borderline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39157" y="1133415"/>
              <a:ext cx="249865" cy="81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Poor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83725" y="771879"/>
              <a:ext cx="3827115" cy="1277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Relative Proportion of Households per FCS Classification by State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83725" y="546022"/>
              <a:ext cx="5363434" cy="158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 b="1" dirty="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Household Food Consumption Score Classification by State | 2022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83725" y="6527029"/>
              <a:ext cx="1050430" cy="739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 WFP VAM Unit 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83725" y="6608918"/>
              <a:ext cx="1928674" cy="987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© United Nations World Food Programme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FD66589-8DAF-3CA9-F9B3-660CC94168CB}"/>
              </a:ext>
            </a:extLst>
          </p:cNvPr>
          <p:cNvSpPr txBox="1"/>
          <p:nvPr/>
        </p:nvSpPr>
        <p:spPr>
          <a:xfrm>
            <a:off x="467544" y="116632"/>
            <a:ext cx="829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Chart Elements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552" y="1132295"/>
            <a:ext cx="8092888" cy="5519068"/>
            <a:chOff x="457200" y="546022"/>
            <a:chExt cx="8103073" cy="6161673"/>
          </a:xfrm>
        </p:grpSpPr>
        <p:sp>
          <p:nvSpPr>
            <p:cNvPr id="4" name="pl4"/>
            <p:cNvSpPr/>
            <p:nvPr/>
          </p:nvSpPr>
          <p:spPr>
            <a:xfrm>
              <a:off x="972994" y="5946276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972994" y="4858413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72994" y="3770551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72994" y="2682688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72994" y="1594825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158957" y="1594825"/>
              <a:ext cx="520695" cy="340283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158957" y="4997660"/>
              <a:ext cx="520695" cy="93556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158957" y="5933222"/>
              <a:ext cx="520695" cy="1305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902808" y="1594825"/>
              <a:ext cx="520695" cy="317220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902808" y="4767033"/>
              <a:ext cx="520695" cy="97472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902808" y="5741758"/>
              <a:ext cx="520695" cy="204518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646659" y="1594825"/>
              <a:ext cx="520695" cy="352467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2646659" y="5119500"/>
              <a:ext cx="520695" cy="75715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646659" y="5876653"/>
              <a:ext cx="520695" cy="69623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390510" y="1594825"/>
              <a:ext cx="520695" cy="3777059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390510" y="5371885"/>
              <a:ext cx="520695" cy="55263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390510" y="5924519"/>
              <a:ext cx="520695" cy="21757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4134361" y="1594825"/>
              <a:ext cx="520695" cy="2967689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4134361" y="4562515"/>
              <a:ext cx="520695" cy="126192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134361" y="5824436"/>
              <a:ext cx="520695" cy="12184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878212" y="1594825"/>
              <a:ext cx="520695" cy="271530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78212" y="4310130"/>
              <a:ext cx="520695" cy="136635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878212" y="5676486"/>
              <a:ext cx="520695" cy="269789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5622063" y="1594825"/>
              <a:ext cx="520695" cy="2680494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5622063" y="4275319"/>
              <a:ext cx="520695" cy="135765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5622063" y="5632972"/>
              <a:ext cx="520695" cy="31330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6365914" y="1594825"/>
              <a:ext cx="520695" cy="2871957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6365914" y="4466783"/>
              <a:ext cx="520695" cy="1227109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6365914" y="5693892"/>
              <a:ext cx="520695" cy="25238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7109765" y="1594825"/>
              <a:ext cx="520695" cy="356383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7109765" y="5158664"/>
              <a:ext cx="520695" cy="72234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7109765" y="5881004"/>
              <a:ext cx="520695" cy="65271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7853616" y="1594825"/>
              <a:ext cx="520695" cy="2972041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853616" y="4566866"/>
              <a:ext cx="520695" cy="1240163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853616" y="5807030"/>
              <a:ext cx="520695" cy="139246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1295716" y="324886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95716" y="5418064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31031" y="5892310"/>
              <a:ext cx="176547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039567" y="3133552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72.9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39567" y="5208569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74882" y="5798563"/>
              <a:ext cx="176547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836376" y="3309786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83418" y="5452250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818733" y="5864088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27268" y="3435978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27268" y="5602375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62584" y="588802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71119" y="3031293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24077" y="5146098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06435" y="5837979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14970" y="29051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62.4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14970" y="4945869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50286" y="5764004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758821" y="288769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758821" y="4906706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794137" y="5743797"/>
              <a:ext cx="176547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555630" y="2983427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502672" y="5032960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537988" y="5772707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46523" y="332936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46523" y="547245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81839" y="5866263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90374" y="3033406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90374" y="513957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025690" y="5829214"/>
              <a:ext cx="176547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48699" y="5903612"/>
              <a:ext cx="64547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4152" y="4815860"/>
              <a:ext cx="129094" cy="82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4152" y="3727886"/>
              <a:ext cx="129094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84152" y="2641291"/>
              <a:ext cx="129094" cy="81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9604" y="1552161"/>
              <a:ext cx="193641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100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154446" y="6217313"/>
              <a:ext cx="529717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Rockcoast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09983" y="6217313"/>
              <a:ext cx="506346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Oldhaven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55046" y="6191241"/>
              <a:ext cx="503921" cy="11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Fayhedge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260156" y="6217313"/>
              <a:ext cx="781402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Shademeadow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49235" y="6217313"/>
              <a:ext cx="690948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 err="1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Newmeadow</a:t>
              </a:r>
              <a:endParaRPr sz="888" dirty="0">
                <a:solidFill>
                  <a:srgbClr val="191919">
                    <a:alpha val="100000"/>
                  </a:srgbClr>
                </a:solidFill>
                <a:latin typeface="Open Sans"/>
                <a:cs typeface="Open Sans"/>
              </a:endParaRPr>
            </a:p>
          </p:txBody>
        </p:sp>
        <p:sp>
          <p:nvSpPr>
            <p:cNvPr id="91" name="tx91"/>
            <p:cNvSpPr/>
            <p:nvPr/>
          </p:nvSpPr>
          <p:spPr>
            <a:xfrm>
              <a:off x="4898698" y="6217313"/>
              <a:ext cx="479722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Dellmere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660050" y="6196477"/>
              <a:ext cx="444720" cy="107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Vertgate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38380" y="6191241"/>
              <a:ext cx="375763" cy="11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Lochby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042470" y="6191296"/>
              <a:ext cx="655284" cy="112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Springbeech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913101" y="6216707"/>
              <a:ext cx="401725" cy="874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Clearelf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10840" y="6453547"/>
              <a:ext cx="751526" cy="820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ADMIN1Name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503716" y="3726288"/>
              <a:ext cx="232667" cy="885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perc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1045257" y="1107896"/>
              <a:ext cx="133830" cy="133830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1899523" y="1107896"/>
              <a:ext cx="133830" cy="13383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2733063" y="1107896"/>
              <a:ext cx="133830" cy="13383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1251351" y="1102327"/>
              <a:ext cx="575909" cy="1127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Acceptable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105617" y="1128234"/>
              <a:ext cx="555184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Borderline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39157" y="1133415"/>
              <a:ext cx="249865" cy="81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Poor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57200" y="771880"/>
              <a:ext cx="3953640" cy="119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Relative Proportion of Households per FCS Classification by State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83725" y="546022"/>
              <a:ext cx="5363434" cy="158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 b="1" dirty="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Household Food Consumption Score Classification by State | 2022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83725" y="6527029"/>
              <a:ext cx="1050430" cy="739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 WFP VAM Unit 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83725" y="6608918"/>
              <a:ext cx="1928674" cy="987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© United Nations World Food Programme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FD66589-8DAF-3CA9-F9B3-660CC94168CB}"/>
              </a:ext>
            </a:extLst>
          </p:cNvPr>
          <p:cNvSpPr txBox="1"/>
          <p:nvPr/>
        </p:nvSpPr>
        <p:spPr>
          <a:xfrm>
            <a:off x="467544" y="116632"/>
            <a:ext cx="829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Chart Elements –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figure reference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sp>
        <p:nvSpPr>
          <p:cNvPr id="108" name="tx104">
            <a:extLst>
              <a:ext uri="{FF2B5EF4-FFF2-40B4-BE49-F238E27FC236}">
                <a16:creationId xmlns:a16="http://schemas.microsoft.com/office/drawing/2014/main" id="{0ED2E636-31FB-0973-CB2F-028E4DF23496}"/>
              </a:ext>
            </a:extLst>
          </p:cNvPr>
          <p:cNvSpPr/>
          <p:nvPr/>
        </p:nvSpPr>
        <p:spPr>
          <a:xfrm>
            <a:off x="539551" y="898195"/>
            <a:ext cx="3948671" cy="1073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91919">
                    <a:alpha val="100000"/>
                  </a:srgbClr>
                </a:solidFill>
                <a:latin typeface="Open Sans"/>
                <a:cs typeface="Open Sans"/>
              </a:rPr>
              <a:t>Figure 1                                                                                                      </a:t>
            </a:r>
            <a:endParaRPr sz="1000" dirty="0">
              <a:solidFill>
                <a:srgbClr val="191919">
                  <a:alpha val="100000"/>
                </a:srgbClr>
              </a:solidFill>
              <a:latin typeface="Open Sans"/>
              <a:cs typeface="Open Sans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4E98D8E-B4B6-C00D-E989-C3A4D329DC34}"/>
              </a:ext>
            </a:extLst>
          </p:cNvPr>
          <p:cNvSpPr/>
          <p:nvPr/>
        </p:nvSpPr>
        <p:spPr>
          <a:xfrm>
            <a:off x="467544" y="783257"/>
            <a:ext cx="792988" cy="29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C43E324-FC38-0AB2-D6C9-33609E604A8F}"/>
              </a:ext>
            </a:extLst>
          </p:cNvPr>
          <p:cNvCxnSpPr/>
          <p:nvPr/>
        </p:nvCxnSpPr>
        <p:spPr>
          <a:xfrm>
            <a:off x="1332705" y="915765"/>
            <a:ext cx="168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552" y="1132295"/>
            <a:ext cx="8092888" cy="5519068"/>
            <a:chOff x="457200" y="546022"/>
            <a:chExt cx="8103073" cy="6161673"/>
          </a:xfrm>
        </p:grpSpPr>
        <p:sp>
          <p:nvSpPr>
            <p:cNvPr id="4" name="pl4"/>
            <p:cNvSpPr/>
            <p:nvPr/>
          </p:nvSpPr>
          <p:spPr>
            <a:xfrm>
              <a:off x="972994" y="5946276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972994" y="4858413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72994" y="3770551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72994" y="2682688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72994" y="1594825"/>
              <a:ext cx="7587279" cy="0"/>
            </a:xfrm>
            <a:custGeom>
              <a:avLst/>
              <a:gdLst/>
              <a:ahLst/>
              <a:cxnLst/>
              <a:rect l="0" t="0" r="0" b="0"/>
              <a:pathLst>
                <a:path w="7587279">
                  <a:moveTo>
                    <a:pt x="0" y="0"/>
                  </a:moveTo>
                  <a:lnTo>
                    <a:pt x="7587279" y="0"/>
                  </a:lnTo>
                  <a:lnTo>
                    <a:pt x="7587279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1158957" y="1594825"/>
              <a:ext cx="520695" cy="340283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1158957" y="4997660"/>
              <a:ext cx="520695" cy="93556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1158957" y="5933222"/>
              <a:ext cx="520695" cy="1305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902808" y="1594825"/>
              <a:ext cx="520695" cy="317220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902808" y="4767033"/>
              <a:ext cx="520695" cy="97472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902808" y="5741758"/>
              <a:ext cx="520695" cy="204518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646659" y="1594825"/>
              <a:ext cx="520695" cy="352467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2646659" y="5119500"/>
              <a:ext cx="520695" cy="75715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646659" y="5876653"/>
              <a:ext cx="520695" cy="69623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390510" y="1594825"/>
              <a:ext cx="520695" cy="3777059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390510" y="5371885"/>
              <a:ext cx="520695" cy="552634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390510" y="5924519"/>
              <a:ext cx="520695" cy="21757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4134361" y="1594825"/>
              <a:ext cx="520695" cy="2967689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4134361" y="4562515"/>
              <a:ext cx="520695" cy="126192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134361" y="5824436"/>
              <a:ext cx="520695" cy="12184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878212" y="1594825"/>
              <a:ext cx="520695" cy="2715305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78212" y="4310130"/>
              <a:ext cx="520695" cy="1366355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878212" y="5676486"/>
              <a:ext cx="520695" cy="269789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5622063" y="1594825"/>
              <a:ext cx="520695" cy="2680494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5622063" y="4275319"/>
              <a:ext cx="520695" cy="1357652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5622063" y="5632972"/>
              <a:ext cx="520695" cy="31330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6365914" y="1594825"/>
              <a:ext cx="520695" cy="2871957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6365914" y="4466783"/>
              <a:ext cx="520695" cy="1227109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6365914" y="5693892"/>
              <a:ext cx="520695" cy="252384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7109765" y="1594825"/>
              <a:ext cx="520695" cy="3563838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7109765" y="5158664"/>
              <a:ext cx="520695" cy="72234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7109765" y="5881004"/>
              <a:ext cx="520695" cy="65271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7853616" y="1594825"/>
              <a:ext cx="520695" cy="2972041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853616" y="4566866"/>
              <a:ext cx="520695" cy="1240163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853616" y="5807030"/>
              <a:ext cx="520695" cy="139246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1295716" y="324886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95716" y="5418064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21.5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31031" y="5892310"/>
              <a:ext cx="176547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039567" y="3133552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72.9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39567" y="5208569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22.4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074882" y="5798563"/>
              <a:ext cx="176547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836376" y="3309786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83418" y="5452250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818733" y="5864088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27268" y="3435978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27268" y="5602375"/>
              <a:ext cx="247178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62584" y="5888021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71119" y="3031293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24077" y="5146098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306435" y="5837979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14970" y="290510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62.4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14970" y="4945869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50286" y="5764004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758821" y="288769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758821" y="4906706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31.2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794137" y="5743797"/>
              <a:ext cx="176547" cy="912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555630" y="2983427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66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502672" y="5032960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537988" y="5772707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46523" y="332936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46523" y="5472457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81839" y="5866263"/>
              <a:ext cx="176547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90374" y="3033406"/>
              <a:ext cx="247178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90374" y="5139571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28.5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025690" y="5829214"/>
              <a:ext cx="176547" cy="928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48699" y="5903612"/>
              <a:ext cx="64547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4152" y="4815860"/>
              <a:ext cx="129094" cy="828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4152" y="3727886"/>
              <a:ext cx="129094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84152" y="2641291"/>
              <a:ext cx="129094" cy="81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75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19604" y="1552161"/>
              <a:ext cx="193641" cy="829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100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154446" y="6217313"/>
              <a:ext cx="529717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Rockcoast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09983" y="6217313"/>
              <a:ext cx="506346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Oldhaven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55046" y="6191241"/>
              <a:ext cx="503921" cy="11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Fayhedge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260156" y="6217313"/>
              <a:ext cx="781402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Shademeadow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49235" y="6217313"/>
              <a:ext cx="690948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 err="1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Newmeadow</a:t>
              </a:r>
              <a:endParaRPr sz="888" dirty="0">
                <a:solidFill>
                  <a:srgbClr val="191919">
                    <a:alpha val="100000"/>
                  </a:srgbClr>
                </a:solidFill>
                <a:latin typeface="Open Sans"/>
                <a:cs typeface="Open Sans"/>
              </a:endParaRPr>
            </a:p>
          </p:txBody>
        </p:sp>
        <p:sp>
          <p:nvSpPr>
            <p:cNvPr id="91" name="tx91"/>
            <p:cNvSpPr/>
            <p:nvPr/>
          </p:nvSpPr>
          <p:spPr>
            <a:xfrm>
              <a:off x="4898698" y="6217313"/>
              <a:ext cx="479722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Dellmere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660050" y="6196477"/>
              <a:ext cx="444720" cy="1077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Vertgate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38380" y="6191241"/>
              <a:ext cx="375763" cy="112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Lochby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042470" y="6191296"/>
              <a:ext cx="655284" cy="112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Springbeech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913101" y="6216707"/>
              <a:ext cx="401725" cy="874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Clearelf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10840" y="6453547"/>
              <a:ext cx="751526" cy="820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ADMIN1Name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503716" y="3726288"/>
              <a:ext cx="232667" cy="885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perc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1045257" y="1107896"/>
              <a:ext cx="133830" cy="133830"/>
            </a:xfrm>
            <a:prstGeom prst="rect">
              <a:avLst/>
            </a:prstGeom>
            <a:solidFill>
              <a:srgbClr val="27AE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1899523" y="1107896"/>
              <a:ext cx="133830" cy="133830"/>
            </a:xfrm>
            <a:prstGeom prst="rect">
              <a:avLst/>
            </a:prstGeom>
            <a:solidFill>
              <a:srgbClr val="F1C40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2733063" y="1107896"/>
              <a:ext cx="133830" cy="133830"/>
            </a:xfrm>
            <a:prstGeom prst="rect">
              <a:avLst/>
            </a:prstGeom>
            <a:solidFill>
              <a:srgbClr val="C0392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1251351" y="1102327"/>
              <a:ext cx="575909" cy="1127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 dirty="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Acceptable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105617" y="1128234"/>
              <a:ext cx="555184" cy="868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Borderline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939157" y="1133415"/>
              <a:ext cx="249865" cy="816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8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Poor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57200" y="771880"/>
              <a:ext cx="3953640" cy="119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dirty="0">
                  <a:solidFill>
                    <a:srgbClr val="191919">
                      <a:alpha val="100000"/>
                    </a:srgbClr>
                  </a:solidFill>
                  <a:latin typeface="Open Sans"/>
                  <a:cs typeface="Open Sans"/>
                </a:rPr>
                <a:t>Relative Proportion of Households per FCS Classification by State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83725" y="546022"/>
              <a:ext cx="5363434" cy="1589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 b="1" dirty="0">
                  <a:solidFill>
                    <a:srgbClr val="000000">
                      <a:alpha val="100000"/>
                    </a:srgbClr>
                  </a:solidFill>
                  <a:latin typeface="Open Sans"/>
                  <a:cs typeface="Open Sans"/>
                </a:rPr>
                <a:t>Household Food Consumption Score Classification by State | 2022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83725" y="6527029"/>
              <a:ext cx="1050430" cy="739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Source: WFP VAM Unit 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83725" y="6608918"/>
              <a:ext cx="1928674" cy="987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7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7">
                  <a:solidFill>
                    <a:srgbClr val="666666">
                      <a:alpha val="100000"/>
                    </a:srgbClr>
                  </a:solidFill>
                  <a:latin typeface="Open Sans"/>
                  <a:cs typeface="Open Sans"/>
                </a:rPr>
                <a:t>© United Nations World Food Programme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6CF67BB-D905-6A80-CB87-14E2B7DA16F3}"/>
              </a:ext>
            </a:extLst>
          </p:cNvPr>
          <p:cNvSpPr/>
          <p:nvPr/>
        </p:nvSpPr>
        <p:spPr>
          <a:xfrm>
            <a:off x="6171828" y="116632"/>
            <a:ext cx="2802627" cy="6515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D66589-8DAF-3CA9-F9B3-660CC94168CB}"/>
              </a:ext>
            </a:extLst>
          </p:cNvPr>
          <p:cNvSpPr txBox="1"/>
          <p:nvPr/>
        </p:nvSpPr>
        <p:spPr>
          <a:xfrm>
            <a:off x="467544" y="116632"/>
            <a:ext cx="829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Chart Elements –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title</a:t>
            </a:r>
            <a:endParaRPr lang="en-US" sz="3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8" name="tx104">
            <a:extLst>
              <a:ext uri="{FF2B5EF4-FFF2-40B4-BE49-F238E27FC236}">
                <a16:creationId xmlns:a16="http://schemas.microsoft.com/office/drawing/2014/main" id="{0ED2E636-31FB-0973-CB2F-028E4DF23496}"/>
              </a:ext>
            </a:extLst>
          </p:cNvPr>
          <p:cNvSpPr/>
          <p:nvPr/>
        </p:nvSpPr>
        <p:spPr>
          <a:xfrm>
            <a:off x="539551" y="898195"/>
            <a:ext cx="3948671" cy="1073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191919">
                    <a:alpha val="100000"/>
                  </a:srgbClr>
                </a:solidFill>
                <a:latin typeface="Open Sans"/>
                <a:cs typeface="Open Sans"/>
              </a:rPr>
              <a:t>Figure 1                                                                                                      </a:t>
            </a:r>
            <a:endParaRPr sz="1000" dirty="0">
              <a:solidFill>
                <a:srgbClr val="191919">
                  <a:alpha val="100000"/>
                </a:srgbClr>
              </a:solidFill>
              <a:latin typeface="Open Sans"/>
              <a:cs typeface="Open San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0F7AAB-C551-87BC-0DDA-B985AF457863}"/>
              </a:ext>
            </a:extLst>
          </p:cNvPr>
          <p:cNvSpPr/>
          <p:nvPr/>
        </p:nvSpPr>
        <p:spPr>
          <a:xfrm>
            <a:off x="450271" y="1024268"/>
            <a:ext cx="5798361" cy="29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6C020-A827-E27A-A317-570816536B50}"/>
              </a:ext>
            </a:extLst>
          </p:cNvPr>
          <p:cNvSpPr txBox="1"/>
          <p:nvPr/>
        </p:nvSpPr>
        <p:spPr>
          <a:xfrm>
            <a:off x="6270029" y="127562"/>
            <a:ext cx="266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title is a mandatory element which should give a clear idea of what the chart is about. It should be short and concise. There are two types of titles: 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1)An informative title provides all the information needed to understand the data. It should answer the three questions “what”, “where” and “when”. 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2)A descriptive title is a caption that highlights the main pattern or trend displayed in the chart. It states in a few words the story that the chart illustrates.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For traditional reports, where the graphic is supported by text  an informative title should be used.  In presentations or products where the graphic stands by itself a descriptive title is recommended.  </a:t>
            </a:r>
          </a:p>
        </p:txBody>
      </p:sp>
    </p:spTree>
    <p:extLst>
      <p:ext uri="{BB962C8B-B14F-4D97-AF65-F5344CB8AC3E}">
        <p14:creationId xmlns:p14="http://schemas.microsoft.com/office/powerpoint/2010/main" val="1746831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385</Words>
  <Application>Microsoft Office PowerPoint</Application>
  <PresentationFormat>On-screen Show (4:3)</PresentationFormat>
  <Paragraphs>173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William OLANDER</cp:lastModifiedBy>
  <cp:revision>5</cp:revision>
  <dcterms:created xsi:type="dcterms:W3CDTF">2017-02-13T16:18:36Z</dcterms:created>
  <dcterms:modified xsi:type="dcterms:W3CDTF">2023-05-02T20:40:48Z</dcterms:modified>
  <cp:category/>
</cp:coreProperties>
</file>