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7" r:id="rId2"/>
    <p:sldId id="296" r:id="rId3"/>
    <p:sldId id="258" r:id="rId4"/>
    <p:sldId id="277" r:id="rId5"/>
    <p:sldId id="306" r:id="rId6"/>
    <p:sldId id="307" r:id="rId7"/>
    <p:sldId id="297" r:id="rId8"/>
    <p:sldId id="287" r:id="rId9"/>
    <p:sldId id="259" r:id="rId10"/>
    <p:sldId id="288" r:id="rId11"/>
    <p:sldId id="299" r:id="rId12"/>
    <p:sldId id="298" r:id="rId13"/>
    <p:sldId id="279" r:id="rId14"/>
    <p:sldId id="260" r:id="rId15"/>
    <p:sldId id="289" r:id="rId16"/>
    <p:sldId id="261" r:id="rId17"/>
    <p:sldId id="278" r:id="rId18"/>
    <p:sldId id="280" r:id="rId19"/>
    <p:sldId id="290" r:id="rId20"/>
    <p:sldId id="270" r:id="rId21"/>
    <p:sldId id="291" r:id="rId22"/>
    <p:sldId id="264" r:id="rId23"/>
    <p:sldId id="292" r:id="rId24"/>
    <p:sldId id="266" r:id="rId25"/>
    <p:sldId id="301" r:id="rId26"/>
    <p:sldId id="294" r:id="rId27"/>
    <p:sldId id="302" r:id="rId28"/>
    <p:sldId id="267" r:id="rId29"/>
    <p:sldId id="268" r:id="rId30"/>
    <p:sldId id="303" r:id="rId31"/>
    <p:sldId id="305" r:id="rId32"/>
    <p:sldId id="269" r:id="rId33"/>
    <p:sldId id="271" r:id="rId34"/>
    <p:sldId id="282" r:id="rId35"/>
    <p:sldId id="286" r:id="rId36"/>
    <p:sldId id="284" r:id="rId37"/>
    <p:sldId id="283" r:id="rId38"/>
    <p:sldId id="275" r:id="rId39"/>
    <p:sldId id="304" r:id="rId40"/>
  </p:sldIdLst>
  <p:sldSz cx="9144000" cy="6858000" type="letter"/>
  <p:notesSz cx="9210675" cy="6980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660066"/>
    <a:srgbClr val="000099"/>
    <a:srgbClr val="29498F"/>
    <a:srgbClr val="549CC8"/>
    <a:srgbClr val="5F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93" autoAdjust="0"/>
  </p:normalViewPr>
  <p:slideViewPr>
    <p:cSldViewPr>
      <p:cViewPr varScale="1">
        <p:scale>
          <a:sx n="59" d="100"/>
          <a:sy n="59" d="100"/>
        </p:scale>
        <p:origin x="79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8201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349250"/>
            <a:ext cx="4649787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208465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43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920750" y="3359150"/>
            <a:ext cx="7369175" cy="274796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8-29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59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200" b="0">
                <a:latin typeface="Times New Roman" panose="02020603050405020304" pitchFamily="18" charset="0"/>
                <a:ea typeface="ヒラギノ角ゴ Pro W3" pitchFamily="1" charset="-128"/>
              </a:rPr>
              <a:t>Copyright </a:t>
            </a:r>
            <a:r>
              <a:rPr lang="en-US" altLang="zh-CN" sz="1200" b="0">
                <a:ea typeface="ヒラギノ角ゴ Pro W3" pitchFamily="1" charset="-128"/>
              </a:rPr>
              <a:t>©</a:t>
            </a:r>
            <a:r>
              <a:rPr lang="en-US" altLang="zh-CN" sz="1200" b="0">
                <a:latin typeface="Times New Roman" panose="02020603050405020304" pitchFamily="18" charset="0"/>
                <a:ea typeface="ヒラギノ角ゴ Pro W3" pitchFamily="1" charset="-128"/>
              </a:rPr>
              <a:t> 2008 Pearson Education, Inc. Publishing as Pearson Addison-Wesley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717800"/>
            <a:ext cx="7396163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1440"/>
          <a:lstStyle>
            <a:lvl1pPr marL="0" indent="0" algn="r">
              <a:buFontTx/>
              <a:buNone/>
              <a:defRPr sz="32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133600"/>
            <a:ext cx="7473950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rgbClr val="29498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6324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222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304800"/>
            <a:ext cx="2171700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62700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8861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2825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55417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6110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370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57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1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625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4870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200" b="0">
                <a:ea typeface="宋体" panose="02010600030101010101" pitchFamily="2" charset="-122"/>
              </a:rPr>
              <a:t>1-</a:t>
            </a:r>
            <a:fld id="{653AA35E-6AB0-474D-A066-77F3BE4F337C}" type="slidenum">
              <a:rPr lang="en-US" altLang="zh-CN" sz="1200" b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28600" y="64008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200" b="0">
                <a:latin typeface="Times New Roman" panose="02020603050405020304" pitchFamily="18" charset="0"/>
                <a:ea typeface="宋体" panose="02010600030101010101" pitchFamily="2" charset="-122"/>
              </a:rPr>
              <a:t>Copyright © 2008 Pearson Education, Inc. Publishing as Pearson Addison-Wesley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668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 sz="3200">
                <a:solidFill>
                  <a:srgbClr val="000099"/>
                </a:solidFill>
                <a:ea typeface="宋体" panose="02010600030101010101" pitchFamily="2" charset="-122"/>
              </a:rPr>
              <a:t>Part 1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>
                <a:solidFill>
                  <a:srgbClr val="000099"/>
                </a:solidFill>
                <a:ea typeface="宋体" panose="02010600030101010101" pitchFamily="2" charset="-122"/>
              </a:rPr>
              <a:t>Fundamentals</a:t>
            </a:r>
          </a:p>
        </p:txBody>
      </p:sp>
    </p:spTree>
  </p:cSld>
  <p:clrMapOvr>
    <a:masterClrMapping/>
  </p:clrMapOvr>
  <p:transition spd="med" advTm="915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Protocols  (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pp.4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1.1.4 Domain names 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People have difficulty in remembering the numeric IP addresses. So textual names are invented.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Form: </a:t>
            </a: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 host-name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.domain-names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For example: </a:t>
            </a: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db</a:t>
            </a: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.cs.berkeley.edu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first domain is the smallest; the  last is the largest.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Last domain specifies the type of organization where the host resides (USA).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Fully qualified domain name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- the </a:t>
            </a:r>
            <a:r>
              <a:rPr lang="en-US" altLang="zh-CN" b="0">
                <a:solidFill>
                  <a:srgbClr val="FFC000"/>
                </a:solidFill>
                <a:ea typeface="宋体" panose="02010600030101010101" pitchFamily="2" charset="-122"/>
              </a:rPr>
              <a:t>host name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and all of the domain names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Fully qualified domain name must be unique.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24"/>
    </mc:Choice>
    <mc:Fallback xmlns="">
      <p:transition spd="slow" advTm="36692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Protocols</a:t>
            </a:r>
            <a:endParaRPr lang="zh-CN" altLang="en-US" sz="2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Domain Name Servers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DNS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) - convert fully qualified domain names to IPs.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Name servers are a collection of computers and are responsible for their own organizations.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How it works is illustrated by Figure 1.1.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591"/>
    </mc:Choice>
    <mc:Fallback xmlns="">
      <p:transition spd="slow" advTm="13159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Figure 1.1  </a:t>
            </a: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Domain name conversion</a:t>
            </a:r>
            <a:endParaRPr lang="en-US" altLang="zh-CN" sz="2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pic>
        <p:nvPicPr>
          <p:cNvPr id="16387" name="Picture 3" descr="fig01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2065338"/>
            <a:ext cx="8231187" cy="272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458"/>
    </mc:Choice>
    <mc:Fallback xmlns="">
      <p:transition spd="slow" advTm="904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altLang="zh-CN" sz="2000">
                <a:solidFill>
                  <a:srgbClr val="000099"/>
                </a:solidFill>
                <a:ea typeface="宋体" panose="02010600030101010101" pitchFamily="2" charset="-122"/>
              </a:rPr>
              <a:t>1.1 Internet Protocols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Clients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Servers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are programs that communicate with each other over the Internet.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Server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runs continuously, waiting to be contacted by a client.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Each Server provides certain services.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Services include providing web pages.</a:t>
            </a:r>
          </a:p>
          <a:p>
            <a:pPr lvl="1"/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Client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will send a message to a server requesting the service.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client usually provides some information, parameters, with the request.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43"/>
    </mc:Choice>
    <mc:Fallback xmlns="">
      <p:transition spd="slow" advTm="13934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1.2 World-Wide Web (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pp.6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410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1.2.1 Origins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Tim Berners-Lee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proposed the Web in 1989.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Purpose: to allow scientists to have access to documents of scientific works through their own computers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Document form: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hypertext,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which is text with embedded links to allow non-sequential browsing of textual materials.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Pages? Documents? Resources?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We’ll call them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documents.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Hypermedia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– more than just text – images, sound, etc.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From here on, we refer to the World Wide Web as the Web.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97"/>
    </mc:Choice>
    <mc:Fallback xmlns="">
      <p:transition spd="slow" advTm="3354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1.2 The World-Wide Web</a:t>
            </a:r>
            <a:endParaRPr lang="en-US" altLang="zh-CN" sz="2400" b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1.2.2 </a:t>
            </a: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Web or Internet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internet is a collection of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computers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devices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which communicate with each other through different kinds of protocols.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Web uses one of the protocols,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, that run on the Internet. There are several others (telnet, mailto, etc.). It cannot work properly without the internet.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http- HyperText Transfer Protocol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1152"/>
    </mc:Choice>
    <mc:Fallback xmlns="">
      <p:transition spd="slow" advTm="1711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1.3 Web Browsers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48434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Browsers are clients - always initiate a communications, servers react (although sometimes servers require responses)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Most requests are for existing documents, using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HyperText Transfer Protocol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But some requests are for program execution, with the output returned as a document.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714"/>
    </mc:Choice>
    <mc:Fallback xmlns="">
      <p:transition spd="slow" advTm="17971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1.4 Web Servers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Provide responses to browser requests, either existing documents or dynamically built documents.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Browser-server connection is now maintained through more than one request-response cycle.</a:t>
            </a: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1"/>
                </a:solidFill>
                <a:ea typeface="宋体" panose="02010600030101010101" pitchFamily="2" charset="-122"/>
              </a:rPr>
              <a:t>All communications between browsers and servers use Hypertext Transfer Protocol (HTTP).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117"/>
    </mc:Choice>
    <mc:Fallback xmlns="">
      <p:transition spd="slow" advTm="16111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1.4.1 Web Server Operation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Web servers run as background processes in the operating system.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Monitor a communications port on the host, accepting HTTP messages when they appear.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Currently, the most common server configuration is Apache on some versions of UNIX.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433"/>
    </mc:Choice>
    <mc:Fallback xmlns="">
      <p:transition spd="slow" advTm="1054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1.4.2 Web Server Operation Details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Web servers have two main directories: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Document root (servable documents)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AutoNum type="arabicPeriod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Server root (server system software)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  <a:buFontTx/>
              <a:buAutoNum type="arabicPeriod"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Document root is accessed indirectly by clients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Its actual location is set by the server configuration file.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–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Requests are mapped to the actual location.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 typeface="Times" panose="02020603050405020304" pitchFamily="18" charset="0"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237"/>
    </mc:Choice>
    <mc:Fallback xmlns="">
      <p:transition spd="slow" advTm="15123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Contents (8 sections)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924800" cy="4800600"/>
          </a:xfrm>
        </p:spPr>
        <p:txBody>
          <a:bodyPr/>
          <a:lstStyle/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 A brief introduction to the internet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1.2 The World Wide Web</a:t>
            </a:r>
            <a:r>
              <a:rPr lang="zh-CN" altLang="en-US" b="0">
                <a:solidFill>
                  <a:srgbClr val="0000CC"/>
                </a:solidFill>
                <a:ea typeface="宋体" panose="02010600030101010101" pitchFamily="2" charset="-122"/>
              </a:rPr>
              <a:t>（</a:t>
            </a: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WWW</a:t>
            </a:r>
            <a:r>
              <a:rPr lang="zh-CN" altLang="en-US" b="0">
                <a:solidFill>
                  <a:srgbClr val="0000CC"/>
                </a:solidFill>
                <a:ea typeface="宋体" panose="02010600030101010101" pitchFamily="2" charset="-122"/>
              </a:rPr>
              <a:t>）</a:t>
            </a: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1.3 Web browser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1.4 Web servers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1.5 Uniform resource locators(URL)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1.7 Hypertext transfer protocol(http)</a:t>
            </a:r>
          </a:p>
          <a:p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1.8 Web programmer’s toolbox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272"/>
    </mc:Choice>
    <mc:Fallback xmlns="">
      <p:transition spd="slow" advTm="1532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b="0">
                <a:solidFill>
                  <a:srgbClr val="0000CC"/>
                </a:solidFill>
                <a:ea typeface="宋体" panose="02010600030101010101" pitchFamily="2" charset="-122"/>
              </a:rPr>
              <a:t>1.4.3 Apache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It is by far the most widely used web servers. </a:t>
            </a:r>
          </a:p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open source</a:t>
            </a: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fast</a:t>
            </a: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60375" lvl="1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reliable</a:t>
            </a:r>
          </a:p>
          <a:p>
            <a:pPr marL="169863" indent="-169863">
              <a:lnSpc>
                <a:spcPct val="10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46"/>
    </mc:Choice>
    <mc:Fallback xmlns="">
      <p:transition spd="slow" advTm="519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1.4.4  IIS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  <a:buFont typeface="Times" panose="02020603050405020304" pitchFamily="18" charset="0"/>
              <a:buChar char="•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IIS</a:t>
            </a:r>
          </a:p>
          <a:p>
            <a:pPr marL="460375" lvl="1" indent="-169863">
              <a:lnSpc>
                <a:spcPct val="14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Operation is maintained through a program with a GUI interface.</a:t>
            </a:r>
          </a:p>
          <a:p>
            <a:pPr marL="460375" lvl="1" indent="-169863">
              <a:lnSpc>
                <a:spcPct val="140000"/>
              </a:lnSpc>
              <a:spcBef>
                <a:spcPct val="20000"/>
              </a:spcBef>
              <a:buSzTx/>
              <a:buFontTx/>
              <a:buChar char="-"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In contrast, Apache is maintained by editing a configuration file.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44"/>
    </mc:Choice>
    <mc:Fallback xmlns="">
      <p:transition spd="slow" advTm="2014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CC"/>
                </a:solidFill>
                <a:ea typeface="宋体" panose="02010600030101010101" pitchFamily="2" charset="-122"/>
              </a:rPr>
              <a:t>1.5 Uniform Resource Locators (URLs)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URLs are used to identify documents (resources) on the internet. Different resources are identified by different kinds of URLs.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scheme:object-address</a:t>
            </a:r>
            <a:endParaRPr lang="en-US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The scheme is often a communications protocol, such as http, telnet, file or ftp.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the http protocol, the object-address is: 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fully-qualified- domain-name/doc-path</a:t>
            </a:r>
          </a:p>
          <a:p>
            <a:pPr lvl="1"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the file protocol, only the doc-path is needed</a:t>
            </a:r>
            <a:endParaRPr lang="zh-CN" altLang="en-US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77"/>
    </mc:Choice>
    <mc:Fallback xmlns="">
      <p:transition spd="slow" advTm="19607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1.5 URLs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Host name may include a port number, as in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zeppo:80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(80 is the default, so this is silly).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URLs cannot include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spaces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or any of a collection of other special characters (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semicolons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colons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ampersands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). Otherwise, the special characters must be coded in a special way.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393"/>
    </mc:Choice>
    <mc:Fallback xmlns="">
      <p:transition spd="slow" advTm="6539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1.7 </a:t>
            </a: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The HyperText Transfer Protocol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protocol is used by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all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Web communications.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HTTP consists of two phases, 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Each http communication mainly consists of two parts, a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header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a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body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header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contains the information about the communications, while the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body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contains the data which are to be transferred between servers and browsers.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166"/>
    </mc:Choice>
    <mc:Fallback xmlns="">
      <p:transition spd="slow" advTm="16016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1.7.1 </a:t>
            </a:r>
            <a:r>
              <a:rPr lang="en-US" altLang="zh-CN" sz="2400" b="0">
                <a:solidFill>
                  <a:schemeClr val="accent1"/>
                </a:solidFill>
                <a:ea typeface="宋体" panose="02010600030101010101" pitchFamily="2" charset="-122"/>
              </a:rPr>
              <a:t>Request Phase</a:t>
            </a:r>
            <a:br>
              <a:rPr lang="en-US" altLang="zh-CN" sz="2400" b="0">
                <a:ea typeface="宋体" panose="02010600030101010101" pitchFamily="2" charset="-122"/>
              </a:rPr>
            </a:b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3058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General Form: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1. HTTP_method      URL     HTTP_version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2. Header fields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3. blank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4. Message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An example of the first line of a request: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GET  /degrees.html  HTTP/1.1</a:t>
            </a:r>
          </a:p>
          <a:p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607"/>
    </mc:Choice>
    <mc:Fallback xmlns="">
      <p:transition spd="slow" advTm="13660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1.7 The HyperText Transfer Protocol: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Get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fetch a document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Post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execute the document, using the data in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Head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fetch just the header of the document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Put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store a new document on the server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- remove a document from the server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21"/>
    </mc:Choice>
    <mc:Fallback xmlns="">
      <p:transition spd="slow" advTm="11122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1.7.1 </a:t>
            </a:r>
            <a:r>
              <a:rPr lang="en-US" altLang="zh-CN" sz="2400" b="0">
                <a:solidFill>
                  <a:srgbClr val="FF0000"/>
                </a:solidFill>
                <a:ea typeface="宋体" panose="02010600030101010101" pitchFamily="2" charset="-122"/>
              </a:rPr>
              <a:t>Request</a:t>
            </a: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 Phase</a:t>
            </a:r>
            <a:br>
              <a:rPr lang="en-US" altLang="zh-CN" sz="2400" b="0">
                <a:ea typeface="宋体" panose="02010600030101010101" pitchFamily="2" charset="-122"/>
              </a:rPr>
            </a:b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Following the first line of an http communication is any number of header fields, most of which are optional.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format of a header field is the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field name 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followed by a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colon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and the </a:t>
            </a:r>
            <a:r>
              <a:rPr lang="en-US" altLang="zh-CN" b="0" i="1">
                <a:solidFill>
                  <a:schemeClr val="accent2"/>
                </a:solidFill>
                <a:ea typeface="宋体" panose="02010600030101010101" pitchFamily="2" charset="-122"/>
              </a:rPr>
              <a:t>value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 of the field. </a:t>
            </a:r>
          </a:p>
          <a:p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Four categories of the header fields: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General: For general information, such as date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Request: included in the request headers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Response: for response headers</a:t>
            </a:r>
          </a:p>
          <a:p>
            <a:pPr lvl="1"/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Entity: used in both request and response headers.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14"/>
    </mc:Choice>
    <mc:Fallback xmlns="">
      <p:transition spd="slow" advTm="14091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HTTP Headers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Common request field examples: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Accept: text/plain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Accept: text/*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If-Modified-since: 2020.1.20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61"/>
    </mc:Choice>
    <mc:Fallback xmlns="">
      <p:transition spd="slow" advTm="8406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1.7.2 HTTP Response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Form: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Status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 header fields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blank line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Response body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Status line format: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HTTP_version   status_code   explanation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Example: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HTTP/1.1  200  OK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(Current version is  http 1.1)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79"/>
    </mc:Choice>
    <mc:Fallback xmlns="">
      <p:transition spd="slow" advTm="12087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A Brief Introduction to the Internet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7924800" cy="4800600"/>
          </a:xfrm>
        </p:spPr>
        <p:txBody>
          <a:bodyPr/>
          <a:lstStyle/>
          <a:p>
            <a:pPr marL="168275" indent="-168275">
              <a:spcBef>
                <a:spcPct val="20000"/>
              </a:spcBef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Internet history</a:t>
            </a:r>
          </a:p>
          <a:p>
            <a:pPr marL="168275" indent="-168275">
              <a:spcBef>
                <a:spcPct val="20000"/>
              </a:spcBef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  <a:buFontTx/>
              <a:buNone/>
            </a:pPr>
            <a:endParaRPr lang="en-US" altLang="zh-CN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168275" indent="-168275">
              <a:spcBef>
                <a:spcPct val="20000"/>
              </a:spcBef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Internet protocols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050"/>
    </mc:Choice>
    <mc:Fallback xmlns="">
      <p:transition spd="slow" advTm="4205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solidFill>
                  <a:srgbClr val="000099"/>
                </a:solidFill>
                <a:ea typeface="宋体" panose="02010600030101010101" pitchFamily="2" charset="-122"/>
              </a:rPr>
              <a:t>1.7.2 HTTP </a:t>
            </a:r>
            <a:r>
              <a:rPr lang="en-US" altLang="zh-CN" sz="2800">
                <a:solidFill>
                  <a:srgbClr val="FF0000"/>
                </a:solidFill>
                <a:ea typeface="宋体" panose="02010600030101010101" pitchFamily="2" charset="-122"/>
              </a:rPr>
              <a:t>Response</a:t>
            </a:r>
            <a:endParaRPr lang="zh-CN" altLang="en-US" sz="280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Status code is a three-digit number; first digit specifies the general status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1 =&gt; Informational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2 =&gt; Success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3 =&gt; Redirection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4 =&gt; Client error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5 =&gt; Server error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header fields can contain several lines of information about the response, each in the format of a field.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The only essential field is </a:t>
            </a: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Content-type</a:t>
            </a: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.   </a:t>
            </a:r>
          </a:p>
          <a:p>
            <a:endParaRPr lang="zh-CN" altLang="en-US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722"/>
    </mc:Choice>
    <mc:Fallback xmlns="">
      <p:transition spd="slow" advTm="12172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HTTP Headers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Common response fields: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Content-length: 488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Content-type: text/html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90"/>
    </mc:Choice>
    <mc:Fallback xmlns="">
      <p:transition spd="slow" advTm="3179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1.7.2 HTTP Response Example (status line and header)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HTTP/1.1  200  OK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Date: Tues, 18 May 2004 16:45:13 GMT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Server: Apache (Red-Hat/Linux)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Last-modified: Tues, 18 May 2014 16:38:38 GMT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Etag: "841fb-4b-3d1a0179"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Accept-ranges: bytes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Content-length: 364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Connection: close</a:t>
            </a:r>
          </a:p>
          <a:p>
            <a:pPr>
              <a:lnSpc>
                <a:spcPct val="12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ea typeface="宋体" panose="02010600030101010101" pitchFamily="2" charset="-122"/>
              </a:rPr>
              <a:t>Content-type: text/html, charset=ISO-8859-1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41"/>
    </mc:Choice>
    <mc:Fallback xmlns="">
      <p:transition spd="slow" advTm="4874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1.9 The Web Programmer’s Toolbox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This section provides an overview of the programming languages.</a:t>
            </a:r>
          </a:p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XHTML 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is a markup language, and </a:t>
            </a:r>
            <a:r>
              <a:rPr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XML is a meta-markup language.</a:t>
            </a:r>
          </a:p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 is server-side scripting language.</a:t>
            </a:r>
          </a:p>
          <a:p>
            <a:pPr marL="169863" indent="-169863">
              <a:spcBef>
                <a:spcPct val="20000"/>
              </a:spcBef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spcBef>
                <a:spcPct val="20000"/>
              </a:spcBef>
              <a:defRPr/>
            </a:pP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JavaScript </a:t>
            </a:r>
            <a:r>
              <a:rPr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is most often a client-side scripting language, although it can also be used as server-side language.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86"/>
    </mc:Choice>
    <mc:Fallback xmlns="">
      <p:transition spd="slow" advTm="65186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solidFill>
                  <a:srgbClr val="000099"/>
                </a:solidFill>
                <a:ea typeface="宋体" panose="02010600030101010101" pitchFamily="2" charset="-122"/>
              </a:rPr>
              <a:t>1.9.1 HTML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To describe the </a:t>
            </a:r>
            <a:r>
              <a:rPr lang="en-US" altLang="zh-CN" b="0" dirty="0">
                <a:solidFill>
                  <a:schemeClr val="tx2">
                    <a:lumMod val="50000"/>
                    <a:lumOff val="50000"/>
                  </a:schemeClr>
                </a:solidFill>
                <a:ea typeface="宋体" panose="02010600030101010101" pitchFamily="2" charset="-122"/>
              </a:rPr>
              <a:t>general form and layout 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of documents, and it is not a programming language.</a:t>
            </a:r>
          </a:p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An HTML document is a mix of content and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controls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</a:p>
          <a:p>
            <a:pPr marL="169863" indent="-169863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403225" lvl="1" indent="-114300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Controls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are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tags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and their </a:t>
            </a: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attributes</a:t>
            </a:r>
          </a:p>
          <a:p>
            <a:pPr marL="403225" lvl="1" indent="-114300">
              <a:lnSpc>
                <a:spcPct val="100000"/>
              </a:lnSpc>
              <a:spcBef>
                <a:spcPct val="0"/>
              </a:spcBef>
              <a:buSzTx/>
              <a:defRPr/>
            </a:pPr>
            <a:endParaRPr lang="en-US" altLang="zh-CN" b="0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682625" lvl="2" indent="-111125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Tags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often delimit content and specify something about how the content should be arranged in the document.</a:t>
            </a:r>
          </a:p>
          <a:p>
            <a:pPr marL="682625" lvl="2" indent="-111125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i="1" dirty="0">
                <a:solidFill>
                  <a:schemeClr val="accent2"/>
                </a:solidFill>
                <a:ea typeface="宋体" panose="02010600030101010101" pitchFamily="2" charset="-122"/>
              </a:rPr>
              <a:t>Attributes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provide additional information about the content of a tag.</a:t>
            </a:r>
          </a:p>
          <a:p>
            <a:pPr marL="682625" lvl="2" indent="-111125">
              <a:lnSpc>
                <a:spcPct val="100000"/>
              </a:lnSpc>
              <a:spcBef>
                <a:spcPct val="0"/>
              </a:spcBef>
              <a:buSzTx/>
              <a:defRPr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For example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: </a:t>
            </a:r>
          </a:p>
          <a:p>
            <a:pPr marL="971550" lvl="3" indent="0">
              <a:lnSpc>
                <a:spcPct val="100000"/>
              </a:lnSpc>
              <a:spcBef>
                <a:spcPct val="0"/>
              </a:spcBef>
              <a:buSzTx/>
              <a:buNone/>
              <a:defRPr/>
            </a:pP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&lt;a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href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=“http://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www.njupt.edu.cn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”&gt;</a:t>
            </a:r>
            <a:r>
              <a:rPr lang="zh-CN" altLang="en-US" b="0" dirty="0">
                <a:solidFill>
                  <a:srgbClr val="FF0000"/>
                </a:solidFill>
                <a:ea typeface="宋体" panose="02010600030101010101" pitchFamily="2" charset="-122"/>
              </a:rPr>
              <a:t>南邮主页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&lt;/a&gt;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733"/>
    </mc:Choice>
    <mc:Fallback xmlns="">
      <p:transition spd="slow" advTm="18373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0">
                <a:solidFill>
                  <a:srgbClr val="000099"/>
                </a:solidFill>
                <a:ea typeface="宋体" panose="02010600030101010101" pitchFamily="2" charset="-122"/>
              </a:rPr>
              <a:t>1.9.2 Creating HTML </a:t>
            </a: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documents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editors - make document creation easier 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Shortcuts to typing tag names, spell-checker,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WYSIWYG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editors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Need not know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to create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documents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Commonly used tools for editing </a:t>
            </a: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XHTML</a:t>
            </a:r>
            <a:endParaRPr lang="en-US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Frontpage</a:t>
            </a:r>
            <a:endParaRPr lang="en-US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Dreamweave</a:t>
            </a:r>
            <a:endParaRPr lang="en-US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Editplus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150000"/>
              </a:lnSpc>
              <a:spcBef>
                <a:spcPct val="20000"/>
              </a:spcBef>
              <a:buSzTx/>
            </a:pPr>
            <a:r>
              <a:rPr lang="en-US" altLang="zh-CN" sz="2000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Example:1-1.html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  </a:t>
            </a:r>
          </a:p>
          <a:p>
            <a:pPr marL="457200" lvl="1" indent="0">
              <a:lnSpc>
                <a:spcPct val="150000"/>
              </a:lnSpc>
              <a:spcBef>
                <a:spcPct val="20000"/>
              </a:spcBef>
              <a:buSzTx/>
              <a:buNone/>
            </a:pP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           WYSIWYG: What You See Is What You Get  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112"/>
    </mc:Choice>
    <mc:Fallback xmlns="">
      <p:transition spd="slow" advTm="15011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1.9.4 XML (</a:t>
            </a:r>
            <a:r>
              <a:rPr lang="en-US" altLang="zh-CN" sz="2400" b="0" dirty="0" err="1">
                <a:solidFill>
                  <a:srgbClr val="000099"/>
                </a:solidFill>
                <a:ea typeface="宋体" panose="02010600030101010101" pitchFamily="2" charset="-122"/>
              </a:rPr>
              <a:t>eXtensible</a:t>
            </a:r>
            <a:r>
              <a:rPr lang="en-US" altLang="zh-CN" sz="2400" b="0" dirty="0">
                <a:solidFill>
                  <a:srgbClr val="000099"/>
                </a:solidFill>
                <a:ea typeface="宋体" panose="02010600030101010101" pitchFamily="2" charset="-122"/>
              </a:rPr>
              <a:t> Markup Language)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>
                <a:solidFill>
                  <a:schemeClr val="accent2"/>
                </a:solidFill>
              </a:rPr>
              <a:t>It is a simplified version of</a:t>
            </a:r>
            <a:r>
              <a:rPr lang="en-US" altLang="zh-CN" b="0" dirty="0">
                <a:solidFill>
                  <a:srgbClr val="FF0000"/>
                </a:solidFill>
              </a:rPr>
              <a:t> SGML(Standard Generalized Markup Language)</a:t>
            </a:r>
            <a:r>
              <a:rPr lang="en-US" altLang="zh-CN" b="0" dirty="0">
                <a:solidFill>
                  <a:schemeClr val="accent2"/>
                </a:solidFill>
              </a:rPr>
              <a:t>, designed to allow users to easily create markup languages that fit their own needs.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Used to create a new markup language for a particular purpose or area. Because the tags are designed for a specific area, they can be meaningful.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No presentation details.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simple and universal way of representing data of any textual kind.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Example:1-2.xml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353"/>
    </mc:Choice>
    <mc:Fallback xmlns="">
      <p:transition spd="slow" advTm="16735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b="0" dirty="0">
                <a:ea typeface="宋体" panose="02010600030101010101" pitchFamily="2" charset="-122"/>
              </a:rPr>
              <a:t>1.9.5</a:t>
            </a:r>
            <a:r>
              <a:rPr lang="en-US" altLang="zh-CN" sz="2400" b="0" dirty="0">
                <a:solidFill>
                  <a:schemeClr val="accent6"/>
                </a:solidFill>
                <a:ea typeface="宋体" panose="02010600030101010101" pitchFamily="2" charset="-122"/>
              </a:rPr>
              <a:t> JavaScript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client-side scripting language, which is often embedded in HTML.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Dynamically typed and not object-oriented.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Provides a way to access elements of HTML documents and dynamically change them.</a:t>
            </a:r>
          </a:p>
          <a:p>
            <a:pPr>
              <a:lnSpc>
                <a:spcPct val="13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Example:1-3.html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21"/>
    </mc:Choice>
    <mc:Fallback xmlns="">
      <p:transition spd="slow" advTm="19852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ea typeface="宋体" panose="02010600030101010101" pitchFamily="2" charset="-122"/>
              </a:rPr>
              <a:t>1.9.7 PHP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 server-side scripting language</a:t>
            </a:r>
            <a:r>
              <a:rPr lang="en-US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>
                <a:solidFill>
                  <a:schemeClr val="accent6"/>
                </a:solidFill>
              </a:rPr>
              <a:t>specifically designed for Web applications.</a:t>
            </a:r>
            <a:endParaRPr lang="en-US" altLang="zh-CN" b="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6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 code is embedded in HTML documents, as is the case with JavaScript.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Great for HTML form processing and database access through the Web.</a:t>
            </a:r>
          </a:p>
          <a:p>
            <a:pPr marL="169863" indent="-169863">
              <a:lnSpc>
                <a:spcPct val="14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Example:1-4.php</a:t>
            </a: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816"/>
    </mc:Choice>
    <mc:Fallback xmlns="">
      <p:transition spd="slow" advTm="166816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Homework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Install the </a:t>
            </a:r>
            <a:r>
              <a:rPr lang="en-US" altLang="zh-CN" b="0" dirty="0" err="1">
                <a:solidFill>
                  <a:srgbClr val="FF0000"/>
                </a:solidFill>
                <a:ea typeface="宋体" panose="02010600030101010101" pitchFamily="2" charset="-122"/>
              </a:rPr>
              <a:t>WAMP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(Windows, Apache,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Mysql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) or</a:t>
            </a:r>
            <a:r>
              <a:rPr lang="en-US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 LAMP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 (Linux, Apache,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Mysql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chemeClr val="accent2"/>
                </a:solidFill>
                <a:ea typeface="宋体" panose="02010600030101010101" pitchFamily="2" charset="-122"/>
              </a:rPr>
              <a:t>PHP</a:t>
            </a:r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)</a:t>
            </a:r>
          </a:p>
          <a:p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Running the examples.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342"/>
    </mc:Choice>
    <mc:Fallback xmlns="">
      <p:transition spd="slow" advTm="1383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(pp.2)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1.1.1 Origins (three phases)</a:t>
            </a:r>
          </a:p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  <a:defRPr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- late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1960s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and early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1970s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marL="1004888" lvl="2" indent="-1428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Funded by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DoD’s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Network reliability     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  <a:defRPr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For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-funded research organizations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  <a:defRPr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762000" y="4945063"/>
            <a:ext cx="7162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Notes: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      DoD: </a:t>
            </a:r>
            <a:r>
              <a:rPr lang="en-US" altLang="zh-CN" sz="1800" b="0">
                <a:solidFill>
                  <a:schemeClr val="accent2"/>
                </a:solidFill>
                <a:ea typeface="宋体" panose="02010600030101010101" pitchFamily="2" charset="-122"/>
              </a:rPr>
              <a:t>Department of Defense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      ARPA :</a:t>
            </a:r>
            <a:r>
              <a:rPr lang="en-US" altLang="zh-CN" sz="1800" b="0">
                <a:solidFill>
                  <a:schemeClr val="accent2"/>
                </a:solidFill>
                <a:ea typeface="宋体" panose="02010600030101010101" pitchFamily="2" charset="-122"/>
              </a:rPr>
              <a:t>Advanced Research Project Agency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218"/>
    </mc:Choice>
    <mc:Fallback xmlns="">
      <p:transition spd="slow" advTm="1952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(pp.2)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51816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1.1.1 Origins (three phases)</a:t>
            </a:r>
          </a:p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ARPAnet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- late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1960s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and early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1970s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BITnet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,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CSnet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- late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1970s</a:t>
            </a: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 &amp; early </a:t>
            </a:r>
            <a:r>
              <a:rPr lang="en-US" altLang="zh-CN" b="0" dirty="0" err="1">
                <a:solidFill>
                  <a:srgbClr val="0000CC"/>
                </a:solidFill>
                <a:ea typeface="宋体" panose="02010600030101010101" pitchFamily="2" charset="-122"/>
              </a:rPr>
              <a:t>1980s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Electronic mail and file transfer for universities and institutions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Because It’s Time Network, began at City University of New York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 dirty="0">
                <a:solidFill>
                  <a:srgbClr val="0000CC"/>
                </a:solidFill>
                <a:ea typeface="宋体" panose="02010600030101010101" pitchFamily="2" charset="-122"/>
              </a:rPr>
              <a:t>Computer Science Network, connected several universities </a:t>
            </a: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and institutes</a:t>
            </a: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 dirty="0">
              <a:solidFill>
                <a:srgbClr val="0000CC"/>
              </a:solidFill>
              <a:ea typeface="宋体" panose="02010600030101010101" pitchFamily="2" charset="-12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259"/>
    </mc:Choice>
    <mc:Fallback xmlns="">
      <p:transition spd="slow" advTm="160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(pp.2)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41148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1.1.1 Origins (three phases)</a:t>
            </a:r>
          </a:p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ARPAnet - late 1960s and early 1970s 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BITnet, CSnet - late 1970s &amp; early 1980s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email and file transfer for other institutions</a:t>
            </a:r>
          </a:p>
          <a:p>
            <a:pPr marL="966788" lvl="2" indent="-168275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NSFnet eventually became known as the Internet (1986)</a:t>
            </a:r>
            <a:r>
              <a:rPr lang="en-US" altLang="zh-CN" b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17526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75"/>
    </mc:Choice>
    <mc:Fallback xmlns="">
      <p:transition spd="slow" advTm="51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</a:t>
            </a:r>
            <a:endParaRPr lang="zh-CN" altLang="en-US" sz="240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3581400"/>
          </a:xfrm>
        </p:spPr>
        <p:txBody>
          <a:bodyPr/>
          <a:lstStyle/>
          <a:p>
            <a:pPr lvl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NSFnet - 1986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Originally for non-DOD funded places.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Initially connected five NSF-funded supercomputer centers.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By 1990, it had replaced ARPAnet for non-military uses.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Soon became the network for all (by the early 1990s)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762000" y="5410200"/>
            <a:ext cx="5715000" cy="72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Notes: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>
                <a:solidFill>
                  <a:schemeClr val="accent2"/>
                </a:solidFill>
                <a:ea typeface="宋体" panose="02010600030101010101" pitchFamily="2" charset="-122"/>
              </a:rPr>
              <a:t>	DOD (</a:t>
            </a:r>
            <a:r>
              <a:rPr lang="en-US" altLang="zh-CN" sz="1800" b="0">
                <a:solidFill>
                  <a:schemeClr val="accent2"/>
                </a:solidFill>
                <a:ea typeface="宋体" panose="02010600030101010101" pitchFamily="2" charset="-122"/>
              </a:rPr>
              <a:t>Department of Defense)</a:t>
            </a:r>
            <a:endParaRPr lang="en-US" altLang="zh-CN" sz="18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85"/>
    </mc:Choice>
    <mc:Fallback xmlns="">
      <p:transition spd="slow" advTm="10948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History (</a:t>
            </a:r>
            <a:r>
              <a:rPr lang="en-US" altLang="zh-CN" sz="2400">
                <a:solidFill>
                  <a:srgbClr val="92D050"/>
                </a:solidFill>
                <a:ea typeface="宋体" panose="02010600030101010101" pitchFamily="2" charset="-122"/>
              </a:rPr>
              <a:t>pp.3</a:t>
            </a: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3886200"/>
          </a:xfrm>
        </p:spPr>
        <p:txBody>
          <a:bodyPr/>
          <a:lstStyle/>
          <a:p>
            <a:pPr marL="168275" indent="-168275"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1.1.2 What's the Internet ?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 world-wide network of computers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At the lowest level, since 1982, all connections use TCP/IP.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TCP/IP hides the differences among devices connected to the Internet. </a:t>
            </a:r>
          </a:p>
          <a:p>
            <a:pPr marL="547688" lvl="1" indent="-142875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 It allows a program on one computer to communicate with a program on another computer.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81000" y="5262563"/>
            <a:ext cx="5943600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Notes: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accent1"/>
                </a:solidFill>
                <a:ea typeface="宋体" panose="02010600030101010101" pitchFamily="2" charset="-122"/>
              </a:rPr>
              <a:t>TCP (Transmission Control Protocol)</a:t>
            </a:r>
          </a:p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800" dirty="0">
                <a:solidFill>
                  <a:srgbClr val="660066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chemeClr val="accent1"/>
                </a:solidFill>
                <a:ea typeface="宋体" panose="02010600030101010101" pitchFamily="2" charset="-122"/>
              </a:rPr>
              <a:t>IP (Internet Protocol)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420"/>
    </mc:Choice>
    <mc:Fallback xmlns="">
      <p:transition spd="slow" advTm="2294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2400">
                <a:solidFill>
                  <a:srgbClr val="000099"/>
                </a:solidFill>
                <a:ea typeface="宋体" panose="02010600030101010101" pitchFamily="2" charset="-122"/>
              </a:rPr>
              <a:t>1.1 Internet Protocols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1.1.3 Internet Protocol (IP) Addresses(1982)</a:t>
            </a:r>
          </a:p>
          <a:p>
            <a:pPr>
              <a:lnSpc>
                <a:spcPct val="110000"/>
              </a:lnSpc>
              <a:spcBef>
                <a:spcPct val="20000"/>
              </a:spcBef>
              <a:buSzTx/>
              <a:buFontTx/>
              <a:buNone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Every node has a unique numeric address.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Form: 32-bit number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New standard, IPv6, has 128 bits (1998)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  <a:buSzTx/>
            </a:pPr>
            <a:endParaRPr lang="en-US" altLang="zh-CN" b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  <a:buSzTx/>
            </a:pPr>
            <a:r>
              <a:rPr lang="en-US" altLang="zh-CN" b="0">
                <a:solidFill>
                  <a:srgbClr val="0000CC"/>
                </a:solidFill>
                <a:ea typeface="宋体" panose="02010600030101010101" pitchFamily="2" charset="-122"/>
              </a:rPr>
              <a:t>Organizations are assigned groups of IPs for their computers. For example, millions of IPs are assigned to DoD.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6163"/>
    </mc:Choice>
    <mc:Fallback xmlns="">
      <p:transition spd="slow" advTm="176163"/>
    </mc:Fallback>
  </mc:AlternateContent>
</p:sld>
</file>

<file path=ppt/theme/theme1.xml><?xml version="1.0" encoding="utf-8"?>
<a:theme xmlns:a="http://schemas.openxmlformats.org/drawingml/2006/main" name="templat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2045</TotalTime>
  <Pages>5</Pages>
  <Words>1970</Words>
  <Application>Microsoft Office PowerPoint</Application>
  <PresentationFormat>信纸(8.5x11 英寸)</PresentationFormat>
  <Paragraphs>293</Paragraphs>
  <Slides>39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ヒラギノ角ゴ Pro W3</vt:lpstr>
      <vt:lpstr>宋体</vt:lpstr>
      <vt:lpstr>Arial</vt:lpstr>
      <vt:lpstr>Times</vt:lpstr>
      <vt:lpstr>Times New Roman</vt:lpstr>
      <vt:lpstr>template</vt:lpstr>
      <vt:lpstr>Part 1</vt:lpstr>
      <vt:lpstr>Contents (8 sections)</vt:lpstr>
      <vt:lpstr>1.1 A Brief Introduction to the Internet</vt:lpstr>
      <vt:lpstr>1.1 Internet History (pp.2)</vt:lpstr>
      <vt:lpstr>1.1 Internet History (pp.2)</vt:lpstr>
      <vt:lpstr>1.1 Internet History (pp.2)</vt:lpstr>
      <vt:lpstr>1.1 Internet History</vt:lpstr>
      <vt:lpstr>1.1 Internet History (pp.3)</vt:lpstr>
      <vt:lpstr>1.1 Internet Protocols</vt:lpstr>
      <vt:lpstr>1.1 Internet Protocols  (pp.4)</vt:lpstr>
      <vt:lpstr>1.1 Internet Protocols</vt:lpstr>
      <vt:lpstr>Figure 1.1  Domain name conversion</vt:lpstr>
      <vt:lpstr>1.1 Internet Protocols</vt:lpstr>
      <vt:lpstr>1.2 World-Wide Web (pp.6)</vt:lpstr>
      <vt:lpstr>1.2 The World-Wide Web</vt:lpstr>
      <vt:lpstr>1.3 Web Browsers</vt:lpstr>
      <vt:lpstr>1.4 Web Servers</vt:lpstr>
      <vt:lpstr>1.4.1 Web Server Operation</vt:lpstr>
      <vt:lpstr>1.4.2 Web Server Operation Details</vt:lpstr>
      <vt:lpstr>1.4.3 Apache</vt:lpstr>
      <vt:lpstr>1.4.4  IIS</vt:lpstr>
      <vt:lpstr>1.5 Uniform Resource Locators (URLs)</vt:lpstr>
      <vt:lpstr>1.5 URLs</vt:lpstr>
      <vt:lpstr>1.7 The HyperText Transfer Protocol</vt:lpstr>
      <vt:lpstr>1.7.1 Request Phase </vt:lpstr>
      <vt:lpstr>1.7 The HyperText Transfer Protocol: Methods</vt:lpstr>
      <vt:lpstr>1.7.1 Request Phase </vt:lpstr>
      <vt:lpstr>HTTP Headers</vt:lpstr>
      <vt:lpstr>1.7.2 HTTP Response</vt:lpstr>
      <vt:lpstr>1.7.2 HTTP Response</vt:lpstr>
      <vt:lpstr>HTTP Headers</vt:lpstr>
      <vt:lpstr>1.7.2 HTTP Response Example (status line and header)</vt:lpstr>
      <vt:lpstr>1.9 The Web Programmer’s Toolbox</vt:lpstr>
      <vt:lpstr>1.9.1 HTML</vt:lpstr>
      <vt:lpstr>1.9.2 Creating HTML documents</vt:lpstr>
      <vt:lpstr>1.9.4 XML (eXtensible Markup Language)</vt:lpstr>
      <vt:lpstr>1.9.5 JavaScript</vt:lpstr>
      <vt:lpstr>1.9.7 PHP</vt:lpstr>
      <vt:lpstr>Homework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subject>Fundamentals</dc:subject>
  <dc:creator>Robert Sebesta</dc:creator>
  <cp:keywords/>
  <dc:description/>
  <cp:lastModifiedBy>hjy</cp:lastModifiedBy>
  <cp:revision>356</cp:revision>
  <cp:lastPrinted>2002-08-21T03:16:13Z</cp:lastPrinted>
  <dcterms:created xsi:type="dcterms:W3CDTF">2007-04-26T20:52:10Z</dcterms:created>
  <dcterms:modified xsi:type="dcterms:W3CDTF">2024-09-08T10:56:22Z</dcterms:modified>
  <cp:category/>
</cp:coreProperties>
</file>