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7" r:id="rId2"/>
    <p:sldId id="297" r:id="rId3"/>
    <p:sldId id="258" r:id="rId4"/>
    <p:sldId id="259" r:id="rId5"/>
    <p:sldId id="260" r:id="rId6"/>
    <p:sldId id="261" r:id="rId7"/>
    <p:sldId id="264" r:id="rId8"/>
    <p:sldId id="285" r:id="rId9"/>
    <p:sldId id="265" r:id="rId10"/>
    <p:sldId id="286" r:id="rId11"/>
    <p:sldId id="298" r:id="rId12"/>
    <p:sldId id="308" r:id="rId13"/>
    <p:sldId id="287" r:id="rId14"/>
    <p:sldId id="288" r:id="rId15"/>
    <p:sldId id="289" r:id="rId16"/>
    <p:sldId id="307" r:id="rId17"/>
    <p:sldId id="290" r:id="rId18"/>
    <p:sldId id="291" r:id="rId19"/>
    <p:sldId id="309" r:id="rId20"/>
    <p:sldId id="270" r:id="rId21"/>
    <p:sldId id="293" r:id="rId22"/>
    <p:sldId id="272" r:id="rId23"/>
    <p:sldId id="303" r:id="rId24"/>
    <p:sldId id="273" r:id="rId25"/>
    <p:sldId id="299" r:id="rId26"/>
    <p:sldId id="274" r:id="rId27"/>
    <p:sldId id="275" r:id="rId28"/>
    <p:sldId id="306" r:id="rId29"/>
    <p:sldId id="277" r:id="rId30"/>
    <p:sldId id="304" r:id="rId31"/>
    <p:sldId id="305" r:id="rId32"/>
    <p:sldId id="283" r:id="rId33"/>
    <p:sldId id="300" r:id="rId34"/>
    <p:sldId id="284" r:id="rId35"/>
    <p:sldId id="302" r:id="rId36"/>
  </p:sldIdLst>
  <p:sldSz cx="9144000" cy="6858000" type="letter"/>
  <p:notesSz cx="9874250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63DE8"/>
    <a:srgbClr val="FF3300"/>
    <a:srgbClr val="990033"/>
    <a:srgbClr val="29498F"/>
    <a:srgbClr val="549CC8"/>
    <a:srgbClr val="5FB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622" autoAdjust="0"/>
  </p:normalViewPr>
  <p:slideViewPr>
    <p:cSldViewPr>
      <p:cViewPr varScale="1">
        <p:scale>
          <a:sx n="59" d="100"/>
          <a:sy n="59" d="100"/>
        </p:scale>
        <p:origin x="792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824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4-09-19T09:06:26.43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17236 14866 0,'0'-29'109,"0"-1"-109,0 1 63,0 0-32,-58-30-15,-1 1-16,1 29 15,-1-1-15,1 30 78,28 0-31,1 0 31,29 59-62,-29-1-16,0 1 16,29-1-16,-30 1 15,30-30-15,0 0 16,0 30 15,30-30 47,-1 0-78,29 30 16,30-30 0,-59 1-16,1-1 0,28-29 62,-29 0-46,30 0-16,29 0 15,-30-29-15,30 29 16,-29-30-16,28 30 16,1 0-16,-29 0 15,-30-29 1,-29 0 78,0-30-79,0 1-15,-29-1 16,29 1-1,-59 58 1,30 0 0,0-30-16,-1 30 93,1 0-46,0 59-15,29 87-32,0-29 15,0 59-15,0 29 16,-59 29-16,30-29 15,0-30-15,0-28 16,29-30-16,0-30 16,0 60-16,-30-60 15,30 60-15,0-89 16,-58 30-16,58-29 16,0-1-16,29-58 250</inkml:trace>
  <inkml:trace contextRef="#ctx0" brushRef="#br0" timeOffset="813.48">18143 16651 0,'0'117'141,"59"117"-125,58-29-16,-29-30 15,-30-116-15,1 29 16,-30-30-16,0-87 156,1 0-140</inkml:trace>
  <inkml:trace contextRef="#ctx0" brushRef="#br0" timeOffset="1769.99">20075 14251 0,'-30'0'47,"1"0"-31,29 30-1,-29-1 1,0 29-16,-1 1 15,1 87-15,29-29 16,-58 205 0,58-234-16,0 146 15,-59-29-15,1-88 16,58 88-16,-30-30 16,1 30-16,29-88 15,0 30-15,-29-147 16,29 58-16,0 1 15,0-30-15,0 0 16,0 30 0,0-30-1,0 29-15,0-28 16,0-60 140</inkml:trace>
  <inkml:trace contextRef="#ctx0" brushRef="#br0" timeOffset="4195.18">22884 14368 0,'0'-29'140,"-88"-59"-140,30 30 16,28 29-16,-28-1 16,29 1-1,-30 0-15,30 29 16,-59-88-16,29 59 31,1-1-31,29 30 16,-1 0-16,1 0 15,0 0-15,-30 0 16,1 0-16,-30 0 16,30 0-16,-1 0 15,30 0-15,-88 0 16,87 0 31,-28 30-32,-1 87-15,1-88 16,-30 30-16,30-1 16,28-29-16,-28 30 15,-59 29-15,58-30 16,1 59-16,-1 30 16,1-60-16,58-57 15,0-1-15,29-29 78,59 58-62,-59-58 0,88 30-16,-59-1 15,1-29-15,29 58 16,0-58-1,-59 0-15,29-29 0,59-29 16,-58-30-16,-1 59 16,-28 29-16,28-59 15,-28 1-15,57-1 16,-28 30-16,-30-30 16,30 1-16,-30 58 15,29-59-15,-28 1 16,-1 28-16,0 30 15,-29-58 1,0 29 15,29-1-31,-29-28 16,30 29-16,-30-30 16,0 30 140,-30 29-109,1 0 0,29 29-32,-29-29 1,0 29-16,-1 88 15,1-58-15,-29 87 16,-30-29-16,59 59 16,-1 58-16,-57-88 15,57 1-15,1-30 16,-59 87-16,59-57 16,0-30-16,29-88 15,-30 88-15,1 0 16,0-29-16,29 29 15,-29 0-15,29 88 16,0-30-16,0-28 16,0-89-16,0-28 15,0 57-15</inkml:trace>
  <inkml:trace contextRef="#ctx0" brushRef="#br0" timeOffset="6253.99">22796 16739 0,'29'58'188,"1"59"-188,-1-117 16</inkml:trace>
  <inkml:trace contextRef="#ctx0" brushRef="#br0" timeOffset="10156.57">23762 14807 0,'88'0'250,"-59"30"-250,59 28 15,-30-29-15,-29 1 16,-29 28 62,30 147-47,-1-205-31,0 117 16,30 0-16,-59-58 16,88 175-16,-59-234 15,-29 29 1,0 0 46,0 1-30,0 28-32,0 1 15,0-30-15,0 0 16,-29 88-16,-30-58 16,30 29-16,-30-30 15,59 1-15,-29-30 16,0 0-16,29 0 47,-30 1-47,1-30 15,0 29-15,0 29 16,-1-28-16,1-1 16,29 0-16,-29 0 15,0 1 16,-1 28-15,1-29-16,29 1 16,-29-1-16,58-58 203,0 29-188,1 0-15,-1-30 16,29 1 0,1 29-1,-1 0-15,1-29 16,-1 29 0,-28 0-16,-1 0 31,0-29-31,1 29 47,28 0 125,-29 0 15,1-30-140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73350" y="339725"/>
            <a:ext cx="4530725" cy="339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40858501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07036" y="3265110"/>
            <a:ext cx="7270389" cy="304248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945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87425" y="3271838"/>
            <a:ext cx="7899400" cy="26765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9-19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650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awtri_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91200"/>
            <a:ext cx="766763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1147763" y="6324600"/>
            <a:ext cx="556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000" b="0">
                <a:solidFill>
                  <a:schemeClr val="accent2"/>
                </a:solidFill>
                <a:latin typeface="Times New Roman" panose="02020603050405020304" pitchFamily="18" charset="0"/>
                <a:ea typeface="ヒラギノ角ゴ Pro W3" pitchFamily="1" charset="-128"/>
              </a:rPr>
              <a:t>Programming the World Wide Web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47800" y="2717800"/>
            <a:ext cx="7396163" cy="62865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91440"/>
          <a:lstStyle>
            <a:lvl1pPr marL="0" indent="0" algn="r">
              <a:buFontTx/>
              <a:buNone/>
              <a:defRPr sz="3200"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33801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2133600"/>
            <a:ext cx="7473950" cy="62865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>
              <a:defRPr>
                <a:solidFill>
                  <a:srgbClr val="29498F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269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67662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152650" cy="59451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303213"/>
            <a:ext cx="6305550" cy="59451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2448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22900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82099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990600"/>
            <a:ext cx="42291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2291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095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8545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0174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7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0375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49401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/>
        </p:nvSpPr>
        <p:spPr bwMode="auto">
          <a:xfrm>
            <a:off x="70866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altLang="zh-CN" sz="1200" b="0">
                <a:ea typeface="宋体" panose="02010600030101010101" pitchFamily="2" charset="-122"/>
              </a:rPr>
              <a:t>2-</a:t>
            </a:r>
            <a:fld id="{9F329914-600E-4402-8C2D-9E8259E0C401}" type="slidenum">
              <a:rPr lang="en-US" altLang="zh-CN" sz="1200" b="0" smtClean="0">
                <a:ea typeface="宋体" panose="02010600030101010101" pitchFamily="2" charset="-122"/>
              </a:rPr>
              <a:pPr algn="r">
                <a:defRPr/>
              </a:pPr>
              <a:t>‹#›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1027" name="Rectangle 9"/>
          <p:cNvSpPr>
            <a:spLocks noChangeArrowheads="1"/>
          </p:cNvSpPr>
          <p:nvPr/>
        </p:nvSpPr>
        <p:spPr bwMode="auto">
          <a:xfrm>
            <a:off x="228600" y="6400800"/>
            <a:ext cx="556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Programming the World Wide Web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3213"/>
            <a:ext cx="8610600" cy="53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90600"/>
            <a:ext cx="8610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>
              <a:spcBef>
                <a:spcPct val="20000"/>
              </a:spcBef>
            </a:pPr>
            <a:r>
              <a:rPr lang="en-US" altLang="zh-CN">
                <a:ea typeface="宋体" panose="02010600030101010101" pitchFamily="2" charset="-122"/>
              </a:rPr>
              <a:t>Part 3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717800"/>
            <a:ext cx="7396163" cy="1016000"/>
          </a:xfrm>
        </p:spPr>
        <p:txBody>
          <a:bodyPr/>
          <a:lstStyle/>
          <a:p>
            <a:pPr algn="l">
              <a:spcBef>
                <a:spcPct val="20000"/>
              </a:spcBef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Cascading Style Sheets</a:t>
            </a:r>
          </a:p>
        </p:txBody>
      </p:sp>
    </p:spTree>
  </p:cSld>
  <p:clrMapOvr>
    <a:masterClrMapping/>
  </p:clrMapOvr>
  <p:transition spd="med" advTm="17589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3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3.3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Style specification formats-External level</a:t>
            </a:r>
            <a:r>
              <a:rPr lang="en-US" altLang="zh-CN" sz="3200" b="0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endParaRPr lang="en-US" altLang="zh-CN" b="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It is a list of style rules, as in the content of a </a:t>
            </a:r>
            <a:r>
              <a:rPr lang="en-US" altLang="zh-CN" b="0" dirty="0">
                <a:solidFill>
                  <a:srgbClr val="FF0000"/>
                </a:solidFill>
                <a:ea typeface="宋体" panose="02010600030101010101" pitchFamily="2" charset="-122"/>
              </a:rPr>
              <a:t>&lt;style&gt; </a:t>
            </a: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tag for document-level style sheets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endParaRPr lang="en-US" altLang="zh-CN" b="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But the rules are in a separate file which is named with 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the extension </a:t>
            </a:r>
            <a:r>
              <a:rPr lang="en-US" altLang="zh-CN" b="0" dirty="0">
                <a:solidFill>
                  <a:srgbClr val="FF0000"/>
                </a:solidFill>
                <a:ea typeface="宋体" panose="02010600030101010101" pitchFamily="2" charset="-122"/>
              </a:rPr>
              <a:t>.</a:t>
            </a:r>
            <a:r>
              <a:rPr lang="en-US" altLang="zh-CN" b="0" dirty="0" err="1">
                <a:solidFill>
                  <a:srgbClr val="FF0000"/>
                </a:solidFill>
                <a:ea typeface="宋体" panose="02010600030101010101" pitchFamily="2" charset="-122"/>
              </a:rPr>
              <a:t>css</a:t>
            </a:r>
            <a:r>
              <a:rPr lang="en-US" altLang="zh-CN" b="0" dirty="0">
                <a:solidFill>
                  <a:srgbClr val="FF0000"/>
                </a:solidFill>
                <a:ea typeface="宋体" panose="02010600030101010101" pitchFamily="2" charset="-122"/>
              </a:rPr>
              <a:t>.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endParaRPr lang="en-US" altLang="zh-CN" b="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Example 3-</a:t>
            </a:r>
            <a:r>
              <a:rPr lang="en-US" altLang="zh-CN" b="0" dirty="0" err="1">
                <a:solidFill>
                  <a:schemeClr val="accent2"/>
                </a:solidFill>
                <a:ea typeface="宋体" panose="02010600030101010101" pitchFamily="2" charset="-122"/>
              </a:rPr>
              <a:t>external.html</a:t>
            </a:r>
            <a:endParaRPr lang="en-US" altLang="zh-CN" b="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892"/>
    </mc:Choice>
    <mc:Fallback xmlns="">
      <p:transition spd="slow" advTm="4989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3.4 Selector Forms (pp.99)</a:t>
            </a:r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endParaRPr lang="en-US" altLang="zh-CN" b="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400050" lvl="1" indent="0">
              <a:buNone/>
            </a:pPr>
            <a:r>
              <a:rPr lang="en-US" altLang="zh-CN" sz="2800" b="0" dirty="0">
                <a:solidFill>
                  <a:schemeClr val="accent2"/>
                </a:solidFill>
                <a:ea typeface="宋体" panose="02010600030101010101" pitchFamily="2" charset="-122"/>
              </a:rPr>
              <a:t>3.4.1 simple selector forms</a:t>
            </a:r>
          </a:p>
          <a:p>
            <a:pPr marL="400050" lvl="1" indent="0">
              <a:buNone/>
            </a:pPr>
            <a:r>
              <a:rPr lang="en-US" altLang="zh-CN" sz="2800" b="0" dirty="0">
                <a:solidFill>
                  <a:schemeClr val="accent2"/>
                </a:solidFill>
                <a:ea typeface="宋体" panose="02010600030101010101" pitchFamily="2" charset="-122"/>
              </a:rPr>
              <a:t>3.4.2 class selectors</a:t>
            </a:r>
          </a:p>
          <a:p>
            <a:pPr marL="400050" lvl="1" indent="0">
              <a:buNone/>
            </a:pPr>
            <a:r>
              <a:rPr lang="en-US" altLang="zh-CN" sz="2800" b="0" dirty="0">
                <a:solidFill>
                  <a:schemeClr val="accent2"/>
                </a:solidFill>
                <a:ea typeface="宋体" panose="02010600030101010101" pitchFamily="2" charset="-122"/>
              </a:rPr>
              <a:t>3.4.3 generic selectors</a:t>
            </a:r>
          </a:p>
          <a:p>
            <a:pPr marL="400050" lvl="1" indent="0">
              <a:buNone/>
            </a:pPr>
            <a:r>
              <a:rPr lang="en-US" altLang="zh-CN" sz="2800" b="0" dirty="0">
                <a:solidFill>
                  <a:schemeClr val="accent2"/>
                </a:solidFill>
                <a:ea typeface="宋体" panose="02010600030101010101" pitchFamily="2" charset="-122"/>
              </a:rPr>
              <a:t>3.4.4 id selectors</a:t>
            </a:r>
          </a:p>
          <a:p>
            <a:pPr marL="400050" lvl="1" indent="0">
              <a:buNone/>
            </a:pPr>
            <a:r>
              <a:rPr lang="en-US" altLang="zh-CN" sz="2800" b="0" dirty="0">
                <a:solidFill>
                  <a:schemeClr val="accent2"/>
                </a:solidFill>
                <a:ea typeface="宋体" panose="02010600030101010101" pitchFamily="2" charset="-122"/>
              </a:rPr>
              <a:t>3.4.5 contextual selectors</a:t>
            </a:r>
          </a:p>
          <a:p>
            <a:pPr marL="400050" lvl="1" indent="0">
              <a:buNone/>
            </a:pPr>
            <a:r>
              <a:rPr lang="en-US" altLang="zh-CN" sz="2800" b="0" dirty="0">
                <a:solidFill>
                  <a:schemeClr val="accent2"/>
                </a:solidFill>
                <a:ea typeface="宋体" panose="02010600030101010101" pitchFamily="2" charset="-122"/>
              </a:rPr>
              <a:t>3.4.6 pseudo class</a:t>
            </a:r>
          </a:p>
          <a:p>
            <a:pPr marL="400050" lvl="1" indent="0">
              <a:buNone/>
            </a:pPr>
            <a:r>
              <a:rPr lang="en-US" altLang="zh-CN" sz="2800" b="0" dirty="0">
                <a:solidFill>
                  <a:schemeClr val="accent2"/>
                </a:solidFill>
                <a:ea typeface="宋体" panose="02010600030101010101" pitchFamily="2" charset="-122"/>
              </a:rPr>
              <a:t>3.4.7 universal selectors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315"/>
    </mc:Choice>
    <mc:Fallback xmlns="">
      <p:transition spd="slow" advTm="6431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3.4.1 Simple selector form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spcBef>
                <a:spcPct val="20000"/>
              </a:spcBef>
              <a:buSzTx/>
              <a:buFont typeface="Times" panose="02020603050405020304" pitchFamily="18" charset="0"/>
              <a:buChar char="•"/>
              <a:defRPr/>
            </a:pPr>
            <a:endParaRPr lang="en-US" altLang="zh-CN" b="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457200" indent="-457200">
              <a:spcBef>
                <a:spcPct val="20000"/>
              </a:spcBef>
              <a:buSzTx/>
              <a:buFont typeface="Times" panose="02020603050405020304" pitchFamily="18" charset="0"/>
              <a:buChar char="•"/>
              <a:defRPr/>
            </a:pPr>
            <a:endParaRPr lang="en-US" altLang="zh-CN" b="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457200" indent="-457200">
              <a:spcBef>
                <a:spcPct val="20000"/>
              </a:spcBef>
              <a:buSzTx/>
              <a:buFont typeface="Times" panose="02020603050405020304" pitchFamily="18" charset="0"/>
              <a:buChar char="•"/>
              <a:defRPr/>
            </a:pPr>
            <a:endParaRPr lang="en-US" altLang="zh-CN" b="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457200" indent="-457200">
              <a:spcBef>
                <a:spcPct val="20000"/>
              </a:spcBef>
              <a:buSzTx/>
              <a:buFont typeface="Times" panose="02020603050405020304" pitchFamily="18" charset="0"/>
              <a:buChar char="•"/>
              <a:defRPr/>
            </a:pP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The selector is a tag name or a list of tag names, separated by commas.</a:t>
            </a:r>
          </a:p>
          <a:p>
            <a:pPr marL="457200" indent="-457200">
              <a:spcBef>
                <a:spcPct val="20000"/>
              </a:spcBef>
              <a:buSzTx/>
              <a:buFont typeface="Times" panose="02020603050405020304" pitchFamily="18" charset="0"/>
              <a:buChar char="•"/>
              <a:defRPr/>
            </a:pPr>
            <a:endParaRPr lang="en-US" altLang="zh-CN" b="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457200" lvl="1" indent="0">
              <a:spcBef>
                <a:spcPct val="20000"/>
              </a:spcBef>
              <a:buSzTx/>
              <a:buFontTx/>
              <a:buNone/>
              <a:defRPr/>
            </a:pPr>
            <a:r>
              <a:rPr lang="en-US" altLang="zh-CN" b="0" dirty="0">
                <a:solidFill>
                  <a:srgbClr val="FF0000"/>
                </a:solidFill>
                <a:ea typeface="宋体" panose="02010600030101010101" pitchFamily="2" charset="-122"/>
              </a:rPr>
              <a:t>     h1, h3 {font-size:30pt}</a:t>
            </a:r>
          </a:p>
          <a:p>
            <a:pPr marL="457200" lvl="1" indent="0">
              <a:spcBef>
                <a:spcPct val="20000"/>
              </a:spcBef>
              <a:buSzTx/>
              <a:buFontTx/>
              <a:buNone/>
              <a:defRPr/>
            </a:pPr>
            <a:r>
              <a:rPr lang="en-US" altLang="zh-CN" b="0" dirty="0">
                <a:solidFill>
                  <a:srgbClr val="FF0000"/>
                </a:solidFill>
                <a:ea typeface="宋体" panose="02010600030101010101" pitchFamily="2" charset="-122"/>
              </a:rPr>
              <a:t>     p {font-size:20pt}</a:t>
            </a:r>
          </a:p>
          <a:p>
            <a:pPr marL="800100" lvl="1" indent="-342900">
              <a:spcBef>
                <a:spcPct val="20000"/>
              </a:spcBef>
              <a:buSzTx/>
              <a:buFontTx/>
              <a:buNone/>
              <a:defRPr/>
            </a:pPr>
            <a:endParaRPr lang="en-US" altLang="zh-CN" b="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701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951"/>
    </mc:Choice>
    <mc:Fallback xmlns="">
      <p:transition spd="slow" advTm="10995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3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3.4.2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Class selectors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20000"/>
              </a:spcBef>
              <a:buSzTx/>
              <a:defRPr/>
            </a:pP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It allows different occurrences of the same tag to use different styles.</a:t>
            </a:r>
          </a:p>
          <a:p>
            <a:pPr>
              <a:spcBef>
                <a:spcPct val="20000"/>
              </a:spcBef>
              <a:buSzTx/>
              <a:defRPr/>
            </a:pP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A style class has a name, which is attached to a tag name.</a:t>
            </a:r>
          </a:p>
          <a:p>
            <a:pPr marL="457200" lvl="1" indent="0">
              <a:spcBef>
                <a:spcPct val="20000"/>
              </a:spcBef>
              <a:buSzTx/>
              <a:buFontTx/>
              <a:buNone/>
              <a:defRPr/>
            </a:pPr>
            <a:r>
              <a:rPr lang="en-US" altLang="zh-CN" b="0" dirty="0" err="1">
                <a:solidFill>
                  <a:srgbClr val="FFC000"/>
                </a:solidFill>
                <a:ea typeface="宋体" panose="02010600030101010101" pitchFamily="2" charset="-122"/>
              </a:rPr>
              <a:t>p.narrow</a:t>
            </a:r>
            <a:r>
              <a:rPr lang="en-US" altLang="zh-CN" b="0" dirty="0">
                <a:solidFill>
                  <a:srgbClr val="FFC000"/>
                </a:solidFill>
                <a:ea typeface="宋体" panose="02010600030101010101" pitchFamily="2" charset="-122"/>
              </a:rPr>
              <a:t> {property/value list}</a:t>
            </a:r>
          </a:p>
          <a:p>
            <a:pPr marL="457200" lvl="1" indent="0">
              <a:spcBef>
                <a:spcPct val="20000"/>
              </a:spcBef>
              <a:buSzTx/>
              <a:buFontTx/>
              <a:buNone/>
              <a:defRPr/>
            </a:pPr>
            <a:r>
              <a:rPr lang="en-US" altLang="zh-CN" b="0" dirty="0" err="1">
                <a:solidFill>
                  <a:srgbClr val="FFC000"/>
                </a:solidFill>
                <a:ea typeface="宋体" panose="02010600030101010101" pitchFamily="2" charset="-122"/>
              </a:rPr>
              <a:t>p.wide</a:t>
            </a:r>
            <a:r>
              <a:rPr lang="en-US" altLang="zh-CN" b="0" dirty="0">
                <a:solidFill>
                  <a:srgbClr val="FFC000"/>
                </a:solidFill>
                <a:ea typeface="宋体" panose="02010600030101010101" pitchFamily="2" charset="-122"/>
              </a:rPr>
              <a:t> {property/value list}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•"/>
              <a:defRPr/>
            </a:pP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The class you want on a particular occurrence of a tag is specified with the </a:t>
            </a:r>
            <a:r>
              <a:rPr lang="en-US" altLang="zh-CN" b="0" i="1" dirty="0">
                <a:solidFill>
                  <a:schemeClr val="accent2"/>
                </a:solidFill>
                <a:ea typeface="宋体" panose="02010600030101010101" pitchFamily="2" charset="-122"/>
              </a:rPr>
              <a:t>class</a:t>
            </a: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 attribute of the tag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defRPr/>
            </a:pP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For example: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SzTx/>
              <a:buFontTx/>
              <a:buNone/>
              <a:defRPr/>
            </a:pPr>
            <a:r>
              <a:rPr lang="en-US" altLang="zh-CN" b="0" dirty="0">
                <a:solidFill>
                  <a:srgbClr val="FFC000"/>
                </a:solidFill>
                <a:ea typeface="宋体" panose="02010600030101010101" pitchFamily="2" charset="-122"/>
              </a:rPr>
              <a:t>&lt;p class = "narrow"&gt;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SzTx/>
              <a:buFontTx/>
              <a:buNone/>
              <a:defRPr/>
            </a:pPr>
            <a:r>
              <a:rPr lang="en-US" altLang="zh-CN" b="0" dirty="0">
                <a:solidFill>
                  <a:srgbClr val="FFC000"/>
                </a:solidFill>
                <a:ea typeface="宋体" panose="02010600030101010101" pitchFamily="2" charset="-122"/>
              </a:rPr>
              <a:t>...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SzTx/>
              <a:buFontTx/>
              <a:buNone/>
              <a:defRPr/>
            </a:pPr>
            <a:r>
              <a:rPr lang="en-US" altLang="zh-CN" b="0" dirty="0">
                <a:solidFill>
                  <a:srgbClr val="FFC000"/>
                </a:solidFill>
                <a:ea typeface="宋体" panose="02010600030101010101" pitchFamily="2" charset="-122"/>
              </a:rPr>
              <a:t>&lt;/p&gt;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SzTx/>
              <a:buFontTx/>
              <a:buNone/>
              <a:defRPr/>
            </a:pPr>
            <a:r>
              <a:rPr lang="en-US" altLang="zh-CN" b="0" dirty="0">
                <a:solidFill>
                  <a:srgbClr val="FFC000"/>
                </a:solidFill>
                <a:ea typeface="宋体" panose="02010600030101010101" pitchFamily="2" charset="-122"/>
              </a:rPr>
              <a:t>&lt;p class = </a:t>
            </a:r>
            <a:r>
              <a:rPr lang="en-US" altLang="zh-CN" b="0" dirty="0">
                <a:solidFill>
                  <a:srgbClr val="FFC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"</a:t>
            </a:r>
            <a:r>
              <a:rPr lang="en-US" altLang="zh-CN" b="0" dirty="0">
                <a:solidFill>
                  <a:srgbClr val="FFC000"/>
                </a:solidFill>
                <a:ea typeface="宋体" panose="02010600030101010101" pitchFamily="2" charset="-122"/>
              </a:rPr>
              <a:t>wide"&gt;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SzTx/>
              <a:buFontTx/>
              <a:buNone/>
              <a:defRPr/>
            </a:pPr>
            <a:r>
              <a:rPr lang="en-US" altLang="zh-CN" b="0" dirty="0">
                <a:solidFill>
                  <a:srgbClr val="FFC000"/>
                </a:solidFill>
                <a:ea typeface="宋体" panose="02010600030101010101" pitchFamily="2" charset="-122"/>
              </a:rPr>
              <a:t>...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SzTx/>
              <a:buFontTx/>
              <a:buNone/>
              <a:defRPr/>
            </a:pPr>
            <a:r>
              <a:rPr lang="en-US" altLang="zh-CN" b="0" dirty="0">
                <a:solidFill>
                  <a:srgbClr val="FFC000"/>
                </a:solidFill>
                <a:ea typeface="宋体" panose="02010600030101010101" pitchFamily="2" charset="-122"/>
              </a:rPr>
              <a:t>&lt;/p&gt;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819"/>
    </mc:Choice>
    <mc:Fallback xmlns="">
      <p:transition spd="slow" advTm="10181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3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3.4.3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Generic selectors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A generic class can be defined if you want a style to apply to more than one kind of tags.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A generic class must be named, and the name must begin with a period.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Example: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 dirty="0">
                <a:solidFill>
                  <a:srgbClr val="FFC000"/>
                </a:solidFill>
                <a:ea typeface="宋体" panose="02010600030101010101" pitchFamily="2" charset="-122"/>
              </a:rPr>
              <a:t>.really-big { … }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Use it as if it were a normal style class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 dirty="0">
                <a:solidFill>
                  <a:srgbClr val="FFC000"/>
                </a:solidFill>
                <a:ea typeface="宋体" panose="02010600030101010101" pitchFamily="2" charset="-122"/>
              </a:rPr>
              <a:t>&lt;</a:t>
            </a:r>
            <a:r>
              <a:rPr lang="en-US" altLang="zh-CN" b="0" dirty="0" err="1">
                <a:solidFill>
                  <a:srgbClr val="FFC000"/>
                </a:solidFill>
                <a:ea typeface="宋体" panose="02010600030101010101" pitchFamily="2" charset="-122"/>
              </a:rPr>
              <a:t>h1</a:t>
            </a:r>
            <a:r>
              <a:rPr lang="en-US" altLang="zh-CN" b="0" dirty="0">
                <a:solidFill>
                  <a:srgbClr val="FFC000"/>
                </a:solidFill>
                <a:ea typeface="宋体" panose="02010600030101010101" pitchFamily="2" charset="-122"/>
              </a:rPr>
              <a:t> class = "really-big"&gt; … &lt;/</a:t>
            </a:r>
            <a:r>
              <a:rPr lang="en-US" altLang="zh-CN" b="0" dirty="0" err="1">
                <a:solidFill>
                  <a:srgbClr val="FFC000"/>
                </a:solidFill>
                <a:ea typeface="宋体" panose="02010600030101010101" pitchFamily="2" charset="-122"/>
              </a:rPr>
              <a:t>h1</a:t>
            </a:r>
            <a:r>
              <a:rPr lang="en-US" altLang="zh-CN" b="0" dirty="0">
                <a:solidFill>
                  <a:srgbClr val="FFC000"/>
                </a:solidFill>
                <a:ea typeface="宋体" panose="02010600030101010101" pitchFamily="2" charset="-122"/>
              </a:rPr>
              <a:t>&gt;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 dirty="0">
                <a:solidFill>
                  <a:srgbClr val="FFC000"/>
                </a:solidFill>
                <a:ea typeface="宋体" panose="02010600030101010101" pitchFamily="2" charset="-122"/>
              </a:rPr>
              <a:t>...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 dirty="0">
                <a:solidFill>
                  <a:srgbClr val="FFC000"/>
                </a:solidFill>
                <a:ea typeface="宋体" panose="02010600030101010101" pitchFamily="2" charset="-122"/>
              </a:rPr>
              <a:t>&lt;p class = "really-big"&gt; … &lt;/p&gt;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585"/>
    </mc:Choice>
    <mc:Fallback xmlns="">
      <p:transition spd="slow" advTm="10458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3200" b="0">
                <a:latin typeface="Times New Roman" panose="02020603050405020304" pitchFamily="18" charset="0"/>
                <a:ea typeface="宋体" panose="02010600030101010101" pitchFamily="2" charset="-122"/>
              </a:rPr>
              <a:t>3.4.4 id selectors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An id selector allow the application of a style to one specific element.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General form: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FFC000"/>
                </a:solidFill>
                <a:ea typeface="宋体" panose="02010600030101010101" pitchFamily="2" charset="-122"/>
              </a:rPr>
              <a:t>#specific-id {property-value list}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endParaRPr lang="en-US" altLang="zh-CN" b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Example: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FFC000"/>
                </a:solidFill>
                <a:ea typeface="宋体" panose="02010600030101010101" pitchFamily="2" charset="-122"/>
              </a:rPr>
              <a:t>#section14 {font-size: 20}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endParaRPr lang="en-US" altLang="zh-CN" b="0">
              <a:solidFill>
                <a:srgbClr val="FFC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FFC000"/>
                </a:solidFill>
                <a:ea typeface="宋体" panose="02010600030101010101" pitchFamily="2" charset="-122"/>
              </a:rPr>
              <a:t>&lt;h2 id=“section14”&gt;1.4 Example&lt;/h2&gt;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8273AD04-B3D8-9632-C80A-0609705B5C85}"/>
                  </a:ext>
                </a:extLst>
              </p14:cNvPr>
              <p14:cNvContentPartPr/>
              <p14:nvPr/>
            </p14:nvContentPartPr>
            <p14:xfrm>
              <a:off x="6046920" y="5014440"/>
              <a:ext cx="2739600" cy="13172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8273AD04-B3D8-9632-C80A-0609705B5C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37560" y="5005080"/>
                <a:ext cx="2758320" cy="1335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448"/>
    </mc:Choice>
    <mc:Fallback xmlns="">
      <p:transition spd="slow" advTm="9544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3.4.5 Contextual selectors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00100" lvl="1" indent="-342900">
              <a:spcBef>
                <a:spcPct val="20000"/>
              </a:spcBef>
              <a:buSzTx/>
              <a:buFontTx/>
              <a:buNone/>
              <a:defRPr/>
            </a:pPr>
            <a:endParaRPr lang="en-US" altLang="zh-CN" b="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457200" indent="-457200">
              <a:spcBef>
                <a:spcPct val="20000"/>
              </a:spcBef>
              <a:buSzTx/>
              <a:buFont typeface="Times" panose="02020603050405020304" pitchFamily="18" charset="0"/>
              <a:buChar char="•"/>
              <a:defRPr/>
            </a:pP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The simplest form of contextual selection is the descendant selector, and different element names are separated by white space.</a:t>
            </a:r>
          </a:p>
          <a:p>
            <a:pPr marL="457200" indent="-457200">
              <a:spcBef>
                <a:spcPct val="20000"/>
              </a:spcBef>
              <a:buSzTx/>
              <a:buFont typeface="Times" panose="02020603050405020304" pitchFamily="18" charset="0"/>
              <a:buChar char="•"/>
              <a:defRPr/>
            </a:pPr>
            <a:endParaRPr lang="en-US" altLang="zh-CN" b="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457200" lvl="1" indent="0">
              <a:spcBef>
                <a:spcPct val="20000"/>
              </a:spcBef>
              <a:buSzTx/>
              <a:buFontTx/>
              <a:buNone/>
              <a:defRPr/>
            </a:pPr>
            <a:r>
              <a:rPr lang="en-US" altLang="zh-CN" b="0" dirty="0">
                <a:solidFill>
                  <a:srgbClr val="FF0000"/>
                </a:solidFill>
                <a:ea typeface="宋体" panose="02010600030101010101" pitchFamily="2" charset="-122"/>
              </a:rPr>
              <a:t>    body b </a:t>
            </a:r>
            <a:r>
              <a:rPr lang="en-US" altLang="zh-CN" b="0" dirty="0" err="1">
                <a:solidFill>
                  <a:srgbClr val="FF0000"/>
                </a:solidFill>
                <a:ea typeface="宋体" panose="02010600030101010101" pitchFamily="2" charset="-122"/>
              </a:rPr>
              <a:t>i</a:t>
            </a:r>
            <a:r>
              <a:rPr lang="en-US" altLang="zh-CN" b="0" dirty="0">
                <a:solidFill>
                  <a:srgbClr val="FF0000"/>
                </a:solidFill>
                <a:ea typeface="宋体" panose="02010600030101010101" pitchFamily="2" charset="-122"/>
              </a:rPr>
              <a:t>{</a:t>
            </a:r>
            <a:r>
              <a:rPr lang="en-US" altLang="zh-CN" b="0" dirty="0" err="1">
                <a:solidFill>
                  <a:srgbClr val="FF0000"/>
                </a:solidFill>
                <a:ea typeface="宋体" panose="02010600030101010101" pitchFamily="2" charset="-122"/>
              </a:rPr>
              <a:t>font-size:20pt</a:t>
            </a:r>
            <a:r>
              <a:rPr lang="en-US" altLang="zh-CN" b="0" dirty="0">
                <a:solidFill>
                  <a:srgbClr val="FF0000"/>
                </a:solidFill>
                <a:ea typeface="宋体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267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951"/>
    </mc:Choice>
    <mc:Fallback xmlns="">
      <p:transition spd="slow" advTm="10995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3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3.4.6 Pseudo class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Pseudo classes are styles that apply when something happens, rather than because the target element simply exists.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</a:pPr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Names begin with colons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Example pseudo.html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hover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 classes apply when the mouse cursor is over the element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focus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 classes apply when an element gets focus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602"/>
    </mc:Choice>
    <mc:Fallback xmlns="">
      <p:transition spd="slow" advTm="38602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3.4.6 Pseudo Class Example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endParaRPr lang="zh-CN" altLang="en-US" sz="1800" b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sz="2000" b="0">
                <a:solidFill>
                  <a:srgbClr val="FFC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&lt;!-- pseudo.html --&gt;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sz="2000" b="0">
                <a:solidFill>
                  <a:srgbClr val="FFC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&lt;head&gt; &lt;title&gt; Checkboxes &lt;/title&gt;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sz="2000" b="0">
                <a:solidFill>
                  <a:srgbClr val="FFC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&lt;style type = "text/css"&gt;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sz="2000" b="0">
                <a:solidFill>
                  <a:srgbClr val="FFC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input:hover {color: red;}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sz="2000" b="0">
                <a:solidFill>
                  <a:srgbClr val="FFC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input:focus {color: blue;}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sz="2000" b="0">
                <a:solidFill>
                  <a:srgbClr val="FFC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&lt;/style&gt;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sz="2000" b="0">
                <a:solidFill>
                  <a:srgbClr val="FFC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&lt;/head&gt;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sz="2000" b="0">
                <a:solidFill>
                  <a:srgbClr val="FFC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&lt;body&gt;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sz="2000" b="0">
                <a:solidFill>
                  <a:srgbClr val="FFC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&lt;form action = ""&gt;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zh-CN" altLang="en-US" sz="2000" b="0">
                <a:solidFill>
                  <a:srgbClr val="FFC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</a:t>
            </a:r>
            <a:r>
              <a:rPr lang="en-US" altLang="zh-CN" sz="2000" b="0">
                <a:solidFill>
                  <a:srgbClr val="FFC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&lt;p&gt;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sz="2000" b="0">
                <a:solidFill>
                  <a:srgbClr val="FFC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Your name: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sz="2000" b="0">
                <a:solidFill>
                  <a:srgbClr val="FFC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&lt;input type = "text" /&gt; 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sz="2000" b="0">
                <a:solidFill>
                  <a:srgbClr val="FFC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&lt;/p&gt;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sz="2000" b="0">
                <a:solidFill>
                  <a:srgbClr val="FFC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&lt;/form&gt;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sz="2000" b="0">
                <a:solidFill>
                  <a:srgbClr val="FFC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&lt;/body&gt;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sz="2000" b="0">
                <a:solidFill>
                  <a:srgbClr val="FFC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&lt;/html&gt;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302"/>
    </mc:Choice>
    <mc:Fallback xmlns="">
      <p:transition spd="slow" advTm="87302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3.4.7 Universal Selector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spcBef>
                <a:spcPct val="20000"/>
              </a:spcBef>
              <a:buSzTx/>
              <a:buFont typeface="Times" panose="02020603050405020304" pitchFamily="18" charset="0"/>
              <a:buChar char="•"/>
              <a:defRPr/>
            </a:pPr>
            <a:endParaRPr lang="en-US" altLang="zh-CN" b="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457200" indent="-457200">
              <a:spcBef>
                <a:spcPct val="20000"/>
              </a:spcBef>
              <a:buSzTx/>
              <a:buFont typeface="Times" panose="02020603050405020304" pitchFamily="18" charset="0"/>
              <a:buChar char="•"/>
              <a:defRPr/>
            </a:pPr>
            <a:endParaRPr lang="en-US" altLang="zh-CN" b="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457200" indent="-457200">
              <a:spcBef>
                <a:spcPct val="20000"/>
              </a:spcBef>
              <a:buSzTx/>
              <a:buFont typeface="Times" panose="02020603050405020304" pitchFamily="18" charset="0"/>
              <a:buChar char="•"/>
              <a:defRPr/>
            </a:pP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The universal selector applies its style to all elements in a document.</a:t>
            </a:r>
          </a:p>
          <a:p>
            <a:pPr marL="457200" indent="-457200">
              <a:spcBef>
                <a:spcPct val="20000"/>
              </a:spcBef>
              <a:buSzTx/>
              <a:buFont typeface="Times" panose="02020603050405020304" pitchFamily="18" charset="0"/>
              <a:buChar char="•"/>
              <a:defRPr/>
            </a:pPr>
            <a:endParaRPr lang="en-US" altLang="zh-CN" b="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457200" lvl="1" indent="0">
              <a:spcBef>
                <a:spcPct val="20000"/>
              </a:spcBef>
              <a:buSzTx/>
              <a:buFontTx/>
              <a:buNone/>
              <a:defRPr/>
            </a:pPr>
            <a:r>
              <a:rPr lang="en-US" altLang="zh-CN" b="0" dirty="0">
                <a:solidFill>
                  <a:srgbClr val="FF0000"/>
                </a:solidFill>
                <a:ea typeface="宋体" panose="02010600030101010101" pitchFamily="2" charset="-122"/>
              </a:rPr>
              <a:t>    * {</a:t>
            </a:r>
            <a:r>
              <a:rPr lang="en-US" altLang="zh-CN" b="0" dirty="0" err="1">
                <a:solidFill>
                  <a:srgbClr val="FF0000"/>
                </a:solidFill>
                <a:ea typeface="宋体" panose="02010600030101010101" pitchFamily="2" charset="-122"/>
              </a:rPr>
              <a:t>font-size:20pt</a:t>
            </a:r>
            <a:r>
              <a:rPr lang="en-US" altLang="zh-CN" b="0" dirty="0">
                <a:solidFill>
                  <a:srgbClr val="FF0000"/>
                </a:solidFill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endParaRPr lang="zh-CN" altLang="en-US" sz="1800" b="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087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302"/>
    </mc:Choice>
    <mc:Fallback xmlns="">
      <p:transition spd="slow" advTm="8730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Content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3.1 Introduction</a:t>
            </a:r>
          </a:p>
          <a:p>
            <a:pPr>
              <a:buFontTx/>
              <a:buNone/>
            </a:pPr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3.2 Levels of style sheets</a:t>
            </a:r>
          </a:p>
          <a:p>
            <a:pPr>
              <a:buFontTx/>
              <a:buNone/>
            </a:pPr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3.3 Style specification formats</a:t>
            </a:r>
          </a:p>
          <a:p>
            <a:pPr>
              <a:buFontTx/>
              <a:buNone/>
            </a:pPr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3.4 Selector forms</a:t>
            </a:r>
          </a:p>
          <a:p>
            <a:pPr>
              <a:buFontTx/>
              <a:buNone/>
            </a:pPr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3.5 Property values forms</a:t>
            </a:r>
          </a:p>
          <a:p>
            <a:pPr>
              <a:buFontTx/>
              <a:buNone/>
            </a:pPr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3.6-3.12 All kinds of properties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202"/>
    </mc:Choice>
    <mc:Fallback xmlns="">
      <p:transition spd="slow" advTm="49202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3.5 Properties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zh-CN" sz="2800" b="0">
                <a:solidFill>
                  <a:schemeClr val="accent2"/>
                </a:solidFill>
                <a:ea typeface="宋体" panose="02010600030101010101" pitchFamily="2" charset="-122"/>
              </a:rPr>
              <a:t>There are 60 different properties in categories: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zh-CN" sz="2800" b="0">
                <a:solidFill>
                  <a:schemeClr val="accent2"/>
                </a:solidFill>
                <a:ea typeface="宋体" panose="02010600030101010101" pitchFamily="2" charset="-122"/>
              </a:rPr>
              <a:t>Fonts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zh-CN" sz="2800" b="0">
                <a:solidFill>
                  <a:schemeClr val="accent2"/>
                </a:solidFill>
                <a:ea typeface="宋体" panose="02010600030101010101" pitchFamily="2" charset="-122"/>
              </a:rPr>
              <a:t>Lists 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zh-CN" sz="2800" b="0">
                <a:solidFill>
                  <a:schemeClr val="accent2"/>
                </a:solidFill>
                <a:ea typeface="宋体" panose="02010600030101010101" pitchFamily="2" charset="-122"/>
              </a:rPr>
              <a:t>Alignment of text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zh-CN" sz="2800" b="0">
                <a:solidFill>
                  <a:schemeClr val="accent2"/>
                </a:solidFill>
                <a:ea typeface="宋体" panose="02010600030101010101" pitchFamily="2" charset="-122"/>
              </a:rPr>
              <a:t>Colors 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zh-CN" sz="2800" b="0">
                <a:solidFill>
                  <a:schemeClr val="accent2"/>
                </a:solidFill>
                <a:ea typeface="宋体" panose="02010600030101010101" pitchFamily="2" charset="-122"/>
              </a:rPr>
              <a:t>Backgrounds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zh-CN" sz="2800" b="0">
                <a:solidFill>
                  <a:schemeClr val="accent2"/>
                </a:solidFill>
                <a:ea typeface="宋体" panose="02010600030101010101" pitchFamily="2" charset="-122"/>
              </a:rPr>
              <a:t>Special sections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endParaRPr lang="zh-CN" altLang="en-US" sz="2800" b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660"/>
    </mc:Choice>
    <mc:Fallback xmlns="">
      <p:transition spd="slow" advTm="3066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3200" b="0">
                <a:latin typeface="Times New Roman" panose="02020603050405020304" pitchFamily="18" charset="0"/>
                <a:ea typeface="宋体" panose="02010600030101010101" pitchFamily="2" charset="-122"/>
              </a:rPr>
              <a:t>3.6 Font Properties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SzTx/>
            </a:pPr>
            <a:r>
              <a:rPr lang="en-US" altLang="zh-CN" sz="2800" b="0" i="1">
                <a:solidFill>
                  <a:srgbClr val="DD5F11"/>
                </a:solidFill>
                <a:ea typeface="宋体" panose="02010600030101010101" pitchFamily="2" charset="-122"/>
              </a:rPr>
              <a:t>font-family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SzTx/>
            </a:pPr>
            <a:r>
              <a:rPr lang="en-US" altLang="zh-CN" sz="2800" b="0">
                <a:solidFill>
                  <a:schemeClr val="accent2"/>
                </a:solidFill>
                <a:ea typeface="宋体" panose="02010600030101010101" pitchFamily="2" charset="-122"/>
              </a:rPr>
              <a:t>Value is a list of font names - browser uses the first in the list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SzTx/>
            </a:pPr>
            <a:r>
              <a:rPr lang="en-US" altLang="zh-CN" sz="2800" b="0" i="1">
                <a:solidFill>
                  <a:srgbClr val="FF00FF"/>
                </a:solidFill>
                <a:ea typeface="宋体" panose="02010600030101010101" pitchFamily="2" charset="-122"/>
              </a:rPr>
              <a:t>font-family: Arial, Helvetica, Courier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endParaRPr lang="en-US" altLang="zh-CN" sz="2800" b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SzTx/>
            </a:pPr>
            <a:r>
              <a:rPr lang="en-US" altLang="zh-CN" sz="2800" b="0">
                <a:solidFill>
                  <a:schemeClr val="accent2"/>
                </a:solidFill>
                <a:ea typeface="宋体" panose="02010600030101010101" pitchFamily="2" charset="-122"/>
              </a:rPr>
              <a:t>If a font name has more than one word, it should be single-quoted.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SzTx/>
            </a:pPr>
            <a:r>
              <a:rPr lang="en-US" altLang="zh-CN" sz="2800" b="0" i="1">
                <a:solidFill>
                  <a:srgbClr val="FF00FF"/>
                </a:solidFill>
                <a:ea typeface="宋体" panose="02010600030101010101" pitchFamily="2" charset="-122"/>
              </a:rPr>
              <a:t>font-family: ‘Times New Roman’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733"/>
    </mc:Choice>
    <mc:Fallback xmlns="">
      <p:transition spd="slow" advTm="72733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3.6 Font Properties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zh-CN" sz="2800" b="0" i="1" dirty="0">
                <a:solidFill>
                  <a:srgbClr val="DD5F11"/>
                </a:solidFill>
                <a:ea typeface="宋体" panose="02010600030101010101" pitchFamily="2" charset="-122"/>
              </a:rPr>
              <a:t>font-size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zh-CN" sz="2800" b="0" dirty="0">
                <a:solidFill>
                  <a:schemeClr val="accent2"/>
                </a:solidFill>
                <a:ea typeface="宋体" panose="02010600030101010101" pitchFamily="2" charset="-122"/>
              </a:rPr>
              <a:t>Possible values are a length number in points such as </a:t>
            </a:r>
            <a:r>
              <a:rPr lang="en-US" altLang="zh-CN" sz="2800" b="0" dirty="0">
                <a:solidFill>
                  <a:srgbClr val="FF00FF"/>
                </a:solidFill>
                <a:ea typeface="宋体" panose="02010600030101010101" pitchFamily="2" charset="-122"/>
              </a:rPr>
              <a:t>10 </a:t>
            </a:r>
            <a:r>
              <a:rPr lang="en-US" altLang="zh-CN" sz="2800" b="0" dirty="0" err="1">
                <a:solidFill>
                  <a:srgbClr val="FF00FF"/>
                </a:solidFill>
                <a:ea typeface="宋体" panose="02010600030101010101" pitchFamily="2" charset="-122"/>
              </a:rPr>
              <a:t>pt</a:t>
            </a:r>
            <a:endParaRPr lang="en-US" altLang="zh-CN" sz="2800" b="0" dirty="0">
              <a:solidFill>
                <a:srgbClr val="FF00FF"/>
              </a:solidFill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zh-CN" sz="2800" b="0" dirty="0">
                <a:solidFill>
                  <a:schemeClr val="accent2"/>
                </a:solidFill>
                <a:ea typeface="宋体" panose="02010600030101010101" pitchFamily="2" charset="-122"/>
              </a:rPr>
              <a:t> or a keyword from the list: </a:t>
            </a:r>
            <a:r>
              <a:rPr lang="en-US" altLang="zh-CN" sz="2800" b="0" dirty="0">
                <a:solidFill>
                  <a:srgbClr val="FF00FF"/>
                </a:solidFill>
                <a:ea typeface="宋体" panose="02010600030101010101" pitchFamily="2" charset="-122"/>
              </a:rPr>
              <a:t>xx-small</a:t>
            </a:r>
            <a:r>
              <a:rPr lang="en-US" altLang="zh-CN" sz="2800" b="0" dirty="0">
                <a:solidFill>
                  <a:schemeClr val="accent2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800" b="0" dirty="0">
                <a:solidFill>
                  <a:srgbClr val="FF00FF"/>
                </a:solidFill>
                <a:ea typeface="宋体" panose="02010600030101010101" pitchFamily="2" charset="-122"/>
              </a:rPr>
              <a:t>x-small</a:t>
            </a:r>
            <a:r>
              <a:rPr lang="en-US" altLang="zh-CN" sz="2800" b="0" dirty="0">
                <a:solidFill>
                  <a:schemeClr val="accent2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800" b="0" dirty="0">
                <a:solidFill>
                  <a:srgbClr val="FF00FF"/>
                </a:solidFill>
                <a:ea typeface="宋体" panose="02010600030101010101" pitchFamily="2" charset="-122"/>
              </a:rPr>
              <a:t>small</a:t>
            </a:r>
            <a:r>
              <a:rPr lang="en-US" altLang="zh-CN" sz="2800" b="0" dirty="0">
                <a:solidFill>
                  <a:schemeClr val="accent2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800" b="0" dirty="0">
                <a:solidFill>
                  <a:srgbClr val="FF00FF"/>
                </a:solidFill>
                <a:ea typeface="宋体" panose="02010600030101010101" pitchFamily="2" charset="-122"/>
              </a:rPr>
              <a:t>medium</a:t>
            </a:r>
            <a:r>
              <a:rPr lang="en-US" altLang="zh-CN" sz="2800" b="0" dirty="0">
                <a:solidFill>
                  <a:schemeClr val="accent2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800" b="0" dirty="0">
                <a:solidFill>
                  <a:srgbClr val="FF00FF"/>
                </a:solidFill>
                <a:ea typeface="宋体" panose="02010600030101010101" pitchFamily="2" charset="-122"/>
              </a:rPr>
              <a:t>large</a:t>
            </a:r>
            <a:r>
              <a:rPr lang="en-US" altLang="zh-CN" sz="2800" b="0" dirty="0">
                <a:solidFill>
                  <a:schemeClr val="accent2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800" b="0" dirty="0">
                <a:solidFill>
                  <a:srgbClr val="FF00FF"/>
                </a:solidFill>
                <a:ea typeface="宋体" panose="02010600030101010101" pitchFamily="2" charset="-122"/>
              </a:rPr>
              <a:t>x-large</a:t>
            </a:r>
            <a:r>
              <a:rPr lang="en-US" altLang="zh-CN" sz="2800" b="0" dirty="0">
                <a:solidFill>
                  <a:schemeClr val="accent2"/>
                </a:solidFill>
                <a:ea typeface="宋体" panose="02010600030101010101" pitchFamily="2" charset="-122"/>
              </a:rPr>
              <a:t>, and </a:t>
            </a:r>
            <a:r>
              <a:rPr lang="en-US" altLang="zh-CN" sz="2800" b="0" dirty="0">
                <a:solidFill>
                  <a:srgbClr val="FF00FF"/>
                </a:solidFill>
                <a:ea typeface="宋体" panose="02010600030101010101" pitchFamily="2" charset="-122"/>
              </a:rPr>
              <a:t>xx-large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zh-CN" sz="2800" b="0" dirty="0">
                <a:solidFill>
                  <a:schemeClr val="accent2"/>
                </a:solidFill>
                <a:ea typeface="宋体" panose="02010600030101010101" pitchFamily="2" charset="-122"/>
              </a:rPr>
              <a:t>Relative size such as</a:t>
            </a:r>
            <a:r>
              <a:rPr lang="en-US" altLang="zh-CN" sz="2800" b="0" dirty="0">
                <a:solidFill>
                  <a:srgbClr val="FF00FF"/>
                </a:solidFill>
                <a:ea typeface="宋体" panose="02010600030101010101" pitchFamily="2" charset="-122"/>
              </a:rPr>
              <a:t> smaller </a:t>
            </a:r>
            <a:r>
              <a:rPr lang="en-US" altLang="zh-CN" sz="2800" b="0" dirty="0">
                <a:solidFill>
                  <a:schemeClr val="accent2"/>
                </a:solidFill>
                <a:ea typeface="宋体" panose="02010600030101010101" pitchFamily="2" charset="-122"/>
              </a:rPr>
              <a:t>or</a:t>
            </a:r>
            <a:r>
              <a:rPr lang="en-US" altLang="zh-CN" sz="2800" b="0" dirty="0">
                <a:solidFill>
                  <a:srgbClr val="FF00FF"/>
                </a:solidFill>
                <a:ea typeface="宋体" panose="02010600030101010101" pitchFamily="2" charset="-122"/>
              </a:rPr>
              <a:t> larger</a:t>
            </a:r>
          </a:p>
          <a:p>
            <a:pPr marL="457200" lvl="1" indent="0">
              <a:lnSpc>
                <a:spcPct val="110000"/>
              </a:lnSpc>
              <a:spcBef>
                <a:spcPct val="20000"/>
              </a:spcBef>
              <a:buSzTx/>
              <a:buNone/>
            </a:pPr>
            <a:r>
              <a:rPr lang="en-US" altLang="zh-CN" sz="2800" b="0" dirty="0" err="1">
                <a:solidFill>
                  <a:schemeClr val="accent2"/>
                </a:solidFill>
                <a:ea typeface="宋体" panose="02010600030101010101" pitchFamily="2" charset="-122"/>
              </a:rPr>
              <a:t>Exampe</a:t>
            </a:r>
            <a:r>
              <a:rPr lang="en-US" altLang="zh-CN" sz="2800" b="0" dirty="0">
                <a:solidFill>
                  <a:schemeClr val="accent2"/>
                </a:solidFill>
                <a:ea typeface="宋体" panose="02010600030101010101" pitchFamily="2" charset="-122"/>
              </a:rPr>
              <a:t>:</a:t>
            </a:r>
            <a:r>
              <a:rPr lang="en-US" altLang="zh-CN" sz="2800" b="0" dirty="0">
                <a:solidFill>
                  <a:srgbClr val="FF00FF"/>
                </a:solidFill>
                <a:ea typeface="宋体" panose="02010600030101010101" pitchFamily="2" charset="-122"/>
              </a:rPr>
              <a:t> font-size: 1.2 </a:t>
            </a:r>
            <a:r>
              <a:rPr lang="en-US" altLang="zh-CN" sz="2800" b="0" dirty="0" err="1">
                <a:solidFill>
                  <a:srgbClr val="FF00FF"/>
                </a:solidFill>
                <a:ea typeface="宋体" panose="02010600030101010101" pitchFamily="2" charset="-122"/>
              </a:rPr>
              <a:t>em</a:t>
            </a:r>
            <a:endParaRPr lang="en-US" altLang="zh-CN" sz="2800" b="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zh-CN" sz="2800" b="0" i="1" dirty="0">
                <a:solidFill>
                  <a:srgbClr val="DD5F11"/>
                </a:solidFill>
                <a:ea typeface="宋体" panose="02010600030101010101" pitchFamily="2" charset="-122"/>
              </a:rPr>
              <a:t>font-style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zh-CN" sz="2800" b="0" i="1" dirty="0">
                <a:solidFill>
                  <a:schemeClr val="accent2"/>
                </a:solidFill>
                <a:ea typeface="宋体" panose="02010600030101010101" pitchFamily="2" charset="-122"/>
              </a:rPr>
              <a:t>italic, normal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148"/>
    </mc:Choice>
    <mc:Fallback xmlns="">
      <p:transition spd="slow" advTm="83148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3.6 Font Properties</a:t>
            </a:r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buSzTx/>
              <a:defRPr/>
            </a:pPr>
            <a:r>
              <a:rPr lang="en-US" altLang="zh-CN" sz="2800" b="0" i="1" dirty="0">
                <a:solidFill>
                  <a:srgbClr val="DD5F11"/>
                </a:solidFill>
                <a:ea typeface="宋体" panose="02010600030101010101" pitchFamily="2" charset="-122"/>
              </a:rPr>
              <a:t>font-weight </a:t>
            </a:r>
            <a:r>
              <a:rPr lang="en-US" altLang="zh-CN" sz="2800" b="0" dirty="0">
                <a:solidFill>
                  <a:schemeClr val="accent2"/>
                </a:solidFill>
                <a:ea typeface="宋体" panose="02010600030101010101" pitchFamily="2" charset="-122"/>
              </a:rPr>
              <a:t>- degrees of boldness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  <a:defRPr/>
            </a:pPr>
            <a:r>
              <a:rPr lang="en-US" altLang="zh-CN" sz="2800" b="0" i="1" dirty="0">
                <a:solidFill>
                  <a:srgbClr val="FF00FF"/>
                </a:solidFill>
                <a:ea typeface="宋体" panose="02010600030101010101" pitchFamily="2" charset="-122"/>
              </a:rPr>
              <a:t>bolder, lighter, bold, normal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  <a:buSzTx/>
              <a:defRPr/>
            </a:pPr>
            <a:r>
              <a:rPr lang="en-US" altLang="zh-CN" sz="2800" b="0" dirty="0">
                <a:solidFill>
                  <a:schemeClr val="accent2"/>
                </a:solidFill>
                <a:ea typeface="宋体" panose="02010600030101010101" pitchFamily="2" charset="-122"/>
              </a:rPr>
              <a:t>Could be specified as a multiple of </a:t>
            </a:r>
            <a:r>
              <a:rPr lang="en-US" altLang="zh-CN" sz="2800" b="0" dirty="0">
                <a:solidFill>
                  <a:srgbClr val="FF00FF"/>
                </a:solidFill>
                <a:ea typeface="宋体" panose="02010600030101010101" pitchFamily="2" charset="-122"/>
              </a:rPr>
              <a:t>100</a:t>
            </a:r>
            <a:r>
              <a:rPr lang="en-US" altLang="zh-CN" sz="2800" b="0" dirty="0">
                <a:solidFill>
                  <a:schemeClr val="accent2"/>
                </a:solidFill>
                <a:ea typeface="宋体" panose="02010600030101010101" pitchFamily="2" charset="-122"/>
              </a:rPr>
              <a:t> (100 – 900)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  <a:defRPr/>
            </a:pPr>
            <a:r>
              <a:rPr lang="en-US" altLang="zh-CN" sz="2800" b="0" i="1" dirty="0">
                <a:solidFill>
                  <a:srgbClr val="DD5F11"/>
                </a:solidFill>
                <a:ea typeface="宋体" panose="02010600030101010101" pitchFamily="2" charset="-122"/>
              </a:rPr>
              <a:t>font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  <a:defRPr/>
            </a:pPr>
            <a:r>
              <a:rPr lang="en-US" altLang="zh-CN" sz="2800" b="0" dirty="0">
                <a:solidFill>
                  <a:schemeClr val="accent2"/>
                </a:solidFill>
                <a:ea typeface="宋体" panose="02010600030101010101" pitchFamily="2" charset="-122"/>
              </a:rPr>
              <a:t>For </a:t>
            </a:r>
            <a:r>
              <a:rPr lang="en-US" altLang="zh-CN" sz="2800" b="0" dirty="0">
                <a:solidFill>
                  <a:srgbClr val="063DE8"/>
                </a:solidFill>
                <a:ea typeface="宋体" panose="02010600030101010101" pitchFamily="2" charset="-122"/>
              </a:rPr>
              <a:t>specifying</a:t>
            </a:r>
            <a:r>
              <a:rPr lang="en-US" altLang="zh-CN" sz="2800" b="0" dirty="0">
                <a:solidFill>
                  <a:schemeClr val="accent2"/>
                </a:solidFill>
                <a:ea typeface="宋体" panose="02010600030101010101" pitchFamily="2" charset="-122"/>
              </a:rPr>
              <a:t> a list of font properties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  <a:buFontTx/>
              <a:buNone/>
              <a:defRPr/>
            </a:pPr>
            <a:r>
              <a:rPr lang="en-US" altLang="zh-CN" sz="2800" b="0" dirty="0">
                <a:solidFill>
                  <a:schemeClr val="accent2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800" b="0" i="1" dirty="0">
                <a:solidFill>
                  <a:srgbClr val="FF00FF"/>
                </a:solidFill>
                <a:ea typeface="宋体" panose="02010600030101010101" pitchFamily="2" charset="-122"/>
              </a:rPr>
              <a:t>font: bolder 14pt Arial Helvetica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  <a:defRPr/>
            </a:pPr>
            <a:r>
              <a:rPr lang="en-US" altLang="zh-CN" sz="2800" b="0" dirty="0">
                <a:solidFill>
                  <a:schemeClr val="accent2"/>
                </a:solidFill>
                <a:ea typeface="宋体" panose="02010600030101010101" pitchFamily="2" charset="-122"/>
              </a:rPr>
              <a:t>Order must be: style, weight, size, family(s)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  <a:defRPr/>
            </a:pPr>
            <a:r>
              <a:rPr lang="en-US" altLang="zh-CN" sz="2800" b="0" dirty="0">
                <a:solidFill>
                  <a:schemeClr val="accent2"/>
                </a:solidFill>
                <a:ea typeface="宋体" panose="02010600030101010101" pitchFamily="2" charset="-122"/>
              </a:rPr>
              <a:t>Example fonts.html and  fonts2.html </a:t>
            </a:r>
          </a:p>
          <a:p>
            <a:pPr marL="457200" lvl="1" indent="0">
              <a:lnSpc>
                <a:spcPct val="110000"/>
              </a:lnSpc>
              <a:spcBef>
                <a:spcPct val="20000"/>
              </a:spcBef>
              <a:buSzTx/>
              <a:buFontTx/>
              <a:buNone/>
              <a:defRPr/>
            </a:pPr>
            <a:endParaRPr lang="en-US" altLang="zh-CN" sz="2800" b="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zh-CN" altLang="en-US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809"/>
    </mc:Choice>
    <mc:Fallback xmlns="">
      <p:transition spd="slow" advTm="110809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3.6.7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Font Properties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endParaRPr lang="en-US" altLang="zh-CN" sz="2800" b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sz="2800" b="0">
                <a:solidFill>
                  <a:schemeClr val="accent2"/>
                </a:solidFill>
                <a:ea typeface="宋体" panose="02010600030101010101" pitchFamily="2" charset="-122"/>
              </a:rPr>
              <a:t>The </a:t>
            </a:r>
            <a:r>
              <a:rPr lang="en-US" altLang="zh-CN" sz="2800" b="0" i="1">
                <a:solidFill>
                  <a:srgbClr val="FF3300"/>
                </a:solidFill>
                <a:ea typeface="宋体" panose="02010600030101010101" pitchFamily="2" charset="-122"/>
              </a:rPr>
              <a:t>text-decoration</a:t>
            </a:r>
            <a:r>
              <a:rPr lang="en-US" altLang="zh-CN" sz="2800" b="0">
                <a:solidFill>
                  <a:schemeClr val="accent2"/>
                </a:solidFill>
                <a:ea typeface="宋体" panose="02010600030101010101" pitchFamily="2" charset="-122"/>
              </a:rPr>
              <a:t> property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sz="2800" b="0" i="1">
                <a:solidFill>
                  <a:srgbClr val="FF0000"/>
                </a:solidFill>
                <a:ea typeface="宋体" panose="02010600030101010101" pitchFamily="2" charset="-122"/>
              </a:rPr>
              <a:t>line-through, overline, underline, none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endParaRPr lang="en-US" altLang="zh-CN" sz="2800" b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sz="2800" b="0">
                <a:solidFill>
                  <a:schemeClr val="accent2"/>
                </a:solidFill>
                <a:ea typeface="宋体" panose="02010600030101010101" pitchFamily="2" charset="-122"/>
              </a:rPr>
              <a:t>Example 3-decoration.html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941"/>
    </mc:Choice>
    <mc:Fallback xmlns="">
      <p:transition spd="slow" advTm="2894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0">
                <a:latin typeface="Times New Roman" panose="02020603050405020304" pitchFamily="18" charset="0"/>
                <a:ea typeface="宋体" panose="02010600030101010101" pitchFamily="2" charset="-122"/>
              </a:rPr>
              <a:t>3.7  List properties</a:t>
            </a:r>
            <a:r>
              <a:rPr lang="en-US" altLang="zh-CN" sz="4000" b="0">
                <a:ea typeface="宋体" panose="02010600030101010101" pitchFamily="2" charset="-122"/>
              </a:rPr>
              <a:t> </a:t>
            </a:r>
            <a:endParaRPr lang="zh-CN" altLang="en-US" sz="4000" b="0">
              <a:ea typeface="宋体" panose="02010600030101010101" pitchFamily="2" charset="-122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sz="2800" b="0" i="1">
                <a:solidFill>
                  <a:srgbClr val="FF3300"/>
                </a:solidFill>
                <a:ea typeface="宋体" panose="02010600030101010101" pitchFamily="2" charset="-122"/>
              </a:rPr>
              <a:t>list-style-type</a:t>
            </a:r>
            <a:r>
              <a:rPr lang="en-US" altLang="zh-CN" sz="2800" b="0">
                <a:solidFill>
                  <a:schemeClr val="accent2"/>
                </a:solidFill>
                <a:ea typeface="宋体" panose="02010600030101010101" pitchFamily="2" charset="-122"/>
              </a:rPr>
              <a:t> property of an unordered lists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sz="2800" b="0">
                <a:solidFill>
                  <a:schemeClr val="accent2"/>
                </a:solidFill>
                <a:ea typeface="宋体" panose="02010600030101010101" pitchFamily="2" charset="-122"/>
              </a:rPr>
              <a:t>Bullet can be a </a:t>
            </a:r>
            <a:r>
              <a:rPr lang="en-US" altLang="zh-CN" sz="2800" b="0" i="1">
                <a:solidFill>
                  <a:srgbClr val="FF0000"/>
                </a:solidFill>
                <a:ea typeface="宋体" panose="02010600030101010101" pitchFamily="2" charset="-122"/>
              </a:rPr>
              <a:t>disc</a:t>
            </a:r>
            <a:r>
              <a:rPr lang="en-US" altLang="zh-CN" sz="2800" b="0">
                <a:solidFill>
                  <a:schemeClr val="accent2"/>
                </a:solidFill>
                <a:ea typeface="宋体" panose="02010600030101010101" pitchFamily="2" charset="-122"/>
              </a:rPr>
              <a:t> (default), a </a:t>
            </a:r>
            <a:r>
              <a:rPr lang="en-US" altLang="zh-CN" sz="2800" b="0" i="1">
                <a:solidFill>
                  <a:srgbClr val="FF0000"/>
                </a:solidFill>
                <a:ea typeface="宋体" panose="02010600030101010101" pitchFamily="2" charset="-122"/>
              </a:rPr>
              <a:t>square</a:t>
            </a:r>
            <a:r>
              <a:rPr lang="en-US" altLang="zh-CN" sz="2800" b="0">
                <a:solidFill>
                  <a:schemeClr val="accent2"/>
                </a:solidFill>
                <a:ea typeface="宋体" panose="02010600030101010101" pitchFamily="2" charset="-122"/>
              </a:rPr>
              <a:t>, a </a:t>
            </a:r>
            <a:r>
              <a:rPr lang="en-US" altLang="zh-CN" sz="2800" b="0" i="1">
                <a:solidFill>
                  <a:srgbClr val="FF0000"/>
                </a:solidFill>
                <a:ea typeface="宋体" panose="02010600030101010101" pitchFamily="2" charset="-122"/>
              </a:rPr>
              <a:t>circle</a:t>
            </a:r>
            <a:r>
              <a:rPr lang="en-US" altLang="zh-CN" sz="2800" b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endParaRPr lang="en-US" altLang="zh-CN" sz="2800" b="0" i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sz="2800" b="0">
                <a:solidFill>
                  <a:schemeClr val="accent2"/>
                </a:solidFill>
                <a:ea typeface="宋体" panose="02010600030101010101" pitchFamily="2" charset="-122"/>
              </a:rPr>
              <a:t>Set it in either the </a:t>
            </a:r>
            <a:r>
              <a:rPr lang="en-US" alt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&lt;ul&gt; </a:t>
            </a:r>
            <a:r>
              <a:rPr lang="en-US" altLang="zh-CN" sz="2800" b="0">
                <a:solidFill>
                  <a:schemeClr val="accent2"/>
                </a:solidFill>
                <a:ea typeface="宋体" panose="02010600030101010101" pitchFamily="2" charset="-122"/>
              </a:rPr>
              <a:t>or </a:t>
            </a:r>
            <a:r>
              <a:rPr lang="en-US" alt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&lt;li&gt; </a:t>
            </a:r>
            <a:r>
              <a:rPr lang="en-US" altLang="zh-CN" sz="2800" b="0">
                <a:solidFill>
                  <a:schemeClr val="accent2"/>
                </a:solidFill>
                <a:ea typeface="宋体" panose="02010600030101010101" pitchFamily="2" charset="-122"/>
              </a:rPr>
              <a:t>tag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sz="2800" b="0">
                <a:solidFill>
                  <a:schemeClr val="accent2"/>
                </a:solidFill>
                <a:ea typeface="宋体" panose="02010600030101010101" pitchFamily="2" charset="-122"/>
              </a:rPr>
              <a:t>In </a:t>
            </a:r>
            <a:r>
              <a:rPr lang="en-US" altLang="zh-CN" sz="2800" b="0">
                <a:solidFill>
                  <a:srgbClr val="FF0000"/>
                </a:solidFill>
                <a:ea typeface="宋体" panose="02010600030101010101" pitchFamily="2" charset="-122"/>
              </a:rPr>
              <a:t>&lt;ul&gt;, </a:t>
            </a:r>
            <a:r>
              <a:rPr lang="en-US" altLang="zh-CN" sz="2800" b="0">
                <a:solidFill>
                  <a:schemeClr val="accent2"/>
                </a:solidFill>
                <a:ea typeface="宋体" panose="02010600030101010101" pitchFamily="2" charset="-122"/>
              </a:rPr>
              <a:t>it applies to all list items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sz="2800" b="0">
                <a:solidFill>
                  <a:schemeClr val="accent2"/>
                </a:solidFill>
                <a:ea typeface="宋体" panose="02010600030101010101" pitchFamily="2" charset="-122"/>
              </a:rPr>
              <a:t>Example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sz="2800" b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b="0">
                <a:solidFill>
                  <a:srgbClr val="FF00FF"/>
                </a:solidFill>
                <a:ea typeface="宋体" panose="02010600030101010101" pitchFamily="2" charset="-122"/>
              </a:rPr>
              <a:t>&lt;h3&gt; Some Common Single-Engine Aircraft &lt;/h3&gt;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sz="2800" b="0">
                <a:solidFill>
                  <a:srgbClr val="FF00FF"/>
                </a:solidFill>
                <a:ea typeface="宋体" panose="02010600030101010101" pitchFamily="2" charset="-122"/>
              </a:rPr>
              <a:t>  &lt;ul style = "</a:t>
            </a:r>
            <a:r>
              <a:rPr lang="en-US" altLang="zh-CN" sz="2800" b="0" i="1">
                <a:solidFill>
                  <a:srgbClr val="FF00FF"/>
                </a:solidFill>
                <a:ea typeface="宋体" panose="02010600030101010101" pitchFamily="2" charset="-122"/>
              </a:rPr>
              <a:t>list-style-type: square</a:t>
            </a:r>
            <a:r>
              <a:rPr lang="en-US" altLang="zh-CN" sz="2800" b="0">
                <a:solidFill>
                  <a:srgbClr val="FF00FF"/>
                </a:solidFill>
                <a:ea typeface="宋体" panose="02010600030101010101" pitchFamily="2" charset="-122"/>
              </a:rPr>
              <a:t>"&gt; 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sz="2800" b="0">
                <a:solidFill>
                  <a:srgbClr val="FF00FF"/>
                </a:solidFill>
                <a:ea typeface="宋体" panose="02010600030101010101" pitchFamily="2" charset="-122"/>
              </a:rPr>
              <a:t>      &lt;li&gt; Cessna Skyhawk &lt;/li&gt;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sz="2800" b="0">
                <a:solidFill>
                  <a:srgbClr val="FF00FF"/>
                </a:solidFill>
                <a:ea typeface="宋体" panose="02010600030101010101" pitchFamily="2" charset="-122"/>
              </a:rPr>
              <a:t>      &lt;li&gt; Beechcraft Bonanza &lt;/li&gt;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sz="2800" b="0">
                <a:solidFill>
                  <a:srgbClr val="FF00FF"/>
                </a:solidFill>
                <a:ea typeface="宋体" panose="02010600030101010101" pitchFamily="2" charset="-122"/>
              </a:rPr>
              <a:t>      &lt;li&gt; Piper Cherokee &lt;/li&gt;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sz="2800" b="0">
                <a:solidFill>
                  <a:srgbClr val="FF00FF"/>
                </a:solidFill>
                <a:ea typeface="宋体" panose="02010600030101010101" pitchFamily="2" charset="-122"/>
              </a:rPr>
              <a:t>  &lt;/ul&gt;</a:t>
            </a:r>
            <a:endParaRPr lang="zh-CN" altLang="en-US" sz="2000" b="0">
              <a:solidFill>
                <a:srgbClr val="FF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547"/>
    </mc:Choice>
    <mc:Fallback xmlns="">
      <p:transition spd="slow" advTm="129547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3.7  List properties</a:t>
            </a:r>
            <a:r>
              <a:rPr lang="en-US" altLang="zh-CN" sz="320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20000"/>
              </a:spcBef>
              <a:buSzTx/>
            </a:pPr>
            <a:r>
              <a:rPr lang="en-US" altLang="zh-CN" sz="2800" b="0">
                <a:solidFill>
                  <a:schemeClr val="accent2"/>
                </a:solidFill>
                <a:ea typeface="宋体" panose="02010600030101010101" pitchFamily="2" charset="-122"/>
              </a:rPr>
              <a:t>In &lt;li&gt;, </a:t>
            </a:r>
            <a:r>
              <a:rPr lang="en-US" altLang="zh-CN" sz="2800" b="0" i="1">
                <a:solidFill>
                  <a:srgbClr val="FF3300"/>
                </a:solidFill>
                <a:ea typeface="宋体" panose="02010600030101010101" pitchFamily="2" charset="-122"/>
              </a:rPr>
              <a:t>list-style-type</a:t>
            </a:r>
            <a:r>
              <a:rPr lang="en-US" altLang="zh-CN" sz="2800" b="0">
                <a:solidFill>
                  <a:schemeClr val="accent2"/>
                </a:solidFill>
                <a:ea typeface="宋体" panose="02010600030101010101" pitchFamily="2" charset="-122"/>
              </a:rPr>
              <a:t> applies to just that item</a:t>
            </a:r>
          </a:p>
          <a:p>
            <a:pPr>
              <a:spcBef>
                <a:spcPct val="20000"/>
              </a:spcBef>
              <a:buSzTx/>
            </a:pPr>
            <a:r>
              <a:rPr lang="en-US" altLang="zh-CN" sz="2800" b="0">
                <a:solidFill>
                  <a:schemeClr val="accent2"/>
                </a:solidFill>
                <a:ea typeface="宋体" panose="02010600030101010101" pitchFamily="2" charset="-122"/>
              </a:rPr>
              <a:t>Example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sz="2800" b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b="0">
                <a:solidFill>
                  <a:srgbClr val="FF00FF"/>
                </a:solidFill>
                <a:ea typeface="宋体" panose="02010600030101010101" pitchFamily="2" charset="-122"/>
              </a:rPr>
              <a:t>&lt;h3&gt; Some Common Single-Engine Aircraft &lt;/h3&gt;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sz="2800" b="0">
                <a:solidFill>
                  <a:srgbClr val="FF00FF"/>
                </a:solidFill>
                <a:ea typeface="宋体" panose="02010600030101010101" pitchFamily="2" charset="-122"/>
              </a:rPr>
              <a:t> &lt;ul&gt;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sz="2800" b="0">
                <a:solidFill>
                  <a:srgbClr val="FF00FF"/>
                </a:solidFill>
                <a:ea typeface="宋体" panose="02010600030101010101" pitchFamily="2" charset="-122"/>
              </a:rPr>
              <a:t>     &lt;li style = "</a:t>
            </a:r>
            <a:r>
              <a:rPr lang="en-US" altLang="zh-CN" sz="2800" b="0" i="1">
                <a:solidFill>
                  <a:srgbClr val="FF00FF"/>
                </a:solidFill>
                <a:ea typeface="宋体" panose="02010600030101010101" pitchFamily="2" charset="-122"/>
              </a:rPr>
              <a:t>list-style-type: disc</a:t>
            </a:r>
            <a:r>
              <a:rPr lang="en-US" altLang="zh-CN" sz="2800" b="0">
                <a:solidFill>
                  <a:srgbClr val="FF00FF"/>
                </a:solidFill>
                <a:ea typeface="宋体" panose="02010600030101010101" pitchFamily="2" charset="-122"/>
              </a:rPr>
              <a:t>"&gt; 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sz="2800" b="0">
                <a:solidFill>
                  <a:srgbClr val="FF00FF"/>
                </a:solidFill>
                <a:ea typeface="宋体" panose="02010600030101010101" pitchFamily="2" charset="-122"/>
              </a:rPr>
              <a:t>          Cessna Skyhawk &lt;/li&gt;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sz="2800" b="0">
                <a:solidFill>
                  <a:srgbClr val="FF00FF"/>
                </a:solidFill>
                <a:ea typeface="宋体" panose="02010600030101010101" pitchFamily="2" charset="-122"/>
              </a:rPr>
              <a:t>     &lt;li style = "</a:t>
            </a:r>
            <a:r>
              <a:rPr lang="en-US" altLang="zh-CN" sz="2800" b="0" i="1">
                <a:solidFill>
                  <a:srgbClr val="FF00FF"/>
                </a:solidFill>
                <a:ea typeface="宋体" panose="02010600030101010101" pitchFamily="2" charset="-122"/>
              </a:rPr>
              <a:t>list-style-type: square</a:t>
            </a:r>
            <a:r>
              <a:rPr lang="en-US" altLang="zh-CN" sz="2800" b="0">
                <a:solidFill>
                  <a:srgbClr val="FF00FF"/>
                </a:solidFill>
                <a:ea typeface="宋体" panose="02010600030101010101" pitchFamily="2" charset="-122"/>
              </a:rPr>
              <a:t>"&gt; 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sz="2800" b="0">
                <a:solidFill>
                  <a:srgbClr val="FF00FF"/>
                </a:solidFill>
                <a:ea typeface="宋体" panose="02010600030101010101" pitchFamily="2" charset="-122"/>
              </a:rPr>
              <a:t>          Beechcraft Bonanza &lt;/li&gt;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sz="2800" b="0">
                <a:solidFill>
                  <a:srgbClr val="FF00FF"/>
                </a:solidFill>
                <a:ea typeface="宋体" panose="02010600030101010101" pitchFamily="2" charset="-122"/>
              </a:rPr>
              <a:t>     &lt;li style = "</a:t>
            </a:r>
            <a:r>
              <a:rPr lang="en-US" altLang="zh-CN" sz="2800" b="0" i="1">
                <a:solidFill>
                  <a:srgbClr val="FF00FF"/>
                </a:solidFill>
                <a:ea typeface="宋体" panose="02010600030101010101" pitchFamily="2" charset="-122"/>
              </a:rPr>
              <a:t>list-style-type: circle</a:t>
            </a:r>
            <a:r>
              <a:rPr lang="en-US" altLang="zh-CN" sz="2800" b="0">
                <a:solidFill>
                  <a:srgbClr val="FF00FF"/>
                </a:solidFill>
                <a:ea typeface="宋体" panose="02010600030101010101" pitchFamily="2" charset="-122"/>
              </a:rPr>
              <a:t>"&gt; 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sz="2800" b="0">
                <a:solidFill>
                  <a:srgbClr val="FF00FF"/>
                </a:solidFill>
                <a:ea typeface="宋体" panose="02010600030101010101" pitchFamily="2" charset="-122"/>
              </a:rPr>
              <a:t>          Piper Cherokee &lt;/li&gt;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sz="2800" b="0">
                <a:solidFill>
                  <a:srgbClr val="FF00FF"/>
                </a:solidFill>
                <a:ea typeface="宋体" panose="02010600030101010101" pitchFamily="2" charset="-122"/>
              </a:rPr>
              <a:t> &lt;/ul&gt;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962"/>
    </mc:Choice>
    <mc:Fallback xmlns="">
      <p:transition spd="slow" advTm="56962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3.7  List properties</a:t>
            </a:r>
            <a:r>
              <a:rPr lang="en-US" altLang="zh-CN" sz="320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20000"/>
              </a:spcBef>
              <a:buSzTx/>
              <a:tabLst>
                <a:tab pos="2397125" algn="l"/>
                <a:tab pos="4748213" algn="l"/>
              </a:tabLst>
            </a:pPr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SzTx/>
              <a:tabLst>
                <a:tab pos="2397125" algn="l"/>
                <a:tab pos="4748213" algn="l"/>
              </a:tabLst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On ordered lists  </a:t>
            </a:r>
            <a:r>
              <a:rPr lang="en-US" altLang="zh-CN" b="0" i="1">
                <a:solidFill>
                  <a:srgbClr val="FF3300"/>
                </a:solidFill>
                <a:ea typeface="宋体" panose="02010600030101010101" pitchFamily="2" charset="-122"/>
              </a:rPr>
              <a:t>list-style-type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 property can be used to change the sequence values</a:t>
            </a:r>
          </a:p>
          <a:p>
            <a:pPr>
              <a:spcBef>
                <a:spcPct val="20000"/>
              </a:spcBef>
              <a:buSzTx/>
              <a:tabLst>
                <a:tab pos="2397125" algn="l"/>
                <a:tab pos="4748213" algn="l"/>
              </a:tabLst>
            </a:pPr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buSzTx/>
              <a:buFontTx/>
              <a:buNone/>
              <a:tabLst>
                <a:tab pos="2397125" algn="l"/>
                <a:tab pos="4748213" algn="l"/>
              </a:tabLst>
            </a:pPr>
            <a:r>
              <a:rPr lang="en-US" altLang="zh-CN" b="0">
                <a:solidFill>
                  <a:srgbClr val="990033"/>
                </a:solidFill>
                <a:ea typeface="宋体" panose="02010600030101010101" pitchFamily="2" charset="-122"/>
              </a:rPr>
              <a:t>Property value	     Sequence type	               First four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</a:p>
          <a:p>
            <a:pPr lvl="1">
              <a:spcBef>
                <a:spcPct val="20000"/>
              </a:spcBef>
              <a:buSzTx/>
              <a:buFontTx/>
              <a:buNone/>
              <a:tabLst>
                <a:tab pos="2397125" algn="l"/>
                <a:tab pos="4748213" algn="l"/>
              </a:tabLst>
            </a:pPr>
            <a:r>
              <a:rPr lang="en-US" altLang="zh-CN" b="0" i="1">
                <a:solidFill>
                  <a:schemeClr val="accent2"/>
                </a:solidFill>
                <a:ea typeface="宋体" panose="02010600030101010101" pitchFamily="2" charset="-122"/>
              </a:rPr>
              <a:t>decimal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	    Arabic numerals	               1, 2, 3, 4</a:t>
            </a:r>
          </a:p>
          <a:p>
            <a:pPr lvl="1">
              <a:spcBef>
                <a:spcPct val="20000"/>
              </a:spcBef>
              <a:buSzTx/>
              <a:buFontTx/>
              <a:buNone/>
              <a:tabLst>
                <a:tab pos="2397125" algn="l"/>
                <a:tab pos="4748213" algn="l"/>
              </a:tabLst>
            </a:pPr>
            <a:r>
              <a:rPr lang="en-US" altLang="zh-CN" b="0" i="1">
                <a:solidFill>
                  <a:schemeClr val="accent2"/>
                </a:solidFill>
                <a:ea typeface="宋体" panose="02010600030101010101" pitchFamily="2" charset="-122"/>
              </a:rPr>
              <a:t>upper-alpha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	    Uppercase letters              A, B, C, D</a:t>
            </a:r>
          </a:p>
          <a:p>
            <a:pPr lvl="1">
              <a:spcBef>
                <a:spcPct val="20000"/>
              </a:spcBef>
              <a:buSzTx/>
              <a:buFontTx/>
              <a:buNone/>
              <a:tabLst>
                <a:tab pos="2397125" algn="l"/>
                <a:tab pos="4748213" algn="l"/>
              </a:tabLst>
            </a:pPr>
            <a:r>
              <a:rPr lang="en-US" altLang="zh-CN" b="0" i="1">
                <a:solidFill>
                  <a:schemeClr val="accent2"/>
                </a:solidFill>
                <a:ea typeface="宋体" panose="02010600030101010101" pitchFamily="2" charset="-122"/>
              </a:rPr>
              <a:t>lower-alpha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	    Lowercase letters              a, b, c, d</a:t>
            </a:r>
          </a:p>
          <a:p>
            <a:pPr lvl="1">
              <a:spcBef>
                <a:spcPct val="20000"/>
              </a:spcBef>
              <a:buSzTx/>
              <a:buFontTx/>
              <a:buNone/>
              <a:tabLst>
                <a:tab pos="2397125" algn="l"/>
                <a:tab pos="4748213" algn="l"/>
              </a:tabLst>
            </a:pPr>
            <a:r>
              <a:rPr lang="en-US" altLang="zh-CN" b="0" i="1">
                <a:solidFill>
                  <a:schemeClr val="accent2"/>
                </a:solidFill>
                <a:ea typeface="宋体" panose="02010600030101010101" pitchFamily="2" charset="-122"/>
              </a:rPr>
              <a:t>upper-roman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	    Uppercase Roman	      I, II, III, IV</a:t>
            </a:r>
          </a:p>
          <a:p>
            <a:pPr lvl="1">
              <a:spcBef>
                <a:spcPct val="20000"/>
              </a:spcBef>
              <a:buSzTx/>
              <a:buFontTx/>
              <a:buNone/>
              <a:tabLst>
                <a:tab pos="2397125" algn="l"/>
                <a:tab pos="4748213" algn="l"/>
              </a:tabLst>
            </a:pPr>
            <a:r>
              <a:rPr lang="en-US" altLang="zh-CN" b="0" i="1">
                <a:solidFill>
                  <a:schemeClr val="accent2"/>
                </a:solidFill>
                <a:ea typeface="宋体" panose="02010600030101010101" pitchFamily="2" charset="-122"/>
              </a:rPr>
              <a:t>lower-roman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	    Lowercase Roman	      i, ii, iii, iv</a:t>
            </a:r>
          </a:p>
          <a:p>
            <a:pPr lvl="1">
              <a:spcBef>
                <a:spcPct val="20000"/>
              </a:spcBef>
              <a:buSzTx/>
              <a:buFontTx/>
              <a:buNone/>
              <a:tabLst>
                <a:tab pos="2397125" algn="l"/>
                <a:tab pos="4748213" algn="l"/>
              </a:tabLst>
            </a:pPr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SzTx/>
              <a:tabLst>
                <a:tab pos="2397125" algn="l"/>
                <a:tab pos="4748213" algn="l"/>
              </a:tabLst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Example 3-sequence_types.html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744"/>
    </mc:Choice>
    <mc:Fallback xmlns="">
      <p:transition spd="slow" advTm="49744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3.8 Alignment of text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991600" cy="5257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sz="2800" b="0" dirty="0">
                <a:solidFill>
                  <a:schemeClr val="accent2"/>
                </a:solidFill>
                <a:ea typeface="宋体" panose="02010600030101010101" pitchFamily="2" charset="-122"/>
              </a:rPr>
              <a:t>The </a:t>
            </a:r>
            <a:r>
              <a:rPr lang="en-US" altLang="zh-CN" sz="2800" b="0" i="1" dirty="0">
                <a:solidFill>
                  <a:srgbClr val="FF3300"/>
                </a:solidFill>
                <a:ea typeface="宋体" panose="02010600030101010101" pitchFamily="2" charset="-122"/>
              </a:rPr>
              <a:t>text-indent</a:t>
            </a:r>
            <a:r>
              <a:rPr lang="en-US" altLang="zh-CN" sz="2800" b="0" dirty="0">
                <a:solidFill>
                  <a:schemeClr val="accent2"/>
                </a:solidFill>
                <a:ea typeface="宋体" panose="02010600030101010101" pitchFamily="2" charset="-122"/>
              </a:rPr>
              <a:t> property allows the indentation of the first line 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sz="2800" b="0" dirty="0">
                <a:solidFill>
                  <a:schemeClr val="accent2"/>
                </a:solidFill>
                <a:ea typeface="宋体" panose="02010600030101010101" pitchFamily="2" charset="-122"/>
              </a:rPr>
              <a:t>Takes either a length or a % value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sz="2800" b="0" i="1" dirty="0" err="1">
                <a:solidFill>
                  <a:srgbClr val="FF0000"/>
                </a:solidFill>
                <a:ea typeface="宋体" panose="02010600030101010101" pitchFamily="2" charset="-122"/>
              </a:rPr>
              <a:t>text-indent:0.5in</a:t>
            </a:r>
            <a:endParaRPr lang="en-US" altLang="zh-CN" sz="2800" b="0" i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endParaRPr lang="en-US" altLang="zh-CN" sz="2800" b="0" i="1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sz="2800" b="0" dirty="0">
                <a:solidFill>
                  <a:schemeClr val="accent2"/>
                </a:solidFill>
                <a:ea typeface="宋体" panose="02010600030101010101" pitchFamily="2" charset="-122"/>
              </a:rPr>
              <a:t>The </a:t>
            </a:r>
            <a:r>
              <a:rPr lang="en-US" altLang="zh-CN" sz="2800" b="0" i="1" dirty="0">
                <a:solidFill>
                  <a:srgbClr val="FF3300"/>
                </a:solidFill>
                <a:ea typeface="宋体" panose="02010600030101010101" pitchFamily="2" charset="-122"/>
              </a:rPr>
              <a:t>text-align</a:t>
            </a:r>
            <a:r>
              <a:rPr lang="en-US" altLang="zh-CN" sz="2800" b="0" dirty="0">
                <a:solidFill>
                  <a:schemeClr val="accent2"/>
                </a:solidFill>
                <a:ea typeface="宋体" panose="02010600030101010101" pitchFamily="2" charset="-122"/>
              </a:rPr>
              <a:t> property is used to arrange text horizontally.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endParaRPr lang="en-US" altLang="zh-CN" sz="2800" b="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sz="2800" b="0" dirty="0">
                <a:solidFill>
                  <a:schemeClr val="accent2"/>
                </a:solidFill>
                <a:ea typeface="宋体" panose="02010600030101010101" pitchFamily="2" charset="-122"/>
              </a:rPr>
              <a:t>The </a:t>
            </a:r>
            <a:r>
              <a:rPr lang="en-US" altLang="zh-CN" sz="2800" b="0" i="1" dirty="0">
                <a:solidFill>
                  <a:srgbClr val="FF3300"/>
                </a:solidFill>
                <a:ea typeface="宋体" panose="02010600030101010101" pitchFamily="2" charset="-122"/>
              </a:rPr>
              <a:t>text-align</a:t>
            </a:r>
            <a:r>
              <a:rPr lang="en-US" altLang="zh-CN" sz="2800" b="0" dirty="0">
                <a:solidFill>
                  <a:schemeClr val="accent2"/>
                </a:solidFill>
                <a:ea typeface="宋体" panose="02010600030101010101" pitchFamily="2" charset="-122"/>
              </a:rPr>
              <a:t> property has the possible values,</a:t>
            </a:r>
            <a:r>
              <a:rPr lang="en-US" altLang="zh-CN" sz="2800" b="0" i="1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b="0" i="1" dirty="0">
                <a:solidFill>
                  <a:srgbClr val="FF0000"/>
                </a:solidFill>
                <a:ea typeface="宋体" panose="02010600030101010101" pitchFamily="2" charset="-122"/>
              </a:rPr>
              <a:t>left</a:t>
            </a:r>
            <a:r>
              <a:rPr lang="en-US" altLang="zh-CN" sz="2800" b="0" dirty="0">
                <a:solidFill>
                  <a:schemeClr val="accent2"/>
                </a:solidFill>
                <a:ea typeface="宋体" panose="02010600030101010101" pitchFamily="2" charset="-122"/>
              </a:rPr>
              <a:t> (the default), </a:t>
            </a:r>
            <a:r>
              <a:rPr lang="en-US" altLang="zh-CN" sz="2800" b="0" i="1" dirty="0">
                <a:solidFill>
                  <a:srgbClr val="FF0000"/>
                </a:solidFill>
                <a:ea typeface="宋体" panose="02010600030101010101" pitchFamily="2" charset="-122"/>
              </a:rPr>
              <a:t>center</a:t>
            </a:r>
            <a:r>
              <a:rPr lang="en-US" altLang="zh-CN" sz="2800" b="0" i="1" dirty="0">
                <a:solidFill>
                  <a:schemeClr val="accent2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800" b="0" i="1" dirty="0">
                <a:solidFill>
                  <a:srgbClr val="FF0000"/>
                </a:solidFill>
                <a:ea typeface="宋体" panose="02010600030101010101" pitchFamily="2" charset="-122"/>
              </a:rPr>
              <a:t>right</a:t>
            </a:r>
            <a:r>
              <a:rPr lang="en-US" altLang="zh-CN" sz="2800" b="0" dirty="0">
                <a:solidFill>
                  <a:schemeClr val="accent2"/>
                </a:solidFill>
                <a:ea typeface="宋体" panose="02010600030101010101" pitchFamily="2" charset="-122"/>
              </a:rPr>
              <a:t>, or</a:t>
            </a:r>
            <a:r>
              <a:rPr lang="en-US" altLang="zh-CN" sz="2800" b="0" i="1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b="0" i="1" dirty="0">
                <a:solidFill>
                  <a:srgbClr val="FF0000"/>
                </a:solidFill>
                <a:ea typeface="宋体" panose="02010600030101010101" pitchFamily="2" charset="-122"/>
              </a:rPr>
              <a:t>justify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endParaRPr lang="en-US" altLang="zh-CN" sz="2800" b="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740"/>
    </mc:Choice>
    <mc:Fallback xmlns="">
      <p:transition spd="slow" advTm="8974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3.9  Colors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610600" cy="5486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endParaRPr lang="en-US" altLang="zh-CN" sz="1600" b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SzTx/>
            </a:pPr>
            <a:r>
              <a:rPr lang="en-US" altLang="zh-CN" sz="2800" b="0">
                <a:solidFill>
                  <a:schemeClr val="accent2"/>
                </a:solidFill>
                <a:ea typeface="宋体" panose="02010600030101010101" pitchFamily="2" charset="-122"/>
              </a:rPr>
              <a:t>The </a:t>
            </a:r>
            <a:r>
              <a:rPr lang="en-US" altLang="zh-CN" sz="2800" b="0" i="1">
                <a:solidFill>
                  <a:srgbClr val="FF3300"/>
                </a:solidFill>
                <a:ea typeface="宋体" panose="02010600030101010101" pitchFamily="2" charset="-122"/>
              </a:rPr>
              <a:t>color</a:t>
            </a:r>
            <a:r>
              <a:rPr lang="en-US" altLang="zh-CN" sz="2800" b="0">
                <a:solidFill>
                  <a:schemeClr val="accent2"/>
                </a:solidFill>
                <a:ea typeface="宋体" panose="02010600030101010101" pitchFamily="2" charset="-122"/>
              </a:rPr>
              <a:t> property specifies the </a:t>
            </a:r>
            <a:r>
              <a:rPr lang="en-US" altLang="zh-CN" sz="2800" b="0" i="1">
                <a:solidFill>
                  <a:schemeClr val="accent2"/>
                </a:solidFill>
                <a:ea typeface="宋体" panose="02010600030101010101" pitchFamily="2" charset="-122"/>
              </a:rPr>
              <a:t>foreground color </a:t>
            </a:r>
            <a:r>
              <a:rPr lang="en-US" altLang="zh-CN" sz="2800" b="0">
                <a:solidFill>
                  <a:schemeClr val="accent2"/>
                </a:solidFill>
                <a:ea typeface="宋体" panose="02010600030101010101" pitchFamily="2" charset="-122"/>
              </a:rPr>
              <a:t>of elements</a:t>
            </a:r>
          </a:p>
          <a:p>
            <a:pPr lvl="3"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  </a:t>
            </a:r>
            <a:r>
              <a:rPr lang="en-US" altLang="zh-CN" b="0">
                <a:solidFill>
                  <a:srgbClr val="FF00FF"/>
                </a:solidFill>
                <a:ea typeface="宋体" panose="02010600030101010101" pitchFamily="2" charset="-122"/>
              </a:rPr>
              <a:t>&lt;style type = “text/css”&gt;</a:t>
            </a:r>
          </a:p>
          <a:p>
            <a:pPr lvl="3"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FF00FF"/>
                </a:solidFill>
                <a:ea typeface="宋体" panose="02010600030101010101" pitchFamily="2" charset="-122"/>
              </a:rPr>
              <a:t>       th.red {</a:t>
            </a:r>
            <a:r>
              <a:rPr lang="en-US" altLang="zh-CN" b="0" i="1">
                <a:solidFill>
                  <a:srgbClr val="FF00FF"/>
                </a:solidFill>
                <a:ea typeface="宋体" panose="02010600030101010101" pitchFamily="2" charset="-122"/>
              </a:rPr>
              <a:t>color: red</a:t>
            </a:r>
            <a:r>
              <a:rPr lang="en-US" altLang="zh-CN" b="0">
                <a:solidFill>
                  <a:srgbClr val="FF00FF"/>
                </a:solidFill>
                <a:ea typeface="宋体" panose="02010600030101010101" pitchFamily="2" charset="-122"/>
              </a:rPr>
              <a:t>}</a:t>
            </a:r>
          </a:p>
          <a:p>
            <a:pPr lvl="3"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FF00FF"/>
                </a:solidFill>
                <a:ea typeface="宋体" panose="02010600030101010101" pitchFamily="2" charset="-122"/>
              </a:rPr>
              <a:t>       th.orange {</a:t>
            </a:r>
            <a:r>
              <a:rPr lang="en-US" altLang="zh-CN" b="0" i="1">
                <a:solidFill>
                  <a:srgbClr val="FF00FF"/>
                </a:solidFill>
                <a:ea typeface="宋体" panose="02010600030101010101" pitchFamily="2" charset="-122"/>
              </a:rPr>
              <a:t>color: orange</a:t>
            </a:r>
            <a:r>
              <a:rPr lang="en-US" altLang="zh-CN" b="0">
                <a:solidFill>
                  <a:srgbClr val="FF00FF"/>
                </a:solidFill>
                <a:ea typeface="宋体" panose="02010600030101010101" pitchFamily="2" charset="-122"/>
              </a:rPr>
              <a:t>}</a:t>
            </a:r>
          </a:p>
          <a:p>
            <a:pPr lvl="3"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FF00FF"/>
                </a:solidFill>
                <a:ea typeface="宋体" panose="02010600030101010101" pitchFamily="2" charset="-122"/>
              </a:rPr>
              <a:t>  &lt;/style&gt;  …</a:t>
            </a:r>
          </a:p>
          <a:p>
            <a:pPr lvl="3"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FF00FF"/>
                </a:solidFill>
                <a:ea typeface="宋体" panose="02010600030101010101" pitchFamily="2" charset="-122"/>
              </a:rPr>
              <a:t>  &lt;table border = "5"&gt;</a:t>
            </a:r>
          </a:p>
          <a:p>
            <a:pPr lvl="3"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FF00FF"/>
                </a:solidFill>
                <a:ea typeface="宋体" panose="02010600030101010101" pitchFamily="2" charset="-122"/>
              </a:rPr>
              <a:t>    &lt;tr&gt;</a:t>
            </a:r>
          </a:p>
          <a:p>
            <a:pPr lvl="3"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FF00FF"/>
                </a:solidFill>
                <a:ea typeface="宋体" panose="02010600030101010101" pitchFamily="2" charset="-122"/>
              </a:rPr>
              <a:t>      &lt;th class = "red"&gt; Apple &lt;/th&gt;</a:t>
            </a:r>
          </a:p>
          <a:p>
            <a:pPr lvl="3"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FF00FF"/>
                </a:solidFill>
                <a:ea typeface="宋体" panose="02010600030101010101" pitchFamily="2" charset="-122"/>
              </a:rPr>
              <a:t>      &lt;th class = "orange"&gt; Orange &lt;/th&gt;</a:t>
            </a:r>
          </a:p>
          <a:p>
            <a:pPr lvl="3"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FF00FF"/>
                </a:solidFill>
                <a:ea typeface="宋体" panose="02010600030101010101" pitchFamily="2" charset="-122"/>
              </a:rPr>
              <a:t>	 &lt;/tr&gt;</a:t>
            </a:r>
          </a:p>
          <a:p>
            <a:pPr lvl="3"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FF00FF"/>
                </a:solidFill>
                <a:ea typeface="宋体" panose="02010600030101010101" pitchFamily="2" charset="-122"/>
              </a:rPr>
              <a:t>  &lt;/table&gt;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</a:pPr>
            <a:r>
              <a:rPr lang="en-US" altLang="zh-CN" sz="2800" b="0">
                <a:solidFill>
                  <a:schemeClr val="accent2"/>
                </a:solidFill>
                <a:ea typeface="宋体" panose="02010600030101010101" pitchFamily="2" charset="-122"/>
              </a:rPr>
              <a:t>The </a:t>
            </a:r>
            <a:r>
              <a:rPr lang="en-US" altLang="zh-CN" sz="2800" b="0" i="1">
                <a:solidFill>
                  <a:srgbClr val="FF3300"/>
                </a:solidFill>
                <a:ea typeface="宋体" panose="02010600030101010101" pitchFamily="2" charset="-122"/>
              </a:rPr>
              <a:t>background-color</a:t>
            </a:r>
            <a:r>
              <a:rPr lang="en-US" altLang="zh-CN" sz="2800" b="0">
                <a:solidFill>
                  <a:schemeClr val="accent2"/>
                </a:solidFill>
                <a:ea typeface="宋体" panose="02010600030101010101" pitchFamily="2" charset="-122"/>
              </a:rPr>
              <a:t> property specifies the </a:t>
            </a:r>
            <a:r>
              <a:rPr lang="en-US" altLang="zh-CN" sz="2800" b="0" i="1">
                <a:solidFill>
                  <a:schemeClr val="accent2"/>
                </a:solidFill>
                <a:ea typeface="宋体" panose="02010600030101010101" pitchFamily="2" charset="-122"/>
              </a:rPr>
              <a:t>background color</a:t>
            </a:r>
            <a:r>
              <a:rPr lang="en-US" altLang="zh-CN" sz="2800" b="0">
                <a:solidFill>
                  <a:schemeClr val="accent2"/>
                </a:solidFill>
                <a:ea typeface="宋体" panose="02010600030101010101" pitchFamily="2" charset="-122"/>
              </a:rPr>
              <a:t> of elements.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321"/>
    </mc:Choice>
    <mc:Fallback xmlns="">
      <p:transition spd="slow" advTm="7432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3.1 Introduction (pp.96)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 dirty="0" err="1">
                <a:solidFill>
                  <a:srgbClr val="FF0000"/>
                </a:solidFill>
                <a:ea typeface="宋体" panose="02010600030101010101" pitchFamily="2" charset="-122"/>
              </a:rPr>
              <a:t>CSS</a:t>
            </a: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 provides the means to control and change presentation of HTML documents.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endParaRPr lang="en-US" altLang="zh-CN" b="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Style sheets allow you to impose a standard style on </a:t>
            </a:r>
            <a:r>
              <a:rPr lang="en-US" altLang="zh-CN" b="0" dirty="0">
                <a:solidFill>
                  <a:srgbClr val="FF0000"/>
                </a:solidFill>
                <a:ea typeface="宋体" panose="02010600030101010101" pitchFamily="2" charset="-122"/>
              </a:rPr>
              <a:t>a whole document</a:t>
            </a: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, or even </a:t>
            </a:r>
            <a:r>
              <a:rPr lang="en-US" altLang="zh-CN" b="0" dirty="0">
                <a:solidFill>
                  <a:srgbClr val="FF0000"/>
                </a:solidFill>
                <a:ea typeface="宋体" panose="02010600030101010101" pitchFamily="2" charset="-122"/>
              </a:rPr>
              <a:t>a whole collection of documents.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endParaRPr lang="en-US" altLang="zh-CN" b="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endParaRPr lang="en-US" altLang="zh-CN" b="0" dirty="0"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 dirty="0" err="1">
                <a:solidFill>
                  <a:schemeClr val="accent2"/>
                </a:solidFill>
                <a:ea typeface="宋体" panose="02010600030101010101" pitchFamily="2" charset="-122"/>
              </a:rPr>
              <a:t>CSS</a:t>
            </a: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 is not technically HTML, but can be embedded in HTML documents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endParaRPr lang="en-US" altLang="zh-CN" b="0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230"/>
    </mc:Choice>
    <mc:Fallback xmlns="">
      <p:transition spd="slow" advTm="11123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3.10.2  Margins</a:t>
            </a:r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b="0" dirty="0">
                <a:solidFill>
                  <a:schemeClr val="accent2"/>
                </a:solidFill>
                <a:ea typeface="宋体" panose="02010600030101010101" pitchFamily="2" charset="-122"/>
              </a:rPr>
              <a:t>The</a:t>
            </a:r>
            <a:r>
              <a:rPr lang="en-US" altLang="zh-CN" sz="2800" b="0" i="1" dirty="0">
                <a:solidFill>
                  <a:srgbClr val="FF3300"/>
                </a:solidFill>
                <a:ea typeface="宋体" panose="02010600030101010101" pitchFamily="2" charset="-122"/>
              </a:rPr>
              <a:t> margin</a:t>
            </a:r>
            <a:r>
              <a:rPr lang="en-US" altLang="zh-CN" sz="2800" b="0" dirty="0">
                <a:solidFill>
                  <a:srgbClr val="FF33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b="0" dirty="0">
                <a:solidFill>
                  <a:schemeClr val="accent2"/>
                </a:solidFill>
                <a:ea typeface="宋体" panose="02010600030101010101" pitchFamily="2" charset="-122"/>
              </a:rPr>
              <a:t>property  is the space between the border (if any) of an element and the element's neighbor.</a:t>
            </a:r>
          </a:p>
          <a:p>
            <a:endParaRPr lang="en-US" altLang="zh-CN" sz="2800" b="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 sz="2800" b="0" dirty="0">
                <a:solidFill>
                  <a:schemeClr val="accent2"/>
                </a:solidFill>
                <a:ea typeface="宋体" panose="02010600030101010101" pitchFamily="2" charset="-122"/>
              </a:rPr>
              <a:t>It can also be refined into four properties, </a:t>
            </a:r>
            <a:r>
              <a:rPr lang="en-US" altLang="zh-CN" sz="2800" b="0" dirty="0">
                <a:solidFill>
                  <a:srgbClr val="FF0000"/>
                </a:solidFill>
                <a:ea typeface="宋体" panose="02010600030101010101" pitchFamily="2" charset="-122"/>
              </a:rPr>
              <a:t>margin-left, margin-right, margin-bottom, and margin-top</a:t>
            </a:r>
          </a:p>
          <a:p>
            <a:endParaRPr lang="en-US" altLang="zh-CN" sz="2800" b="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 sz="2800" b="0" dirty="0">
                <a:solidFill>
                  <a:schemeClr val="accent2"/>
                </a:solidFill>
                <a:ea typeface="宋体" panose="02010600030101010101" pitchFamily="2" charset="-122"/>
              </a:rPr>
              <a:t>Example 3-</a:t>
            </a:r>
            <a:r>
              <a:rPr lang="en-US" altLang="zh-CN" sz="2800" b="0" dirty="0" err="1">
                <a:solidFill>
                  <a:schemeClr val="accent2"/>
                </a:solidFill>
                <a:ea typeface="宋体" panose="02010600030101010101" pitchFamily="2" charset="-122"/>
              </a:rPr>
              <a:t>margin.html</a:t>
            </a:r>
            <a:endParaRPr lang="en-US" altLang="zh-CN" sz="2800" b="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069"/>
    </mc:Choice>
    <mc:Fallback xmlns="">
      <p:transition spd="slow" advTm="78069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3.11 Background images</a:t>
            </a:r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1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endParaRPr lang="en-US" altLang="zh-CN" b="0" i="1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 sz="2800" b="0" i="1">
                <a:solidFill>
                  <a:srgbClr val="FF3300"/>
                </a:solidFill>
                <a:ea typeface="宋体" panose="02010600030101010101" pitchFamily="2" charset="-122"/>
              </a:rPr>
              <a:t>background-image</a:t>
            </a:r>
            <a:r>
              <a:rPr lang="en-US" altLang="zh-CN" sz="2800" b="0">
                <a:solidFill>
                  <a:srgbClr val="FF33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b="0">
                <a:solidFill>
                  <a:schemeClr val="accent2"/>
                </a:solidFill>
                <a:ea typeface="宋体" panose="02010600030101010101" pitchFamily="2" charset="-122"/>
              </a:rPr>
              <a:t>property is used to place an image in the background of an element.</a:t>
            </a:r>
          </a:p>
          <a:p>
            <a:endParaRPr lang="en-US" altLang="zh-CN" sz="2800" b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 sz="2800" b="0">
                <a:solidFill>
                  <a:schemeClr val="accent2"/>
                </a:solidFill>
                <a:ea typeface="宋体" panose="02010600030101010101" pitchFamily="2" charset="-122"/>
              </a:rPr>
              <a:t>Example 3-back.html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843"/>
    </mc:Choice>
    <mc:Fallback xmlns="">
      <p:transition spd="slow" advTm="33843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3.12 The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&lt;span&gt;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&lt;div&gt;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tags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20000"/>
              </a:spcBef>
              <a:buSzTx/>
            </a:pPr>
            <a:endParaRPr lang="en-US" altLang="zh-CN" sz="2800" b="0" dirty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SzTx/>
            </a:pPr>
            <a:r>
              <a:rPr lang="en-US" altLang="zh-CN" sz="2800" b="0" dirty="0">
                <a:solidFill>
                  <a:schemeClr val="accent2"/>
                </a:solidFill>
                <a:ea typeface="宋体" panose="02010600030101010101" pitchFamily="2" charset="-122"/>
              </a:rPr>
              <a:t>In many situations, we want to apply special font properties to less than a whole paragraph of text.</a:t>
            </a:r>
          </a:p>
          <a:p>
            <a:pPr lvl="1">
              <a:spcBef>
                <a:spcPct val="20000"/>
              </a:spcBef>
              <a:buSzTx/>
            </a:pPr>
            <a:r>
              <a:rPr lang="en-US" altLang="zh-CN" sz="2800" b="0" dirty="0">
                <a:solidFill>
                  <a:schemeClr val="accent2"/>
                </a:solidFill>
                <a:ea typeface="宋体" panose="02010600030101010101" pitchFamily="2" charset="-122"/>
              </a:rPr>
              <a:t>Solution: a new tag to define an element in the content of a larger element - </a:t>
            </a:r>
            <a:r>
              <a:rPr lang="en-US" altLang="zh-CN" sz="2800" b="0" dirty="0">
                <a:solidFill>
                  <a:srgbClr val="FF0000"/>
                </a:solidFill>
                <a:ea typeface="宋体" panose="02010600030101010101" pitchFamily="2" charset="-122"/>
              </a:rPr>
              <a:t>&lt;span&gt;</a:t>
            </a:r>
          </a:p>
          <a:p>
            <a:pPr lvl="1">
              <a:spcBef>
                <a:spcPct val="20000"/>
              </a:spcBef>
              <a:buSzTx/>
            </a:pPr>
            <a:endParaRPr lang="en-US" altLang="zh-CN" sz="2800" b="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buSzTx/>
            </a:pPr>
            <a:r>
              <a:rPr lang="en-US" altLang="zh-CN" sz="2800" b="0" dirty="0">
                <a:solidFill>
                  <a:schemeClr val="accent2"/>
                </a:solidFill>
                <a:ea typeface="宋体" panose="02010600030101010101" pitchFamily="2" charset="-122"/>
              </a:rPr>
              <a:t>The default meaning of </a:t>
            </a:r>
            <a:r>
              <a:rPr lang="en-US" altLang="zh-CN" sz="2800" b="0" dirty="0">
                <a:solidFill>
                  <a:srgbClr val="FF0000"/>
                </a:solidFill>
                <a:ea typeface="宋体" panose="02010600030101010101" pitchFamily="2" charset="-122"/>
              </a:rPr>
              <a:t>&lt;span&gt; </a:t>
            </a:r>
            <a:r>
              <a:rPr lang="en-US" altLang="zh-CN" sz="2800" b="0" dirty="0">
                <a:solidFill>
                  <a:schemeClr val="accent2"/>
                </a:solidFill>
                <a:ea typeface="宋体" panose="02010600030101010101" pitchFamily="2" charset="-122"/>
              </a:rPr>
              <a:t>is to leave the content as it is</a:t>
            </a:r>
          </a:p>
          <a:p>
            <a:pPr lvl="3">
              <a:spcBef>
                <a:spcPct val="20000"/>
              </a:spcBef>
              <a:buSzTx/>
              <a:buFontTx/>
              <a:buNone/>
            </a:pPr>
            <a:r>
              <a:rPr lang="en-US" altLang="zh-CN" sz="2800" b="0" dirty="0">
                <a:solidFill>
                  <a:srgbClr val="FF00FF"/>
                </a:solidFill>
                <a:ea typeface="宋体" panose="02010600030101010101" pitchFamily="2" charset="-122"/>
              </a:rPr>
              <a:t>&lt;p&gt;</a:t>
            </a:r>
          </a:p>
          <a:p>
            <a:pPr lvl="3">
              <a:spcBef>
                <a:spcPct val="20000"/>
              </a:spcBef>
              <a:buSzTx/>
              <a:buFontTx/>
              <a:buNone/>
            </a:pPr>
            <a:r>
              <a:rPr lang="en-US" altLang="zh-CN" sz="2800" b="0" dirty="0">
                <a:solidFill>
                  <a:srgbClr val="FF00FF"/>
                </a:solidFill>
                <a:ea typeface="宋体" panose="02010600030101010101" pitchFamily="2" charset="-122"/>
              </a:rPr>
              <a:t>   Now is the &lt;span&gt; best time &lt;/span&gt; ever!</a:t>
            </a:r>
          </a:p>
          <a:p>
            <a:pPr lvl="3">
              <a:spcBef>
                <a:spcPct val="20000"/>
              </a:spcBef>
              <a:buSzTx/>
              <a:buFontTx/>
              <a:buNone/>
            </a:pPr>
            <a:r>
              <a:rPr lang="en-US" altLang="zh-CN" sz="2800" b="0" dirty="0">
                <a:solidFill>
                  <a:srgbClr val="FF00FF"/>
                </a:solidFill>
                <a:ea typeface="宋体" panose="02010600030101010101" pitchFamily="2" charset="-122"/>
              </a:rPr>
              <a:t>&lt;/p&gt;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823"/>
    </mc:Choice>
    <mc:Fallback xmlns="">
      <p:transition spd="slow" advTm="87823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3.12 The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&lt;span&gt;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and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&lt;div&gt;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tags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20000"/>
              </a:spcBef>
              <a:buSzTx/>
            </a:pPr>
            <a:r>
              <a:rPr lang="en-US" altLang="zh-CN" sz="2800" b="0">
                <a:solidFill>
                  <a:srgbClr val="063DE8"/>
                </a:solidFill>
                <a:ea typeface="宋体" panose="02010600030101010101" pitchFamily="2" charset="-122"/>
              </a:rPr>
              <a:t>&lt;span&gt; is usually used with defined styles</a:t>
            </a:r>
          </a:p>
          <a:p>
            <a:pPr>
              <a:spcBef>
                <a:spcPct val="20000"/>
              </a:spcBef>
              <a:buSzTx/>
              <a:buFontTx/>
              <a:buNone/>
            </a:pPr>
            <a:r>
              <a:rPr lang="en-US" altLang="zh-CN" sz="4000" b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b="0">
                <a:solidFill>
                  <a:srgbClr val="FF00FF"/>
                </a:solidFill>
                <a:ea typeface="宋体" panose="02010600030101010101" pitchFamily="2" charset="-122"/>
              </a:rPr>
              <a:t>&lt;style type = "text/css"&gt;</a:t>
            </a:r>
          </a:p>
          <a:p>
            <a:pPr lvl="1"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FF00FF"/>
                </a:solidFill>
                <a:ea typeface="宋体" panose="02010600030101010101" pitchFamily="2" charset="-122"/>
              </a:rPr>
              <a:t>      .bigred {font-size: 24pt;font-family: Ariel; color: red}</a:t>
            </a:r>
          </a:p>
          <a:p>
            <a:pPr lvl="1"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FF00FF"/>
                </a:solidFill>
                <a:ea typeface="宋体" panose="02010600030101010101" pitchFamily="2" charset="-122"/>
              </a:rPr>
              <a:t> &lt;/style&gt;  ….</a:t>
            </a:r>
          </a:p>
          <a:p>
            <a:pPr lvl="1"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FF00FF"/>
                </a:solidFill>
                <a:ea typeface="宋体" panose="02010600030101010101" pitchFamily="2" charset="-122"/>
              </a:rPr>
              <a:t>     &lt;p&gt;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FF00FF"/>
                </a:solidFill>
                <a:ea typeface="宋体" panose="02010600030101010101" pitchFamily="2" charset="-122"/>
              </a:rPr>
              <a:t>        Now is the 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FF00FF"/>
                </a:solidFill>
                <a:ea typeface="宋体" panose="02010600030101010101" pitchFamily="2" charset="-122"/>
              </a:rPr>
              <a:t>            &lt;span class = "bigred"&gt;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FF00FF"/>
                </a:solidFill>
                <a:ea typeface="宋体" panose="02010600030101010101" pitchFamily="2" charset="-122"/>
              </a:rPr>
              <a:t>        best time &lt;/span&gt; ever!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FF00FF"/>
                </a:solidFill>
                <a:ea typeface="宋体" panose="02010600030101010101" pitchFamily="2" charset="-122"/>
              </a:rPr>
              <a:t>     &lt;/p&gt;</a:t>
            </a:r>
          </a:p>
          <a:p>
            <a:endParaRPr lang="zh-CN" altLang="en-US">
              <a:solidFill>
                <a:srgbClr val="FF00FF"/>
              </a:solidFill>
              <a:ea typeface="宋体" panose="02010600030101010101" pitchFamily="2" charset="-122"/>
            </a:endParaRPr>
          </a:p>
        </p:txBody>
      </p:sp>
      <p:pic>
        <p:nvPicPr>
          <p:cNvPr id="35844" name="Picture 4" descr="ch3_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3"/>
          <a:stretch>
            <a:fillRect/>
          </a:stretch>
        </p:blipFill>
        <p:spPr bwMode="auto">
          <a:xfrm>
            <a:off x="3124200" y="5181600"/>
            <a:ext cx="58293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79"/>
    </mc:Choice>
    <mc:Fallback xmlns="">
      <p:transition spd="slow" advTm="35379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3.12 The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&lt;span&gt;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&lt;div&gt;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tags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50387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sz="2800" b="0" dirty="0">
                <a:solidFill>
                  <a:schemeClr val="accent2"/>
                </a:solidFill>
                <a:ea typeface="宋体" panose="02010600030101010101" pitchFamily="2" charset="-122"/>
              </a:rPr>
              <a:t>Another tag that is useful for style specifications: </a:t>
            </a:r>
            <a:r>
              <a:rPr lang="en-US" altLang="zh-CN" sz="2800" b="0" dirty="0">
                <a:solidFill>
                  <a:srgbClr val="FF3300"/>
                </a:solidFill>
                <a:ea typeface="宋体" panose="02010600030101010101" pitchFamily="2" charset="-122"/>
              </a:rPr>
              <a:t>&lt;div&gt;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sz="2800" b="0" dirty="0">
                <a:solidFill>
                  <a:schemeClr val="accent2"/>
                </a:solidFill>
                <a:ea typeface="宋体" panose="02010600030101010101" pitchFamily="2" charset="-122"/>
              </a:rPr>
              <a:t>Used to create document </a:t>
            </a:r>
            <a:r>
              <a:rPr lang="en-US" altLang="zh-CN" sz="2800" b="0" dirty="0">
                <a:solidFill>
                  <a:srgbClr val="FF0000"/>
                </a:solidFill>
                <a:ea typeface="宋体" panose="02010600030101010101" pitchFamily="2" charset="-122"/>
              </a:rPr>
              <a:t>sections</a:t>
            </a:r>
            <a:r>
              <a:rPr lang="en-US" altLang="zh-CN" sz="2800" b="0" dirty="0">
                <a:solidFill>
                  <a:schemeClr val="accent2"/>
                </a:solidFill>
                <a:ea typeface="宋体" panose="02010600030101010101" pitchFamily="2" charset="-122"/>
              </a:rPr>
              <a:t> (several paragraphs) for which style can be specified.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buSzTx/>
            </a:pPr>
            <a:endParaRPr lang="en-US" altLang="zh-CN" sz="2800" b="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sz="2800" b="0" dirty="0">
                <a:solidFill>
                  <a:schemeClr val="accent2"/>
                </a:solidFill>
                <a:ea typeface="宋体" panose="02010600030101010101" pitchFamily="2" charset="-122"/>
              </a:rPr>
              <a:t>Example 3-</a:t>
            </a:r>
            <a:r>
              <a:rPr lang="en-US" altLang="zh-CN" sz="2800" b="0" dirty="0" err="1">
                <a:solidFill>
                  <a:schemeClr val="accent2"/>
                </a:solidFill>
                <a:ea typeface="宋体" panose="02010600030101010101" pitchFamily="2" charset="-122"/>
              </a:rPr>
              <a:t>div.html</a:t>
            </a:r>
            <a:endParaRPr lang="en-US" altLang="zh-CN" sz="2800" b="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802"/>
    </mc:Choice>
    <mc:Fallback xmlns="">
      <p:transition spd="slow" advTm="78802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Class exercises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Exercise 3.5 (</a:t>
            </a:r>
            <a:r>
              <a:rPr lang="en-US" altLang="zh-CN" sz="2800" dirty="0" err="1">
                <a:solidFill>
                  <a:schemeClr val="accent2"/>
                </a:solidFill>
                <a:ea typeface="宋体" panose="02010600030101010101" pitchFamily="2" charset="-122"/>
              </a:rPr>
              <a:t>pp.135</a:t>
            </a: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</a:p>
          <a:p>
            <a:pPr>
              <a:buFontTx/>
              <a:buNone/>
            </a:pP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Create and test an HTML document that has six short paragraphs of text that describe various aspects of 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your life. </a:t>
            </a:r>
            <a:endParaRPr lang="en-US" altLang="zh-CN" b="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You must define three different paragraph styles, </a:t>
            </a:r>
            <a:r>
              <a:rPr lang="en-US" altLang="zh-CN" b="0" dirty="0" err="1">
                <a:solidFill>
                  <a:schemeClr val="accent2"/>
                </a:solidFill>
                <a:ea typeface="宋体" panose="02010600030101010101" pitchFamily="2" charset="-122"/>
              </a:rPr>
              <a:t>p1</a:t>
            </a: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, </a:t>
            </a:r>
            <a:r>
              <a:rPr lang="en-US" altLang="zh-CN" b="0" dirty="0" err="1">
                <a:solidFill>
                  <a:schemeClr val="accent2"/>
                </a:solidFill>
                <a:ea typeface="宋体" panose="02010600030101010101" pitchFamily="2" charset="-122"/>
              </a:rPr>
              <a:t>p2</a:t>
            </a: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, and </a:t>
            </a:r>
            <a:r>
              <a:rPr lang="en-US" altLang="zh-CN" b="0" dirty="0" err="1">
                <a:solidFill>
                  <a:schemeClr val="accent2"/>
                </a:solidFill>
                <a:ea typeface="宋体" panose="02010600030101010101" pitchFamily="2" charset="-122"/>
              </a:rPr>
              <a:t>p3</a:t>
            </a: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. The </a:t>
            </a:r>
            <a:r>
              <a:rPr lang="en-US" altLang="zh-CN" b="0" dirty="0" err="1">
                <a:solidFill>
                  <a:schemeClr val="accent2"/>
                </a:solidFill>
                <a:ea typeface="宋体" panose="02010600030101010101" pitchFamily="2" charset="-122"/>
              </a:rPr>
              <a:t>p1</a:t>
            </a: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 style must use left and right margins of 20 pixels, a background color of pink, and a foreground color of blue. The </a:t>
            </a:r>
            <a:r>
              <a:rPr lang="en-US" altLang="zh-CN" b="0" dirty="0" err="1">
                <a:solidFill>
                  <a:schemeClr val="accent2"/>
                </a:solidFill>
                <a:ea typeface="宋体" panose="02010600030101010101" pitchFamily="2" charset="-122"/>
              </a:rPr>
              <a:t>p2</a:t>
            </a: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 style must use left and right margins of 30 pixels, a background color of black, and a foreground color of yellow. The </a:t>
            </a:r>
            <a:r>
              <a:rPr lang="en-US" altLang="zh-CN" b="0" dirty="0" err="1">
                <a:solidFill>
                  <a:schemeClr val="accent2"/>
                </a:solidFill>
                <a:ea typeface="宋体" panose="02010600030101010101" pitchFamily="2" charset="-122"/>
              </a:rPr>
              <a:t>p3</a:t>
            </a: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 style must use a text indent of 1 centimeter, a background color of green, and a foreground color of white. </a:t>
            </a:r>
          </a:p>
          <a:p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The first and fourth paragraphs must use </a:t>
            </a:r>
            <a:r>
              <a:rPr lang="en-US" altLang="zh-CN" b="0" dirty="0" err="1">
                <a:solidFill>
                  <a:schemeClr val="accent2"/>
                </a:solidFill>
                <a:ea typeface="宋体" panose="02010600030101010101" pitchFamily="2" charset="-122"/>
              </a:rPr>
              <a:t>p1</a:t>
            </a: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, the second and fifth must use </a:t>
            </a:r>
            <a:r>
              <a:rPr lang="en-US" altLang="zh-CN" b="0" dirty="0" err="1">
                <a:solidFill>
                  <a:schemeClr val="accent2"/>
                </a:solidFill>
                <a:ea typeface="宋体" panose="02010600030101010101" pitchFamily="2" charset="-122"/>
              </a:rPr>
              <a:t>p2</a:t>
            </a: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, and the third and sixth must use </a:t>
            </a:r>
            <a:r>
              <a:rPr lang="en-US" altLang="zh-CN" b="0" dirty="0" err="1">
                <a:solidFill>
                  <a:schemeClr val="accent2"/>
                </a:solidFill>
                <a:ea typeface="宋体" panose="02010600030101010101" pitchFamily="2" charset="-122"/>
              </a:rPr>
              <a:t>p3</a:t>
            </a: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9"/>
    </mc:Choice>
    <mc:Fallback xmlns="">
      <p:transition spd="slow" advTm="273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3.2 Levels of Style Sheets (pp.97)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spcBef>
                <a:spcPct val="20000"/>
              </a:spcBef>
              <a:buSzTx/>
            </a:pP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There are three levels of style sheets:</a:t>
            </a:r>
          </a:p>
          <a:p>
            <a:pPr marL="457200" indent="-457200">
              <a:spcBef>
                <a:spcPct val="20000"/>
              </a:spcBef>
              <a:buSzTx/>
            </a:pPr>
            <a:endParaRPr lang="en-US" altLang="zh-CN" b="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800100" lvl="1" indent="-342900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 dirty="0">
                <a:solidFill>
                  <a:srgbClr val="FF0000"/>
                </a:solidFill>
                <a:ea typeface="宋体" panose="02010600030101010101" pitchFamily="2" charset="-122"/>
              </a:rPr>
              <a:t>Inline level </a:t>
            </a: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- specified for a specific occurrence of a tag and apply only to that tag.</a:t>
            </a:r>
            <a:b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</a:br>
            <a:endParaRPr lang="en-US" altLang="zh-CN" b="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800100" lvl="1" indent="-342900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 dirty="0">
                <a:solidFill>
                  <a:srgbClr val="FF0000"/>
                </a:solidFill>
                <a:ea typeface="宋体" panose="02010600030101010101" pitchFamily="2" charset="-122"/>
              </a:rPr>
              <a:t>Document level</a:t>
            </a: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  - apply to the whole document in which they appear.</a:t>
            </a:r>
          </a:p>
          <a:p>
            <a:pPr marL="800100" lvl="1" indent="-342900">
              <a:lnSpc>
                <a:spcPct val="100000"/>
              </a:lnSpc>
              <a:spcBef>
                <a:spcPct val="20000"/>
              </a:spcBef>
              <a:buSzTx/>
            </a:pPr>
            <a:endParaRPr lang="en-US" altLang="zh-CN" b="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800100" lvl="1" indent="-342900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 dirty="0">
                <a:solidFill>
                  <a:srgbClr val="FF0000"/>
                </a:solidFill>
                <a:ea typeface="宋体" panose="02010600030101010101" pitchFamily="2" charset="-122"/>
              </a:rPr>
              <a:t>External level </a:t>
            </a: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- can be applied to any number of documents.</a:t>
            </a:r>
          </a:p>
          <a:p>
            <a:pPr marL="800100" lvl="1" indent="-342900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endParaRPr lang="en-US" altLang="zh-CN" b="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457200" indent="-457200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When more than one style sheet applies to a specific tag in a document, the </a:t>
            </a:r>
            <a:r>
              <a:rPr lang="en-US" altLang="zh-CN" b="0" i="1" dirty="0">
                <a:solidFill>
                  <a:schemeClr val="accent2"/>
                </a:solidFill>
                <a:ea typeface="宋体" panose="02010600030101010101" pitchFamily="2" charset="-122"/>
              </a:rPr>
              <a:t>lowest level </a:t>
            </a: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style sheet has precedence.</a:t>
            </a:r>
          </a:p>
          <a:p>
            <a:pPr marL="457200" indent="-457200"/>
            <a:endParaRPr lang="zh-CN" altLang="en-US" sz="20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563"/>
    </mc:Choice>
    <mc:Fallback xmlns="">
      <p:transition spd="slow" advTm="13256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3.2 Levels of Style Sheets</a:t>
            </a:r>
            <a:r>
              <a:rPr lang="en-US" altLang="zh-CN" sz="320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257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 i="1" dirty="0">
                <a:solidFill>
                  <a:srgbClr val="FF0000"/>
                </a:solidFill>
                <a:ea typeface="宋体" panose="02010600030101010101" pitchFamily="2" charset="-122"/>
              </a:rPr>
              <a:t>Inline style</a:t>
            </a:r>
            <a:r>
              <a:rPr lang="en-US" altLang="zh-CN" b="0" i="1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sheets appear in the </a:t>
            </a:r>
            <a:r>
              <a:rPr lang="en-US" altLang="zh-CN" b="0" i="1" dirty="0">
                <a:solidFill>
                  <a:schemeClr val="accent2"/>
                </a:solidFill>
                <a:ea typeface="宋体" panose="02010600030101010101" pitchFamily="2" charset="-122"/>
              </a:rPr>
              <a:t>tag</a:t>
            </a: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 itself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		</a:t>
            </a:r>
            <a:r>
              <a:rPr lang="en-US" altLang="zh-CN" b="0" dirty="0">
                <a:solidFill>
                  <a:srgbClr val="FFC000"/>
                </a:solidFill>
                <a:ea typeface="宋体" panose="02010600030101010101" pitchFamily="2" charset="-122"/>
              </a:rPr>
              <a:t>&lt;p style="color: red"&gt;inline style sheet&lt;/p&gt;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endParaRPr lang="en-US" altLang="zh-CN" b="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 i="1" dirty="0">
                <a:solidFill>
                  <a:srgbClr val="FF0000"/>
                </a:solidFill>
                <a:ea typeface="宋体" panose="02010600030101010101" pitchFamily="2" charset="-122"/>
              </a:rPr>
              <a:t>Document-level</a:t>
            </a:r>
            <a:r>
              <a:rPr lang="en-US" altLang="zh-CN" b="0" i="1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style sheets appear in the </a:t>
            </a:r>
            <a:r>
              <a:rPr lang="en-US" altLang="zh-CN" b="0" i="1" dirty="0">
                <a:solidFill>
                  <a:schemeClr val="accent2"/>
                </a:solidFill>
                <a:ea typeface="宋体" panose="02010600030101010101" pitchFamily="2" charset="-122"/>
              </a:rPr>
              <a:t>head</a:t>
            </a: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 of HTML document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		</a:t>
            </a:r>
            <a:r>
              <a:rPr lang="en-US" altLang="zh-CN" b="0" dirty="0">
                <a:solidFill>
                  <a:srgbClr val="FFC000"/>
                </a:solidFill>
                <a:ea typeface="宋体" panose="02010600030101010101" pitchFamily="2" charset="-122"/>
              </a:rPr>
              <a:t>&lt;style type="text/</a:t>
            </a:r>
            <a:r>
              <a:rPr lang="en-US" altLang="zh-CN" b="0" dirty="0" err="1">
                <a:solidFill>
                  <a:srgbClr val="FFC000"/>
                </a:solidFill>
                <a:ea typeface="宋体" panose="02010600030101010101" pitchFamily="2" charset="-122"/>
              </a:rPr>
              <a:t>css</a:t>
            </a:r>
            <a:r>
              <a:rPr lang="en-US" altLang="zh-CN" b="0" dirty="0">
                <a:solidFill>
                  <a:srgbClr val="FFC000"/>
                </a:solidFill>
                <a:ea typeface="宋体" panose="02010600030101010101" pitchFamily="2" charset="-122"/>
              </a:rPr>
              <a:t>"&gt;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 dirty="0">
                <a:solidFill>
                  <a:srgbClr val="FFC000"/>
                </a:solidFill>
                <a:ea typeface="宋体" panose="02010600030101010101" pitchFamily="2" charset="-122"/>
              </a:rPr>
              <a:t>             	p{color: red; font-weight: bold}        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 dirty="0">
                <a:solidFill>
                  <a:srgbClr val="FFC000"/>
                </a:solidFill>
                <a:ea typeface="宋体" panose="02010600030101010101" pitchFamily="2" charset="-122"/>
              </a:rPr>
              <a:t>           &lt;/style&gt;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endParaRPr lang="en-US" altLang="zh-CN" b="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 i="1" dirty="0">
                <a:solidFill>
                  <a:srgbClr val="FF0000"/>
                </a:solidFill>
                <a:ea typeface="宋体" panose="02010600030101010101" pitchFamily="2" charset="-122"/>
              </a:rPr>
              <a:t>External style</a:t>
            </a:r>
            <a:r>
              <a:rPr lang="en-US" altLang="zh-CN" b="0" i="1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sheets are in separate files on any server of the Internet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Written as text files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 Named with the extension </a:t>
            </a:r>
            <a:r>
              <a:rPr lang="en-US" altLang="zh-CN" b="0" dirty="0">
                <a:solidFill>
                  <a:srgbClr val="FFC000"/>
                </a:solidFill>
                <a:ea typeface="宋体" panose="02010600030101010101" pitchFamily="2" charset="-122"/>
              </a:rPr>
              <a:t>.</a:t>
            </a:r>
            <a:r>
              <a:rPr lang="en-US" altLang="zh-CN" b="0" dirty="0" err="1">
                <a:solidFill>
                  <a:srgbClr val="FFC000"/>
                </a:solidFill>
                <a:ea typeface="宋体" panose="02010600030101010101" pitchFamily="2" charset="-122"/>
              </a:rPr>
              <a:t>css</a:t>
            </a:r>
            <a:endParaRPr lang="en-US" altLang="zh-CN" b="0" dirty="0">
              <a:solidFill>
                <a:srgbClr val="FFC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0461"/>
    </mc:Choice>
    <mc:Fallback xmlns="">
      <p:transition spd="slow" advTm="21046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3.2 Levels of Style Sheets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A &lt;</a:t>
            </a:r>
            <a:r>
              <a:rPr lang="en-US" altLang="zh-CN" b="0" dirty="0">
                <a:solidFill>
                  <a:srgbClr val="FF0000"/>
                </a:solidFill>
                <a:ea typeface="宋体" panose="02010600030101010101" pitchFamily="2" charset="-122"/>
              </a:rPr>
              <a:t>link</a:t>
            </a: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&gt; tag is used to specify that the browser is to fetch and use an external style sheet file.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SzTx/>
              <a:buNone/>
            </a:pPr>
            <a:endParaRPr lang="en-US" altLang="zh-CN" b="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 dirty="0">
                <a:solidFill>
                  <a:srgbClr val="FFC000"/>
                </a:solidFill>
                <a:ea typeface="宋体" panose="02010600030101010101" pitchFamily="2" charset="-122"/>
              </a:rPr>
              <a:t>&lt;link </a:t>
            </a:r>
            <a:r>
              <a:rPr lang="en-US" altLang="zh-CN" b="0" dirty="0" err="1">
                <a:solidFill>
                  <a:srgbClr val="FFC000"/>
                </a:solidFill>
                <a:ea typeface="宋体" panose="02010600030101010101" pitchFamily="2" charset="-122"/>
              </a:rPr>
              <a:t>rel</a:t>
            </a:r>
            <a:r>
              <a:rPr lang="en-US" altLang="zh-CN" b="0" dirty="0">
                <a:solidFill>
                  <a:srgbClr val="FFC000"/>
                </a:solidFill>
                <a:ea typeface="宋体" panose="02010600030101010101" pitchFamily="2" charset="-122"/>
              </a:rPr>
              <a:t> = "</a:t>
            </a:r>
            <a:r>
              <a:rPr lang="en-US" altLang="zh-CN" b="0" dirty="0" err="1">
                <a:solidFill>
                  <a:srgbClr val="FFC000"/>
                </a:solidFill>
                <a:ea typeface="宋体" panose="02010600030101010101" pitchFamily="2" charset="-122"/>
              </a:rPr>
              <a:t>stylesheet</a:t>
            </a:r>
            <a:r>
              <a:rPr lang="en-US" altLang="zh-CN" b="0" dirty="0">
                <a:solidFill>
                  <a:srgbClr val="FFC000"/>
                </a:solidFill>
                <a:ea typeface="宋体" panose="02010600030101010101" pitchFamily="2" charset="-122"/>
              </a:rPr>
              <a:t>"  type = "text/</a:t>
            </a:r>
            <a:r>
              <a:rPr lang="en-US" altLang="zh-CN" b="0" dirty="0" err="1">
                <a:solidFill>
                  <a:srgbClr val="FFC000"/>
                </a:solidFill>
                <a:ea typeface="宋体" panose="02010600030101010101" pitchFamily="2" charset="-122"/>
              </a:rPr>
              <a:t>css</a:t>
            </a:r>
            <a:r>
              <a:rPr lang="en-US" altLang="zh-CN" b="0" dirty="0">
                <a:solidFill>
                  <a:srgbClr val="FFC000"/>
                </a:solidFill>
                <a:ea typeface="宋体" panose="02010600030101010101" pitchFamily="2" charset="-122"/>
              </a:rPr>
              <a:t>"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 dirty="0">
                <a:solidFill>
                  <a:srgbClr val="FFC000"/>
                </a:solidFill>
                <a:ea typeface="宋体" panose="02010600030101010101" pitchFamily="2" charset="-122"/>
              </a:rPr>
              <a:t>     </a:t>
            </a:r>
            <a:r>
              <a:rPr lang="en-US" altLang="zh-CN" b="0" dirty="0" err="1">
                <a:solidFill>
                  <a:srgbClr val="FFC000"/>
                </a:solidFill>
                <a:ea typeface="宋体" panose="02010600030101010101" pitchFamily="2" charset="-122"/>
              </a:rPr>
              <a:t>href</a:t>
            </a:r>
            <a:r>
              <a:rPr lang="en-US" altLang="zh-CN" b="0" dirty="0">
                <a:solidFill>
                  <a:srgbClr val="FFC000"/>
                </a:solidFill>
                <a:ea typeface="宋体" panose="02010600030101010101" pitchFamily="2" charset="-122"/>
              </a:rPr>
              <a:t> = "http://</a:t>
            </a:r>
            <a:r>
              <a:rPr lang="en-US" altLang="zh-CN" b="0" dirty="0" err="1">
                <a:solidFill>
                  <a:srgbClr val="FFC000"/>
                </a:solidFill>
                <a:ea typeface="宋体" panose="02010600030101010101" pitchFamily="2" charset="-122"/>
              </a:rPr>
              <a:t>www.wherever.org</a:t>
            </a:r>
            <a:r>
              <a:rPr lang="en-US" altLang="zh-CN" b="0" dirty="0">
                <a:solidFill>
                  <a:srgbClr val="FFC000"/>
                </a:solidFill>
                <a:ea typeface="宋体" panose="02010600030101010101" pitchFamily="2" charset="-122"/>
              </a:rPr>
              <a:t>/</a:t>
            </a:r>
            <a:r>
              <a:rPr lang="en-US" altLang="zh-CN" b="0" dirty="0" err="1">
                <a:solidFill>
                  <a:srgbClr val="FFC000"/>
                </a:solidFill>
                <a:ea typeface="宋体" panose="02010600030101010101" pitchFamily="2" charset="-122"/>
              </a:rPr>
              <a:t>termpaper.css</a:t>
            </a:r>
            <a:r>
              <a:rPr lang="en-US" altLang="zh-CN" b="0" dirty="0">
                <a:solidFill>
                  <a:srgbClr val="FFC000"/>
                </a:solidFill>
                <a:ea typeface="宋体" panose="02010600030101010101" pitchFamily="2" charset="-122"/>
              </a:rPr>
              <a:t>"&gt;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 dirty="0">
                <a:solidFill>
                  <a:srgbClr val="FFC000"/>
                </a:solidFill>
                <a:ea typeface="宋体" panose="02010600030101010101" pitchFamily="2" charset="-122"/>
              </a:rPr>
              <a:t>&lt;/link&gt;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endParaRPr lang="en-US" altLang="zh-CN" b="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Example 3-</a:t>
            </a:r>
            <a:r>
              <a:rPr lang="en-US" altLang="zh-CN" b="0" dirty="0" err="1">
                <a:solidFill>
                  <a:schemeClr val="accent2"/>
                </a:solidFill>
                <a:ea typeface="宋体" panose="02010600030101010101" pitchFamily="2" charset="-122"/>
              </a:rPr>
              <a:t>external.html</a:t>
            </a:r>
            <a:endParaRPr lang="en-US" altLang="zh-CN" b="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041"/>
    </mc:Choice>
    <mc:Fallback xmlns="">
      <p:transition spd="slow" advTm="8904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3.3 Style specification formats-Inline level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ct val="20000"/>
              </a:spcBef>
              <a:buSzTx/>
              <a:buFontTx/>
              <a:buNone/>
              <a:defRPr/>
            </a:pPr>
            <a:r>
              <a:rPr lang="en-US" altLang="zh-CN" b="0" dirty="0">
                <a:solidFill>
                  <a:srgbClr val="FF0000"/>
                </a:solidFill>
                <a:ea typeface="宋体" panose="02010600030101010101" pitchFamily="2" charset="-122"/>
              </a:rPr>
              <a:t>Format depends on the level of the style sheet!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defRPr/>
            </a:pPr>
            <a:endParaRPr lang="en-US" altLang="zh-CN" b="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defRPr/>
            </a:pP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Inline level: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  <a:defRPr/>
            </a:pP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Style sheet appears as the value of the </a:t>
            </a:r>
            <a:r>
              <a:rPr lang="en-US" altLang="zh-CN" b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style</a:t>
            </a: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 attribute of a tag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  <a:defRPr/>
            </a:pP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General form: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buSzTx/>
              <a:buFontTx/>
              <a:buNone/>
              <a:defRPr/>
            </a:pPr>
            <a:r>
              <a:rPr lang="en-US" altLang="zh-CN" b="0" dirty="0">
                <a:solidFill>
                  <a:srgbClr val="FFC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style = "</a:t>
            </a:r>
            <a:r>
              <a:rPr lang="en-US" altLang="zh-CN" b="0" dirty="0">
                <a:solidFill>
                  <a:srgbClr val="FFC000"/>
                </a:solidFill>
                <a:ea typeface="宋体" panose="02010600030101010101" pitchFamily="2" charset="-122"/>
              </a:rPr>
              <a:t>property_1</a:t>
            </a:r>
            <a:r>
              <a:rPr lang="en-US" altLang="zh-CN" b="0" dirty="0">
                <a:solidFill>
                  <a:srgbClr val="FFC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  <a:r>
              <a:rPr lang="en-US" altLang="zh-CN" b="0" dirty="0">
                <a:solidFill>
                  <a:srgbClr val="FFC000"/>
                </a:solidFill>
                <a:ea typeface="宋体" panose="02010600030101010101" pitchFamily="2" charset="-122"/>
              </a:rPr>
              <a:t> value_1</a:t>
            </a:r>
            <a:r>
              <a:rPr lang="en-US" altLang="zh-CN" b="0" dirty="0">
                <a:solidFill>
                  <a:srgbClr val="FFC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r>
              <a:rPr lang="en-US" altLang="zh-CN" b="0" dirty="0">
                <a:solidFill>
                  <a:srgbClr val="FFC000"/>
                </a:solidFill>
                <a:ea typeface="宋体" panose="02010600030101010101" pitchFamily="2" charset="-122"/>
              </a:rPr>
              <a:t> 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buSzTx/>
              <a:buFontTx/>
              <a:buNone/>
              <a:defRPr/>
            </a:pPr>
            <a:r>
              <a:rPr lang="en-US" altLang="zh-CN" b="0" dirty="0">
                <a:solidFill>
                  <a:srgbClr val="FFC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b="0" dirty="0">
                <a:solidFill>
                  <a:srgbClr val="FFC000"/>
                </a:solidFill>
                <a:ea typeface="宋体" panose="02010600030101010101" pitchFamily="2" charset="-122"/>
              </a:rPr>
              <a:t>property_2</a:t>
            </a:r>
            <a:r>
              <a:rPr lang="en-US" altLang="zh-CN" b="0" dirty="0">
                <a:solidFill>
                  <a:srgbClr val="FFC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  <a:r>
              <a:rPr lang="en-US" altLang="zh-CN" b="0" dirty="0">
                <a:solidFill>
                  <a:srgbClr val="FFC000"/>
                </a:solidFill>
                <a:ea typeface="宋体" panose="02010600030101010101" pitchFamily="2" charset="-122"/>
              </a:rPr>
              <a:t> value_2</a:t>
            </a:r>
            <a:r>
              <a:rPr lang="en-US" altLang="zh-CN" b="0" dirty="0">
                <a:solidFill>
                  <a:srgbClr val="FFC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buSzTx/>
              <a:buFontTx/>
              <a:buNone/>
              <a:defRPr/>
            </a:pPr>
            <a:r>
              <a:rPr lang="en-US" altLang="zh-CN" b="0" dirty="0">
                <a:solidFill>
                  <a:srgbClr val="FFC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b="0" dirty="0">
                <a:solidFill>
                  <a:srgbClr val="FFC000"/>
                </a:solidFill>
                <a:ea typeface="宋体" panose="02010600030101010101" pitchFamily="2" charset="-122"/>
              </a:rPr>
              <a:t>…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buSzTx/>
              <a:buFontTx/>
              <a:buNone/>
              <a:defRPr/>
            </a:pPr>
            <a:r>
              <a:rPr lang="en-US" altLang="zh-CN" b="0" dirty="0">
                <a:solidFill>
                  <a:srgbClr val="FFC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b="0" dirty="0" err="1">
                <a:solidFill>
                  <a:srgbClr val="FFC000"/>
                </a:solidFill>
                <a:ea typeface="宋体" panose="02010600030101010101" pitchFamily="2" charset="-122"/>
              </a:rPr>
              <a:t>property_n</a:t>
            </a:r>
            <a:r>
              <a:rPr lang="en-US" altLang="zh-CN" b="0" dirty="0">
                <a:solidFill>
                  <a:srgbClr val="FFC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  <a:r>
              <a:rPr lang="en-US" altLang="zh-CN" b="0" dirty="0">
                <a:solidFill>
                  <a:srgbClr val="FFC000"/>
                </a:solidFill>
                <a:ea typeface="宋体" panose="02010600030101010101" pitchFamily="2" charset="-122"/>
              </a:rPr>
              <a:t> </a:t>
            </a:r>
            <a:r>
              <a:rPr lang="en-US" altLang="zh-CN" b="0" dirty="0" err="1">
                <a:solidFill>
                  <a:srgbClr val="FFC000"/>
                </a:solidFill>
                <a:ea typeface="宋体" panose="02010600030101010101" pitchFamily="2" charset="-122"/>
              </a:rPr>
              <a:t>value_n</a:t>
            </a:r>
            <a:r>
              <a:rPr lang="en-US" altLang="zh-CN" b="0" dirty="0">
                <a:solidFill>
                  <a:srgbClr val="FFC000"/>
                </a:solidFill>
                <a:ea typeface="宋体" panose="02010600030101010101" pitchFamily="2" charset="-122"/>
              </a:rPr>
              <a:t>;</a:t>
            </a:r>
            <a:r>
              <a:rPr lang="en-US" altLang="zh-CN" b="0" dirty="0">
                <a:solidFill>
                  <a:srgbClr val="FFC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“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buSzTx/>
              <a:buFontTx/>
              <a:buNone/>
              <a:defRPr/>
            </a:pPr>
            <a:endParaRPr lang="en-US" altLang="zh-CN" b="0" dirty="0">
              <a:solidFill>
                <a:schemeClr val="accent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  <a:defRPr/>
            </a:pP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Example 3-inline.html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  <a:defRPr/>
            </a:pPr>
            <a:endParaRPr lang="en-US" altLang="zh-CN" b="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076"/>
    </mc:Choice>
    <mc:Fallback xmlns="">
      <p:transition spd="slow" advTm="7907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610600" cy="915988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3.3 Style specification formats-Document level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4876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Document level: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Style sheet appears as a list of rules that are the content of a &lt;</a:t>
            </a: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style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&gt; tag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The &lt;</a:t>
            </a: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style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&gt; tag must include the </a:t>
            </a:r>
            <a:r>
              <a:rPr lang="en-US" altLang="zh-CN" b="0" i="1">
                <a:solidFill>
                  <a:srgbClr val="FF0000"/>
                </a:solidFill>
                <a:ea typeface="宋体" panose="02010600030101010101" pitchFamily="2" charset="-122"/>
              </a:rPr>
              <a:t>type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 attribute, setting to "</a:t>
            </a: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text/css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“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781"/>
    </mc:Choice>
    <mc:Fallback xmlns="">
      <p:transition spd="slow" advTm="3578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3200">
                <a:ea typeface="宋体" panose="02010600030101010101" pitchFamily="2" charset="-122"/>
              </a:rPr>
              <a:t>3.3 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Style specification formats-Document level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General form: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 dirty="0">
                <a:solidFill>
                  <a:srgbClr val="FFC000"/>
                </a:solidFill>
                <a:ea typeface="宋体" panose="02010600030101010101" pitchFamily="2" charset="-122"/>
              </a:rPr>
              <a:t>&lt;style type = "text/</a:t>
            </a:r>
            <a:r>
              <a:rPr lang="en-US" altLang="zh-CN" b="0" dirty="0" err="1">
                <a:solidFill>
                  <a:srgbClr val="FFC000"/>
                </a:solidFill>
                <a:ea typeface="宋体" panose="02010600030101010101" pitchFamily="2" charset="-122"/>
              </a:rPr>
              <a:t>css</a:t>
            </a:r>
            <a:r>
              <a:rPr lang="en-US" altLang="zh-CN" b="0" dirty="0">
                <a:solidFill>
                  <a:srgbClr val="FFC000"/>
                </a:solidFill>
                <a:ea typeface="宋体" panose="02010600030101010101" pitchFamily="2" charset="-122"/>
              </a:rPr>
              <a:t>"&gt;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 dirty="0">
                <a:solidFill>
                  <a:srgbClr val="FFC000"/>
                </a:solidFill>
                <a:ea typeface="宋体" panose="02010600030101010101" pitchFamily="2" charset="-122"/>
              </a:rPr>
              <a:t>rule list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 dirty="0">
                <a:solidFill>
                  <a:srgbClr val="FFC000"/>
                </a:solidFill>
                <a:ea typeface="宋体" panose="02010600030101010101" pitchFamily="2" charset="-122"/>
              </a:rPr>
              <a:t>&lt;/style&gt;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Form of the rules:</a:t>
            </a:r>
            <a:b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</a:b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   </a:t>
            </a:r>
            <a:r>
              <a:rPr lang="en-US" altLang="zh-CN" b="0" i="1" dirty="0">
                <a:solidFill>
                  <a:srgbClr val="FFC000"/>
                </a:solidFill>
                <a:ea typeface="宋体" panose="02010600030101010101" pitchFamily="2" charset="-122"/>
              </a:rPr>
              <a:t>selector </a:t>
            </a:r>
            <a:r>
              <a:rPr lang="en-US" altLang="zh-CN" b="0" dirty="0">
                <a:solidFill>
                  <a:srgbClr val="FFC000"/>
                </a:solidFill>
                <a:ea typeface="宋体" panose="02010600030101010101" pitchFamily="2" charset="-122"/>
              </a:rPr>
              <a:t>{list of property/values}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Each </a:t>
            </a:r>
            <a:r>
              <a:rPr lang="en-US" altLang="zh-CN" b="0" dirty="0">
                <a:solidFill>
                  <a:srgbClr val="063DE8"/>
                </a:solidFill>
                <a:ea typeface="宋体" panose="02010600030101010101" pitchFamily="2" charset="-122"/>
              </a:rPr>
              <a:t>property/value</a:t>
            </a: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 pair has the form </a:t>
            </a:r>
            <a:b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</a:b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		</a:t>
            </a:r>
            <a:r>
              <a:rPr lang="en-US" altLang="zh-CN" b="0" i="1" dirty="0">
                <a:solidFill>
                  <a:srgbClr val="FFC000"/>
                </a:solidFill>
                <a:ea typeface="宋体" panose="02010600030101010101" pitchFamily="2" charset="-122"/>
              </a:rPr>
              <a:t>property </a:t>
            </a:r>
            <a:r>
              <a:rPr lang="en-US" altLang="zh-CN" b="0" i="1" dirty="0">
                <a:solidFill>
                  <a:srgbClr val="FF0000"/>
                </a:solidFill>
                <a:ea typeface="宋体" panose="02010600030101010101" pitchFamily="2" charset="-122"/>
              </a:rPr>
              <a:t>: </a:t>
            </a:r>
            <a:r>
              <a:rPr lang="en-US" altLang="zh-CN" b="0" i="1" dirty="0">
                <a:solidFill>
                  <a:srgbClr val="FFC000"/>
                </a:solidFill>
                <a:ea typeface="宋体" panose="02010600030101010101" pitchFamily="2" charset="-122"/>
              </a:rPr>
              <a:t>value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Pairs are separated by semicolons, just as in the value of a &lt;style&gt; attribute of inline level.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endParaRPr lang="en-US" altLang="zh-CN" b="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Example 3-</a:t>
            </a:r>
            <a:r>
              <a:rPr lang="en-US" altLang="zh-CN" b="0" dirty="0" err="1">
                <a:solidFill>
                  <a:schemeClr val="accent2"/>
                </a:solidFill>
                <a:ea typeface="宋体" panose="02010600030101010101" pitchFamily="2" charset="-122"/>
              </a:rPr>
              <a:t>document.html</a:t>
            </a:r>
            <a:endParaRPr lang="en-US" altLang="zh-CN" b="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483"/>
    </mc:Choice>
    <mc:Fallback xmlns="">
      <p:transition spd="slow" advTm="82483"/>
    </mc:Fallback>
  </mc:AlternateContent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2256</TotalTime>
  <Pages>5</Pages>
  <Words>2105</Words>
  <Application>Microsoft Office PowerPoint</Application>
  <PresentationFormat>信纸(8.5x11 英寸)</PresentationFormat>
  <Paragraphs>312</Paragraphs>
  <Slides>35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1" baseType="lpstr">
      <vt:lpstr>宋体</vt:lpstr>
      <vt:lpstr>Arial</vt:lpstr>
      <vt:lpstr>Courier New</vt:lpstr>
      <vt:lpstr>Times</vt:lpstr>
      <vt:lpstr>Times New Roman</vt:lpstr>
      <vt:lpstr>Blank Presentation</vt:lpstr>
      <vt:lpstr>Part 3</vt:lpstr>
      <vt:lpstr>Content</vt:lpstr>
      <vt:lpstr>3.1 Introduction (pp.96)</vt:lpstr>
      <vt:lpstr>3.2 Levels of Style Sheets (pp.97)</vt:lpstr>
      <vt:lpstr>3.2 Levels of Style Sheets </vt:lpstr>
      <vt:lpstr>3.2 Levels of Style Sheets</vt:lpstr>
      <vt:lpstr>3.3 Style specification formats-Inline level</vt:lpstr>
      <vt:lpstr>3.3 Style specification formats-Document level</vt:lpstr>
      <vt:lpstr>3.3 Style specification formats-Document level</vt:lpstr>
      <vt:lpstr>3.3 Style specification formats-External level </vt:lpstr>
      <vt:lpstr>3.4 Selector Forms (pp.99)</vt:lpstr>
      <vt:lpstr>3.4.1 Simple selector form </vt:lpstr>
      <vt:lpstr>3.4.2 Class selectors</vt:lpstr>
      <vt:lpstr>3.4.3 Generic selectors</vt:lpstr>
      <vt:lpstr>3.4.4 id selectors</vt:lpstr>
      <vt:lpstr>3.4.5 Contextual selectors </vt:lpstr>
      <vt:lpstr>3.4.6 Pseudo class</vt:lpstr>
      <vt:lpstr>3.4.6 Pseudo Class Example</vt:lpstr>
      <vt:lpstr>3.4.7 Universal Selector</vt:lpstr>
      <vt:lpstr>3.5 Properties</vt:lpstr>
      <vt:lpstr>3.6 Font Properties</vt:lpstr>
      <vt:lpstr>3.6 Font Properties</vt:lpstr>
      <vt:lpstr>3.6 Font Properties</vt:lpstr>
      <vt:lpstr>3.6.7 Font Properties </vt:lpstr>
      <vt:lpstr>3.7  List properties </vt:lpstr>
      <vt:lpstr>3.7  List properties </vt:lpstr>
      <vt:lpstr>3.7  List properties </vt:lpstr>
      <vt:lpstr>3.8 Alignment of text</vt:lpstr>
      <vt:lpstr>3.9  Colors</vt:lpstr>
      <vt:lpstr>3.10.2  Margins</vt:lpstr>
      <vt:lpstr>3.11 Background images</vt:lpstr>
      <vt:lpstr>3.12 The &lt;span&gt; and &lt;div&gt; tags</vt:lpstr>
      <vt:lpstr>3.12 The &lt;span&gt; and &lt;div&gt; tags</vt:lpstr>
      <vt:lpstr>3.12 The &lt;span&gt; and &lt;div&gt; tags</vt:lpstr>
      <vt:lpstr>Class exercises</vt:lpstr>
    </vt:vector>
  </TitlesOfParts>
  <Manager/>
  <Company>©2008 Pearson Addison-Wesley. All rights reserved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subject>Introductions to XHTML</dc:subject>
  <dc:creator>Robert Sebesta</dc:creator>
  <cp:keywords/>
  <dc:description/>
  <cp:lastModifiedBy>hjy</cp:lastModifiedBy>
  <cp:revision>397</cp:revision>
  <cp:lastPrinted>2021-03-15T23:12:05Z</cp:lastPrinted>
  <dcterms:created xsi:type="dcterms:W3CDTF">2007-04-26T20:44:15Z</dcterms:created>
  <dcterms:modified xsi:type="dcterms:W3CDTF">2024-09-26T08:02:00Z</dcterms:modified>
  <cp:category/>
</cp:coreProperties>
</file>