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7" r:id="rId2"/>
    <p:sldId id="302" r:id="rId3"/>
    <p:sldId id="258" r:id="rId4"/>
    <p:sldId id="259" r:id="rId5"/>
    <p:sldId id="323" r:id="rId6"/>
    <p:sldId id="303" r:id="rId7"/>
    <p:sldId id="304" r:id="rId8"/>
    <p:sldId id="260" r:id="rId9"/>
    <p:sldId id="296" r:id="rId10"/>
    <p:sldId id="305" r:id="rId11"/>
    <p:sldId id="261" r:id="rId12"/>
    <p:sldId id="306" r:id="rId13"/>
    <p:sldId id="262" r:id="rId14"/>
    <p:sldId id="324" r:id="rId15"/>
    <p:sldId id="307" r:id="rId16"/>
    <p:sldId id="263" r:id="rId17"/>
    <p:sldId id="265" r:id="rId18"/>
    <p:sldId id="266" r:id="rId19"/>
    <p:sldId id="267" r:id="rId20"/>
    <p:sldId id="268" r:id="rId21"/>
    <p:sldId id="325" r:id="rId22"/>
    <p:sldId id="327" r:id="rId23"/>
    <p:sldId id="326" r:id="rId24"/>
    <p:sldId id="269" r:id="rId25"/>
    <p:sldId id="308" r:id="rId26"/>
    <p:sldId id="270" r:id="rId27"/>
    <p:sldId id="309" r:id="rId28"/>
    <p:sldId id="271" r:id="rId29"/>
    <p:sldId id="311" r:id="rId30"/>
    <p:sldId id="328" r:id="rId31"/>
    <p:sldId id="312" r:id="rId32"/>
    <p:sldId id="329" r:id="rId33"/>
    <p:sldId id="332" r:id="rId34"/>
    <p:sldId id="313" r:id="rId35"/>
    <p:sldId id="272" r:id="rId36"/>
    <p:sldId id="273" r:id="rId37"/>
    <p:sldId id="274" r:id="rId38"/>
    <p:sldId id="275" r:id="rId39"/>
    <p:sldId id="331" r:id="rId40"/>
    <p:sldId id="330" r:id="rId41"/>
    <p:sldId id="277" r:id="rId42"/>
    <p:sldId id="278" r:id="rId43"/>
    <p:sldId id="314" r:id="rId44"/>
    <p:sldId id="279" r:id="rId45"/>
    <p:sldId id="315" r:id="rId46"/>
    <p:sldId id="316" r:id="rId47"/>
    <p:sldId id="337" r:id="rId48"/>
    <p:sldId id="280" r:id="rId49"/>
    <p:sldId id="317" r:id="rId50"/>
    <p:sldId id="282" r:id="rId51"/>
    <p:sldId id="281" r:id="rId52"/>
    <p:sldId id="318" r:id="rId53"/>
    <p:sldId id="320" r:id="rId54"/>
    <p:sldId id="319" r:id="rId55"/>
    <p:sldId id="297" r:id="rId56"/>
    <p:sldId id="298" r:id="rId57"/>
    <p:sldId id="321" r:id="rId58"/>
    <p:sldId id="322" r:id="rId59"/>
    <p:sldId id="283" r:id="rId60"/>
    <p:sldId id="284" r:id="rId61"/>
    <p:sldId id="285" r:id="rId62"/>
    <p:sldId id="333" r:id="rId63"/>
    <p:sldId id="286" r:id="rId64"/>
    <p:sldId id="287" r:id="rId65"/>
    <p:sldId id="289" r:id="rId66"/>
    <p:sldId id="336" r:id="rId67"/>
    <p:sldId id="301" r:id="rId68"/>
  </p:sldIdLst>
  <p:sldSz cx="9144000" cy="6858000" type="letter"/>
  <p:notesSz cx="9210675" cy="69802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990000"/>
    <a:srgbClr val="800080"/>
    <a:srgbClr val="5F5F5F"/>
    <a:srgbClr val="FF0066"/>
    <a:srgbClr val="29498F"/>
    <a:srgbClr val="549CC8"/>
    <a:srgbClr val="5FB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167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0-21T01:30:14.64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8721 15041 0,'0'30'94,"0"28"-78,-29-28-1,-1 87-15,-58 87 16,1 31-16,-1-31 16,29 1-16,-28 59 15,28-89-15,30-29 16,0-116-16,29 116 16,0-117-1</inkml:trace>
  <inkml:trace contextRef="#ctx0" brushRef="#br0" timeOffset="1702.61">10008 15129 0,'-87'0'32,"28"59"30,59 29-46,-146-1-16,87-28 15,-29 29-15,-146 146 16,176-146-16,-59-1 16,58 30-16,1-58 15,28-1-15,1-28 16,29-1 31,29 59-32,59 29 1,-59 0-16,30-29 16,-59-30-16,29-29 15,1 59-15,-1-59 31,-29 1 1,58-30-1,-28 0-15,-1-30-16,59 1 15,-30 0-15,1 0 16,87-1-16,-87 30 15,-1-29 17,-58-29-17,59-1-15,-59 1 16,29 28-16,0-57 16,-29 57-16,29-28 15,1-30-15,-30 0 31,0-58-31,87 0 16,-87-30-16,0 88 16,0 0-16,0 1 15,0-30-15,30 0 16,-30 58-16,0 30 16,0-1 15</inkml:trace>
  <inkml:trace contextRef="#ctx0" brushRef="#br0" timeOffset="2582.3">11296 16768 0,'29'0'110,"0"0"-63,1 58-1,-1-28-30</inkml:trace>
  <inkml:trace contextRef="#ctx0" brushRef="#br0" timeOffset="4087.87">12291 15363 0,'29'0'78,"0"0"-47,88 30-15,30 57-16,-89-57 15,1-1-15,-30 29 16,0-58-16,1 0 15,-1 0-15,29 30 16,1-1-16,-59 0 16,29 1-1,-29-1 17,0 29-17,0 1-15,0 58 16,0-29-1,0-30-15,0 1 16,0 29-16,0-1 16,-58-28-1,-30 87-15,0-87 16,0 87-16,30-29 16,28-58-16,1-59 15,0 29-15,29 0 16,58-29 171,-28 0-187,28 0 16,30 0-16,88 0 16,-147 0-16,59 0 15,-59 0 1,29 0-16,-28 0 15,28 0-15,-29 0 16,1 0 78,-30-29 31,0 0-110</inkml:trace>
  <inkml:trace contextRef="#ctx0" brushRef="#br0" timeOffset="5189.42">13959 15159 0,'0'29'94,"0"0"-94,0 30 16,-29 58-16,29 58 15,-30 89-15,1-177 16,29-28-16,0 116 15,-29-116-15,29 0 16,-59 87-16,59-58 16,0 87-1,0-58-15,0-29 16,0-29-16,0-1 16,0-29-16,0 88 15,0-29-15,0 29 16,0 0-16,0 59 15,0-88-15,0-1 16,0-28-16,0-88 188,0-1-157</inkml:trace>
  <inkml:trace contextRef="#ctx0" brushRef="#br0" timeOffset="6081.54">14807 17031 0,'0'88'156,"30"29"-124,-30-58 30,0-30-46,29 29-16,-29 1 15</inkml:trace>
  <inkml:trace contextRef="#ctx0" brushRef="#br0" timeOffset="7871.14">16622 15188 0,'29'0'15,"0"0"48,59 0-32,0 29-31,58 30 16,0 28-16,-58-28 15,59-1-15,-60 59 16,-28-117-16,-1 59 16,1-30-16,-59 1 15,0 28 32,0 1-31,0-1-16,0 30 15,0 0-15,0 58 16,-29-58-16,-30 0 16,1-30-16,58 1 15,-59-1-15,30-29 16,0 1 46,-1-1-46,-28 29-16,-30 30 16,29-29-16,1 29 15,-30-30-15,117-58 125,88 0-109,-29 0 0,88 0-16,116 0 15,60 0-15,-148 0 16,-28 0-16,0 29 15,-118-29-15,30 30 16,-59-1-16,0-29 16,1 0-16,-60 0 172,1 0-110</inkml:trace>
  <inkml:trace contextRef="#ctx0" brushRef="#br0" timeOffset="9817.44">19548 15393 0,'-29'0'47,"-1"0"-31,1 0 30,-29 146-30,-1-88 0,30 1-16,29 29 15,0-30-15,-59 30 16,59-59-16,-29 88 16,0-87-16,29-1 15,0 29-15,-29 1 16,29 0-16,0-1 15,0 30-15,0-30 16,0 1-16,0-1 16,0-28-16,0-1 15,0 29-15,0 30 16,0-29-16,29-1 16,-29 1-16,29-1 15,-29 1-15,29-30 16,1-29 31,28 0-16,-29 0-15,30-29-1,-30 29 1,30-29-1,-1-30-15,-29 59 16,1-29 0,-1 0 15,0-30-15,1 30-16,-1-59 15,0 29-15,30 1 16,-30-30-16,0 30 15,0-30-15,-29 59 16,30-30-16,-1 1 16,-29-1-16,0 30 15,0-30-15,29 1 16,0-147-16,-29 146 16,30-28-16,-30 28 15,0 0-15,0 1 16,0-1-16,0 30 15,0-29 1,-30 28 78,30 1-79,-29 0-15,0 0 16,-30-1 0,30 30-16,0-29 15,0 29-15,-1 0 78,1-29-62,-29 29-16,28-29 31,-28 29-31,28 0 141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1-11T01:33:30.05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14164 15539 0,'0'88'125,"-30"117"-125,1-88 15,0 146-15,0-204 16,-59 58-16,88-30 16,0 1-16,0 29 15,0 0-15,0-58 16,0-30-16,0 30 31</inkml:trace>
  <inkml:trace contextRef="#ctx0" brushRef="#br0" timeOffset="1144.68">14603 15627 0,'0'29'79,"0"30"-64,-30 116-15,30 1 16,-58-30-16,58-29 15,-29 29-15,29-58 16,-30-29-16,30-1 16,0 1-16,0-30 109,0 0-109,0 0 16</inkml:trace>
  <inkml:trace contextRef="#ctx0" brushRef="#br0" timeOffset="1896.76">15100 16534 0,'29'0'32,"1"29"14,-1 30-46,-29-1 16,0-29 78,0 118-79,0-30-15,0-88 16,0 30-16,0-30 16,29-29-1,-29-29 17,29-30-17,-29-29-15,0 59 16,0-30-16</inkml:trace>
  <inkml:trace contextRef="#ctx0" brushRef="#br0" timeOffset="3163.01">15832 15041 0,'0'30'47,"0"28"-16,0 118-15,0-59-16,0 58 16,0 30-16,0 29 15,0-58-15,0 58 16,0-88-16,0-58 15,0 0-15,0 0 16,0-59-16,0 30 16</inkml:trace>
  <inkml:trace contextRef="#ctx0" brushRef="#br0" timeOffset="4148.34">16505 15539 0,'0'29'62,"0"118"-46,0 28 0,-30-29-16,30 30 15,0-30-15,-29-29 0,29 88 16,-29-88 0,29-58-16,0 87 15,-29-87-15,29 28 16,0-28-16</inkml:trace>
  <inkml:trace contextRef="#ctx0" brushRef="#br0" timeOffset="5030.68">17236 16651 0,'0'58'62,"0"-28"-62,29 87 16,-29-88-16,0 0 15,30-58 126,-30-30-141,29-28 16,-29 28-16,0 1 15</inkml:trace>
  <inkml:trace contextRef="#ctx0" brushRef="#br0" timeOffset="6570.9">18202 16066 0,'58'87'172,"147"89"-157,-58-59-15,28 117 16,-87-146-16,0-30 16,-59 1-16,-29-30 15,0 1 32,0-1-31,0 29-1,-29 30-15,-59 0 16,0 29-16,-87 29 16,-30 30-16,0 29 15,0-118-15,117-28 16,59-59-16,58 0 219,30 0-188,-1 0-31,118 0 16,29 88-16,29-88 15,-29 88 1,-30-59-16,30-29 0,-59 58 15,-204-58 142</inkml:trace>
  <inkml:trace contextRef="#ctx0" brushRef="#br0" timeOffset="8304.17">20455 16534 0,'-117'117'125,"59"29"-125,-30-29 16,-29 30-16,0-30 16,87-30-16,-28-28 15,58-1 1,-29-28-16,-1-1 16,30 88-16,-58-117 15,58 88-15,0-59 16,-59 30-16,59-1 15,0 1 17,-58 28-32,58-28 0,0-30 15,0 30 1,0-30 46,29 30-46,0-30 0,1-29 31,-1 29-47,29-29 15,30 29-15,0 1 16,58-30-16,-117 0 15,1 0-15,-1 0 16,0 0 31,30-59-31,-30 30-16,30-59 15,58-58-15,-59-1 16,59 1-1,-88 58-15,89-29 16,-60 29-16,-58 59 16,29 0-16,-29 0 15,0-1 1,0-28 15,0-1-31,0 1 16,-29-59-16,0 58 15,0-29-15,-30 30 16,0-30-16,1 0 16,29 30-16,-59-30 15,59 30 1,-1 58 140,1 0 16,-29 0-172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1238" y="349250"/>
            <a:ext cx="4649787" cy="34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30412409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52800"/>
            <a:ext cx="6781800" cy="3124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6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b="0">
                <a:solidFill>
                  <a:schemeClr val="accent2"/>
                </a:solidFill>
                <a:latin typeface="Times New Roman" panose="02020603050405020304" pitchFamily="18" charset="0"/>
                <a:ea typeface="ヒラギノ角ゴ Pro W3" pitchFamily="1" charset="-128"/>
              </a:rPr>
              <a:t>Programming the World Wide Web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2717800"/>
            <a:ext cx="7396163" cy="6286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91440"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2133600"/>
            <a:ext cx="7473950" cy="6286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>
              <a:defRPr>
                <a:solidFill>
                  <a:srgbClr val="29498F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9394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971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945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9451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0516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6122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179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6710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350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77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37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886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116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zh-CN" sz="1200" b="0">
                <a:ea typeface="宋体" panose="02010600030101010101" pitchFamily="2" charset="-122"/>
              </a:rPr>
              <a:t>12-</a:t>
            </a:r>
            <a:fld id="{B3CA69D4-75DB-48AC-82FE-07BD835E35E5}" type="slidenum">
              <a:rPr lang="en-US" altLang="zh-CN" sz="1200" b="0" smtClean="0">
                <a:ea typeface="宋体" panose="02010600030101010101" pitchFamily="2" charset="-122"/>
              </a:rPr>
              <a:pPr algn="r">
                <a:defRPr/>
              </a:pPr>
              <a:t>‹#›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228600" y="64008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400" b="0">
                <a:solidFill>
                  <a:schemeClr val="accent2"/>
                </a:solidFill>
                <a:ea typeface="宋体" panose="02010600030101010101" pitchFamily="2" charset="-122"/>
              </a:rPr>
              <a:t>Programming the World Wide Web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anose="05000000000000000000" pitchFamily="2" charset="2"/>
        <a:buChar char="u"/>
        <a:defRPr sz="2800">
          <a:solidFill>
            <a:srgbClr val="80008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anose="05000000000000000000" pitchFamily="2" charset="2"/>
        <a:buChar char="l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>
          <a:solidFill>
            <a:schemeClr val="accent2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anose="05000000000000000000" pitchFamily="2" charset="2"/>
        <a:buChar char="ü"/>
        <a:defRPr sz="2800">
          <a:solidFill>
            <a:schemeClr val="accent2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anose="05000000000000000000" pitchFamily="2" charset="2"/>
        <a:buChar char="ü"/>
        <a:defRPr sz="2800">
          <a:solidFill>
            <a:schemeClr val="accent2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ü"/>
        <a:defRPr sz="2800">
          <a:solidFill>
            <a:schemeClr val="accent2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ü"/>
        <a:defRPr sz="2800">
          <a:solidFill>
            <a:schemeClr val="accent2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ü"/>
        <a:defRPr sz="2800">
          <a:solidFill>
            <a:schemeClr val="accent2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ü"/>
        <a:defRPr sz="2800">
          <a:solidFill>
            <a:schemeClr val="accent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066800" y="2057400"/>
            <a:ext cx="7473950" cy="62865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>
                <a:ea typeface="宋体" panose="02010600030101010101" pitchFamily="2" charset="-122"/>
              </a:rPr>
              <a:t>Part 6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124200"/>
            <a:ext cx="5715000" cy="24638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>
                <a:ea typeface="宋体" panose="02010600030101010101" pitchFamily="2" charset="-122"/>
              </a:rPr>
              <a:t>Introduction to PHP</a:t>
            </a:r>
          </a:p>
        </p:txBody>
      </p:sp>
    </p:spTree>
  </p:cSld>
  <p:clrMapOvr>
    <a:masterClrMapping/>
  </p:clrMapOvr>
  <p:transition spd="med" advTm="90354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9.3 General Syntactic Characteristics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Statements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PHP statements are terminated with semicolons.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Braces are used to create compound statements.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24"/>
    </mc:Choice>
    <mc:Fallback xmlns="">
      <p:transition spd="slow" advTm="4832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9.4 Primitives, Operations, Expressions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Four scalar types: </a:t>
            </a:r>
            <a:r>
              <a:rPr lang="en-US" altLang="zh-CN" dirty="0" err="1">
                <a:ea typeface="宋体" panose="02010600030101010101" pitchFamily="2" charset="-122"/>
              </a:rPr>
              <a:t>boolean</a:t>
            </a:r>
            <a:r>
              <a:rPr lang="en-US" altLang="zh-CN" dirty="0">
                <a:ea typeface="宋体" panose="02010600030101010101" pitchFamily="2" charset="-122"/>
              </a:rPr>
              <a:t>, integer, double, string.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Two compound types: array, object.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Two special types: resource and NULL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Note that object and special types are not covered in this textbook.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112"/>
    </mc:Choice>
    <mc:Fallback xmlns="">
      <p:transition spd="slow" advTm="7811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9.4 Primitives, Operations, Expressions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Contents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Variables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Integer type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Double type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String type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Boolean type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Arithmetic operations and expressions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Sring operations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Scalar type conversions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70"/>
    </mc:Choice>
    <mc:Fallback xmlns="">
      <p:transition spd="slow" advTm="3857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9.4.1 Variables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05400"/>
          </a:xfrm>
        </p:spPr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Variables in PHP have no type declarations.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type of a variable is set every time it is assigned a value.</a:t>
            </a:r>
          </a:p>
          <a:p>
            <a:pPr lvl="2">
              <a:buFontTx/>
              <a:buNone/>
            </a:pP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&lt;?php </a:t>
            </a:r>
          </a:p>
          <a:p>
            <a:pPr lvl="2">
              <a:buFontTx/>
              <a:buNone/>
            </a:pP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$txt = "Hello World!"; </a:t>
            </a:r>
          </a:p>
          <a:p>
            <a:pPr lvl="2">
              <a:buFontTx/>
              <a:buNone/>
            </a:pP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$number = 16; </a:t>
            </a:r>
          </a:p>
          <a:p>
            <a:pPr lvl="2">
              <a:buFontTx/>
              <a:buNone/>
            </a:pP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?&gt;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10"/>
    </mc:Choice>
    <mc:Fallback xmlns="">
      <p:transition spd="slow" advTm="7621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9.4.1 Variables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endParaRPr lang="en-US" altLang="zh-CN" dirty="0">
              <a:ea typeface="宋体" panose="02010600030101010101" pitchFamily="2" charset="-122"/>
            </a:endParaRPr>
          </a:p>
          <a:p>
            <a:pPr marL="533400" indent="-533400"/>
            <a:r>
              <a:rPr lang="en-US" altLang="zh-CN" dirty="0">
                <a:ea typeface="宋体" panose="02010600030101010101" pitchFamily="2" charset="-122"/>
              </a:rPr>
              <a:t>A variable that has not been assigned a value is called an 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unbounded variable</a:t>
            </a:r>
            <a:r>
              <a:rPr lang="en-US" altLang="zh-CN" i="1" dirty="0">
                <a:ea typeface="宋体" panose="02010600030101010101" pitchFamily="2" charset="-122"/>
              </a:rPr>
              <a:t>,</a:t>
            </a:r>
            <a:r>
              <a:rPr lang="en-US" altLang="zh-CN" dirty="0">
                <a:ea typeface="宋体" panose="02010600030101010101" pitchFamily="2" charset="-122"/>
              </a:rPr>
              <a:t> and has the value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</a:rPr>
              <a:t>, which is the only value of the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</a:rPr>
              <a:t> type.</a:t>
            </a:r>
          </a:p>
          <a:p>
            <a:pPr marL="533400" indent="-533400"/>
            <a:r>
              <a:rPr lang="en-US" altLang="zh-CN" dirty="0">
                <a:ea typeface="宋体" panose="02010600030101010101" pitchFamily="2" charset="-122"/>
              </a:rPr>
              <a:t>If an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unbounded variable</a:t>
            </a:r>
            <a:r>
              <a:rPr lang="en-US" altLang="zh-CN" dirty="0">
                <a:ea typeface="宋体" panose="02010600030101010101" pitchFamily="2" charset="-122"/>
              </a:rPr>
              <a:t> is used in an expression,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</a:rPr>
              <a:t> is coerced to a value according to the context.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buClr>
                <a:schemeClr val="accent2"/>
              </a:buClr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</a:rPr>
              <a:t> is coerced to 0 if a number is needed,</a:t>
            </a:r>
          </a:p>
          <a:p>
            <a:pPr lvl="1">
              <a:buClr>
                <a:schemeClr val="accent2"/>
              </a:buClr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</a:rPr>
              <a:t> is coerced to the empty string if a string is needed.</a:t>
            </a:r>
          </a:p>
          <a:p>
            <a:pPr lvl="1">
              <a:buClr>
                <a:schemeClr val="accent2"/>
              </a:buClr>
            </a:pP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</a:rPr>
              <a:t> is coerced to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FALSE</a:t>
            </a:r>
            <a:r>
              <a:rPr lang="en-US" altLang="zh-CN" dirty="0">
                <a:ea typeface="宋体" panose="02010600030101010101" pitchFamily="2" charset="-122"/>
              </a:rPr>
              <a:t> if a Boolean value is needed.</a:t>
            </a:r>
          </a:p>
          <a:p>
            <a:pPr lvl="1">
              <a:buClr>
                <a:schemeClr val="accent2"/>
              </a:buClr>
            </a:pPr>
            <a:endParaRPr lang="en-US" altLang="zh-CN" dirty="0">
              <a:ea typeface="宋体" panose="02010600030101010101" pitchFamily="2" charset="-122"/>
            </a:endParaRPr>
          </a:p>
          <a:p>
            <a:pPr marL="533400" indent="-53340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180"/>
    </mc:Choice>
    <mc:Fallback xmlns="">
      <p:transition spd="slow" advTm="13018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9.4.1 Variables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We can use the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IsSet</a:t>
            </a:r>
            <a:r>
              <a:rPr lang="en-US" altLang="zh-CN">
                <a:ea typeface="宋体" panose="02010600030101010101" pitchFamily="2" charset="-122"/>
              </a:rPr>
              <a:t>() function to test whether a variable has a value, which returns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 or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FALSE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Example</a:t>
            </a: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: 	IsSet($fruit)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12"/>
    </mc:Choice>
    <mc:Fallback xmlns="">
      <p:transition spd="slow" advTm="6161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9.4.(2-3) Integer Type and Double Type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i="1">
                <a:solidFill>
                  <a:srgbClr val="FF0066"/>
                </a:solidFill>
                <a:ea typeface="宋体" panose="02010600030101010101" pitchFamily="2" charset="-122"/>
              </a:rPr>
              <a:t>Integer</a:t>
            </a:r>
            <a:r>
              <a:rPr lang="en-US" altLang="zh-CN">
                <a:ea typeface="宋体" panose="02010600030101010101" pitchFamily="2" charset="-122"/>
              </a:rPr>
              <a:t> is equivalent to long in C, that is, usually 32 bits.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i="1">
                <a:solidFill>
                  <a:srgbClr val="FF0066"/>
                </a:solidFill>
                <a:ea typeface="宋体" panose="02010600030101010101" pitchFamily="2" charset="-122"/>
              </a:rPr>
              <a:t>Double</a:t>
            </a:r>
            <a:r>
              <a:rPr lang="en-US" altLang="zh-CN">
                <a:ea typeface="宋体" panose="02010600030101010101" pitchFamily="2" charset="-122"/>
              </a:rPr>
              <a:t> type values are stored internally as floating point values.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Double literals can include a decimal point, an exponent, or both. 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For example, </a:t>
            </a: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0.345E-3.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17"/>
    </mc:Choice>
    <mc:Fallback xmlns="">
      <p:transition spd="slow" advTm="5781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9.4.4 String Type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257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String literals are enclosed in single or double quotes.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Single quoted strings have neither escape sequence interpretation nor variable interpolation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Example:</a:t>
            </a: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</a:rPr>
              <a:t>$sum=5;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			</a:t>
            </a: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</a:rPr>
              <a:t>‘The sum is: $sum’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Double quoted strings have escape sequences interpreted and variables interpolated.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Example: </a:t>
            </a: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</a:rPr>
              <a:t>“The sum is: $sum”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 literal </a:t>
            </a:r>
            <a:r>
              <a:rPr lang="en-US" altLang="zh-CN" i="1">
                <a:solidFill>
                  <a:srgbClr val="FF0066"/>
                </a:solidFill>
                <a:ea typeface="宋体" panose="02010600030101010101" pitchFamily="2" charset="-122"/>
              </a:rPr>
              <a:t>$</a:t>
            </a:r>
            <a:r>
              <a:rPr lang="en-US" altLang="zh-CN">
                <a:ea typeface="宋体" panose="02010600030101010101" pitchFamily="2" charset="-122"/>
              </a:rPr>
              <a:t> sign in a double quoted string must be escaped with a backslash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\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Characters in PHP are one byte string.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487"/>
    </mc:Choice>
    <mc:Fallback xmlns="">
      <p:transition spd="slow" advTm="18548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9.4.5 Boolean Type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CN" dirty="0">
                <a:ea typeface="宋体" panose="02010600030101010101" pitchFamily="2" charset="-122"/>
              </a:rPr>
              <a:t>The Boolean type has two values :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TRUE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FALSE.</a:t>
            </a:r>
          </a:p>
          <a:p>
            <a:pPr marL="533400" indent="-533400">
              <a:buFont typeface="Wingdings" panose="05000000000000000000" pitchFamily="2" charset="2"/>
              <a:buNone/>
            </a:pPr>
            <a:endParaRPr lang="en-US" altLang="zh-CN" i="1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marL="533400" indent="-533400"/>
            <a:r>
              <a:rPr lang="en-US" altLang="zh-CN" dirty="0">
                <a:ea typeface="宋体" panose="02010600030101010101" pitchFamily="2" charset="-122"/>
              </a:rPr>
              <a:t>Non-</a:t>
            </a:r>
            <a:r>
              <a:rPr lang="en-US" altLang="zh-CN" dirty="0" err="1">
                <a:ea typeface="宋体" panose="02010600030101010101" pitchFamily="2" charset="-122"/>
              </a:rPr>
              <a:t>boolean</a:t>
            </a:r>
            <a:r>
              <a:rPr lang="en-US" altLang="zh-CN" dirty="0">
                <a:ea typeface="宋体" panose="02010600030101010101" pitchFamily="2" charset="-122"/>
              </a:rPr>
              <a:t> type values are coerced as needed by the context.</a:t>
            </a:r>
          </a:p>
          <a:p>
            <a:pPr marL="990600" lvl="1" indent="-533400">
              <a:buFont typeface="Wingdings" panose="05000000000000000000" pitchFamily="2" charset="2"/>
              <a:buAutoNum type="alphaLcParenR"/>
            </a:pPr>
            <a:r>
              <a:rPr lang="en-US" altLang="zh-CN" dirty="0">
                <a:ea typeface="宋体" panose="02010600030101010101" pitchFamily="2" charset="-122"/>
              </a:rPr>
              <a:t>For integer values, it evaluates to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FALSE</a:t>
            </a:r>
            <a:r>
              <a:rPr lang="en-US" altLang="zh-CN" dirty="0">
                <a:ea typeface="宋体" panose="02010600030101010101" pitchFamily="2" charset="-122"/>
              </a:rPr>
              <a:t> if it is zero; otherwise,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TRUE. </a:t>
            </a:r>
            <a:r>
              <a:rPr lang="en-US" altLang="zh-CN" i="1" dirty="0">
                <a:ea typeface="宋体" panose="02010600030101010101" pitchFamily="2" charset="-122"/>
              </a:rPr>
              <a:t>For double values, only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0.0 </a:t>
            </a:r>
            <a:r>
              <a:rPr lang="en-US" altLang="zh-CN" i="1" dirty="0">
                <a:ea typeface="宋体" panose="02010600030101010101" pitchFamily="2" charset="-122"/>
              </a:rPr>
              <a:t>is interpreted as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FALSE. </a:t>
            </a:r>
          </a:p>
          <a:p>
            <a:pPr marL="990600" lvl="1" indent="-533400">
              <a:buFont typeface="Wingdings" panose="05000000000000000000" pitchFamily="2" charset="2"/>
              <a:buAutoNum type="alphaLcParenR"/>
            </a:pPr>
            <a:r>
              <a:rPr lang="en-US" altLang="zh-CN" dirty="0">
                <a:ea typeface="宋体" panose="02010600030101010101" pitchFamily="2" charset="-122"/>
              </a:rPr>
              <a:t>For strings, the empty string and the literal string “0” all count as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FALSE. </a:t>
            </a:r>
            <a:r>
              <a:rPr lang="en-US" altLang="zh-CN" i="1" dirty="0">
                <a:ea typeface="宋体" panose="02010600030101010101" pitchFamily="2" charset="-122"/>
              </a:rPr>
              <a:t>Note string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‘0.0’ </a:t>
            </a:r>
            <a:r>
              <a:rPr lang="en-US" altLang="zh-CN" i="1" dirty="0">
                <a:ea typeface="宋体" panose="02010600030101010101" pitchFamily="2" charset="-122"/>
              </a:rPr>
              <a:t>counts as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TRUE.</a:t>
            </a:r>
          </a:p>
          <a:p>
            <a:pPr marL="990600" lvl="1" indent="-533400">
              <a:buFont typeface="Wingdings" panose="05000000000000000000" pitchFamily="2" charset="2"/>
              <a:buAutoNum type="alphaLcParenR"/>
            </a:pPr>
            <a:r>
              <a:rPr lang="en-US" altLang="zh-CN" i="1" dirty="0">
                <a:ea typeface="宋体" panose="02010600030101010101" pitchFamily="2" charset="-122"/>
              </a:rPr>
              <a:t>NULL</a:t>
            </a:r>
            <a:r>
              <a:rPr lang="en-US" altLang="zh-CN" dirty="0">
                <a:ea typeface="宋体" panose="02010600030101010101" pitchFamily="2" charset="-122"/>
              </a:rPr>
              <a:t> counts as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FALSE.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711"/>
    </mc:Choice>
    <mc:Fallback xmlns="">
      <p:transition spd="slow" advTm="8671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9.4.6 Arithmetic Operators and Expressions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257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PHP supports the usual collection of arithmetic operators:</a:t>
            </a:r>
          </a:p>
          <a:p>
            <a:pPr lvl="2">
              <a:buFontTx/>
              <a:buNone/>
            </a:pPr>
            <a:r>
              <a:rPr lang="en-US" altLang="zh-CN" i="1">
                <a:solidFill>
                  <a:srgbClr val="FF0066"/>
                </a:solidFill>
                <a:ea typeface="宋体" panose="02010600030101010101" pitchFamily="2" charset="-122"/>
              </a:rPr>
              <a:t>+, -, *, /, %, ++, --</a:t>
            </a:r>
          </a:p>
          <a:p>
            <a:pPr lvl="2">
              <a:buFontTx/>
              <a:buNone/>
            </a:pPr>
            <a:endParaRPr lang="en-US" altLang="zh-CN" i="1">
              <a:solidFill>
                <a:srgbClr val="FF0066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variety of numeric functions is available: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floor, ceil, round, rand, abs, min, max (</a:t>
            </a:r>
            <a:r>
              <a:rPr lang="en-US" altLang="zh-CN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pp.363, table 9.2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08"/>
    </mc:Choice>
    <mc:Fallback xmlns="">
      <p:transition spd="slow" advTm="583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Contents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9.1 Origins and Uses of PHP</a:t>
            </a:r>
          </a:p>
          <a:p>
            <a:r>
              <a:rPr lang="en-US" altLang="zh-CN">
                <a:ea typeface="宋体" panose="02010600030101010101" pitchFamily="2" charset="-122"/>
              </a:rPr>
              <a:t>9.2 Overview of PHP</a:t>
            </a:r>
          </a:p>
          <a:p>
            <a:r>
              <a:rPr lang="en-US" altLang="zh-CN">
                <a:ea typeface="宋体" panose="02010600030101010101" pitchFamily="2" charset="-122"/>
              </a:rPr>
              <a:t>9.3 General Syntactic Characteristics</a:t>
            </a:r>
          </a:p>
          <a:p>
            <a:r>
              <a:rPr lang="en-US" altLang="zh-CN">
                <a:ea typeface="宋体" panose="02010600030101010101" pitchFamily="2" charset="-122"/>
              </a:rPr>
              <a:t>9.4 Primitives, Operations, and Expressions</a:t>
            </a:r>
          </a:p>
          <a:p>
            <a:r>
              <a:rPr lang="en-US" altLang="zh-CN">
                <a:ea typeface="宋体" panose="02010600030101010101" pitchFamily="2" charset="-122"/>
              </a:rPr>
              <a:t>9.5 Output</a:t>
            </a:r>
          </a:p>
          <a:p>
            <a:r>
              <a:rPr lang="en-US" altLang="zh-CN">
                <a:ea typeface="宋体" panose="02010600030101010101" pitchFamily="2" charset="-122"/>
              </a:rPr>
              <a:t>9.6 Control Statements</a:t>
            </a:r>
          </a:p>
          <a:p>
            <a:r>
              <a:rPr lang="en-US" altLang="zh-CN">
                <a:ea typeface="宋体" panose="02010600030101010101" pitchFamily="2" charset="-122"/>
              </a:rPr>
              <a:t>9.7 Arrays</a:t>
            </a:r>
          </a:p>
          <a:p>
            <a:r>
              <a:rPr lang="en-US" altLang="zh-CN">
                <a:ea typeface="宋体" panose="02010600030101010101" pitchFamily="2" charset="-122"/>
              </a:rPr>
              <a:t>9.8 Functions</a:t>
            </a:r>
          </a:p>
          <a:p>
            <a:r>
              <a:rPr lang="en-US" altLang="zh-CN">
                <a:ea typeface="宋体" panose="02010600030101010101" pitchFamily="2" charset="-122"/>
              </a:rPr>
              <a:t>9.10 Form handling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342"/>
    </mc:Choice>
    <mc:Fallback xmlns="">
      <p:transition spd="slow" advTm="7534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9.4.7 String Operations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String catenation</a:t>
            </a:r>
            <a:r>
              <a:rPr lang="en-US" altLang="zh-CN" dirty="0">
                <a:ea typeface="宋体" panose="02010600030101010101" pitchFamily="2" charset="-122"/>
              </a:rPr>
              <a:t> is indicated with a period.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Example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strTest.php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Characters</a:t>
            </a:r>
            <a:r>
              <a:rPr lang="en-US" altLang="zh-CN" dirty="0">
                <a:ea typeface="宋体" panose="02010600030101010101" pitchFamily="2" charset="-122"/>
              </a:rPr>
              <a:t> are accessed in a string with a subscript enclosed in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curly braces.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Example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strTest.php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16"/>
    </mc:Choice>
    <mc:Fallback xmlns="">
      <p:transition spd="slow" advTm="6991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9.4.7 String Operations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Many useful string functions are provided.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 err="1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strlen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gives the length of a string.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 err="1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strcmp</a:t>
            </a:r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compares two strings and returns a number.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chop</a:t>
            </a:r>
            <a:r>
              <a:rPr lang="en-US" altLang="zh-CN" dirty="0">
                <a:ea typeface="宋体" panose="02010600030101010101" pitchFamily="2" charset="-122"/>
              </a:rPr>
              <a:t> removes whitespace from the end of a string.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See table 9.3 (</a:t>
            </a:r>
            <a:r>
              <a:rPr lang="en-US" altLang="zh-CN" dirty="0" err="1">
                <a:ea typeface="宋体" panose="02010600030101010101" pitchFamily="2" charset="-122"/>
              </a:rPr>
              <a:t>pp.364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137"/>
    </mc:Choice>
    <mc:Fallback xmlns="">
      <p:transition spd="slow" advTm="4913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9.4.8 Scalar Type Conversions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CN" dirty="0">
                <a:ea typeface="宋体" panose="02010600030101010101" pitchFamily="2" charset="-122"/>
              </a:rPr>
              <a:t>Types can be determined in two different ways.</a:t>
            </a:r>
          </a:p>
          <a:p>
            <a:pPr marL="533400" indent="-53340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990600" lvl="1" indent="-533400">
              <a:buFont typeface="Wingdings" panose="05000000000000000000" pitchFamily="2" charset="2"/>
              <a:buAutoNum type="alphaLcParenR"/>
            </a:pPr>
            <a:r>
              <a:rPr lang="en-US" altLang="zh-CN" dirty="0">
                <a:ea typeface="宋体" panose="02010600030101010101" pitchFamily="2" charset="-122"/>
              </a:rPr>
              <a:t>use the </a:t>
            </a:r>
            <a:r>
              <a:rPr lang="en-US" altLang="zh-CN" i="1" dirty="0" err="1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gettype</a:t>
            </a:r>
            <a:r>
              <a:rPr lang="en-US" altLang="zh-CN" dirty="0">
                <a:ea typeface="宋体" panose="02010600030101010101" pitchFamily="2" charset="-122"/>
              </a:rPr>
              <a:t> function, which takes a variable as its parameter and returns a string of the type name </a:t>
            </a:r>
          </a:p>
          <a:p>
            <a:pPr marL="990600" lvl="1" indent="-533400">
              <a:buFont typeface="Wingdings" panose="05000000000000000000" pitchFamily="2" charset="2"/>
              <a:buAutoNum type="alphaLcParenR"/>
            </a:pPr>
            <a:endParaRPr lang="en-US" altLang="zh-CN" dirty="0">
              <a:ea typeface="宋体" panose="02010600030101010101" pitchFamily="2" charset="-122"/>
            </a:endParaRPr>
          </a:p>
          <a:p>
            <a:pPr marL="990600" lvl="1" indent="-533400">
              <a:buFont typeface="Wingdings" panose="05000000000000000000" pitchFamily="2" charset="2"/>
              <a:buAutoNum type="alphaLcParenR"/>
            </a:pPr>
            <a:r>
              <a:rPr lang="en-US" altLang="zh-CN" dirty="0">
                <a:ea typeface="宋体" panose="02010600030101010101" pitchFamily="2" charset="-122"/>
              </a:rPr>
              <a:t>use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is_int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(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is_double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is_bool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is_string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function </a:t>
            </a:r>
            <a:endParaRPr lang="zh-CN" altLang="en-US" dirty="0">
              <a:ea typeface="宋体" panose="02010600030101010101" pitchFamily="2" charset="-122"/>
            </a:endParaRPr>
          </a:p>
          <a:p>
            <a:pPr marL="533400" indent="-53340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675"/>
    </mc:Choice>
    <mc:Fallback xmlns="">
      <p:transition spd="slow" advTm="72675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9.4.8 Scalar Type Conversions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Implicit type conversion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Explicit type conversion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90"/>
    </mc:Choice>
    <mc:Fallback xmlns="">
      <p:transition spd="slow" advTm="2019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9.4.8 Scalar Type Conversions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915400" cy="52578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Implicit type conversions are demanded by the context in which an expression appears.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For example: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 string which has only a sign followed by digits is converted to an integer if a numeric value is required.</a:t>
            </a:r>
          </a:p>
          <a:p>
            <a:pPr lvl="2"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 string which is a valid double literal (including either a period or e or E) converts to a double if a numeric value is required.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40"/>
    </mc:Choice>
    <mc:Fallback xmlns="">
      <p:transition spd="slow" advTm="7094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9.4.8 Scalar Type Conversions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CN">
                <a:ea typeface="宋体" panose="02010600030101010101" pitchFamily="2" charset="-122"/>
              </a:rPr>
              <a:t>Explicit type conversions can be forced in three ways. Suppose that </a:t>
            </a: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$sum=4.777</a:t>
            </a:r>
          </a:p>
          <a:p>
            <a:pPr marL="533400" indent="-533400"/>
            <a:endParaRPr lang="en-US" altLang="zh-CN">
              <a:ea typeface="宋体" panose="02010600030101010101" pitchFamily="2" charset="-122"/>
            </a:endParaRPr>
          </a:p>
          <a:p>
            <a:pPr marL="990600" lvl="1" indent="-533400">
              <a:buFont typeface="Wingdings" panose="05000000000000000000" pitchFamily="2" charset="2"/>
              <a:buAutoNum type="alphaLcParenR"/>
            </a:pPr>
            <a:r>
              <a:rPr lang="en-US" altLang="zh-CN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(int)$sum</a:t>
            </a:r>
            <a:r>
              <a:rPr lang="en-US" altLang="zh-CN">
                <a:ea typeface="宋体" panose="02010600030101010101" pitchFamily="2" charset="-122"/>
              </a:rPr>
              <a:t> in the C style</a:t>
            </a:r>
          </a:p>
          <a:p>
            <a:pPr marL="990600" lvl="1" indent="-533400">
              <a:buFont typeface="Wingdings" panose="05000000000000000000" pitchFamily="2" charset="2"/>
              <a:buAutoNum type="alphaLcParenR"/>
            </a:pPr>
            <a:endParaRPr lang="en-US" altLang="zh-CN">
              <a:ea typeface="宋体" panose="02010600030101010101" pitchFamily="2" charset="-122"/>
            </a:endParaRPr>
          </a:p>
          <a:p>
            <a:pPr marL="990600" lvl="1" indent="-533400">
              <a:buFont typeface="Wingdings" panose="05000000000000000000" pitchFamily="2" charset="2"/>
              <a:buAutoNum type="alphaLcParenR"/>
            </a:pPr>
            <a:r>
              <a:rPr lang="en-US" altLang="zh-CN">
                <a:ea typeface="宋体" panose="02010600030101010101" pitchFamily="2" charset="-122"/>
              </a:rPr>
              <a:t>Using several conversion functions such as </a:t>
            </a:r>
            <a:r>
              <a:rPr lang="en-US" altLang="zh-CN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intval($sum)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i="1">
                <a:solidFill>
                  <a:srgbClr val="FF0066"/>
                </a:solidFill>
                <a:ea typeface="宋体" panose="02010600030101010101" pitchFamily="2" charset="-122"/>
              </a:rPr>
              <a:t>intval, doubleval or strval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marL="990600" lvl="1" indent="-533400">
              <a:buFont typeface="Wingdings" panose="05000000000000000000" pitchFamily="2" charset="2"/>
              <a:buAutoNum type="alphaLcParenR"/>
            </a:pPr>
            <a:endParaRPr lang="en-US" altLang="zh-CN">
              <a:ea typeface="宋体" panose="02010600030101010101" pitchFamily="2" charset="-122"/>
            </a:endParaRPr>
          </a:p>
          <a:p>
            <a:pPr marL="990600" lvl="1" indent="-533400">
              <a:buFont typeface="Wingdings" panose="05000000000000000000" pitchFamily="2" charset="2"/>
              <a:buAutoNum type="alphaLcParenR"/>
            </a:pPr>
            <a:r>
              <a:rPr lang="en-US" altLang="zh-CN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settype($sum, “integer”)</a:t>
            </a:r>
          </a:p>
          <a:p>
            <a:pPr marL="533400" indent="-533400"/>
            <a:endParaRPr lang="zh-CN" altLang="en-US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138"/>
    </mc:Choice>
    <mc:Fallback xmlns="">
      <p:transition spd="slow" advTm="6613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9.4.9 Assignment Operators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PHP has the same set of assignment operators as C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PHP also includes the compound assignments such </a:t>
            </a:r>
            <a:r>
              <a:rPr lang="en-US" altLang="zh-CN" i="1">
                <a:solidFill>
                  <a:srgbClr val="FF0066"/>
                </a:solidFill>
                <a:ea typeface="宋体" panose="02010600030101010101" pitchFamily="2" charset="-122"/>
              </a:rPr>
              <a:t>+=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i="1">
                <a:solidFill>
                  <a:srgbClr val="FF0066"/>
                </a:solidFill>
                <a:ea typeface="宋体" panose="02010600030101010101" pitchFamily="2" charset="-122"/>
              </a:rPr>
              <a:t>-=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05"/>
    </mc:Choice>
    <mc:Fallback xmlns="">
      <p:transition spd="slow" advTm="2370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9.5 Output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endParaRPr lang="en-US" altLang="zh-CN" dirty="0">
              <a:ea typeface="宋体" panose="02010600030101010101" pitchFamily="2" charset="-122"/>
            </a:endParaRPr>
          </a:p>
          <a:p>
            <a:pPr marL="533400" indent="-533400"/>
            <a:r>
              <a:rPr lang="en-US" altLang="zh-CN" dirty="0">
                <a:ea typeface="宋体" panose="02010600030101010101" pitchFamily="2" charset="-122"/>
              </a:rPr>
              <a:t>All </a:t>
            </a:r>
            <a:r>
              <a:rPr lang="en-US" altLang="zh-CN" dirty="0" err="1">
                <a:ea typeface="宋体" panose="02010600030101010101" pitchFamily="2" charset="-122"/>
              </a:rPr>
              <a:t>ouput</a:t>
            </a:r>
            <a:r>
              <a:rPr lang="en-US" altLang="zh-CN" dirty="0">
                <a:ea typeface="宋体" panose="02010600030101010101" pitchFamily="2" charset="-122"/>
              </a:rPr>
              <a:t> of PHP must be in the form of HTML</a:t>
            </a:r>
          </a:p>
          <a:p>
            <a:pPr marL="533400" indent="-533400"/>
            <a:endParaRPr lang="en-US" altLang="zh-CN" dirty="0">
              <a:ea typeface="宋体" panose="02010600030101010101" pitchFamily="2" charset="-122"/>
            </a:endParaRPr>
          </a:p>
          <a:p>
            <a:pPr marL="533400" indent="-533400"/>
            <a:r>
              <a:rPr lang="en-US" altLang="zh-CN" dirty="0">
                <a:ea typeface="宋体" panose="02010600030101010101" pitchFamily="2" charset="-122"/>
              </a:rPr>
              <a:t>Three ways to create output: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print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 err="1">
                <a:solidFill>
                  <a:srgbClr val="FF0066"/>
                </a:solidFill>
                <a:ea typeface="宋体" panose="02010600030101010101" pitchFamily="2" charset="-122"/>
              </a:rPr>
              <a:t>printf</a:t>
            </a:r>
            <a:endParaRPr lang="en-US" altLang="zh-CN" i="1" dirty="0">
              <a:solidFill>
                <a:srgbClr val="FF0066"/>
              </a:solidFill>
              <a:ea typeface="宋体" panose="02010600030101010101" pitchFamily="2" charset="-122"/>
            </a:endParaRPr>
          </a:p>
          <a:p>
            <a:pPr marL="533400" indent="-533400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003"/>
    </mc:Choice>
    <mc:Fallback xmlns="">
      <p:transition spd="slow" advTm="8500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9.5 Output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i="1" dirty="0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function is used to send data to output.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altLang="zh-CN" i="1" dirty="0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takes string parameters, </a:t>
            </a:r>
            <a:r>
              <a:rPr lang="en-US" altLang="zh-CN" dirty="0" err="1">
                <a:ea typeface="宋体" panose="02010600030101010101" pitchFamily="2" charset="-122"/>
              </a:rPr>
              <a:t>PHP</a:t>
            </a:r>
            <a:r>
              <a:rPr lang="en-US" altLang="zh-CN" dirty="0">
                <a:ea typeface="宋体" panose="02010600030101010101" pitchFamily="2" charset="-122"/>
              </a:rPr>
              <a:t> coerces it as necessary.</a:t>
            </a:r>
          </a:p>
          <a:p>
            <a:pPr marL="1447800" lvl="2" indent="-533400"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Example: </a:t>
            </a:r>
          </a:p>
          <a:p>
            <a:pPr marL="1447800" lvl="2" indent="-533400"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                      print(“You are welcome”);</a:t>
            </a:r>
          </a:p>
          <a:p>
            <a:pPr marL="1447800" lvl="2" indent="-533400"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                      print “You are welcome”;</a:t>
            </a:r>
          </a:p>
          <a:p>
            <a:pPr marL="1447800" lvl="2" indent="-533400"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	                print(47);</a:t>
            </a:r>
          </a:p>
          <a:p>
            <a:pPr marL="1447800" lvl="2" indent="-533400"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Note:</a:t>
            </a:r>
          </a:p>
          <a:p>
            <a:pPr marL="1905000" lvl="3" indent="-533400">
              <a:lnSpc>
                <a:spcPct val="80000"/>
              </a:lnSpc>
              <a:buFont typeface="Wingdings" panose="05000000000000000000" pitchFamily="2" charset="2"/>
              <a:buAutoNum type="alphaLcParenR"/>
            </a:pPr>
            <a:r>
              <a:rPr lang="en-US" altLang="zh-CN" dirty="0">
                <a:ea typeface="宋体" panose="02010600030101010101" pitchFamily="2" charset="-122"/>
              </a:rPr>
              <a:t>It returns a value (1 if succeeded, 0 if it failed) to indicate whether the operation is completed.</a:t>
            </a:r>
          </a:p>
          <a:p>
            <a:pPr marL="1905000" lvl="3" indent="-533400">
              <a:lnSpc>
                <a:spcPct val="80000"/>
              </a:lnSpc>
              <a:buFont typeface="Wingdings" panose="05000000000000000000" pitchFamily="2" charset="2"/>
              <a:buAutoNum type="alphaLcParenR"/>
            </a:pPr>
            <a:r>
              <a:rPr lang="en-US" altLang="zh-CN" dirty="0">
                <a:ea typeface="宋体" panose="02010600030101010101" pitchFamily="2" charset="-122"/>
              </a:rPr>
              <a:t>It only accepts one parameter.</a:t>
            </a:r>
            <a:endParaRPr lang="en-US" altLang="zh-CN" dirty="0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23"/>
    </mc:Choice>
    <mc:Fallback xmlns="">
      <p:transition spd="slow" advTm="47323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9.5 Output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printf </a:t>
            </a:r>
            <a:r>
              <a:rPr lang="en-US" altLang="zh-CN">
                <a:ea typeface="宋体" panose="02010600030101010101" pitchFamily="2" charset="-122"/>
              </a:rPr>
              <a:t>function is also available</a:t>
            </a:r>
          </a:p>
          <a:p>
            <a:pPr marL="990600" lvl="1" indent="-533400"/>
            <a:r>
              <a:rPr lang="en-US" altLang="zh-CN">
                <a:ea typeface="宋体" panose="02010600030101010101" pitchFamily="2" charset="-122"/>
              </a:rPr>
              <a:t>Format: </a:t>
            </a:r>
          </a:p>
          <a:p>
            <a:pPr marL="1905000" lvl="3" indent="-533400"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</a:rPr>
              <a:t>printf</a:t>
            </a: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</a:rPr>
              <a:t>fat,arg1…</a:t>
            </a: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)</a:t>
            </a: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</a:rPr>
              <a:t> </a:t>
            </a:r>
          </a:p>
          <a:p>
            <a:pPr marL="1905000" lvl="3" indent="-533400">
              <a:buFontTx/>
              <a:buAutoNum type="alphaLcParenR"/>
            </a:pPr>
            <a:r>
              <a:rPr lang="en-US" altLang="zh-CN">
                <a:ea typeface="宋体" panose="02010600030101010101" pitchFamily="2" charset="-122"/>
              </a:rPr>
              <a:t>The first argument </a:t>
            </a:r>
            <a:r>
              <a:rPr lang="en-US" altLang="zh-CN" i="1">
                <a:solidFill>
                  <a:srgbClr val="FF0066"/>
                </a:solidFill>
                <a:ea typeface="宋体" panose="02010600030101010101" pitchFamily="2" charset="-122"/>
              </a:rPr>
              <a:t>fat</a:t>
            </a:r>
            <a:r>
              <a:rPr lang="en-US" altLang="zh-CN">
                <a:ea typeface="宋体" panose="02010600030101010101" pitchFamily="2" charset="-122"/>
              </a:rPr>
              <a:t> is a format code with interspersed format codes.</a:t>
            </a:r>
          </a:p>
          <a:p>
            <a:pPr marL="1905000" lvl="3" indent="-533400">
              <a:buFontTx/>
              <a:buAutoNum type="alphaLcParenR"/>
            </a:pPr>
            <a:r>
              <a:rPr lang="en-US" altLang="zh-CN">
                <a:ea typeface="宋体" panose="02010600030101010101" pitchFamily="2" charset="-122"/>
              </a:rPr>
              <a:t>The remaining parameters (such as </a:t>
            </a:r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arg1</a:t>
            </a:r>
            <a:r>
              <a:rPr lang="en-US" altLang="zh-CN">
                <a:ea typeface="宋体" panose="02010600030101010101" pitchFamily="2" charset="-122"/>
              </a:rPr>
              <a:t>) are to be formatted.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26"/>
    </mc:Choice>
    <mc:Fallback xmlns="">
      <p:transition spd="slow" advTm="254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9.1 Origin and Uses of PHP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PHP is a server-side scripting language, embedded in HTML pages.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PHP has a good support for </a:t>
            </a:r>
            <a:r>
              <a:rPr lang="en-US" altLang="zh-CN" i="1">
                <a:solidFill>
                  <a:schemeClr val="accent2"/>
                </a:solidFill>
                <a:ea typeface="宋体" panose="02010600030101010101" pitchFamily="2" charset="-122"/>
              </a:rPr>
              <a:t>form</a:t>
            </a:r>
            <a:r>
              <a:rPr lang="en-US" altLang="zh-CN">
                <a:ea typeface="宋体" panose="02010600030101010101" pitchFamily="2" charset="-122"/>
              </a:rPr>
              <a:t> processing.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PHP can interact with a wide variety of databases.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PHP is now developed, distributed and supported as an open source product.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753"/>
    </mc:Choice>
    <mc:Fallback xmlns="">
      <p:transition spd="slow" advTm="15375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9.5 Output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>
                <a:ea typeface="宋体" panose="02010600030101010101" pitchFamily="2" charset="-122"/>
              </a:rPr>
              <a:t>A format code begins with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 % </a:t>
            </a:r>
            <a:r>
              <a:rPr lang="en-US" altLang="zh-CN" dirty="0">
                <a:ea typeface="宋体" panose="02010600030101010101" pitchFamily="2" charset="-122"/>
              </a:rPr>
              <a:t>followed by a </a:t>
            </a:r>
            <a:r>
              <a:rPr lang="en-US" altLang="zh-CN" i="1" dirty="0">
                <a:ea typeface="宋体" panose="02010600030101010101" pitchFamily="2" charset="-122"/>
              </a:rPr>
              <a:t>field width</a:t>
            </a:r>
            <a:r>
              <a:rPr lang="en-US" altLang="zh-CN" dirty="0">
                <a:ea typeface="宋体" panose="02010600030101010101" pitchFamily="2" charset="-122"/>
              </a:rPr>
              <a:t> and a </a:t>
            </a:r>
            <a:r>
              <a:rPr lang="en-US" altLang="zh-CN" i="1" dirty="0">
                <a:ea typeface="宋体" panose="02010600030101010101" pitchFamily="2" charset="-122"/>
              </a:rPr>
              <a:t>type specifier</a:t>
            </a: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Field width</a:t>
            </a:r>
            <a:r>
              <a:rPr lang="en-US" altLang="zh-CN" dirty="0">
                <a:ea typeface="宋体" panose="02010600030101010101" pitchFamily="2" charset="-122"/>
              </a:rPr>
              <a:t> is a single integer to specify the number of characters (minimum) used to display the value or two integers separated by a period to indicate </a:t>
            </a:r>
            <a:r>
              <a:rPr lang="en-US" altLang="zh-CN" i="1" dirty="0">
                <a:ea typeface="宋体" panose="02010600030101010101" pitchFamily="2" charset="-122"/>
              </a:rPr>
              <a:t>field width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</a:rPr>
              <a:t>decimal places</a:t>
            </a:r>
            <a:r>
              <a:rPr lang="en-US" altLang="zh-CN" dirty="0">
                <a:ea typeface="宋体" panose="02010600030101010101" pitchFamily="2" charset="-122"/>
              </a:rPr>
              <a:t> for double values.</a:t>
            </a: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Type specifiers</a:t>
            </a:r>
            <a:r>
              <a:rPr lang="en-US" altLang="zh-CN" dirty="0">
                <a:ea typeface="宋体" panose="02010600030101010101" pitchFamily="2" charset="-122"/>
              </a:rPr>
              <a:t> are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s</a:t>
            </a:r>
            <a:r>
              <a:rPr lang="en-US" altLang="zh-CN" dirty="0">
                <a:ea typeface="宋体" panose="02010600030101010101" pitchFamily="2" charset="-122"/>
              </a:rPr>
              <a:t> for string,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 d </a:t>
            </a:r>
            <a:r>
              <a:rPr lang="en-US" altLang="zh-CN" dirty="0">
                <a:ea typeface="宋体" panose="02010600030101010101" pitchFamily="2" charset="-122"/>
              </a:rPr>
              <a:t>for integer and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f</a:t>
            </a:r>
            <a:r>
              <a:rPr lang="en-US" altLang="zh-CN" dirty="0">
                <a:ea typeface="宋体" panose="02010600030101010101" pitchFamily="2" charset="-122"/>
              </a:rPr>
              <a:t> for double.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read the textbook of pp. 366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5CB13ADB-3C95-B283-54CC-3402818C3BEC}"/>
                  </a:ext>
                </a:extLst>
              </p14:cNvPr>
              <p14:cNvContentPartPr/>
              <p14:nvPr/>
            </p14:nvContentPartPr>
            <p14:xfrm>
              <a:off x="2928960" y="5414760"/>
              <a:ext cx="4298400" cy="10224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5CB13ADB-3C95-B283-54CC-3402818C3B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9600" y="5405400"/>
                <a:ext cx="4317120" cy="104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834"/>
    </mc:Choice>
    <mc:Fallback xmlns="">
      <p:transition spd="slow" advTm="71834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9.5 Output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>
                <a:ea typeface="宋体" panose="02010600030101010101" pitchFamily="2" charset="-122"/>
              </a:rPr>
              <a:t>Example </a:t>
            </a:r>
            <a:r>
              <a:rPr lang="en-US" altLang="zh-CN" dirty="0" err="1">
                <a:ea typeface="宋体" panose="02010600030101010101" pitchFamily="2" charset="-122"/>
              </a:rPr>
              <a:t>printf.php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2">
              <a:buFontTx/>
              <a:buNone/>
            </a:pP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("%s world. Day number %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5d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",$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str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,$number);</a:t>
            </a:r>
          </a:p>
          <a:p>
            <a:pPr lvl="2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Note:</a:t>
            </a:r>
          </a:p>
          <a:p>
            <a:pPr lvl="2">
              <a:buFontTx/>
              <a:buNone/>
            </a:pPr>
            <a:r>
              <a:rPr lang="en-US" altLang="zh-CN" dirty="0">
                <a:ea typeface="宋体" panose="02010600030101010101" pitchFamily="2" charset="-122"/>
              </a:rPr>
              <a:t>	Displays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$number </a:t>
            </a:r>
            <a:r>
              <a:rPr lang="en-US" altLang="zh-CN" dirty="0">
                <a:ea typeface="宋体" panose="02010600030101010101" pitchFamily="2" charset="-122"/>
              </a:rPr>
              <a:t>as an integer and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$</a:t>
            </a:r>
            <a:r>
              <a:rPr lang="en-US" altLang="zh-CN" i="1" dirty="0" err="1">
                <a:solidFill>
                  <a:schemeClr val="accent1"/>
                </a:solidFill>
                <a:ea typeface="宋体" panose="02010600030101010101" pitchFamily="2" charset="-122"/>
              </a:rPr>
              <a:t>str</a:t>
            </a:r>
            <a:r>
              <a:rPr lang="en-US" altLang="zh-CN" dirty="0">
                <a:ea typeface="宋体" panose="02010600030101010101" pitchFamily="2" charset="-122"/>
              </a:rPr>
              <a:t> as a string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55"/>
    </mc:Choice>
    <mc:Fallback xmlns="">
      <p:transition spd="slow" advTm="3765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9.5 Output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example 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today.php</a:t>
            </a:r>
            <a:r>
              <a:rPr lang="en-US" altLang="zh-CN">
                <a:ea typeface="宋体" panose="02010600030101010101" pitchFamily="2" charset="-122"/>
              </a:rPr>
              <a:t> uses the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date</a:t>
            </a:r>
            <a:r>
              <a:rPr lang="en-US" altLang="zh-CN">
                <a:ea typeface="宋体" panose="02010600030101010101" pitchFamily="2" charset="-122"/>
              </a:rPr>
              <a:t> function to dynamically generate a page with the current date.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date</a:t>
            </a:r>
            <a:r>
              <a:rPr lang="en-US" altLang="zh-CN">
                <a:ea typeface="宋体" panose="02010600030101010101" pitchFamily="2" charset="-122"/>
              </a:rPr>
              <a:t> function, whose first parameter is a string that specifies the part of the date you want to see.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l </a:t>
            </a:r>
            <a:r>
              <a:rPr lang="en-US" altLang="zh-CN">
                <a:ea typeface="宋体" panose="02010600030101010101" pitchFamily="2" charset="-122"/>
              </a:rPr>
              <a:t>requires the day of the week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F</a:t>
            </a:r>
            <a:r>
              <a:rPr lang="en-US" altLang="zh-CN">
                <a:ea typeface="宋体" panose="02010600030101010101" pitchFamily="2" charset="-122"/>
              </a:rPr>
              <a:t> requires the month</a:t>
            </a:r>
          </a:p>
          <a:p>
            <a:pPr lvl="1"/>
            <a:r>
              <a:rPr lang="en-US" altLang="zh-CN" i="1"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 represents the day of the month, and </a:t>
            </a:r>
            <a:r>
              <a:rPr lang="en-US" altLang="zh-CN" i="1">
                <a:ea typeface="宋体" panose="02010600030101010101" pitchFamily="2" charset="-122"/>
              </a:rPr>
              <a:t>S</a:t>
            </a:r>
            <a:r>
              <a:rPr lang="en-US" altLang="zh-CN">
                <a:ea typeface="宋体" panose="02010600030101010101" pitchFamily="2" charset="-122"/>
              </a:rPr>
              <a:t> suffix next to the </a:t>
            </a:r>
            <a:r>
              <a:rPr lang="en-US" altLang="zh-CN" i="1">
                <a:ea typeface="宋体" panose="02010600030101010101" pitchFamily="2" charset="-122"/>
              </a:rPr>
              <a:t>j </a:t>
            </a:r>
            <a:r>
              <a:rPr lang="en-US" altLang="zh-CN">
                <a:ea typeface="宋体" panose="02010600030101010101" pitchFamily="2" charset="-122"/>
              </a:rPr>
              <a:t>gets the correct suffix of the day (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st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nd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rd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or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th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zh-CN" altLang="en-US"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997"/>
    </mc:Choice>
    <mc:Fallback xmlns="">
      <p:transition spd="slow" advTm="80997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Class exercise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Write a </a:t>
            </a:r>
            <a:r>
              <a:rPr lang="en-US" altLang="zh-CN" dirty="0" err="1">
                <a:ea typeface="宋体" panose="02010600030101010101" pitchFamily="2" charset="-122"/>
              </a:rPr>
              <a:t>php</a:t>
            </a:r>
            <a:r>
              <a:rPr lang="en-US" altLang="zh-CN" dirty="0">
                <a:ea typeface="宋体" panose="02010600030101010101" pitchFamily="2" charset="-122"/>
              </a:rPr>
              <a:t> document with the following features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There are three variables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. The value of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is “</a:t>
            </a:r>
            <a:r>
              <a:rPr lang="en-US" altLang="zh-CN" i="1" dirty="0">
                <a:ea typeface="宋体" panose="02010600030101010101" pitchFamily="2" charset="-122"/>
              </a:rPr>
              <a:t>You are </a:t>
            </a:r>
            <a:r>
              <a:rPr lang="en-US" altLang="zh-CN" dirty="0">
                <a:ea typeface="宋体" panose="02010600030101010101" pitchFamily="2" charset="-122"/>
              </a:rPr>
              <a:t>”. The value of  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is “</a:t>
            </a:r>
            <a:r>
              <a:rPr lang="en-US" altLang="zh-CN" i="1" dirty="0">
                <a:ea typeface="宋体" panose="02010600030101010101" pitchFamily="2" charset="-122"/>
              </a:rPr>
              <a:t>welcome!</a:t>
            </a:r>
            <a:r>
              <a:rPr lang="en-US" altLang="zh-CN" dirty="0">
                <a:ea typeface="宋体" panose="02010600030101010101" pitchFamily="2" charset="-122"/>
              </a:rPr>
              <a:t>”. The value of </a:t>
            </a:r>
            <a:r>
              <a:rPr lang="en-US" altLang="zh-CN" i="1" dirty="0">
                <a:ea typeface="宋体" panose="02010600030101010101" pitchFamily="2" charset="-122"/>
              </a:rPr>
              <a:t>c </a:t>
            </a:r>
            <a:r>
              <a:rPr lang="en-US" altLang="zh-CN" dirty="0">
                <a:ea typeface="宋体" panose="02010600030101010101" pitchFamily="2" charset="-122"/>
              </a:rPr>
              <a:t>is a double </a:t>
            </a:r>
            <a:r>
              <a:rPr lang="en-US" altLang="zh-CN" i="1" dirty="0">
                <a:ea typeface="宋体" panose="02010600030101010101" pitchFamily="2" charset="-122"/>
              </a:rPr>
              <a:t>45.6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concatenation of </a:t>
            </a:r>
            <a:r>
              <a:rPr lang="en-US" altLang="zh-CN" i="1" dirty="0">
                <a:ea typeface="宋体" panose="02010600030101010101" pitchFamily="2" charset="-122"/>
              </a:rPr>
              <a:t>a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ea typeface="宋体" panose="02010600030101010101" pitchFamily="2" charset="-122"/>
              </a:rPr>
              <a:t>b</a:t>
            </a:r>
            <a:r>
              <a:rPr lang="en-US" altLang="zh-CN" dirty="0">
                <a:ea typeface="宋体" panose="02010600030101010101" pitchFamily="2" charset="-122"/>
              </a:rPr>
              <a:t> is displayed with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print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function.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value of </a:t>
            </a:r>
            <a:r>
              <a:rPr lang="en-US" altLang="zh-CN" i="1" dirty="0">
                <a:ea typeface="宋体" panose="02010600030101010101" pitchFamily="2" charset="-122"/>
              </a:rPr>
              <a:t>c</a:t>
            </a:r>
            <a:r>
              <a:rPr lang="en-US" altLang="zh-CN" dirty="0">
                <a:ea typeface="宋体" panose="02010600030101010101" pitchFamily="2" charset="-122"/>
              </a:rPr>
              <a:t> is displayed with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print</a:t>
            </a:r>
            <a:r>
              <a:rPr lang="en-US" altLang="zh-CN" dirty="0">
                <a:ea typeface="宋体" panose="02010600030101010101" pitchFamily="2" charset="-122"/>
              </a:rPr>
              <a:t> function.</a:t>
            </a:r>
          </a:p>
          <a:p>
            <a:pPr lvl="1"/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tips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Variable name</a:t>
            </a:r>
          </a:p>
          <a:p>
            <a:pPr lvl="2"/>
            <a:r>
              <a:rPr lang="en-US" altLang="zh-CN" i="1" dirty="0">
                <a:ea typeface="宋体" panose="02010600030101010101" pitchFamily="2" charset="-122"/>
              </a:rPr>
              <a:t>echo </a:t>
            </a:r>
            <a:r>
              <a:rPr lang="en-US" altLang="zh-CN" dirty="0">
                <a:ea typeface="宋体" panose="02010600030101010101" pitchFamily="2" charset="-122"/>
              </a:rPr>
              <a:t>without parentheses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Switch to next line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4"/>
    </mc:Choice>
    <mc:Fallback xmlns="">
      <p:transition spd="slow" advTm="2584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9.6 Control Statements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Relational operators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Boolean operators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Selection statements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Loop statements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01"/>
    </mc:Choice>
    <mc:Fallback xmlns="">
      <p:transition spd="slow" advTm="6040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9.6.1 Relational Operators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PHP has the usual comparison operators ( &gt;, &lt;, &lt;=, &gt;=, ==, and !=) of JavaScript.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PHP also has the identity operator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===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This operator does not force coercion.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produces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 only if both operands are of the same type and have the same value.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Its opposite operator is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!==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112"/>
    </mc:Choice>
    <mc:Fallback xmlns="">
      <p:transition spd="slow" advTm="7511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9.6.2 Boolean Operators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 err="1">
                <a:ea typeface="宋体" panose="02010600030101010101" pitchFamily="2" charset="-122"/>
              </a:rPr>
              <a:t>PHP</a:t>
            </a:r>
            <a:r>
              <a:rPr lang="en-US" altLang="zh-CN" dirty="0">
                <a:ea typeface="宋体" panose="02010600030101010101" pitchFamily="2" charset="-122"/>
              </a:rPr>
              <a:t> supports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&amp;&amp;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||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!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lower </a:t>
            </a:r>
            <a:r>
              <a:rPr lang="en-US" altLang="zh-CN" dirty="0">
                <a:ea typeface="宋体" panose="02010600030101010101" pitchFamily="2" charset="-122"/>
              </a:rPr>
              <a:t>precedence version </a:t>
            </a:r>
            <a:r>
              <a:rPr lang="en-US" altLang="zh-CN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and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or</a:t>
            </a:r>
            <a:r>
              <a:rPr lang="en-US" altLang="zh-CN" dirty="0">
                <a:ea typeface="宋体" panose="02010600030101010101" pitchFamily="2" charset="-122"/>
              </a:rPr>
              <a:t> are also provided.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i="1" dirty="0" err="1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xor</a:t>
            </a:r>
            <a:r>
              <a:rPr lang="en-US" altLang="zh-CN" dirty="0">
                <a:ea typeface="宋体" panose="02010600030101010101" pitchFamily="2" charset="-122"/>
              </a:rPr>
              <a:t> operator is provided, too.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Note that all Boolean operators are evaluated as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short-circuit operators.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704"/>
    </mc:Choice>
    <mc:Fallback xmlns="">
      <p:transition spd="slow" advTm="93704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9.6.3 Selection Statements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" y="990600"/>
            <a:ext cx="8991600" cy="5257800"/>
          </a:xfrm>
        </p:spPr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PHP</a:t>
            </a:r>
            <a:r>
              <a:rPr lang="en-US" altLang="zh-CN" dirty="0">
                <a:ea typeface="宋体" panose="02010600030101010101" pitchFamily="2" charset="-122"/>
              </a:rPr>
              <a:t> provides an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if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with almost the same syntax as C/C++/Java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only difference is  that its statement can contain any number of  </a:t>
            </a:r>
            <a:r>
              <a:rPr lang="en-US" altLang="zh-CN" i="1" dirty="0" err="1">
                <a:solidFill>
                  <a:schemeClr val="accent1"/>
                </a:solidFill>
                <a:ea typeface="宋体" panose="02010600030101010101" pitchFamily="2" charset="-122"/>
              </a:rPr>
              <a:t>elseif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clauses. 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i="1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switch</a:t>
            </a:r>
            <a:r>
              <a:rPr lang="en-US" altLang="zh-CN" dirty="0">
                <a:ea typeface="宋体" panose="02010600030101010101" pitchFamily="2" charset="-122"/>
              </a:rPr>
              <a:t> statement is provided with syntax and semantics similar to C/C++/Java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case</a:t>
            </a:r>
            <a:r>
              <a:rPr lang="en-US" altLang="zh-CN" dirty="0">
                <a:ea typeface="宋体" panose="02010600030101010101" pitchFamily="2" charset="-122"/>
              </a:rPr>
              <a:t> expressions are coerced </a:t>
            </a:r>
            <a:r>
              <a:rPr lang="en-US" altLang="zh-CN">
                <a:ea typeface="宋体" panose="02010600030101010101" pitchFamily="2" charset="-122"/>
              </a:rPr>
              <a:t>before comparison.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i="1" dirty="0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break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 necessary to prevent execution from flowing from one case to the next.</a:t>
            </a:r>
          </a:p>
          <a:p>
            <a:pPr lvl="1"/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default</a:t>
            </a:r>
            <a:r>
              <a:rPr lang="en-US" altLang="zh-CN" dirty="0">
                <a:ea typeface="宋体" panose="02010600030101010101" pitchFamily="2" charset="-122"/>
              </a:rPr>
              <a:t> case can be included.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30"/>
    </mc:Choice>
    <mc:Fallback xmlns="">
      <p:transition spd="slow" advTm="7883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9.6 Loop Statements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PHP provides the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while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for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do-while</a:t>
            </a:r>
            <a:r>
              <a:rPr lang="en-US" altLang="zh-CN" dirty="0">
                <a:ea typeface="宋体" panose="02010600030101010101" pitchFamily="2" charset="-122"/>
              </a:rPr>
              <a:t> as JavaScript does.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for</a:t>
            </a:r>
            <a:r>
              <a:rPr lang="en-US" altLang="zh-CN" dirty="0">
                <a:ea typeface="宋体" panose="02010600030101010101" pitchFamily="2" charset="-122"/>
              </a:rPr>
              <a:t> loop is illustrated in the example </a:t>
            </a:r>
            <a:r>
              <a:rPr lang="en-US" altLang="zh-CN" dirty="0" err="1">
                <a:latin typeface="Courier New" panose="02070309020205020404" pitchFamily="49" charset="0"/>
                <a:ea typeface="宋体" panose="02010600030101010101" pitchFamily="2" charset="-122"/>
              </a:rPr>
              <a:t>powers.php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This example also illustrates a number of mathematical functions such as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sqrt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()</a:t>
            </a:r>
            <a:r>
              <a:rPr lang="zh-CN" altLang="en-US" dirty="0">
                <a:solidFill>
                  <a:srgbClr val="99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pow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()</a:t>
            </a:r>
            <a:r>
              <a:rPr lang="en-US" altLang="zh-CN" dirty="0">
                <a:ea typeface="宋体" panose="02010600030101010101" pitchFamily="2" charset="-122"/>
              </a:rPr>
              <a:t> available in PHP.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11"/>
    </mc:Choice>
    <mc:Fallback xmlns="">
      <p:transition spd="slow" advTm="4641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solidFill>
                  <a:schemeClr val="accent1"/>
                </a:solidFill>
                <a:ea typeface="宋体" panose="02010600030101010101" pitchFamily="2" charset="-122"/>
              </a:rPr>
              <a:t>Class exercise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Write a </a:t>
            </a:r>
            <a:r>
              <a:rPr lang="en-US" altLang="zh-CN" dirty="0" err="1">
                <a:ea typeface="宋体" panose="02010600030101010101" pitchFamily="2" charset="-122"/>
              </a:rPr>
              <a:t>php</a:t>
            </a:r>
            <a:r>
              <a:rPr lang="en-US" altLang="zh-CN" dirty="0">
                <a:ea typeface="宋体" panose="02010600030101010101" pitchFamily="2" charset="-122"/>
              </a:rPr>
              <a:t> script to </a:t>
            </a:r>
            <a:r>
              <a:rPr lang="en-US" altLang="zh-CN" dirty="0" err="1">
                <a:ea typeface="宋体" panose="02010600030101010101" pitchFamily="2" charset="-122"/>
              </a:rPr>
              <a:t>displaly</a:t>
            </a:r>
            <a:r>
              <a:rPr lang="en-US" altLang="zh-CN" dirty="0">
                <a:ea typeface="宋体" panose="02010600030101010101" pitchFamily="2" charset="-122"/>
              </a:rPr>
              <a:t> the weather of five days from Monday to Friday, using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while</a:t>
            </a:r>
            <a:r>
              <a:rPr lang="en-US" altLang="zh-CN" dirty="0">
                <a:ea typeface="宋体" panose="02010600030101010101" pitchFamily="2" charset="-122"/>
              </a:rPr>
              <a:t> statement.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weather information is a centigrade degree ranging between (25-40). Tips: using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rand(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a,b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ea typeface="宋体" panose="02010600030101010101" pitchFamily="2" charset="-122"/>
              </a:rPr>
              <a:t>pp.363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Once the centigrade degree is greater than 35, show a message “It’s very hot”.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9.2 Overview of PHP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Working principle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When a </a:t>
            </a:r>
            <a:r>
              <a:rPr lang="en-US" altLang="zh-CN" dirty="0" err="1">
                <a:ea typeface="宋体" panose="02010600030101010101" pitchFamily="2" charset="-122"/>
              </a:rPr>
              <a:t>PHP</a:t>
            </a:r>
            <a:r>
              <a:rPr lang="en-US" altLang="zh-CN" dirty="0">
                <a:ea typeface="宋体" panose="02010600030101010101" pitchFamily="2" charset="-122"/>
              </a:rPr>
              <a:t> document (with suffix 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.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php</a:t>
            </a:r>
            <a:r>
              <a:rPr lang="en-US" altLang="zh-CN" dirty="0">
                <a:ea typeface="宋体" panose="02010600030101010101" pitchFamily="2" charset="-122"/>
              </a:rPr>
              <a:t>) is requested of a server, the server sends the document first to a </a:t>
            </a:r>
            <a:r>
              <a:rPr lang="en-US" altLang="zh-CN" dirty="0" err="1">
                <a:ea typeface="宋体" panose="02010600030101010101" pitchFamily="2" charset="-122"/>
              </a:rPr>
              <a:t>PHP</a:t>
            </a:r>
            <a:r>
              <a:rPr lang="en-US" altLang="zh-CN" dirty="0">
                <a:ea typeface="宋体" panose="02010600030101010101" pitchFamily="2" charset="-122"/>
              </a:rPr>
              <a:t> processor.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result of the processing is the response to the request.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671"/>
    </mc:Choice>
    <mc:Fallback xmlns="">
      <p:transition spd="slow" advTm="8067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 Arrays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9.7.1 Array creation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9.7.2 Accessing array elements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9.7.3 Dealing with arrays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9.7.4 Sequential access to array elements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9.7.5 Sorting arrays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91"/>
    </mc:Choice>
    <mc:Fallback xmlns="">
      <p:transition spd="slow" advTm="3239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 Arrays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Arrays </a:t>
            </a:r>
            <a:r>
              <a:rPr lang="en-US" altLang="zh-CN">
                <a:ea typeface="宋体" panose="02010600030101010101" pitchFamily="2" charset="-122"/>
              </a:rPr>
              <a:t>in PHP combine the characteristics of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regular arrays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hashes.</a:t>
            </a:r>
          </a:p>
          <a:p>
            <a:pPr marL="533400" indent="-533400">
              <a:lnSpc>
                <a:spcPct val="80000"/>
              </a:lnSpc>
            </a:pP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lphaLcParenR"/>
            </a:pPr>
            <a:r>
              <a:rPr lang="en-US" altLang="zh-CN">
                <a:ea typeface="宋体" panose="02010600030101010101" pitchFamily="2" charset="-122"/>
              </a:rPr>
              <a:t>An array can have elements indexed numerically.  These elements are maintained in order.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lphaLcParenR"/>
            </a:pPr>
            <a:endParaRPr lang="en-US" altLang="zh-CN">
              <a:ea typeface="宋体" panose="02010600030101010101" pitchFamily="2" charset="-122"/>
            </a:endParaRP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lphaLcParenR"/>
            </a:pPr>
            <a:r>
              <a:rPr lang="en-US" altLang="zh-CN">
                <a:ea typeface="宋体" panose="02010600030101010101" pitchFamily="2" charset="-122"/>
              </a:rPr>
              <a:t>An array, even the same array, can have elements indexed by string.  These are not maintained in any particular order.</a:t>
            </a:r>
          </a:p>
          <a:p>
            <a:pPr marL="990600" lvl="1" indent="-533400">
              <a:lnSpc>
                <a:spcPct val="80000"/>
              </a:lnSpc>
              <a:buFont typeface="Wingdings" panose="05000000000000000000" pitchFamily="2" charset="2"/>
              <a:buAutoNum type="alphaLcParenR"/>
            </a:pPr>
            <a:endParaRPr lang="en-US" altLang="zh-CN">
              <a:ea typeface="宋体" panose="02010600030101010101" pitchFamily="2" charset="-122"/>
            </a:endParaRPr>
          </a:p>
          <a:p>
            <a:pPr marL="533400" indent="-533400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The elements of an array are, conceptually, key/value pairs.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351"/>
    </mc:Choice>
    <mc:Fallback xmlns="">
      <p:transition spd="slow" advTm="10135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9.7.1 Array Creation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zh-CN">
                <a:ea typeface="宋体" panose="02010600030101010101" pitchFamily="2" charset="-122"/>
              </a:rPr>
              <a:t>Two ways of creating an array</a:t>
            </a:r>
          </a:p>
          <a:p>
            <a:pPr marL="990600" lvl="1" indent="-533400">
              <a:buFont typeface="Wingdings" panose="05000000000000000000" pitchFamily="2" charset="2"/>
              <a:buAutoNum type="alphaLcParenR"/>
            </a:pPr>
            <a:endParaRPr lang="en-US" altLang="zh-CN">
              <a:ea typeface="宋体" panose="02010600030101010101" pitchFamily="2" charset="-122"/>
            </a:endParaRPr>
          </a:p>
          <a:p>
            <a:pPr marL="990600" lvl="1" indent="-533400">
              <a:buFont typeface="Wingdings" panose="05000000000000000000" pitchFamily="2" charset="2"/>
              <a:buAutoNum type="alphaLcParenR"/>
            </a:pPr>
            <a:r>
              <a:rPr lang="en-US" altLang="zh-CN">
                <a:ea typeface="宋体" panose="02010600030101010101" pitchFamily="2" charset="-122"/>
              </a:rPr>
              <a:t>Assigning a value to an element of an array</a:t>
            </a:r>
          </a:p>
          <a:p>
            <a:pPr marL="990600" lvl="1" indent="-533400">
              <a:buFont typeface="Wingdings" panose="05000000000000000000" pitchFamily="2" charset="2"/>
              <a:buAutoNum type="alphaLcParenR"/>
            </a:pPr>
            <a:endParaRPr lang="en-US" altLang="zh-CN">
              <a:ea typeface="宋体" panose="02010600030101010101" pitchFamily="2" charset="-122"/>
            </a:endParaRPr>
          </a:p>
          <a:p>
            <a:pPr marL="1905000" lvl="3" indent="-53340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$list[0]=17;</a:t>
            </a:r>
          </a:p>
          <a:p>
            <a:pPr marL="1905000" lvl="3" indent="-533400">
              <a:buFont typeface="Wingdings" panose="05000000000000000000" pitchFamily="2" charset="2"/>
              <a:buNone/>
            </a:pPr>
            <a:endParaRPr lang="en-US" altLang="zh-CN">
              <a:solidFill>
                <a:srgbClr val="FF00FF"/>
              </a:solidFill>
              <a:ea typeface="宋体" panose="02010600030101010101" pitchFamily="2" charset="-122"/>
            </a:endParaRPr>
          </a:p>
          <a:p>
            <a:pPr marL="1905000" lvl="3" indent="-53340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$list[]=18</a:t>
            </a:r>
          </a:p>
          <a:p>
            <a:pPr marL="1905000" lvl="3" indent="-533400">
              <a:buFont typeface="Wingdings" panose="05000000000000000000" pitchFamily="2" charset="2"/>
              <a:buNone/>
            </a:pPr>
            <a:endParaRPr lang="en-US" altLang="zh-CN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660"/>
    </mc:Choice>
    <mc:Fallback xmlns="">
      <p:transition spd="slow" advTm="4466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9.7.1 Array Creation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>
              <a:buFont typeface="Wingdings" panose="05000000000000000000" pitchFamily="2" charset="2"/>
              <a:buAutoNum type="alphaLcParenR" startAt="2"/>
            </a:pPr>
            <a:r>
              <a:rPr lang="en-US" altLang="zh-CN">
                <a:ea typeface="宋体" panose="02010600030101010101" pitchFamily="2" charset="-122"/>
              </a:rPr>
              <a:t>Using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array </a:t>
            </a:r>
            <a:r>
              <a:rPr lang="en-US" altLang="zh-CN">
                <a:ea typeface="宋体" panose="02010600030101010101" pitchFamily="2" charset="-122"/>
              </a:rPr>
              <a:t>construct</a:t>
            </a:r>
          </a:p>
          <a:p>
            <a:pPr marL="1447800" lvl="2" indent="-533400"/>
            <a:r>
              <a:rPr lang="en-US" altLang="zh-CN">
                <a:ea typeface="宋体" panose="02010600030101010101" pitchFamily="2" charset="-122"/>
              </a:rPr>
              <a:t>Create a numerically indexed array</a:t>
            </a:r>
          </a:p>
          <a:p>
            <a:pPr marL="1905000" lvl="3" indent="-533400"/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$list=array(23, ‘xiv’, “bob”, 777);</a:t>
            </a:r>
          </a:p>
          <a:p>
            <a:pPr marL="1905000" lvl="3" indent="-533400"/>
            <a:r>
              <a:rPr lang="en-US" altLang="zh-CN">
                <a:ea typeface="宋体" panose="02010600030101010101" pitchFamily="2" charset="-122"/>
              </a:rPr>
              <a:t>It creates a traditional array of four elements, with the keys 0,1,2,3.</a:t>
            </a:r>
          </a:p>
          <a:p>
            <a:pPr marL="1905000" lvl="3" indent="-533400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marL="1447800" lvl="2" indent="-533400"/>
            <a:r>
              <a:rPr lang="en-US" altLang="zh-CN">
                <a:ea typeface="宋体" panose="02010600030101010101" pitchFamily="2" charset="-122"/>
              </a:rPr>
              <a:t>Create an array with string indexes</a:t>
            </a:r>
          </a:p>
          <a:p>
            <a:pPr marL="1905000" lvl="3" indent="-533400"/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$ages=array(“Joe” =&gt; 42, “Mary” =&gt;41, “Bif”=&gt;17);</a:t>
            </a:r>
          </a:p>
          <a:p>
            <a:pPr marL="533400" indent="-533400"/>
            <a:endParaRPr lang="zh-CN" altLang="en-US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850"/>
    </mc:Choice>
    <mc:Fallback xmlns="">
      <p:transition spd="slow" advTm="8085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9.7.2 Accessing Array Elements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Array elements are accessed by using a subscript in square brackets.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The subscripts can be a string or an integer.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Example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2"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print(“Mary is $ages[‘Mary’] years old &lt;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br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/&gt;”);</a:t>
            </a:r>
          </a:p>
          <a:p>
            <a:pPr lvl="2">
              <a:buFontTx/>
              <a:buNone/>
            </a:pPr>
            <a:endParaRPr lang="en-US" altLang="zh-CN" dirty="0">
              <a:solidFill>
                <a:srgbClr val="FF00FF"/>
              </a:solidFill>
              <a:ea typeface="宋体" panose="02010600030101010101" pitchFamily="2" charset="-122"/>
            </a:endParaRPr>
          </a:p>
          <a:p>
            <a:pPr lvl="2"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print(“Mary is $ages[1] years old &lt;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br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/&gt;”);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85"/>
    </mc:Choice>
    <mc:Fallback xmlns="">
      <p:transition spd="slow" advTm="35585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9.7.2 Accessing Array Elements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Multipe elements of an array can be assigned to scalar varaibles in one statement, using the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list</a:t>
            </a:r>
            <a:r>
              <a:rPr lang="en-US" altLang="zh-CN">
                <a:ea typeface="宋体" panose="02010600030101010101" pitchFamily="2" charset="-122"/>
              </a:rPr>
              <a:t> construct.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$trees=array(“oak”,”pine”,”binary”);</a:t>
            </a:r>
          </a:p>
          <a:p>
            <a:pPr lvl="2"/>
            <a:endParaRPr lang="en-US" altLang="zh-CN">
              <a:solidFill>
                <a:srgbClr val="FF00FF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list($a,$b,$c)=$trees;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194"/>
    </mc:Choice>
    <mc:Fallback xmlns="">
      <p:transition spd="slow" advTm="47194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9.7.2 Accessing Array Elements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array_keys</a:t>
            </a:r>
            <a:r>
              <a:rPr lang="en-US" altLang="zh-CN">
                <a:ea typeface="宋体" panose="02010600030101010101" pitchFamily="2" charset="-122"/>
              </a:rPr>
              <a:t> function returns a list of the keys of an array.</a:t>
            </a: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i="1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array_values</a:t>
            </a:r>
            <a:r>
              <a:rPr lang="en-US" altLang="zh-CN">
                <a:ea typeface="宋体" panose="02010600030101010101" pitchFamily="2" charset="-122"/>
              </a:rPr>
              <a:t> returns a list of values in an array.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 lvl="2">
              <a:buFontTx/>
              <a:buNone/>
            </a:pP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$highs=array(“Mon”=&gt;74,”Tue”=&gt;70,”Wed”=&gt;67);</a:t>
            </a:r>
          </a:p>
          <a:p>
            <a:pPr lvl="2">
              <a:buFontTx/>
              <a:buNone/>
            </a:pP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$days=array_keys($highs);</a:t>
            </a:r>
          </a:p>
          <a:p>
            <a:pPr lvl="2">
              <a:buFontTx/>
              <a:buNone/>
            </a:pP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$nums=array_values($highs);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Now the value of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$days</a:t>
            </a:r>
            <a:r>
              <a:rPr lang="en-US" altLang="zh-CN">
                <a:ea typeface="宋体" panose="02010600030101010101" pitchFamily="2" charset="-122"/>
              </a:rPr>
              <a:t> is (</a:t>
            </a:r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“Mon”,”Tue”,”Wed”</a:t>
            </a:r>
            <a:r>
              <a:rPr lang="en-US" altLang="zh-CN">
                <a:ea typeface="宋体" panose="02010600030101010101" pitchFamily="2" charset="-122"/>
              </a:rPr>
              <a:t>), and the value of </a:t>
            </a:r>
            <a:r>
              <a:rPr lang="en-US" altLang="zh-CN" i="1">
                <a:solidFill>
                  <a:srgbClr val="FF0066"/>
                </a:solidFill>
                <a:ea typeface="宋体" panose="02010600030101010101" pitchFamily="2" charset="-122"/>
              </a:rPr>
              <a:t>$nums</a:t>
            </a:r>
            <a:r>
              <a:rPr lang="en-US" altLang="zh-CN">
                <a:ea typeface="宋体" panose="02010600030101010101" pitchFamily="2" charset="-122"/>
              </a:rPr>
              <a:t> is (</a:t>
            </a:r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74,70,67</a:t>
            </a:r>
            <a:r>
              <a:rPr lang="en-US" altLang="zh-CN">
                <a:ea typeface="宋体" panose="02010600030101010101" pitchFamily="2" charset="-122"/>
              </a:rPr>
              <a:t>). In both cases, the </a:t>
            </a:r>
            <a:r>
              <a:rPr lang="en-US" altLang="zh-CN" i="1">
                <a:ea typeface="宋体" panose="02010600030101010101" pitchFamily="2" charset="-122"/>
              </a:rPr>
              <a:t>keys</a:t>
            </a:r>
            <a:r>
              <a:rPr lang="en-US" altLang="zh-CN">
                <a:ea typeface="宋体" panose="02010600030101010101" pitchFamily="2" charset="-122"/>
              </a:rPr>
              <a:t> are (</a:t>
            </a:r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0,1,2</a:t>
            </a:r>
            <a:r>
              <a:rPr lang="en-US" altLang="zh-CN">
                <a:ea typeface="宋体" panose="02010600030101010101" pitchFamily="2" charset="-122"/>
              </a:rPr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902"/>
    </mc:Choice>
    <mc:Fallback xmlns="">
      <p:transition spd="slow" advTm="86902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9.7.3 Functions with Arrays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number of elements in an array can be determined with the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sizeof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()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Example: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$words=array(“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Are”,”you”,”lonesome”,”today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”);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$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len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=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sizeof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($words);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zh-CN" dirty="0">
              <a:solidFill>
                <a:srgbClr val="FF00FF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zh-CN" altLang="en-US" dirty="0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70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55"/>
    </mc:Choice>
    <mc:Fallback xmlns="">
      <p:transition spd="slow" advTm="124955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9.7.3 Functions with Arrays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i="1">
                <a:solidFill>
                  <a:srgbClr val="FF0066"/>
                </a:solidFill>
                <a:ea typeface="宋体" panose="02010600030101010101" pitchFamily="2" charset="-122"/>
              </a:rPr>
              <a:t>unset</a:t>
            </a:r>
            <a:r>
              <a:rPr lang="en-US" altLang="zh-CN">
                <a:ea typeface="宋体" panose="02010600030101010101" pitchFamily="2" charset="-122"/>
              </a:rPr>
              <a:t> function can be used to remove an array or an element of an array.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 lvl="2"/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$list=array(2,4,6,8);</a:t>
            </a:r>
          </a:p>
          <a:p>
            <a:pPr lvl="2"/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unset($list[2]);</a:t>
            </a:r>
          </a:p>
          <a:p>
            <a:pPr lvl="2">
              <a:buFontTx/>
              <a:buNone/>
            </a:pPr>
            <a:endParaRPr lang="en-US" altLang="zh-CN">
              <a:solidFill>
                <a:srgbClr val="FF00FF"/>
              </a:solidFill>
              <a:ea typeface="宋体" panose="02010600030101010101" pitchFamily="2" charset="-122"/>
            </a:endParaRPr>
          </a:p>
          <a:p>
            <a:r>
              <a:rPr lang="en-US" altLang="zh-CN" i="1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is_array(arg)</a:t>
            </a:r>
            <a:r>
              <a:rPr lang="en-US" altLang="zh-CN">
                <a:ea typeface="宋体" panose="02010600030101010101" pitchFamily="2" charset="-122"/>
              </a:rPr>
              <a:t> determines if its argument </a:t>
            </a:r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arg</a:t>
            </a:r>
            <a:r>
              <a:rPr lang="en-US" altLang="zh-CN">
                <a:ea typeface="宋体" panose="02010600030101010101" pitchFamily="2" charset="-122"/>
              </a:rPr>
              <a:t> is an array.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</a:t>
            </a:r>
            <a:r>
              <a:rPr lang="en-US" altLang="zh-CN" i="1">
                <a:solidFill>
                  <a:srgbClr val="FF0066"/>
                </a:solidFill>
                <a:ea typeface="宋体" panose="02010600030101010101" pitchFamily="2" charset="-122"/>
              </a:rPr>
              <a:t> in_</a:t>
            </a:r>
            <a:r>
              <a:rPr lang="en-US" altLang="zh-CN" i="1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array(expr,arg)</a:t>
            </a:r>
            <a:r>
              <a:rPr lang="en-US" altLang="zh-CN">
                <a:ea typeface="宋体" panose="02010600030101010101" pitchFamily="2" charset="-122"/>
              </a:rPr>
              <a:t> function returns TRUE if the expression </a:t>
            </a:r>
            <a:r>
              <a:rPr lang="en-US" altLang="zh-CN" i="1">
                <a:solidFill>
                  <a:srgbClr val="FF0066"/>
                </a:solidFill>
                <a:ea typeface="宋体" panose="02010600030101010101" pitchFamily="2" charset="-122"/>
              </a:rPr>
              <a:t>expr</a:t>
            </a:r>
            <a:r>
              <a:rPr lang="en-US" altLang="zh-CN">
                <a:ea typeface="宋体" panose="02010600030101010101" pitchFamily="2" charset="-122"/>
              </a:rPr>
              <a:t> is in the array </a:t>
            </a:r>
            <a:r>
              <a:rPr lang="en-US" altLang="zh-CN" i="1">
                <a:solidFill>
                  <a:srgbClr val="FF0066"/>
                </a:solidFill>
                <a:ea typeface="宋体" panose="02010600030101010101" pitchFamily="2" charset="-122"/>
              </a:rPr>
              <a:t>arg.</a:t>
            </a:r>
            <a:endParaRPr lang="en-US" altLang="zh-CN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822"/>
    </mc:Choice>
    <mc:Fallback xmlns="">
      <p:transition spd="slow" advTm="92822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9.7.3 Functions with Arrays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i="1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implode</a:t>
            </a:r>
            <a:r>
              <a:rPr lang="en-US" altLang="zh-CN" dirty="0">
                <a:ea typeface="宋体" panose="02010600030101010101" pitchFamily="2" charset="-122"/>
              </a:rPr>
              <a:t> converts an array of strings to a single string, connecting the parts with a specified string.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Example: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$words=array(“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Are”,”you”,”lonesome”,”today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”);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$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str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=implode(“ ”,$words);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altLang="zh-CN" dirty="0">
              <a:solidFill>
                <a:srgbClr val="FF00FF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i="1" dirty="0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explode</a:t>
            </a:r>
            <a:r>
              <a:rPr lang="en-US" altLang="zh-CN" dirty="0">
                <a:ea typeface="宋体" panose="02010600030101010101" pitchFamily="2" charset="-122"/>
              </a:rPr>
              <a:t> converts a string into a list of strings by separating the string at specified characters.</a:t>
            </a:r>
          </a:p>
          <a:p>
            <a:pPr lvl="1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Example: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$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str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=“April  in Paris, Texas is nice”;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$words=explode(“ ”,$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str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80000"/>
              </a:lnSpc>
            </a:pPr>
            <a:endParaRPr lang="zh-CN" altLang="en-US" dirty="0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955"/>
    </mc:Choice>
    <mc:Fallback xmlns="">
      <p:transition spd="slow" advTm="1249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9.2 Overview of PHP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Two modes of operation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Copy mode</a:t>
            </a:r>
            <a:r>
              <a:rPr lang="en-US" altLang="zh-CN">
                <a:ea typeface="宋体" panose="02010600030101010101" pitchFamily="2" charset="-122"/>
              </a:rPr>
              <a:t> in which plain HTML is copied to the output.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Interpret mode</a:t>
            </a:r>
            <a:r>
              <a:rPr lang="en-US" altLang="zh-CN">
                <a:ea typeface="宋体" panose="02010600030101010101" pitchFamily="2" charset="-122"/>
              </a:rPr>
              <a:t> in which PHP code is interpreted and the output from that code is sent to the output.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client </a:t>
            </a:r>
            <a:r>
              <a:rPr lang="en-US" altLang="zh-CN" i="1">
                <a:ea typeface="宋体" panose="02010600030101010101" pitchFamily="2" charset="-122"/>
              </a:rPr>
              <a:t>never</a:t>
            </a:r>
            <a:r>
              <a:rPr lang="en-US" altLang="zh-CN">
                <a:ea typeface="宋体" panose="02010600030101010101" pitchFamily="2" charset="-122"/>
              </a:rPr>
              <a:t> sees PHP code, only the output produced by the code.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67"/>
    </mc:Choice>
    <mc:Fallback xmlns="">
      <p:transition spd="slow" advTm="81567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9.7.4 Sequential Access to Array Elements</a:t>
            </a:r>
          </a:p>
        </p:txBody>
      </p:sp>
      <p:pic>
        <p:nvPicPr>
          <p:cNvPr id="552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8915400" cy="416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18"/>
    </mc:Choice>
    <mc:Fallback xmlns="">
      <p:transition spd="slow" advTm="92718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9.7.4 Sequential Access to Array Elements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PHP</a:t>
            </a:r>
            <a:r>
              <a:rPr lang="en-US" altLang="zh-CN" dirty="0">
                <a:ea typeface="宋体" panose="02010600030101010101" pitchFamily="2" charset="-122"/>
              </a:rPr>
              <a:t> maintains a marker in each array, called the “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current</a:t>
            </a:r>
            <a:r>
              <a:rPr lang="en-US" altLang="zh-CN" dirty="0">
                <a:ea typeface="宋体" panose="02010600030101010101" pitchFamily="2" charset="-122"/>
              </a:rPr>
              <a:t>” pointer.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pointer starts at the first element when the array is created.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element being referred to by the pointer can be obtained by the </a:t>
            </a:r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current()</a:t>
            </a:r>
            <a:r>
              <a:rPr lang="en-US" altLang="zh-CN" dirty="0">
                <a:ea typeface="宋体" panose="02010600030101010101" pitchFamily="2" charset="-122"/>
              </a:rPr>
              <a:t> function.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Example:</a:t>
            </a:r>
          </a:p>
          <a:p>
            <a:pPr lvl="2"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$cities=array(“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London”,”New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 York”);</a:t>
            </a:r>
          </a:p>
          <a:p>
            <a:pPr lvl="2"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$city=current($cities);</a:t>
            </a:r>
          </a:p>
          <a:p>
            <a:pPr lvl="2"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print(“the first city is $city”);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591"/>
    </mc:Choice>
    <mc:Fallback xmlns="">
      <p:transition spd="slow" advTm="8059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9.7.4 Sequential Access to Array Elements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next</a:t>
            </a:r>
            <a:r>
              <a:rPr lang="en-US" altLang="zh-CN">
                <a:ea typeface="宋体" panose="02010600030101010101" pitchFamily="2" charset="-122"/>
              </a:rPr>
              <a:t> function moves the pointer to the next element and returns the </a:t>
            </a:r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value (no key)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there.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Example: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$city=current($cities);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print(“$city&lt;br/&gt;”);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while($city=next($cities)) print(“$city &lt;br/&gt;”);</a:t>
            </a:r>
          </a:p>
          <a:p>
            <a:endParaRPr lang="zh-CN" altLang="en-US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93"/>
    </mc:Choice>
    <mc:Fallback xmlns="">
      <p:transition spd="slow" advTm="56993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9.7.4 Sequential Access to Array Elements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each</a:t>
            </a:r>
            <a:r>
              <a:rPr lang="en-US" altLang="zh-CN" dirty="0">
                <a:ea typeface="宋体" panose="02010600030101010101" pitchFamily="2" charset="-122"/>
              </a:rPr>
              <a:t> function  returns the </a:t>
            </a:r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key/value</a:t>
            </a:r>
            <a:r>
              <a:rPr lang="en-US" altLang="zh-CN" dirty="0">
                <a:ea typeface="宋体" panose="02010600030101010101" pitchFamily="2" charset="-122"/>
              </a:rPr>
              <a:t> pair and moves the pointer to the next element.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key and value can be accessed using the keys “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key</a:t>
            </a:r>
            <a:r>
              <a:rPr lang="en-US" altLang="zh-CN" dirty="0">
                <a:ea typeface="宋体" panose="02010600030101010101" pitchFamily="2" charset="-122"/>
              </a:rPr>
              <a:t>” and “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value</a:t>
            </a:r>
            <a:r>
              <a:rPr lang="en-US" altLang="zh-CN" dirty="0">
                <a:ea typeface="宋体" panose="02010600030101010101" pitchFamily="2" charset="-122"/>
              </a:rPr>
              <a:t>” on the key/value pair.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Example:</a:t>
            </a:r>
          </a:p>
          <a:p>
            <a:pPr lvl="2"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$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sal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=array(“Mike”=&gt;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4000,”Tom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”=&gt;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3000,”Robert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”=&gt;2000);</a:t>
            </a:r>
          </a:p>
          <a:p>
            <a:pPr lvl="2"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while($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=each($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sal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))</a:t>
            </a:r>
          </a:p>
          <a:p>
            <a:pPr lvl="2"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{   $name=$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[“key”];</a:t>
            </a:r>
          </a:p>
          <a:p>
            <a:pPr lvl="2"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     $salary=$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[“value”];</a:t>
            </a:r>
          </a:p>
          <a:p>
            <a:pPr lvl="2">
              <a:buFontTx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     print(“The salary of $name is $salary &lt;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br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/&gt;”);}</a:t>
            </a:r>
            <a:endParaRPr lang="zh-CN" altLang="en-US" dirty="0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500"/>
    </mc:Choice>
    <mc:Fallback xmlns="">
      <p:transition spd="slow" advTm="1235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9.7.4 Sequential Access to Array Elements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Both functions return false if no more elements are available.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i="1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prev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($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sal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 </a:t>
            </a:r>
            <a:r>
              <a:rPr lang="en-US" altLang="zh-CN" dirty="0">
                <a:ea typeface="宋体" panose="02010600030101010101" pitchFamily="2" charset="-122"/>
              </a:rPr>
              <a:t>moves the pointer back towards the beginning of the array by one element.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i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reset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$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sal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 moves the pointer to the beginning of the array.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504"/>
    </mc:Choice>
    <mc:Fallback xmlns="">
      <p:transition spd="slow" advTm="51504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9.7.4 Arrays as Stacks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PHP</a:t>
            </a:r>
            <a:r>
              <a:rPr lang="en-US" altLang="zh-CN" dirty="0">
                <a:ea typeface="宋体" panose="02010600030101010101" pitchFamily="2" charset="-122"/>
              </a:rPr>
              <a:t> provides the </a:t>
            </a:r>
            <a:r>
              <a:rPr lang="en-US" altLang="zh-CN" i="1" dirty="0" err="1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array_push</a:t>
            </a:r>
            <a:r>
              <a:rPr lang="en-US" altLang="zh-CN" dirty="0">
                <a:ea typeface="宋体" panose="02010600030101010101" pitchFamily="2" charset="-122"/>
              </a:rPr>
              <a:t> function that appends its arguments to a given array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It takes an array as its first parameter.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After the first parameter, there can be any number of additional parameters.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values of all subsequent parameters are placed at the end of the array.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function </a:t>
            </a:r>
            <a:r>
              <a:rPr lang="en-US" altLang="zh-CN" i="1" dirty="0" err="1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array_pop</a:t>
            </a:r>
            <a:r>
              <a:rPr lang="en-US" altLang="zh-CN" dirty="0">
                <a:ea typeface="宋体" panose="02010600030101010101" pitchFamily="2" charset="-122"/>
              </a:rPr>
              <a:t> removes the last element of a given array and returns it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It takes an array as the single parameter.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052"/>
    </mc:Choice>
    <mc:Fallback xmlns="">
      <p:transition spd="slow" advTm="84052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9.7.4 Iterating Through an Array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i="1">
                <a:solidFill>
                  <a:srgbClr val="FF0066"/>
                </a:solidFill>
                <a:ea typeface="宋体" panose="02010600030101010101" pitchFamily="2" charset="-122"/>
              </a:rPr>
              <a:t>foreach</a:t>
            </a:r>
            <a:r>
              <a:rPr lang="en-US" altLang="zh-CN">
                <a:ea typeface="宋体" panose="02010600030101010101" pitchFamily="2" charset="-122"/>
              </a:rPr>
              <a:t> statement has two forms for iterating through an array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>
                <a:ea typeface="宋体" panose="02010600030101010101" pitchFamily="2" charset="-122"/>
              </a:rPr>
              <a:t>foreach (</a:t>
            </a:r>
            <a:r>
              <a:rPr lang="en-US" altLang="zh-CN" i="1">
                <a:ea typeface="宋体" panose="02010600030101010101" pitchFamily="2" charset="-122"/>
              </a:rPr>
              <a:t>array </a:t>
            </a:r>
            <a:r>
              <a:rPr lang="en-US" altLang="zh-CN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scalar_variable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en-US" altLang="zh-CN" i="1">
                <a:ea typeface="宋体" panose="02010600030101010101" pitchFamily="2" charset="-122"/>
              </a:rPr>
              <a:t>loop body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i="1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foreach (</a:t>
            </a:r>
            <a:r>
              <a:rPr lang="en-US" altLang="zh-CN" i="1">
                <a:ea typeface="宋体" panose="02010600030101010101" pitchFamily="2" charset="-122"/>
              </a:rPr>
              <a:t>array </a:t>
            </a:r>
            <a:r>
              <a:rPr lang="en-US" altLang="zh-CN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key =&gt; value</a:t>
            </a:r>
            <a:r>
              <a:rPr lang="en-US" altLang="zh-CN">
                <a:ea typeface="宋体" panose="02010600030101010101" pitchFamily="2" charset="-122"/>
              </a:rPr>
              <a:t>) </a:t>
            </a:r>
            <a:r>
              <a:rPr lang="en-US" altLang="zh-CN" i="1">
                <a:ea typeface="宋体" panose="02010600030101010101" pitchFamily="2" charset="-122"/>
              </a:rPr>
              <a:t>loop body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435"/>
    </mc:Choice>
    <mc:Fallback xmlns="">
      <p:transition spd="slow" advTm="74435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9.7.4 Iterating Through an Array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The first version assigns each</a:t>
            </a:r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 value</a:t>
            </a:r>
            <a:r>
              <a:rPr lang="en-US" altLang="zh-CN" dirty="0">
                <a:ea typeface="宋体" panose="02010600030101010101" pitchFamily="2" charset="-122"/>
              </a:rPr>
              <a:t> in the array to the </a:t>
            </a:r>
            <a:r>
              <a:rPr lang="en-US" altLang="zh-CN" dirty="0" err="1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scalar_variable</a:t>
            </a:r>
            <a:r>
              <a:rPr lang="en-US" altLang="zh-CN" dirty="0">
                <a:ea typeface="宋体" panose="02010600030101010101" pitchFamily="2" charset="-122"/>
              </a:rPr>
              <a:t> in turn.</a:t>
            </a: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foreach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($list as $temp)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		print("$temp &lt;</a:t>
            </a:r>
            <a:r>
              <a:rPr lang="en-US" altLang="zh-CN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br</a:t>
            </a:r>
            <a:r>
              <a:rPr lang="en-US" altLang="zh-CN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/&gt;");</a:t>
            </a:r>
          </a:p>
          <a:p>
            <a:pPr>
              <a:defRPr/>
            </a:pPr>
            <a:endParaRPr lang="zh-CN" altLang="en-US" dirty="0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030"/>
    </mc:Choice>
    <mc:Fallback xmlns="">
      <p:transition spd="slow" advTm="3503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9.7.4 Iterating Through an Array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second version assigns each </a:t>
            </a:r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key</a:t>
            </a:r>
            <a:r>
              <a:rPr lang="en-US" altLang="zh-CN">
                <a:ea typeface="宋体" panose="02010600030101010101" pitchFamily="2" charset="-122"/>
              </a:rPr>
              <a:t> to key and the associated </a:t>
            </a:r>
            <a:r>
              <a:rPr lang="en-US" altLang="zh-CN">
                <a:solidFill>
                  <a:srgbClr val="FF0066"/>
                </a:solidFill>
                <a:ea typeface="宋体" panose="02010600030101010101" pitchFamily="2" charset="-122"/>
              </a:rPr>
              <a:t>value</a:t>
            </a:r>
            <a:r>
              <a:rPr lang="en-US" altLang="zh-CN">
                <a:ea typeface="宋体" panose="02010600030101010101" pitchFamily="2" charset="-122"/>
              </a:rPr>
              <a:t> to value in turn.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 the following example, each day and temperature is printed.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$lows = array("Mon" =&gt; 23, "Tue" =&gt; 18, "Wed" =&gt; 27);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foreach ($lows as $day =&gt; $temp)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print("The low temperature on $day was $temp &lt;br /&gt;");</a:t>
            </a:r>
          </a:p>
          <a:p>
            <a:endParaRPr lang="zh-CN" altLang="en-US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47"/>
    </mc:Choice>
    <mc:Fallback xmlns="">
      <p:transition spd="slow" advTm="61647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9.7.5 Sorting Arrays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i="1" dirty="0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sort</a:t>
            </a:r>
            <a:r>
              <a:rPr lang="en-US" altLang="zh-CN" dirty="0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dirty="0">
                <a:ea typeface="宋体" panose="02010600030101010101" pitchFamily="2" charset="-122"/>
              </a:rPr>
              <a:t> function sorts the values in an array and makes a numerically subscripted array from the sorted list.</a:t>
            </a:r>
          </a:p>
          <a:p>
            <a:pPr>
              <a:lnSpc>
                <a:spcPct val="8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function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asort</a:t>
            </a:r>
            <a:r>
              <a:rPr lang="en-US" altLang="zh-CN" dirty="0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dirty="0">
                <a:ea typeface="宋体" panose="02010600030101010101" pitchFamily="2" charset="-122"/>
              </a:rPr>
              <a:t> sorts the values in an array but keeps the original key/value association.</a:t>
            </a:r>
          </a:p>
          <a:p>
            <a:pPr>
              <a:lnSpc>
                <a:spcPct val="8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function </a:t>
            </a:r>
            <a:r>
              <a:rPr lang="en-US" altLang="zh-CN" i="1" dirty="0" err="1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ksort</a:t>
            </a:r>
            <a:r>
              <a:rPr lang="en-US" altLang="zh-CN" dirty="0">
                <a:solidFill>
                  <a:srgbClr val="FF0066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is similar to </a:t>
            </a:r>
            <a:r>
              <a:rPr lang="en-US" altLang="zh-CN" i="1" dirty="0" err="1">
                <a:solidFill>
                  <a:srgbClr val="FF0000"/>
                </a:solidFill>
                <a:ea typeface="宋体" panose="02010600030101010101" pitchFamily="2" charset="-122"/>
              </a:rPr>
              <a:t>asort</a:t>
            </a:r>
            <a:r>
              <a:rPr lang="en-US" altLang="zh-CN" dirty="0">
                <a:ea typeface="宋体" panose="02010600030101010101" pitchFamily="2" charset="-122"/>
              </a:rPr>
              <a:t>() but sorts by keys.</a:t>
            </a:r>
          </a:p>
          <a:p>
            <a:pPr>
              <a:lnSpc>
                <a:spcPct val="8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example </a:t>
            </a:r>
            <a:r>
              <a:rPr lang="en-US" altLang="zh-CN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sorting.php</a:t>
            </a:r>
            <a:r>
              <a:rPr lang="en-US" altLang="zh-CN" dirty="0">
                <a:ea typeface="宋体" panose="02010600030101010101" pitchFamily="2" charset="-122"/>
              </a:rPr>
              <a:t> illustrates the various sort functions.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EA67D7D-930E-B4AB-2F73-FD609EE4BB69}"/>
                  </a:ext>
                </a:extLst>
              </p14:cNvPr>
              <p14:cNvContentPartPr/>
              <p14:nvPr/>
            </p14:nvContentPartPr>
            <p14:xfrm>
              <a:off x="5025240" y="5414760"/>
              <a:ext cx="2507400" cy="11700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EA67D7D-930E-B4AB-2F73-FD609EE4BB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15880" y="5405400"/>
                <a:ext cx="2526120" cy="1188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95"/>
    </mc:Choice>
    <mc:Fallback xmlns="">
      <p:transition spd="slow" advTm="9649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9.2 Overview of PHP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PHP has typical scripting language characteristics.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Dynamic typing, untyped variables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Associative arrays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Pattern matching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Extensive libraries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072"/>
    </mc:Choice>
    <mc:Fallback xmlns="">
      <p:transition spd="slow" advTm="124072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9.8 Functions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Function syntax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function </a:t>
            </a:r>
            <a:r>
              <a:rPr lang="en-US" altLang="zh-CN" i="1">
                <a:ea typeface="宋体" panose="02010600030101010101" pitchFamily="2" charset="-122"/>
              </a:rPr>
              <a:t>name</a:t>
            </a:r>
            <a:r>
              <a:rPr lang="en-US" altLang="zh-CN">
                <a:ea typeface="宋体" panose="02010600030101010101" pitchFamily="2" charset="-122"/>
              </a:rPr>
              <a:t>([</a:t>
            </a:r>
            <a:r>
              <a:rPr lang="en-US" altLang="zh-CN" i="1">
                <a:solidFill>
                  <a:srgbClr val="FF0066"/>
                </a:solidFill>
                <a:ea typeface="宋体" panose="02010600030101010101" pitchFamily="2" charset="-122"/>
              </a:rPr>
              <a:t>parameters</a:t>
            </a:r>
            <a:r>
              <a:rPr lang="en-US" altLang="zh-CN">
                <a:ea typeface="宋体" panose="02010600030101010101" pitchFamily="2" charset="-122"/>
              </a:rPr>
              <a:t>]) {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...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}</a:t>
            </a:r>
          </a:p>
          <a:p>
            <a:pPr lvl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i="1">
                <a:solidFill>
                  <a:srgbClr val="FF0066"/>
                </a:solidFill>
                <a:ea typeface="宋体" panose="02010600030101010101" pitchFamily="2" charset="-122"/>
              </a:rPr>
              <a:t>parameters</a:t>
            </a:r>
            <a:r>
              <a:rPr lang="en-US" altLang="zh-CN">
                <a:ea typeface="宋体" panose="02010600030101010101" pitchFamily="2" charset="-122"/>
              </a:rPr>
              <a:t> are optional, but not the parentheses.</a:t>
            </a:r>
          </a:p>
          <a:p>
            <a:pPr lvl="1">
              <a:lnSpc>
                <a:spcPct val="8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Function names are not case sensitive.</a:t>
            </a:r>
          </a:p>
          <a:p>
            <a:pPr lvl="1">
              <a:lnSpc>
                <a:spcPct val="8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A return statement causes the function to immediately terminate and return a value, if any.</a:t>
            </a:r>
          </a:p>
          <a:p>
            <a:pPr>
              <a:lnSpc>
                <a:spcPct val="80000"/>
              </a:lnSpc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84"/>
    </mc:Choice>
    <mc:Fallback xmlns="">
      <p:transition spd="slow" advTm="47084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9.8.2 Parameters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i="1">
                <a:solidFill>
                  <a:srgbClr val="FF0066"/>
                </a:solidFill>
                <a:ea typeface="宋体" panose="02010600030101010101" pitchFamily="2" charset="-122"/>
              </a:rPr>
              <a:t>formal parameter</a:t>
            </a:r>
            <a:r>
              <a:rPr lang="en-US" altLang="zh-CN">
                <a:ea typeface="宋体" panose="02010600030101010101" pitchFamily="2" charset="-122"/>
              </a:rPr>
              <a:t>, specified in a function declaration, is simply a variable name.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more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actual parameters </a:t>
            </a:r>
            <a:r>
              <a:rPr lang="en-US" altLang="zh-CN">
                <a:ea typeface="宋体" panose="02010600030101010101" pitchFamily="2" charset="-122"/>
              </a:rPr>
              <a:t>are supplied in a call than there are formal parameters, the extra values are ignored.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more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formal parameters </a:t>
            </a:r>
            <a:r>
              <a:rPr lang="en-US" altLang="zh-CN">
                <a:ea typeface="宋体" panose="02010600030101010101" pitchFamily="2" charset="-122"/>
              </a:rPr>
              <a:t>are specified than there are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actual parameters </a:t>
            </a:r>
            <a:r>
              <a:rPr lang="en-US" altLang="zh-CN">
                <a:ea typeface="宋体" panose="02010600030101010101" pitchFamily="2" charset="-122"/>
              </a:rPr>
              <a:t>in a call,  the extra formal parameters receive no value.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46"/>
    </mc:Choice>
    <mc:Fallback xmlns="">
      <p:transition spd="slow" advTm="52546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9.8.2 Parameters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PHP</a:t>
            </a:r>
            <a:r>
              <a:rPr lang="en-US" altLang="zh-CN" dirty="0">
                <a:ea typeface="宋体" panose="02010600030101010101" pitchFamily="2" charset="-122"/>
              </a:rPr>
              <a:t> defaults to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pass by value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Putting an ampersand in front of a formal parameter specifies that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pass-by-reference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Example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addone.php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76"/>
    </mc:Choice>
    <mc:Fallback xmlns="">
      <p:transition spd="slow" advTm="70176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9.8.3 The Scope of Variables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variable defined in a function is, by default, local to the function.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global variable of the same name is not visible in the function.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Example summer.php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Declaring a variable in a function with the </a:t>
            </a:r>
            <a:r>
              <a:rPr lang="en-US" altLang="zh-CN" i="1">
                <a:solidFill>
                  <a:srgbClr val="FF0066"/>
                </a:solidFill>
                <a:ea typeface="宋体" panose="02010600030101010101" pitchFamily="2" charset="-122"/>
              </a:rPr>
              <a:t>global </a:t>
            </a:r>
            <a:r>
              <a:rPr lang="en-US" altLang="zh-CN">
                <a:ea typeface="宋体" panose="02010600030101010101" pitchFamily="2" charset="-122"/>
              </a:rPr>
              <a:t>keyword means that the function uses the global variable of that name which is defined outside the function.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Example big_sum.php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284"/>
    </mc:Choice>
    <mc:Fallback xmlns="">
      <p:transition spd="slow" advTm="96284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9.8.4 Lifetime of Variables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default lifetime of a local variable is from the time the function begins to execute to the time the function returns.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Declaring a variable with the </a:t>
            </a:r>
            <a:r>
              <a:rPr lang="en-US" altLang="zh-CN" i="1">
                <a:solidFill>
                  <a:srgbClr val="FF0066"/>
                </a:solidFill>
                <a:ea typeface="宋体" panose="02010600030101010101" pitchFamily="2" charset="-122"/>
              </a:rPr>
              <a:t>static</a:t>
            </a:r>
            <a:r>
              <a:rPr lang="en-US" altLang="zh-CN">
                <a:ea typeface="宋体" panose="02010600030101010101" pitchFamily="2" charset="-122"/>
              </a:rPr>
              <a:t> keyword means that the lifetime is from the first use of the variable to the end of the execution of the entire script.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In this way a function can retain some ‘history’.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Example do_it.php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53"/>
    </mc:Choice>
    <mc:Fallback xmlns="">
      <p:transition spd="slow" advTm="71553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9.10 Form Handling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The values from </a:t>
            </a:r>
            <a:r>
              <a:rPr lang="en-US" altLang="zh-CN" dirty="0">
                <a:solidFill>
                  <a:srgbClr val="5F5F5F"/>
                </a:solidFill>
                <a:ea typeface="宋体" panose="02010600030101010101" pitchFamily="2" charset="-122"/>
              </a:rPr>
              <a:t>forms</a:t>
            </a:r>
            <a:r>
              <a:rPr lang="en-US" altLang="zh-CN" dirty="0">
                <a:ea typeface="宋体" panose="02010600030101010101" pitchFamily="2" charset="-122"/>
              </a:rPr>
              <a:t> can be accessed in PHP using the </a:t>
            </a:r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$_POST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$_GET</a:t>
            </a:r>
            <a:r>
              <a:rPr lang="en-US" altLang="zh-CN" dirty="0">
                <a:ea typeface="宋体" panose="02010600030101010101" pitchFamily="2" charset="-122"/>
              </a:rPr>
              <a:t> arrays.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If a form has a text box named “phone” and the form method is </a:t>
            </a:r>
            <a:r>
              <a:rPr lang="en-US" altLang="zh-CN" i="1" dirty="0">
                <a:solidFill>
                  <a:srgbClr val="FF0066"/>
                </a:solidFill>
                <a:ea typeface="宋体" panose="02010600030101010101" pitchFamily="2" charset="-122"/>
              </a:rPr>
              <a:t>POST</a:t>
            </a:r>
            <a:r>
              <a:rPr lang="en-US" altLang="zh-CN" dirty="0">
                <a:ea typeface="宋体" panose="02010600030101010101" pitchFamily="2" charset="-122"/>
              </a:rPr>
              <a:t>, the value of the element is available in the PHP script as follows:</a:t>
            </a:r>
          </a:p>
          <a:p>
            <a:pPr lvl="2">
              <a:defRPr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$_POST[“phone”]</a:t>
            </a:r>
          </a:p>
          <a:p>
            <a:pPr lvl="2">
              <a:buFontTx/>
              <a:buNone/>
              <a:defRPr/>
            </a:pPr>
            <a:endParaRPr lang="en-US" altLang="zh-CN" dirty="0">
              <a:solidFill>
                <a:srgbClr val="FF00FF"/>
              </a:solidFill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The popcorn3.html and popcorn3.php implement the popcorn ordering using PHP.</a:t>
            </a: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 err="1">
                <a:solidFill>
                  <a:srgbClr val="FF0066"/>
                </a:solidFill>
                <a:ea typeface="宋体" panose="02010600030101010101" pitchFamily="2" charset="-122"/>
              </a:rPr>
              <a:t>printf</a:t>
            </a:r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 ()</a:t>
            </a:r>
            <a:r>
              <a:rPr lang="en-US" altLang="zh-CN" dirty="0">
                <a:ea typeface="宋体" panose="02010600030101010101" pitchFamily="2" charset="-122"/>
              </a:rPr>
              <a:t>function is used to get two decimal places printed for currency values.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855"/>
    </mc:Choice>
    <mc:Fallback xmlns="">
      <p:transition spd="slow" advTm="152855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Class practice or homework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实验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的内容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   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</a:rPr>
              <a:t>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9.3 General Syntactic Characteristics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Code inclusion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Variable name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Comment style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Statements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23"/>
    </mc:Choice>
    <mc:Fallback xmlns="">
      <p:transition spd="slow" advTm="4382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839788"/>
          </a:xfrm>
        </p:spPr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9.3 General Syntactic Characteristics </a:t>
            </a:r>
            <a:br>
              <a:rPr lang="en-US" altLang="zh-CN" sz="2800">
                <a:ea typeface="宋体" panose="02010600030101010101" pitchFamily="2" charset="-122"/>
              </a:rPr>
            </a:br>
            <a:r>
              <a:rPr lang="en-US" altLang="zh-CN" sz="2800">
                <a:ea typeface="宋体" panose="02010600030101010101" pitchFamily="2" charset="-122"/>
              </a:rPr>
              <a:t>		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Code inclusion style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ea typeface="宋体" panose="02010600030101010101" pitchFamily="2" charset="-122"/>
              </a:rPr>
              <a:t>PHP</a:t>
            </a:r>
            <a:r>
              <a:rPr lang="en-US" altLang="zh-CN" dirty="0">
                <a:ea typeface="宋体" panose="02010600030101010101" pitchFamily="2" charset="-122"/>
              </a:rPr>
              <a:t> code is contained between the tags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&lt;?</a:t>
            </a:r>
            <a:r>
              <a:rPr lang="en-US" altLang="zh-CN" dirty="0" err="1">
                <a:solidFill>
                  <a:schemeClr val="accent1"/>
                </a:solidFill>
                <a:ea typeface="宋体" panose="02010600030101010101" pitchFamily="2" charset="-122"/>
              </a:rPr>
              <a:t>php</a:t>
            </a:r>
            <a:r>
              <a:rPr lang="en-US" altLang="zh-CN" dirty="0">
                <a:ea typeface="宋体" panose="02010600030101010101" pitchFamily="2" charset="-122"/>
              </a:rPr>
              <a:t>  and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?&gt;</a:t>
            </a:r>
          </a:p>
          <a:p>
            <a:pPr lvl="1"/>
            <a:endParaRPr lang="en-US" altLang="zh-CN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PHP code can also be included with the PHP: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include(“file_2.php”);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When a file is included, the </a:t>
            </a:r>
            <a:r>
              <a:rPr lang="en-US" altLang="zh-CN" dirty="0" err="1">
                <a:ea typeface="宋体" panose="02010600030101010101" pitchFamily="2" charset="-122"/>
              </a:rPr>
              <a:t>PHP</a:t>
            </a:r>
            <a:r>
              <a:rPr lang="en-US" altLang="zh-CN" dirty="0">
                <a:ea typeface="宋体" panose="02010600030101010101" pitchFamily="2" charset="-122"/>
              </a:rPr>
              <a:t> interpreter reverts to copy mode.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Note that the codes in an included file must be in 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&lt;?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php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 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dirty="0">
                <a:solidFill>
                  <a:srgbClr val="FF0066"/>
                </a:solidFill>
                <a:ea typeface="宋体" panose="02010600030101010101" pitchFamily="2" charset="-122"/>
              </a:rPr>
              <a:t>?&gt;</a:t>
            </a:r>
            <a:r>
              <a:rPr lang="en-US" altLang="zh-CN" dirty="0">
                <a:ea typeface="宋体" panose="02010600030101010101" pitchFamily="2" charset="-122"/>
              </a:rPr>
              <a:t> tags.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062"/>
    </mc:Choice>
    <mc:Fallback xmlns="">
      <p:transition spd="slow" advTm="13806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9.3 General Syntactic Characteristics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763000" cy="5257800"/>
          </a:xfrm>
        </p:spPr>
        <p:txBody>
          <a:bodyPr/>
          <a:lstStyle/>
          <a:p>
            <a:pPr marL="533400" indent="-533400"/>
            <a:r>
              <a:rPr lang="en-US" altLang="zh-CN" dirty="0">
                <a:ea typeface="宋体" panose="02010600030101010101" pitchFamily="2" charset="-122"/>
              </a:rPr>
              <a:t>Variable name</a:t>
            </a:r>
          </a:p>
          <a:p>
            <a:pPr marL="990600" lvl="1" indent="-533400">
              <a:buFont typeface="Wingdings" panose="05000000000000000000" pitchFamily="2" charset="2"/>
              <a:buAutoNum type="alphaLcParenR"/>
            </a:pPr>
            <a:r>
              <a:rPr lang="en-US" altLang="zh-CN" dirty="0">
                <a:ea typeface="宋体" panose="02010600030101010101" pitchFamily="2" charset="-122"/>
              </a:rPr>
              <a:t>All variable names in </a:t>
            </a:r>
            <a:r>
              <a:rPr lang="en-US" altLang="zh-CN" dirty="0" err="1">
                <a:ea typeface="宋体" panose="02010600030101010101" pitchFamily="2" charset="-122"/>
              </a:rPr>
              <a:t>PHP</a:t>
            </a:r>
            <a:r>
              <a:rPr lang="en-US" altLang="zh-CN" dirty="0">
                <a:ea typeface="宋体" panose="02010600030101010101" pitchFamily="2" charset="-122"/>
              </a:rPr>
              <a:t> begin with </a:t>
            </a:r>
            <a:r>
              <a:rPr lang="en-US" altLang="zh-CN" dirty="0">
                <a:solidFill>
                  <a:schemeClr val="accent1"/>
                </a:solidFill>
                <a:ea typeface="宋体" panose="02010600030101010101" pitchFamily="2" charset="-122"/>
              </a:rPr>
              <a:t>$</a:t>
            </a:r>
            <a:r>
              <a:rPr lang="en-US" altLang="zh-CN" dirty="0">
                <a:ea typeface="宋体" panose="02010600030101010101" pitchFamily="2" charset="-122"/>
              </a:rPr>
              <a:t> and continue as the variables in other programming languages.</a:t>
            </a:r>
          </a:p>
          <a:p>
            <a:pPr marL="990600" lvl="1" indent="-533400">
              <a:buFont typeface="Wingdings" panose="05000000000000000000" pitchFamily="2" charset="2"/>
              <a:buAutoNum type="alphaLcParenR"/>
            </a:pPr>
            <a:r>
              <a:rPr lang="en-US" altLang="zh-CN" dirty="0">
                <a:ea typeface="宋体" panose="02010600030101010101" pitchFamily="2" charset="-122"/>
              </a:rPr>
              <a:t>Variable names are case sensitive.</a:t>
            </a:r>
          </a:p>
          <a:p>
            <a:pPr marL="990600" lvl="1" indent="-533400"/>
            <a:r>
              <a:rPr lang="en-US" altLang="zh-CN" dirty="0">
                <a:ea typeface="宋体" panose="02010600030101010101" pitchFamily="2" charset="-122"/>
              </a:rPr>
              <a:t>However, reserved words and function names are </a:t>
            </a:r>
            <a:r>
              <a:rPr lang="en-US" altLang="zh-CN" i="1" dirty="0">
                <a:ea typeface="宋体" panose="02010600030101010101" pitchFamily="2" charset="-122"/>
              </a:rPr>
              <a:t>not</a:t>
            </a:r>
            <a:r>
              <a:rPr lang="en-US" altLang="zh-CN" dirty="0">
                <a:ea typeface="宋体" panose="02010600030101010101" pitchFamily="2" charset="-122"/>
              </a:rPr>
              <a:t> case sensitive. For example,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While</a:t>
            </a:r>
            <a:r>
              <a:rPr lang="en-US" altLang="zh-CN" dirty="0">
                <a:ea typeface="宋体" panose="02010600030101010101" pitchFamily="2" charset="-122"/>
              </a:rPr>
              <a:t> are the same.</a:t>
            </a:r>
          </a:p>
          <a:p>
            <a:pPr marL="533400" indent="-533400"/>
            <a:r>
              <a:rPr lang="en-US" altLang="zh-CN" dirty="0">
                <a:ea typeface="宋体" panose="02010600030101010101" pitchFamily="2" charset="-122"/>
              </a:rPr>
              <a:t>Comment styles</a:t>
            </a:r>
          </a:p>
          <a:p>
            <a:pPr marL="990600" lvl="1" indent="-533400"/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One line comments</a:t>
            </a:r>
            <a:r>
              <a:rPr lang="en-US" altLang="zh-CN" dirty="0">
                <a:ea typeface="宋体" panose="02010600030101010101" pitchFamily="2" charset="-122"/>
              </a:rPr>
              <a:t> can begin with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//</a:t>
            </a:r>
            <a:r>
              <a:rPr lang="en-US" altLang="zh-CN" dirty="0">
                <a:ea typeface="宋体" panose="02010600030101010101" pitchFamily="2" charset="-122"/>
              </a:rPr>
              <a:t> and continue to the end of a line.</a:t>
            </a:r>
          </a:p>
          <a:p>
            <a:pPr marL="990600" lvl="1" indent="-533400"/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Multi-line comments</a:t>
            </a:r>
            <a:r>
              <a:rPr lang="en-US" altLang="zh-CN" dirty="0">
                <a:ea typeface="宋体" panose="02010600030101010101" pitchFamily="2" charset="-122"/>
              </a:rPr>
              <a:t> can begin with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/* </a:t>
            </a:r>
            <a:r>
              <a:rPr lang="en-US" altLang="zh-CN" dirty="0">
                <a:ea typeface="宋体" panose="02010600030101010101" pitchFamily="2" charset="-122"/>
              </a:rPr>
              <a:t>and end with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*/.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761"/>
    </mc:Choice>
    <mc:Fallback xmlns="">
      <p:transition spd="slow" advTm="76761"/>
    </mc:Fallback>
  </mc:AlternateContent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5797</TotalTime>
  <Pages>5</Pages>
  <Words>3468</Words>
  <Application>Microsoft Office PowerPoint</Application>
  <PresentationFormat>信纸(8.5x11 英寸)</PresentationFormat>
  <Paragraphs>492</Paragraphs>
  <Slides>67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3" baseType="lpstr">
      <vt:lpstr>宋体</vt:lpstr>
      <vt:lpstr>Arial</vt:lpstr>
      <vt:lpstr>Courier New</vt:lpstr>
      <vt:lpstr>Times New Roman</vt:lpstr>
      <vt:lpstr>Wingdings</vt:lpstr>
      <vt:lpstr>Blank Presentation</vt:lpstr>
      <vt:lpstr>Part 6</vt:lpstr>
      <vt:lpstr>Contents</vt:lpstr>
      <vt:lpstr>9.1 Origin and Uses of PHP</vt:lpstr>
      <vt:lpstr>9.2 Overview of PHP</vt:lpstr>
      <vt:lpstr>9.2 Overview of PHP</vt:lpstr>
      <vt:lpstr>9.2 Overview of PHP</vt:lpstr>
      <vt:lpstr>9.3 General Syntactic Characteristics</vt:lpstr>
      <vt:lpstr>9.3 General Syntactic Characteristics    </vt:lpstr>
      <vt:lpstr>9.3 General Syntactic Characteristics</vt:lpstr>
      <vt:lpstr>9.3 General Syntactic Characteristics</vt:lpstr>
      <vt:lpstr>9.4 Primitives, Operations, Expressions</vt:lpstr>
      <vt:lpstr>9.4 Primitives, Operations, Expressions</vt:lpstr>
      <vt:lpstr>9.4.1 Variables</vt:lpstr>
      <vt:lpstr>9.4.1 Variables</vt:lpstr>
      <vt:lpstr>9.4.1 Variables</vt:lpstr>
      <vt:lpstr>9.4.(2-3) Integer Type and Double Type</vt:lpstr>
      <vt:lpstr>9.4.4 String Type</vt:lpstr>
      <vt:lpstr>9.4.5 Boolean Type</vt:lpstr>
      <vt:lpstr>9.4.6 Arithmetic Operators and Expressions</vt:lpstr>
      <vt:lpstr>9.4.7 String Operations</vt:lpstr>
      <vt:lpstr>9.4.7 String Operations</vt:lpstr>
      <vt:lpstr>9.4.8 Scalar Type Conversions</vt:lpstr>
      <vt:lpstr>9.4.8 Scalar Type Conversions</vt:lpstr>
      <vt:lpstr>9.4.8 Scalar Type Conversions</vt:lpstr>
      <vt:lpstr>9.4.8 Scalar Type Conversions</vt:lpstr>
      <vt:lpstr>9.4.9 Assignment Operators</vt:lpstr>
      <vt:lpstr>9.5 Output</vt:lpstr>
      <vt:lpstr>9.5 Output</vt:lpstr>
      <vt:lpstr>9.5 Output</vt:lpstr>
      <vt:lpstr>9.5 Output</vt:lpstr>
      <vt:lpstr>9.5 Output</vt:lpstr>
      <vt:lpstr>9.5 Output</vt:lpstr>
      <vt:lpstr>Class exercise</vt:lpstr>
      <vt:lpstr>9.6 Control Statements</vt:lpstr>
      <vt:lpstr>9.6.1 Relational Operators</vt:lpstr>
      <vt:lpstr>9.6.2 Boolean Operators</vt:lpstr>
      <vt:lpstr>9.6.3 Selection Statements</vt:lpstr>
      <vt:lpstr>9.6 Loop Statements</vt:lpstr>
      <vt:lpstr>Class exercise</vt:lpstr>
      <vt:lpstr>9.7 Arrays</vt:lpstr>
      <vt:lpstr>9.7 Arrays</vt:lpstr>
      <vt:lpstr>9.7.1 Array Creation</vt:lpstr>
      <vt:lpstr>9.7.1 Array Creation</vt:lpstr>
      <vt:lpstr>9.7.2 Accessing Array Elements</vt:lpstr>
      <vt:lpstr>9.7.2 Accessing Array Elements</vt:lpstr>
      <vt:lpstr>9.7.2 Accessing Array Elements</vt:lpstr>
      <vt:lpstr>9.7.3 Functions with Arrays</vt:lpstr>
      <vt:lpstr>9.7.3 Functions with Arrays</vt:lpstr>
      <vt:lpstr>9.7.3 Functions with Arrays</vt:lpstr>
      <vt:lpstr>9.7.4 Sequential Access to Array Elements</vt:lpstr>
      <vt:lpstr>9.7.4 Sequential Access to Array Elements</vt:lpstr>
      <vt:lpstr>9.7.4 Sequential Access to Array Elements</vt:lpstr>
      <vt:lpstr>9.7.4 Sequential Access to Array Elements</vt:lpstr>
      <vt:lpstr>9.7.4 Sequential Access to Array Elements</vt:lpstr>
      <vt:lpstr>9.7.4 Arrays as Stacks</vt:lpstr>
      <vt:lpstr>9.7.4 Iterating Through an Array</vt:lpstr>
      <vt:lpstr>9.7.4 Iterating Through an Array</vt:lpstr>
      <vt:lpstr>9.7.4 Iterating Through an Array</vt:lpstr>
      <vt:lpstr>9.7.5 Sorting Arrays</vt:lpstr>
      <vt:lpstr>9.8 Functions</vt:lpstr>
      <vt:lpstr>9.8.2 Parameters</vt:lpstr>
      <vt:lpstr>9.8.2 Parameters</vt:lpstr>
      <vt:lpstr>9.8.3 The Scope of Variables</vt:lpstr>
      <vt:lpstr>9.8.4 Lifetime of Variables</vt:lpstr>
      <vt:lpstr>9.10 Form Handling</vt:lpstr>
      <vt:lpstr>Class practice or homework</vt:lpstr>
      <vt:lpstr>PowerPoint 演示文稿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Introductions to XHTML</dc:subject>
  <dc:creator>Robert Sebesta</dc:creator>
  <cp:keywords/>
  <dc:description/>
  <cp:lastModifiedBy>hjy</cp:lastModifiedBy>
  <cp:revision>779</cp:revision>
  <cp:lastPrinted>2002-08-21T03:16:13Z</cp:lastPrinted>
  <dcterms:created xsi:type="dcterms:W3CDTF">2007-04-26T20:44:15Z</dcterms:created>
  <dcterms:modified xsi:type="dcterms:W3CDTF">2024-11-14T00:17:58Z</dcterms:modified>
  <cp:category/>
</cp:coreProperties>
</file>