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7" r:id="rId2"/>
    <p:sldId id="293" r:id="rId3"/>
    <p:sldId id="258" r:id="rId4"/>
    <p:sldId id="295" r:id="rId5"/>
    <p:sldId id="285" r:id="rId6"/>
    <p:sldId id="294" r:id="rId7"/>
    <p:sldId id="316" r:id="rId8"/>
    <p:sldId id="284" r:id="rId9"/>
    <p:sldId id="296" r:id="rId10"/>
    <p:sldId id="259" r:id="rId11"/>
    <p:sldId id="297" r:id="rId12"/>
    <p:sldId id="266" r:id="rId13"/>
    <p:sldId id="287" r:id="rId14"/>
    <p:sldId id="298" r:id="rId15"/>
    <p:sldId id="299" r:id="rId16"/>
    <p:sldId id="262" r:id="rId17"/>
    <p:sldId id="300" r:id="rId18"/>
    <p:sldId id="260" r:id="rId19"/>
    <p:sldId id="301" r:id="rId20"/>
    <p:sldId id="261" r:id="rId21"/>
    <p:sldId id="286" r:id="rId22"/>
    <p:sldId id="263" r:id="rId23"/>
    <p:sldId id="302" r:id="rId24"/>
    <p:sldId id="264" r:id="rId25"/>
    <p:sldId id="303" r:id="rId26"/>
    <p:sldId id="265" r:id="rId27"/>
    <p:sldId id="304" r:id="rId28"/>
    <p:sldId id="270" r:id="rId29"/>
    <p:sldId id="305" r:id="rId30"/>
    <p:sldId id="306" r:id="rId31"/>
    <p:sldId id="292" r:id="rId32"/>
    <p:sldId id="278" r:id="rId33"/>
    <p:sldId id="313" r:id="rId34"/>
    <p:sldId id="314" r:id="rId35"/>
    <p:sldId id="279" r:id="rId36"/>
    <p:sldId id="308" r:id="rId37"/>
    <p:sldId id="310" r:id="rId38"/>
    <p:sldId id="315" r:id="rId39"/>
    <p:sldId id="311" r:id="rId40"/>
    <p:sldId id="309" r:id="rId41"/>
    <p:sldId id="280" r:id="rId42"/>
  </p:sldIdLst>
  <p:sldSz cx="9144000" cy="6858000" type="letter"/>
  <p:notesSz cx="9210675" cy="69802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990033"/>
    <a:srgbClr val="990099"/>
    <a:srgbClr val="29498F"/>
    <a:srgbClr val="549CC8"/>
    <a:srgbClr val="5FB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150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33344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4-11-18T01:29:29.226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11735 15539 0,'29'0'16,"205"-29"0,-117 29-16,117-59 15,-58 59-15,87 0 16,-233 0-16,28 0 16,1 0-16,-59 117 125,29 0-125,0-58 15,30 29-15,-59-30 16,0-29-1,0 88-15,-30-58 32,-28-1-32,-59 89 15,58-59 1,1-30-16,-59-29 16,58 30-16,1-30 15,28-29-15,1 29 16,29 1-16,-88-1 15,30-29-15,29 0 16,-30 0-16,30 29 16,58-29 156,0 0-157,88 0-15,117 0 16,1 29-16,-31 1 15,-28-1-15,-59 0 16,-58-29-16,-1 0 16,-58 29 843,-29-29-781</inkml:trace>
  <inkml:trace contextRef="#ctx0" brushRef="#br0" timeOffset="6930.57">14427 15422 0,'-29'0'31,"-1"0"94,30 29-109,-29 0-16,-29 118 15,28-89 1,-57 89-16,57-89 16,1 30-16,29-59 15,0 59-15,0 58 16,0-87-16,0-30 15,0 0 204,29 1-219,30 116 16,175 29-16,-175-87 15,28 29-15,30-29 16,-87-59-16,-1 1 16,-29-60 124,0-57-124,0-60-16,0 59 16,0 1-16,0-1 15,0 29-15,0-58 16,0 88-16,0-88 15,0 58-15,-29 1 16,-1 58-16,30-29 16,0-30-1,-58-29-15,58 59 16,-29 0-16,-1 0 16,30-30-16,-29 30 62,-88 0 47,58-30-93,1 0-16,29 30 16</inkml:trace>
  <inkml:trace contextRef="#ctx0" brushRef="#br0" timeOffset="8965.74">5473 15188 0,'0'29'140,"0"0"-109,0 1-15,0 28-16,-30 1 16,30 28-16,-29 60 15,0 58-15,-30-30 16,30-29-16,29 89 16,-29-118-16,0 0 15,29-30-15,0-28 16,0-30-16,-30-29 15,30 147 142,0 145-142,0-233-15</inkml:trace>
  <inkml:trace contextRef="#ctx0" brushRef="#br0" timeOffset="10476.16">6321 15334 0,'30'0'47,"-30"29"0,0 1-47,0 87 15,0 58-15,0 59 16,0-58-16,0-30 16,0-29-16,0 0 15,0-29-15,0-29 16,0-30-16,0 0 15,0 30-15,0-30 16,0 29-16,0 1 16,0 29-1,0-30-15,0 30 16,0-29-16,0 28 16,0-57-16,0-1 15,0 0-15,0-58 203,-59 0-171</inkml:trace>
  <inkml:trace contextRef="#ctx0" brushRef="#br0" timeOffset="11323.28">7053 16856 0,'29'0'93,"-29"29"-46,59 30-47,-1-1 16,59 1-16,-58 28 16,-30-87-16</inkml:trace>
  <inkml:trace contextRef="#ctx0" brushRef="#br0" timeOffset="12491.07">8809 15422 0,'0'58'94,"0"-28"-79,0 57-15,-30 89 16,-28-88-16,29 117 16,-1-88-16,1-29 15,0 29-15,29-59 16,-30 30-16,30-30 16,-29-28-16,0-30 250</inkml:trace>
  <inkml:trace contextRef="#ctx0" brushRef="#br0" timeOffset="15035.14">10681 15480 0,'-29'-29'110,"-29"29"-32,-30 0-47,29 0-31,1 0 0,28 0 47,-87 0-47,30-29 16,-1 29-16,29 0 15,30 0-15,88 0 47,-30 0-31,-29 29 62,29 30 0,0 204-78,59-58 16,-59-59-16,-29-117 15,30 89-15,-30-60 16,29-58 31,29 146-47,30 30 15,88-1-15,-147-87 16,30-29-16,-30-1 16,-29-28-16,29 87 93,-29-30-93,0-57 16,0 57-16,0-57 16,-29 28-1,0-28-15,-1-1 16,-28-29 78,-1 0-63,30 0-16,0 0 1,0 0 0,-30 0 46,0-59-46,-116-29-16,58 1 15,-59-1-15,59-29 16,59 117-16,58-29 94,0-1 15,205-87-93,-59 0-16,0 29 15,59-29-15,-117 59 16,29-59-16,-29 88 16,-30-30-16,-29 30 15,1 29-15,-1-88 125,0-117-125,0 205 16,-29-58 0,0-30 77,0-88-77,0 118-16,0-1 16,0 30-16,0 0 15,0-59 1,0 59-1</inkml:trace>
  <inkml:trace contextRef="#ctx0" brushRef="#br0" timeOffset="16384.96">11471 17295 0,'0'58'172,"59"1"-157,58 58-15,-88-117 16,1 29-16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81238" y="349250"/>
            <a:ext cx="4649787" cy="348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9300732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3352800"/>
            <a:ext cx="6781800" cy="3124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67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awtri_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791200"/>
            <a:ext cx="766763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147763" y="63246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2400" b="0">
                <a:solidFill>
                  <a:schemeClr val="accent2"/>
                </a:solidFill>
                <a:latin typeface="Times New Roman" panose="02020603050405020304" pitchFamily="18" charset="0"/>
                <a:ea typeface="ヒラギノ角ゴ Pro W3" pitchFamily="1" charset="-128"/>
              </a:rPr>
              <a:t>Programming the world wide web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447800" y="2717800"/>
            <a:ext cx="7396163" cy="6286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91440"/>
          <a:lstStyle>
            <a:lvl1pPr marL="0" indent="0" algn="r">
              <a:buFontTx/>
              <a:buNone/>
              <a:defRPr sz="3600"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33801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371600" y="2133600"/>
            <a:ext cx="7473950" cy="628650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r">
              <a:defRPr>
                <a:solidFill>
                  <a:srgbClr val="29498F"/>
                </a:solidFill>
              </a:defRPr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507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3049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62750" y="303213"/>
            <a:ext cx="2152650" cy="5945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3213"/>
            <a:ext cx="6305550" cy="5945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7953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1541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0253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2291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6389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58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097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60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69555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29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en-US" altLang="zh-CN" sz="1200" b="0">
                <a:ea typeface="宋体" panose="02010600030101010101" pitchFamily="2" charset="-122"/>
              </a:rPr>
              <a:t>13-</a:t>
            </a:r>
            <a:fld id="{99601B84-316C-4ADA-87F2-8A89E54AC3D9}" type="slidenum">
              <a:rPr lang="en-US" altLang="zh-CN" sz="1200" b="0" smtClean="0">
                <a:ea typeface="宋体" panose="02010600030101010101" pitchFamily="2" charset="-122"/>
              </a:rPr>
              <a:pPr algn="r">
                <a:defRPr/>
              </a:pPr>
              <a:t>‹#›</a:t>
            </a:fld>
            <a:endParaRPr lang="en-US" altLang="zh-CN" sz="1200" b="0">
              <a:ea typeface="宋体" panose="02010600030101010101" pitchFamily="2" charset="-122"/>
            </a:endParaRPr>
          </a:p>
        </p:txBody>
      </p:sp>
      <p:sp>
        <p:nvSpPr>
          <p:cNvPr id="1027" name="Rectangle 9"/>
          <p:cNvSpPr>
            <a:spLocks noChangeArrowheads="1"/>
          </p:cNvSpPr>
          <p:nvPr/>
        </p:nvSpPr>
        <p:spPr bwMode="auto">
          <a:xfrm>
            <a:off x="228600" y="64008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400" b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Programming the world wide web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3213"/>
            <a:ext cx="8610600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90600"/>
            <a:ext cx="8610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800">
          <a:solidFill>
            <a:srgbClr val="990099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Ø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anose="05000000000000000000" pitchFamily="2" charset="2"/>
        <a:buChar char="ü"/>
        <a:defRPr sz="2800">
          <a:solidFill>
            <a:schemeClr val="accent2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defRPr sz="2800">
          <a:solidFill>
            <a:schemeClr val="accent2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j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j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j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j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j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762000" y="2133600"/>
            <a:ext cx="7473950" cy="628650"/>
          </a:xfrm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n-US" altLang="zh-CN">
                <a:ea typeface="宋体" panose="02010600030101010101" pitchFamily="2" charset="-122"/>
              </a:rPr>
              <a:t>Part 7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7086600" cy="1143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zh-CN">
                <a:ea typeface="宋体" panose="02010600030101010101" pitchFamily="2" charset="-122"/>
              </a:rPr>
              <a:t>Database Access Through the Web</a:t>
            </a:r>
          </a:p>
        </p:txBody>
      </p:sp>
    </p:spTree>
  </p:cSld>
  <p:clrMapOvr>
    <a:masterClrMapping/>
  </p:clrMapOvr>
  <p:transition spd="med" advTm="32421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 Structured Query Language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SQL</a:t>
            </a:r>
            <a:r>
              <a:rPr lang="en-US" altLang="zh-CN">
                <a:ea typeface="宋体" panose="02010600030101010101" pitchFamily="2" charset="-122"/>
              </a:rPr>
              <a:t> is a standardized language for manipulating and querying relational databases.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Although relational databases support SQL, there may be some minor or significant differences in the implementations for different DBMS such as Oracle, SQL Server, Sybase, DB2.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SQL is non-procedure language.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56"/>
    </mc:Choice>
    <mc:Fallback xmlns="">
      <p:transition spd="slow" advTm="1415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 Structured Query Language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SQL reserved words are not case sensitive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However, some systems may treat names such as column names as case sensitive.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Single quotes ‘ are used for literal strings.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 The </a:t>
            </a:r>
            <a:r>
              <a:rPr lang="en-US" altLang="zh-CN" sz="3200" i="1">
                <a:solidFill>
                  <a:schemeClr val="accent1"/>
                </a:solidFill>
                <a:ea typeface="宋体" panose="02010600030101010101" pitchFamily="2" charset="-122"/>
              </a:rPr>
              <a:t>CREATE TABLE</a:t>
            </a:r>
            <a:r>
              <a:rPr lang="en-US" altLang="zh-CN" sz="3200">
                <a:ea typeface="宋体" panose="02010600030101010101" pitchFamily="2" charset="-122"/>
              </a:rPr>
              <a:t> Command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Create a table with specified columns, each column having a specified type of data and satisfying certain constraints.</a:t>
            </a:r>
          </a:p>
          <a:p>
            <a:pPr>
              <a:lnSpc>
                <a:spcPct val="8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Syntax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CREATE TABLE </a:t>
            </a: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</a:rPr>
              <a:t>table_name</a:t>
            </a: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(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</a:rPr>
              <a:t>	 column_name_1 data_type constraints</a:t>
            </a: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,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</a:rPr>
              <a:t>	 </a:t>
            </a: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...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</a:rPr>
              <a:t>	 column_name_n data_type constraints</a:t>
            </a: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>
              <a:solidFill>
                <a:srgbClr val="FF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Common types: integer, real, double, char(length)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 Create Table Constraints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The constraint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not null </a:t>
            </a:r>
            <a:r>
              <a:rPr lang="en-US" altLang="zh-CN">
                <a:ea typeface="宋体" panose="02010600030101010101" pitchFamily="2" charset="-122"/>
              </a:rPr>
              <a:t>causes an error to be raised if a row is inserted in which the corresponding column does not have a value.</a:t>
            </a:r>
          </a:p>
          <a:p>
            <a:pPr>
              <a:lnSpc>
                <a:spcPct val="8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primary key</a:t>
            </a:r>
            <a:r>
              <a:rPr lang="en-US" altLang="zh-CN">
                <a:ea typeface="宋体" panose="02010600030101010101" pitchFamily="2" charset="-122"/>
              </a:rPr>
              <a:t> constraint causes an error to be raised if a row is inserted in which the corresponding column has a value that equals the value in another row.</a:t>
            </a:r>
          </a:p>
          <a:p>
            <a:pPr lvl="1"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This can be applied to a group of several columns if the primary key is multi-column.</a:t>
            </a:r>
          </a:p>
          <a:p>
            <a:pPr lvl="1">
              <a:lnSpc>
                <a:spcPct val="8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foreign key</a:t>
            </a:r>
            <a:r>
              <a:rPr lang="en-US" altLang="zh-CN">
                <a:ea typeface="宋体" panose="02010600030101010101" pitchFamily="2" charset="-122"/>
              </a:rPr>
              <a:t> constraints use for the referring to the column in another table.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  The CREATE TABLE Example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create database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hjydb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;</a:t>
            </a:r>
          </a:p>
          <a:p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use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hjydb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;</a:t>
            </a:r>
          </a:p>
          <a:p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create table states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(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state_id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 integer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not null</a:t>
            </a:r>
            <a:r>
              <a:rPr lang="en-US" altLang="zh-CN" i="1" dirty="0">
                <a:solidFill>
                  <a:srgbClr val="FF00FF"/>
                </a:solidFill>
                <a:ea typeface="宋体" panose="02010600030101010101" pitchFamily="2" charset="-122"/>
              </a:rPr>
              <a:t>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primary key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state char(20)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);</a:t>
            </a:r>
          </a:p>
          <a:p>
            <a:endParaRPr lang="en-US" altLang="zh-CN" dirty="0">
              <a:solidFill>
                <a:srgbClr val="FF00FF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  The CREATE TABLE Example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endParaRPr lang="zh-CN" altLang="en-US" dirty="0">
              <a:solidFill>
                <a:srgbClr val="FF00FF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create table v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(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v_id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 integer(4)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not null primary key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body_style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 char(20),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miles double,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year integer,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state integer,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foreign key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(state)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references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 states(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state_id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));</a:t>
            </a:r>
            <a:endParaRPr lang="zh-CN" altLang="en-US" dirty="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13.2.2 The </a:t>
            </a:r>
            <a:r>
              <a:rPr lang="en-US" altLang="zh-CN" sz="3200" i="1">
                <a:solidFill>
                  <a:schemeClr val="accent1"/>
                </a:solidFill>
                <a:ea typeface="宋体" panose="02010600030101010101" pitchFamily="2" charset="-122"/>
              </a:rPr>
              <a:t>INSERT</a:t>
            </a:r>
            <a:r>
              <a:rPr lang="en-US" altLang="zh-CN" sz="3200">
                <a:ea typeface="宋体" panose="02010600030101010101" pitchFamily="2" charset="-122"/>
              </a:rPr>
              <a:t> Command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Inserts a new row into a table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Syntax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INSERT INTO </a:t>
            </a:r>
            <a:r>
              <a:rPr lang="en-US" altLang="zh-CN" i="1" dirty="0" err="1">
                <a:solidFill>
                  <a:srgbClr val="FF00FF"/>
                </a:solidFill>
                <a:ea typeface="宋体" panose="02010600030101010101" pitchFamily="2" charset="-122"/>
              </a:rPr>
              <a:t>table_name</a:t>
            </a:r>
            <a:endParaRPr lang="en-US" altLang="zh-CN" i="1" dirty="0">
              <a:solidFill>
                <a:srgbClr val="FF00FF"/>
              </a:solidFill>
              <a:ea typeface="宋体" panose="02010600030101010101" pitchFamily="2" charset="-122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	  (</a:t>
            </a:r>
            <a:r>
              <a:rPr lang="en-US" altLang="zh-CN" i="1" dirty="0" err="1">
                <a:solidFill>
                  <a:srgbClr val="FF00FF"/>
                </a:solidFill>
                <a:ea typeface="宋体" panose="02010600030101010101" pitchFamily="2" charset="-122"/>
              </a:rPr>
              <a:t>column_name_1</a:t>
            </a:r>
            <a:r>
              <a:rPr lang="en-US" altLang="zh-CN" i="1" dirty="0">
                <a:solidFill>
                  <a:srgbClr val="FF00FF"/>
                </a:solidFill>
                <a:ea typeface="宋体" panose="02010600030101010101" pitchFamily="2" charset="-122"/>
              </a:rPr>
              <a:t>, ..., </a:t>
            </a:r>
            <a:r>
              <a:rPr lang="en-US" altLang="zh-CN" i="1" dirty="0" err="1">
                <a:solidFill>
                  <a:srgbClr val="FF00FF"/>
                </a:solidFill>
                <a:ea typeface="宋体" panose="02010600030101010101" pitchFamily="2" charset="-122"/>
              </a:rPr>
              <a:t>column_name_n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)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	  VALUES (</a:t>
            </a:r>
            <a:r>
              <a:rPr lang="en-US" altLang="zh-CN" i="1" dirty="0" err="1">
                <a:solidFill>
                  <a:srgbClr val="FF00FF"/>
                </a:solidFill>
                <a:ea typeface="宋体" panose="02010600030101010101" pitchFamily="2" charset="-122"/>
              </a:rPr>
              <a:t>value_1</a:t>
            </a:r>
            <a:r>
              <a:rPr lang="en-US" altLang="zh-CN" i="1" dirty="0">
                <a:solidFill>
                  <a:srgbClr val="FF00FF"/>
                </a:solidFill>
                <a:ea typeface="宋体" panose="02010600030101010101" pitchFamily="2" charset="-122"/>
              </a:rPr>
              <a:t>, ..., </a:t>
            </a:r>
            <a:r>
              <a:rPr lang="en-US" altLang="zh-CN" i="1" dirty="0" err="1">
                <a:solidFill>
                  <a:srgbClr val="FF00FF"/>
                </a:solidFill>
                <a:ea typeface="宋体" panose="02010600030101010101" pitchFamily="2" charset="-122"/>
              </a:rPr>
              <a:t>value_n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);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values provided will be placed into corresponding columns.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Columns not named will receive no value.</a:t>
            </a: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This will cause an error if the column was created with a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not null</a:t>
            </a:r>
            <a:r>
              <a:rPr lang="en-US" altLang="zh-CN" dirty="0">
                <a:ea typeface="宋体" panose="02010600030101010101" pitchFamily="2" charset="-122"/>
              </a:rPr>
              <a:t> constraint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 The INSERT Command Example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insert into states(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state_id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, state) values(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1,’Florida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’);</a:t>
            </a:r>
          </a:p>
          <a:p>
            <a:endParaRPr lang="en-US" altLang="zh-CN" dirty="0">
              <a:solidFill>
                <a:srgbClr val="FF00FF"/>
              </a:solidFill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insert into v values(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1,'couple',32.3,1976,1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);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 The </a:t>
            </a:r>
            <a:r>
              <a:rPr lang="en-US" altLang="zh-CN" sz="3200" i="1">
                <a:solidFill>
                  <a:schemeClr val="accent1"/>
                </a:solidFill>
                <a:ea typeface="宋体" panose="02010600030101010101" pitchFamily="2" charset="-122"/>
              </a:rPr>
              <a:t>SELECT</a:t>
            </a:r>
            <a:r>
              <a:rPr lang="en-US" altLang="zh-CN" sz="3200">
                <a:ea typeface="宋体" panose="02010600030101010101" pitchFamily="2" charset="-122"/>
              </a:rPr>
              <a:t> Command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Used to query databases</a:t>
            </a:r>
          </a:p>
          <a:p>
            <a:r>
              <a:rPr lang="en-US" altLang="zh-CN">
                <a:ea typeface="宋体" panose="02010600030101010101" pitchFamily="2" charset="-122"/>
              </a:rPr>
              <a:t>The command returns a result, a virtual table.</a:t>
            </a:r>
          </a:p>
          <a:p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SELECT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 column-names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FROM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table-names</a:t>
            </a:r>
            <a:r>
              <a:rPr lang="en-US" altLang="zh-CN">
                <a:ea typeface="宋体" panose="02010600030101010101" pitchFamily="2" charset="-122"/>
              </a:rPr>
              <a:t> [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</a:t>
            </a:r>
            <a:r>
              <a:rPr lang="en-US" altLang="zh-CN" i="1">
                <a:ea typeface="宋体" panose="02010600030101010101" pitchFamily="2" charset="-122"/>
              </a:rPr>
              <a:t>condition</a:t>
            </a:r>
            <a:r>
              <a:rPr lang="en-US" altLang="zh-CN">
                <a:ea typeface="宋体" panose="02010600030101010101" pitchFamily="2" charset="-122"/>
              </a:rPr>
              <a:t>];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resultant table has columns as named.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Rows are derived from the table named.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clause is optional.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clause specifies constraints on the rows being selected.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*</a:t>
            </a:r>
            <a:r>
              <a:rPr lang="en-US" altLang="zh-CN">
                <a:ea typeface="宋体" panose="02010600030101010101" pitchFamily="2" charset="-122"/>
              </a:rPr>
              <a:t> is used for the column names, all columns are selected.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 The </a:t>
            </a:r>
            <a:r>
              <a:rPr lang="en-US" altLang="zh-CN" sz="3200" i="1">
                <a:solidFill>
                  <a:schemeClr val="accent1"/>
                </a:solidFill>
                <a:ea typeface="宋体" panose="02010600030101010101" pitchFamily="2" charset="-122"/>
              </a:rPr>
              <a:t>SELECT</a:t>
            </a:r>
            <a:r>
              <a:rPr lang="en-US" altLang="zh-CN" sz="3200">
                <a:ea typeface="宋体" panose="02010600030101010101" pitchFamily="2" charset="-122"/>
              </a:rPr>
              <a:t> Command Example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select v_id, body_style from v;</a:t>
            </a:r>
          </a:p>
          <a:p>
            <a:pPr>
              <a:buFontTx/>
              <a:buNone/>
            </a:pPr>
            <a:endParaRPr lang="en-US" altLang="zh-CN">
              <a:solidFill>
                <a:srgbClr val="FF00FF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select body_style, miles from v where v_id=1;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Contents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13.1 Relational databases</a:t>
            </a:r>
          </a:p>
          <a:p>
            <a:pPr>
              <a:lnSpc>
                <a:spcPct val="80000"/>
              </a:lnSpc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13.2 Structured Query Language(SQL)</a:t>
            </a:r>
          </a:p>
          <a:p>
            <a:pPr>
              <a:lnSpc>
                <a:spcPct val="80000"/>
              </a:lnSpc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13.3 Architectures for database access</a:t>
            </a:r>
          </a:p>
          <a:p>
            <a:pPr>
              <a:lnSpc>
                <a:spcPct val="80000"/>
              </a:lnSpc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13.4 The MySQL database</a:t>
            </a:r>
          </a:p>
          <a:p>
            <a:pPr>
              <a:lnSpc>
                <a:spcPct val="80000"/>
              </a:lnSpc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13.5 Database access with </a:t>
            </a:r>
            <a:r>
              <a:rPr lang="en-US" altLang="zh-CN" dirty="0" err="1">
                <a:solidFill>
                  <a:schemeClr val="accent2"/>
                </a:solidFill>
                <a:ea typeface="宋体" panose="02010600030101010101" pitchFamily="2" charset="-122"/>
              </a:rPr>
              <a:t>PHP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 and MySQL</a:t>
            </a:r>
          </a:p>
          <a:p>
            <a:pPr>
              <a:lnSpc>
                <a:spcPct val="80000"/>
              </a:lnSpc>
            </a:pPr>
            <a:endParaRPr lang="en-US" altLang="zh-CN" dirty="0">
              <a:solidFill>
                <a:schemeClr val="accent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01"/>
    </mc:Choice>
    <mc:Fallback xmlns="">
      <p:transition spd="slow" advTm="5690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 Joins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Task: list corvettes that have CD players</a:t>
            </a:r>
          </a:p>
          <a:p>
            <a:pPr>
              <a:buFontTx/>
              <a:buNone/>
            </a:pPr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This involves three tables: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Corvettes, Equipment, Corvettes_Equipment</a:t>
            </a:r>
          </a:p>
          <a:p>
            <a:pPr>
              <a:buFontTx/>
              <a:buNone/>
            </a:pPr>
            <a:endParaRPr lang="en-US" altLang="zh-CN" i="1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 virtual table is constructed with combinations of rows from the two tables Corvettes and Equipment: a </a:t>
            </a:r>
            <a:r>
              <a:rPr lang="en-US" altLang="zh-CN" i="1">
                <a:ea typeface="宋体" panose="02010600030101010101" pitchFamily="2" charset="-122"/>
              </a:rPr>
              <a:t>join</a:t>
            </a:r>
            <a:r>
              <a:rPr lang="en-US" altLang="zh-CN">
                <a:ea typeface="宋体" panose="02010600030101010101" pitchFamily="2" charset="-122"/>
              </a:rPr>
              <a:t> of the three tables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clause specifies which rows of the join are to be retained in the result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 A Query Using a Join</a:t>
            </a:r>
          </a:p>
        </p:txBody>
      </p:sp>
      <p:sp>
        <p:nvSpPr>
          <p:cNvPr id="24579" name="Rectangle 5"/>
          <p:cNvSpPr>
            <a:spLocks noChangeArrowheads="1"/>
          </p:cNvSpPr>
          <p:nvPr/>
        </p:nvSpPr>
        <p:spPr bwMode="auto">
          <a:xfrm>
            <a:off x="152400" y="1676400"/>
            <a:ext cx="8763000" cy="4090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2800">
                <a:solidFill>
                  <a:srgbClr val="990099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Ø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SzPct val="100000"/>
              <a:buFont typeface="Wingdings" panose="05000000000000000000" pitchFamily="2" charset="2"/>
              <a:buChar char="ü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SzPct val="100000"/>
              <a:defRPr sz="28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 b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SELECT </a:t>
            </a:r>
            <a:r>
              <a:rPr lang="en-US" altLang="zh-CN" sz="2400" b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Corvettes.Vette_id</a:t>
            </a:r>
            <a:r>
              <a:rPr lang="en-US" altLang="zh-CN" sz="2400" b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	</a:t>
            </a:r>
            <a:r>
              <a:rPr lang="en-US" altLang="zh-CN" sz="2400" b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Corvettes.Body_style</a:t>
            </a:r>
            <a:r>
              <a:rPr lang="en-US" altLang="zh-CN" sz="2400" b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 b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Corvettes.Miles</a:t>
            </a:r>
            <a:r>
              <a:rPr lang="en-US" altLang="zh-CN" sz="2400" b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</a:t>
            </a:r>
            <a:r>
              <a:rPr lang="en-US" altLang="zh-CN" sz="2400" b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Corvettes.Year</a:t>
            </a:r>
            <a:r>
              <a:rPr lang="en-US" altLang="zh-CN" sz="2400" b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 	</a:t>
            </a:r>
            <a:r>
              <a:rPr lang="en-US" altLang="zh-CN" sz="2400" b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Corvettes.State</a:t>
            </a:r>
            <a:r>
              <a:rPr lang="en-US" altLang="zh-CN" sz="2400" b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 b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Equipment.Equip</a:t>
            </a:r>
            <a:endParaRPr lang="en-US" altLang="zh-CN" sz="2400" b="0" dirty="0">
              <a:solidFill>
                <a:srgbClr val="FF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 b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FROM Corvettes, </a:t>
            </a:r>
            <a:r>
              <a:rPr lang="en-US" altLang="zh-CN" sz="2400" b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Equipment,Corvettes_Equipment</a:t>
            </a:r>
            <a:endParaRPr lang="en-US" altLang="zh-CN" sz="2400" b="0" dirty="0">
              <a:solidFill>
                <a:srgbClr val="FF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 b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WHERE </a:t>
            </a: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 b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400" b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Corvettes.Vette_id</a:t>
            </a:r>
            <a:r>
              <a:rPr lang="en-US" altLang="zh-CN" sz="2400" b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						</a:t>
            </a:r>
            <a:r>
              <a:rPr lang="en-US" altLang="zh-CN" sz="2400" b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Corvettes_Equipment.Vette_id</a:t>
            </a:r>
            <a:endParaRPr lang="en-US" altLang="zh-CN" sz="2400" b="0" dirty="0">
              <a:solidFill>
                <a:srgbClr val="FF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 b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AND </a:t>
            </a:r>
            <a:r>
              <a:rPr lang="en-US" altLang="zh-CN" sz="2400" b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Corvettes_Equipment.Equip</a:t>
            </a:r>
            <a:r>
              <a:rPr lang="en-US" altLang="zh-CN" sz="2400" b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				</a:t>
            </a:r>
            <a:r>
              <a:rPr lang="en-US" altLang="zh-CN" sz="2400" b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Equipment.Equip_id</a:t>
            </a:r>
            <a:endParaRPr lang="en-US" altLang="zh-CN" sz="2400" b="0" dirty="0">
              <a:solidFill>
                <a:srgbClr val="FF00FF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SzTx/>
              <a:buFontTx/>
              <a:buNone/>
            </a:pPr>
            <a:r>
              <a:rPr lang="en-US" altLang="zh-CN" sz="2400" b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AND </a:t>
            </a:r>
            <a:r>
              <a:rPr lang="en-US" altLang="zh-CN" sz="2400" b="0" dirty="0" err="1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Equipment.Equip</a:t>
            </a:r>
            <a:r>
              <a:rPr lang="en-US" altLang="zh-CN" sz="2400" b="0" dirty="0">
                <a:solidFill>
                  <a:srgbClr val="FF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'CD';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 The </a:t>
            </a:r>
            <a:r>
              <a:rPr lang="en-US" altLang="zh-CN" sz="3200" i="1">
                <a:solidFill>
                  <a:schemeClr val="accent1"/>
                </a:solidFill>
                <a:ea typeface="宋体" panose="02010600030101010101" pitchFamily="2" charset="-122"/>
              </a:rPr>
              <a:t>UPDATE</a:t>
            </a:r>
            <a:r>
              <a:rPr lang="en-US" altLang="zh-CN" sz="3200">
                <a:ea typeface="宋体" panose="02010600030101010101" pitchFamily="2" charset="-122"/>
              </a:rPr>
              <a:t> Command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Changes values in an existing row or some rows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Syntax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UPDATE 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</a:rPr>
              <a:t>table_name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SET 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</a:rPr>
              <a:t>column_name_1 = value_1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,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	...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</a:rPr>
              <a:t>		column_name_n = value_n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WHERE 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</a:rPr>
              <a:t>column_name = value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clause identifies the rows to be updated.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 The </a:t>
            </a:r>
            <a:r>
              <a:rPr lang="en-US" altLang="zh-CN" sz="3200" i="1">
                <a:solidFill>
                  <a:schemeClr val="accent1"/>
                </a:solidFill>
                <a:ea typeface="宋体" panose="02010600030101010101" pitchFamily="2" charset="-122"/>
              </a:rPr>
              <a:t>UPDATE</a:t>
            </a:r>
            <a:r>
              <a:rPr lang="en-US" altLang="zh-CN" sz="3200">
                <a:ea typeface="宋体" panose="02010600030101010101" pitchFamily="2" charset="-122"/>
              </a:rPr>
              <a:t> Command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update states set state=‘New York’ where state_id=1;</a:t>
            </a:r>
          </a:p>
          <a:p>
            <a:endParaRPr lang="en-US" altLang="zh-CN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 The </a:t>
            </a:r>
            <a:r>
              <a:rPr lang="en-US" altLang="zh-CN" sz="3200" i="1">
                <a:solidFill>
                  <a:schemeClr val="accent1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z="3200">
                <a:ea typeface="宋体" panose="02010600030101010101" pitchFamily="2" charset="-122"/>
              </a:rPr>
              <a:t> Command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Removes one or more rows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Syntax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DELETE FROM 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</a:rPr>
              <a:t>table_name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WHERE </a:t>
            </a:r>
            <a:r>
              <a:rPr lang="en-US" altLang="zh-CN" i="1">
                <a:latin typeface="Courier New" panose="02070309020205020404" pitchFamily="49" charset="0"/>
                <a:ea typeface="宋体" panose="02010600030101010101" pitchFamily="2" charset="-122"/>
              </a:rPr>
              <a:t>column_name = value</a:t>
            </a: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WHERE</a:t>
            </a:r>
            <a:r>
              <a:rPr lang="en-US" altLang="zh-CN">
                <a:ea typeface="宋体" panose="02010600030101010101" pitchFamily="2" charset="-122"/>
              </a:rPr>
              <a:t> clause determines which rows are deleted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 The </a:t>
            </a:r>
            <a:r>
              <a:rPr lang="en-US" altLang="zh-CN" sz="3200" i="1">
                <a:solidFill>
                  <a:schemeClr val="accent1"/>
                </a:solidFill>
                <a:ea typeface="宋体" panose="02010600030101010101" pitchFamily="2" charset="-122"/>
              </a:rPr>
              <a:t>DELETE</a:t>
            </a:r>
            <a:r>
              <a:rPr lang="en-US" altLang="zh-CN" sz="3200">
                <a:ea typeface="宋体" panose="02010600030101010101" pitchFamily="2" charset="-122"/>
              </a:rPr>
              <a:t> Command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Delete from states where state_id=1;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13.2 The </a:t>
            </a:r>
            <a:r>
              <a:rPr lang="en-US" altLang="zh-CN" sz="3200" i="1">
                <a:solidFill>
                  <a:schemeClr val="accent1"/>
                </a:solidFill>
                <a:ea typeface="宋体" panose="02010600030101010101" pitchFamily="2" charset="-122"/>
              </a:rPr>
              <a:t>DROP</a:t>
            </a:r>
            <a:r>
              <a:rPr lang="en-US" altLang="zh-CN" sz="3200">
                <a:ea typeface="宋体" panose="02010600030101010101" pitchFamily="2" charset="-122"/>
              </a:rPr>
              <a:t> Command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Remove a table or database from the system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 database system usually has several databases within it,  and  collections of tables in each database.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Syntax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DROP (TABLE|DATABASE)[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IF EXISTS</a:t>
            </a: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]  </a:t>
            </a:r>
            <a:r>
              <a:rPr lang="en-US" altLang="zh-CN" i="1">
                <a:solidFill>
                  <a:srgbClr val="FF00FF"/>
                </a:solidFill>
                <a:ea typeface="宋体" panose="02010600030101010101" pitchFamily="2" charset="-122"/>
              </a:rPr>
              <a:t>name</a:t>
            </a:r>
            <a:r>
              <a:rPr lang="en-US" altLang="zh-CN">
                <a:solidFill>
                  <a:srgbClr val="FF00FF"/>
                </a:solidFill>
                <a:ea typeface="宋体" panose="02010600030101010101" pitchFamily="2" charset="-122"/>
              </a:rPr>
              <a:t>;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solidFill>
                  <a:schemeClr val="accent1"/>
                </a:solidFill>
                <a:ea typeface="宋体" panose="02010600030101010101" pitchFamily="2" charset="-122"/>
              </a:rPr>
              <a:t>IF EXISTS</a:t>
            </a:r>
            <a:r>
              <a:rPr lang="en-US" altLang="zh-CN">
                <a:ea typeface="宋体" panose="02010600030101010101" pitchFamily="2" charset="-122"/>
              </a:rPr>
              <a:t> clause may be included to prevent an error indication if the table or database doesn’t exist.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6400BDE5-E8BD-4361-63AA-B5057B54D6D5}"/>
                  </a:ext>
                </a:extLst>
              </p14:cNvPr>
              <p14:cNvContentPartPr/>
              <p14:nvPr/>
            </p14:nvContentPartPr>
            <p14:xfrm>
              <a:off x="1875240" y="5467680"/>
              <a:ext cx="3434760" cy="85356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6400BDE5-E8BD-4361-63AA-B5057B54D6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65880" y="5458320"/>
                <a:ext cx="3453480" cy="872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13.3 Client/Server Database Architecture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Three-tier architecture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Web server with applications sits between a browser and the database system.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web server accesses the database, carries out computations and deals with user interactions.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1748" name="Picture 4" descr="fig13_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810000"/>
            <a:ext cx="6886575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13.3 PHP and Database Access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There are modules available in PHP to access numerous different database systems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13.4 The MySQL Database System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first step to use MySQL is logging into the MySQL system, which is done with the following command.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mysql</a:t>
            </a:r>
            <a:r>
              <a:rPr lang="en-US" altLang="zh-CN" dirty="0">
                <a:ea typeface="宋体" panose="02010600030101010101" pitchFamily="2" charset="-122"/>
              </a:rPr>
              <a:t> [-h host] [-u username] [</a:t>
            </a:r>
            <a:r>
              <a:rPr lang="en-US" altLang="zh-CN" dirty="0" err="1">
                <a:ea typeface="宋体" panose="02010600030101010101" pitchFamily="2" charset="-122"/>
              </a:rPr>
              <a:t>database_name</a:t>
            </a:r>
            <a:r>
              <a:rPr lang="en-US" altLang="zh-CN" dirty="0">
                <a:ea typeface="宋体" panose="02010600030101010101" pitchFamily="2" charset="-122"/>
              </a:rPr>
              <a:t>] [-p]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second step is to create a new database.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    create database cars;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third step  is to specify which database to be used.</a:t>
            </a:r>
          </a:p>
          <a:p>
            <a:pPr lvl="3"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     use cars;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13.1 Relational Databases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 database stores data in a way allowing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Efficient changes (additions, modifications and deletions),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Efficient searching.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465"/>
    </mc:Choice>
    <mc:Fallback xmlns="">
      <p:transition spd="slow" advTm="75465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13.4 The MySQL Database System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Show how many databases  </a:t>
            </a:r>
            <a:r>
              <a:rPr lang="en-US" altLang="zh-CN">
                <a:ea typeface="宋体" panose="02010600030101010101" pitchFamily="2" charset="-122"/>
              </a:rPr>
              <a:t>are there </a:t>
            </a:r>
            <a:r>
              <a:rPr lang="en-US" altLang="zh-CN" dirty="0">
                <a:ea typeface="宋体" panose="02010600030101010101" pitchFamily="2" charset="-122"/>
              </a:rPr>
              <a:t>on the system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Syntax: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show databases;</a:t>
            </a:r>
          </a:p>
          <a:p>
            <a:pPr lvl="2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Show how many table  there are in a specific database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Syntax: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show tables;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Show the schema of table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Syntax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     </a:t>
            </a:r>
            <a:r>
              <a:rPr lang="en-US" altLang="zh-CN" dirty="0" err="1">
                <a:ea typeface="宋体" panose="02010600030101010101" pitchFamily="2" charset="-122"/>
              </a:rPr>
              <a:t>desc</a:t>
            </a:r>
            <a:r>
              <a:rPr lang="en-US" altLang="zh-CN" dirty="0">
                <a:ea typeface="宋体" panose="02010600030101010101" pitchFamily="2" charset="-122"/>
              </a:rPr>
              <a:t>  v;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PHP access to Mysql is achieved with two documents. 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One is to collect user request (.html). </a:t>
            </a:r>
          </a:p>
          <a:p>
            <a:pPr lvl="1"/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other is used to process the request and return the HTML document (.php).</a:t>
            </a:r>
          </a:p>
          <a:p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378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13.5 Database access with PHP and MySQL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13.5.2 Connecting to MySQL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 err="1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mysqli_connect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dirty="0">
                <a:ea typeface="宋体" panose="02010600030101010101" pitchFamily="2" charset="-122"/>
              </a:rPr>
              <a:t>  function connects a script to a MySQL server and selects a database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It accepts four parameters.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First parameter is MySQL server host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Second parameter is the MySQL username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Third parameter is the password, the default is blank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Fourth parameter is the name of the selected database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Example: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connect.php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13.5.2 Connecting to MySQL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 err="1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mysqli_close</a:t>
            </a:r>
            <a:r>
              <a:rPr lang="en-US" altLang="zh-CN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()</a:t>
            </a:r>
            <a:r>
              <a:rPr lang="en-US" altLang="zh-CN" dirty="0">
                <a:ea typeface="宋体" panose="02010600030101010101" pitchFamily="2" charset="-122"/>
              </a:rPr>
              <a:t> function accepts the handle of the connection.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Example: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connect.php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929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13.5.2 Connecting to MySQL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&lt;?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php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	$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db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=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mysqli_connect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('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localhost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','root','','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enweb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');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	if (!$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db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  	 die('Could not connect: ' .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mysql_error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());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	}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	echo 'Connected successfully &lt;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br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/&gt;';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mysqli_close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($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db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	echo 'I have closed the database‘;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?&gt; 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6374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13.5.3 Requesting MySQL Operations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The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mysqli_query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function takes two parameters,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first is the return value from the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mysqli_connect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second is SQL 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Returns a result object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$query=“select * from v”;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$result=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mysqli_query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($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db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,$query);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13.5.3 Requesting MySQL Operations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Functions that apply to the result object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mysqli_num_rows</a:t>
            </a:r>
            <a:r>
              <a:rPr lang="en-US" altLang="zh-CN" dirty="0">
                <a:ea typeface="宋体" panose="02010600030101010101" pitchFamily="2" charset="-122"/>
              </a:rPr>
              <a:t> returns number of rows in the result.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mysqli_num_fields</a:t>
            </a:r>
            <a:r>
              <a:rPr lang="en-US" altLang="zh-CN" dirty="0">
                <a:ea typeface="宋体" panose="02010600030101010101" pitchFamily="2" charset="-122"/>
              </a:rPr>
              <a:t> returns the number of fields (columns) in the result.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mysqli_fetch_assoc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returns an array with the next row of results. The keys are the column names and the values are the values of those column fields.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13.6.3 Requesting MySQL Operations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Example </a:t>
            </a:r>
            <a:r>
              <a:rPr lang="en-US" altLang="zh-CN" sz="2400" dirty="0" err="1">
                <a:solidFill>
                  <a:schemeClr val="accent1"/>
                </a:solidFill>
                <a:ea typeface="宋体" panose="02010600030101010101" pitchFamily="2" charset="-122"/>
              </a:rPr>
              <a:t>fetch.php</a:t>
            </a:r>
            <a:endParaRPr lang="en-US" altLang="zh-CN" sz="240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zh-CN" sz="2400" dirty="0">
                <a:solidFill>
                  <a:schemeClr val="accent1"/>
                </a:solidFill>
                <a:ea typeface="宋体" panose="02010600030101010101" pitchFamily="2" charset="-122"/>
              </a:rPr>
              <a:t>……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$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num_rows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mysqli_num_rows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($result);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$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num_fields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=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mysqli_num_fields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($result);</a:t>
            </a:r>
          </a:p>
          <a:p>
            <a:pPr lvl="1">
              <a:buNone/>
            </a:pPr>
            <a:endParaRPr lang="en-US" altLang="zh-CN" sz="2400" dirty="0">
              <a:solidFill>
                <a:srgbClr val="FF00FF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$row=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mysqli_fetch_assoc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($result);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$keys=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array_keys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($row);</a:t>
            </a:r>
          </a:p>
          <a:p>
            <a:pPr lvl="1">
              <a:buNone/>
            </a:pPr>
            <a:endParaRPr lang="en-US" altLang="zh-CN" sz="2400" dirty="0">
              <a:solidFill>
                <a:srgbClr val="FF00FF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for($index=0;$index&lt;$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num_fields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;$index++)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		print $keys[$index].' ';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print '&lt;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br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/&gt;';</a:t>
            </a:r>
          </a:p>
          <a:p>
            <a:pPr lvl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……</a:t>
            </a:r>
          </a:p>
          <a:p>
            <a:pPr lvl="1">
              <a:buNone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 lvl="1">
              <a:buNone/>
            </a:pP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13.6.3 Requesting MySQL Operations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>
                <a:ea typeface="宋体" panose="02010600030101010101" pitchFamily="2" charset="-122"/>
              </a:rPr>
              <a:t>Example </a:t>
            </a:r>
            <a:r>
              <a:rPr lang="en-US" altLang="zh-CN" sz="2400" dirty="0" err="1">
                <a:solidFill>
                  <a:schemeClr val="accent1"/>
                </a:solidFill>
                <a:ea typeface="宋体" panose="02010600030101010101" pitchFamily="2" charset="-122"/>
              </a:rPr>
              <a:t>fetch.php</a:t>
            </a:r>
            <a:endParaRPr lang="en-US" altLang="zh-CN" sz="240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lvl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……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for ($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row_num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 = 0; $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row_num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 &lt; $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num_rows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; $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row_num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++)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{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	$values=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array_values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($row);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	for($index=0;$index&lt;$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num_fields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;$index++)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			print $values[$index].' ';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	print '&lt;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br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/&gt;';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	$row=</a:t>
            </a:r>
            <a:r>
              <a:rPr lang="en-US" altLang="zh-CN" sz="2400" dirty="0" err="1">
                <a:solidFill>
                  <a:srgbClr val="FF00FF"/>
                </a:solidFill>
                <a:ea typeface="宋体" panose="02010600030101010101" pitchFamily="2" charset="-122"/>
              </a:rPr>
              <a:t>mysqli_fetch_assoc</a:t>
            </a: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($result);</a:t>
            </a:r>
          </a:p>
          <a:p>
            <a:pPr lvl="1">
              <a:buNone/>
            </a:pPr>
            <a:r>
              <a:rPr lang="en-US" altLang="zh-CN" sz="2400" dirty="0">
                <a:solidFill>
                  <a:srgbClr val="FF00FF"/>
                </a:solidFill>
                <a:ea typeface="宋体" panose="02010600030101010101" pitchFamily="2" charset="-122"/>
              </a:rPr>
              <a:t>}</a:t>
            </a:r>
          </a:p>
          <a:p>
            <a:pPr lvl="1"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……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091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13.6.3 Requesting MySQL Operations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The keys are the column names.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Example:</a:t>
            </a:r>
          </a:p>
          <a:p>
            <a:pPr lvl="1"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$row=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mysqli_fetch_assoc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($result);</a:t>
            </a:r>
          </a:p>
          <a:p>
            <a:pPr lvl="1"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$keys=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array_keys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($row);</a:t>
            </a:r>
          </a:p>
          <a:p>
            <a:pPr lvl="1"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for($index=0;$index&lt;$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num_fields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;$index++)</a:t>
            </a:r>
          </a:p>
          <a:p>
            <a:pPr lvl="1">
              <a:buNone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print $keys[$index].' ';</a:t>
            </a:r>
            <a:endParaRPr lang="zh-CN" altLang="en-US" dirty="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14.1 Relational Databases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 relational model is currently the most popular model.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Data is stored in many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tables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Table columns are named.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Each row of a table contains a value for each column, though some values may be missing.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Rows are referred to as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entities</a:t>
            </a:r>
            <a:r>
              <a:rPr lang="en-US" altLang="zh-CN">
                <a:ea typeface="宋体" panose="02010600030101010101" pitchFamily="2" charset="-122"/>
              </a:rPr>
              <a:t>.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 i="1">
                <a:solidFill>
                  <a:srgbClr val="FF0000"/>
                </a:solidFill>
                <a:ea typeface="宋体" panose="02010600030101010101" pitchFamily="2" charset="-122"/>
              </a:rPr>
              <a:t>primary key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is one or more columns in a table whose values uniquely identify each row.</a:t>
            </a:r>
          </a:p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4103"/>
    </mc:Choice>
    <mc:Fallback xmlns="">
      <p:transition spd="slow" advTm="154103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13.6.3 Requesting MySQL Operations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Each array contains each field value indexed by position 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defRPr/>
            </a:pPr>
            <a:endParaRPr lang="en-US" altLang="zh-CN" dirty="0">
              <a:ea typeface="宋体" panose="02010600030101010101" pitchFamily="2" charset="-122"/>
            </a:endParaRPr>
          </a:p>
          <a:p>
            <a:pPr>
              <a:defRPr/>
            </a:pPr>
            <a:r>
              <a:rPr lang="en-US" altLang="zh-CN" dirty="0">
                <a:ea typeface="宋体" panose="02010600030101010101" pitchFamily="2" charset="-122"/>
              </a:rPr>
              <a:t>Example:</a:t>
            </a:r>
          </a:p>
          <a:p>
            <a:pPr lvl="1">
              <a:buNone/>
              <a:defRPr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$values=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array_values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($row);</a:t>
            </a:r>
          </a:p>
          <a:p>
            <a:pPr lvl="1">
              <a:buNone/>
              <a:defRPr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	for($index=0;$index&lt;$</a:t>
            </a:r>
            <a:r>
              <a:rPr lang="en-US" altLang="zh-CN" dirty="0" err="1">
                <a:solidFill>
                  <a:srgbClr val="FF00FF"/>
                </a:solidFill>
                <a:ea typeface="宋体" panose="02010600030101010101" pitchFamily="2" charset="-122"/>
              </a:rPr>
              <a:t>num_fields</a:t>
            </a: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;$index++)</a:t>
            </a:r>
          </a:p>
          <a:p>
            <a:pPr lvl="1">
              <a:buNone/>
              <a:defRPr/>
            </a:pPr>
            <a:r>
              <a:rPr lang="en-US" altLang="zh-CN" dirty="0">
                <a:solidFill>
                  <a:srgbClr val="FF00FF"/>
                </a:solidFill>
                <a:ea typeface="宋体" panose="02010600030101010101" pitchFamily="2" charset="-122"/>
              </a:rPr>
              <a:t>			print $values[$index].' ';</a:t>
            </a:r>
            <a:endParaRPr lang="zh-CN" altLang="en-US" dirty="0">
              <a:solidFill>
                <a:srgbClr val="FF00F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13.6 PHP/MySQL Example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The example with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carsdata.html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rgbClr val="0070C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access_cars.php</a:t>
            </a:r>
            <a:r>
              <a:rPr lang="en-US" altLang="zh-CN">
                <a:ea typeface="宋体" panose="02010600030101010101" pitchFamily="2" charset="-122"/>
              </a:rPr>
              <a:t> allows users to submit SQL commands that are executed against the enweb1 database</a:t>
            </a:r>
          </a:p>
          <a:p>
            <a:endParaRPr lang="en-US" altLang="zh-CN">
              <a:ea typeface="宋体" panose="02010600030101010101" pitchFamily="2" charset="-122"/>
            </a:endParaRPr>
          </a:p>
          <a:p>
            <a:endParaRPr lang="en-US" altLang="zh-CN">
              <a:ea typeface="宋体" panose="02010600030101010101" pitchFamily="2" charset="-122"/>
            </a:endParaRPr>
          </a:p>
          <a:p>
            <a:pPr lvl="1"/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13.1 Logical Data Model for Corvettes DB</a:t>
            </a:r>
          </a:p>
        </p:txBody>
      </p:sp>
      <p:pic>
        <p:nvPicPr>
          <p:cNvPr id="921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600200"/>
            <a:ext cx="8610600" cy="3989388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46"/>
    </mc:Choice>
    <mc:Fallback xmlns="">
      <p:transition spd="slow" advTm="704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14400"/>
            <a:ext cx="2514600" cy="534987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Corvettes</a:t>
            </a:r>
            <a:endParaRPr lang="zh-CN" altLang="en-US" sz="3200" dirty="0">
              <a:ea typeface="宋体" panose="02010600030101010101" pitchFamily="2" charset="-122"/>
            </a:endParaRPr>
          </a:p>
        </p:txBody>
      </p:sp>
      <p:pic>
        <p:nvPicPr>
          <p:cNvPr id="1026" name="Picture 2" descr="https://bkimg.cdn.bcebos.com/pic/8c1001e93901213fe9dc53b750e736d12e2e95e9?x-bce-process=image/watermark,image_d2F0ZXIvYmFpa2U4MA==,g_7,xp_5,yp_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2905"/>
            <a:ext cx="2565400" cy="171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86000"/>
            <a:ext cx="9144000" cy="3762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38"/>
    </mc:Choice>
    <mc:Fallback xmlns="">
      <p:transition spd="slow" advTm="8083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13.1 Relational Databases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Example,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Corvettes</a:t>
            </a:r>
            <a:r>
              <a:rPr lang="en-US" altLang="zh-CN" dirty="0">
                <a:ea typeface="宋体" panose="02010600030101010101" pitchFamily="2" charset="-122"/>
              </a:rPr>
              <a:t> table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Primary key is an index number.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row represents a different vehicle.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Columns are important characteristics of the vehicles.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Figure 13.3</a:t>
            </a: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8113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838"/>
    </mc:Choice>
    <mc:Fallback xmlns="">
      <p:transition spd="slow" advTm="8083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13.1 Relational Databases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Each state can be associated with several cars.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state could have important data, besides the name.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separate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States</a:t>
            </a:r>
            <a:r>
              <a:rPr lang="en-US" altLang="zh-CN" dirty="0">
                <a:ea typeface="宋体" panose="02010600030101010101" pitchFamily="2" charset="-122"/>
              </a:rPr>
              <a:t> table is created with a primary key.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Each entity in the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Corvettes</a:t>
            </a:r>
            <a:r>
              <a:rPr lang="en-US" altLang="zh-CN" dirty="0">
                <a:ea typeface="宋体" panose="02010600030101010101" pitchFamily="2" charset="-122"/>
              </a:rPr>
              <a:t> table refers to the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States</a:t>
            </a:r>
            <a:r>
              <a:rPr lang="en-US" altLang="zh-CN" dirty="0">
                <a:ea typeface="宋体" panose="02010600030101010101" pitchFamily="2" charset="-122"/>
              </a:rPr>
              <a:t> .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That way, changes in information about a state would not have to be repeated on each line of the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Corvettes</a:t>
            </a:r>
            <a:r>
              <a:rPr lang="en-US" altLang="zh-CN" dirty="0">
                <a:ea typeface="宋体" panose="02010600030101010101" pitchFamily="2" charset="-122"/>
              </a:rPr>
              <a:t> table.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43"/>
    </mc:Choice>
    <mc:Fallback xmlns="">
      <p:transition spd="slow" advTm="65443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13.1 Relational Databases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Each type of equipment could appear in many cars, and each car could have many types of equipment.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table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Equipment </a:t>
            </a:r>
            <a:r>
              <a:rPr lang="en-US" altLang="zh-CN" dirty="0">
                <a:ea typeface="宋体" panose="02010600030101010101" pitchFamily="2" charset="-122"/>
              </a:rPr>
              <a:t>describing equipment is set up.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table </a:t>
            </a:r>
            <a:r>
              <a:rPr lang="en-US" altLang="zh-CN" i="1" dirty="0" err="1">
                <a:solidFill>
                  <a:schemeClr val="accent1"/>
                </a:solidFill>
                <a:ea typeface="宋体" panose="02010600030101010101" pitchFamily="2" charset="-122"/>
              </a:rPr>
              <a:t>Corvettes_Equipment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giving the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Corvettes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 err="1">
                <a:solidFill>
                  <a:schemeClr val="accent1"/>
                </a:solidFill>
                <a:ea typeface="宋体" panose="02010600030101010101" pitchFamily="2" charset="-122"/>
              </a:rPr>
              <a:t>Equpment</a:t>
            </a:r>
            <a:r>
              <a:rPr lang="en-US" altLang="zh-CN" dirty="0">
                <a:ea typeface="宋体" panose="02010600030101010101" pitchFamily="2" charset="-122"/>
              </a:rPr>
              <a:t> relation is set up.</a:t>
            </a: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This is specified by pairs of ids: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Corvette-id</a:t>
            </a:r>
            <a:r>
              <a:rPr lang="en-US" altLang="zh-CN" dirty="0">
                <a:ea typeface="宋体" panose="02010600030101010101" pitchFamily="2" charset="-122"/>
              </a:rPr>
              <a:t> and </a:t>
            </a:r>
            <a:r>
              <a:rPr lang="en-US" altLang="zh-CN" i="1" dirty="0">
                <a:solidFill>
                  <a:schemeClr val="accent1"/>
                </a:solidFill>
                <a:ea typeface="宋体" panose="02010600030101010101" pitchFamily="2" charset="-122"/>
              </a:rPr>
              <a:t>Equipment-id.</a:t>
            </a:r>
            <a:endParaRPr lang="zh-CN" altLang="en-US" i="1" dirty="0">
              <a:solidFill>
                <a:schemeClr val="accent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6"/>
    </mc:Choice>
    <mc:Fallback xmlns="">
      <p:transition spd="slow" advTm="39446"/>
    </mc:Fallback>
  </mc:AlternateContent>
</p:sld>
</file>

<file path=ppt/theme/theme1.xml><?xml version="1.0" encoding="utf-8"?>
<a:theme xmlns:a="http://schemas.openxmlformats.org/drawingml/2006/main" name="Blank Presentation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Blank Presentatio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FFFFFF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2890</TotalTime>
  <Pages>5</Pages>
  <Words>1979</Words>
  <Application>Microsoft Office PowerPoint</Application>
  <PresentationFormat>信纸(8.5x11 英寸)</PresentationFormat>
  <Paragraphs>307</Paragraphs>
  <Slides>41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宋体</vt:lpstr>
      <vt:lpstr>Arial</vt:lpstr>
      <vt:lpstr>Courier New</vt:lpstr>
      <vt:lpstr>Times New Roman</vt:lpstr>
      <vt:lpstr>Wingdings</vt:lpstr>
      <vt:lpstr>Blank Presentation</vt:lpstr>
      <vt:lpstr>Part 7</vt:lpstr>
      <vt:lpstr>Contents</vt:lpstr>
      <vt:lpstr>13.1 Relational Databases</vt:lpstr>
      <vt:lpstr>14.1 Relational Databases</vt:lpstr>
      <vt:lpstr>13.1 Logical Data Model for Corvettes DB</vt:lpstr>
      <vt:lpstr>Corvettes</vt:lpstr>
      <vt:lpstr>13.1 Relational Databases</vt:lpstr>
      <vt:lpstr>13.1 Relational Databases</vt:lpstr>
      <vt:lpstr>13.1 Relational Databases</vt:lpstr>
      <vt:lpstr>13.2 Structured Query Language</vt:lpstr>
      <vt:lpstr>13.2 Structured Query Language</vt:lpstr>
      <vt:lpstr>13.2 The CREATE TABLE Command</vt:lpstr>
      <vt:lpstr>13.2 Create Table Constraints</vt:lpstr>
      <vt:lpstr>13.2  The CREATE TABLE Example</vt:lpstr>
      <vt:lpstr>13.2  The CREATE TABLE Example</vt:lpstr>
      <vt:lpstr>13.2.2 The INSERT Command</vt:lpstr>
      <vt:lpstr>13.2 The INSERT Command Example</vt:lpstr>
      <vt:lpstr>13.2 The SELECT Command</vt:lpstr>
      <vt:lpstr>13.2 The SELECT Command Example</vt:lpstr>
      <vt:lpstr>13.2 Joins</vt:lpstr>
      <vt:lpstr>13.2 A Query Using a Join</vt:lpstr>
      <vt:lpstr>13.2 The UPDATE Command</vt:lpstr>
      <vt:lpstr>13.2 The UPDATE Command</vt:lpstr>
      <vt:lpstr>13.2 The DELETE Command</vt:lpstr>
      <vt:lpstr>13.2 The DELETE Command</vt:lpstr>
      <vt:lpstr>13.2 The DROP Command</vt:lpstr>
      <vt:lpstr>13.3 Client/Server Database Architecture</vt:lpstr>
      <vt:lpstr>13.3 PHP and Database Access </vt:lpstr>
      <vt:lpstr>13.4 The MySQL Database System</vt:lpstr>
      <vt:lpstr>13.4 The MySQL Database System</vt:lpstr>
      <vt:lpstr>13.5 Database access with PHP and MySQL</vt:lpstr>
      <vt:lpstr>13.5.2 Connecting to MySQL</vt:lpstr>
      <vt:lpstr>13.5.2 Connecting to MySQL</vt:lpstr>
      <vt:lpstr>13.5.2 Connecting to MySQL</vt:lpstr>
      <vt:lpstr>13.5.3 Requesting MySQL Operations</vt:lpstr>
      <vt:lpstr>13.5.3 Requesting MySQL Operations</vt:lpstr>
      <vt:lpstr>13.6.3 Requesting MySQL Operations</vt:lpstr>
      <vt:lpstr>13.6.3 Requesting MySQL Operations</vt:lpstr>
      <vt:lpstr>13.6.3 Requesting MySQL Operations</vt:lpstr>
      <vt:lpstr>13.6.3 Requesting MySQL Operations</vt:lpstr>
      <vt:lpstr>13.6 PHP/MySQL Example</vt:lpstr>
    </vt:vector>
  </TitlesOfParts>
  <Manager/>
  <Company>©2008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Introductions to XHTML</dc:subject>
  <dc:creator>Robert Sebesta</dc:creator>
  <cp:keywords/>
  <dc:description/>
  <cp:lastModifiedBy>hjy</cp:lastModifiedBy>
  <cp:revision>362</cp:revision>
  <cp:lastPrinted>2002-08-21T03:16:13Z</cp:lastPrinted>
  <dcterms:created xsi:type="dcterms:W3CDTF">2007-04-26T20:44:15Z</dcterms:created>
  <dcterms:modified xsi:type="dcterms:W3CDTF">2024-11-18T01:29:54Z</dcterms:modified>
  <cp:category/>
</cp:coreProperties>
</file>