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0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4EE5-DC2C-4C6D-9365-BD07EB234E3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2F10-8143-4AC6-8FDD-DDD1D784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9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数据库系统原理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复习课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405DB0E7-635F-4500-8C1D-5AACB89A2D6A}" type="datetime2">
              <a:rPr lang="zh-CN" altLang="en-US" smtClean="0"/>
              <a:t>2020年12月28日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664371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zh-CN" altLang="en-US" dirty="0" smtClean="0"/>
              <a:t>基于</a:t>
            </a:r>
            <a:r>
              <a:rPr lang="en-US" dirty="0" smtClean="0"/>
              <a:t>Student</a:t>
            </a:r>
            <a:r>
              <a:rPr lang="zh-CN" altLang="en-US" dirty="0" smtClean="0"/>
              <a:t>表，查询所有姓“刘”的女生的基本信息。</a:t>
            </a: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select  *  from student</a:t>
            </a:r>
            <a:endParaRPr lang="zh-CN" alt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  where </a:t>
            </a:r>
            <a:r>
              <a:rPr lang="en-US" sz="3400" dirty="0" err="1" smtClean="0">
                <a:solidFill>
                  <a:srgbClr val="FF0000"/>
                </a:solidFill>
              </a:rPr>
              <a:t>ssex</a:t>
            </a:r>
            <a:r>
              <a:rPr lang="en-US" sz="3400" dirty="0" smtClean="0">
                <a:solidFill>
                  <a:srgbClr val="FF0000"/>
                </a:solidFill>
              </a:rPr>
              <a:t>=”</a:t>
            </a:r>
            <a:r>
              <a:rPr lang="zh-CN" altLang="en-US" sz="3400" dirty="0" smtClean="0">
                <a:solidFill>
                  <a:srgbClr val="FF0000"/>
                </a:solidFill>
              </a:rPr>
              <a:t>女</a:t>
            </a:r>
            <a:r>
              <a:rPr lang="en-US" sz="3400" dirty="0" smtClean="0">
                <a:solidFill>
                  <a:srgbClr val="FF0000"/>
                </a:solidFill>
              </a:rPr>
              <a:t>” and </a:t>
            </a:r>
            <a:r>
              <a:rPr lang="en-US" sz="3400" dirty="0" err="1" smtClean="0">
                <a:solidFill>
                  <a:srgbClr val="FF0000"/>
                </a:solidFill>
              </a:rPr>
              <a:t>sname</a:t>
            </a:r>
            <a:r>
              <a:rPr lang="en-US" sz="3400" dirty="0" smtClean="0">
                <a:solidFill>
                  <a:srgbClr val="FF0000"/>
                </a:solidFill>
              </a:rPr>
              <a:t> like “</a:t>
            </a:r>
            <a:r>
              <a:rPr lang="zh-CN" altLang="en-US" sz="3400" dirty="0" smtClean="0">
                <a:solidFill>
                  <a:srgbClr val="FF0000"/>
                </a:solidFill>
              </a:rPr>
              <a:t>刘</a:t>
            </a:r>
            <a:r>
              <a:rPr lang="en-US" sz="3400" dirty="0" smtClean="0">
                <a:solidFill>
                  <a:srgbClr val="FF0000"/>
                </a:solidFill>
              </a:rPr>
              <a:t>%”</a:t>
            </a:r>
            <a:endParaRPr lang="zh-CN" alt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5. </a:t>
            </a:r>
            <a:r>
              <a:rPr lang="zh-CN" altLang="en-US" dirty="0" smtClean="0"/>
              <a:t>基于</a:t>
            </a:r>
            <a:r>
              <a:rPr lang="en-US" dirty="0" smtClean="0"/>
              <a:t>Depart</a:t>
            </a:r>
            <a:r>
              <a:rPr lang="zh-CN" altLang="en-US" dirty="0" smtClean="0"/>
              <a:t>表和</a:t>
            </a:r>
            <a:r>
              <a:rPr lang="en-US" dirty="0" smtClean="0"/>
              <a:t>Student</a:t>
            </a:r>
            <a:r>
              <a:rPr lang="zh-CN" altLang="en-US" dirty="0" smtClean="0"/>
              <a:t>表，查询</a:t>
            </a:r>
            <a:r>
              <a:rPr lang="en-US" dirty="0" smtClean="0"/>
              <a:t>“</a:t>
            </a:r>
            <a:r>
              <a:rPr lang="zh-CN" altLang="en-US" dirty="0" smtClean="0"/>
              <a:t>计算机学院”学生的信息，结果输出学号、姓名和年龄。（提示：采用</a:t>
            </a:r>
            <a:r>
              <a:rPr lang="en-US" dirty="0" smtClean="0"/>
              <a:t>year</a:t>
            </a:r>
            <a:r>
              <a:rPr lang="zh-CN" altLang="en-US" dirty="0" smtClean="0"/>
              <a:t>函数提取年份）</a:t>
            </a: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Select </a:t>
            </a:r>
            <a:r>
              <a:rPr lang="en-US" sz="3400" dirty="0" err="1" smtClean="0">
                <a:solidFill>
                  <a:srgbClr val="FF0000"/>
                </a:solidFill>
              </a:rPr>
              <a:t>sno,sname,year</a:t>
            </a:r>
            <a:r>
              <a:rPr lang="en-US" sz="3400" dirty="0" smtClean="0">
                <a:solidFill>
                  <a:srgbClr val="FF0000"/>
                </a:solidFill>
              </a:rPr>
              <a:t>(date())-year(birth) as age</a:t>
            </a:r>
            <a:endParaRPr lang="zh-CN" alt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From </a:t>
            </a:r>
            <a:r>
              <a:rPr lang="en-US" sz="3400" dirty="0" err="1" smtClean="0">
                <a:solidFill>
                  <a:srgbClr val="FF0000"/>
                </a:solidFill>
              </a:rPr>
              <a:t>student,depart</a:t>
            </a:r>
            <a:endParaRPr lang="zh-CN" alt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  where </a:t>
            </a:r>
            <a:r>
              <a:rPr lang="en-US" sz="3400" dirty="0" err="1" smtClean="0">
                <a:solidFill>
                  <a:srgbClr val="FF0000"/>
                </a:solidFill>
              </a:rPr>
              <a:t>student.sdept</a:t>
            </a:r>
            <a:r>
              <a:rPr lang="en-US" sz="3400" dirty="0" smtClean="0">
                <a:solidFill>
                  <a:srgbClr val="FF0000"/>
                </a:solidFill>
              </a:rPr>
              <a:t>=depart.dno and </a:t>
            </a:r>
            <a:r>
              <a:rPr lang="en-US" sz="3400" dirty="0" err="1" smtClean="0">
                <a:solidFill>
                  <a:srgbClr val="FF0000"/>
                </a:solidFill>
              </a:rPr>
              <a:t>dname</a:t>
            </a:r>
            <a:r>
              <a:rPr lang="en-US" sz="3400" dirty="0" smtClean="0">
                <a:solidFill>
                  <a:srgbClr val="FF0000"/>
                </a:solidFill>
              </a:rPr>
              <a:t>=”</a:t>
            </a:r>
            <a:r>
              <a:rPr lang="zh-CN" altLang="en-US" sz="3400" dirty="0" smtClean="0">
                <a:solidFill>
                  <a:srgbClr val="FF0000"/>
                </a:solidFill>
              </a:rPr>
              <a:t>计算机学院</a:t>
            </a:r>
            <a:r>
              <a:rPr lang="en-US" sz="3400" dirty="0" smtClean="0">
                <a:solidFill>
                  <a:srgbClr val="FF0000"/>
                </a:solidFill>
              </a:rPr>
              <a:t>”</a:t>
            </a:r>
            <a:endParaRPr lang="zh-CN" alt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6. </a:t>
            </a:r>
            <a:r>
              <a:rPr lang="zh-CN" altLang="en-US" dirty="0" smtClean="0"/>
              <a:t>基于</a:t>
            </a:r>
            <a:r>
              <a:rPr lang="en-US" dirty="0" smtClean="0"/>
              <a:t>Course</a:t>
            </a:r>
            <a:r>
              <a:rPr lang="zh-CN" altLang="en-US" dirty="0" smtClean="0"/>
              <a:t>表和</a:t>
            </a:r>
            <a:r>
              <a:rPr lang="en-US" dirty="0" smtClean="0"/>
              <a:t>Score</a:t>
            </a:r>
            <a:r>
              <a:rPr lang="zh-CN" altLang="en-US" dirty="0" smtClean="0"/>
              <a:t>表，查询每门“选修”课程的选课人数，结果输出课程号、课程名称和选课人数，按选课人数的降序排序。</a:t>
            </a: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Select </a:t>
            </a:r>
            <a:r>
              <a:rPr lang="en-US" sz="3400" dirty="0" err="1" smtClean="0">
                <a:solidFill>
                  <a:srgbClr val="FF0000"/>
                </a:solidFill>
              </a:rPr>
              <a:t>course.cno,cname,count</a:t>
            </a:r>
            <a:r>
              <a:rPr lang="en-US" sz="3400" dirty="0" smtClean="0">
                <a:solidFill>
                  <a:srgbClr val="FF0000"/>
                </a:solidFill>
              </a:rPr>
              <a:t>(*) as </a:t>
            </a:r>
            <a:r>
              <a:rPr lang="en-US" sz="3400" dirty="0" err="1" smtClean="0">
                <a:solidFill>
                  <a:srgbClr val="FF0000"/>
                </a:solidFill>
              </a:rPr>
              <a:t>rs</a:t>
            </a:r>
            <a:endParaRPr lang="zh-CN" alt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From </a:t>
            </a:r>
            <a:r>
              <a:rPr lang="en-US" sz="3400" dirty="0" err="1" smtClean="0">
                <a:solidFill>
                  <a:srgbClr val="FF0000"/>
                </a:solidFill>
              </a:rPr>
              <a:t>course,score</a:t>
            </a:r>
            <a:endParaRPr lang="zh-CN" alt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where course.cno=score.cno and type=”</a:t>
            </a:r>
            <a:r>
              <a:rPr lang="zh-CN" altLang="en-US" sz="3400" dirty="0" smtClean="0">
                <a:solidFill>
                  <a:srgbClr val="FF0000"/>
                </a:solidFill>
              </a:rPr>
              <a:t>选修</a:t>
            </a:r>
            <a:r>
              <a:rPr lang="en-US" sz="3400" dirty="0" smtClean="0">
                <a:solidFill>
                  <a:srgbClr val="FF0000"/>
                </a:solidFill>
              </a:rPr>
              <a:t>”</a:t>
            </a:r>
            <a:endParaRPr lang="zh-CN" alt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group by course.cno</a:t>
            </a:r>
            <a:endParaRPr lang="zh-CN" alt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order by count(*) </a:t>
            </a:r>
            <a:r>
              <a:rPr lang="en-US" sz="3400" dirty="0" err="1" smtClean="0">
                <a:solidFill>
                  <a:srgbClr val="FF0000"/>
                </a:solidFill>
              </a:rPr>
              <a:t>desc</a:t>
            </a:r>
            <a:endParaRPr lang="zh-CN" altLang="en-US" sz="3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852"/>
            <a:ext cx="8229600" cy="650085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7. </a:t>
            </a:r>
            <a:r>
              <a:rPr lang="zh-CN" altLang="en-US" dirty="0" smtClean="0"/>
              <a:t>查询“</a:t>
            </a:r>
            <a:r>
              <a:rPr lang="en-US" dirty="0" smtClean="0"/>
              <a:t>B03</a:t>
            </a:r>
            <a:r>
              <a:rPr lang="zh-CN" altLang="en-US" dirty="0" smtClean="0"/>
              <a:t>”课程考试成绩比平均分低的学生信息，输出学生的学号和姓名。（要求用子查询）</a:t>
            </a: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Select </a:t>
            </a:r>
            <a:r>
              <a:rPr lang="en-US" sz="4000" dirty="0" err="1" smtClean="0">
                <a:solidFill>
                  <a:srgbClr val="FF0000"/>
                </a:solidFill>
              </a:rPr>
              <a:t>sno,sname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from student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Where </a:t>
            </a:r>
            <a:r>
              <a:rPr lang="en-US" sz="4000" dirty="0" err="1" smtClean="0">
                <a:solidFill>
                  <a:srgbClr val="FF0000"/>
                </a:solidFill>
              </a:rPr>
              <a:t>sno</a:t>
            </a:r>
            <a:r>
              <a:rPr lang="en-US" sz="4000" dirty="0" smtClean="0">
                <a:solidFill>
                  <a:srgbClr val="FF0000"/>
                </a:solidFill>
              </a:rPr>
              <a:t> in(select </a:t>
            </a:r>
            <a:r>
              <a:rPr lang="en-US" sz="4000" dirty="0" err="1" smtClean="0">
                <a:solidFill>
                  <a:srgbClr val="FF0000"/>
                </a:solidFill>
              </a:rPr>
              <a:t>sno</a:t>
            </a:r>
            <a:r>
              <a:rPr lang="en-US" sz="4000" dirty="0" smtClean="0">
                <a:solidFill>
                  <a:srgbClr val="FF0000"/>
                </a:solidFill>
              </a:rPr>
              <a:t> from score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where </a:t>
            </a:r>
            <a:r>
              <a:rPr lang="en-US" sz="4000" dirty="0" err="1" smtClean="0">
                <a:solidFill>
                  <a:srgbClr val="FF0000"/>
                </a:solidFill>
              </a:rPr>
              <a:t>cno</a:t>
            </a:r>
            <a:r>
              <a:rPr lang="en-US" sz="4000" dirty="0" smtClean="0">
                <a:solidFill>
                  <a:srgbClr val="FF0000"/>
                </a:solidFill>
              </a:rPr>
              <a:t>=”B03”  and grade&lt;(select </a:t>
            </a:r>
            <a:r>
              <a:rPr lang="en-US" sz="4000" dirty="0" err="1" smtClean="0">
                <a:solidFill>
                  <a:srgbClr val="FF0000"/>
                </a:solidFill>
              </a:rPr>
              <a:t>avg</a:t>
            </a:r>
            <a:r>
              <a:rPr lang="en-US" sz="4000" dirty="0" smtClean="0">
                <a:solidFill>
                  <a:srgbClr val="FF0000"/>
                </a:solidFill>
              </a:rPr>
              <a:t>(grade)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                                                     from score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                                                     where </a:t>
            </a:r>
            <a:r>
              <a:rPr lang="en-US" sz="4000" dirty="0" err="1" smtClean="0">
                <a:solidFill>
                  <a:srgbClr val="FF0000"/>
                </a:solidFill>
              </a:rPr>
              <a:t>cno</a:t>
            </a:r>
            <a:r>
              <a:rPr lang="en-US" sz="4000" dirty="0" smtClean="0">
                <a:solidFill>
                  <a:srgbClr val="FF0000"/>
                </a:solidFill>
              </a:rPr>
              <a:t>=”B03”) )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8.</a:t>
            </a:r>
            <a:r>
              <a:rPr lang="zh-CN" altLang="en-US" dirty="0" smtClean="0"/>
              <a:t>创建视图</a:t>
            </a:r>
            <a:r>
              <a:rPr lang="en-US" dirty="0" err="1" smtClean="0"/>
              <a:t>Notpass</a:t>
            </a:r>
            <a:r>
              <a:rPr lang="zh-CN" altLang="en-US" dirty="0" smtClean="0"/>
              <a:t>，内容为考试成绩不及格的学生的学号、姓名、课程名称和成绩，试写出定义该视图的</a:t>
            </a:r>
            <a:r>
              <a:rPr lang="en-US" dirty="0" smtClean="0"/>
              <a:t>SQL</a:t>
            </a:r>
            <a:r>
              <a:rPr lang="zh-CN" altLang="en-US" dirty="0" smtClean="0"/>
              <a:t>语句。</a:t>
            </a: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create view </a:t>
            </a:r>
            <a:r>
              <a:rPr lang="en-US" sz="4000" dirty="0" err="1" smtClean="0">
                <a:solidFill>
                  <a:srgbClr val="FF0000"/>
                </a:solidFill>
              </a:rPr>
              <a:t>notpass</a:t>
            </a:r>
            <a:r>
              <a:rPr lang="en-US" sz="4000" dirty="0" smtClean="0">
                <a:solidFill>
                  <a:srgbClr val="FF0000"/>
                </a:solidFill>
              </a:rPr>
              <a:t> as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Select </a:t>
            </a:r>
            <a:r>
              <a:rPr lang="en-US" sz="4000" dirty="0" err="1" smtClean="0">
                <a:solidFill>
                  <a:srgbClr val="FF0000"/>
                </a:solidFill>
              </a:rPr>
              <a:t>student.sno,sname,cname,grade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From </a:t>
            </a:r>
            <a:r>
              <a:rPr lang="en-US" sz="4000" dirty="0" err="1" smtClean="0">
                <a:solidFill>
                  <a:srgbClr val="FF0000"/>
                </a:solidFill>
              </a:rPr>
              <a:t>student,score,course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Where student.sno=score.sno and score.cno=course.cno and grade&lt;60</a:t>
            </a:r>
            <a:endParaRPr lang="zh-CN" altLang="en-US" sz="4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五、综合题（</a:t>
            </a:r>
            <a:r>
              <a:rPr lang="en-US" b="1" dirty="0" smtClean="0"/>
              <a:t>20</a:t>
            </a:r>
            <a:r>
              <a:rPr lang="zh-CN" altLang="en-US" b="1" dirty="0" smtClean="0"/>
              <a:t>分，每题</a:t>
            </a:r>
            <a:r>
              <a:rPr lang="en-US" b="1" dirty="0" smtClean="0"/>
              <a:t>10</a:t>
            </a:r>
            <a:r>
              <a:rPr lang="zh-CN" altLang="en-US" b="1" dirty="0" smtClean="0"/>
              <a:t>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基于关系模式</a:t>
            </a:r>
            <a:r>
              <a:rPr lang="en-US" b="1" dirty="0" smtClean="0"/>
              <a:t>Score(</a:t>
            </a:r>
            <a:r>
              <a:rPr lang="en-US" b="1" u="sng" dirty="0" err="1" smtClean="0"/>
              <a:t>sno</a:t>
            </a:r>
            <a:r>
              <a:rPr lang="en-US" b="1" u="sng" dirty="0" smtClean="0"/>
              <a:t>, </a:t>
            </a:r>
            <a:r>
              <a:rPr lang="en-US" b="1" u="sng" dirty="0" err="1" smtClean="0"/>
              <a:t>cno</a:t>
            </a:r>
            <a:r>
              <a:rPr lang="en-US" b="1" dirty="0" smtClean="0"/>
              <a:t>, grade)</a:t>
            </a:r>
            <a:r>
              <a:rPr lang="zh-CN" altLang="en-US" dirty="0" smtClean="0"/>
              <a:t>，编写出具有相应功能的存储过程。将</a:t>
            </a:r>
            <a:r>
              <a:rPr lang="en-US" dirty="0" err="1" smtClean="0"/>
              <a:t>cno</a:t>
            </a:r>
            <a:r>
              <a:rPr lang="zh-CN" altLang="en-US" dirty="0" smtClean="0"/>
              <a:t>作为输入参数，求该门课程的平均分。（</a:t>
            </a:r>
            <a:r>
              <a:rPr lang="en-US" dirty="0" smtClean="0"/>
              <a:t>10</a:t>
            </a:r>
            <a:r>
              <a:rPr lang="zh-CN" altLang="en-US" dirty="0" smtClean="0"/>
              <a:t>分）</a:t>
            </a:r>
          </a:p>
          <a:p>
            <a:pPr marL="514350" indent="-51435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329642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CREATE OR REPLACE FUNCTION </a:t>
            </a:r>
            <a:r>
              <a:rPr lang="en-US" dirty="0" err="1" smtClean="0"/>
              <a:t>Meanvar</a:t>
            </a:r>
            <a:r>
              <a:rPr lang="en-US" dirty="0" smtClean="0"/>
              <a:t>(in </a:t>
            </a:r>
            <a:r>
              <a:rPr lang="en-US" dirty="0" err="1" smtClean="0"/>
              <a:t>bhchar</a:t>
            </a:r>
            <a:r>
              <a:rPr lang="en-US" dirty="0" smtClean="0"/>
              <a:t>(3), out mean real)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AS $$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DECLARE </a:t>
            </a:r>
            <a:r>
              <a:rPr lang="en-US" dirty="0" err="1" smtClean="0"/>
              <a:t>getGrade</a:t>
            </a:r>
            <a:r>
              <a:rPr lang="en-US" dirty="0" smtClean="0"/>
              <a:t> </a:t>
            </a:r>
            <a:r>
              <a:rPr lang="en-US" dirty="0" err="1" smtClean="0"/>
              <a:t>INT;mCount</a:t>
            </a:r>
            <a:r>
              <a:rPr lang="en-US" dirty="0" smtClean="0"/>
              <a:t> INT; total INT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BEGIN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mean:=0; </a:t>
            </a:r>
            <a:r>
              <a:rPr lang="en-US" dirty="0" err="1" smtClean="0"/>
              <a:t>mCount</a:t>
            </a:r>
            <a:r>
              <a:rPr lang="en-US" dirty="0" smtClean="0"/>
              <a:t>:=0;total:=0;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getGrade</a:t>
            </a:r>
            <a:r>
              <a:rPr lang="en-US" dirty="0" smtClean="0"/>
              <a:t> </a:t>
            </a:r>
            <a:r>
              <a:rPr lang="en-US" dirty="0" smtClean="0"/>
              <a:t>IN select grade from score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cno</a:t>
            </a:r>
            <a:r>
              <a:rPr lang="en-US" dirty="0" smtClean="0"/>
              <a:t>=</a:t>
            </a:r>
            <a:r>
              <a:rPr lang="en-US" dirty="0" err="1" smtClean="0"/>
              <a:t>bh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LOOP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mCount</a:t>
            </a:r>
            <a:r>
              <a:rPr lang="en-US" dirty="0" smtClean="0"/>
              <a:t>:= </a:t>
            </a:r>
            <a:r>
              <a:rPr lang="en-US" dirty="0" err="1" smtClean="0"/>
              <a:t>mCount</a:t>
            </a:r>
            <a:r>
              <a:rPr lang="en-US" dirty="0" smtClean="0"/>
              <a:t> +1;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total:= total+ </a:t>
            </a:r>
            <a:r>
              <a:rPr lang="en-US" dirty="0" err="1" smtClean="0"/>
              <a:t>getGrade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END LOOP;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mean:= total/ </a:t>
            </a:r>
            <a:r>
              <a:rPr lang="en-US" dirty="0" err="1" smtClean="0"/>
              <a:t>mCount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END;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$$ LANGUAGE </a:t>
            </a:r>
            <a:r>
              <a:rPr lang="en-US" dirty="0" err="1" smtClean="0"/>
              <a:t>plpgsql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+mn-ea"/>
              </a:rPr>
              <a:t>2. </a:t>
            </a:r>
            <a:r>
              <a:rPr lang="zh-CN" altLang="en-US" sz="2000" dirty="0" smtClean="0">
                <a:latin typeface="+mn-ea"/>
              </a:rPr>
              <a:t>假设某连锁超市销售业务涉及三个实体集：超市、商品和员工。</a:t>
            </a:r>
          </a:p>
          <a:p>
            <a:pPr>
              <a:buNone/>
            </a:pPr>
            <a:r>
              <a:rPr lang="en-US" sz="2000" dirty="0" smtClean="0">
                <a:latin typeface="+mn-ea"/>
                <a:sym typeface="Wingdings 2"/>
              </a:rPr>
              <a:t></a:t>
            </a:r>
            <a:r>
              <a:rPr lang="zh-CN" altLang="en-US" sz="2000" dirty="0" smtClean="0">
                <a:latin typeface="+mn-ea"/>
              </a:rPr>
              <a:t>“超市”实体集，属性有：超市编号、超市名称、地址、负责人。</a:t>
            </a:r>
          </a:p>
          <a:p>
            <a:pPr>
              <a:buNone/>
            </a:pPr>
            <a:r>
              <a:rPr lang="en-US" sz="2000" dirty="0" smtClean="0">
                <a:latin typeface="+mn-ea"/>
                <a:sym typeface="Wingdings 2"/>
              </a:rPr>
              <a:t></a:t>
            </a:r>
            <a:r>
              <a:rPr lang="zh-CN" altLang="en-US" sz="2000" dirty="0" smtClean="0">
                <a:latin typeface="+mn-ea"/>
              </a:rPr>
              <a:t>“商品”实体集，属性有：商品编号、商品名称、规格、单价。</a:t>
            </a:r>
          </a:p>
          <a:p>
            <a:pPr>
              <a:buNone/>
            </a:pPr>
            <a:r>
              <a:rPr lang="en-US" sz="2000" dirty="0" smtClean="0">
                <a:latin typeface="+mn-ea"/>
                <a:sym typeface="Wingdings 2"/>
              </a:rPr>
              <a:t></a:t>
            </a:r>
            <a:r>
              <a:rPr lang="zh-CN" altLang="en-US" sz="2000" dirty="0" smtClean="0">
                <a:latin typeface="+mn-ea"/>
              </a:rPr>
              <a:t>“员工”实体集，属性有：员工号、姓名、性别、出生日期。</a:t>
            </a: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已知：</a:t>
            </a: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超市与商品之间存在</a:t>
            </a:r>
            <a:r>
              <a:rPr lang="en-US" sz="2000" dirty="0" smtClean="0">
                <a:latin typeface="+mn-ea"/>
              </a:rPr>
              <a:t>“</a:t>
            </a:r>
            <a:r>
              <a:rPr lang="zh-CN" altLang="en-US" sz="2000" dirty="0" smtClean="0">
                <a:latin typeface="+mn-ea"/>
              </a:rPr>
              <a:t>销售</a:t>
            </a:r>
            <a:r>
              <a:rPr lang="en-US" sz="2000" dirty="0" smtClean="0">
                <a:latin typeface="+mn-ea"/>
              </a:rPr>
              <a:t>”</a:t>
            </a:r>
            <a:r>
              <a:rPr lang="zh-CN" altLang="en-US" sz="2000" dirty="0" smtClean="0">
                <a:latin typeface="+mn-ea"/>
              </a:rPr>
              <a:t>联系，每个超市可销售多种商品，每种商品也可以在多个超市销售，超市销售商品会有“销售金额</a:t>
            </a:r>
            <a:r>
              <a:rPr lang="en-US" sz="2000" dirty="0" smtClean="0">
                <a:latin typeface="+mn-ea"/>
              </a:rPr>
              <a:t>”</a:t>
            </a:r>
            <a:r>
              <a:rPr lang="zh-CN" altLang="en-US" sz="2000" dirty="0" smtClean="0">
                <a:latin typeface="+mn-ea"/>
              </a:rPr>
              <a:t>；</a:t>
            </a: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超市与员工之间存在</a:t>
            </a:r>
            <a:r>
              <a:rPr lang="en-US" sz="2000" dirty="0" smtClean="0">
                <a:latin typeface="+mn-ea"/>
              </a:rPr>
              <a:t>“</a:t>
            </a:r>
            <a:r>
              <a:rPr lang="zh-CN" altLang="en-US" sz="2000" dirty="0" smtClean="0">
                <a:latin typeface="+mn-ea"/>
              </a:rPr>
              <a:t>聘用</a:t>
            </a:r>
            <a:r>
              <a:rPr lang="en-US" sz="2000" dirty="0" smtClean="0">
                <a:latin typeface="+mn-ea"/>
              </a:rPr>
              <a:t>”</a:t>
            </a:r>
            <a:r>
              <a:rPr lang="zh-CN" altLang="en-US" sz="2000" dirty="0" smtClean="0">
                <a:latin typeface="+mn-ea"/>
              </a:rPr>
              <a:t>联系，每个超市有多个员工，每个员工只能在一个超市工作，超市聘用员工有</a:t>
            </a:r>
            <a:r>
              <a:rPr lang="en-US" sz="2000" dirty="0" smtClean="0">
                <a:latin typeface="+mn-ea"/>
              </a:rPr>
              <a:t>“</a:t>
            </a:r>
            <a:r>
              <a:rPr lang="zh-CN" altLang="en-US" sz="2000" dirty="0" smtClean="0">
                <a:latin typeface="+mn-ea"/>
              </a:rPr>
              <a:t>工资</a:t>
            </a:r>
            <a:r>
              <a:rPr lang="en-US" sz="2000" dirty="0" smtClean="0">
                <a:latin typeface="+mn-ea"/>
              </a:rPr>
              <a:t>”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>
              <a:buNone/>
            </a:pPr>
            <a:r>
              <a:rPr lang="en-US" sz="2000" dirty="0" smtClean="0">
                <a:latin typeface="+mn-ea"/>
              </a:rPr>
              <a:t> </a:t>
            </a:r>
            <a:endParaRPr lang="zh-CN" altLang="en-US" sz="2000" dirty="0" smtClean="0">
              <a:latin typeface="+mn-ea"/>
            </a:endParaRPr>
          </a:p>
          <a:p>
            <a:pPr lvl="0">
              <a:buNone/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）根据上述语义画出</a:t>
            </a:r>
            <a:r>
              <a:rPr lang="en-US" sz="2000" dirty="0" smtClean="0">
                <a:latin typeface="+mn-ea"/>
              </a:rPr>
              <a:t>E-R</a:t>
            </a:r>
            <a:r>
              <a:rPr lang="zh-CN" altLang="en-US" sz="2000" dirty="0" smtClean="0">
                <a:latin typeface="+mn-ea"/>
              </a:rPr>
              <a:t>图，并在图上注明属性、联系的类型。（</a:t>
            </a:r>
            <a:r>
              <a:rPr lang="en-US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分）</a:t>
            </a: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en-US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）进行关系数据库的逻辑结构设计，并指出每个关系模式的主键。（</a:t>
            </a:r>
            <a:r>
              <a:rPr lang="en-US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分）</a:t>
            </a:r>
          </a:p>
          <a:p>
            <a:pPr>
              <a:buNone/>
            </a:pP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2"/>
          <p:cNvGrpSpPr>
            <a:grpSpLocks/>
          </p:cNvGrpSpPr>
          <p:nvPr/>
        </p:nvGrpSpPr>
        <p:grpSpPr bwMode="auto">
          <a:xfrm>
            <a:off x="635409" y="685519"/>
            <a:ext cx="7604348" cy="5382360"/>
            <a:chOff x="770" y="1434"/>
            <a:chExt cx="10530" cy="753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770" y="1494"/>
              <a:ext cx="3690" cy="3080"/>
              <a:chOff x="580" y="1240"/>
              <a:chExt cx="3690" cy="3080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030" y="2460"/>
                <a:ext cx="1240" cy="52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超市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" name="Oval 8"/>
              <p:cNvSpPr>
                <a:spLocks noChangeArrowheads="1"/>
              </p:cNvSpPr>
              <p:nvPr/>
            </p:nvSpPr>
            <p:spPr bwMode="auto">
              <a:xfrm>
                <a:off x="580" y="1240"/>
                <a:ext cx="168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超市编号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" name="Oval 9"/>
              <p:cNvSpPr>
                <a:spLocks noChangeArrowheads="1"/>
              </p:cNvSpPr>
              <p:nvPr/>
            </p:nvSpPr>
            <p:spPr bwMode="auto">
              <a:xfrm>
                <a:off x="580" y="2020"/>
                <a:ext cx="168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超市名称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" name="Oval 10"/>
              <p:cNvSpPr>
                <a:spLocks noChangeArrowheads="1"/>
              </p:cNvSpPr>
              <p:nvPr/>
            </p:nvSpPr>
            <p:spPr bwMode="auto">
              <a:xfrm>
                <a:off x="700" y="3680"/>
                <a:ext cx="156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负责人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" name="Oval 11"/>
              <p:cNvSpPr>
                <a:spLocks noChangeArrowheads="1"/>
              </p:cNvSpPr>
              <p:nvPr/>
            </p:nvSpPr>
            <p:spPr bwMode="auto">
              <a:xfrm>
                <a:off x="700" y="2820"/>
                <a:ext cx="156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地址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cxnSp>
            <p:nvCxnSpPr>
              <p:cNvPr id="10" name="AutoShape 12"/>
              <p:cNvCxnSpPr>
                <a:cxnSpLocks noChangeShapeType="1"/>
              </p:cNvCxnSpPr>
              <p:nvPr/>
            </p:nvCxnSpPr>
            <p:spPr bwMode="auto">
              <a:xfrm>
                <a:off x="2260" y="1630"/>
                <a:ext cx="1000" cy="83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1" name="AutoShape 13"/>
              <p:cNvCxnSpPr>
                <a:cxnSpLocks noChangeShapeType="1"/>
              </p:cNvCxnSpPr>
              <p:nvPr/>
            </p:nvCxnSpPr>
            <p:spPr bwMode="auto">
              <a:xfrm>
                <a:off x="2260" y="2350"/>
                <a:ext cx="770" cy="31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" name="AutoShape 14"/>
              <p:cNvCxnSpPr>
                <a:cxnSpLocks noChangeShapeType="1"/>
              </p:cNvCxnSpPr>
              <p:nvPr/>
            </p:nvCxnSpPr>
            <p:spPr bwMode="auto">
              <a:xfrm flipV="1">
                <a:off x="2310" y="2940"/>
                <a:ext cx="720" cy="24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7" name="AutoShape 15"/>
              <p:cNvCxnSpPr>
                <a:cxnSpLocks noChangeShapeType="1"/>
              </p:cNvCxnSpPr>
              <p:nvPr/>
            </p:nvCxnSpPr>
            <p:spPr bwMode="auto">
              <a:xfrm flipV="1">
                <a:off x="2260" y="2980"/>
                <a:ext cx="1050" cy="94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890" y="5884"/>
              <a:ext cx="3660" cy="3080"/>
              <a:chOff x="610" y="1240"/>
              <a:chExt cx="3660" cy="3080"/>
            </a:xfrm>
          </p:grpSpPr>
          <p:sp>
            <p:nvSpPr>
              <p:cNvPr id="14" name="AutoShape 17"/>
              <p:cNvSpPr>
                <a:spLocks noChangeArrowheads="1"/>
              </p:cNvSpPr>
              <p:nvPr/>
            </p:nvSpPr>
            <p:spPr bwMode="auto">
              <a:xfrm>
                <a:off x="3030" y="2460"/>
                <a:ext cx="1240" cy="52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员工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700" y="1240"/>
                <a:ext cx="156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员工号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700" y="2020"/>
                <a:ext cx="156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姓名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610" y="3680"/>
                <a:ext cx="165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出生日期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auto">
              <a:xfrm>
                <a:off x="700" y="2820"/>
                <a:ext cx="156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性别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cxnSp>
            <p:nvCxnSpPr>
              <p:cNvPr id="19" name="AutoShape 22"/>
              <p:cNvCxnSpPr>
                <a:cxnSpLocks noChangeShapeType="1"/>
              </p:cNvCxnSpPr>
              <p:nvPr/>
            </p:nvCxnSpPr>
            <p:spPr bwMode="auto">
              <a:xfrm>
                <a:off x="2260" y="1630"/>
                <a:ext cx="1000" cy="83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" name="AutoShape 23"/>
              <p:cNvCxnSpPr>
                <a:cxnSpLocks noChangeShapeType="1"/>
              </p:cNvCxnSpPr>
              <p:nvPr/>
            </p:nvCxnSpPr>
            <p:spPr bwMode="auto">
              <a:xfrm>
                <a:off x="2260" y="2350"/>
                <a:ext cx="770" cy="31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" name="AutoShape 24"/>
              <p:cNvCxnSpPr>
                <a:cxnSpLocks noChangeShapeType="1"/>
              </p:cNvCxnSpPr>
              <p:nvPr/>
            </p:nvCxnSpPr>
            <p:spPr bwMode="auto">
              <a:xfrm flipV="1">
                <a:off x="2310" y="2940"/>
                <a:ext cx="720" cy="24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2260" y="2980"/>
                <a:ext cx="1050" cy="94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8120" y="1494"/>
              <a:ext cx="3180" cy="3340"/>
              <a:chOff x="8340" y="1510"/>
              <a:chExt cx="3180" cy="3340"/>
            </a:xfrm>
          </p:grpSpPr>
          <p:sp>
            <p:nvSpPr>
              <p:cNvPr id="24" name="AutoShape 27"/>
              <p:cNvSpPr>
                <a:spLocks noChangeArrowheads="1"/>
              </p:cNvSpPr>
              <p:nvPr/>
            </p:nvSpPr>
            <p:spPr bwMode="auto">
              <a:xfrm>
                <a:off x="8340" y="2670"/>
                <a:ext cx="1240" cy="520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商品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5" name="Oval 28"/>
              <p:cNvSpPr>
                <a:spLocks noChangeArrowheads="1"/>
              </p:cNvSpPr>
              <p:nvPr/>
            </p:nvSpPr>
            <p:spPr bwMode="auto">
              <a:xfrm>
                <a:off x="9850" y="1510"/>
                <a:ext cx="164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商品编号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6" name="Oval 29"/>
              <p:cNvSpPr>
                <a:spLocks noChangeArrowheads="1"/>
              </p:cNvSpPr>
              <p:nvPr/>
            </p:nvSpPr>
            <p:spPr bwMode="auto">
              <a:xfrm>
                <a:off x="9850" y="2450"/>
                <a:ext cx="167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商品名称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7" name="Oval 30"/>
              <p:cNvSpPr>
                <a:spLocks noChangeArrowheads="1"/>
              </p:cNvSpPr>
              <p:nvPr/>
            </p:nvSpPr>
            <p:spPr bwMode="auto">
              <a:xfrm>
                <a:off x="9900" y="4210"/>
                <a:ext cx="156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单价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8" name="Oval 31"/>
              <p:cNvSpPr>
                <a:spLocks noChangeArrowheads="1"/>
              </p:cNvSpPr>
              <p:nvPr/>
            </p:nvSpPr>
            <p:spPr bwMode="auto">
              <a:xfrm>
                <a:off x="9960" y="3320"/>
                <a:ext cx="1560" cy="64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规格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cxnSp>
            <p:nvCxnSpPr>
              <p:cNvPr id="29" name="AutoShape 32"/>
              <p:cNvCxnSpPr>
                <a:cxnSpLocks noChangeShapeType="1"/>
              </p:cNvCxnSpPr>
              <p:nvPr/>
            </p:nvCxnSpPr>
            <p:spPr bwMode="auto">
              <a:xfrm flipH="1">
                <a:off x="9480" y="1990"/>
                <a:ext cx="420" cy="68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9580" y="2770"/>
                <a:ext cx="270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1" name="AutoShape 34"/>
              <p:cNvCxnSpPr>
                <a:cxnSpLocks noChangeShapeType="1"/>
              </p:cNvCxnSpPr>
              <p:nvPr/>
            </p:nvCxnSpPr>
            <p:spPr bwMode="auto">
              <a:xfrm>
                <a:off x="9340" y="3190"/>
                <a:ext cx="670" cy="48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2" name="AutoShape 35"/>
              <p:cNvCxnSpPr>
                <a:cxnSpLocks noChangeShapeType="1"/>
              </p:cNvCxnSpPr>
              <p:nvPr/>
            </p:nvCxnSpPr>
            <p:spPr bwMode="auto">
              <a:xfrm>
                <a:off x="8980" y="3190"/>
                <a:ext cx="920" cy="128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33" name="AutoShape 36"/>
            <p:cNvSpPr>
              <a:spLocks noChangeArrowheads="1"/>
            </p:cNvSpPr>
            <p:nvPr/>
          </p:nvSpPr>
          <p:spPr bwMode="auto">
            <a:xfrm>
              <a:off x="5530" y="2524"/>
              <a:ext cx="1650" cy="830"/>
            </a:xfrm>
            <a:prstGeom prst="diamond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销售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4" name="AutoShape 37"/>
            <p:cNvCxnSpPr>
              <a:cxnSpLocks noChangeShapeType="1"/>
            </p:cNvCxnSpPr>
            <p:nvPr/>
          </p:nvCxnSpPr>
          <p:spPr bwMode="auto">
            <a:xfrm>
              <a:off x="4460" y="2944"/>
              <a:ext cx="1190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" name="AutoShape 38"/>
            <p:cNvCxnSpPr>
              <a:cxnSpLocks noChangeShapeType="1"/>
            </p:cNvCxnSpPr>
            <p:nvPr/>
          </p:nvCxnSpPr>
          <p:spPr bwMode="auto">
            <a:xfrm>
              <a:off x="7180" y="2939"/>
              <a:ext cx="940" cy="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6" name="AutoShape 39"/>
            <p:cNvSpPr>
              <a:spLocks noChangeArrowheads="1"/>
            </p:cNvSpPr>
            <p:nvPr/>
          </p:nvSpPr>
          <p:spPr bwMode="auto">
            <a:xfrm>
              <a:off x="4830" y="2514"/>
              <a:ext cx="600" cy="390"/>
            </a:xfrm>
            <a:prstGeom prst="flowChartProcess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m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AutoShape 40"/>
            <p:cNvSpPr>
              <a:spLocks noChangeArrowheads="1"/>
            </p:cNvSpPr>
            <p:nvPr/>
          </p:nvSpPr>
          <p:spPr bwMode="auto">
            <a:xfrm>
              <a:off x="7190" y="2524"/>
              <a:ext cx="600" cy="390"/>
            </a:xfrm>
            <a:prstGeom prst="flowChartProcess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AutoShape 41"/>
            <p:cNvSpPr>
              <a:spLocks noChangeArrowheads="1"/>
            </p:cNvSpPr>
            <p:nvPr/>
          </p:nvSpPr>
          <p:spPr bwMode="auto">
            <a:xfrm>
              <a:off x="3090" y="4784"/>
              <a:ext cx="1630" cy="770"/>
            </a:xfrm>
            <a:prstGeom prst="diamond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聘用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9" name="AutoShape 42"/>
            <p:cNvCxnSpPr>
              <a:cxnSpLocks noChangeShapeType="1"/>
            </p:cNvCxnSpPr>
            <p:nvPr/>
          </p:nvCxnSpPr>
          <p:spPr bwMode="auto">
            <a:xfrm flipH="1">
              <a:off x="3891" y="3254"/>
              <a:ext cx="9" cy="158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0" name="AutoShape 43"/>
            <p:cNvCxnSpPr>
              <a:cxnSpLocks noChangeShapeType="1"/>
            </p:cNvCxnSpPr>
            <p:nvPr/>
          </p:nvCxnSpPr>
          <p:spPr bwMode="auto">
            <a:xfrm>
              <a:off x="3890" y="5484"/>
              <a:ext cx="0" cy="162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3900" y="6274"/>
              <a:ext cx="600" cy="390"/>
            </a:xfrm>
            <a:prstGeom prst="flowChartProcess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m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AutoShape 45"/>
            <p:cNvSpPr>
              <a:spLocks noChangeArrowheads="1"/>
            </p:cNvSpPr>
            <p:nvPr/>
          </p:nvSpPr>
          <p:spPr bwMode="auto">
            <a:xfrm>
              <a:off x="3870" y="3804"/>
              <a:ext cx="600" cy="390"/>
            </a:xfrm>
            <a:prstGeom prst="flowChartProcess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43" name="AutoShape 46"/>
            <p:cNvCxnSpPr>
              <a:cxnSpLocks noChangeShapeType="1"/>
            </p:cNvCxnSpPr>
            <p:nvPr/>
          </p:nvCxnSpPr>
          <p:spPr bwMode="auto">
            <a:xfrm flipV="1">
              <a:off x="4720" y="5144"/>
              <a:ext cx="930" cy="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" name="AutoShape 47"/>
            <p:cNvCxnSpPr>
              <a:cxnSpLocks noChangeShapeType="1"/>
            </p:cNvCxnSpPr>
            <p:nvPr/>
          </p:nvCxnSpPr>
          <p:spPr bwMode="auto">
            <a:xfrm flipV="1">
              <a:off x="6240" y="2024"/>
              <a:ext cx="0" cy="58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0" y="4834"/>
              <a:ext cx="1160" cy="59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工资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530" y="1434"/>
              <a:ext cx="1740" cy="59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销售金额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4292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）进行关系数据库的逻辑结构设计，并指出每个关系模式的主键。（</a:t>
            </a:r>
            <a:r>
              <a:rPr lang="en-US" dirty="0" smtClean="0"/>
              <a:t>4</a:t>
            </a:r>
            <a:r>
              <a:rPr lang="zh-CN" altLang="en-US" dirty="0" smtClean="0"/>
              <a:t>分）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超市（</a:t>
            </a:r>
            <a:r>
              <a:rPr lang="zh-CN" altLang="en-US" u="sng" dirty="0" smtClean="0">
                <a:solidFill>
                  <a:srgbClr val="0070C0"/>
                </a:solidFill>
              </a:rPr>
              <a:t>超市编号</a:t>
            </a:r>
            <a:r>
              <a:rPr lang="zh-CN" altLang="en-US" dirty="0" smtClean="0">
                <a:solidFill>
                  <a:srgbClr val="0070C0"/>
                </a:solidFill>
              </a:rPr>
              <a:t>，超市名称，地址，负责人）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商品（</a:t>
            </a:r>
            <a:r>
              <a:rPr lang="zh-CN" altLang="en-US" u="sng" dirty="0" smtClean="0">
                <a:solidFill>
                  <a:srgbClr val="0070C0"/>
                </a:solidFill>
              </a:rPr>
              <a:t>商品编号</a:t>
            </a:r>
            <a:r>
              <a:rPr lang="zh-CN" altLang="en-US" dirty="0" smtClean="0">
                <a:solidFill>
                  <a:srgbClr val="0070C0"/>
                </a:solidFill>
              </a:rPr>
              <a:t>，商品名称，规格，单价）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员工（</a:t>
            </a:r>
            <a:r>
              <a:rPr lang="zh-CN" altLang="en-US" u="sng" dirty="0" smtClean="0">
                <a:solidFill>
                  <a:srgbClr val="0070C0"/>
                </a:solidFill>
              </a:rPr>
              <a:t>员工号</a:t>
            </a:r>
            <a:r>
              <a:rPr lang="zh-CN" altLang="en-US" dirty="0" smtClean="0">
                <a:solidFill>
                  <a:srgbClr val="0070C0"/>
                </a:solidFill>
              </a:rPr>
              <a:t>，姓名，性别，出生日期，工资，超市编号）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销售（</a:t>
            </a:r>
            <a:r>
              <a:rPr lang="zh-CN" altLang="en-US" u="sng" dirty="0" smtClean="0">
                <a:solidFill>
                  <a:srgbClr val="0070C0"/>
                </a:solidFill>
              </a:rPr>
              <a:t>超市编号，商品编号</a:t>
            </a:r>
            <a:r>
              <a:rPr lang="zh-CN" altLang="en-US" dirty="0" smtClean="0">
                <a:solidFill>
                  <a:srgbClr val="0070C0"/>
                </a:solidFill>
              </a:rPr>
              <a:t>，销售金额）</a:t>
            </a:r>
          </a:p>
          <a:p>
            <a:pPr>
              <a:buNone/>
            </a:pPr>
            <a:r>
              <a:rPr lang="pt-BR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或者：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超市（</a:t>
            </a:r>
            <a:r>
              <a:rPr lang="zh-CN" altLang="en-US" u="sng" dirty="0" smtClean="0">
                <a:solidFill>
                  <a:srgbClr val="0070C0"/>
                </a:solidFill>
              </a:rPr>
              <a:t>超市编号</a:t>
            </a:r>
            <a:r>
              <a:rPr lang="zh-CN" altLang="en-US" dirty="0" smtClean="0">
                <a:solidFill>
                  <a:srgbClr val="0070C0"/>
                </a:solidFill>
              </a:rPr>
              <a:t>，超市名称，地址，负责人）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商品（</a:t>
            </a:r>
            <a:r>
              <a:rPr lang="zh-CN" altLang="en-US" u="sng" dirty="0" smtClean="0">
                <a:solidFill>
                  <a:srgbClr val="0070C0"/>
                </a:solidFill>
              </a:rPr>
              <a:t>商品编号</a:t>
            </a:r>
            <a:r>
              <a:rPr lang="zh-CN" altLang="en-US" dirty="0" smtClean="0">
                <a:solidFill>
                  <a:srgbClr val="0070C0"/>
                </a:solidFill>
              </a:rPr>
              <a:t>，商品名称，规格，单价）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员工（</a:t>
            </a:r>
            <a:r>
              <a:rPr lang="zh-CN" altLang="en-US" u="sng" dirty="0" smtClean="0">
                <a:solidFill>
                  <a:srgbClr val="0070C0"/>
                </a:solidFill>
              </a:rPr>
              <a:t>员工号</a:t>
            </a:r>
            <a:r>
              <a:rPr lang="zh-CN" altLang="en-US" dirty="0" smtClean="0">
                <a:solidFill>
                  <a:srgbClr val="0070C0"/>
                </a:solidFill>
              </a:rPr>
              <a:t>，姓名，性别，出生日期）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销售（</a:t>
            </a:r>
            <a:r>
              <a:rPr lang="zh-CN" altLang="en-US" u="sng" dirty="0" smtClean="0">
                <a:solidFill>
                  <a:srgbClr val="0070C0"/>
                </a:solidFill>
              </a:rPr>
              <a:t>超市编号，商品编号</a:t>
            </a:r>
            <a:r>
              <a:rPr lang="zh-CN" altLang="en-US" dirty="0" smtClean="0">
                <a:solidFill>
                  <a:srgbClr val="0070C0"/>
                </a:solidFill>
              </a:rPr>
              <a:t>，销售金额）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聘用（</a:t>
            </a:r>
            <a:r>
              <a:rPr lang="zh-CN" altLang="en-US" u="sng" dirty="0" smtClean="0">
                <a:solidFill>
                  <a:srgbClr val="0070C0"/>
                </a:solidFill>
              </a:rPr>
              <a:t>员工号</a:t>
            </a:r>
            <a:r>
              <a:rPr lang="zh-CN" altLang="en-US" dirty="0" smtClean="0">
                <a:solidFill>
                  <a:srgbClr val="0070C0"/>
                </a:solidFill>
              </a:rPr>
              <a:t>，超市编号，工资）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一、选择题（</a:t>
            </a:r>
            <a:r>
              <a:rPr lang="en-US" b="1" dirty="0" smtClean="0"/>
              <a:t>10</a:t>
            </a:r>
            <a:r>
              <a:rPr lang="zh-CN" altLang="en-US" b="1" dirty="0" smtClean="0"/>
              <a:t>分，每题</a:t>
            </a:r>
            <a:r>
              <a:rPr lang="en-US" b="1" dirty="0" smtClean="0"/>
              <a:t>1</a:t>
            </a:r>
            <a:r>
              <a:rPr lang="zh-CN" altLang="en-US" b="1" dirty="0" smtClean="0"/>
              <a:t>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、使用二维表格结构表达数据和数据间联系的数据模型是</a:t>
            </a:r>
            <a:r>
              <a:rPr lang="en-US" dirty="0" smtClean="0"/>
              <a:t>________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zh-CN" altLang="en-US" dirty="0" smtClean="0"/>
              <a:t>、层次模型</a:t>
            </a:r>
            <a:r>
              <a:rPr lang="en-US" dirty="0" smtClean="0"/>
              <a:t>    B</a:t>
            </a:r>
            <a:r>
              <a:rPr lang="zh-CN" altLang="en-US" dirty="0" smtClean="0"/>
              <a:t>、网状模型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、关系模型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smtClean="0"/>
              <a:t>D</a:t>
            </a:r>
            <a:r>
              <a:rPr lang="zh-CN" altLang="en-US" dirty="0" smtClean="0"/>
              <a:t>、实体</a:t>
            </a:r>
            <a:r>
              <a:rPr lang="en-US" dirty="0" smtClean="0"/>
              <a:t>—</a:t>
            </a:r>
            <a:r>
              <a:rPr lang="zh-CN" altLang="en-US" dirty="0" smtClean="0"/>
              <a:t>联系模型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DB</a:t>
            </a:r>
            <a:r>
              <a:rPr lang="zh-CN" altLang="en-US" dirty="0" smtClean="0"/>
              <a:t>、</a:t>
            </a:r>
            <a:r>
              <a:rPr lang="en-US" dirty="0" smtClean="0"/>
              <a:t>DBS</a:t>
            </a:r>
            <a:r>
              <a:rPr lang="zh-CN" altLang="en-US" dirty="0" smtClean="0"/>
              <a:t>、</a:t>
            </a:r>
            <a:r>
              <a:rPr lang="en-US" dirty="0" smtClean="0"/>
              <a:t>DBMS</a:t>
            </a:r>
            <a:r>
              <a:rPr lang="zh-CN" altLang="en-US" dirty="0" smtClean="0"/>
              <a:t>间的关系是</a:t>
            </a:r>
            <a:r>
              <a:rPr lang="en-US" dirty="0" smtClean="0"/>
              <a:t>________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zh-CN" altLang="en-US" dirty="0" smtClean="0"/>
              <a:t>、</a:t>
            </a:r>
            <a:r>
              <a:rPr lang="en-US" dirty="0" smtClean="0"/>
              <a:t>DB</a:t>
            </a:r>
            <a:r>
              <a:rPr lang="zh-CN" altLang="en-US" dirty="0" smtClean="0"/>
              <a:t>包括</a:t>
            </a:r>
            <a:r>
              <a:rPr lang="en-US" dirty="0" smtClean="0"/>
              <a:t>DBMS</a:t>
            </a:r>
            <a:r>
              <a:rPr lang="zh-CN" altLang="en-US" dirty="0" smtClean="0"/>
              <a:t>和</a:t>
            </a:r>
            <a:r>
              <a:rPr lang="en-US" dirty="0" smtClean="0"/>
              <a:t>DBS     B</a:t>
            </a:r>
            <a:r>
              <a:rPr lang="zh-CN" altLang="en-US" dirty="0" smtClean="0"/>
              <a:t>、</a:t>
            </a:r>
            <a:r>
              <a:rPr lang="en-US" dirty="0" smtClean="0"/>
              <a:t>DBMS</a:t>
            </a:r>
            <a:r>
              <a:rPr lang="zh-CN" altLang="en-US" dirty="0" smtClean="0"/>
              <a:t>包括</a:t>
            </a:r>
            <a:r>
              <a:rPr lang="en-US" dirty="0" smtClean="0"/>
              <a:t>DB</a:t>
            </a:r>
            <a:r>
              <a:rPr lang="zh-CN" altLang="en-US" dirty="0" smtClean="0"/>
              <a:t>和</a:t>
            </a:r>
            <a:r>
              <a:rPr lang="en-US" dirty="0" smtClean="0"/>
              <a:t>DBS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dirty="0" smtClean="0">
                <a:solidFill>
                  <a:srgbClr val="FF0000"/>
                </a:solidFill>
              </a:rPr>
              <a:t>DBS</a:t>
            </a:r>
            <a:r>
              <a:rPr lang="zh-CN" altLang="en-US" dirty="0" smtClean="0">
                <a:solidFill>
                  <a:srgbClr val="FF0000"/>
                </a:solidFill>
              </a:rPr>
              <a:t>包括</a:t>
            </a:r>
            <a:r>
              <a:rPr lang="en-US" dirty="0" smtClean="0">
                <a:solidFill>
                  <a:srgbClr val="FF0000"/>
                </a:solidFill>
              </a:rPr>
              <a:t>DB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dirty="0" smtClean="0">
                <a:solidFill>
                  <a:srgbClr val="FF0000"/>
                </a:solidFill>
              </a:rPr>
              <a:t>DBMS     </a:t>
            </a:r>
            <a:r>
              <a:rPr lang="en-US" dirty="0" smtClean="0"/>
              <a:t>D</a:t>
            </a:r>
            <a:r>
              <a:rPr lang="zh-CN" altLang="en-US" dirty="0" smtClean="0"/>
              <a:t>、</a:t>
            </a:r>
            <a:r>
              <a:rPr lang="en-US" dirty="0" smtClean="0"/>
              <a:t>DBS</a:t>
            </a:r>
            <a:r>
              <a:rPr lang="zh-CN" altLang="en-US" dirty="0" smtClean="0"/>
              <a:t>与</a:t>
            </a:r>
            <a:r>
              <a:rPr lang="en-US" dirty="0" smtClean="0"/>
              <a:t>DB</a:t>
            </a:r>
            <a:r>
              <a:rPr lang="zh-CN" altLang="en-US" dirty="0" smtClean="0"/>
              <a:t>和</a:t>
            </a:r>
            <a:r>
              <a:rPr lang="en-US" dirty="0" smtClean="0"/>
              <a:t>DBMS</a:t>
            </a:r>
            <a:r>
              <a:rPr lang="zh-CN" altLang="en-US" dirty="0" smtClean="0"/>
              <a:t>无关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、数据库系统中用于定义和描述数据库逻辑结构的语言是</a:t>
            </a:r>
            <a:r>
              <a:rPr lang="en-US" dirty="0" smtClean="0"/>
              <a:t>________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zh-CN" altLang="en-US" dirty="0" smtClean="0"/>
              <a:t>、</a:t>
            </a:r>
            <a:r>
              <a:rPr lang="en-US" dirty="0" smtClean="0"/>
              <a:t>DML   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dirty="0" smtClean="0">
                <a:solidFill>
                  <a:srgbClr val="FF0000"/>
                </a:solidFill>
              </a:rPr>
              <a:t>DDL     </a:t>
            </a:r>
            <a:r>
              <a:rPr lang="en-US" dirty="0" smtClean="0"/>
              <a:t>C</a:t>
            </a:r>
            <a:r>
              <a:rPr lang="zh-CN" altLang="en-US" dirty="0" smtClean="0"/>
              <a:t>、</a:t>
            </a:r>
            <a:r>
              <a:rPr lang="en-US" dirty="0" smtClean="0"/>
              <a:t>DCL    D</a:t>
            </a:r>
            <a:r>
              <a:rPr lang="zh-CN" altLang="en-US" dirty="0" smtClean="0"/>
              <a:t>、</a:t>
            </a:r>
            <a:r>
              <a:rPr lang="en-US" dirty="0" smtClean="0"/>
              <a:t>SQL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4</a:t>
            </a:r>
            <a:r>
              <a:rPr lang="zh-CN" altLang="en-US" dirty="0" smtClean="0"/>
              <a:t>、</a:t>
            </a:r>
            <a:r>
              <a:rPr lang="en-US" dirty="0" smtClean="0"/>
              <a:t>R</a:t>
            </a:r>
            <a:r>
              <a:rPr lang="zh-CN" altLang="en-US" dirty="0" smtClean="0"/>
              <a:t>为</a:t>
            </a:r>
            <a:r>
              <a:rPr lang="en-US" dirty="0" smtClean="0"/>
              <a:t>4</a:t>
            </a:r>
            <a:r>
              <a:rPr lang="zh-CN" altLang="en-US" dirty="0" smtClean="0"/>
              <a:t>元关系</a:t>
            </a:r>
            <a:r>
              <a:rPr lang="en-US" dirty="0" smtClean="0"/>
              <a:t>R</a:t>
            </a:r>
            <a:r>
              <a:rPr lang="zh-CN" altLang="en-US" dirty="0" smtClean="0"/>
              <a:t>（</a:t>
            </a:r>
            <a:r>
              <a:rPr lang="en-US" dirty="0" smtClean="0"/>
              <a:t>A</a:t>
            </a:r>
            <a:r>
              <a:rPr lang="zh-CN" altLang="en-US" dirty="0" smtClean="0"/>
              <a:t>，</a:t>
            </a:r>
            <a:r>
              <a:rPr lang="en-US" dirty="0" smtClean="0"/>
              <a:t>B</a:t>
            </a:r>
            <a:r>
              <a:rPr lang="zh-CN" altLang="en-US" dirty="0" smtClean="0"/>
              <a:t>，</a:t>
            </a:r>
            <a:r>
              <a:rPr lang="en-US" dirty="0" smtClean="0"/>
              <a:t>C</a:t>
            </a:r>
            <a:r>
              <a:rPr lang="zh-CN" altLang="en-US" dirty="0" smtClean="0"/>
              <a:t>，</a:t>
            </a:r>
            <a:r>
              <a:rPr lang="en-US" dirty="0" smtClean="0"/>
              <a:t>D</a:t>
            </a:r>
            <a:r>
              <a:rPr lang="zh-CN" altLang="en-US" dirty="0" smtClean="0"/>
              <a:t>），</a:t>
            </a:r>
            <a:r>
              <a:rPr lang="en-US" dirty="0" smtClean="0"/>
              <a:t>S</a:t>
            </a:r>
            <a:r>
              <a:rPr lang="zh-CN" altLang="en-US" dirty="0" smtClean="0"/>
              <a:t>为</a:t>
            </a:r>
            <a:r>
              <a:rPr lang="en-US" dirty="0" smtClean="0"/>
              <a:t>3</a:t>
            </a:r>
            <a:r>
              <a:rPr lang="zh-CN" altLang="en-US" dirty="0" smtClean="0"/>
              <a:t>元关系</a:t>
            </a:r>
            <a:r>
              <a:rPr lang="en-US" dirty="0" smtClean="0"/>
              <a:t>S</a:t>
            </a:r>
            <a:r>
              <a:rPr lang="zh-CN" altLang="en-US" dirty="0" smtClean="0"/>
              <a:t>（</a:t>
            </a:r>
            <a:r>
              <a:rPr lang="en-US" dirty="0" smtClean="0"/>
              <a:t>B</a:t>
            </a:r>
            <a:r>
              <a:rPr lang="zh-CN" altLang="en-US" dirty="0" smtClean="0"/>
              <a:t>，</a:t>
            </a:r>
            <a:r>
              <a:rPr lang="en-US" dirty="0" smtClean="0"/>
              <a:t>C</a:t>
            </a:r>
            <a:r>
              <a:rPr lang="zh-CN" altLang="en-US" dirty="0" smtClean="0"/>
              <a:t>，</a:t>
            </a:r>
            <a:r>
              <a:rPr lang="en-US" dirty="0" smtClean="0"/>
              <a:t>D</a:t>
            </a:r>
            <a:r>
              <a:rPr lang="zh-CN" altLang="en-US" dirty="0" smtClean="0"/>
              <a:t>），</a:t>
            </a:r>
            <a:r>
              <a:rPr lang="en-US" dirty="0" smtClean="0"/>
              <a:t>R ×S</a:t>
            </a:r>
            <a:r>
              <a:rPr lang="zh-CN" altLang="en-US" dirty="0" smtClean="0"/>
              <a:t>构成的结果集为</a:t>
            </a:r>
            <a:r>
              <a:rPr lang="en-US" dirty="0" smtClean="0"/>
              <a:t>________</a:t>
            </a:r>
            <a:r>
              <a:rPr lang="zh-CN" altLang="en-US" dirty="0" smtClean="0"/>
              <a:t>元关系。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zh-CN" altLang="en-US" dirty="0" smtClean="0"/>
              <a:t>、</a:t>
            </a:r>
            <a:r>
              <a:rPr lang="en-US" dirty="0" smtClean="0"/>
              <a:t>4         B</a:t>
            </a:r>
            <a:r>
              <a:rPr lang="zh-CN" altLang="en-US" dirty="0" smtClean="0"/>
              <a:t>、</a:t>
            </a:r>
            <a:r>
              <a:rPr lang="en-US" dirty="0" smtClean="0"/>
              <a:t> 3         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dirty="0" smtClean="0">
                <a:solidFill>
                  <a:srgbClr val="FF0000"/>
                </a:solidFill>
              </a:rPr>
              <a:t> 7          </a:t>
            </a:r>
            <a:r>
              <a:rPr lang="en-US" dirty="0" smtClean="0"/>
              <a:t>D</a:t>
            </a:r>
            <a:r>
              <a:rPr lang="zh-CN" altLang="en-US" dirty="0" smtClean="0"/>
              <a:t>、</a:t>
            </a:r>
            <a:r>
              <a:rPr lang="en-US" dirty="0" smtClean="0"/>
              <a:t> 6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5</a:t>
            </a:r>
            <a:r>
              <a:rPr lang="zh-CN" altLang="en-US" dirty="0" smtClean="0"/>
              <a:t>、自然连接是构成新关系的有效方法。一般情况下，对关系</a:t>
            </a:r>
            <a:r>
              <a:rPr lang="en-US" dirty="0" smtClean="0"/>
              <a:t>R</a:t>
            </a:r>
            <a:r>
              <a:rPr lang="zh-CN" altLang="en-US" dirty="0" smtClean="0"/>
              <a:t>和</a:t>
            </a:r>
            <a:r>
              <a:rPr lang="en-US" dirty="0" smtClean="0"/>
              <a:t>S</a:t>
            </a:r>
            <a:r>
              <a:rPr lang="zh-CN" altLang="en-US" dirty="0" smtClean="0"/>
              <a:t>使用自然连接时，要求</a:t>
            </a:r>
            <a:r>
              <a:rPr lang="en-US" dirty="0" smtClean="0"/>
              <a:t>R</a:t>
            </a:r>
            <a:r>
              <a:rPr lang="zh-CN" altLang="en-US" dirty="0" smtClean="0"/>
              <a:t>和</a:t>
            </a:r>
            <a:r>
              <a:rPr lang="en-US" dirty="0" smtClean="0"/>
              <a:t>S</a:t>
            </a:r>
            <a:r>
              <a:rPr lang="zh-CN" altLang="en-US" dirty="0" smtClean="0"/>
              <a:t>含有一个或多个共有的</a:t>
            </a:r>
            <a:r>
              <a:rPr lang="en-US" dirty="0" smtClean="0"/>
              <a:t>________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zh-CN" altLang="en-US" dirty="0" smtClean="0"/>
              <a:t>、元组</a:t>
            </a:r>
            <a:r>
              <a:rPr lang="en-US" dirty="0" smtClean="0"/>
              <a:t>      B</a:t>
            </a:r>
            <a:r>
              <a:rPr lang="zh-CN" altLang="en-US" dirty="0" smtClean="0"/>
              <a:t>、行</a:t>
            </a:r>
            <a:r>
              <a:rPr lang="en-US" dirty="0" smtClean="0"/>
              <a:t>       C</a:t>
            </a:r>
            <a:r>
              <a:rPr lang="zh-CN" altLang="en-US" dirty="0" smtClean="0"/>
              <a:t>、记录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、属性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52"/>
            <a:ext cx="8229600" cy="5857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6</a:t>
            </a:r>
            <a:r>
              <a:rPr lang="zh-CN" altLang="en-US" dirty="0" smtClean="0"/>
              <a:t>、当两个子查询的结果时，可以执行并，交，差操作．</a:t>
            </a:r>
          </a:p>
          <a:p>
            <a:pPr>
              <a:buNone/>
            </a:pPr>
            <a:r>
              <a:rPr lang="zh-CN" altLang="en-US" dirty="0" smtClean="0"/>
              <a:t>Ａ</a:t>
            </a:r>
            <a:r>
              <a:rPr lang="en-US" dirty="0" smtClean="0"/>
              <a:t>.</a:t>
            </a:r>
            <a:r>
              <a:rPr lang="zh-CN" altLang="en-US" dirty="0" smtClean="0"/>
              <a:t>结构完全不一致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B.</a:t>
            </a:r>
            <a:r>
              <a:rPr lang="zh-CN" altLang="en-US" dirty="0" smtClean="0">
                <a:solidFill>
                  <a:srgbClr val="FF0000"/>
                </a:solidFill>
              </a:rPr>
              <a:t>结构完全一致</a:t>
            </a:r>
          </a:p>
          <a:p>
            <a:pPr>
              <a:buNone/>
            </a:pPr>
            <a:r>
              <a:rPr lang="en-US" dirty="0" smtClean="0"/>
              <a:t>C.</a:t>
            </a:r>
            <a:r>
              <a:rPr lang="zh-CN" altLang="en-US" dirty="0" smtClean="0"/>
              <a:t>结构部分一致</a:t>
            </a:r>
            <a:r>
              <a:rPr lang="en-US" dirty="0" smtClean="0"/>
              <a:t>             D.</a:t>
            </a:r>
            <a:r>
              <a:rPr lang="zh-CN" altLang="en-US" dirty="0" smtClean="0"/>
              <a:t>主键一致</a:t>
            </a:r>
          </a:p>
          <a:p>
            <a:pPr>
              <a:buNone/>
            </a:pPr>
            <a:r>
              <a:rPr lang="en-US" dirty="0" smtClean="0"/>
              <a:t>7</a:t>
            </a:r>
            <a:r>
              <a:rPr lang="zh-CN" altLang="en-US" dirty="0" smtClean="0"/>
              <a:t>、关系代数中的</a:t>
            </a:r>
            <a:r>
              <a:rPr lang="en-US" altLang="zh-CN" dirty="0" smtClean="0"/>
              <a:t>л</a:t>
            </a:r>
            <a:r>
              <a:rPr lang="zh-CN" altLang="en-US" dirty="0" smtClean="0"/>
              <a:t>运算符对应</a:t>
            </a:r>
            <a:r>
              <a:rPr lang="en-US" dirty="0" smtClean="0"/>
              <a:t>SELECT</a:t>
            </a:r>
            <a:r>
              <a:rPr lang="zh-CN" altLang="en-US" dirty="0" smtClean="0"/>
              <a:t>语句中的</a:t>
            </a:r>
            <a:r>
              <a:rPr lang="en-US" dirty="0" smtClean="0"/>
              <a:t>________</a:t>
            </a:r>
            <a:r>
              <a:rPr lang="zh-CN" altLang="en-US" dirty="0" smtClean="0"/>
              <a:t>子句。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A.SELECT </a:t>
            </a:r>
            <a:r>
              <a:rPr lang="en-US" dirty="0" smtClean="0"/>
              <a:t>   B.FROM    C.WHERE   D.GROUP BY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8</a:t>
            </a:r>
            <a:r>
              <a:rPr lang="zh-CN" altLang="en-US" dirty="0" smtClean="0"/>
              <a:t>、</a:t>
            </a:r>
            <a:r>
              <a:rPr lang="en-US" dirty="0" smtClean="0"/>
              <a:t>WHERE</a:t>
            </a:r>
            <a:r>
              <a:rPr lang="zh-CN" altLang="en-US" dirty="0" smtClean="0"/>
              <a:t>子句的条件表达式中</a:t>
            </a:r>
            <a:r>
              <a:rPr lang="en-US" dirty="0" smtClean="0"/>
              <a:t>,</a:t>
            </a:r>
            <a:r>
              <a:rPr lang="zh-CN" altLang="en-US" dirty="0" smtClean="0"/>
              <a:t>可以匹配</a:t>
            </a:r>
            <a:r>
              <a:rPr lang="en-US" dirty="0" smtClean="0"/>
              <a:t>0</a:t>
            </a:r>
            <a:r>
              <a:rPr lang="zh-CN" altLang="en-US" dirty="0" smtClean="0"/>
              <a:t>个到多个字符的通配符是</a:t>
            </a:r>
            <a:r>
              <a:rPr lang="en-US" dirty="0" smtClean="0"/>
              <a:t>________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dirty="0" smtClean="0"/>
              <a:t>A. *        </a:t>
            </a:r>
            <a:r>
              <a:rPr lang="en-US" dirty="0" smtClean="0">
                <a:solidFill>
                  <a:srgbClr val="FF0000"/>
                </a:solidFill>
              </a:rPr>
              <a:t>B. %      </a:t>
            </a:r>
            <a:r>
              <a:rPr lang="en-US" dirty="0" smtClean="0"/>
              <a:t>C. -      D.</a:t>
            </a:r>
            <a:r>
              <a:rPr lang="zh-CN" altLang="en-US" dirty="0" smtClean="0"/>
              <a:t>　？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9</a:t>
            </a:r>
            <a:r>
              <a:rPr lang="zh-CN" altLang="en-US" dirty="0" smtClean="0"/>
              <a:t>、与</a:t>
            </a:r>
            <a:r>
              <a:rPr lang="en-US" dirty="0" smtClean="0"/>
              <a:t>WHERE G BETWEEN 60 AND 100</a:t>
            </a:r>
            <a:r>
              <a:rPr lang="zh-CN" altLang="en-US" dirty="0" smtClean="0"/>
              <a:t>语句等价的子句是</a:t>
            </a:r>
            <a:r>
              <a:rPr lang="en-US" dirty="0" smtClean="0"/>
              <a:t>________</a:t>
            </a:r>
            <a:r>
              <a:rPr lang="zh-CN" altLang="en-US" dirty="0" smtClean="0"/>
              <a:t>。</a:t>
            </a:r>
          </a:p>
          <a:p>
            <a:pPr lvl="0">
              <a:buNone/>
            </a:pPr>
            <a:r>
              <a:rPr lang="en-US" dirty="0" smtClean="0"/>
              <a:t>A.WHERE  G&gt;60 AND G&lt;100</a:t>
            </a:r>
            <a:endParaRPr lang="zh-CN" altLang="en-US" dirty="0" smtClean="0"/>
          </a:p>
          <a:p>
            <a:pPr lvl="0">
              <a:buNone/>
            </a:pPr>
            <a:r>
              <a:rPr lang="en-US" dirty="0" smtClean="0"/>
              <a:t>B.WHERE  G&gt;=60 AND G&lt;100  </a:t>
            </a:r>
            <a:endParaRPr lang="zh-CN" altLang="en-US" dirty="0" smtClean="0"/>
          </a:p>
          <a:p>
            <a:pPr lvl="0">
              <a:buNone/>
            </a:pPr>
            <a:r>
              <a:rPr lang="en-US" dirty="0" smtClean="0"/>
              <a:t>C.WHERE  G&gt;60 AND G&lt;=100</a:t>
            </a:r>
            <a:endParaRPr lang="zh-CN" altLang="en-US" dirty="0" smtClean="0"/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D.WHERE  G&gt;=60 AND G&lt;=100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10</a:t>
            </a:r>
            <a:r>
              <a:rPr lang="zh-CN" altLang="en-US" dirty="0" smtClean="0"/>
              <a:t>、</a:t>
            </a:r>
            <a:r>
              <a:rPr lang="en-US" dirty="0" smtClean="0"/>
              <a:t>SELECT</a:t>
            </a:r>
            <a:r>
              <a:rPr lang="zh-CN" altLang="en-US" dirty="0" smtClean="0"/>
              <a:t>语句执行的结果是</a:t>
            </a:r>
            <a:r>
              <a:rPr lang="en-US" dirty="0" smtClean="0"/>
              <a:t>________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dirty="0" smtClean="0"/>
              <a:t>A.</a:t>
            </a:r>
            <a:r>
              <a:rPr lang="zh-CN" altLang="en-US" dirty="0" smtClean="0"/>
              <a:t>数据项</a:t>
            </a:r>
            <a:r>
              <a:rPr lang="en-US" dirty="0" smtClean="0"/>
              <a:t>    B.</a:t>
            </a:r>
            <a:r>
              <a:rPr lang="zh-CN" altLang="en-US" dirty="0" smtClean="0"/>
              <a:t>元组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C.</a:t>
            </a:r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en-US" dirty="0" smtClean="0"/>
              <a:t>      D.</a:t>
            </a:r>
            <a:r>
              <a:rPr lang="zh-CN" altLang="en-US" dirty="0" smtClean="0"/>
              <a:t>视图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二、名词解释（</a:t>
            </a:r>
            <a:r>
              <a:rPr lang="en-US" b="1" dirty="0" smtClean="0"/>
              <a:t>10</a:t>
            </a:r>
            <a:r>
              <a:rPr lang="zh-CN" altLang="en-US" b="1" dirty="0" smtClean="0"/>
              <a:t>分，每题</a:t>
            </a:r>
            <a:r>
              <a:rPr lang="en-US" b="1" dirty="0" smtClean="0"/>
              <a:t>2</a:t>
            </a:r>
            <a:r>
              <a:rPr lang="zh-CN" altLang="en-US" b="1" dirty="0" smtClean="0"/>
              <a:t>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DBMS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数据库管理系统</a:t>
            </a:r>
          </a:p>
          <a:p>
            <a:pPr>
              <a:buNone/>
            </a:pPr>
            <a:r>
              <a:rPr lang="en-US" dirty="0" smtClean="0"/>
              <a:t>2. SQL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结构化查询语言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zh-CN" altLang="en-US" dirty="0" smtClean="0"/>
              <a:t>事务的</a:t>
            </a:r>
            <a:r>
              <a:rPr lang="en-US" dirty="0" smtClean="0"/>
              <a:t>ACID</a:t>
            </a:r>
            <a:r>
              <a:rPr lang="zh-CN" altLang="en-US" dirty="0" smtClean="0"/>
              <a:t>特性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原子性、一致性、隔离性</a:t>
            </a:r>
            <a:r>
              <a:rPr lang="en-US" dirty="0" smtClean="0"/>
              <a:t>/</a:t>
            </a:r>
            <a:r>
              <a:rPr lang="zh-CN" altLang="en-US" dirty="0" smtClean="0"/>
              <a:t>独立性、持久性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视图又称为虚表，是从一个或几个基本表导出的表。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zh-CN" altLang="en-US" dirty="0" smtClean="0"/>
              <a:t>空值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空值就是“不知道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或“不存在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或“无意义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三、写出运算结果（</a:t>
            </a:r>
            <a:r>
              <a:rPr lang="en-US" b="1" dirty="0" smtClean="0"/>
              <a:t>20</a:t>
            </a:r>
            <a:r>
              <a:rPr lang="zh-CN" altLang="en-US" b="1" dirty="0" smtClean="0"/>
              <a:t>分，每题</a:t>
            </a:r>
            <a:r>
              <a:rPr lang="en-US" b="1" dirty="0" smtClean="0"/>
              <a:t>5</a:t>
            </a:r>
            <a:r>
              <a:rPr lang="zh-CN" altLang="en-US" b="1" dirty="0" smtClean="0"/>
              <a:t>分）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643042" y="1571612"/>
          <a:ext cx="3000397" cy="1785950"/>
        </p:xfrm>
        <a:graphic>
          <a:graphicData uri="http://schemas.openxmlformats.org/drawingml/2006/table">
            <a:tbl>
              <a:tblPr/>
              <a:tblGrid>
                <a:gridCol w="1021787"/>
                <a:gridCol w="1057981"/>
                <a:gridCol w="920629"/>
              </a:tblGrid>
              <a:tr h="77058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8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a1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b1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c2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8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a3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b2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c3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572132" y="1785926"/>
          <a:ext cx="2714644" cy="1428759"/>
        </p:xfrm>
        <a:graphic>
          <a:graphicData uri="http://schemas.openxmlformats.org/drawingml/2006/table">
            <a:tbl>
              <a:tblPr/>
              <a:tblGrid>
                <a:gridCol w="1413102"/>
                <a:gridCol w="1301542"/>
              </a:tblGrid>
              <a:tr h="476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14480" y="4071942"/>
          <a:ext cx="2071702" cy="2062480"/>
        </p:xfrm>
        <a:graphic>
          <a:graphicData uri="http://schemas.openxmlformats.org/drawingml/2006/table">
            <a:tbl>
              <a:tblPr/>
              <a:tblGrid>
                <a:gridCol w="1035851"/>
                <a:gridCol w="1035851"/>
              </a:tblGrid>
              <a:tr h="50006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A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805" marR="90805" marT="44450" marB="44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X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805" marR="90805" marT="44450" marB="44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805" marR="90805" marT="44450" marB="44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805" marR="90805" marT="44450" marB="44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805" marR="90805" marT="44450" marB="44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7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805" marR="90805" marT="44450" marB="44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805" marR="90805" marT="44450" marB="44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805" marR="90805" marT="44450" marB="444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72066" y="4214818"/>
            <a:ext cx="357183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SUM(B)=10     AVG(A)=1.5    MIN(A)=1    MAX(B)=4   COUNT(A)=4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24" y="164305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S-R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86380" y="1357298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</a:t>
            </a:r>
            <a:r>
              <a:rPr lang="en-US" baseline="-25000" dirty="0" smtClean="0"/>
              <a:t>A</a:t>
            </a:r>
            <a:r>
              <a:rPr lang="zh-CN" altLang="en-US" baseline="-25000" dirty="0" smtClean="0"/>
              <a:t>，</a:t>
            </a:r>
            <a:r>
              <a:rPr lang="en-US" baseline="-25000" dirty="0" smtClean="0"/>
              <a:t>B</a:t>
            </a:r>
            <a:r>
              <a:rPr lang="en-US" dirty="0" smtClean="0"/>
              <a:t>(</a:t>
            </a:r>
            <a:r>
              <a:rPr lang="en-US" altLang="zh-CN" baseline="-25000" dirty="0" err="1" smtClean="0"/>
              <a:t>σ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=b</a:t>
            </a:r>
            <a:r>
              <a:rPr lang="en-US" dirty="0" smtClean="0"/>
              <a:t>(R))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57224" y="3714752"/>
            <a:ext cx="147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γ </a:t>
            </a:r>
            <a:r>
              <a:rPr lang="en-US" baseline="-25000" dirty="0" smtClean="0"/>
              <a:t>A, SUM(B)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X</a:t>
            </a:r>
            <a:r>
              <a:rPr lang="en-US" dirty="0" smtClean="0"/>
              <a:t>(R)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四、书写</a:t>
            </a:r>
            <a:r>
              <a:rPr lang="en-US" b="1" dirty="0" smtClean="0"/>
              <a:t>SQL</a:t>
            </a:r>
            <a:r>
              <a:rPr lang="zh-CN" altLang="en-US" b="1" dirty="0" smtClean="0"/>
              <a:t>命令（</a:t>
            </a:r>
            <a:r>
              <a:rPr lang="en-US" b="1" dirty="0" smtClean="0"/>
              <a:t>40</a:t>
            </a:r>
            <a:r>
              <a:rPr lang="zh-CN" altLang="en-US" b="1" dirty="0" smtClean="0"/>
              <a:t>分，每题</a:t>
            </a:r>
            <a:r>
              <a:rPr lang="en-US" b="1" dirty="0" smtClean="0"/>
              <a:t>8</a:t>
            </a:r>
            <a:r>
              <a:rPr lang="zh-CN" altLang="en-US" b="1" dirty="0" smtClean="0"/>
              <a:t>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在数据库中新建一张</a:t>
            </a:r>
            <a:r>
              <a:rPr lang="en-US" dirty="0" smtClean="0"/>
              <a:t>Teacher</a:t>
            </a:r>
            <a:r>
              <a:rPr lang="zh-CN" altLang="en-US" dirty="0" smtClean="0"/>
              <a:t>表，写出相应的</a:t>
            </a:r>
            <a:r>
              <a:rPr lang="en-US" dirty="0" smtClean="0"/>
              <a:t>SQL</a:t>
            </a:r>
            <a:r>
              <a:rPr lang="zh-CN" altLang="en-US" dirty="0" smtClean="0"/>
              <a:t>语句，各字段说明如下表所示：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00232" y="2357430"/>
          <a:ext cx="5357850" cy="2000262"/>
        </p:xfrm>
        <a:graphic>
          <a:graphicData uri="http://schemas.openxmlformats.org/drawingml/2006/table">
            <a:tbl>
              <a:tblPr/>
              <a:tblGrid>
                <a:gridCol w="1623804"/>
                <a:gridCol w="2129040"/>
                <a:gridCol w="1605006"/>
              </a:tblGrid>
              <a:tr h="39337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字段名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类型与长度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宋体"/>
                          <a:cs typeface="Times New Roman"/>
                        </a:rPr>
                        <a:t>Tno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Tname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NOT NULL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Tsex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Tdept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786050" y="4500570"/>
            <a:ext cx="400052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create table Teacher (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Tno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char(8) primary key,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Tname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char(8) not null,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Tsex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char(1),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Tdept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char(3))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zh-CN" altLang="en-US" dirty="0" smtClean="0"/>
              <a:t>用</a:t>
            </a:r>
            <a:r>
              <a:rPr lang="en-US" dirty="0" smtClean="0"/>
              <a:t>alter table</a:t>
            </a:r>
            <a:r>
              <a:rPr lang="zh-CN" altLang="en-US" dirty="0" smtClean="0"/>
              <a:t>命令修改关系模式</a:t>
            </a:r>
            <a:r>
              <a:rPr lang="en-US" dirty="0" smtClean="0"/>
              <a:t>Course(</a:t>
            </a:r>
            <a:r>
              <a:rPr lang="en-US" dirty="0" err="1" smtClean="0"/>
              <a:t>cno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, credit, type)</a:t>
            </a:r>
            <a:r>
              <a:rPr lang="zh-CN" altLang="en-US" dirty="0" smtClean="0"/>
              <a:t>，添加检查约束</a:t>
            </a:r>
            <a:r>
              <a:rPr lang="en-US" dirty="0" err="1" smtClean="0"/>
              <a:t>concredit</a:t>
            </a:r>
            <a:r>
              <a:rPr lang="zh-CN" altLang="en-US" dirty="0" smtClean="0"/>
              <a:t>，要求课程的学分最低不能低于</a:t>
            </a:r>
            <a:r>
              <a:rPr lang="en-US" dirty="0" smtClean="0"/>
              <a:t>1</a:t>
            </a:r>
            <a:r>
              <a:rPr lang="zh-CN" altLang="en-US" dirty="0" smtClean="0"/>
              <a:t>且最高不超过</a:t>
            </a:r>
            <a:r>
              <a:rPr lang="en-US" dirty="0" smtClean="0"/>
              <a:t>4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alter table Course add constraint </a:t>
            </a:r>
            <a:r>
              <a:rPr lang="en-US" dirty="0" err="1" smtClean="0">
                <a:solidFill>
                  <a:srgbClr val="FF0000"/>
                </a:solidFill>
              </a:rPr>
              <a:t>concredit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check(credit&gt;=1 and credit&lt;=4)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3. </a:t>
            </a:r>
            <a:r>
              <a:rPr lang="zh-CN" altLang="en-US" dirty="0" smtClean="0"/>
              <a:t>在</a:t>
            </a:r>
            <a:r>
              <a:rPr lang="en-US" dirty="0" smtClean="0"/>
              <a:t>Score</a:t>
            </a:r>
            <a:r>
              <a:rPr lang="zh-CN" altLang="en-US" dirty="0" smtClean="0"/>
              <a:t>表中，将课程号为“</a:t>
            </a:r>
            <a:r>
              <a:rPr lang="en-US" dirty="0" smtClean="0"/>
              <a:t>S01</a:t>
            </a:r>
            <a:r>
              <a:rPr lang="zh-CN" altLang="en-US" dirty="0" smtClean="0"/>
              <a:t>”的课程成绩每人都增加</a:t>
            </a:r>
            <a:r>
              <a:rPr lang="en-US" dirty="0" smtClean="0"/>
              <a:t>2</a:t>
            </a:r>
            <a:r>
              <a:rPr lang="zh-CN" altLang="en-US" dirty="0" smtClean="0"/>
              <a:t>分。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update Score set grade=grade+2  where </a:t>
            </a:r>
            <a:r>
              <a:rPr lang="en-US" dirty="0" err="1" smtClean="0">
                <a:solidFill>
                  <a:srgbClr val="FF0000"/>
                </a:solidFill>
              </a:rPr>
              <a:t>cno</a:t>
            </a:r>
            <a:r>
              <a:rPr lang="en-US" dirty="0" smtClean="0">
                <a:solidFill>
                  <a:srgbClr val="FF0000"/>
                </a:solidFill>
              </a:rPr>
              <a:t>=”S01”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1128</Words>
  <Application>Microsoft Office PowerPoint</Application>
  <PresentationFormat>全屏显示(4:3)</PresentationFormat>
  <Paragraphs>177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《数据库系统原理》复习课</vt:lpstr>
      <vt:lpstr>一、选择题（10分，每题1分）</vt:lpstr>
      <vt:lpstr>PowerPoint 演示文稿</vt:lpstr>
      <vt:lpstr>PowerPoint 演示文稿</vt:lpstr>
      <vt:lpstr>PowerPoint 演示文稿</vt:lpstr>
      <vt:lpstr>二、名词解释（10分，每题2分）</vt:lpstr>
      <vt:lpstr>三、写出运算结果（20分，每题5分）</vt:lpstr>
      <vt:lpstr>四、书写SQL命令（40分，每题8分）</vt:lpstr>
      <vt:lpstr>PowerPoint 演示文稿</vt:lpstr>
      <vt:lpstr>PowerPoint 演示文稿</vt:lpstr>
      <vt:lpstr>PowerPoint 演示文稿</vt:lpstr>
      <vt:lpstr>五、综合题（20分，每题10分）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《数据库系统原理》复习课</dc:title>
  <dc:creator>DELL</dc:creator>
  <cp:lastModifiedBy>ZYX</cp:lastModifiedBy>
  <cp:revision>9</cp:revision>
  <dcterms:created xsi:type="dcterms:W3CDTF">2020-12-24T05:38:21Z</dcterms:created>
  <dcterms:modified xsi:type="dcterms:W3CDTF">2020-12-28T06:49:25Z</dcterms:modified>
</cp:coreProperties>
</file>