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2021/12/28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期末复习题二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D8A7DFBE-67CF-46DF-9D8B-5C2D3EE8699C}" type="datetime2">
              <a:rPr lang="zh-CN" altLang="en-US" smtClean="0"/>
              <a:t>2021年12月28日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17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7620000" cy="20033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2.</a:t>
            </a:r>
            <a:r>
              <a:rPr lang="zh-CN" altLang="zh-CN" sz="2800" dirty="0"/>
              <a:t>用</a:t>
            </a:r>
            <a:r>
              <a:rPr lang="en-US" altLang="zh-CN" sz="2800" dirty="0"/>
              <a:t>alter table </a:t>
            </a:r>
            <a:r>
              <a:rPr lang="zh-CN" altLang="zh-CN" sz="2800" dirty="0"/>
              <a:t>命令为</a:t>
            </a:r>
            <a:r>
              <a:rPr lang="en-US" altLang="zh-CN" sz="2800" dirty="0"/>
              <a:t>SC</a:t>
            </a:r>
            <a:r>
              <a:rPr lang="zh-CN" altLang="zh-CN" sz="2800" dirty="0"/>
              <a:t>表中的</a:t>
            </a:r>
            <a:r>
              <a:rPr lang="en-US" altLang="zh-CN" sz="2800" dirty="0" err="1"/>
              <a:t>cno</a:t>
            </a:r>
            <a:r>
              <a:rPr lang="zh-CN" altLang="zh-CN" sz="2800" dirty="0"/>
              <a:t>添加外键约束</a:t>
            </a:r>
            <a:r>
              <a:rPr lang="en-US" altLang="zh-CN" sz="2800" dirty="0"/>
              <a:t>con1</a:t>
            </a:r>
            <a:r>
              <a:rPr lang="zh-CN" altLang="zh-CN" sz="2800" dirty="0"/>
              <a:t>，参照</a:t>
            </a:r>
            <a:r>
              <a:rPr lang="en-US" altLang="zh-CN" sz="2800" dirty="0"/>
              <a:t>Course</a:t>
            </a:r>
            <a:r>
              <a:rPr lang="zh-CN" altLang="zh-CN" sz="2800" dirty="0"/>
              <a:t>表中的</a:t>
            </a:r>
            <a:r>
              <a:rPr lang="en-US" altLang="zh-CN" sz="2800" dirty="0" err="1"/>
              <a:t>cno</a:t>
            </a:r>
            <a:r>
              <a:rPr lang="zh-CN" altLang="zh-CN" sz="2800" dirty="0"/>
              <a:t>，并设置为删除级联。</a:t>
            </a:r>
          </a:p>
          <a:p>
            <a:pPr marL="114300" indent="0">
              <a:buNone/>
            </a:pP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344816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SC add constraint con1 foreign key(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course(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delete cascade;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33826"/>
              </p:ext>
            </p:extLst>
          </p:nvPr>
        </p:nvGraphicFramePr>
        <p:xfrm>
          <a:off x="1043609" y="3909060"/>
          <a:ext cx="690607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77"/>
                <a:gridCol w="1849458"/>
                <a:gridCol w="925109"/>
                <a:gridCol w="1478315"/>
                <a:gridCol w="147831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B09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数据库原理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S01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选修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7544" y="2924944"/>
            <a:ext cx="72981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在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Course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表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Calibri" pitchFamily="34" charset="0"/>
              </a:rPr>
              <a:t>中，插入一条新记录，具体内容如下：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4768958"/>
            <a:ext cx="72728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Course values(‘B09’,’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数据库原理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’,3, ‘S01’,’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1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992" y="123046"/>
            <a:ext cx="7863239" cy="200339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4. </a:t>
            </a:r>
            <a:r>
              <a:rPr lang="zh-CN" altLang="zh-CN" sz="2800" dirty="0"/>
              <a:t>查询“计算机学院”所有年龄小于</a:t>
            </a:r>
            <a:r>
              <a:rPr lang="en-US" altLang="zh-CN" sz="2800" dirty="0"/>
              <a:t>20</a:t>
            </a:r>
            <a:r>
              <a:rPr lang="zh-CN" altLang="zh-CN" sz="2800" dirty="0"/>
              <a:t>岁的学生信息。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45028" y="1124744"/>
            <a:ext cx="7344816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student.*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student,depart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student.sdept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depart.dno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计算机学院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year(date())-year(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sbirth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)&lt;20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0992" y="3284984"/>
            <a:ext cx="79928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/>
              <a:t>5. </a:t>
            </a:r>
            <a:r>
              <a:rPr lang="zh-CN" altLang="zh-CN" sz="2800" dirty="0"/>
              <a:t>查询学分在</a:t>
            </a:r>
            <a:r>
              <a:rPr lang="en-US" altLang="zh-CN" sz="2800" dirty="0"/>
              <a:t>3</a:t>
            </a:r>
            <a:r>
              <a:rPr lang="zh-CN" altLang="zh-CN" sz="2800" dirty="0"/>
              <a:t>分及以上的课程的选课人数及平均分，输出课程号、课程名、选课人数和平均分。</a:t>
            </a: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028" y="4293096"/>
            <a:ext cx="7272808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course.cno,cname,count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rs,avg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(grade) as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pjf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course,sc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course.cno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sc.cno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ccredit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&gt;=3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course.cno,cname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9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13" y="47667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3200" dirty="0"/>
              <a:t>6. </a:t>
            </a:r>
            <a:r>
              <a:rPr lang="zh-CN" altLang="zh-CN" sz="3200" dirty="0"/>
              <a:t>查询“数据库原理”课程的先修课，输出先修课的课程号、课程名、学分。（要求用子查询完成）</a:t>
            </a:r>
          </a:p>
          <a:p>
            <a:pPr marL="114300" indent="0">
              <a:buNone/>
            </a:pP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650504" y="2420888"/>
            <a:ext cx="7344816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cno,cname,ccredit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=(select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cpno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数据库原理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2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13" y="47667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3200" dirty="0"/>
              <a:t>7</a:t>
            </a:r>
            <a:r>
              <a:rPr lang="en-US" altLang="zh-CN" sz="3200" dirty="0" smtClean="0"/>
              <a:t>.</a:t>
            </a:r>
            <a:r>
              <a:rPr lang="zh-CN" altLang="zh-CN" sz="3200" dirty="0"/>
              <a:t>创建断言</a:t>
            </a:r>
            <a:r>
              <a:rPr lang="en-US" altLang="zh-CN" sz="3200" dirty="0"/>
              <a:t>AS_XK</a:t>
            </a:r>
            <a:r>
              <a:rPr lang="zh-CN" altLang="zh-CN" sz="3200" dirty="0"/>
              <a:t>，要求</a:t>
            </a:r>
            <a:r>
              <a:rPr lang="en-US" altLang="zh-CN" sz="3200" dirty="0"/>
              <a:t>18</a:t>
            </a:r>
            <a:r>
              <a:rPr lang="zh-CN" altLang="zh-CN" sz="3200" dirty="0"/>
              <a:t>级学生每人的选课门数不得少于</a:t>
            </a:r>
            <a:r>
              <a:rPr lang="en-US" altLang="zh-CN" sz="3200" dirty="0"/>
              <a:t>3</a:t>
            </a:r>
            <a:r>
              <a:rPr lang="zh-CN" altLang="zh-CN" sz="3200" dirty="0"/>
              <a:t>门，试写出定义该断言的</a:t>
            </a:r>
            <a:r>
              <a:rPr lang="en-US" altLang="zh-CN" sz="3200" dirty="0"/>
              <a:t>SQL</a:t>
            </a:r>
            <a:r>
              <a:rPr lang="zh-CN" altLang="zh-CN" sz="3200" dirty="0"/>
              <a:t>语句。（注：学号的前两位表示入学年份）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467544" y="2669772"/>
            <a:ext cx="766591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assertion AS_XK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Check(3&lt;=all( select count(*)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=”18”  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“18%”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);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72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213" y="47667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3200" dirty="0"/>
              <a:t>8. </a:t>
            </a:r>
            <a:r>
              <a:rPr lang="zh-CN" altLang="zh-CN" sz="3200" dirty="0"/>
              <a:t>在</a:t>
            </a:r>
            <a:r>
              <a:rPr lang="en-US" altLang="zh-CN" sz="3200" dirty="0"/>
              <a:t>Course</a:t>
            </a:r>
            <a:r>
              <a:rPr lang="zh-CN" altLang="zh-CN" sz="3200" dirty="0"/>
              <a:t>表上创建一个名为</a:t>
            </a:r>
            <a:r>
              <a:rPr lang="en-US" altLang="zh-CN" sz="3200" dirty="0" err="1"/>
              <a:t>In_credit</a:t>
            </a:r>
            <a:r>
              <a:rPr lang="zh-CN" altLang="zh-CN" sz="3200" dirty="0"/>
              <a:t>的普通索引，索引关键字为</a:t>
            </a:r>
            <a:r>
              <a:rPr lang="en-US" altLang="zh-CN" sz="3200" dirty="0"/>
              <a:t>credit</a:t>
            </a:r>
            <a:r>
              <a:rPr lang="zh-CN" altLang="zh-CN" sz="3200" dirty="0"/>
              <a:t>，顺序为降序（</a:t>
            </a:r>
            <a:r>
              <a:rPr lang="en-US" altLang="zh-CN" sz="3200" dirty="0"/>
              <a:t>3</a:t>
            </a:r>
            <a:r>
              <a:rPr lang="zh-CN" altLang="zh-CN" sz="3200" dirty="0"/>
              <a:t>分）；将对该表的</a:t>
            </a:r>
            <a:r>
              <a:rPr lang="en-US" altLang="zh-CN" sz="3200" dirty="0"/>
              <a:t>select</a:t>
            </a:r>
            <a:r>
              <a:rPr lang="zh-CN" altLang="zh-CN" sz="3200" dirty="0"/>
              <a:t>操作权限授予所有人（</a:t>
            </a:r>
            <a:r>
              <a:rPr lang="en-US" altLang="zh-CN" sz="3200" dirty="0"/>
              <a:t>2</a:t>
            </a:r>
            <a:r>
              <a:rPr lang="zh-CN" altLang="zh-CN" sz="3200" dirty="0"/>
              <a:t>分）。</a:t>
            </a:r>
          </a:p>
        </p:txBody>
      </p:sp>
      <p:sp>
        <p:nvSpPr>
          <p:cNvPr id="4" name="矩形 3"/>
          <p:cNvSpPr/>
          <p:nvPr/>
        </p:nvSpPr>
        <p:spPr>
          <a:xfrm>
            <a:off x="450506" y="2780928"/>
            <a:ext cx="7992888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In_credit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Course(credit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table Course to public;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7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7620000" cy="1143000"/>
          </a:xfrm>
        </p:spPr>
        <p:txBody>
          <a:bodyPr/>
          <a:lstStyle/>
          <a:p>
            <a:r>
              <a:rPr lang="zh-CN" altLang="en-US" sz="2800" dirty="0" smtClean="0"/>
              <a:t>综合题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编写</a:t>
            </a:r>
            <a:r>
              <a:rPr lang="zh-CN" altLang="zh-CN" sz="2800" dirty="0"/>
              <a:t>函数</a:t>
            </a:r>
            <a:r>
              <a:rPr lang="en-US" altLang="zh-CN" sz="2800" dirty="0" err="1"/>
              <a:t>Meanprice</a:t>
            </a:r>
            <a:r>
              <a:rPr lang="zh-CN" altLang="zh-CN" sz="2800" dirty="0"/>
              <a:t>，将</a:t>
            </a:r>
            <a:r>
              <a:rPr lang="en-US" altLang="zh-CN" sz="2800" dirty="0"/>
              <a:t>type</a:t>
            </a:r>
            <a:r>
              <a:rPr lang="zh-CN" altLang="zh-CN" sz="2800" dirty="0"/>
              <a:t>作为输入参数，计算该类型的打印机的平均价格。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7620000" cy="5733256"/>
          </a:xfrm>
        </p:spPr>
        <p:txBody>
          <a:bodyPr>
            <a:noAutofit/>
          </a:bodyPr>
          <a:lstStyle/>
          <a:p>
            <a:pPr marL="114300" lvl="0" indent="0"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参考代码：（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MeanPrice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t text, out mean real)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$$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INT; total INT;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mean:=0;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:=0;total=0; 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select price from printer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type=t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+1;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total:= total+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LOOP;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mean:= total/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mCount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$$ LANGUAGE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plpgsql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20000" cy="1714202"/>
          </a:xfrm>
        </p:spPr>
        <p:txBody>
          <a:bodyPr/>
          <a:lstStyle/>
          <a:p>
            <a:r>
              <a:rPr lang="zh-CN" altLang="en-US" sz="2800" dirty="0" smtClean="0"/>
              <a:t>综合题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</a:t>
            </a:r>
            <a:r>
              <a:rPr lang="zh-CN" altLang="zh-CN" sz="2800" dirty="0"/>
              <a:t>根据已知信息完成如下设计：</a:t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）设计该管理系统的</a:t>
            </a:r>
            <a:r>
              <a:rPr lang="en-US" altLang="zh-CN" sz="2800" dirty="0"/>
              <a:t>E-R</a:t>
            </a:r>
            <a:r>
              <a:rPr lang="zh-CN" altLang="zh-CN" sz="2800" dirty="0"/>
              <a:t>图；</a:t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）将该</a:t>
            </a:r>
            <a:r>
              <a:rPr lang="en-US" altLang="zh-CN" sz="2800" dirty="0"/>
              <a:t>E-R</a:t>
            </a:r>
            <a:r>
              <a:rPr lang="zh-CN" altLang="zh-CN" sz="2800" dirty="0"/>
              <a:t>图转换为对应的关系模式，并标出主键。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4098" name="Picture 2" descr="HFDHJFR~GI}NLUW_CTM2D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7602"/>
            <a:ext cx="7488832" cy="49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1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88640"/>
            <a:ext cx="8136904" cy="659735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zh-CN" altLang="zh-CN" sz="2400" b="1" dirty="0"/>
              <a:t>关系模式设计一：</a:t>
            </a:r>
            <a:r>
              <a:rPr lang="zh-CN" altLang="zh-CN" sz="2400" dirty="0"/>
              <a:t>（</a:t>
            </a:r>
            <a:r>
              <a:rPr lang="pt-BR" altLang="zh-CN" sz="2400" dirty="0"/>
              <a:t>4</a:t>
            </a:r>
            <a:r>
              <a:rPr lang="zh-CN" altLang="zh-CN" sz="2400" dirty="0"/>
              <a:t>分）</a:t>
            </a:r>
          </a:p>
          <a:p>
            <a:pPr marL="114300" indent="0">
              <a:buNone/>
            </a:pPr>
            <a:r>
              <a:rPr lang="zh-CN" altLang="zh-CN" sz="2400" dirty="0"/>
              <a:t>社区（</a:t>
            </a:r>
            <a:r>
              <a:rPr lang="zh-CN" altLang="zh-CN" sz="2400" u="sng" dirty="0"/>
              <a:t>社区名称</a:t>
            </a:r>
            <a:r>
              <a:rPr lang="zh-CN" altLang="zh-CN" sz="2400" dirty="0"/>
              <a:t>，地址，联系人，联系电话）</a:t>
            </a:r>
          </a:p>
          <a:p>
            <a:pPr marL="114300" indent="0">
              <a:buNone/>
            </a:pPr>
            <a:r>
              <a:rPr lang="zh-CN" altLang="zh-CN" sz="2400" dirty="0"/>
              <a:t>老人（</a:t>
            </a:r>
            <a:r>
              <a:rPr lang="zh-CN" altLang="zh-CN" sz="2400" u="sng" dirty="0"/>
              <a:t>助餐卡号</a:t>
            </a:r>
            <a:r>
              <a:rPr lang="zh-CN" altLang="zh-CN" sz="2400" dirty="0"/>
              <a:t>，姓名，性别，出生日期，家庭住址，卡内余额）</a:t>
            </a:r>
          </a:p>
          <a:p>
            <a:pPr marL="114300" indent="0">
              <a:buNone/>
            </a:pPr>
            <a:r>
              <a:rPr lang="zh-CN" altLang="zh-CN" sz="2400" dirty="0"/>
              <a:t>助餐点（</a:t>
            </a:r>
            <a:r>
              <a:rPr lang="zh-CN" altLang="zh-CN" sz="2400" u="sng" dirty="0"/>
              <a:t>餐点编号</a:t>
            </a:r>
            <a:r>
              <a:rPr lang="zh-CN" altLang="zh-CN" sz="2400" dirty="0"/>
              <a:t>，地址，负责人，联系电话，所属社区）</a:t>
            </a:r>
          </a:p>
          <a:p>
            <a:pPr marL="114300" indent="0">
              <a:buNone/>
            </a:pPr>
            <a:r>
              <a:rPr lang="zh-CN" altLang="zh-CN" sz="2400" dirty="0"/>
              <a:t>用餐（</a:t>
            </a:r>
            <a:r>
              <a:rPr lang="zh-CN" altLang="zh-CN" sz="2400" u="sng" dirty="0"/>
              <a:t>助餐卡号，餐点编号</a:t>
            </a:r>
            <a:r>
              <a:rPr lang="zh-CN" altLang="zh-CN" sz="2400" dirty="0"/>
              <a:t>，用餐时间，金额）</a:t>
            </a:r>
          </a:p>
          <a:p>
            <a:pPr marL="114300" indent="0">
              <a:buNone/>
            </a:pPr>
            <a:endParaRPr lang="zh-CN" altLang="zh-CN" sz="2400" dirty="0"/>
          </a:p>
          <a:p>
            <a:pPr marL="114300" indent="0">
              <a:buNone/>
            </a:pPr>
            <a:r>
              <a:rPr lang="zh-CN" altLang="zh-CN" sz="2400" b="1" dirty="0"/>
              <a:t>关系模式设计二：</a:t>
            </a:r>
            <a:r>
              <a:rPr lang="zh-CN" altLang="zh-CN" sz="2400" dirty="0"/>
              <a:t>（</a:t>
            </a:r>
            <a:r>
              <a:rPr lang="pt-BR" altLang="zh-CN" sz="2400" dirty="0"/>
              <a:t>4</a:t>
            </a:r>
            <a:r>
              <a:rPr lang="zh-CN" altLang="zh-CN" sz="2400" dirty="0"/>
              <a:t>分）</a:t>
            </a:r>
          </a:p>
          <a:p>
            <a:pPr marL="114300" indent="0">
              <a:buNone/>
            </a:pPr>
            <a:r>
              <a:rPr lang="zh-CN" altLang="zh-CN" sz="2400" dirty="0"/>
              <a:t>社区（</a:t>
            </a:r>
            <a:r>
              <a:rPr lang="zh-CN" altLang="zh-CN" sz="2400" u="sng" dirty="0"/>
              <a:t>社区名称</a:t>
            </a:r>
            <a:r>
              <a:rPr lang="zh-CN" altLang="zh-CN" sz="2400" dirty="0"/>
              <a:t>，地址，联系人，联系电话）</a:t>
            </a:r>
          </a:p>
          <a:p>
            <a:pPr marL="114300" indent="0">
              <a:buNone/>
            </a:pPr>
            <a:r>
              <a:rPr lang="zh-CN" altLang="zh-CN" sz="2400" dirty="0"/>
              <a:t>老人（</a:t>
            </a:r>
            <a:r>
              <a:rPr lang="zh-CN" altLang="zh-CN" sz="2400" u="sng" dirty="0"/>
              <a:t>助餐卡号</a:t>
            </a:r>
            <a:r>
              <a:rPr lang="zh-CN" altLang="zh-CN" sz="2400" dirty="0"/>
              <a:t>，姓名，性别，出生日期，家庭住址，卡内余额）</a:t>
            </a:r>
          </a:p>
          <a:p>
            <a:pPr marL="114300" indent="0">
              <a:buNone/>
            </a:pPr>
            <a:r>
              <a:rPr lang="zh-CN" altLang="zh-CN" sz="2400" dirty="0"/>
              <a:t>助餐点（</a:t>
            </a:r>
            <a:r>
              <a:rPr lang="zh-CN" altLang="zh-CN" sz="2400" u="sng" dirty="0"/>
              <a:t>餐点编号</a:t>
            </a:r>
            <a:r>
              <a:rPr lang="zh-CN" altLang="zh-CN" sz="2400" dirty="0"/>
              <a:t>，地址，负责人，联系电话）</a:t>
            </a:r>
          </a:p>
          <a:p>
            <a:pPr marL="114300" indent="0">
              <a:buNone/>
            </a:pPr>
            <a:r>
              <a:rPr lang="zh-CN" altLang="zh-CN" sz="2400" dirty="0"/>
              <a:t>所属（</a:t>
            </a:r>
            <a:r>
              <a:rPr lang="zh-CN" altLang="zh-CN" sz="2400" u="sng" dirty="0"/>
              <a:t>餐点编号</a:t>
            </a:r>
            <a:r>
              <a:rPr lang="zh-CN" altLang="zh-CN" sz="2400" dirty="0"/>
              <a:t>，社区名称）</a:t>
            </a:r>
          </a:p>
          <a:p>
            <a:pPr marL="114300" indent="0">
              <a:buNone/>
            </a:pPr>
            <a:r>
              <a:rPr lang="zh-CN" altLang="zh-CN" sz="2400" dirty="0"/>
              <a:t>用餐（</a:t>
            </a:r>
            <a:r>
              <a:rPr lang="zh-CN" altLang="zh-CN" sz="2400" u="sng" dirty="0"/>
              <a:t>助餐卡号，餐点编号</a:t>
            </a:r>
            <a:r>
              <a:rPr lang="zh-CN" altLang="zh-CN" sz="2400" dirty="0"/>
              <a:t>，用餐时间，金额）</a:t>
            </a:r>
          </a:p>
          <a:p>
            <a:pPr marL="11430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761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b="1" dirty="0"/>
              <a:t>一、判断题（共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题，每题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分，共计</a:t>
            </a:r>
            <a:r>
              <a:rPr lang="en-US" altLang="zh-CN" sz="2800" b="1" dirty="0"/>
              <a:t>10</a:t>
            </a:r>
            <a:r>
              <a:rPr lang="zh-CN" altLang="zh-CN" sz="2800" b="1" dirty="0"/>
              <a:t>分）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b="1" dirty="0"/>
              <a:t>正确的打</a:t>
            </a:r>
            <a:r>
              <a:rPr lang="en-US" altLang="zh-CN" sz="2800" b="1" dirty="0">
                <a:sym typeface="Wingdings 2"/>
              </a:rPr>
              <a:t></a:t>
            </a:r>
            <a:r>
              <a:rPr lang="zh-CN" altLang="zh-CN" sz="2800" b="1" dirty="0"/>
              <a:t>，错误的打</a:t>
            </a:r>
            <a:r>
              <a:rPr lang="en-US" altLang="zh-CN" sz="2800" b="1" dirty="0">
                <a:sym typeface="Wingdings 2"/>
              </a:rPr>
              <a:t></a:t>
            </a:r>
            <a:r>
              <a:rPr lang="zh-CN" altLang="zh-CN" sz="2800" dirty="0"/>
              <a:t/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806489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zh-CN" sz="2800" dirty="0"/>
              <a:t>关系数据模型采用的是一种层状结构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2. </a:t>
            </a:r>
            <a:r>
              <a:rPr lang="zh-CN" altLang="zh-CN" sz="2800" dirty="0"/>
              <a:t>两个表必须结构完全一致，才可以进行笛卡尔乘操作。 </a:t>
            </a:r>
            <a:r>
              <a:rPr lang="en-US" altLang="zh-CN" sz="2800" dirty="0"/>
              <a:t>        </a:t>
            </a:r>
            <a:r>
              <a:rPr lang="zh-CN" altLang="zh-CN" sz="2800" dirty="0"/>
              <a:t>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3. </a:t>
            </a:r>
            <a:r>
              <a:rPr lang="zh-CN" altLang="zh-CN" sz="2800" dirty="0"/>
              <a:t>当两个子查询的结果结构完全一致时，才可以执行并、交、差操作。（ </a:t>
            </a:r>
            <a:r>
              <a:rPr lang="en-US" altLang="zh-CN" sz="2800" dirty="0"/>
              <a:t>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4. </a:t>
            </a:r>
            <a:r>
              <a:rPr lang="zh-CN" altLang="zh-CN" sz="2800" dirty="0"/>
              <a:t>数据库三级模式体系结构的划分，主要是为了保证数据的安全性。（ </a:t>
            </a:r>
            <a:r>
              <a:rPr lang="en-US" altLang="zh-CN" sz="2800" dirty="0"/>
              <a:t>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5. </a:t>
            </a:r>
            <a:r>
              <a:rPr lang="zh-CN" altLang="zh-CN" sz="2800" dirty="0"/>
              <a:t>删除表结构的命令是</a:t>
            </a:r>
            <a:r>
              <a:rPr lang="en-US" altLang="zh-CN" sz="2800" dirty="0"/>
              <a:t>delete table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     </a:t>
            </a:r>
            <a:r>
              <a:rPr lang="zh-CN" altLang="zh-CN" sz="2800" dirty="0"/>
              <a:t>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35796"/>
              </p:ext>
            </p:extLst>
          </p:nvPr>
        </p:nvGraphicFramePr>
        <p:xfrm>
          <a:off x="899592" y="5877272"/>
          <a:ext cx="4464495" cy="3556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92899"/>
                <a:gridCol w="892899"/>
                <a:gridCol w="892899"/>
                <a:gridCol w="892899"/>
                <a:gridCol w="892899"/>
              </a:tblGrid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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9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6. </a:t>
            </a:r>
            <a:r>
              <a:rPr lang="zh-CN" altLang="zh-CN" sz="2800" dirty="0"/>
              <a:t>事务的原子性是指事务中包括的所有操作要么都做，要么都不做。（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7. </a:t>
            </a:r>
            <a:r>
              <a:rPr lang="zh-CN" altLang="zh-CN" sz="2800" dirty="0"/>
              <a:t>所有的视图都可以更新</a:t>
            </a:r>
            <a:r>
              <a:rPr lang="zh-CN" altLang="zh-CN" sz="2800" dirty="0" smtClean="0"/>
              <a:t>。</a:t>
            </a:r>
            <a:r>
              <a:rPr lang="en-US" altLang="zh-CN" sz="2800" dirty="0" smtClean="0"/>
              <a:t>         </a:t>
            </a:r>
            <a:r>
              <a:rPr lang="zh-CN" altLang="zh-CN" sz="2800" dirty="0"/>
              <a:t>（  </a:t>
            </a:r>
            <a:r>
              <a:rPr lang="en-US" altLang="zh-CN" sz="2800" dirty="0"/>
              <a:t>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8. </a:t>
            </a:r>
            <a:r>
              <a:rPr lang="zh-CN" altLang="zh-CN" sz="2800" dirty="0"/>
              <a:t>平时只要做好数据库的备份就行，不需要登记日志文件。</a:t>
            </a:r>
            <a:r>
              <a:rPr lang="en-US" altLang="zh-CN" sz="2800" dirty="0"/>
              <a:t>     </a:t>
            </a:r>
            <a:r>
              <a:rPr lang="zh-CN" altLang="zh-CN" sz="2800" dirty="0"/>
              <a:t>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9. </a:t>
            </a:r>
            <a:r>
              <a:rPr lang="zh-CN" altLang="zh-CN" sz="2800" dirty="0"/>
              <a:t>子查询的条件如果依赖于父查询，这类查询被称为相关子查询。 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r>
              <a:rPr lang="en-US" altLang="zh-CN" sz="2800" dirty="0"/>
              <a:t>10. </a:t>
            </a:r>
            <a:r>
              <a:rPr lang="zh-CN" altLang="zh-CN" sz="2800" dirty="0"/>
              <a:t>根据关系规范化理论，规范化程度越高，模式就越好。</a:t>
            </a:r>
            <a:r>
              <a:rPr lang="en-US" altLang="zh-CN" sz="2800" dirty="0"/>
              <a:t>       </a:t>
            </a:r>
            <a:r>
              <a:rPr lang="zh-CN" altLang="zh-CN" sz="2800" dirty="0"/>
              <a:t>（</a:t>
            </a:r>
            <a:r>
              <a:rPr lang="en-US" altLang="zh-CN" sz="2800" dirty="0"/>
              <a:t>    </a:t>
            </a:r>
            <a:r>
              <a:rPr lang="zh-CN" altLang="zh-CN" sz="2800" dirty="0"/>
              <a:t>）</a:t>
            </a:r>
          </a:p>
          <a:p>
            <a:pPr marL="114300" indent="0">
              <a:buNone/>
            </a:pP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29143"/>
              </p:ext>
            </p:extLst>
          </p:nvPr>
        </p:nvGraphicFramePr>
        <p:xfrm>
          <a:off x="1115616" y="5229200"/>
          <a:ext cx="4464496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936"/>
                <a:gridCol w="893140"/>
                <a:gridCol w="893140"/>
                <a:gridCol w="893140"/>
                <a:gridCol w="893140"/>
              </a:tblGrid>
              <a:tr h="3556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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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4400" kern="100" dirty="0">
                          <a:solidFill>
                            <a:srgbClr val="FF0000"/>
                          </a:solidFill>
                          <a:effectLst/>
                          <a:sym typeface="Wingdings 2"/>
                        </a:rPr>
                        <a:t></a:t>
                      </a:r>
                      <a:endParaRPr lang="zh-CN" sz="4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74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二、填空题（共</a:t>
            </a:r>
            <a:r>
              <a:rPr lang="en-US" altLang="zh-CN" sz="2800" dirty="0"/>
              <a:t>10</a:t>
            </a:r>
            <a:r>
              <a:rPr lang="zh-CN" altLang="zh-CN" sz="2800" dirty="0"/>
              <a:t>题，每空</a:t>
            </a:r>
            <a:r>
              <a:rPr lang="en-US" altLang="zh-CN" sz="2800" dirty="0"/>
              <a:t>1</a:t>
            </a:r>
            <a:r>
              <a:rPr lang="zh-CN" altLang="zh-CN" sz="2800" dirty="0"/>
              <a:t>分，共计</a:t>
            </a:r>
            <a:r>
              <a:rPr lang="en-US" altLang="zh-CN" sz="2800" dirty="0"/>
              <a:t>10</a:t>
            </a:r>
            <a:r>
              <a:rPr lang="zh-CN" altLang="zh-CN" sz="2800" dirty="0"/>
              <a:t>分）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1. DBMS</a:t>
            </a:r>
            <a:r>
              <a:rPr lang="zh-CN" altLang="zh-CN" sz="2800" dirty="0"/>
              <a:t>是位于用户和</a:t>
            </a:r>
            <a:r>
              <a:rPr lang="en-US" altLang="zh-CN" sz="2800" dirty="0" smtClean="0"/>
              <a:t>___</a:t>
            </a:r>
            <a:r>
              <a:rPr lang="zh-CN" altLang="zh-CN" sz="2800" u="sng" dirty="0">
                <a:solidFill>
                  <a:srgbClr val="FF0000"/>
                </a:solidFill>
              </a:rPr>
              <a:t>操作系统</a:t>
            </a:r>
            <a:r>
              <a:rPr lang="en-US" altLang="zh-CN" sz="2800" dirty="0" smtClean="0"/>
              <a:t>________</a:t>
            </a:r>
            <a:r>
              <a:rPr lang="zh-CN" altLang="zh-CN" sz="2800" dirty="0"/>
              <a:t>之间的一层系统管理软件。</a:t>
            </a:r>
          </a:p>
          <a:p>
            <a:pPr marL="114300" indent="0">
              <a:buNone/>
            </a:pPr>
            <a:r>
              <a:rPr lang="en-US" altLang="zh-CN" sz="2800" dirty="0"/>
              <a:t>2. </a:t>
            </a:r>
            <a:r>
              <a:rPr lang="zh-CN" altLang="zh-CN" sz="2800" dirty="0"/>
              <a:t>关系模型由关系数据结构、关系操作集合和</a:t>
            </a:r>
            <a:r>
              <a:rPr lang="en-US" altLang="zh-CN" sz="2800" dirty="0" smtClean="0"/>
              <a:t>___</a:t>
            </a:r>
            <a:r>
              <a:rPr lang="zh-CN" altLang="zh-CN" sz="2800" u="sng" dirty="0">
                <a:solidFill>
                  <a:srgbClr val="FF0000"/>
                </a:solidFill>
              </a:rPr>
              <a:t>关系完整性约束</a:t>
            </a:r>
            <a:r>
              <a:rPr lang="en-US" altLang="zh-CN" sz="2800" dirty="0" smtClean="0"/>
              <a:t>________</a:t>
            </a:r>
            <a:r>
              <a:rPr lang="zh-CN" altLang="zh-CN" sz="2800" dirty="0"/>
              <a:t>三部分组成。</a:t>
            </a:r>
          </a:p>
          <a:p>
            <a:pPr marL="114300" indent="0">
              <a:buNone/>
            </a:pPr>
            <a:r>
              <a:rPr lang="en-US" altLang="zh-CN" sz="2800" dirty="0"/>
              <a:t>3. </a:t>
            </a:r>
            <a:r>
              <a:rPr lang="zh-CN" altLang="zh-CN" sz="2800" dirty="0"/>
              <a:t>若关系中的某一属性组的值能唯一地标识一个元组，则称该属性组为</a:t>
            </a:r>
            <a:r>
              <a:rPr lang="en-US" altLang="zh-CN" sz="2800" dirty="0" smtClean="0"/>
              <a:t>__</a:t>
            </a:r>
            <a:r>
              <a:rPr lang="zh-CN" altLang="zh-CN" sz="2800" u="sng" dirty="0">
                <a:solidFill>
                  <a:srgbClr val="FF0000"/>
                </a:solidFill>
              </a:rPr>
              <a:t>候选码</a:t>
            </a:r>
            <a:r>
              <a:rPr lang="en-US" altLang="zh-CN" sz="2800" dirty="0" smtClean="0"/>
              <a:t>_________</a:t>
            </a:r>
            <a:r>
              <a:rPr lang="zh-CN" altLang="zh-CN" sz="2800" dirty="0"/>
              <a:t>。</a:t>
            </a:r>
          </a:p>
          <a:p>
            <a:pPr marL="114300" indent="0">
              <a:buNone/>
            </a:pPr>
            <a:r>
              <a:rPr lang="en-US" altLang="zh-CN" sz="2800" dirty="0"/>
              <a:t>4. </a:t>
            </a:r>
            <a:r>
              <a:rPr lang="zh-CN" altLang="zh-CN" sz="2800" dirty="0"/>
              <a:t>数据库的完整性是指数据的正确性和</a:t>
            </a:r>
            <a:r>
              <a:rPr lang="en-US" altLang="zh-CN" sz="2800" dirty="0" smtClean="0"/>
              <a:t>___</a:t>
            </a:r>
            <a:r>
              <a:rPr lang="zh-CN" altLang="zh-CN" sz="2800" u="sng" dirty="0" smtClean="0">
                <a:solidFill>
                  <a:srgbClr val="FF0000"/>
                </a:solidFill>
              </a:rPr>
              <a:t>相容性</a:t>
            </a:r>
            <a:r>
              <a:rPr lang="en-US" altLang="zh-CN" sz="2800" dirty="0" smtClean="0"/>
              <a:t>_______</a:t>
            </a:r>
            <a:r>
              <a:rPr lang="zh-CN" altLang="zh-CN" sz="2800" dirty="0"/>
              <a:t>。</a:t>
            </a:r>
          </a:p>
          <a:p>
            <a:pPr marL="114300" indent="0">
              <a:buNone/>
            </a:pPr>
            <a:r>
              <a:rPr lang="en-US" altLang="zh-CN" sz="2800" dirty="0"/>
              <a:t>5. </a:t>
            </a:r>
            <a:r>
              <a:rPr lang="zh-CN" altLang="zh-CN" sz="2800" dirty="0"/>
              <a:t>事务具有</a:t>
            </a:r>
            <a:r>
              <a:rPr lang="en-US" altLang="zh-CN" sz="2800" dirty="0"/>
              <a:t>ACID</a:t>
            </a:r>
            <a:r>
              <a:rPr lang="zh-CN" altLang="zh-CN" sz="2800" dirty="0"/>
              <a:t>特性，分别是指原子性、一致性、隔离性和</a:t>
            </a:r>
            <a:r>
              <a:rPr lang="en-US" altLang="zh-CN" sz="2800" dirty="0" smtClean="0"/>
              <a:t>___</a:t>
            </a:r>
            <a:r>
              <a:rPr lang="zh-CN" altLang="zh-CN" sz="2800" u="sng" dirty="0">
                <a:solidFill>
                  <a:srgbClr val="FF0000"/>
                </a:solidFill>
              </a:rPr>
              <a:t>持久性</a:t>
            </a:r>
            <a:r>
              <a:rPr lang="en-US" altLang="zh-CN" sz="2800" dirty="0" smtClean="0"/>
              <a:t>________</a:t>
            </a:r>
            <a:r>
              <a:rPr lang="zh-CN" altLang="zh-CN" sz="2800" dirty="0"/>
              <a:t>。</a:t>
            </a:r>
          </a:p>
          <a:p>
            <a:pPr marL="11430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15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7620000" cy="597666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6. </a:t>
            </a:r>
            <a:r>
              <a:rPr lang="zh-CN" altLang="zh-CN" sz="2800" dirty="0"/>
              <a:t>在</a:t>
            </a:r>
            <a:r>
              <a:rPr lang="en-US" altLang="zh-CN" sz="2800" dirty="0"/>
              <a:t>SELECT-SQL</a:t>
            </a:r>
            <a:r>
              <a:rPr lang="zh-CN" altLang="zh-CN" sz="2800" dirty="0"/>
              <a:t>语句中，如果要消除结果中重复的行，需要使用关键字</a:t>
            </a:r>
            <a:r>
              <a:rPr lang="en-US" altLang="zh-CN" sz="2800" dirty="0" smtClean="0"/>
              <a:t>__</a:t>
            </a:r>
            <a:r>
              <a:rPr lang="en-US" altLang="zh-CN" sz="2800" u="sng" dirty="0">
                <a:solidFill>
                  <a:srgbClr val="FF0000"/>
                </a:solidFill>
              </a:rPr>
              <a:t>distinct</a:t>
            </a:r>
            <a:r>
              <a:rPr lang="en-US" altLang="zh-CN" sz="2800" dirty="0" smtClean="0"/>
              <a:t>_________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7. </a:t>
            </a:r>
            <a:r>
              <a:rPr lang="zh-CN" altLang="zh-CN" sz="2800" dirty="0"/>
              <a:t>若关系模式</a:t>
            </a:r>
            <a:r>
              <a:rPr lang="en-US" altLang="zh-CN" sz="2800" i="1" dirty="0"/>
              <a:t>R</a:t>
            </a:r>
            <a:r>
              <a:rPr lang="zh-CN" altLang="zh-CN" sz="2800" dirty="0"/>
              <a:t>∈</a:t>
            </a:r>
            <a:r>
              <a:rPr lang="en-US" altLang="zh-CN" sz="2800" dirty="0"/>
              <a:t>1NF</a:t>
            </a:r>
            <a:r>
              <a:rPr lang="zh-CN" altLang="zh-CN" sz="2800" dirty="0"/>
              <a:t>，并且每一个非主属性都完全函数依赖于任何一个候选码，则</a:t>
            </a:r>
            <a:r>
              <a:rPr lang="en-US" altLang="zh-CN" sz="2800" i="1" dirty="0"/>
              <a:t>R</a:t>
            </a:r>
            <a:r>
              <a:rPr lang="zh-CN" altLang="zh-CN" sz="2800" dirty="0"/>
              <a:t>∈</a:t>
            </a:r>
            <a:r>
              <a:rPr lang="en-US" altLang="zh-CN" sz="2800" dirty="0" smtClean="0"/>
              <a:t>__</a:t>
            </a:r>
            <a:r>
              <a:rPr lang="en-US" altLang="zh-CN" sz="2800" u="sng" dirty="0">
                <a:solidFill>
                  <a:srgbClr val="FF0000"/>
                </a:solidFill>
              </a:rPr>
              <a:t>2NF</a:t>
            </a:r>
            <a:r>
              <a:rPr lang="en-US" altLang="zh-CN" sz="2800" dirty="0" smtClean="0"/>
              <a:t>_____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8. Where</a:t>
            </a:r>
            <a:r>
              <a:rPr lang="zh-CN" altLang="zh-CN" sz="2800" dirty="0"/>
              <a:t>子句的条件表达式中</a:t>
            </a:r>
            <a:r>
              <a:rPr lang="en-US" altLang="zh-CN" sz="2800" dirty="0"/>
              <a:t>,</a:t>
            </a:r>
            <a:r>
              <a:rPr lang="zh-CN" altLang="zh-CN" sz="2800" dirty="0"/>
              <a:t>可以匹配</a:t>
            </a:r>
            <a:r>
              <a:rPr lang="en-US" altLang="zh-CN" sz="2800" dirty="0"/>
              <a:t>0</a:t>
            </a:r>
            <a:r>
              <a:rPr lang="zh-CN" altLang="zh-CN" sz="2800" dirty="0"/>
              <a:t>个到多个字符的通配符是</a:t>
            </a:r>
            <a:r>
              <a:rPr lang="en-US" altLang="zh-CN" sz="2800" dirty="0" smtClean="0"/>
              <a:t>__</a:t>
            </a:r>
            <a:r>
              <a:rPr lang="en-US" altLang="zh-CN" sz="2800" u="sng" dirty="0">
                <a:solidFill>
                  <a:srgbClr val="FF0000"/>
                </a:solidFill>
              </a:rPr>
              <a:t>%</a:t>
            </a:r>
            <a:r>
              <a:rPr lang="en-US" altLang="zh-CN" sz="2800" dirty="0" smtClean="0"/>
              <a:t>____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9. </a:t>
            </a:r>
            <a:r>
              <a:rPr lang="zh-CN" altLang="zh-CN" sz="2800" dirty="0"/>
              <a:t>对于事务型故障，采取的恢复策略是</a:t>
            </a:r>
            <a:r>
              <a:rPr lang="en-US" altLang="zh-CN" sz="2800" dirty="0" smtClean="0"/>
              <a:t>__</a:t>
            </a:r>
            <a:r>
              <a:rPr lang="zh-CN" altLang="zh-CN" sz="2800" u="sng" dirty="0">
                <a:solidFill>
                  <a:srgbClr val="FF0000"/>
                </a:solidFill>
              </a:rPr>
              <a:t>事务撤销</a:t>
            </a:r>
            <a:r>
              <a:rPr lang="en-US" altLang="zh-CN" sz="2800" u="sng" dirty="0">
                <a:solidFill>
                  <a:srgbClr val="FF0000"/>
                </a:solidFill>
              </a:rPr>
              <a:t>/Undo</a:t>
            </a:r>
            <a:r>
              <a:rPr lang="en-US" altLang="zh-CN" sz="2800" dirty="0" smtClean="0"/>
              <a:t>_________</a:t>
            </a:r>
            <a:r>
              <a:rPr lang="zh-CN" altLang="zh-CN" sz="2800" dirty="0"/>
              <a:t>。</a:t>
            </a:r>
          </a:p>
          <a:p>
            <a:r>
              <a:rPr lang="en-US" altLang="zh-CN" sz="2800" dirty="0"/>
              <a:t>10. </a:t>
            </a:r>
            <a:r>
              <a:rPr lang="zh-CN" altLang="zh-CN" sz="2800" dirty="0"/>
              <a:t>对并发操作若不加以控制，可能会带来数据</a:t>
            </a:r>
            <a:r>
              <a:rPr lang="en-US" altLang="zh-CN" sz="2800" dirty="0" smtClean="0"/>
              <a:t>__</a:t>
            </a:r>
            <a:r>
              <a:rPr lang="zh-CN" altLang="zh-CN" sz="2800" u="sng" dirty="0">
                <a:solidFill>
                  <a:srgbClr val="FF0000"/>
                </a:solidFill>
              </a:rPr>
              <a:t>不一致</a:t>
            </a:r>
            <a:r>
              <a:rPr lang="en-US" altLang="zh-CN" sz="2800" u="sng" dirty="0">
                <a:solidFill>
                  <a:srgbClr val="FF0000"/>
                </a:solidFill>
              </a:rPr>
              <a:t>/(</a:t>
            </a:r>
            <a:r>
              <a:rPr lang="zh-CN" altLang="zh-CN" sz="2800" u="sng" dirty="0">
                <a:solidFill>
                  <a:srgbClr val="FF0000"/>
                </a:solidFill>
              </a:rPr>
              <a:t>丢失修改、不可重复读、读“脏”数据</a:t>
            </a:r>
            <a:r>
              <a:rPr lang="en-US" altLang="zh-CN" sz="2800" u="sng" dirty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_________</a:t>
            </a:r>
            <a:r>
              <a:rPr lang="zh-CN" altLang="zh-CN" sz="2800" dirty="0"/>
              <a:t>问题。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73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dirty="0"/>
              <a:t>三、简答题（共</a:t>
            </a:r>
            <a:r>
              <a:rPr lang="en-US" altLang="zh-CN" sz="3200" dirty="0"/>
              <a:t>4</a:t>
            </a:r>
            <a:r>
              <a:rPr lang="zh-CN" altLang="zh-CN" sz="3200" dirty="0"/>
              <a:t>题，共计</a:t>
            </a:r>
            <a:r>
              <a:rPr lang="en-US" altLang="zh-CN" sz="3200" dirty="0"/>
              <a:t>20</a:t>
            </a:r>
            <a:r>
              <a:rPr lang="zh-CN" altLang="zh-CN" sz="3200" dirty="0"/>
              <a:t>分）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1. </a:t>
            </a:r>
            <a:r>
              <a:rPr lang="zh-CN" altLang="zh-CN" sz="2800" dirty="0"/>
              <a:t>试述等值连接与自然连接的区别和联系。（</a:t>
            </a:r>
            <a:r>
              <a:rPr lang="en-US" altLang="zh-CN" sz="2800" dirty="0"/>
              <a:t>4</a:t>
            </a:r>
            <a:r>
              <a:rPr lang="zh-CN" altLang="zh-CN" sz="2800" dirty="0"/>
              <a:t>分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pPr marL="114300" indent="0">
              <a:buNone/>
            </a:pPr>
            <a:r>
              <a:rPr lang="zh-CN" altLang="zh-CN" sz="2800" dirty="0"/>
              <a:t>答：连接运算符是“</a:t>
            </a:r>
            <a:r>
              <a:rPr lang="en-US" altLang="zh-CN" sz="2800" dirty="0"/>
              <a:t>=</a:t>
            </a:r>
            <a:r>
              <a:rPr lang="zh-CN" altLang="zh-CN" sz="2800" dirty="0"/>
              <a:t>”的连接运算称为等值连接。它是从关系</a:t>
            </a:r>
            <a:r>
              <a:rPr lang="en-US" altLang="zh-CN" sz="2800" dirty="0"/>
              <a:t>R</a:t>
            </a:r>
            <a:r>
              <a:rPr lang="zh-CN" altLang="zh-CN" sz="2800" dirty="0"/>
              <a:t>与</a:t>
            </a:r>
            <a:r>
              <a:rPr lang="en-US" altLang="zh-CN" sz="2800" dirty="0"/>
              <a:t>S</a:t>
            </a:r>
            <a:r>
              <a:rPr lang="zh-CN" altLang="zh-CN" sz="2800" dirty="0"/>
              <a:t>的广义笛卡尔积中选取</a:t>
            </a:r>
            <a:r>
              <a:rPr lang="en-US" altLang="zh-CN" sz="2800" dirty="0"/>
              <a:t>A</a:t>
            </a:r>
            <a:r>
              <a:rPr lang="zh-CN" altLang="zh-CN" sz="2800" dirty="0"/>
              <a:t>，</a:t>
            </a:r>
            <a:r>
              <a:rPr lang="en-US" altLang="zh-CN" sz="2800" dirty="0"/>
              <a:t>B</a:t>
            </a:r>
            <a:r>
              <a:rPr lang="zh-CN" altLang="zh-CN" sz="2800" dirty="0"/>
              <a:t>属性值相等的那些元组。（</a:t>
            </a:r>
            <a:r>
              <a:rPr lang="en-US" altLang="zh-CN" sz="2800" dirty="0"/>
              <a:t>2</a:t>
            </a:r>
            <a:r>
              <a:rPr lang="zh-CN" altLang="zh-CN" sz="2800" dirty="0"/>
              <a:t>分）</a:t>
            </a:r>
          </a:p>
          <a:p>
            <a:pPr marL="114300" indent="0">
              <a:buNone/>
            </a:pPr>
            <a:r>
              <a:rPr lang="zh-CN" altLang="zh-CN" sz="2800" dirty="0"/>
              <a:t>自然连接是一种特殊的等值连接，它要求两个关系中进行比较的分量必须是相同的属性组，并且在结果中把重复的属性列去掉。（</a:t>
            </a:r>
            <a:r>
              <a:rPr lang="en-US" altLang="zh-CN" sz="2800" dirty="0"/>
              <a:t>2</a:t>
            </a:r>
            <a:r>
              <a:rPr lang="zh-CN" altLang="zh-CN" sz="2800" dirty="0"/>
              <a:t>分）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45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2800" dirty="0"/>
              <a:t>2. </a:t>
            </a:r>
            <a:r>
              <a:rPr lang="zh-CN" altLang="zh-CN" sz="2800" dirty="0"/>
              <a:t>视图是什么？试简述视图的优点。（</a:t>
            </a:r>
            <a:r>
              <a:rPr lang="en-US" altLang="zh-CN" sz="2800" dirty="0"/>
              <a:t>5</a:t>
            </a:r>
            <a:r>
              <a:rPr lang="zh-CN" altLang="zh-CN" sz="2800" dirty="0"/>
              <a:t>分）</a:t>
            </a:r>
          </a:p>
          <a:p>
            <a:pPr marL="114300" indent="0">
              <a:buNone/>
            </a:pPr>
            <a:r>
              <a:rPr lang="zh-CN" altLang="zh-CN" sz="2800" dirty="0"/>
              <a:t>答：视图又称为虚表，是从一个或几个基本表导出的表。（</a:t>
            </a:r>
            <a:r>
              <a:rPr lang="en-US" altLang="zh-CN" sz="2800" dirty="0"/>
              <a:t>1</a:t>
            </a:r>
            <a:r>
              <a:rPr lang="zh-CN" altLang="zh-CN" sz="2800" dirty="0"/>
              <a:t>分）</a:t>
            </a:r>
          </a:p>
          <a:p>
            <a:pPr marL="114300" indent="0">
              <a:buNone/>
            </a:pPr>
            <a:r>
              <a:rPr lang="zh-CN" altLang="zh-CN" sz="2800" dirty="0"/>
              <a:t>视图的优点：</a:t>
            </a:r>
            <a:r>
              <a:rPr lang="en-US" altLang="zh-CN" sz="2800" dirty="0"/>
              <a:t>(1)</a:t>
            </a:r>
            <a:r>
              <a:rPr lang="zh-CN" altLang="zh-CN" sz="2800" dirty="0"/>
              <a:t>视图能够简化用户的操作；</a:t>
            </a:r>
            <a:r>
              <a:rPr lang="en-US" altLang="zh-CN" sz="2800" dirty="0"/>
              <a:t> (2)</a:t>
            </a:r>
            <a:r>
              <a:rPr lang="zh-CN" altLang="zh-CN" sz="2800" dirty="0"/>
              <a:t>视图使用户能以多种角度看待同一数据；</a:t>
            </a:r>
            <a:r>
              <a:rPr lang="en-US" altLang="zh-CN" sz="2800" dirty="0"/>
              <a:t> (3)</a:t>
            </a:r>
            <a:r>
              <a:rPr lang="zh-CN" altLang="zh-CN" sz="2800" dirty="0"/>
              <a:t>视图对重构数据库提供了一定程度的逻辑独立性；</a:t>
            </a:r>
            <a:r>
              <a:rPr lang="en-US" altLang="zh-CN" sz="2800" dirty="0"/>
              <a:t> (4)</a:t>
            </a:r>
            <a:r>
              <a:rPr lang="zh-CN" altLang="zh-CN" sz="2800" dirty="0"/>
              <a:t>视图能够对机密数据提供安全保护；</a:t>
            </a:r>
            <a:r>
              <a:rPr lang="en-US" altLang="zh-CN" sz="2800" dirty="0"/>
              <a:t>(5)</a:t>
            </a:r>
            <a:r>
              <a:rPr lang="zh-CN" altLang="zh-CN" sz="2800" dirty="0"/>
              <a:t>适当利用视图可以更清晰地表达查询。  （每个点</a:t>
            </a:r>
            <a:r>
              <a:rPr lang="en-US" altLang="zh-CN" sz="2800" dirty="0"/>
              <a:t>1</a:t>
            </a:r>
            <a:r>
              <a:rPr lang="zh-CN" altLang="zh-CN" sz="2800" dirty="0"/>
              <a:t>分，答对任意四点即可）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476672"/>
            <a:ext cx="7620000" cy="561662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3. </a:t>
            </a:r>
            <a:r>
              <a:rPr lang="zh-CN" altLang="zh-CN" sz="2800" dirty="0"/>
              <a:t>简述实现数据库安全性控制的常用方法和技术。（</a:t>
            </a:r>
            <a:r>
              <a:rPr lang="en-US" altLang="zh-CN" sz="2800" dirty="0"/>
              <a:t>5</a:t>
            </a:r>
            <a:r>
              <a:rPr lang="zh-CN" altLang="zh-CN" sz="2800" dirty="0"/>
              <a:t>分）</a:t>
            </a:r>
          </a:p>
          <a:p>
            <a:r>
              <a:rPr lang="zh-CN" altLang="zh-CN" sz="2800" dirty="0" smtClean="0"/>
              <a:t>答</a:t>
            </a:r>
            <a:r>
              <a:rPr lang="zh-CN" altLang="zh-CN" sz="2800" dirty="0"/>
              <a:t>：</a:t>
            </a:r>
            <a:r>
              <a:rPr lang="en-US" altLang="zh-CN" sz="2800" dirty="0"/>
              <a:t>(1)</a:t>
            </a:r>
            <a:r>
              <a:rPr lang="zh-CN" altLang="zh-CN" sz="2800" dirty="0"/>
              <a:t>用户标识和鉴别、</a:t>
            </a:r>
            <a:r>
              <a:rPr lang="en-US" altLang="zh-CN" sz="2800" dirty="0"/>
              <a:t>(2)</a:t>
            </a:r>
            <a:r>
              <a:rPr lang="zh-CN" altLang="zh-CN" sz="2800" dirty="0"/>
              <a:t>存取控制、</a:t>
            </a:r>
            <a:r>
              <a:rPr lang="en-US" altLang="zh-CN" sz="2800" dirty="0"/>
              <a:t>(3)</a:t>
            </a:r>
            <a:r>
              <a:rPr lang="zh-CN" altLang="zh-CN" sz="2800" dirty="0"/>
              <a:t>视图机制、</a:t>
            </a:r>
            <a:r>
              <a:rPr lang="en-US" altLang="zh-CN" sz="2800" dirty="0"/>
              <a:t>(4)</a:t>
            </a:r>
            <a:r>
              <a:rPr lang="zh-CN" altLang="zh-CN" sz="2800" dirty="0"/>
              <a:t>审计、</a:t>
            </a:r>
            <a:r>
              <a:rPr lang="en-US" altLang="zh-CN" sz="2800" dirty="0"/>
              <a:t>(5)</a:t>
            </a:r>
            <a:r>
              <a:rPr lang="zh-CN" altLang="zh-CN" sz="2800" dirty="0"/>
              <a:t>数据加密  （每个点</a:t>
            </a:r>
            <a:r>
              <a:rPr lang="en-US" altLang="zh-CN" sz="2800" dirty="0"/>
              <a:t>1</a:t>
            </a:r>
            <a:r>
              <a:rPr lang="zh-CN" altLang="zh-CN" sz="2800" dirty="0"/>
              <a:t>分，共</a:t>
            </a:r>
            <a:r>
              <a:rPr lang="en-US" altLang="zh-CN" sz="2800" dirty="0"/>
              <a:t>5</a:t>
            </a:r>
            <a:r>
              <a:rPr lang="zh-CN" altLang="zh-CN" sz="2800" dirty="0"/>
              <a:t>分</a:t>
            </a:r>
            <a:r>
              <a:rPr lang="zh-CN" altLang="zh-CN" sz="2800" dirty="0" smtClean="0"/>
              <a:t>）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4. </a:t>
            </a:r>
            <a:r>
              <a:rPr lang="zh-CN" altLang="zh-CN" sz="2800" dirty="0"/>
              <a:t>简述数据库设计过程的六个阶段。（</a:t>
            </a:r>
            <a:r>
              <a:rPr lang="en-US" altLang="zh-CN" sz="2800" dirty="0"/>
              <a:t>6</a:t>
            </a:r>
            <a:r>
              <a:rPr lang="zh-CN" altLang="zh-CN" sz="2800" dirty="0"/>
              <a:t>分）</a:t>
            </a:r>
          </a:p>
          <a:p>
            <a:r>
              <a:rPr lang="zh-CN" altLang="zh-CN" sz="2800" dirty="0"/>
              <a:t>答：数据库设计过程的六个阶段： </a:t>
            </a:r>
            <a:r>
              <a:rPr lang="en-US" altLang="zh-CN" sz="2800" dirty="0"/>
              <a:t>(1)</a:t>
            </a:r>
            <a:r>
              <a:rPr lang="zh-CN" altLang="zh-CN" sz="2800" dirty="0"/>
              <a:t>需求分析；</a:t>
            </a:r>
            <a:r>
              <a:rPr lang="en-US" altLang="zh-CN" sz="2800" dirty="0"/>
              <a:t>(2)</a:t>
            </a:r>
            <a:r>
              <a:rPr lang="zh-CN" altLang="zh-CN" sz="2800" dirty="0"/>
              <a:t>概念结构设计；</a:t>
            </a:r>
            <a:r>
              <a:rPr lang="en-US" altLang="zh-CN" sz="2800" dirty="0"/>
              <a:t>(3)</a:t>
            </a:r>
            <a:r>
              <a:rPr lang="zh-CN" altLang="zh-CN" sz="2800" dirty="0"/>
              <a:t>逻辑结构设计；</a:t>
            </a:r>
            <a:r>
              <a:rPr lang="en-US" altLang="zh-CN" sz="2800" dirty="0"/>
              <a:t>(4)</a:t>
            </a:r>
            <a:r>
              <a:rPr lang="zh-CN" altLang="zh-CN" sz="2800" dirty="0"/>
              <a:t>数据库物理设计；</a:t>
            </a:r>
            <a:r>
              <a:rPr lang="en-US" altLang="zh-CN" sz="2800" dirty="0"/>
              <a:t>(5)</a:t>
            </a:r>
            <a:r>
              <a:rPr lang="zh-CN" altLang="zh-CN" sz="2800" dirty="0"/>
              <a:t>数据库实施；</a:t>
            </a:r>
            <a:r>
              <a:rPr lang="en-US" altLang="zh-CN" sz="2800" dirty="0"/>
              <a:t>(6)</a:t>
            </a:r>
            <a:r>
              <a:rPr lang="zh-CN" altLang="zh-CN" sz="2800" dirty="0"/>
              <a:t>数据库运行和维护。 （每个点</a:t>
            </a:r>
            <a:r>
              <a:rPr lang="en-US" altLang="zh-CN" sz="2800" dirty="0"/>
              <a:t>1</a:t>
            </a:r>
            <a:r>
              <a:rPr lang="zh-CN" altLang="zh-CN" sz="2800" dirty="0"/>
              <a:t>分，共</a:t>
            </a:r>
            <a:r>
              <a:rPr lang="en-US" altLang="zh-CN" sz="2800" dirty="0"/>
              <a:t>6</a:t>
            </a:r>
            <a:r>
              <a:rPr lang="zh-CN" altLang="zh-CN" sz="2800" dirty="0"/>
              <a:t>分）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0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2800" dirty="0"/>
              <a:t>四、书写</a:t>
            </a:r>
            <a:r>
              <a:rPr lang="en-US" altLang="zh-CN" sz="2800" dirty="0"/>
              <a:t>SQL</a:t>
            </a:r>
            <a:r>
              <a:rPr lang="zh-CN" altLang="zh-CN" sz="2800" dirty="0"/>
              <a:t>命令（共</a:t>
            </a:r>
            <a:r>
              <a:rPr lang="en-US" altLang="zh-CN" sz="2800" dirty="0"/>
              <a:t>8</a:t>
            </a:r>
            <a:r>
              <a:rPr lang="zh-CN" altLang="zh-CN" sz="2800" dirty="0"/>
              <a:t>题，每题</a:t>
            </a:r>
            <a:r>
              <a:rPr lang="en-US" altLang="zh-CN" sz="2800" dirty="0"/>
              <a:t>5</a:t>
            </a:r>
            <a:r>
              <a:rPr lang="zh-CN" altLang="zh-CN" sz="2800" dirty="0"/>
              <a:t>分，共计</a:t>
            </a:r>
            <a:r>
              <a:rPr lang="en-US" altLang="zh-CN" sz="2800" dirty="0"/>
              <a:t>40</a:t>
            </a:r>
            <a:r>
              <a:rPr lang="zh-CN" altLang="zh-CN" sz="2800" dirty="0"/>
              <a:t>分）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新建一张</a:t>
            </a:r>
            <a:r>
              <a:rPr lang="en-US" altLang="zh-CN" dirty="0"/>
              <a:t>Teacher</a:t>
            </a:r>
            <a:r>
              <a:rPr lang="zh-CN" altLang="zh-CN" dirty="0"/>
              <a:t>表，并同时设置完整性规则：</a:t>
            </a:r>
            <a:r>
              <a:rPr lang="en-US" altLang="zh-CN" dirty="0">
                <a:sym typeface="Wingdings 2"/>
              </a:rPr>
              <a:t></a:t>
            </a:r>
            <a:r>
              <a:rPr lang="zh-CN" altLang="zh-CN" dirty="0"/>
              <a:t>工号为主键；</a:t>
            </a:r>
            <a:r>
              <a:rPr lang="en-US" altLang="zh-CN" dirty="0">
                <a:sym typeface="Wingdings 2"/>
              </a:rPr>
              <a:t></a:t>
            </a:r>
            <a:r>
              <a:rPr lang="zh-CN" altLang="zh-CN" dirty="0"/>
              <a:t>姓名唯一且非空；</a:t>
            </a:r>
            <a:r>
              <a:rPr lang="en-US" altLang="zh-CN" dirty="0">
                <a:sym typeface="Wingdings 2"/>
              </a:rPr>
              <a:t></a:t>
            </a:r>
            <a:r>
              <a:rPr lang="zh-CN" altLang="zh-CN" dirty="0"/>
              <a:t>性别只能是“男”或“女”。</a:t>
            </a:r>
          </a:p>
          <a:p>
            <a:pPr marL="114300" indent="0">
              <a:buNone/>
            </a:pPr>
            <a:r>
              <a:rPr lang="en-US" altLang="zh-CN" dirty="0"/>
              <a:t>Teacher(</a:t>
            </a:r>
            <a:r>
              <a:rPr lang="en-US" altLang="zh-CN" dirty="0" err="1"/>
              <a:t>Tno,Tname,Tsex,Sdept</a:t>
            </a:r>
            <a:r>
              <a:rPr lang="en-US" altLang="zh-CN" dirty="0"/>
              <a:t>)</a:t>
            </a:r>
            <a:endParaRPr lang="zh-CN" altLang="zh-CN" dirty="0"/>
          </a:p>
          <a:p>
            <a:pPr marL="114300" indent="0">
              <a:buNone/>
            </a:pPr>
            <a:r>
              <a:rPr lang="zh-CN" altLang="zh-CN" dirty="0"/>
              <a:t>说明：</a:t>
            </a:r>
            <a:r>
              <a:rPr lang="en-US" altLang="zh-CN" dirty="0" err="1"/>
              <a:t>Tno</a:t>
            </a:r>
            <a:r>
              <a:rPr lang="zh-CN" altLang="zh-CN" dirty="0"/>
              <a:t>表示工号，</a:t>
            </a:r>
            <a:r>
              <a:rPr lang="en-US" altLang="zh-CN" dirty="0"/>
              <a:t>8</a:t>
            </a:r>
            <a:r>
              <a:rPr lang="zh-CN" altLang="zh-CN" dirty="0"/>
              <a:t>位字符表示；</a:t>
            </a:r>
            <a:r>
              <a:rPr lang="en-US" altLang="zh-CN" dirty="0" err="1"/>
              <a:t>Tname</a:t>
            </a:r>
            <a:r>
              <a:rPr lang="zh-CN" altLang="zh-CN" dirty="0"/>
              <a:t>表示姓名，</a:t>
            </a:r>
            <a:r>
              <a:rPr lang="en-US" altLang="zh-CN" dirty="0"/>
              <a:t>8</a:t>
            </a:r>
            <a:r>
              <a:rPr lang="zh-CN" altLang="zh-CN" dirty="0"/>
              <a:t>位字符表示；</a:t>
            </a:r>
            <a:r>
              <a:rPr lang="en-US" altLang="zh-CN" dirty="0" err="1"/>
              <a:t>Tsex</a:t>
            </a:r>
            <a:r>
              <a:rPr lang="zh-CN" altLang="zh-CN" dirty="0"/>
              <a:t>表示性别，</a:t>
            </a:r>
            <a:r>
              <a:rPr lang="en-US" altLang="zh-CN" dirty="0"/>
              <a:t>1</a:t>
            </a:r>
            <a:r>
              <a:rPr lang="zh-CN" altLang="zh-CN" dirty="0"/>
              <a:t>位字符表示；</a:t>
            </a:r>
            <a:r>
              <a:rPr lang="en-US" altLang="zh-CN" dirty="0" err="1"/>
              <a:t>Sdept</a:t>
            </a:r>
            <a:r>
              <a:rPr lang="zh-CN" altLang="zh-CN" dirty="0"/>
              <a:t>表示所在院系编号，</a:t>
            </a:r>
            <a:r>
              <a:rPr lang="en-US" altLang="zh-CN" dirty="0"/>
              <a:t>2</a:t>
            </a:r>
            <a:r>
              <a:rPr lang="zh-CN" altLang="zh-CN" dirty="0"/>
              <a:t>位字符表示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3501008"/>
            <a:ext cx="7056784" cy="31085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 Teacher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char(8) primary key,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Tname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char(8) unique not null,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char(1) check(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in(‘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’)),   /check(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or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’),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char(2)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1588</Words>
  <Application>Microsoft Office PowerPoint</Application>
  <PresentationFormat>全屏显示(4:3)</PresentationFormat>
  <Paragraphs>122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相邻</vt:lpstr>
      <vt:lpstr>期末复习题二</vt:lpstr>
      <vt:lpstr>一、判断题（共10题，每题1分，共计10分） 正确的打，错误的打 </vt:lpstr>
      <vt:lpstr>PowerPoint 演示文稿</vt:lpstr>
      <vt:lpstr>二、填空题（共10题，每空1分，共计10分）</vt:lpstr>
      <vt:lpstr>PowerPoint 演示文稿</vt:lpstr>
      <vt:lpstr>三、简答题（共4题，共计20分）</vt:lpstr>
      <vt:lpstr>PowerPoint 演示文稿</vt:lpstr>
      <vt:lpstr>PowerPoint 演示文稿</vt:lpstr>
      <vt:lpstr>四、书写SQL命令（共8题，每题5分，共计40分）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综合题1：编写函数Meanprice，将type作为输入参数，计算该类型的打印机的平均价格。</vt:lpstr>
      <vt:lpstr>综合题2：根据已知信息完成如下设计： （1）设计该管理系统的E-R图； （2）将该E-R图转换为对应的关系模式，并标出主键。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期末复习题二</dc:title>
  <dc:creator>Administrator</dc:creator>
  <cp:lastModifiedBy>ZYX</cp:lastModifiedBy>
  <cp:revision>5</cp:revision>
  <dcterms:created xsi:type="dcterms:W3CDTF">2021-12-28T11:15:47Z</dcterms:created>
  <dcterms:modified xsi:type="dcterms:W3CDTF">2021-12-28T12:24:22Z</dcterms:modified>
</cp:coreProperties>
</file>