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0"/>
  </p:notesMasterIdLst>
  <p:sldIdLst>
    <p:sldId id="1058" r:id="rId2"/>
    <p:sldId id="1006" r:id="rId3"/>
    <p:sldId id="1095" r:id="rId4"/>
    <p:sldId id="1096" r:id="rId5"/>
    <p:sldId id="1097" r:id="rId6"/>
    <p:sldId id="1098" r:id="rId7"/>
    <p:sldId id="1166" r:id="rId8"/>
    <p:sldId id="1099" r:id="rId9"/>
    <p:sldId id="1169" r:id="rId10"/>
    <p:sldId id="1100" r:id="rId11"/>
    <p:sldId id="1101" r:id="rId12"/>
    <p:sldId id="1102" r:id="rId13"/>
    <p:sldId id="1103" r:id="rId14"/>
    <p:sldId id="1104" r:id="rId15"/>
    <p:sldId id="1107" r:id="rId16"/>
    <p:sldId id="1105" r:id="rId17"/>
    <p:sldId id="1108" r:id="rId18"/>
    <p:sldId id="1109" r:id="rId19"/>
    <p:sldId id="1110" r:id="rId20"/>
    <p:sldId id="1167" r:id="rId21"/>
    <p:sldId id="1111" r:id="rId22"/>
    <p:sldId id="1168" r:id="rId23"/>
    <p:sldId id="1112" r:id="rId24"/>
    <p:sldId id="1113" r:id="rId25"/>
    <p:sldId id="1114" r:id="rId26"/>
    <p:sldId id="1115" r:id="rId27"/>
    <p:sldId id="1116" r:id="rId28"/>
    <p:sldId id="1117" r:id="rId29"/>
    <p:sldId id="1118" r:id="rId30"/>
    <p:sldId id="1119" r:id="rId31"/>
    <p:sldId id="1120" r:id="rId32"/>
    <p:sldId id="1121" r:id="rId33"/>
    <p:sldId id="1122" r:id="rId34"/>
    <p:sldId id="1123" r:id="rId35"/>
    <p:sldId id="1106" r:id="rId36"/>
    <p:sldId id="1124" r:id="rId37"/>
    <p:sldId id="1125" r:id="rId38"/>
    <p:sldId id="1161" r:id="rId39"/>
    <p:sldId id="1126" r:id="rId40"/>
    <p:sldId id="1127" r:id="rId41"/>
    <p:sldId id="1128" r:id="rId42"/>
    <p:sldId id="1129" r:id="rId43"/>
    <p:sldId id="1130" r:id="rId44"/>
    <p:sldId id="1131" r:id="rId45"/>
    <p:sldId id="1132" r:id="rId46"/>
    <p:sldId id="1133" r:id="rId47"/>
    <p:sldId id="1134" r:id="rId48"/>
    <p:sldId id="1135" r:id="rId49"/>
    <p:sldId id="1162" r:id="rId50"/>
    <p:sldId id="1136" r:id="rId51"/>
    <p:sldId id="1163" r:id="rId52"/>
    <p:sldId id="1137" r:id="rId53"/>
    <p:sldId id="1138" r:id="rId54"/>
    <p:sldId id="1139" r:id="rId55"/>
    <p:sldId id="1140" r:id="rId56"/>
    <p:sldId id="1141" r:id="rId57"/>
    <p:sldId id="1142" r:id="rId58"/>
    <p:sldId id="1143" r:id="rId59"/>
    <p:sldId id="1144" r:id="rId60"/>
    <p:sldId id="1145" r:id="rId61"/>
    <p:sldId id="1147" r:id="rId62"/>
    <p:sldId id="1148" r:id="rId63"/>
    <p:sldId id="1160" r:id="rId64"/>
    <p:sldId id="1146" r:id="rId65"/>
    <p:sldId id="1150" r:id="rId66"/>
    <p:sldId id="1151" r:id="rId67"/>
    <p:sldId id="1152" r:id="rId68"/>
    <p:sldId id="1153" r:id="rId69"/>
    <p:sldId id="1154" r:id="rId70"/>
    <p:sldId id="1149" r:id="rId71"/>
    <p:sldId id="1155" r:id="rId72"/>
    <p:sldId id="1156" r:id="rId73"/>
    <p:sldId id="1164" r:id="rId74"/>
    <p:sldId id="1157" r:id="rId75"/>
    <p:sldId id="1159" r:id="rId76"/>
    <p:sldId id="1165" r:id="rId77"/>
    <p:sldId id="1158" r:id="rId78"/>
    <p:sldId id="904" r:id="rId79"/>
  </p:sldIdLst>
  <p:sldSz cx="12190413" cy="6859588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402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0805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208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16109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701375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241650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781925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322200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A3CD"/>
    <a:srgbClr val="EAEAEA"/>
    <a:srgbClr val="2277B8"/>
    <a:srgbClr val="008080"/>
    <a:srgbClr val="269D80"/>
    <a:srgbClr val="006600"/>
    <a:srgbClr val="6CAC00"/>
    <a:srgbClr val="352F2F"/>
    <a:srgbClr val="663300"/>
    <a:srgbClr val="1C2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2" autoAdjust="0"/>
    <p:restoredTop sz="94431" autoAdjust="0"/>
  </p:normalViewPr>
  <p:slideViewPr>
    <p:cSldViewPr>
      <p:cViewPr varScale="1">
        <p:scale>
          <a:sx n="111" d="100"/>
          <a:sy n="111" d="100"/>
        </p:scale>
        <p:origin x="528" y="200"/>
      </p:cViewPr>
      <p:guideLst>
        <p:guide orient="horz" pos="216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2F39A-D1EB-41DE-93A8-CE84C38D0783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850" y="746125"/>
            <a:ext cx="6621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2703E-2DCE-4048-BA9D-68B989FA4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23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244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4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527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56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693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657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837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9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64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39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93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258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3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446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002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680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70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789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204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74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081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264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550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8305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620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07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212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914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518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342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6524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22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263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525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335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3456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45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5423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6225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9993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1949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2079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447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8907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7228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651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45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035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932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09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095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8989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298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1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7340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0072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5865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9617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0843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1170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1482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9398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9884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72372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248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2578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58521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556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88689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45144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48514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62363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7780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604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63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173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05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0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0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0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1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1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1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562CF-84C2-4DC5-9A09-652CDCC7B713}" type="datetimeFigureOut">
              <a:rPr lang="zh-CN" altLang="en-US"/>
              <a:pPr>
                <a:defRPr/>
              </a:pPr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D371F-6295-4F8C-86F4-4B7EA72236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2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 rtlCol="0">
            <a:normAutofit/>
          </a:bodyPr>
          <a:lstStyle>
            <a:lvl1pPr marL="0" indent="0">
              <a:buNone/>
              <a:defRPr sz="3700"/>
            </a:lvl1pPr>
            <a:lvl2pPr marL="540274" indent="0">
              <a:buNone/>
              <a:defRPr sz="3300"/>
            </a:lvl2pPr>
            <a:lvl3pPr marL="1080550" indent="0">
              <a:buNone/>
              <a:defRPr sz="2800"/>
            </a:lvl3pPr>
            <a:lvl4pPr marL="1620825" indent="0">
              <a:buNone/>
              <a:defRPr sz="2400"/>
            </a:lvl4pPr>
            <a:lvl5pPr marL="2161099" indent="0">
              <a:buNone/>
              <a:defRPr sz="2400"/>
            </a:lvl5pPr>
            <a:lvl6pPr marL="2701375" indent="0">
              <a:buNone/>
              <a:defRPr sz="2400"/>
            </a:lvl6pPr>
            <a:lvl7pPr marL="3241650" indent="0">
              <a:buNone/>
              <a:defRPr sz="2400"/>
            </a:lvl7pPr>
            <a:lvl8pPr marL="3781925" indent="0">
              <a:buNone/>
              <a:defRPr sz="2400"/>
            </a:lvl8pPr>
            <a:lvl9pPr marL="432220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600"/>
            </a:lvl1pPr>
            <a:lvl2pPr marL="540274" indent="0">
              <a:buNone/>
              <a:defRPr sz="1500"/>
            </a:lvl2pPr>
            <a:lvl3pPr marL="1080550" indent="0">
              <a:buNone/>
              <a:defRPr sz="1200"/>
            </a:lvl3pPr>
            <a:lvl4pPr marL="1620825" indent="0">
              <a:buNone/>
              <a:defRPr sz="1100"/>
            </a:lvl4pPr>
            <a:lvl5pPr marL="2161099" indent="0">
              <a:buNone/>
              <a:defRPr sz="1100"/>
            </a:lvl5pPr>
            <a:lvl6pPr marL="2701375" indent="0">
              <a:buNone/>
              <a:defRPr sz="1100"/>
            </a:lvl6pPr>
            <a:lvl7pPr marL="3241650" indent="0">
              <a:buNone/>
              <a:defRPr sz="1100"/>
            </a:lvl7pPr>
            <a:lvl8pPr marL="3781925" indent="0">
              <a:buNone/>
              <a:defRPr sz="1100"/>
            </a:lvl8pPr>
            <a:lvl9pPr marL="4322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2D304-1B61-445C-8125-67B385A3BF8C}" type="datetimeFigureOut">
              <a:rPr lang="zh-CN" altLang="en-US"/>
              <a:pPr>
                <a:defRPr/>
              </a:pPr>
              <a:t>2024/5/15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F4EAD-00C8-4F1C-9612-725F977C20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26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B4482-745C-444A-B7A2-C5F796208378}" type="datetimeFigureOut">
              <a:rPr lang="zh-CN" altLang="en-US"/>
              <a:pPr>
                <a:defRPr/>
              </a:pPr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2ABAB-8F9D-4B44-B387-F2985D44B2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8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4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4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02D59-3269-4CF3-A995-124B870F16AE}" type="datetimeFigureOut">
              <a:rPr lang="zh-CN" altLang="en-US"/>
              <a:pPr>
                <a:defRPr/>
              </a:pPr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E906F-AF9F-45B5-A20E-91D3443842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91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34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DB806-C853-4A3E-BD7E-3BE65D30BF85}" type="datetimeFigureOut">
              <a:rPr lang="zh-CN" altLang="en-US"/>
              <a:pPr>
                <a:defRPr/>
              </a:pPr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0DF45-DA80-48EF-9BED-B825FE64EE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8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1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027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05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08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610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013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41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819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322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6DF6E-6F28-40AE-8856-B4B11770D7DC}" type="datetimeFigureOut">
              <a:rPr lang="zh-CN" altLang="en-US"/>
              <a:pPr>
                <a:defRPr/>
              </a:pPr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3FC3E-C7EB-4A11-9545-390B97ADFF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00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F2D6D-C3FB-423E-AC11-943E9D7971B8}" type="datetimeFigureOut">
              <a:rPr lang="zh-CN" altLang="en-US"/>
              <a:pPr>
                <a:defRPr/>
              </a:pPr>
              <a:t>2024/5/15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8D8C7-B959-4711-80B0-2FEE46D892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476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0"/>
            <a:ext cx="5386216" cy="63991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0274" indent="0">
              <a:buNone/>
              <a:defRPr sz="2400" b="1"/>
            </a:lvl2pPr>
            <a:lvl3pPr marL="1080550" indent="0">
              <a:buNone/>
              <a:defRPr sz="2100" b="1"/>
            </a:lvl3pPr>
            <a:lvl4pPr marL="1620825" indent="0">
              <a:buNone/>
              <a:defRPr sz="1900" b="1"/>
            </a:lvl4pPr>
            <a:lvl5pPr marL="2161099" indent="0">
              <a:buNone/>
              <a:defRPr sz="1900" b="1"/>
            </a:lvl5pPr>
            <a:lvl6pPr marL="2701375" indent="0">
              <a:buNone/>
              <a:defRPr sz="1900" b="1"/>
            </a:lvl6pPr>
            <a:lvl7pPr marL="3241650" indent="0">
              <a:buNone/>
              <a:defRPr sz="1900" b="1"/>
            </a:lvl7pPr>
            <a:lvl8pPr marL="3781925" indent="0">
              <a:buNone/>
              <a:defRPr sz="1900" b="1"/>
            </a:lvl8pPr>
            <a:lvl9pPr marL="4322200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6" y="1535470"/>
            <a:ext cx="5388332" cy="63991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0274" indent="0">
              <a:buNone/>
              <a:defRPr sz="2400" b="1"/>
            </a:lvl2pPr>
            <a:lvl3pPr marL="1080550" indent="0">
              <a:buNone/>
              <a:defRPr sz="2100" b="1"/>
            </a:lvl3pPr>
            <a:lvl4pPr marL="1620825" indent="0">
              <a:buNone/>
              <a:defRPr sz="1900" b="1"/>
            </a:lvl4pPr>
            <a:lvl5pPr marL="2161099" indent="0">
              <a:buNone/>
              <a:defRPr sz="1900" b="1"/>
            </a:lvl5pPr>
            <a:lvl6pPr marL="2701375" indent="0">
              <a:buNone/>
              <a:defRPr sz="1900" b="1"/>
            </a:lvl6pPr>
            <a:lvl7pPr marL="3241650" indent="0">
              <a:buNone/>
              <a:defRPr sz="1900" b="1"/>
            </a:lvl7pPr>
            <a:lvl8pPr marL="3781925" indent="0">
              <a:buNone/>
              <a:defRPr sz="1900" b="1"/>
            </a:lvl8pPr>
            <a:lvl9pPr marL="4322200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6" y="2175378"/>
            <a:ext cx="5388332" cy="39522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294F0-8D4F-4292-864A-10B240A60BC8}" type="datetimeFigureOut">
              <a:rPr lang="zh-CN" altLang="en-US"/>
              <a:pPr>
                <a:defRPr/>
              </a:pPr>
              <a:t>2024/5/15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BD3D3-2F85-45A7-9CE8-5CBE41B74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0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F52EA-E3C2-4B20-8C96-C16EE7C31C87}" type="datetimeFigureOut">
              <a:rPr lang="zh-CN" altLang="en-US"/>
              <a:pPr>
                <a:defRPr/>
              </a:pPr>
              <a:t>2024/5/15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1AAEC-1AB2-4FA3-B088-AC45550445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9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33EE-5B92-4CD8-8982-F340FF25C829}" type="datetimeFigureOut">
              <a:rPr lang="zh-CN" altLang="en-US"/>
              <a:pPr>
                <a:defRPr/>
              </a:pPr>
              <a:t>2024/5/15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3D1D-B255-4449-9BDF-42DFEE7B1D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01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33EE-5B92-4CD8-8982-F340FF25C829}" type="datetimeFigureOut">
              <a:rPr lang="zh-CN" altLang="en-US"/>
              <a:pPr>
                <a:defRPr/>
              </a:pPr>
              <a:t>2024/5/15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3D1D-B255-4449-9BDF-42DFEE7B1D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87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7" y="273114"/>
            <a:ext cx="4010562" cy="116232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7" y="1435437"/>
            <a:ext cx="4010562" cy="4692149"/>
          </a:xfrm>
        </p:spPr>
        <p:txBody>
          <a:bodyPr/>
          <a:lstStyle>
            <a:lvl1pPr marL="0" indent="0">
              <a:buNone/>
              <a:defRPr sz="1600"/>
            </a:lvl1pPr>
            <a:lvl2pPr marL="540274" indent="0">
              <a:buNone/>
              <a:defRPr sz="1500"/>
            </a:lvl2pPr>
            <a:lvl3pPr marL="1080550" indent="0">
              <a:buNone/>
              <a:defRPr sz="1200"/>
            </a:lvl3pPr>
            <a:lvl4pPr marL="1620825" indent="0">
              <a:buNone/>
              <a:defRPr sz="1100"/>
            </a:lvl4pPr>
            <a:lvl5pPr marL="2161099" indent="0">
              <a:buNone/>
              <a:defRPr sz="1100"/>
            </a:lvl5pPr>
            <a:lvl6pPr marL="2701375" indent="0">
              <a:buNone/>
              <a:defRPr sz="1100"/>
            </a:lvl6pPr>
            <a:lvl7pPr marL="3241650" indent="0">
              <a:buNone/>
              <a:defRPr sz="1100"/>
            </a:lvl7pPr>
            <a:lvl8pPr marL="3781925" indent="0">
              <a:buNone/>
              <a:defRPr sz="1100"/>
            </a:lvl8pPr>
            <a:lvl9pPr marL="4322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F39C9-9B38-4976-AD9B-000088FF3339}" type="datetimeFigureOut">
              <a:rPr lang="zh-CN" altLang="en-US"/>
              <a:pPr>
                <a:defRPr/>
              </a:pPr>
              <a:t>2024/5/15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FE0C-EDA0-49F9-99E0-FC8F24E734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29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55" tIns="54028" rIns="108055" bIns="540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521" y="1600570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55" tIns="54028" rIns="108055" bIns="54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559B22-674E-4673-A0BA-A1202FF2D3F7}" type="datetimeFigureOut">
              <a:rPr lang="zh-CN" altLang="en-US"/>
              <a:pPr>
                <a:defRPr/>
              </a:pPr>
              <a:t>2024/5/15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3FCA13-DE7D-41AD-AF0C-3C4A1D821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540274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08055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620825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161099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05206" indent="-405206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77947" indent="-337672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688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0962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1238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1512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787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2063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337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0274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55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82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1099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137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165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192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2220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1562"/>
            <a:ext cx="12190413" cy="319316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1">
                  <a:lumMod val="75000"/>
                </a:schemeClr>
              </a:gs>
              <a:gs pos="100000">
                <a:srgbClr val="00B0F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6534834"/>
            <a:ext cx="12190413" cy="32351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TextBox 14"/>
          <p:cNvSpPr txBox="1"/>
          <p:nvPr/>
        </p:nvSpPr>
        <p:spPr>
          <a:xfrm>
            <a:off x="487574" y="2637706"/>
            <a:ext cx="11321331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触发器和事件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75832" y="269491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277B8"/>
                </a:solidFill>
              </a:rPr>
              <a:t>《MySQL</a:t>
            </a:r>
            <a:r>
              <a:rPr lang="zh-CN" altLang="en-US" sz="2400" b="1" dirty="0">
                <a:solidFill>
                  <a:srgbClr val="2277B8"/>
                </a:solidFill>
              </a:rPr>
              <a:t>数据库应用教程</a:t>
            </a:r>
            <a:r>
              <a:rPr lang="en-US" altLang="zh-CN" sz="2400" b="1" dirty="0">
                <a:solidFill>
                  <a:srgbClr val="2277B8"/>
                </a:solidFill>
              </a:rPr>
              <a:t>》</a:t>
            </a:r>
            <a:r>
              <a:rPr lang="zh-CN" altLang="en-US" sz="2400" b="1" dirty="0">
                <a:solidFill>
                  <a:srgbClr val="2277B8"/>
                </a:solidFill>
              </a:rPr>
              <a:t> 刘瑞新主编 配套资源</a:t>
            </a:r>
          </a:p>
        </p:txBody>
      </p:sp>
    </p:spTree>
    <p:extLst>
      <p:ext uri="{BB962C8B-B14F-4D97-AF65-F5344CB8AC3E}">
        <p14:creationId xmlns:p14="http://schemas.microsoft.com/office/powerpoint/2010/main" val="3346581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访问触发器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表的语法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访问触发器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表的语法格式为：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OLD.column_name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NEW.column_name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DCF560-3F64-FE9A-F91D-B794215908BE}"/>
              </a:ext>
            </a:extLst>
          </p:cNvPr>
          <p:cNvSpPr txBox="1"/>
          <p:nvPr/>
        </p:nvSpPr>
        <p:spPr>
          <a:xfrm>
            <a:off x="838622" y="3622460"/>
            <a:ext cx="9401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记录是只读，只能引用，不能更改。而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则可以在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触发程序中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使用“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NEW.COL_NAME=VALUE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”语句更改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记录的值。</a:t>
            </a:r>
          </a:p>
        </p:txBody>
      </p:sp>
    </p:spTree>
    <p:extLst>
      <p:ext uri="{BB962C8B-B14F-4D97-AF65-F5344CB8AC3E}">
        <p14:creationId xmlns:p14="http://schemas.microsoft.com/office/powerpoint/2010/main" val="3329069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976" y="1161456"/>
            <a:ext cx="1154787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10-2】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数据库中，创建一个触发器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tr_student_insert_classnum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，当向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表中插入记录时，自动更新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表中的班级人数。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）创建触发器。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#DROP TRIGGER IF EXISTS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tr_student_insert_classnum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TRIGGER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tr_student_insert_classnum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AFTER INSERT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ON student FOR EACH ROW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DECLARE n INT DEFAULT 0;		#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保存插入记录前的班级人数</a:t>
            </a:r>
          </a:p>
          <a:p>
            <a:pPr lvl="1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取出班级表中保存的班级人数</a:t>
            </a:r>
          </a:p>
          <a:p>
            <a:pPr lvl="1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n=(SELECT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ClassNum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class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NEW.ClassID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UPDATE class SET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ClassNum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=n+1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NEW.ClassID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zh-CN" altLang="en-US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2806103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5575" y="1105138"/>
            <a:ext cx="1203642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）测试触发器。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class SET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ClassNum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=30 WHERE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='2022700101';   #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给该班人数设置一个初始值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class WHERE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='2022700101';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student(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Sex, Birthday, Address,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VALUES('202270010166', '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张蕊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'2003-05-08', '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河北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'2022700101');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class WHERE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='2022700101';</a:t>
            </a:r>
          </a:p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614" y="2209905"/>
            <a:ext cx="4225792" cy="92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74409" y="3598128"/>
            <a:ext cx="9079192" cy="147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728" y="4847827"/>
            <a:ext cx="8231944" cy="173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873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10.1.4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查看触发器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TRIGGERS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语句查看触发器信息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TRIGGERS [{FROM | IN}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10-3】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查看数据库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中已有的触发器的状态等信息。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TRIGGERS;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340" y="4563531"/>
            <a:ext cx="10901647" cy="167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04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triggers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表中查看触发器详细信息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information_schema.triggers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[WHERE TRIGGER_NAME='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trigger_name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10-4】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语句查询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triggers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表中的信息。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information_schema.triggers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1249541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information_schema.triggers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WHERE TRIGGER_NAME='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tr_student_insert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27"/>
          <a:stretch>
            <a:fillRect/>
          </a:stretch>
        </p:blipFill>
        <p:spPr bwMode="auto">
          <a:xfrm>
            <a:off x="406574" y="3251488"/>
            <a:ext cx="10575501" cy="1251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106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10.1.5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删除触发器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TRIGGER [IF EXISTS] [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.]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trigger_name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10-5】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删除数据库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中的触发器。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TRIGGER IF EXISTS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tr_student_insert_sex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TRIGGER IF EXISTS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tr_student_insert_classnum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TRIGGER IF EXISTS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studentinfo.tr_student_insert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78233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10.3.6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触发器的形式和执行顺序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93C4ED-5820-4A5E-2DD1-6FAF24B72295}"/>
              </a:ext>
            </a:extLst>
          </p:cNvPr>
          <p:cNvSpPr txBox="1"/>
          <p:nvPr/>
        </p:nvSpPr>
        <p:spPr>
          <a:xfrm>
            <a:off x="1270670" y="1989634"/>
            <a:ext cx="847578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 INSERT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在插入记录前触发事件，可用于检测插入记录是否符合业务逻辑，如不符合则返回错误信息。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 INSERT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在插入记录后触发事件。可用于在表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中插入新纪录后，将插入成功的信息自动写入表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 DELETE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在删除纪录前触发事件。可用于删除纪录前检查是否有关联数据，如有，则停止删除操作。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 DELETE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在删除记录后触发事件。可用于在删除表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中的纪录后，自动删除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中与表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相关联的数据。</a:t>
            </a:r>
          </a:p>
        </p:txBody>
      </p:sp>
    </p:spTree>
    <p:extLst>
      <p:ext uri="{BB962C8B-B14F-4D97-AF65-F5344CB8AC3E}">
        <p14:creationId xmlns:p14="http://schemas.microsoft.com/office/powerpoint/2010/main" val="318302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975" y="1409386"/>
            <a:ext cx="106571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 UPDATE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在更新记录前触发事件。可用于在更新记录前，检测更新数据是否符合业务逻辑，如不符合则返回错误信息。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 INSERT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在更新记录后触发事件。可用于在更新数据后，将操作行为记录在日志表中。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246448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3954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触发器的执行顺序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10-6】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T_reader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表上分别创建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 INSERT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 INSERT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触发器，当向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T_reader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表中插入记录时，通过两个触发器向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T_borrow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表中分别插入一行记录，观察这两个触发器的触发顺序。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T_reader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IF EXISTS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T_reader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T_reader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CHAR(6),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VARCHAR(10) );</a:t>
            </a:r>
          </a:p>
          <a:p>
            <a:pPr lvl="1"/>
            <a:endParaRPr lang="zh-CN" altLang="en-US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1045414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1755" y="2481"/>
            <a:ext cx="4556303" cy="6857107"/>
          </a:xfrm>
          <a:custGeom>
            <a:avLst/>
            <a:gdLst>
              <a:gd name="connsiteX0" fmla="*/ 0 w 4556896"/>
              <a:gd name="connsiteY0" fmla="*/ 0 h 6858000"/>
              <a:gd name="connsiteX1" fmla="*/ 1071144 w 4556896"/>
              <a:gd name="connsiteY1" fmla="*/ 0 h 6858000"/>
              <a:gd name="connsiteX2" fmla="*/ 2110154 w 4556896"/>
              <a:gd name="connsiteY2" fmla="*/ 0 h 6858000"/>
              <a:gd name="connsiteX3" fmla="*/ 4556896 w 4556896"/>
              <a:gd name="connsiteY3" fmla="*/ 0 h 6858000"/>
              <a:gd name="connsiteX4" fmla="*/ 3485752 w 4556896"/>
              <a:gd name="connsiteY4" fmla="*/ 6858000 h 6858000"/>
              <a:gd name="connsiteX5" fmla="*/ 2110154 w 4556896"/>
              <a:gd name="connsiteY5" fmla="*/ 6858000 h 6858000"/>
              <a:gd name="connsiteX6" fmla="*/ 0 w 455689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896" h="6858000">
                <a:moveTo>
                  <a:pt x="0" y="0"/>
                </a:moveTo>
                <a:lnTo>
                  <a:pt x="1071144" y="0"/>
                </a:lnTo>
                <a:lnTo>
                  <a:pt x="2110154" y="0"/>
                </a:lnTo>
                <a:lnTo>
                  <a:pt x="4556896" y="0"/>
                </a:lnTo>
                <a:lnTo>
                  <a:pt x="3485752" y="6858000"/>
                </a:lnTo>
                <a:lnTo>
                  <a:pt x="21101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5001" y="792286"/>
            <a:ext cx="2533901" cy="76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696778" y="792285"/>
            <a:ext cx="15694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</p:cNvCxnSpPr>
          <p:nvPr/>
        </p:nvCxnSpPr>
        <p:spPr>
          <a:xfrm>
            <a:off x="696778" y="1552697"/>
            <a:ext cx="15694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F76E348-435B-4DD9-B696-95733FBE56C0}"/>
              </a:ext>
            </a:extLst>
          </p:cNvPr>
          <p:cNvSpPr/>
          <p:nvPr/>
        </p:nvSpPr>
        <p:spPr>
          <a:xfrm>
            <a:off x="4295006" y="2133650"/>
            <a:ext cx="7272808" cy="34944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触发器和事件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10.1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</a:p>
          <a:p>
            <a:pPr lvl="2"/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10.2  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  <a:p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78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395471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T_borrow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IF EXISTS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T_borrow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T_borrow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CHAR(6),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CHAR(10),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TriggerTime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TIMESTAMP NOT NULL DEFAULT NOW() );</a:t>
            </a:r>
          </a:p>
          <a:p>
            <a:pPr lvl="1"/>
            <a:endParaRPr lang="zh-CN" altLang="en-US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2188004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5575" y="1285351"/>
            <a:ext cx="120348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T_reader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表上的触发器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tr_before_insert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TRIGGER IF EXISTS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tr_before_insert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TRIGGER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tr_before_insert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BEFORE INSERT ON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T_reader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EACH ROW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T_borrow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='111111',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='AAAAAAAAAA';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810811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5575" y="1285351"/>
            <a:ext cx="120348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T_reader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表上的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tr_after_insert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TRIGGER IF EXISTS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tr_after_insert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TRIGGER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tr_after_insert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AFTER INSERT ON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T_reader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EACH ROW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T_borrow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='222222',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='BBBBBBBBBB';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2202769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108923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）测试触发器，向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T_reader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表中插入一条记录，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T_reader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VALUES('666666',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孟琳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）查看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T_borrow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表中插入记录的顺序和时间，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语句和运行结果如下：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T_borrow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4686" y="3715109"/>
            <a:ext cx="3646745" cy="110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18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2775" y="1917626"/>
            <a:ext cx="10657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触发器发生错误时的处理方式</a:t>
            </a: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1675110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975" y="1046267"/>
            <a:ext cx="1169188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10.3.7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触发器的使用实例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 INSERT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触发器使用方法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10-7】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创建触发器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tr_student_insert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，在向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表插入学生记录前先检查待插入学生记录的学号，如果该学号在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表中不存在则插入，否则返回错误信息。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）创建触发器。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TRIGGER IF EXISTS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tr_student_insert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TRIGGER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tr_student_insert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BEFORE INSERT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ON student FOR EACH ROW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DECLARE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message_text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CHAR(10) DEFAULT "";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DECLARE id CHAR(12) DEFAULT NULL; 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SET id=(SELECT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student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NEW.StudentID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IF(id IS NOT NULL) THEN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SIGNAL SQLSTATE '45000' SET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message_text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该学号已存在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  #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返回错误信息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END IF;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3271672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5575" y="1285351"/>
            <a:ext cx="1184428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）测试触发器。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student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='202263050133';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student 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Sex, Birthday, Address,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VALUES ('202263050133',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陈一杰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'2003-06-01',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'2022630501');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student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='202263050133';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404" y="2060736"/>
            <a:ext cx="4631069" cy="81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404" y="5410555"/>
            <a:ext cx="5484914" cy="96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472" y="3804984"/>
            <a:ext cx="5276195" cy="84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201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6574" y="1285351"/>
            <a:ext cx="1144927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student 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Sex, Birthday, Address,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VALUES('202263050188',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陈一杰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'2003-06-01',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'2022630501');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student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='202263050188';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6984" y="2428113"/>
            <a:ext cx="6416003" cy="105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893" y="4623580"/>
            <a:ext cx="6027095" cy="109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706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0590" y="1269554"/>
            <a:ext cx="10657184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AFTER INSERT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触发器使用方法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10-8】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表中插入新学生记录后，将插入记录成功的信息写入到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student_status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）创建一个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student_status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表，用于保存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表中学生的备注信息。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IF EXISTS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student_status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student_status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CHAR(12) PRIMARY KEY, </a:t>
            </a:r>
          </a:p>
          <a:p>
            <a:pPr lvl="1"/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StatusNotes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VARCHAR(10)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ENGINE=INNODB;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1764409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）创建触发器。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TRIGGER IF EXISTS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tr_student_status_insert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TRIGGER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tr_student_status_insert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AFTER INSERT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ON student FOR EACH ROW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student_status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StatusNotes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 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NEW.StudentID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学生记录插入成功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298035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67658"/>
            <a:ext cx="106571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10.1.1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触发器的基本概念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触发器概念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触发器是定义在数据表上的由事件驱动的特殊存储过程，在满足定义条件时触发，并执行触发器中定义的语句集合。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触发器的分类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分为三类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三类，每一类根据执行的先后顺序又分为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触发器的特点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在添加一条记录前，检查数据是否合理。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实时更改表中的数据。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1784843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）测试触发器。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student 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Sex, Birthday, Address,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VALUES ('202263050199',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高琳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'2003-07-01',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天津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'20226305');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student_status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2678" y="5163706"/>
            <a:ext cx="3603307" cy="112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584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BEFORE UPDATE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触发器使用方法</a:t>
            </a: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10-9】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表上创建一个用于检查修改成绩的触发器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tr_selectcourse_cheek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，使得成绩位于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0~100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的范围内，如果分数大于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；如果分数小于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TRIGGER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ttr_selectcourse_cheek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BEFORE UPDATE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EACH ROW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NEW.Score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0 THEN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SET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NEW.Score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ELSEIF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NEW.Score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100 THEN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SET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NEW.Score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100;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END IF;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213086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）测试触发器。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='202263050133';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SET Score= 120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='202263050133' AND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='630575';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SET Score= -10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='202263050133' AND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='630572';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614" y="2517559"/>
            <a:ext cx="4032448" cy="117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142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6574" y="1285351"/>
            <a:ext cx="1101722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SET Score= 120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='202263050133' AND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='630575';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SET Score= -10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='202263050133' AND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='630572';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='202263050133';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6497" y="4357652"/>
            <a:ext cx="4167673" cy="1160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497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AFTER UPDATE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触发器使用方法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10-10】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创建一个触发器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tri_update_courseid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，当修改课程表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中某门课的课程号时，同时修改成绩表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中的相同的全部课程号。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）创建触发器。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TRIGGER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tri_update_courseid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AFTER UPDATE ON course FOR EACH ROW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UPDATE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NEW.CourseID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OLD.CourseID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3430552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DROP FOREIGN KEY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FK_selectcourse_course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）测试触发器。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course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='100101';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='100101';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8799" y="3825906"/>
            <a:ext cx="5102981" cy="79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8799" y="5328121"/>
            <a:ext cx="3878491" cy="112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475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course SET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='100111'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='100101';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course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='100111';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='100111';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9648" y="2095520"/>
            <a:ext cx="4430663" cy="77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7089" y="3355711"/>
            <a:ext cx="5615794" cy="85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5591" y="4768828"/>
            <a:ext cx="3622243" cy="105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184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5576" y="1079230"/>
            <a:ext cx="1191629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10-11】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表上创建一个触发器，当在成绩表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中修改了某一学生的某一课程的成绩后，则把修改时间、学号、课程编号、修改前成绩、修改后成绩保存到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log_trigger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日志表中。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log_trigger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ExecTime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DATETIME, </a:t>
            </a:r>
          </a:p>
          <a:p>
            <a:pPr lvl="1"/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CHAR(12), </a:t>
            </a:r>
          </a:p>
          <a:p>
            <a:pPr lvl="1"/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CHAR(6),</a:t>
            </a:r>
          </a:p>
          <a:p>
            <a:pPr lvl="1"/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ScoreOld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DECIMAL(4,1), </a:t>
            </a:r>
          </a:p>
          <a:p>
            <a:pPr lvl="1"/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ScoreNew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DECIMAL(4,1)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4218415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5576" y="1079230"/>
            <a:ext cx="119162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TRIGGER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tr_selectcourse_update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AFTER UPDATE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EACH ROW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log_trigger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ExecTime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ScoreOld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ScoreNew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VALUES (NOW(),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NEW.StudentID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NEW.CourseID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OLD.Score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NEW.Score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3350846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）测试触发器。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='202263050132' AND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='630572';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SET Score= 99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='202263050132' AND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='630572';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4686" y="2808777"/>
            <a:ext cx="3564533" cy="80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0670" y="4966316"/>
            <a:ext cx="7132281" cy="887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127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278" y="-50892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749420"/>
            <a:ext cx="106571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创建触发器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TRIGGER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trigger_name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{BEFORE | AFTER} {INSERT | UPDATE | DELETE}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ON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EACH ROW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trigger_order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trigger_body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 | AFTER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：触发器被触发的时机，可以是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，以指定触发程序是在激活它的语句之前或者之后触发。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型触发器是将新行插入表时激活触发器，可以通过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LOADDATA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语句触发；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型触发器是更改表中某一行是激活触发器；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型触发器是从表中删除某一行时激活触发器，可以通过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REPLACE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语句触发。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ROW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是指对于受触发事件影响的每一行都要激活触发器的动作。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147211" y="2314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600617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='202263050132' AND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='630572';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log_trigger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614" y="2338329"/>
            <a:ext cx="3960440" cy="88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613" y="4239954"/>
            <a:ext cx="7144055" cy="114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623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BEFORE DELETE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触发器使用方法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10-12】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表上，创建一个触发器，在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表中删除一行记录之前，先在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表中删除该学生的成绩记录。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）创建触发器。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TRIGGER IF EXISTS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tr_student_delete_score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TRIGGER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tr_student_delete_score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BEFORE DELETE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student FOR EACH ROW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#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先在成绩表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中删除该学生的成绩记录</a:t>
            </a:r>
          </a:p>
          <a:p>
            <a:pPr lvl="1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=(SELECT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student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OLD.StudentID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1781004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）测试触发器。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student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='202263050133';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='202263050133';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459" y="2960510"/>
            <a:ext cx="5056455" cy="90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697" y="4941524"/>
            <a:ext cx="4077036" cy="116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303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student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='202263050133';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student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='202263050133';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='202263050133';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2678" y="2186740"/>
            <a:ext cx="3592512" cy="75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3622" y="3847051"/>
            <a:ext cx="4690261" cy="84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7304" y="5487229"/>
            <a:ext cx="4011915" cy="92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637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AFTER DELETE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触发器使用方法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10-13】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10-12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的基础上，在表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中再创建一个触发器，每次在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表中删除学生记录后，都把被删除记录的学号列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的值赋值给用户变量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old_stuID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@count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记录删除记录的个数。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）创建触发器。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old_StuID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="", @count=0;  #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记录被删除学生的学号和个数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TRIGGER IF EXISTS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tr_student_delete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TRIGGER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tr_student_delete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AFTER DELETE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student FOR EACH ROW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SET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old_StuID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=CONCAT_WS(', ',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old_StuID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OLD.StudentID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SET @count =@count+1;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1084005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）测试触发器。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student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='202263050135';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='202263050135';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6796" y="2424633"/>
            <a:ext cx="5537995" cy="1004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69910" y="4513190"/>
            <a:ext cx="4619432" cy="135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221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student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='202263050135';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old_StuID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@count;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2678" y="2126192"/>
            <a:ext cx="3928522" cy="82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6508" y="4343232"/>
            <a:ext cx="3402888" cy="119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580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student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='202260010306';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='202260010306';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student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='202260010306';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old_StuID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@count;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2678" y="3554877"/>
            <a:ext cx="5328592" cy="142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085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10-14】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数据库中，创建回收站触发器，当删除员工表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employee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中的记录时，把删除的记录保存到回收站表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trash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创建员工表，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employee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id BIGINT(20) NOT NULL AUTO_INCREMENT,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name VARCHAR(20) DEFAULT NULL,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age INT(11) DEFAULT NULL,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PRIMARY KEY (id)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DEFAULT CHARSET=utf8;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4176618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employee 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name,age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 ('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',19),('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',18),('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王五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',20),('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赵六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',21),('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陈七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',19),('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钱八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',20);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998694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2776" y="1413570"/>
            <a:ext cx="1117106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10-1】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数据库中，创建一个触发器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tr_student_insert_sex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，当向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表中插入记录时，检查性别是否为“男”或“女”，如果不是，则设置为“男”。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）创建触发器。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#DROP TRIGGER IF EXISTS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tr_student_insert_sex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TRIGGER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tr_student_insert_sex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BEFORE INSERT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ON student FOR EACH ROW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NEW.Sex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!=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NEW.Sex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!=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THEN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SET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NEW.Sex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END IF;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4051463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trash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BIGINT(20) NOT NULL AUTO_INCREMENT,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data VARCHAR(255) DEFAULT NULL, 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KEY (id)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DEFAULT CHARSET=utf8;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779878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DROP TRIGGER IF EXISTS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trigger_del_employee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TRIGGER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trigger_del_employee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AFTER DELETE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ON employee FOR EACH ROW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trash (data) VALUES (CONCAT('employee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删除：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OLD.id, '|', OLD.name, '|',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OLD.age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4026574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）测试触发器。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employee WHERE id = 3;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trash;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2150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2678" y="4020531"/>
            <a:ext cx="4264672" cy="1448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8730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10.2.1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事件的概念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查看事件调度器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VARIABLES LIKE '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event_scheduler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@@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event_scheduler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0630" y="3193091"/>
            <a:ext cx="4591574" cy="95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0630" y="5105056"/>
            <a:ext cx="2827404" cy="106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734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开启事件调度器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GLOBAL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event_scheduler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=ON;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打开事件调度器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@@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GLOBAL.event_scheduler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=ON;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my.ini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中开启事件：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GLOBAL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event_scheduler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=ON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124632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创建事件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EVENT [IF NOT EXISTS]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event_name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ON SCHEDULE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[ON COMPLETION [NOT] PRESERVE]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[{ENABLE | DISABLE | DISABLE ON SLAVE}]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[COMMENT 'comment']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DO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event_body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046554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子句。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timestamp [+ INTERVAL interval] ...</a:t>
            </a: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quantity {YEAR | QUARTER | MONTH | DAY | HOUR | MINUTE |WEEK | SECOND | 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YEAR_MONTH | DAY_HOUR | DAY_MINUTE | DAY_SECOND | HOUR_MINUTE | 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HOUR_SECOND | MINUTE_SECOND}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875901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0630" y="2226171"/>
            <a:ext cx="10657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EVERY interval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[STARTS timestamp [+ INTERVAL interval] ...]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[ENDS timestamp [+ INTERVAL interval] ...]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4255908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976" y="1111058"/>
            <a:ext cx="11619878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10.2.3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事件的使用实例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创建某个时刻发生的事件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10-15】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数据库中，创建一个现在立即执行的事件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ev_create_user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，事件执行创建一个表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t_user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）创建事件。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EVENT IF EXISTS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ev_create_user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EVENT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ev_create_user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ON SCHEDULE AT NOW()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DO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BEGIN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DROP TABLE IF EXISTS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t_user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t_user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T_Id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 PRIMARY KEY AUTO_INCREMENT COMMENT '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用户编号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T_Name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CHAR(10) COMMENT '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T_CreateTime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TIMESTAMP COMMENT '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创建时间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) COMMENT = '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;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END;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664130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）查看事件结果。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t_user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0670" y="2740875"/>
            <a:ext cx="4439766" cy="115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93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416572"/>
            <a:ext cx="1096342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）测试触发器。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student(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Sex, Birthday, Address,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VALUES('202270010121',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吴琪妙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'F', '2003-04-11',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陕西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'2022700101');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252" y="3796750"/>
            <a:ext cx="7688733" cy="126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445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10-16】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创建一个事件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ev_insert_user30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秒后启动事件，向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t_user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表中插入一行记录。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EVENT ev_insert_user30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ON SCHEDULE AT CURRENT_TIMESTAMP+INTERVAL 30 SECOND 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DO 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INSERT INTO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t_user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T_CreateTime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VALUES('AAA', NOW());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t_user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4686" y="5050574"/>
            <a:ext cx="3439468" cy="8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105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t_user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EVENTS;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  <p:pic>
        <p:nvPicPr>
          <p:cNvPr id="2560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614" y="1890708"/>
            <a:ext cx="3513533" cy="89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614" y="4069084"/>
            <a:ext cx="8952996" cy="88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492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975" y="1046267"/>
            <a:ext cx="11354461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创建在指定区间周期性发生的事件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）常用的时间间隔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SCHEDULE EVERY 5 SECOND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SCHEDULE EVERY 1 MINUTE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713097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975" y="1557586"/>
            <a:ext cx="117638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SCHEDULE EVERY 1 DAY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STARTS DATE_ADD(DATE_ADD(CURDATE(), INTERVAL 1 DAY), INTERVAL 1 HOUR)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SCHEDULE EVERY 1 MONTH 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STARTS DATE_ADD(DATE_ADD(DATE_SUB(CURDATE(),INTERVAL DAY(CURDATE())-1 DAY), INTERVAL 1 MONTH),INTERVAL 1 HOUR)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1743058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7409" y="1356456"/>
            <a:ext cx="1065718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SCHEDULE EVERY 3 MONTH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STARTS CURRENT_TIMESTAMP + 1 WEEK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SCHEDULE EVERY 12 HOUR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STARTS CURRENT_TIMESTAMP + INTERVAL 30 MINUTE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ENDS CURRENT_TIMESTAMP + INTERVAL 4 WEEK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2361039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5574" y="1101403"/>
            <a:ext cx="116282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10-17】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创建事件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ev_insert_user5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秒向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t_test1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表中插入一条记录，该事件开始于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秒后，并且在指定日期（例如，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2025-11-30 15:18:00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）结束。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）创建事件。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EVENT IF EXISTS ev_insert_user5;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EVENT ev_insert_user5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ON SCHEDULE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EVERY 5 SECOND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STARTS CURDATE() + INTERVAL 30 SECOND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ENDS 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'2025-11-30 15:18:00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DO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CURDATE() &lt;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'2025-11-30 15:18:00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THEN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INSERT INTO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t_user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T_CreateTime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VALUES('BBB', NOW());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END IF;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END;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418957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t_user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EVENTS;		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2678" y="2100230"/>
            <a:ext cx="2316825" cy="139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2678" y="4608032"/>
            <a:ext cx="10038533" cy="86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768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2774" y="1190039"/>
            <a:ext cx="11315079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在事件中调用存储过程或自定义函数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10-18】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创建一个事件，实现每个月的第一天凌晨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点统计一次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t_user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表中的用户人数，并插入到统计表中。</a:t>
            </a:r>
          </a:p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t_total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UserCount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 COMMENT '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用户人数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TIMESTAMP COMMENT '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创建时间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COMMENT='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proc_total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DECLARE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n_total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 default 0;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COUNT(*) INTO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n_total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t_user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t_total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UserCount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 (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n_total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NOW());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723004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5575" y="1285351"/>
            <a:ext cx="11844287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EVENT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ev_auto_total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ON SCHEDULE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EVERY 1 MONTH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STARTS DATE_ADD(DATE_ADD(DATE_SUB(CURDATE(),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INTERVAL DAY(CURDATE())-1 DAY), INTERVAL 1 MONTH), INTERVAL 3 HOUR)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ON COMPLETION PRESERVE ENABLE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DO CALL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proc_total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939690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EVENT IF EXISTS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ev_auto_total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EVENT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ev_auto_total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ON SCHEDULE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EVERY 3 SECOND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STARTS CURRENT_TIMESTAMP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ENDS CURRENT_TIMESTAMP + INTERVAL 30 MINUTE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DO CALL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proc_total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1075623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096342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student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='202270010121';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38" y="2454902"/>
            <a:ext cx="7836037" cy="136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261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t_total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EVENTS;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  <p:pic>
        <p:nvPicPr>
          <p:cNvPr id="276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90"/>
          <a:stretch>
            <a:fillRect/>
          </a:stretch>
        </p:blipFill>
        <p:spPr bwMode="auto">
          <a:xfrm>
            <a:off x="1342678" y="2100903"/>
            <a:ext cx="2229073" cy="162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61356" y="4819741"/>
            <a:ext cx="8111093" cy="94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045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10.2.4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查看事件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查看所有事件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EVENTS;</a:t>
            </a:r>
          </a:p>
          <a:p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information_schema.events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  <p:pic>
        <p:nvPicPr>
          <p:cNvPr id="286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2946" y="3676170"/>
            <a:ext cx="9489122" cy="112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027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0630" y="2133650"/>
            <a:ext cx="10657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查看事件创建信息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CREATE EVENT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943432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38622" y="1269554"/>
            <a:ext cx="106571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10-19】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查看事件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ev_auto_total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的创建信息。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CREATE EVENT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ev_auto_total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  <p:pic>
        <p:nvPicPr>
          <p:cNvPr id="296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8702" y="2636516"/>
            <a:ext cx="6264696" cy="333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2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10.2.5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修改事件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EVENT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event_name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ON SCHEDULE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[ON COMPLETION [NOT] PRESERVE]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[{ENABLE | DISABLE | DISABLE ON SLAVE}]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	[COMMENT 'comment']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DO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event_body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51188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7409" y="2051025"/>
            <a:ext cx="1065718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10-20】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临时关闭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ev_auto_total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EVENT ev_insert_user5 DISABLE;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执行下面查询语句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COUNT(*)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t_user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017532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10-21】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开启临时关闭的事件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ev_student2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EVENT ev_insert_user5 ENABLE;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然后再执行查询语句。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COUNT(*)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t_user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1288846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10.2.6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删除事件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EVENT [IF EXISTS] event_ name;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10-22】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删除事件名为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ev_auto_total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ev_insert_user5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的事件。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EVENT IF EXISTS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ev_auto_total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EVENT IF EXISTS ev_insert_user5;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2922223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6534834"/>
            <a:ext cx="12190413" cy="32351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BA8DFE1D-FC62-4CF6-A08C-6DFAE72D0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9" y="504382"/>
            <a:ext cx="12190413" cy="15079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8782" y="3257899"/>
            <a:ext cx="9304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solidFill>
                  <a:srgbClr val="39A3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祝贺你又学完了一章</a:t>
            </a:r>
            <a:endParaRPr lang="zh-CN" altLang="en-US" sz="6000" b="1" dirty="0">
              <a:solidFill>
                <a:srgbClr val="39A3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90950" y="719727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《MySQL</a:t>
            </a:r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数据库应用教程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 </a:t>
            </a: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刘瑞新主编 配套资源</a:t>
            </a:r>
          </a:p>
        </p:txBody>
      </p:sp>
    </p:spTree>
    <p:extLst>
      <p:ext uri="{BB962C8B-B14F-4D97-AF65-F5344CB8AC3E}">
        <p14:creationId xmlns:p14="http://schemas.microsoft.com/office/powerpoint/2010/main" val="4275144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708291"/>
            <a:ext cx="10657184" cy="2161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10.1.3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触发程序中的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触发程序中可以使用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关键字，其功能是在触发事件发生时，针对要修改数据的表，创建与本表结构完全一样的两个临时表。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表示在数据修改过程中原来记录的表，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NEW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表示在数据修改过程中更新记录的表。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2881893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OLD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关键字与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关键字的方式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型触发器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型触发器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,NEW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用来表示将要（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）或已经（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）插入的新纪录。当需要访问新纪录的某个列时，可以使用“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NEW.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列名”访问。</a:t>
            </a:r>
          </a:p>
          <a:p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型触发器</a:t>
            </a: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型触发器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,OLD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用来表示将要或已经被删除的原纪录。可以利用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访问旧纪录的某个列时，可以使用“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OLD.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列名”访问。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型触发器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在触发程序中可以使用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关键字访问修改前的旧记录，使用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关键字访问修改后的新记录。当需要访问旧记录的某个列值时，可以使用“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OLD.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列名”的方式访问；当需要访问修改后的新记录的某个列值时，可以使用“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NEW.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列名”的方式访问。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2692045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13365</TotalTime>
  <Words>4885</Words>
  <Application>Microsoft Macintosh PowerPoint</Application>
  <PresentationFormat>自定义</PresentationFormat>
  <Paragraphs>801</Paragraphs>
  <Slides>78</Slides>
  <Notes>78</Notes>
  <HiddenSlides>61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5" baseType="lpstr">
      <vt:lpstr>方正姚体</vt:lpstr>
      <vt:lpstr>黑体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ChrIsh</dc:creator>
  <cp:lastModifiedBy>li wen</cp:lastModifiedBy>
  <cp:revision>535</cp:revision>
  <cp:lastPrinted>2020-03-17T02:29:23Z</cp:lastPrinted>
  <dcterms:created xsi:type="dcterms:W3CDTF">2014-10-15T02:21:11Z</dcterms:created>
  <dcterms:modified xsi:type="dcterms:W3CDTF">2024-05-20T09:10:42Z</dcterms:modified>
</cp:coreProperties>
</file>