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8"/>
  </p:notesMasterIdLst>
  <p:handoutMasterIdLst>
    <p:handoutMasterId r:id="rId109"/>
  </p:handoutMasterIdLst>
  <p:sldIdLst>
    <p:sldId id="258" r:id="rId2"/>
    <p:sldId id="1080" r:id="rId3"/>
    <p:sldId id="1081" r:id="rId4"/>
    <p:sldId id="851" r:id="rId5"/>
    <p:sldId id="852" r:id="rId6"/>
    <p:sldId id="956" r:id="rId7"/>
    <p:sldId id="963" r:id="rId8"/>
    <p:sldId id="1082" r:id="rId9"/>
    <p:sldId id="855" r:id="rId10"/>
    <p:sldId id="856" r:id="rId11"/>
    <p:sldId id="857" r:id="rId12"/>
    <p:sldId id="954" r:id="rId13"/>
    <p:sldId id="859" r:id="rId14"/>
    <p:sldId id="861" r:id="rId15"/>
    <p:sldId id="862" r:id="rId16"/>
    <p:sldId id="863" r:id="rId17"/>
    <p:sldId id="864" r:id="rId18"/>
    <p:sldId id="958" r:id="rId19"/>
    <p:sldId id="1083" r:id="rId20"/>
    <p:sldId id="966" r:id="rId21"/>
    <p:sldId id="967" r:id="rId22"/>
    <p:sldId id="969" r:id="rId23"/>
    <p:sldId id="970" r:id="rId24"/>
    <p:sldId id="971" r:id="rId25"/>
    <p:sldId id="972" r:id="rId26"/>
    <p:sldId id="973" r:id="rId27"/>
    <p:sldId id="974" r:id="rId28"/>
    <p:sldId id="975" r:id="rId29"/>
    <p:sldId id="976" r:id="rId30"/>
    <p:sldId id="978" r:id="rId31"/>
    <p:sldId id="979" r:id="rId32"/>
    <p:sldId id="1087" r:id="rId33"/>
    <p:sldId id="984" r:id="rId34"/>
    <p:sldId id="987" r:id="rId35"/>
    <p:sldId id="988" r:id="rId36"/>
    <p:sldId id="989" r:id="rId37"/>
    <p:sldId id="990" r:id="rId38"/>
    <p:sldId id="991" r:id="rId39"/>
    <p:sldId id="992" r:id="rId40"/>
    <p:sldId id="993" r:id="rId41"/>
    <p:sldId id="994" r:id="rId42"/>
    <p:sldId id="995" r:id="rId43"/>
    <p:sldId id="996" r:id="rId44"/>
    <p:sldId id="997" r:id="rId45"/>
    <p:sldId id="998" r:id="rId46"/>
    <p:sldId id="999" r:id="rId47"/>
    <p:sldId id="1000" r:id="rId48"/>
    <p:sldId id="1001" r:id="rId49"/>
    <p:sldId id="1002" r:id="rId50"/>
    <p:sldId id="1003" r:id="rId51"/>
    <p:sldId id="1004" r:id="rId52"/>
    <p:sldId id="1005" r:id="rId53"/>
    <p:sldId id="1006" r:id="rId54"/>
    <p:sldId id="1007" r:id="rId55"/>
    <p:sldId id="1009" r:id="rId56"/>
    <p:sldId id="1010" r:id="rId57"/>
    <p:sldId id="1011" r:id="rId58"/>
    <p:sldId id="1014" r:id="rId59"/>
    <p:sldId id="1089" r:id="rId60"/>
    <p:sldId id="1088" r:id="rId61"/>
    <p:sldId id="1015" r:id="rId62"/>
    <p:sldId id="1016" r:id="rId63"/>
    <p:sldId id="1017" r:id="rId64"/>
    <p:sldId id="1018" r:id="rId65"/>
    <p:sldId id="1019" r:id="rId66"/>
    <p:sldId id="1020" r:id="rId67"/>
    <p:sldId id="1084" r:id="rId68"/>
    <p:sldId id="1024" r:id="rId69"/>
    <p:sldId id="1025" r:id="rId70"/>
    <p:sldId id="1026" r:id="rId71"/>
    <p:sldId id="1029" r:id="rId72"/>
    <p:sldId id="1030" r:id="rId73"/>
    <p:sldId id="1031" r:id="rId74"/>
    <p:sldId id="1033" r:id="rId75"/>
    <p:sldId id="1034" r:id="rId76"/>
    <p:sldId id="1035" r:id="rId77"/>
    <p:sldId id="1036" r:id="rId78"/>
    <p:sldId id="1085" r:id="rId79"/>
    <p:sldId id="1041" r:id="rId80"/>
    <p:sldId id="1042" r:id="rId81"/>
    <p:sldId id="1043" r:id="rId82"/>
    <p:sldId id="1044" r:id="rId83"/>
    <p:sldId id="1045" r:id="rId84"/>
    <p:sldId id="1046" r:id="rId85"/>
    <p:sldId id="1047" r:id="rId86"/>
    <p:sldId id="1048" r:id="rId87"/>
    <p:sldId id="1049" r:id="rId88"/>
    <p:sldId id="1051" r:id="rId89"/>
    <p:sldId id="1052" r:id="rId90"/>
    <p:sldId id="1053" r:id="rId91"/>
    <p:sldId id="1086" r:id="rId92"/>
    <p:sldId id="1058" r:id="rId93"/>
    <p:sldId id="1059" r:id="rId94"/>
    <p:sldId id="1060" r:id="rId95"/>
    <p:sldId id="1061" r:id="rId96"/>
    <p:sldId id="1062" r:id="rId97"/>
    <p:sldId id="1065" r:id="rId98"/>
    <p:sldId id="1066" r:id="rId99"/>
    <p:sldId id="1067" r:id="rId100"/>
    <p:sldId id="1068" r:id="rId101"/>
    <p:sldId id="1069" r:id="rId102"/>
    <p:sldId id="1070" r:id="rId103"/>
    <p:sldId id="257" r:id="rId104"/>
    <p:sldId id="1090" r:id="rId105"/>
    <p:sldId id="259" r:id="rId106"/>
    <p:sldId id="260" r:id="rId107"/>
  </p:sldIdLst>
  <p:sldSz cx="9144000" cy="5143500" type="screen16x9"/>
  <p:notesSz cx="6834188" cy="9979025"/>
  <p:defaultTextStyle>
    <a:defPPr>
      <a:defRPr lang="zh-CN"/>
    </a:defPPr>
    <a:lvl1pPr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1pPr>
    <a:lvl2pPr marL="4572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2pPr>
    <a:lvl3pPr marL="9144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3pPr>
    <a:lvl4pPr marL="13716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4pPr>
    <a:lvl5pPr marL="1828800" algn="l" rtl="0" fontAlgn="base">
      <a:spcBef>
        <a:spcPct val="0"/>
      </a:spcBef>
      <a:spcAft>
        <a:spcPct val="0"/>
      </a:spcAft>
      <a:buFont typeface="Arial" pitchFamily="34" charset="0"/>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1607">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29" autoAdjust="0"/>
    <p:restoredTop sz="83904" autoAdjust="0"/>
  </p:normalViewPr>
  <p:slideViewPr>
    <p:cSldViewPr snapToObjects="1">
      <p:cViewPr varScale="1">
        <p:scale>
          <a:sx n="153" d="100"/>
          <a:sy n="153" d="100"/>
        </p:scale>
        <p:origin x="1424" y="176"/>
      </p:cViewPr>
      <p:guideLst>
        <p:guide orient="horz" pos="1607"/>
        <p:guide pos="2904"/>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tableStyles" Target="tableStyle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handoutMaster" Target="handoutMasters/handoutMaster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62275" cy="498475"/>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sz="quarter" idx="1"/>
          </p:nvPr>
        </p:nvSpPr>
        <p:spPr>
          <a:xfrm>
            <a:off x="3871913" y="0"/>
            <a:ext cx="2960687" cy="498475"/>
          </a:xfrm>
          <a:prstGeom prst="rect">
            <a:avLst/>
          </a:prstGeom>
        </p:spPr>
        <p:txBody>
          <a:bodyPr vert="horz" lIns="91440" tIns="45720" rIns="91440" bIns="45720" rtlCol="0"/>
          <a:lstStyle>
            <a:lvl1pPr algn="r">
              <a:defRPr sz="1200"/>
            </a:lvl1pPr>
          </a:lstStyle>
          <a:p>
            <a:pPr>
              <a:defRPr/>
            </a:pPr>
            <a:fld id="{B813213B-86BE-49C6-9F89-AD7C4C3D3F79}" type="datetimeFigureOut">
              <a:rPr lang="zh-CN" altLang="en-US"/>
              <a:pPr>
                <a:defRPr/>
              </a:pPr>
              <a:t>2024/11/21</a:t>
            </a:fld>
            <a:endParaRPr lang="zh-CN" altLang="en-US"/>
          </a:p>
        </p:txBody>
      </p:sp>
      <p:sp>
        <p:nvSpPr>
          <p:cNvPr id="4" name="页脚占位符 3"/>
          <p:cNvSpPr>
            <a:spLocks noGrp="1"/>
          </p:cNvSpPr>
          <p:nvPr>
            <p:ph type="ftr" sz="quarter" idx="2"/>
          </p:nvPr>
        </p:nvSpPr>
        <p:spPr>
          <a:xfrm>
            <a:off x="0" y="9478963"/>
            <a:ext cx="2962275" cy="498475"/>
          </a:xfrm>
          <a:prstGeom prst="rect">
            <a:avLst/>
          </a:prstGeom>
        </p:spPr>
        <p:txBody>
          <a:bodyPr vert="horz" lIns="91440" tIns="45720" rIns="91440" bIns="45720" rtlCol="0" anchor="b"/>
          <a:lstStyle>
            <a:lvl1pPr algn="l">
              <a:defRPr sz="1200"/>
            </a:lvl1pPr>
          </a:lstStyle>
          <a:p>
            <a:pPr>
              <a:defRPr/>
            </a:pPr>
            <a:endParaRPr lang="zh-CN" altLang="en-US"/>
          </a:p>
        </p:txBody>
      </p:sp>
      <p:sp>
        <p:nvSpPr>
          <p:cNvPr id="5" name="灯片编号占位符 4"/>
          <p:cNvSpPr>
            <a:spLocks noGrp="1"/>
          </p:cNvSpPr>
          <p:nvPr>
            <p:ph type="sldNum" sz="quarter" idx="3"/>
          </p:nvPr>
        </p:nvSpPr>
        <p:spPr>
          <a:xfrm>
            <a:off x="3871913" y="9478963"/>
            <a:ext cx="2960687" cy="498475"/>
          </a:xfrm>
          <a:prstGeom prst="rect">
            <a:avLst/>
          </a:prstGeom>
        </p:spPr>
        <p:txBody>
          <a:bodyPr vert="horz" lIns="91440" tIns="45720" rIns="91440" bIns="45720" rtlCol="0" anchor="b"/>
          <a:lstStyle>
            <a:lvl1pPr algn="r">
              <a:defRPr sz="1200"/>
            </a:lvl1pPr>
          </a:lstStyle>
          <a:p>
            <a:pPr>
              <a:defRPr/>
            </a:pPr>
            <a:fld id="{699F77A8-08D4-4B83-881B-944F10F3ECE3}" type="slidenum">
              <a:rPr lang="zh-CN" altLang="en-US"/>
              <a:pPr>
                <a:defRPr/>
              </a:pPr>
              <a:t>‹#›</a:t>
            </a:fld>
            <a:endParaRPr lang="zh-CN" altLang="en-US"/>
          </a:p>
        </p:txBody>
      </p:sp>
    </p:spTree>
    <p:extLst>
      <p:ext uri="{BB962C8B-B14F-4D97-AF65-F5344CB8AC3E}">
        <p14:creationId xmlns:p14="http://schemas.microsoft.com/office/powerpoint/2010/main" val="15284468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vl1pPr>
          </a:lstStyle>
          <a:p>
            <a:pPr>
              <a:defRPr/>
            </a:pPr>
            <a:endParaRPr lang="zh-CN" altLang="en-US"/>
          </a:p>
        </p:txBody>
      </p:sp>
      <p:sp>
        <p:nvSpPr>
          <p:cNvPr id="2051" name="Rectangle 3"/>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vl1pPr>
          </a:lstStyle>
          <a:p>
            <a:pPr>
              <a:defRPr/>
            </a:pPr>
            <a:fld id="{DE78DC80-28D8-4437-98E8-EE90ED4E4EF4}" type="datetimeFigureOut">
              <a:rPr lang="zh-CN" altLang="en-US"/>
              <a:pPr>
                <a:defRPr/>
              </a:pPr>
              <a:t>2024/11/21</a:t>
            </a:fld>
            <a:endParaRPr lang="en-US"/>
          </a:p>
        </p:txBody>
      </p:sp>
      <p:sp>
        <p:nvSpPr>
          <p:cNvPr id="19460" name="Rectangle 4"/>
          <p:cNvSpPr>
            <a:spLocks noGrp="1" noRot="1" noChangeAspect="1" noChangeArrowheads="1"/>
          </p:cNvSpPr>
          <p:nvPr>
            <p:ph type="sldImg" idx="2"/>
          </p:nvPr>
        </p:nvSpPr>
        <p:spPr bwMode="auto">
          <a:xfrm>
            <a:off x="90488" y="747713"/>
            <a:ext cx="66516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vl1pPr>
          </a:lstStyle>
          <a:p>
            <a:pPr>
              <a:defRPr/>
            </a:pPr>
            <a:endParaRPr lang="en-US"/>
          </a:p>
        </p:txBody>
      </p:sp>
      <p:sp>
        <p:nvSpPr>
          <p:cNvPr id="2055" name="Rectangle 7"/>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vl1pPr>
          </a:lstStyle>
          <a:p>
            <a:pPr>
              <a:defRPr/>
            </a:pPr>
            <a:fld id="{A904D9C5-F3B6-4A4B-B23E-6C96C2DD92C4}" type="slidenum">
              <a:rPr lang="zh-CN" altLang="en-US"/>
              <a:pPr>
                <a:defRPr/>
              </a:pPr>
              <a:t>‹#›</a:t>
            </a:fld>
            <a:endParaRPr lang="en-US"/>
          </a:p>
        </p:txBody>
      </p:sp>
    </p:spTree>
    <p:extLst>
      <p:ext uri="{BB962C8B-B14F-4D97-AF65-F5344CB8AC3E}">
        <p14:creationId xmlns:p14="http://schemas.microsoft.com/office/powerpoint/2010/main" val="105906262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DBMS</a:t>
            </a:r>
            <a:r>
              <a:rPr lang="zh-CN" altLang="en-US" dirty="0"/>
              <a:t>要实现对数据库的统一管理和控制，要保证数据的安全性、完整性、多用户对数据的并发使用以及发生故障后的系统恢复；事务是数据库的逻辑工作单位，只要</a:t>
            </a:r>
            <a:r>
              <a:rPr lang="en-US" altLang="zh-CN" dirty="0"/>
              <a:t>DBMS</a:t>
            </a:r>
            <a:r>
              <a:rPr lang="zh-CN" altLang="en-US" dirty="0"/>
              <a:t>能保证事务的执行是正确的（四个特性），也就是保证了对数据库操作的正确性，保证数据库处于一致性状态。</a:t>
            </a:r>
          </a:p>
        </p:txBody>
      </p:sp>
      <p:sp>
        <p:nvSpPr>
          <p:cNvPr id="4" name="灯片编号占位符 3"/>
          <p:cNvSpPr>
            <a:spLocks noGrp="1"/>
          </p:cNvSpPr>
          <p:nvPr>
            <p:ph type="sldNum" sz="quarter" idx="10"/>
          </p:nvPr>
        </p:nvSpPr>
        <p:spPr/>
        <p:txBody>
          <a:bodyPr/>
          <a:lstStyle/>
          <a:p>
            <a:pPr>
              <a:defRPr/>
            </a:pPr>
            <a:fld id="{A904D9C5-F3B6-4A4B-B23E-6C96C2DD92C4}" type="slidenum">
              <a:rPr lang="zh-CN" altLang="en-US" smtClean="0"/>
              <a:pPr>
                <a:defRPr/>
              </a:pPr>
              <a:t>3</a:t>
            </a:fld>
            <a:endParaRPr lang="en-US"/>
          </a:p>
        </p:txBody>
      </p:sp>
    </p:spTree>
    <p:extLst>
      <p:ext uri="{BB962C8B-B14F-4D97-AF65-F5344CB8AC3E}">
        <p14:creationId xmlns:p14="http://schemas.microsoft.com/office/powerpoint/2010/main" val="17349962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DBMS</a:t>
            </a:r>
            <a:r>
              <a:rPr lang="zh-CN" altLang="en-US" dirty="0"/>
              <a:t>要实现对数据库的统一管理和控制，要保证数据的安全性、完整性、多用户对数据的并发使用以及发生故障后的系统恢复；事务是数据库的逻辑工作单位，只要</a:t>
            </a:r>
            <a:r>
              <a:rPr lang="en-US" altLang="zh-CN" dirty="0"/>
              <a:t>DBMS</a:t>
            </a:r>
            <a:r>
              <a:rPr lang="zh-CN" altLang="en-US" dirty="0"/>
              <a:t>能保证事务的执行是正确的（四个特性），也就是保证了对数据库操作的正确性，保证数据库处于一致性状态。</a:t>
            </a:r>
          </a:p>
        </p:txBody>
      </p:sp>
      <p:sp>
        <p:nvSpPr>
          <p:cNvPr id="4" name="灯片编号占位符 3"/>
          <p:cNvSpPr>
            <a:spLocks noGrp="1"/>
          </p:cNvSpPr>
          <p:nvPr>
            <p:ph type="sldNum" sz="quarter" idx="10"/>
          </p:nvPr>
        </p:nvSpPr>
        <p:spPr/>
        <p:txBody>
          <a:bodyPr/>
          <a:lstStyle/>
          <a:p>
            <a:pPr>
              <a:defRPr/>
            </a:pPr>
            <a:fld id="{A904D9C5-F3B6-4A4B-B23E-6C96C2DD92C4}" type="slidenum">
              <a:rPr lang="zh-CN" altLang="en-US" smtClean="0"/>
              <a:pPr>
                <a:defRPr/>
              </a:pPr>
              <a:t>4</a:t>
            </a:fld>
            <a:endParaRPr lang="en-US"/>
          </a:p>
        </p:txBody>
      </p:sp>
    </p:spTree>
    <p:extLst>
      <p:ext uri="{BB962C8B-B14F-4D97-AF65-F5344CB8AC3E}">
        <p14:creationId xmlns:p14="http://schemas.microsoft.com/office/powerpoint/2010/main" val="1734996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事务处理技术主要包括数据库的恢复技术和数据库的并发控制技术</a:t>
            </a:r>
          </a:p>
        </p:txBody>
      </p:sp>
      <p:sp>
        <p:nvSpPr>
          <p:cNvPr id="4" name="灯片编号占位符 3"/>
          <p:cNvSpPr>
            <a:spLocks noGrp="1"/>
          </p:cNvSpPr>
          <p:nvPr>
            <p:ph type="sldNum" sz="quarter" idx="10"/>
          </p:nvPr>
        </p:nvSpPr>
        <p:spPr/>
        <p:txBody>
          <a:bodyPr/>
          <a:lstStyle/>
          <a:p>
            <a:pPr>
              <a:defRPr/>
            </a:pPr>
            <a:fld id="{A904D9C5-F3B6-4A4B-B23E-6C96C2DD92C4}" type="slidenum">
              <a:rPr lang="zh-CN" altLang="en-US" smtClean="0"/>
              <a:pPr>
                <a:defRPr/>
              </a:pPr>
              <a:t>5</a:t>
            </a:fld>
            <a:endParaRPr lang="en-US"/>
          </a:p>
        </p:txBody>
      </p:sp>
    </p:spTree>
    <p:extLst>
      <p:ext uri="{BB962C8B-B14F-4D97-AF65-F5344CB8AC3E}">
        <p14:creationId xmlns:p14="http://schemas.microsoft.com/office/powerpoint/2010/main" val="1955799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a:defRPr/>
            </a:pPr>
            <a:fld id="{B6DC6126-96E9-495B-82A3-84B80767350E}" type="slidenum">
              <a:rPr lang="zh-CN" altLang="en-US" smtClean="0"/>
              <a:pPr>
                <a:defRPr/>
              </a:pPr>
              <a:t>22</a:t>
            </a:fld>
            <a:endParaRPr lang="en-US"/>
          </a:p>
        </p:txBody>
      </p:sp>
    </p:spTree>
    <p:extLst>
      <p:ext uri="{BB962C8B-B14F-4D97-AF65-F5344CB8AC3E}">
        <p14:creationId xmlns:p14="http://schemas.microsoft.com/office/powerpoint/2010/main" val="2306845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略去细节，介绍数据库恢复技术的基本策略</a:t>
            </a:r>
          </a:p>
        </p:txBody>
      </p:sp>
      <p:sp>
        <p:nvSpPr>
          <p:cNvPr id="4" name="灯片编号占位符 3"/>
          <p:cNvSpPr>
            <a:spLocks noGrp="1"/>
          </p:cNvSpPr>
          <p:nvPr>
            <p:ph type="sldNum" sz="quarter" idx="10"/>
          </p:nvPr>
        </p:nvSpPr>
        <p:spPr/>
        <p:txBody>
          <a:bodyPr/>
          <a:lstStyle/>
          <a:p>
            <a:pPr>
              <a:defRPr/>
            </a:pPr>
            <a:fld id="{A904D9C5-F3B6-4A4B-B23E-6C96C2DD92C4}" type="slidenum">
              <a:rPr lang="zh-CN" altLang="en-US" smtClean="0"/>
              <a:pPr>
                <a:defRPr/>
              </a:pPr>
              <a:t>31</a:t>
            </a:fld>
            <a:endParaRPr lang="en-US"/>
          </a:p>
        </p:txBody>
      </p:sp>
    </p:spTree>
    <p:extLst>
      <p:ext uri="{BB962C8B-B14F-4D97-AF65-F5344CB8AC3E}">
        <p14:creationId xmlns:p14="http://schemas.microsoft.com/office/powerpoint/2010/main" val="14702584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ea typeface="宋体" charset="-122"/>
              </a:rPr>
              <a:t>本章目标</a:t>
            </a:r>
            <a:endParaRPr lang="en-US" altLang="zh-CN">
              <a:ea typeface="宋体" charset="-122"/>
            </a:endParaRPr>
          </a:p>
          <a:p>
            <a:pPr lvl="1"/>
            <a:r>
              <a:rPr lang="zh-CN" altLang="zh-CN">
                <a:ea typeface="宋体" charset="-122"/>
              </a:rPr>
              <a:t>掌握什么是数据库的完整性</a:t>
            </a:r>
            <a:endParaRPr lang="en-US" altLang="zh-CN">
              <a:ea typeface="宋体" charset="-122"/>
            </a:endParaRPr>
          </a:p>
          <a:p>
            <a:pPr lvl="1"/>
            <a:r>
              <a:rPr lang="zh-CN" altLang="zh-CN">
                <a:ea typeface="宋体" charset="-122"/>
              </a:rPr>
              <a:t>掌握用</a:t>
            </a:r>
            <a:r>
              <a:rPr lang="en-US" altLang="zh-CN">
                <a:ea typeface="宋体" charset="-122"/>
              </a:rPr>
              <a:t>SQL</a:t>
            </a:r>
            <a:r>
              <a:rPr lang="zh-CN" altLang="zh-CN">
                <a:ea typeface="宋体" charset="-122"/>
              </a:rPr>
              <a:t>语言定义关系模式的完整性约束条件</a:t>
            </a:r>
          </a:p>
          <a:p>
            <a:r>
              <a:rPr lang="zh-CN" altLang="en-US">
                <a:ea typeface="宋体" charset="-122"/>
              </a:rPr>
              <a:t>本章重点</a:t>
            </a:r>
            <a:endParaRPr lang="en-US" altLang="zh-CN">
              <a:ea typeface="宋体" charset="-122"/>
            </a:endParaRPr>
          </a:p>
          <a:p>
            <a:pPr lvl="1"/>
            <a:r>
              <a:rPr lang="zh-CN" altLang="zh-CN">
                <a:ea typeface="宋体" charset="-122"/>
              </a:rPr>
              <a:t>牢固掌握</a:t>
            </a:r>
            <a:r>
              <a:rPr lang="en-US" altLang="zh-CN">
                <a:ea typeface="宋体" charset="-122"/>
              </a:rPr>
              <a:t>DBMS</a:t>
            </a:r>
            <a:r>
              <a:rPr lang="zh-CN" altLang="zh-CN">
                <a:ea typeface="宋体" charset="-122"/>
              </a:rPr>
              <a:t>完整性控制机制的三个方面，即完整性约束条件的定义、完整性约束条件的检查和违约</a:t>
            </a:r>
            <a:r>
              <a:rPr lang="zh-CN" altLang="en-US">
                <a:ea typeface="宋体" charset="-122"/>
              </a:rPr>
              <a:t>处理</a:t>
            </a:r>
            <a:endParaRPr lang="en-US" altLang="zh-CN">
              <a:ea typeface="宋体" charset="-122"/>
            </a:endParaRPr>
          </a:p>
          <a:p>
            <a:pPr lvl="1"/>
            <a:r>
              <a:rPr lang="zh-CN" altLang="zh-CN">
                <a:ea typeface="宋体" charset="-122"/>
              </a:rPr>
              <a:t>需要举一反三的：用</a:t>
            </a:r>
            <a:r>
              <a:rPr lang="en-US" altLang="zh-CN">
                <a:ea typeface="宋体" charset="-122"/>
              </a:rPr>
              <a:t>SQL</a:t>
            </a:r>
            <a:r>
              <a:rPr lang="zh-CN" altLang="zh-CN">
                <a:ea typeface="宋体" charset="-122"/>
              </a:rPr>
              <a:t>语言定义关系模式的完整性约束条件。包括定义每个模式的主码；定义参照完整性；定义与应用有关的完整性。</a:t>
            </a:r>
            <a:endParaRPr lang="en-US" altLang="zh-CN">
              <a:ea typeface="宋体" charset="-122"/>
            </a:endParaRPr>
          </a:p>
          <a:p>
            <a:r>
              <a:rPr lang="zh-CN" altLang="en-US">
                <a:ea typeface="宋体" charset="-122"/>
              </a:rPr>
              <a:t>本章难点</a:t>
            </a:r>
            <a:endParaRPr lang="en-US" altLang="zh-CN">
              <a:ea typeface="宋体" charset="-122"/>
            </a:endParaRPr>
          </a:p>
          <a:p>
            <a:pPr lvl="1"/>
            <a:r>
              <a:rPr lang="en-US" altLang="zh-CN">
                <a:ea typeface="宋体" charset="-122"/>
              </a:rPr>
              <a:t>RDBMS</a:t>
            </a:r>
            <a:r>
              <a:rPr lang="zh-CN" altLang="zh-CN">
                <a:ea typeface="宋体" charset="-122"/>
              </a:rPr>
              <a:t>如何实现完整性的策略，即当操作违反实体完整性、参照完整性和用户定义的完整性约束条件时，</a:t>
            </a:r>
            <a:r>
              <a:rPr lang="en-US" altLang="zh-CN">
                <a:ea typeface="宋体" charset="-122"/>
              </a:rPr>
              <a:t>RDBMS</a:t>
            </a:r>
            <a:r>
              <a:rPr lang="zh-CN" altLang="zh-CN">
                <a:ea typeface="宋体" charset="-122"/>
              </a:rPr>
              <a:t>如何进行处理，以确保数据的正确与有效。其中比较复杂的是参照完整性的实现机制。</a:t>
            </a:r>
            <a:endParaRPr lang="zh-CN" altLang="en-US">
              <a:ea typeface="宋体" charset="-122"/>
            </a:endParaRPr>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buFont typeface="Arial" charset="0"/>
              <a:buNone/>
            </a:pPr>
            <a:fld id="{1EFB88D3-33CC-4846-98E3-4041D08293CE}" type="slidenum">
              <a:rPr lang="zh-CN" altLang="en-US" smtClean="0"/>
              <a:pPr>
                <a:buFont typeface="Arial" charset="0"/>
                <a:buNone/>
              </a:pPr>
              <a:t>102</a:t>
            </a:fld>
            <a:endParaRPr lang="en-US" altLang="zh-CN"/>
          </a:p>
        </p:txBody>
      </p:sp>
    </p:spTree>
    <p:extLst>
      <p:ext uri="{BB962C8B-B14F-4D97-AF65-F5344CB8AC3E}">
        <p14:creationId xmlns:p14="http://schemas.microsoft.com/office/powerpoint/2010/main" val="1284849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19"/>
            <a:ext cx="7772400" cy="1102519"/>
          </a:xfrm>
        </p:spPr>
        <p:txBody>
          <a:bodyPr/>
          <a:lstStyle/>
          <a:p>
            <a:r>
              <a:rPr lang="zh-CN" altLang="en-US"/>
              <a:t>单击此处编辑母版标题样式</a:t>
            </a:r>
          </a:p>
        </p:txBody>
      </p:sp>
      <p:sp>
        <p:nvSpPr>
          <p:cNvPr id="3" name="副标题 2"/>
          <p:cNvSpPr>
            <a:spLocks noGrp="1"/>
          </p:cNvSpPr>
          <p:nvPr>
            <p:ph type="subTitle" idx="1"/>
          </p:nvPr>
        </p:nvSpPr>
        <p:spPr>
          <a:xfrm>
            <a:off x="1371600" y="2914650"/>
            <a:ext cx="6400800" cy="13144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838300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81739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6194"/>
            <a:ext cx="2057400" cy="467201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6194"/>
            <a:ext cx="6019800" cy="467201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95727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11705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959194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004888"/>
            <a:ext cx="4038600" cy="3640931"/>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675033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681084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475448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127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78680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300911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2" descr="未命名_副本"/>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l="1405" t="12910" r="2878" b="10757"/>
          <a:stretch>
            <a:fillRect/>
          </a:stretch>
        </p:blipFill>
        <p:spPr bwMode="auto">
          <a:xfrm>
            <a:off x="-17463" y="628650"/>
            <a:ext cx="9156701" cy="433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图片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7463" y="4840288"/>
            <a:ext cx="9161463" cy="29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4" descr="图片2"/>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17463" y="-17463"/>
            <a:ext cx="9161463"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2"/>
          <p:cNvSpPr>
            <a:spLocks noGrp="1" noChangeArrowheads="1"/>
          </p:cNvSpPr>
          <p:nvPr>
            <p:ph type="title"/>
          </p:nvPr>
        </p:nvSpPr>
        <p:spPr bwMode="auto">
          <a:xfrm>
            <a:off x="457200" y="-25400"/>
            <a:ext cx="8229600" cy="849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a:t>单击此处编辑母版标题样式</a:t>
            </a:r>
          </a:p>
        </p:txBody>
      </p:sp>
      <p:sp>
        <p:nvSpPr>
          <p:cNvPr id="1030" name="Rectangle 3"/>
          <p:cNvSpPr>
            <a:spLocks noGrp="1" noChangeArrowheads="1"/>
          </p:cNvSpPr>
          <p:nvPr>
            <p:ph type="body" idx="1"/>
          </p:nvPr>
        </p:nvSpPr>
        <p:spPr bwMode="auto">
          <a:xfrm>
            <a:off x="457200" y="1004888"/>
            <a:ext cx="8229600" cy="364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1031" name="Text Box 7"/>
          <p:cNvSpPr txBox="1">
            <a:spLocks noChangeArrowheads="1"/>
          </p:cNvSpPr>
          <p:nvPr userDrawn="1"/>
        </p:nvSpPr>
        <p:spPr bwMode="auto">
          <a:xfrm>
            <a:off x="5510213" y="4841875"/>
            <a:ext cx="4103687" cy="338138"/>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endParaRPr lang="en-US" altLang="zh-CN" sz="1600" b="1">
              <a:solidFill>
                <a:schemeClr val="bg1"/>
              </a:solidFill>
            </a:endParaRPr>
          </a:p>
        </p:txBody>
      </p:sp>
      <p:sp>
        <p:nvSpPr>
          <p:cNvPr id="1034" name="Text Box 10"/>
          <p:cNvSpPr txBox="1">
            <a:spLocks noChangeArrowheads="1"/>
          </p:cNvSpPr>
          <p:nvPr userDrawn="1"/>
        </p:nvSpPr>
        <p:spPr bwMode="auto">
          <a:xfrm>
            <a:off x="5465763" y="4887913"/>
            <a:ext cx="4103687" cy="338137"/>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endParaRPr lang="en-US" altLang="zh-CN" sz="1600" b="1">
              <a:solidFill>
                <a:schemeClr val="bg1"/>
              </a:solidFill>
            </a:endParaRPr>
          </a:p>
        </p:txBody>
      </p:sp>
      <p:sp>
        <p:nvSpPr>
          <p:cNvPr id="1035" name="Text Box 11"/>
          <p:cNvSpPr txBox="1">
            <a:spLocks noChangeArrowheads="1"/>
          </p:cNvSpPr>
          <p:nvPr userDrawn="1"/>
        </p:nvSpPr>
        <p:spPr bwMode="auto">
          <a:xfrm>
            <a:off x="5465763" y="4857750"/>
            <a:ext cx="4103687" cy="338138"/>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defRPr/>
            </a:pPr>
            <a:r>
              <a:rPr lang="en-US" altLang="zh-CN" sz="1600" b="1">
                <a:solidFill>
                  <a:schemeClr val="bg1"/>
                </a:solidFill>
              </a:rPr>
              <a:t>An Introduction to Database System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标题 1"/>
          <p:cNvSpPr>
            <a:spLocks noGrp="1" noChangeArrowheads="1"/>
          </p:cNvSpPr>
          <p:nvPr>
            <p:ph type="ctrTitle" idx="4294967295"/>
          </p:nvPr>
        </p:nvSpPr>
        <p:spPr>
          <a:xfrm>
            <a:off x="685800" y="1598613"/>
            <a:ext cx="7772400" cy="1101725"/>
          </a:xfrm>
          <a:noFill/>
        </p:spPr>
        <p:txBody>
          <a:bodyPr/>
          <a:lstStyle/>
          <a:p>
            <a:pPr eaLnBrk="1" hangingPunct="1"/>
            <a:endParaRPr lang="zh-CN" altLang="zh-CN"/>
          </a:p>
        </p:txBody>
      </p:sp>
      <p:sp>
        <p:nvSpPr>
          <p:cNvPr id="2051" name="副标题 2"/>
          <p:cNvSpPr>
            <a:spLocks noGrp="1" noChangeArrowheads="1"/>
          </p:cNvSpPr>
          <p:nvPr>
            <p:ph type="subTitle" idx="1"/>
          </p:nvPr>
        </p:nvSpPr>
        <p:spPr>
          <a:noFill/>
        </p:spPr>
        <p:txBody>
          <a:bodyPr/>
          <a:lstStyle/>
          <a:p>
            <a:pPr eaLnBrk="1" hangingPunct="1"/>
            <a:endParaRPr lang="zh-CN" altLang="zh-CN">
              <a:solidFill>
                <a:srgbClr val="898989"/>
              </a:solidFill>
            </a:endParaRPr>
          </a:p>
        </p:txBody>
      </p:sp>
      <p:pic>
        <p:nvPicPr>
          <p:cNvPr id="2052" name="Picture 3"/>
          <p:cNvPicPr>
            <a:picLocks noChangeAspect="1" noChangeArrowheads="1"/>
          </p:cNvPicPr>
          <p:nvPr/>
        </p:nvPicPr>
        <p:blipFill>
          <a:blip r:embed="rId2" cstate="print">
            <a:lum bright="4000" contrast="-2000"/>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4"/>
          <p:cNvSpPr>
            <a:spLocks noChangeArrowheads="1"/>
          </p:cNvSpPr>
          <p:nvPr/>
        </p:nvSpPr>
        <p:spPr bwMode="auto">
          <a:xfrm>
            <a:off x="323850" y="1598613"/>
            <a:ext cx="8208963"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r>
              <a:rPr lang="zh-CN" altLang="en-US" sz="6000" dirty="0">
                <a:solidFill>
                  <a:schemeClr val="bg1"/>
                </a:solidFill>
                <a:latin typeface="黑体" pitchFamily="49" charset="-122"/>
                <a:ea typeface="黑体" pitchFamily="49" charset="-122"/>
                <a:sym typeface="宋体" pitchFamily="2" charset="-122"/>
              </a:rPr>
              <a:t>数据库系统概论</a:t>
            </a:r>
            <a:endParaRPr lang="en-US" altLang="zh-CN" sz="6000" dirty="0">
              <a:solidFill>
                <a:schemeClr val="bg1"/>
              </a:solidFill>
              <a:latin typeface="黑体" pitchFamily="49" charset="-122"/>
              <a:ea typeface="黑体" pitchFamily="49" charset="-122"/>
              <a:sym typeface="宋体" pitchFamily="2" charset="-122"/>
            </a:endParaRPr>
          </a:p>
          <a:p>
            <a:pPr algn="ctr"/>
            <a:r>
              <a:rPr lang="en-US" altLang="zh-CN" sz="3600" b="1" dirty="0">
                <a:solidFill>
                  <a:schemeClr val="bg1"/>
                </a:solidFill>
                <a:latin typeface="Times New Roman" pitchFamily="18" charset="0"/>
                <a:sym typeface="宋体" pitchFamily="2" charset="-122"/>
              </a:rPr>
              <a:t>An Introduction to Database System</a:t>
            </a:r>
            <a:endParaRPr lang="zh-CN" altLang="en-US" sz="6000" dirty="0">
              <a:solidFill>
                <a:schemeClr val="bg1"/>
              </a:solidFill>
              <a:latin typeface="黑体" pitchFamily="49" charset="-122"/>
              <a:ea typeface="黑体" pitchFamily="49" charset="-122"/>
              <a:sym typeface="宋体" pitchFamily="2" charset="-122"/>
            </a:endParaRPr>
          </a:p>
          <a:p>
            <a:pPr algn="ctr"/>
            <a:endParaRPr lang="zh-CN" altLang="en-US" sz="6000" dirty="0">
              <a:solidFill>
                <a:schemeClr val="bg1"/>
              </a:solidFill>
              <a:latin typeface="黑体" pitchFamily="49" charset="-122"/>
              <a:ea typeface="黑体" pitchFamily="49" charset="-122"/>
              <a:sym typeface="宋体" pitchFamily="2" charset="-122"/>
            </a:endParaRPr>
          </a:p>
          <a:p>
            <a:pPr algn="ctr"/>
            <a:r>
              <a:rPr lang="zh-CN" altLang="en-US" sz="4800" dirty="0">
                <a:solidFill>
                  <a:schemeClr val="bg1"/>
                </a:solidFill>
                <a:latin typeface="黑体" pitchFamily="49" charset="-122"/>
                <a:ea typeface="黑体" pitchFamily="49" charset="-122"/>
                <a:sym typeface="宋体" pitchFamily="2" charset="-122"/>
              </a:rPr>
              <a:t>第</a:t>
            </a:r>
            <a:r>
              <a:rPr lang="en-US" altLang="zh-CN" sz="4800" dirty="0">
                <a:solidFill>
                  <a:schemeClr val="bg1"/>
                </a:solidFill>
                <a:latin typeface="黑体" pitchFamily="49" charset="-122"/>
                <a:ea typeface="黑体" pitchFamily="49" charset="-122"/>
                <a:sym typeface="宋体" pitchFamily="2" charset="-122"/>
              </a:rPr>
              <a:t>11</a:t>
            </a:r>
            <a:r>
              <a:rPr lang="zh-CN" altLang="en-US" sz="4800" dirty="0">
                <a:solidFill>
                  <a:schemeClr val="bg1"/>
                </a:solidFill>
                <a:latin typeface="黑体" pitchFamily="49" charset="-122"/>
                <a:ea typeface="黑体" pitchFamily="49" charset="-122"/>
                <a:sym typeface="宋体" pitchFamily="2" charset="-122"/>
              </a:rPr>
              <a:t>章  数据库恢复技术</a:t>
            </a:r>
          </a:p>
          <a:p>
            <a:pPr algn="ctr"/>
            <a:br>
              <a:rPr lang="zh-CN" altLang="en-US" sz="6000" dirty="0">
                <a:latin typeface="黑体" pitchFamily="49" charset="-122"/>
                <a:ea typeface="黑体" pitchFamily="49" charset="-122"/>
                <a:sym typeface="宋体" pitchFamily="2" charset="-122"/>
              </a:rPr>
            </a:br>
            <a:endParaRPr lang="en-US" altLang="zh-CN" sz="3600" b="1" dirty="0">
              <a:solidFill>
                <a:schemeClr val="bg1"/>
              </a:solidFill>
              <a:latin typeface="Times New Roman" pitchFamily="18" charset="0"/>
              <a:sym typeface="宋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en-US" altLang="zh-CN" sz="1400">
              <a:solidFill>
                <a:srgbClr val="F03628"/>
              </a:solidFill>
            </a:endParaRPr>
          </a:p>
        </p:txBody>
      </p:sp>
      <p:sp>
        <p:nvSpPr>
          <p:cNvPr id="10243" name="Rectangle 2"/>
          <p:cNvSpPr>
            <a:spLocks noGrp="1" noChangeArrowheads="1"/>
          </p:cNvSpPr>
          <p:nvPr>
            <p:ph type="title" idx="4294967295"/>
          </p:nvPr>
        </p:nvSpPr>
        <p:spPr>
          <a:xfrm>
            <a:off x="914400" y="123478"/>
            <a:ext cx="7391400" cy="422275"/>
          </a:xfrm>
        </p:spPr>
        <p:txBody>
          <a:bodyPr/>
          <a:lstStyle/>
          <a:p>
            <a:pPr eaLnBrk="1" hangingPunct="1"/>
            <a:r>
              <a:rPr lang="zh-CN" altLang="en-US" sz="3600" dirty="0"/>
              <a:t>（</a:t>
            </a:r>
            <a:r>
              <a:rPr lang="en-US" altLang="zh-CN" sz="3600" dirty="0"/>
              <a:t>1</a:t>
            </a:r>
            <a:r>
              <a:rPr lang="zh-CN" altLang="en-US" sz="3600" dirty="0"/>
              <a:t>）原子性</a:t>
            </a:r>
          </a:p>
        </p:txBody>
      </p:sp>
      <p:sp>
        <p:nvSpPr>
          <p:cNvPr id="10244" name="Rectangle 3"/>
          <p:cNvSpPr>
            <a:spLocks noGrp="1" noChangeArrowheads="1"/>
          </p:cNvSpPr>
          <p:nvPr>
            <p:ph type="body" idx="4294967295"/>
          </p:nvPr>
        </p:nvSpPr>
        <p:spPr>
          <a:xfrm>
            <a:off x="457200" y="982663"/>
            <a:ext cx="8229600" cy="3371850"/>
          </a:xfrm>
        </p:spPr>
        <p:txBody>
          <a:bodyPr/>
          <a:lstStyle/>
          <a:p>
            <a:pPr eaLnBrk="1" hangingPunct="1">
              <a:lnSpc>
                <a:spcPct val="140000"/>
              </a:lnSpc>
            </a:pPr>
            <a:r>
              <a:rPr lang="zh-CN" altLang="en-US"/>
              <a:t>事务是数据库的逻辑工作单位</a:t>
            </a:r>
          </a:p>
          <a:p>
            <a:pPr lvl="1" eaLnBrk="1" hangingPunct="1">
              <a:lnSpc>
                <a:spcPct val="140000"/>
              </a:lnSpc>
            </a:pPr>
            <a:r>
              <a:rPr lang="zh-CN" altLang="en-US"/>
              <a:t>事务中包括的诸操作要么都做，要么都不做</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eaLnBrk="1" hangingPunct="1"/>
            <a:r>
              <a:rPr lang="zh-CN" altLang="en-US" dirty="0"/>
              <a:t>本章</a:t>
            </a:r>
            <a:r>
              <a:rPr lang="zh-CN" altLang="zh-CN" dirty="0"/>
              <a:t>小结（续）</a:t>
            </a:r>
            <a:endParaRPr lang="zh-CN" altLang="en-US" dirty="0"/>
          </a:p>
        </p:txBody>
      </p:sp>
      <p:sp>
        <p:nvSpPr>
          <p:cNvPr id="112643" name="Rectangle 3"/>
          <p:cNvSpPr>
            <a:spLocks noGrp="1" noChangeArrowheads="1"/>
          </p:cNvSpPr>
          <p:nvPr>
            <p:ph type="body" idx="1"/>
          </p:nvPr>
        </p:nvSpPr>
        <p:spPr>
          <a:xfrm>
            <a:off x="457200" y="843558"/>
            <a:ext cx="8229600" cy="3641725"/>
          </a:xfrm>
        </p:spPr>
        <p:txBody>
          <a:bodyPr/>
          <a:lstStyle/>
          <a:p>
            <a:pPr eaLnBrk="1" hangingPunct="1">
              <a:spcAft>
                <a:spcPts val="600"/>
              </a:spcAft>
            </a:pPr>
            <a:r>
              <a:rPr lang="zh-CN" altLang="en-US" dirty="0"/>
              <a:t>恢复策略</a:t>
            </a:r>
          </a:p>
          <a:p>
            <a:pPr lvl="1" eaLnBrk="1" hangingPunct="1">
              <a:spcAft>
                <a:spcPts val="600"/>
              </a:spcAft>
            </a:pPr>
            <a:r>
              <a:rPr lang="zh-CN" altLang="en-US" dirty="0"/>
              <a:t>事务故障的恢复</a:t>
            </a:r>
          </a:p>
          <a:p>
            <a:pPr lvl="2" eaLnBrk="1" hangingPunct="1">
              <a:spcAft>
                <a:spcPts val="600"/>
              </a:spcAft>
              <a:buFont typeface="Wingdings" pitchFamily="2" charset="2"/>
              <a:buChar char="Ø"/>
            </a:pPr>
            <a:r>
              <a:rPr lang="en-US" altLang="zh-CN" dirty="0"/>
              <a:t>UNDO</a:t>
            </a:r>
          </a:p>
          <a:p>
            <a:pPr lvl="1" eaLnBrk="1" hangingPunct="1">
              <a:spcAft>
                <a:spcPts val="600"/>
              </a:spcAft>
            </a:pPr>
            <a:r>
              <a:rPr lang="zh-CN" altLang="en-US" dirty="0"/>
              <a:t>系统故障的恢复</a:t>
            </a:r>
          </a:p>
          <a:p>
            <a:pPr lvl="2" eaLnBrk="1" hangingPunct="1">
              <a:spcAft>
                <a:spcPts val="600"/>
              </a:spcAft>
              <a:buFont typeface="Wingdings" pitchFamily="2" charset="2"/>
              <a:buChar char="Ø"/>
            </a:pPr>
            <a:r>
              <a:rPr lang="en-US" altLang="zh-CN" dirty="0"/>
              <a:t>UNDO + REDO</a:t>
            </a:r>
          </a:p>
          <a:p>
            <a:pPr lvl="1" eaLnBrk="1" hangingPunct="1">
              <a:spcAft>
                <a:spcPts val="600"/>
              </a:spcAft>
            </a:pPr>
            <a:r>
              <a:rPr lang="zh-CN" altLang="en-US" dirty="0"/>
              <a:t>介质故障的恢复</a:t>
            </a:r>
          </a:p>
          <a:p>
            <a:pPr lvl="2" eaLnBrk="1" hangingPunct="1">
              <a:spcAft>
                <a:spcPts val="600"/>
              </a:spcAft>
              <a:buFont typeface="Wingdings" pitchFamily="2" charset="2"/>
              <a:buChar char="Ø"/>
            </a:pPr>
            <a:r>
              <a:rPr lang="zh-CN" altLang="en-US" dirty="0"/>
              <a:t>重装备份并恢复到一致性状态 </a:t>
            </a:r>
            <a:r>
              <a:rPr lang="en-US" altLang="zh-CN" dirty="0"/>
              <a:t>+ REDO</a:t>
            </a:r>
          </a:p>
        </p:txBody>
      </p:sp>
    </p:spTree>
    <p:extLst>
      <p:ext uri="{BB962C8B-B14F-4D97-AF65-F5344CB8AC3E}">
        <p14:creationId xmlns:p14="http://schemas.microsoft.com/office/powerpoint/2010/main" val="5099070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pPr eaLnBrk="1" hangingPunct="1"/>
            <a:r>
              <a:rPr lang="zh-CN" altLang="en-US" dirty="0"/>
              <a:t>本章</a:t>
            </a:r>
            <a:r>
              <a:rPr lang="zh-CN" altLang="zh-CN" dirty="0"/>
              <a:t>小结（续）</a:t>
            </a:r>
            <a:endParaRPr lang="zh-CN" altLang="en-US" dirty="0"/>
          </a:p>
        </p:txBody>
      </p:sp>
      <p:sp>
        <p:nvSpPr>
          <p:cNvPr id="113667" name="Rectangle 3"/>
          <p:cNvSpPr>
            <a:spLocks noGrp="1" noChangeArrowheads="1"/>
          </p:cNvSpPr>
          <p:nvPr>
            <p:ph type="body" idx="1"/>
          </p:nvPr>
        </p:nvSpPr>
        <p:spPr>
          <a:xfrm>
            <a:off x="457200" y="843558"/>
            <a:ext cx="8229600" cy="3641725"/>
          </a:xfrm>
        </p:spPr>
        <p:txBody>
          <a:bodyPr/>
          <a:lstStyle/>
          <a:p>
            <a:pPr eaLnBrk="1" hangingPunct="1">
              <a:spcBef>
                <a:spcPts val="600"/>
              </a:spcBef>
              <a:spcAft>
                <a:spcPts val="600"/>
              </a:spcAft>
            </a:pPr>
            <a:r>
              <a:rPr lang="zh-CN" altLang="en-US" dirty="0"/>
              <a:t>提高恢复效率的技术</a:t>
            </a:r>
          </a:p>
          <a:p>
            <a:pPr lvl="1" eaLnBrk="1" hangingPunct="1">
              <a:spcBef>
                <a:spcPts val="600"/>
              </a:spcBef>
              <a:spcAft>
                <a:spcPts val="600"/>
              </a:spcAft>
            </a:pPr>
            <a:r>
              <a:rPr lang="zh-CN" altLang="en-US" dirty="0"/>
              <a:t>检查点技术</a:t>
            </a:r>
          </a:p>
          <a:p>
            <a:pPr lvl="2" eaLnBrk="1" hangingPunct="1">
              <a:spcBef>
                <a:spcPts val="600"/>
              </a:spcBef>
              <a:spcAft>
                <a:spcPts val="600"/>
              </a:spcAft>
              <a:buFont typeface="Wingdings" pitchFamily="2" charset="2"/>
              <a:buChar char="Ø"/>
            </a:pPr>
            <a:r>
              <a:rPr lang="zh-CN" altLang="en-US" sz="2400" dirty="0"/>
              <a:t>可以提高系统故障的恢复效率</a:t>
            </a:r>
          </a:p>
          <a:p>
            <a:pPr lvl="1" eaLnBrk="1" hangingPunct="1">
              <a:spcBef>
                <a:spcPts val="600"/>
              </a:spcBef>
              <a:spcAft>
                <a:spcPts val="600"/>
              </a:spcAft>
            </a:pPr>
            <a:r>
              <a:rPr lang="zh-CN" altLang="en-US" dirty="0"/>
              <a:t>镜像技术</a:t>
            </a:r>
          </a:p>
          <a:p>
            <a:pPr lvl="2" eaLnBrk="1" hangingPunct="1">
              <a:spcBef>
                <a:spcPts val="600"/>
              </a:spcBef>
              <a:spcAft>
                <a:spcPts val="600"/>
              </a:spcAft>
              <a:buFont typeface="Wingdings" pitchFamily="2" charset="2"/>
              <a:buChar char="Ø"/>
            </a:pPr>
            <a:r>
              <a:rPr lang="zh-CN" altLang="en-US" sz="2400" dirty="0"/>
              <a:t>镜像技术可以改善介质故障的恢复效率</a:t>
            </a:r>
          </a:p>
        </p:txBody>
      </p:sp>
    </p:spTree>
    <p:extLst>
      <p:ext uri="{BB962C8B-B14F-4D97-AF65-F5344CB8AC3E}">
        <p14:creationId xmlns:p14="http://schemas.microsoft.com/office/powerpoint/2010/main" val="51649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3667">
                                            <p:txEl>
                                              <p:pRg st="1" end="1"/>
                                            </p:txEl>
                                          </p:spTgt>
                                        </p:tgtEl>
                                        <p:attrNameLst>
                                          <p:attrName>style.visibility</p:attrName>
                                        </p:attrNameLst>
                                      </p:cBhvr>
                                      <p:to>
                                        <p:strVal val="visible"/>
                                      </p:to>
                                    </p:set>
                                    <p:animEffect transition="in" filter="wipe(left)">
                                      <p:cBhvr>
                                        <p:cTn id="7" dur="500"/>
                                        <p:tgtEl>
                                          <p:spTgt spid="113667">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13667">
                                            <p:txEl>
                                              <p:pRg st="2" end="2"/>
                                            </p:txEl>
                                          </p:spTgt>
                                        </p:tgtEl>
                                        <p:attrNameLst>
                                          <p:attrName>style.visibility</p:attrName>
                                        </p:attrNameLst>
                                      </p:cBhvr>
                                      <p:to>
                                        <p:strVal val="visible"/>
                                      </p:to>
                                    </p:set>
                                    <p:animEffect transition="in" filter="wipe(left)">
                                      <p:cBhvr>
                                        <p:cTn id="10" dur="500"/>
                                        <p:tgtEl>
                                          <p:spTgt spid="113667">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13667">
                                            <p:txEl>
                                              <p:pRg st="3" end="3"/>
                                            </p:txEl>
                                          </p:spTgt>
                                        </p:tgtEl>
                                        <p:attrNameLst>
                                          <p:attrName>style.visibility</p:attrName>
                                        </p:attrNameLst>
                                      </p:cBhvr>
                                      <p:to>
                                        <p:strVal val="visible"/>
                                      </p:to>
                                    </p:set>
                                    <p:animEffect transition="in" filter="wipe(left)">
                                      <p:cBhvr>
                                        <p:cTn id="15" dur="500"/>
                                        <p:tgtEl>
                                          <p:spTgt spid="113667">
                                            <p:txEl>
                                              <p:pRg st="3" end="3"/>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113667">
                                            <p:txEl>
                                              <p:pRg st="4" end="4"/>
                                            </p:txEl>
                                          </p:spTgt>
                                        </p:tgtEl>
                                        <p:attrNameLst>
                                          <p:attrName>style.visibility</p:attrName>
                                        </p:attrNameLst>
                                      </p:cBhvr>
                                      <p:to>
                                        <p:strVal val="visible"/>
                                      </p:to>
                                    </p:set>
                                    <p:animEffect transition="in" filter="wipe(left)">
                                      <p:cBhvr>
                                        <p:cTn id="18" dur="500"/>
                                        <p:tgtEl>
                                          <p:spTgt spid="1136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a:t>本章</a:t>
            </a:r>
            <a:r>
              <a:rPr lang="zh-CN" altLang="zh-CN"/>
              <a:t>小结（续）</a:t>
            </a:r>
            <a:endParaRPr lang="zh-CN" altLang="en-US" dirty="0"/>
          </a:p>
        </p:txBody>
      </p:sp>
      <p:sp>
        <p:nvSpPr>
          <p:cNvPr id="3" name="内容占位符 2"/>
          <p:cNvSpPr>
            <a:spLocks noGrp="1"/>
          </p:cNvSpPr>
          <p:nvPr>
            <p:ph idx="1"/>
          </p:nvPr>
        </p:nvSpPr>
        <p:spPr>
          <a:xfrm>
            <a:off x="467544" y="784895"/>
            <a:ext cx="8435280" cy="4019103"/>
          </a:xfrm>
        </p:spPr>
        <p:txBody>
          <a:bodyPr/>
          <a:lstStyle/>
          <a:p>
            <a:pPr>
              <a:defRPr/>
            </a:pPr>
            <a:r>
              <a:rPr lang="zh-CN" altLang="en-US" sz="2400" dirty="0"/>
              <a:t>本章目标</a:t>
            </a:r>
            <a:endParaRPr lang="en-US" altLang="zh-CN" sz="2400" dirty="0"/>
          </a:p>
          <a:p>
            <a:pPr lvl="1"/>
            <a:r>
              <a:rPr lang="zh-CN" altLang="zh-CN" dirty="0"/>
              <a:t>掌握事务的基本概念。</a:t>
            </a:r>
          </a:p>
          <a:p>
            <a:pPr lvl="1"/>
            <a:r>
              <a:rPr lang="zh-CN" altLang="zh-CN" dirty="0"/>
              <a:t>掌握数据库运行中可能产生的故障类型及其恢复技术</a:t>
            </a:r>
            <a:endParaRPr lang="zh-CN" altLang="zh-CN" kern="1200" dirty="0">
              <a:latin typeface="Calibri" pitchFamily="34" charset="0"/>
              <a:cs typeface="+mn-cs"/>
            </a:endParaRPr>
          </a:p>
          <a:p>
            <a:pPr>
              <a:defRPr/>
            </a:pPr>
            <a:r>
              <a:rPr lang="zh-CN" altLang="en-US" sz="2400" dirty="0"/>
              <a:t>本章重点</a:t>
            </a:r>
            <a:endParaRPr lang="en-US" altLang="zh-CN" sz="2400" dirty="0"/>
          </a:p>
          <a:p>
            <a:pPr lvl="1">
              <a:defRPr/>
            </a:pPr>
            <a:r>
              <a:rPr lang="zh-CN" altLang="zh-CN" dirty="0"/>
              <a:t>牢固掌握事务的性质</a:t>
            </a:r>
            <a:r>
              <a:rPr lang="zh-CN" altLang="en-US" dirty="0"/>
              <a:t>、</a:t>
            </a:r>
            <a:r>
              <a:rPr lang="zh-CN" altLang="zh-CN" dirty="0"/>
              <a:t>具有检查点的恢复技术。</a:t>
            </a:r>
            <a:endParaRPr lang="en-US" altLang="zh-CN" kern="1200" dirty="0">
              <a:latin typeface="Calibri" pitchFamily="34" charset="0"/>
              <a:cs typeface="+mn-cs"/>
            </a:endParaRPr>
          </a:p>
          <a:p>
            <a:pPr lvl="1">
              <a:defRPr/>
            </a:pPr>
            <a:r>
              <a:rPr lang="zh-CN" altLang="zh-CN" kern="1200" dirty="0">
                <a:latin typeface="Calibri" pitchFamily="34" charset="0"/>
                <a:cs typeface="+mn-cs"/>
              </a:rPr>
              <a:t>举一反三：</a:t>
            </a:r>
            <a:r>
              <a:rPr lang="zh-CN" altLang="zh-CN" dirty="0"/>
              <a:t>恢复的基本原理，针对不同故障的恢复策略</a:t>
            </a:r>
            <a:endParaRPr lang="en-US" altLang="zh-CN" dirty="0"/>
          </a:p>
          <a:p>
            <a:pPr>
              <a:lnSpc>
                <a:spcPct val="140000"/>
              </a:lnSpc>
              <a:defRPr/>
            </a:pPr>
            <a:r>
              <a:rPr lang="zh-CN" altLang="en-US" sz="2400" dirty="0"/>
              <a:t>事务</a:t>
            </a:r>
            <a:endParaRPr lang="en-US" altLang="zh-CN" sz="2400" dirty="0"/>
          </a:p>
          <a:p>
            <a:pPr lvl="1">
              <a:spcBef>
                <a:spcPts val="0"/>
              </a:spcBef>
            </a:pPr>
            <a:r>
              <a:rPr lang="zh-CN" altLang="en-US" dirty="0"/>
              <a:t>不仅是恢复的基本单位</a:t>
            </a:r>
            <a:endParaRPr lang="en-US" altLang="zh-CN" dirty="0"/>
          </a:p>
          <a:p>
            <a:pPr lvl="1">
              <a:spcBef>
                <a:spcPts val="0"/>
              </a:spcBef>
            </a:pPr>
            <a:r>
              <a:rPr lang="zh-CN" altLang="en-US" dirty="0"/>
              <a:t>也是并发控制的基本单位</a:t>
            </a:r>
            <a:endParaRPr lang="en-US" altLang="zh-CN" dirty="0"/>
          </a:p>
          <a:p>
            <a:pPr>
              <a:defRPr/>
            </a:pPr>
            <a:endParaRPr lang="zh-CN" altLang="en-US" sz="2000" dirty="0"/>
          </a:p>
        </p:txBody>
      </p:sp>
    </p:spTree>
    <p:extLst>
      <p:ext uri="{BB962C8B-B14F-4D97-AF65-F5344CB8AC3E}">
        <p14:creationId xmlns:p14="http://schemas.microsoft.com/office/powerpoint/2010/main" val="386744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500"/>
                                        <p:tgtEl>
                                          <p:spTgt spid="3">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500"/>
                                        <p:tgtEl>
                                          <p:spTgt spid="3">
                                            <p:txEl>
                                              <p:pRg st="3" end="3"/>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left)">
                                      <p:cBhvr>
                                        <p:cTn id="24" dur="500"/>
                                        <p:tgtEl>
                                          <p:spTgt spid="3">
                                            <p:txEl>
                                              <p:pRg st="4" end="4"/>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left)">
                                      <p:cBhvr>
                                        <p:cTn id="28" dur="500"/>
                                        <p:tgtEl>
                                          <p:spTgt spid="3">
                                            <p:txEl>
                                              <p:pRg st="5" end="5"/>
                                            </p:txEl>
                                          </p:spTgt>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wipe(left)">
                                      <p:cBhvr>
                                        <p:cTn id="32" dur="500"/>
                                        <p:tgtEl>
                                          <p:spTgt spid="3">
                                            <p:txEl>
                                              <p:pRg st="6" end="6"/>
                                            </p:txEl>
                                          </p:spTgt>
                                        </p:tgtEl>
                                      </p:cBhvr>
                                    </p:animEffect>
                                  </p:childTnLst>
                                </p:cTn>
                              </p:par>
                            </p:childTnLst>
                          </p:cTn>
                        </p:par>
                        <p:par>
                          <p:cTn id="33" fill="hold">
                            <p:stCondLst>
                              <p:cond delay="2000"/>
                            </p:stCondLst>
                            <p:childTnLst>
                              <p:par>
                                <p:cTn id="34" presetID="22" presetClass="entr" presetSubtype="8" fill="hold" nodeType="after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wipe(left)">
                                      <p:cBhvr>
                                        <p:cTn id="36" dur="500"/>
                                        <p:tgtEl>
                                          <p:spTgt spid="3">
                                            <p:txEl>
                                              <p:pRg st="7" end="7"/>
                                            </p:txEl>
                                          </p:spTgt>
                                        </p:tgtEl>
                                      </p:cBhvr>
                                    </p:animEffect>
                                  </p:childTnLst>
                                </p:cTn>
                              </p:par>
                            </p:childTnLst>
                          </p:cTn>
                        </p:par>
                        <p:par>
                          <p:cTn id="37" fill="hold">
                            <p:stCondLst>
                              <p:cond delay="2500"/>
                            </p:stCondLst>
                            <p:childTnLst>
                              <p:par>
                                <p:cTn id="38" presetID="22" presetClass="entr" presetSubtype="8" fill="hold" nodeType="after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Effect transition="in" filter="wipe(left)">
                                      <p:cBhvr>
                                        <p:cTn id="4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考虑下图所示的日志记录：</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习题</a:t>
            </a:r>
          </a:p>
        </p:txBody>
      </p:sp>
      <p:graphicFrame>
        <p:nvGraphicFramePr>
          <p:cNvPr id="5" name="表格 4"/>
          <p:cNvGraphicFramePr>
            <a:graphicFrameLocks noGrp="1"/>
          </p:cNvGraphicFramePr>
          <p:nvPr/>
        </p:nvGraphicFramePr>
        <p:xfrm>
          <a:off x="1925706" y="1599642"/>
          <a:ext cx="5111864" cy="2621280"/>
        </p:xfrm>
        <a:graphic>
          <a:graphicData uri="http://schemas.openxmlformats.org/drawingml/2006/table">
            <a:tbl>
              <a:tblPr firstRow="1" bandRow="1">
                <a:tableStyleId>{5C22544A-7EE6-4342-B048-85BDC9FD1C3A}</a:tableStyleId>
              </a:tblPr>
              <a:tblGrid>
                <a:gridCol w="753234">
                  <a:extLst>
                    <a:ext uri="{9D8B030D-6E8A-4147-A177-3AD203B41FA5}">
                      <a16:colId xmlns:a16="http://schemas.microsoft.com/office/drawing/2014/main" val="20000"/>
                    </a:ext>
                  </a:extLst>
                </a:gridCol>
                <a:gridCol w="1774270">
                  <a:extLst>
                    <a:ext uri="{9D8B030D-6E8A-4147-A177-3AD203B41FA5}">
                      <a16:colId xmlns:a16="http://schemas.microsoft.com/office/drawing/2014/main" val="20001"/>
                    </a:ext>
                  </a:extLst>
                </a:gridCol>
                <a:gridCol w="810090">
                  <a:extLst>
                    <a:ext uri="{9D8B030D-6E8A-4147-A177-3AD203B41FA5}">
                      <a16:colId xmlns:a16="http://schemas.microsoft.com/office/drawing/2014/main" val="20002"/>
                    </a:ext>
                  </a:extLst>
                </a:gridCol>
                <a:gridCol w="1774270">
                  <a:extLst>
                    <a:ext uri="{9D8B030D-6E8A-4147-A177-3AD203B41FA5}">
                      <a16:colId xmlns:a16="http://schemas.microsoft.com/office/drawing/2014/main" val="20003"/>
                    </a:ext>
                  </a:extLst>
                </a:gridCol>
              </a:tblGrid>
              <a:tr h="320040">
                <a:tc>
                  <a:txBody>
                    <a:bodyPr/>
                    <a:lstStyle/>
                    <a:p>
                      <a:pPr algn="ctr"/>
                      <a:r>
                        <a:rPr lang="zh-CN" altLang="en-US" sz="1700" dirty="0"/>
                        <a:t>序号</a:t>
                      </a:r>
                    </a:p>
                  </a:txBody>
                  <a:tcPr marL="68580" marR="68580" marT="34290" marB="34290"/>
                </a:tc>
                <a:tc>
                  <a:txBody>
                    <a:bodyPr/>
                    <a:lstStyle/>
                    <a:p>
                      <a:pPr algn="ctr"/>
                      <a:r>
                        <a:rPr lang="zh-CN" altLang="en-US" sz="1700" dirty="0"/>
                        <a:t>日志</a:t>
                      </a:r>
                    </a:p>
                  </a:txBody>
                  <a:tcPr marL="68580" marR="68580" marT="34290" marB="34290"/>
                </a:tc>
                <a:tc>
                  <a:txBody>
                    <a:bodyPr/>
                    <a:lstStyle/>
                    <a:p>
                      <a:pPr algn="ctr"/>
                      <a:r>
                        <a:rPr lang="zh-CN" altLang="en-US" sz="1700" dirty="0"/>
                        <a:t>序号</a:t>
                      </a:r>
                    </a:p>
                  </a:txBody>
                  <a:tcPr marL="68580" marR="68580" marT="34290" marB="34290"/>
                </a:tc>
                <a:tc>
                  <a:txBody>
                    <a:bodyPr/>
                    <a:lstStyle/>
                    <a:p>
                      <a:pPr algn="ctr"/>
                      <a:r>
                        <a:rPr lang="zh-CN" altLang="en-US" sz="1700" dirty="0"/>
                        <a:t>日志</a:t>
                      </a:r>
                    </a:p>
                  </a:txBody>
                  <a:tcPr marL="68580" marR="68580" marT="34290" marB="34290"/>
                </a:tc>
                <a:extLst>
                  <a:ext uri="{0D108BD9-81ED-4DB2-BD59-A6C34878D82A}">
                    <a16:rowId xmlns:a16="http://schemas.microsoft.com/office/drawing/2014/main" val="10000"/>
                  </a:ext>
                </a:extLst>
              </a:tr>
              <a:tr h="320040">
                <a:tc>
                  <a:txBody>
                    <a:bodyPr/>
                    <a:lstStyle/>
                    <a:p>
                      <a:pPr algn="ctr"/>
                      <a:r>
                        <a:rPr lang="en-US" altLang="zh-CN" sz="1700" dirty="0">
                          <a:solidFill>
                            <a:srgbClr val="002060"/>
                          </a:solidFill>
                        </a:rPr>
                        <a:t>1</a:t>
                      </a:r>
                      <a:endParaRPr lang="zh-CN" altLang="en-US" sz="1700" dirty="0">
                        <a:solidFill>
                          <a:srgbClr val="002060"/>
                        </a:solidFill>
                      </a:endParaRPr>
                    </a:p>
                  </a:txBody>
                  <a:tcPr marL="68580" marR="68580" marT="34290" marB="34290"/>
                </a:tc>
                <a:tc>
                  <a:txBody>
                    <a:bodyPr/>
                    <a:lstStyle/>
                    <a:p>
                      <a:r>
                        <a:rPr lang="en-US" altLang="zh-CN" sz="1700">
                          <a:solidFill>
                            <a:schemeClr val="tx1"/>
                          </a:solidFill>
                        </a:rPr>
                        <a:t>T</a:t>
                      </a:r>
                      <a:r>
                        <a:rPr lang="en-US" altLang="zh-CN" sz="1700" baseline="-25000">
                          <a:solidFill>
                            <a:schemeClr val="tx1"/>
                          </a:solidFill>
                        </a:rPr>
                        <a:t>1</a:t>
                      </a:r>
                      <a:r>
                        <a:rPr lang="zh-CN" altLang="en-US" sz="1700">
                          <a:solidFill>
                            <a:schemeClr val="tx1"/>
                          </a:solidFill>
                        </a:rPr>
                        <a:t>：开始</a:t>
                      </a:r>
                      <a:endParaRPr lang="zh-CN" altLang="en-US" sz="1700" dirty="0">
                        <a:solidFill>
                          <a:schemeClr val="tx1"/>
                        </a:solidFill>
                      </a:endParaRPr>
                    </a:p>
                  </a:txBody>
                  <a:tcPr marL="68580" marR="68580" marT="34290" marB="34290"/>
                </a:tc>
                <a:tc>
                  <a:txBody>
                    <a:bodyPr/>
                    <a:lstStyle/>
                    <a:p>
                      <a:pPr algn="ctr"/>
                      <a:r>
                        <a:rPr lang="en-US" altLang="zh-CN" sz="1700" dirty="0">
                          <a:solidFill>
                            <a:srgbClr val="002060"/>
                          </a:solidFill>
                        </a:rPr>
                        <a:t>8</a:t>
                      </a:r>
                      <a:endParaRPr lang="zh-CN" altLang="en-US" sz="1700" dirty="0">
                        <a:solidFill>
                          <a:srgbClr val="002060"/>
                        </a:solidFill>
                      </a:endParaRPr>
                    </a:p>
                  </a:txBody>
                  <a:tcPr marL="68580" marR="68580" marT="34290" marB="34290"/>
                </a:tc>
                <a:tc>
                  <a:txBody>
                    <a:bodyPr/>
                    <a:lstStyle/>
                    <a:p>
                      <a:r>
                        <a:rPr lang="en-US" altLang="zh-CN" sz="1700" dirty="0"/>
                        <a:t>T</a:t>
                      </a:r>
                      <a:r>
                        <a:rPr lang="en-US" altLang="zh-CN" sz="1700" baseline="-25000" dirty="0"/>
                        <a:t>3</a:t>
                      </a:r>
                      <a:r>
                        <a:rPr lang="zh-CN" altLang="en-US" sz="1700" dirty="0"/>
                        <a:t>：开始</a:t>
                      </a:r>
                    </a:p>
                  </a:txBody>
                  <a:tcPr marL="68580" marR="68580" marT="34290" marB="34290"/>
                </a:tc>
                <a:extLst>
                  <a:ext uri="{0D108BD9-81ED-4DB2-BD59-A6C34878D82A}">
                    <a16:rowId xmlns:a16="http://schemas.microsoft.com/office/drawing/2014/main" val="10001"/>
                  </a:ext>
                </a:extLst>
              </a:tr>
              <a:tr h="320040">
                <a:tc>
                  <a:txBody>
                    <a:bodyPr/>
                    <a:lstStyle/>
                    <a:p>
                      <a:pPr algn="ctr"/>
                      <a:r>
                        <a:rPr lang="en-US" altLang="zh-CN" sz="1700" dirty="0">
                          <a:solidFill>
                            <a:srgbClr val="002060"/>
                          </a:solidFill>
                        </a:rPr>
                        <a:t>2</a:t>
                      </a:r>
                      <a:endParaRPr lang="zh-CN" altLang="en-US" sz="1700" dirty="0">
                        <a:solidFill>
                          <a:srgbClr val="002060"/>
                        </a:solidFill>
                      </a:endParaRPr>
                    </a:p>
                  </a:txBody>
                  <a:tcPr marL="68580" marR="68580" marT="34290" marB="34290"/>
                </a:tc>
                <a:tc>
                  <a:txBody>
                    <a:bodyPr/>
                    <a:lstStyle/>
                    <a:p>
                      <a:r>
                        <a:rPr lang="en-US" altLang="zh-CN" sz="1700" dirty="0">
                          <a:solidFill>
                            <a:schemeClr val="tx1"/>
                          </a:solidFill>
                        </a:rPr>
                        <a:t>T</a:t>
                      </a:r>
                      <a:r>
                        <a:rPr lang="en-US" altLang="zh-CN" sz="1700" baseline="-25000" dirty="0">
                          <a:solidFill>
                            <a:schemeClr val="tx1"/>
                          </a:solidFill>
                        </a:rPr>
                        <a:t>1</a:t>
                      </a:r>
                      <a:r>
                        <a:rPr lang="zh-CN" altLang="en-US" sz="1700" dirty="0">
                          <a:solidFill>
                            <a:schemeClr val="tx1"/>
                          </a:solidFill>
                        </a:rPr>
                        <a:t>：写</a:t>
                      </a:r>
                      <a:r>
                        <a:rPr lang="en-US" altLang="zh-CN" sz="1700" dirty="0">
                          <a:solidFill>
                            <a:schemeClr val="tx1"/>
                          </a:solidFill>
                        </a:rPr>
                        <a:t>A</a:t>
                      </a:r>
                      <a:r>
                        <a:rPr lang="zh-CN" altLang="en-US" sz="1700" dirty="0">
                          <a:solidFill>
                            <a:schemeClr val="tx1"/>
                          </a:solidFill>
                        </a:rPr>
                        <a:t>，</a:t>
                      </a:r>
                      <a:r>
                        <a:rPr lang="en-US" altLang="zh-CN" sz="1700" dirty="0">
                          <a:solidFill>
                            <a:schemeClr val="tx1"/>
                          </a:solidFill>
                        </a:rPr>
                        <a:t>A=10</a:t>
                      </a:r>
                      <a:endParaRPr lang="zh-CN" altLang="en-US" sz="1700" dirty="0">
                        <a:solidFill>
                          <a:schemeClr val="tx1"/>
                        </a:solidFill>
                      </a:endParaRPr>
                    </a:p>
                  </a:txBody>
                  <a:tcPr marL="68580" marR="68580" marT="34290" marB="34290"/>
                </a:tc>
                <a:tc>
                  <a:txBody>
                    <a:bodyPr/>
                    <a:lstStyle/>
                    <a:p>
                      <a:pPr algn="ctr"/>
                      <a:r>
                        <a:rPr lang="en-US" altLang="zh-CN" sz="1700" dirty="0">
                          <a:solidFill>
                            <a:srgbClr val="002060"/>
                          </a:solidFill>
                        </a:rPr>
                        <a:t>9</a:t>
                      </a:r>
                      <a:endParaRPr lang="zh-CN" altLang="en-US" sz="1700" dirty="0">
                        <a:solidFill>
                          <a:srgbClr val="002060"/>
                        </a:solidFill>
                      </a:endParaRPr>
                    </a:p>
                  </a:txBody>
                  <a:tcPr marL="68580" marR="68580" marT="34290" marB="34290"/>
                </a:tc>
                <a:tc>
                  <a:txBody>
                    <a:bodyPr/>
                    <a:lstStyle/>
                    <a:p>
                      <a:r>
                        <a:rPr lang="en-US" altLang="zh-CN" sz="1700" dirty="0"/>
                        <a:t>T</a:t>
                      </a:r>
                      <a:r>
                        <a:rPr lang="en-US" altLang="zh-CN" sz="1700" baseline="-25000" dirty="0"/>
                        <a:t>3</a:t>
                      </a:r>
                      <a:r>
                        <a:rPr lang="zh-CN" altLang="en-US" sz="1700" dirty="0"/>
                        <a:t>：写</a:t>
                      </a:r>
                      <a:r>
                        <a:rPr lang="en-US" altLang="zh-CN" sz="1700" dirty="0"/>
                        <a:t>A</a:t>
                      </a:r>
                      <a:r>
                        <a:rPr lang="zh-CN" altLang="en-US" sz="1700" dirty="0"/>
                        <a:t>，</a:t>
                      </a:r>
                      <a:r>
                        <a:rPr lang="en-US" altLang="zh-CN" sz="1700" dirty="0"/>
                        <a:t>A=8</a:t>
                      </a:r>
                      <a:endParaRPr lang="zh-CN" altLang="en-US" sz="1700" dirty="0"/>
                    </a:p>
                  </a:txBody>
                  <a:tcPr marL="68580" marR="68580" marT="34290" marB="34290"/>
                </a:tc>
                <a:extLst>
                  <a:ext uri="{0D108BD9-81ED-4DB2-BD59-A6C34878D82A}">
                    <a16:rowId xmlns:a16="http://schemas.microsoft.com/office/drawing/2014/main" val="10002"/>
                  </a:ext>
                </a:extLst>
              </a:tr>
              <a:tr h="320040">
                <a:tc>
                  <a:txBody>
                    <a:bodyPr/>
                    <a:lstStyle/>
                    <a:p>
                      <a:pPr algn="ctr"/>
                      <a:r>
                        <a:rPr lang="en-US" altLang="zh-CN" sz="1700" dirty="0">
                          <a:solidFill>
                            <a:srgbClr val="002060"/>
                          </a:solidFill>
                        </a:rPr>
                        <a:t>3</a:t>
                      </a:r>
                      <a:endParaRPr lang="zh-CN" altLang="en-US" sz="1700" dirty="0">
                        <a:solidFill>
                          <a:srgbClr val="002060"/>
                        </a:solidFill>
                      </a:endParaRPr>
                    </a:p>
                  </a:txBody>
                  <a:tcPr marL="68580" marR="68580" marT="34290" marB="34290"/>
                </a:tc>
                <a:tc>
                  <a:txBody>
                    <a:bodyPr/>
                    <a:lstStyle/>
                    <a:p>
                      <a:r>
                        <a:rPr lang="en-US" altLang="zh-CN" sz="1700" dirty="0">
                          <a:solidFill>
                            <a:schemeClr val="tx1"/>
                          </a:solidFill>
                        </a:rPr>
                        <a:t>T</a:t>
                      </a:r>
                      <a:r>
                        <a:rPr lang="en-US" altLang="zh-CN" sz="1700" baseline="-25000" dirty="0">
                          <a:solidFill>
                            <a:schemeClr val="tx1"/>
                          </a:solidFill>
                        </a:rPr>
                        <a:t>2</a:t>
                      </a:r>
                      <a:r>
                        <a:rPr lang="zh-CN" altLang="en-US" sz="1700" dirty="0">
                          <a:solidFill>
                            <a:schemeClr val="tx1"/>
                          </a:solidFill>
                        </a:rPr>
                        <a:t>：开始</a:t>
                      </a:r>
                    </a:p>
                  </a:txBody>
                  <a:tcPr marL="68580" marR="68580" marT="34290" marB="34290"/>
                </a:tc>
                <a:tc>
                  <a:txBody>
                    <a:bodyPr/>
                    <a:lstStyle/>
                    <a:p>
                      <a:pPr algn="ctr"/>
                      <a:r>
                        <a:rPr lang="en-US" altLang="zh-CN" sz="1700" dirty="0">
                          <a:solidFill>
                            <a:srgbClr val="002060"/>
                          </a:solidFill>
                        </a:rPr>
                        <a:t>10</a:t>
                      </a:r>
                      <a:endParaRPr lang="zh-CN" altLang="en-US" sz="1700" dirty="0">
                        <a:solidFill>
                          <a:srgbClr val="002060"/>
                        </a:solidFill>
                      </a:endParaRPr>
                    </a:p>
                  </a:txBody>
                  <a:tcPr marL="68580" marR="68580" marT="34290" marB="34290"/>
                </a:tc>
                <a:tc>
                  <a:txBody>
                    <a:bodyPr/>
                    <a:lstStyle/>
                    <a:p>
                      <a:r>
                        <a:rPr lang="en-US" altLang="zh-CN" sz="1700" dirty="0"/>
                        <a:t>T</a:t>
                      </a:r>
                      <a:r>
                        <a:rPr lang="en-US" altLang="zh-CN" sz="1700" baseline="-25000" dirty="0"/>
                        <a:t>2</a:t>
                      </a:r>
                      <a:r>
                        <a:rPr lang="zh-CN" altLang="en-US" sz="1700" dirty="0"/>
                        <a:t>：回滚</a:t>
                      </a:r>
                    </a:p>
                  </a:txBody>
                  <a:tcPr marL="68580" marR="68580" marT="34290" marB="34290"/>
                </a:tc>
                <a:extLst>
                  <a:ext uri="{0D108BD9-81ED-4DB2-BD59-A6C34878D82A}">
                    <a16:rowId xmlns:a16="http://schemas.microsoft.com/office/drawing/2014/main" val="10003"/>
                  </a:ext>
                </a:extLst>
              </a:tr>
              <a:tr h="320040">
                <a:tc>
                  <a:txBody>
                    <a:bodyPr/>
                    <a:lstStyle/>
                    <a:p>
                      <a:pPr algn="ctr"/>
                      <a:r>
                        <a:rPr lang="en-US" altLang="zh-CN" sz="1700" dirty="0">
                          <a:solidFill>
                            <a:srgbClr val="002060"/>
                          </a:solidFill>
                        </a:rPr>
                        <a:t>4</a:t>
                      </a:r>
                      <a:endParaRPr lang="zh-CN" altLang="en-US" sz="1700" dirty="0">
                        <a:solidFill>
                          <a:srgbClr val="002060"/>
                        </a:solidFill>
                      </a:endParaRPr>
                    </a:p>
                  </a:txBody>
                  <a:tcPr marL="68580" marR="68580" marT="34290" marB="34290"/>
                </a:tc>
                <a:tc>
                  <a:txBody>
                    <a:bodyPr/>
                    <a:lstStyle/>
                    <a:p>
                      <a:r>
                        <a:rPr lang="en-US" altLang="zh-CN" sz="1700" dirty="0">
                          <a:solidFill>
                            <a:schemeClr val="tx1"/>
                          </a:solidFill>
                        </a:rPr>
                        <a:t>T</a:t>
                      </a:r>
                      <a:r>
                        <a:rPr lang="en-US" altLang="zh-CN" sz="1700" baseline="-25000" dirty="0">
                          <a:solidFill>
                            <a:schemeClr val="tx1"/>
                          </a:solidFill>
                        </a:rPr>
                        <a:t>2</a:t>
                      </a:r>
                      <a:r>
                        <a:rPr lang="zh-CN" altLang="en-US" sz="1700" dirty="0">
                          <a:solidFill>
                            <a:schemeClr val="tx1"/>
                          </a:solidFill>
                        </a:rPr>
                        <a:t>：写</a:t>
                      </a:r>
                      <a:r>
                        <a:rPr lang="en-US" altLang="zh-CN" sz="1700" dirty="0">
                          <a:solidFill>
                            <a:schemeClr val="tx1"/>
                          </a:solidFill>
                        </a:rPr>
                        <a:t>B</a:t>
                      </a:r>
                      <a:r>
                        <a:rPr lang="zh-CN" altLang="en-US" sz="1700" dirty="0">
                          <a:solidFill>
                            <a:schemeClr val="tx1"/>
                          </a:solidFill>
                        </a:rPr>
                        <a:t>，</a:t>
                      </a:r>
                      <a:r>
                        <a:rPr lang="en-US" altLang="zh-CN" sz="1700" dirty="0">
                          <a:solidFill>
                            <a:schemeClr val="tx1"/>
                          </a:solidFill>
                        </a:rPr>
                        <a:t>B=9</a:t>
                      </a:r>
                      <a:endParaRPr lang="zh-CN" altLang="en-US" sz="1700" dirty="0">
                        <a:solidFill>
                          <a:schemeClr val="tx1"/>
                        </a:solidFill>
                      </a:endParaRPr>
                    </a:p>
                  </a:txBody>
                  <a:tcPr marL="68580" marR="68580" marT="34290" marB="34290"/>
                </a:tc>
                <a:tc>
                  <a:txBody>
                    <a:bodyPr/>
                    <a:lstStyle/>
                    <a:p>
                      <a:pPr algn="ctr"/>
                      <a:r>
                        <a:rPr lang="en-US" altLang="zh-CN" sz="1700" dirty="0">
                          <a:solidFill>
                            <a:srgbClr val="002060"/>
                          </a:solidFill>
                        </a:rPr>
                        <a:t>11</a:t>
                      </a:r>
                      <a:endParaRPr lang="zh-CN" altLang="en-US" sz="1700" dirty="0">
                        <a:solidFill>
                          <a:srgbClr val="002060"/>
                        </a:solidFill>
                      </a:endParaRPr>
                    </a:p>
                  </a:txBody>
                  <a:tcPr marL="68580" marR="68580" marT="34290" marB="34290"/>
                </a:tc>
                <a:tc>
                  <a:txBody>
                    <a:bodyPr/>
                    <a:lstStyle/>
                    <a:p>
                      <a:r>
                        <a:rPr lang="en-US" altLang="zh-CN" sz="1700" dirty="0"/>
                        <a:t>T</a:t>
                      </a:r>
                      <a:r>
                        <a:rPr lang="en-US" altLang="zh-CN" sz="1700" baseline="-25000" dirty="0"/>
                        <a:t>3</a:t>
                      </a:r>
                      <a:r>
                        <a:rPr lang="zh-CN" altLang="en-US" sz="1700" dirty="0"/>
                        <a:t>：写</a:t>
                      </a:r>
                      <a:r>
                        <a:rPr lang="en-US" altLang="zh-CN" sz="1700" dirty="0"/>
                        <a:t>B</a:t>
                      </a:r>
                      <a:r>
                        <a:rPr lang="zh-CN" altLang="en-US" sz="1700" dirty="0"/>
                        <a:t>，</a:t>
                      </a:r>
                      <a:r>
                        <a:rPr lang="en-US" altLang="zh-CN" sz="1700" dirty="0"/>
                        <a:t>B=7</a:t>
                      </a:r>
                      <a:endParaRPr lang="zh-CN" altLang="en-US" sz="1700" dirty="0"/>
                    </a:p>
                  </a:txBody>
                  <a:tcPr marL="68580" marR="68580" marT="34290" marB="34290"/>
                </a:tc>
                <a:extLst>
                  <a:ext uri="{0D108BD9-81ED-4DB2-BD59-A6C34878D82A}">
                    <a16:rowId xmlns:a16="http://schemas.microsoft.com/office/drawing/2014/main" val="10004"/>
                  </a:ext>
                </a:extLst>
              </a:tr>
              <a:tr h="320040">
                <a:tc>
                  <a:txBody>
                    <a:bodyPr/>
                    <a:lstStyle/>
                    <a:p>
                      <a:pPr algn="ctr"/>
                      <a:r>
                        <a:rPr lang="en-US" altLang="zh-CN" sz="1700" dirty="0">
                          <a:solidFill>
                            <a:srgbClr val="002060"/>
                          </a:solidFill>
                        </a:rPr>
                        <a:t>5</a:t>
                      </a:r>
                      <a:endParaRPr lang="zh-CN" altLang="en-US" sz="1700" dirty="0">
                        <a:solidFill>
                          <a:srgbClr val="002060"/>
                        </a:solidFill>
                      </a:endParaRPr>
                    </a:p>
                  </a:txBody>
                  <a:tcPr marL="68580" marR="68580" marT="34290" marB="34290"/>
                </a:tc>
                <a:tc>
                  <a:txBody>
                    <a:bodyPr/>
                    <a:lstStyle/>
                    <a:p>
                      <a:r>
                        <a:rPr lang="en-US" altLang="zh-CN" sz="1700" dirty="0">
                          <a:solidFill>
                            <a:schemeClr val="tx1"/>
                          </a:solidFill>
                        </a:rPr>
                        <a:t>T</a:t>
                      </a:r>
                      <a:r>
                        <a:rPr lang="en-US" altLang="zh-CN" sz="1700" baseline="-25000" dirty="0">
                          <a:solidFill>
                            <a:schemeClr val="tx1"/>
                          </a:solidFill>
                        </a:rPr>
                        <a:t>1</a:t>
                      </a:r>
                      <a:r>
                        <a:rPr lang="zh-CN" altLang="en-US" sz="1700" dirty="0">
                          <a:solidFill>
                            <a:schemeClr val="tx1"/>
                          </a:solidFill>
                        </a:rPr>
                        <a:t>：写</a:t>
                      </a:r>
                      <a:r>
                        <a:rPr lang="en-US" altLang="zh-CN" sz="1700" dirty="0">
                          <a:solidFill>
                            <a:schemeClr val="tx1"/>
                          </a:solidFill>
                        </a:rPr>
                        <a:t>C</a:t>
                      </a:r>
                      <a:r>
                        <a:rPr lang="zh-CN" altLang="en-US" sz="1700" dirty="0">
                          <a:solidFill>
                            <a:schemeClr val="tx1"/>
                          </a:solidFill>
                        </a:rPr>
                        <a:t>，</a:t>
                      </a:r>
                      <a:r>
                        <a:rPr lang="en-US" altLang="zh-CN" sz="1700" dirty="0">
                          <a:solidFill>
                            <a:schemeClr val="tx1"/>
                          </a:solidFill>
                        </a:rPr>
                        <a:t>C=11</a:t>
                      </a:r>
                      <a:endParaRPr lang="zh-CN" altLang="en-US" sz="1700" dirty="0">
                        <a:solidFill>
                          <a:schemeClr val="tx1"/>
                        </a:solidFill>
                      </a:endParaRPr>
                    </a:p>
                  </a:txBody>
                  <a:tcPr marL="68580" marR="68580" marT="34290" marB="34290"/>
                </a:tc>
                <a:tc>
                  <a:txBody>
                    <a:bodyPr/>
                    <a:lstStyle/>
                    <a:p>
                      <a:pPr algn="ctr"/>
                      <a:r>
                        <a:rPr lang="en-US" altLang="zh-CN" sz="1700" dirty="0">
                          <a:solidFill>
                            <a:srgbClr val="002060"/>
                          </a:solidFill>
                        </a:rPr>
                        <a:t>12</a:t>
                      </a:r>
                      <a:endParaRPr lang="zh-CN" altLang="en-US" sz="1700" dirty="0">
                        <a:solidFill>
                          <a:srgbClr val="002060"/>
                        </a:solidFill>
                      </a:endParaRPr>
                    </a:p>
                  </a:txBody>
                  <a:tcPr marL="68580" marR="68580" marT="34290" marB="34290"/>
                </a:tc>
                <a:tc>
                  <a:txBody>
                    <a:bodyPr/>
                    <a:lstStyle/>
                    <a:p>
                      <a:r>
                        <a:rPr lang="en-US" altLang="zh-CN" sz="1700" dirty="0"/>
                        <a:t>T</a:t>
                      </a:r>
                      <a:r>
                        <a:rPr lang="en-US" altLang="zh-CN" sz="1700" baseline="-25000" dirty="0"/>
                        <a:t>4</a:t>
                      </a:r>
                      <a:r>
                        <a:rPr lang="zh-CN" altLang="en-US" sz="1700" dirty="0"/>
                        <a:t>：开始</a:t>
                      </a:r>
                    </a:p>
                  </a:txBody>
                  <a:tcPr marL="68580" marR="68580" marT="34290" marB="34290"/>
                </a:tc>
                <a:extLst>
                  <a:ext uri="{0D108BD9-81ED-4DB2-BD59-A6C34878D82A}">
                    <a16:rowId xmlns:a16="http://schemas.microsoft.com/office/drawing/2014/main" val="10005"/>
                  </a:ext>
                </a:extLst>
              </a:tr>
              <a:tr h="320040">
                <a:tc>
                  <a:txBody>
                    <a:bodyPr/>
                    <a:lstStyle/>
                    <a:p>
                      <a:pPr algn="ctr"/>
                      <a:r>
                        <a:rPr lang="en-US" altLang="zh-CN" sz="1700" dirty="0">
                          <a:solidFill>
                            <a:srgbClr val="002060"/>
                          </a:solidFill>
                        </a:rPr>
                        <a:t>6</a:t>
                      </a:r>
                      <a:endParaRPr lang="zh-CN" altLang="en-US" sz="1700" dirty="0">
                        <a:solidFill>
                          <a:srgbClr val="002060"/>
                        </a:solidFill>
                      </a:endParaRPr>
                    </a:p>
                  </a:txBody>
                  <a:tcPr marL="68580" marR="68580" marT="34290" marB="34290"/>
                </a:tc>
                <a:tc>
                  <a:txBody>
                    <a:bodyPr/>
                    <a:lstStyle/>
                    <a:p>
                      <a:r>
                        <a:rPr lang="en-US" altLang="zh-CN" sz="1700" dirty="0">
                          <a:solidFill>
                            <a:schemeClr val="tx1"/>
                          </a:solidFill>
                        </a:rPr>
                        <a:t>T</a:t>
                      </a:r>
                      <a:r>
                        <a:rPr lang="en-US" altLang="zh-CN" sz="1700" baseline="-25000" dirty="0">
                          <a:solidFill>
                            <a:schemeClr val="tx1"/>
                          </a:solidFill>
                        </a:rPr>
                        <a:t>1</a:t>
                      </a:r>
                      <a:r>
                        <a:rPr lang="zh-CN" altLang="en-US" sz="1700" dirty="0">
                          <a:solidFill>
                            <a:schemeClr val="tx1"/>
                          </a:solidFill>
                        </a:rPr>
                        <a:t>：提交</a:t>
                      </a:r>
                    </a:p>
                  </a:txBody>
                  <a:tcPr marL="68580" marR="68580" marT="34290" marB="34290"/>
                </a:tc>
                <a:tc>
                  <a:txBody>
                    <a:bodyPr/>
                    <a:lstStyle/>
                    <a:p>
                      <a:pPr algn="ctr"/>
                      <a:r>
                        <a:rPr lang="en-US" altLang="zh-CN" sz="1700" dirty="0">
                          <a:solidFill>
                            <a:srgbClr val="002060"/>
                          </a:solidFill>
                        </a:rPr>
                        <a:t>13</a:t>
                      </a:r>
                      <a:endParaRPr lang="zh-CN" altLang="en-US" sz="1700" dirty="0">
                        <a:solidFill>
                          <a:srgbClr val="002060"/>
                        </a:solidFill>
                      </a:endParaRPr>
                    </a:p>
                  </a:txBody>
                  <a:tcPr marL="68580" marR="68580" marT="34290" marB="34290"/>
                </a:tc>
                <a:tc>
                  <a:txBody>
                    <a:bodyPr/>
                    <a:lstStyle/>
                    <a:p>
                      <a:r>
                        <a:rPr lang="en-US" altLang="zh-CN" sz="1700" dirty="0"/>
                        <a:t>T</a:t>
                      </a:r>
                      <a:r>
                        <a:rPr lang="en-US" altLang="zh-CN" sz="1700" baseline="-25000" dirty="0"/>
                        <a:t>3</a:t>
                      </a:r>
                      <a:r>
                        <a:rPr lang="zh-CN" altLang="en-US" sz="1700" dirty="0"/>
                        <a:t>：提交</a:t>
                      </a:r>
                    </a:p>
                  </a:txBody>
                  <a:tcPr marL="68580" marR="68580" marT="34290" marB="34290"/>
                </a:tc>
                <a:extLst>
                  <a:ext uri="{0D108BD9-81ED-4DB2-BD59-A6C34878D82A}">
                    <a16:rowId xmlns:a16="http://schemas.microsoft.com/office/drawing/2014/main" val="10006"/>
                  </a:ext>
                </a:extLst>
              </a:tr>
              <a:tr h="320040">
                <a:tc>
                  <a:txBody>
                    <a:bodyPr/>
                    <a:lstStyle/>
                    <a:p>
                      <a:pPr algn="ctr"/>
                      <a:r>
                        <a:rPr lang="en-US" altLang="zh-CN" sz="1700" dirty="0">
                          <a:solidFill>
                            <a:srgbClr val="002060"/>
                          </a:solidFill>
                        </a:rPr>
                        <a:t>7</a:t>
                      </a:r>
                      <a:endParaRPr lang="zh-CN" altLang="en-US" sz="1700" dirty="0">
                        <a:solidFill>
                          <a:srgbClr val="002060"/>
                        </a:solidFill>
                      </a:endParaRPr>
                    </a:p>
                  </a:txBody>
                  <a:tcPr marL="68580" marR="68580" marT="34290" marB="34290"/>
                </a:tc>
                <a:tc>
                  <a:txBody>
                    <a:bodyPr/>
                    <a:lstStyle/>
                    <a:p>
                      <a:r>
                        <a:rPr lang="en-US" altLang="zh-CN" sz="1700" dirty="0"/>
                        <a:t>T</a:t>
                      </a:r>
                      <a:r>
                        <a:rPr lang="en-US" altLang="zh-CN" sz="1700" baseline="-25000" dirty="0"/>
                        <a:t>2</a:t>
                      </a:r>
                      <a:r>
                        <a:rPr lang="zh-CN" altLang="en-US" sz="1700" dirty="0"/>
                        <a:t>：写</a:t>
                      </a:r>
                      <a:r>
                        <a:rPr lang="en-US" altLang="zh-CN" sz="1700" dirty="0"/>
                        <a:t>C</a:t>
                      </a:r>
                      <a:r>
                        <a:rPr lang="zh-CN" altLang="en-US" sz="1700" dirty="0"/>
                        <a:t>，</a:t>
                      </a:r>
                      <a:r>
                        <a:rPr lang="en-US" altLang="zh-CN" sz="1700" dirty="0"/>
                        <a:t>C=13</a:t>
                      </a:r>
                      <a:endParaRPr lang="zh-CN" altLang="en-US" sz="1700" dirty="0"/>
                    </a:p>
                  </a:txBody>
                  <a:tcPr marL="68580" marR="68580" marT="34290" marB="34290"/>
                </a:tc>
                <a:tc>
                  <a:txBody>
                    <a:bodyPr/>
                    <a:lstStyle/>
                    <a:p>
                      <a:pPr algn="ctr"/>
                      <a:r>
                        <a:rPr lang="en-US" altLang="zh-CN" sz="1700" dirty="0">
                          <a:solidFill>
                            <a:srgbClr val="002060"/>
                          </a:solidFill>
                        </a:rPr>
                        <a:t>14</a:t>
                      </a:r>
                      <a:endParaRPr lang="zh-CN" altLang="en-US" sz="1700" dirty="0">
                        <a:solidFill>
                          <a:srgbClr val="002060"/>
                        </a:solidFill>
                      </a:endParaRPr>
                    </a:p>
                  </a:txBody>
                  <a:tcPr marL="68580" marR="68580" marT="34290" marB="34290"/>
                </a:tc>
                <a:tc>
                  <a:txBody>
                    <a:bodyPr/>
                    <a:lstStyle/>
                    <a:p>
                      <a:r>
                        <a:rPr lang="en-US" altLang="zh-CN" sz="1700" dirty="0"/>
                        <a:t>T</a:t>
                      </a:r>
                      <a:r>
                        <a:rPr lang="en-US" altLang="zh-CN" sz="1700" baseline="-25000" dirty="0"/>
                        <a:t>4</a:t>
                      </a:r>
                      <a:r>
                        <a:rPr lang="zh-CN" altLang="en-US" sz="1700" dirty="0"/>
                        <a:t>：写</a:t>
                      </a:r>
                      <a:r>
                        <a:rPr lang="en-US" altLang="zh-CN" sz="1700" dirty="0"/>
                        <a:t>C</a:t>
                      </a:r>
                      <a:r>
                        <a:rPr lang="zh-CN" altLang="en-US" sz="1700" dirty="0"/>
                        <a:t>，</a:t>
                      </a:r>
                      <a:r>
                        <a:rPr lang="en-US" altLang="zh-CN" sz="1700" dirty="0"/>
                        <a:t>C=12</a:t>
                      </a:r>
                      <a:endParaRPr lang="zh-CN" altLang="en-US" sz="1700" dirty="0"/>
                    </a:p>
                  </a:txBody>
                  <a:tcPr marL="68580" marR="68580" marT="34290" marB="3429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07344846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7661" y="627534"/>
            <a:ext cx="8229600" cy="3641725"/>
          </a:xfrm>
        </p:spPr>
        <p:txBody>
          <a:bodyPr/>
          <a:lstStyle/>
          <a:p>
            <a:r>
              <a:rPr lang="zh-CN" altLang="en-US" dirty="0"/>
              <a:t>（</a:t>
            </a:r>
            <a:r>
              <a:rPr lang="en-US" altLang="zh-CN" dirty="0"/>
              <a:t>1</a:t>
            </a:r>
            <a:r>
              <a:rPr lang="zh-CN" altLang="en-US" dirty="0"/>
              <a:t>）如果系统故障发生在</a:t>
            </a:r>
            <a:r>
              <a:rPr lang="en-US" altLang="zh-CN" dirty="0"/>
              <a:t>14</a:t>
            </a:r>
            <a:r>
              <a:rPr lang="zh-CN" altLang="en-US" dirty="0"/>
              <a:t>之后，说明那些事务需要重做，那些事务需要回滚。</a:t>
            </a:r>
            <a:endParaRPr lang="en-US" altLang="zh-CN" dirty="0"/>
          </a:p>
          <a:p>
            <a:r>
              <a:rPr lang="en-US" altLang="zh-CN" dirty="0">
                <a:solidFill>
                  <a:srgbClr val="C00000"/>
                </a:solidFill>
              </a:rPr>
              <a:t>	T</a:t>
            </a:r>
            <a:r>
              <a:rPr lang="en-US" altLang="zh-CN" baseline="-25000" dirty="0">
                <a:solidFill>
                  <a:srgbClr val="C00000"/>
                </a:solidFill>
              </a:rPr>
              <a:t>1</a:t>
            </a:r>
            <a:r>
              <a:rPr lang="zh-CN" altLang="en-US" dirty="0">
                <a:solidFill>
                  <a:srgbClr val="C00000"/>
                </a:solidFill>
              </a:rPr>
              <a:t>和</a:t>
            </a:r>
            <a:r>
              <a:rPr lang="en-US" altLang="zh-CN" dirty="0">
                <a:solidFill>
                  <a:srgbClr val="C00000"/>
                </a:solidFill>
              </a:rPr>
              <a:t>T</a:t>
            </a:r>
            <a:r>
              <a:rPr lang="en-US" altLang="zh-CN" baseline="-25000" dirty="0">
                <a:solidFill>
                  <a:srgbClr val="C00000"/>
                </a:solidFill>
              </a:rPr>
              <a:t>3</a:t>
            </a:r>
            <a:r>
              <a:rPr lang="zh-CN" altLang="en-US" dirty="0">
                <a:solidFill>
                  <a:srgbClr val="C00000"/>
                </a:solidFill>
              </a:rPr>
              <a:t>需要重做，</a:t>
            </a:r>
            <a:r>
              <a:rPr lang="en-US" altLang="zh-CN" dirty="0">
                <a:solidFill>
                  <a:srgbClr val="C00000"/>
                </a:solidFill>
              </a:rPr>
              <a:t>T</a:t>
            </a:r>
            <a:r>
              <a:rPr lang="en-US" altLang="zh-CN" baseline="-25000" dirty="0">
                <a:solidFill>
                  <a:srgbClr val="C00000"/>
                </a:solidFill>
              </a:rPr>
              <a:t>2</a:t>
            </a:r>
            <a:r>
              <a:rPr lang="zh-CN" altLang="en-US" dirty="0">
                <a:solidFill>
                  <a:srgbClr val="C00000"/>
                </a:solidFill>
              </a:rPr>
              <a:t>、</a:t>
            </a:r>
            <a:r>
              <a:rPr lang="en-US" altLang="zh-CN" dirty="0">
                <a:solidFill>
                  <a:srgbClr val="C00000"/>
                </a:solidFill>
              </a:rPr>
              <a:t>T</a:t>
            </a:r>
            <a:r>
              <a:rPr lang="en-US" altLang="zh-CN" baseline="-25000" dirty="0">
                <a:solidFill>
                  <a:srgbClr val="C00000"/>
                </a:solidFill>
              </a:rPr>
              <a:t>4</a:t>
            </a:r>
            <a:r>
              <a:rPr lang="zh-CN" altLang="en-US" dirty="0">
                <a:solidFill>
                  <a:srgbClr val="C00000"/>
                </a:solidFill>
              </a:rPr>
              <a:t>需要回滚；</a:t>
            </a:r>
            <a:endParaRPr lang="en-US" altLang="zh-CN" dirty="0">
              <a:solidFill>
                <a:srgbClr val="C00000"/>
              </a:solidFill>
            </a:endParaRPr>
          </a:p>
          <a:p>
            <a:r>
              <a:rPr lang="zh-CN" altLang="en-US" dirty="0"/>
              <a:t>（</a:t>
            </a:r>
            <a:r>
              <a:rPr lang="en-US" altLang="zh-CN" dirty="0"/>
              <a:t>2</a:t>
            </a:r>
            <a:r>
              <a:rPr lang="zh-CN" altLang="en-US" dirty="0"/>
              <a:t>）如果系统故障发生在</a:t>
            </a:r>
            <a:r>
              <a:rPr lang="en-US" altLang="zh-CN" dirty="0"/>
              <a:t>10</a:t>
            </a:r>
            <a:r>
              <a:rPr lang="zh-CN" altLang="en-US" dirty="0"/>
              <a:t>之后呢？</a:t>
            </a:r>
            <a:endParaRPr lang="en-US" altLang="zh-CN" dirty="0"/>
          </a:p>
          <a:p>
            <a:r>
              <a:rPr lang="en-US" altLang="zh-CN" dirty="0">
                <a:solidFill>
                  <a:srgbClr val="C00000"/>
                </a:solidFill>
              </a:rPr>
              <a:t>	T</a:t>
            </a:r>
            <a:r>
              <a:rPr lang="en-US" altLang="zh-CN" baseline="-25000" dirty="0">
                <a:solidFill>
                  <a:srgbClr val="C00000"/>
                </a:solidFill>
              </a:rPr>
              <a:t>1</a:t>
            </a:r>
            <a:r>
              <a:rPr lang="zh-CN" altLang="en-US" dirty="0">
                <a:solidFill>
                  <a:srgbClr val="C00000"/>
                </a:solidFill>
              </a:rPr>
              <a:t>需要重做，</a:t>
            </a:r>
            <a:r>
              <a:rPr lang="en-US" altLang="zh-CN" dirty="0">
                <a:solidFill>
                  <a:srgbClr val="C00000"/>
                </a:solidFill>
              </a:rPr>
              <a:t> T</a:t>
            </a:r>
            <a:r>
              <a:rPr lang="en-US" altLang="zh-CN" baseline="-25000" dirty="0">
                <a:solidFill>
                  <a:srgbClr val="C00000"/>
                </a:solidFill>
              </a:rPr>
              <a:t>2 </a:t>
            </a:r>
            <a:r>
              <a:rPr lang="zh-CN" altLang="en-US" dirty="0">
                <a:solidFill>
                  <a:srgbClr val="C00000"/>
                </a:solidFill>
              </a:rPr>
              <a:t>、</a:t>
            </a:r>
            <a:r>
              <a:rPr lang="en-US" altLang="zh-CN" dirty="0">
                <a:solidFill>
                  <a:srgbClr val="C00000"/>
                </a:solidFill>
              </a:rPr>
              <a:t>T</a:t>
            </a:r>
            <a:r>
              <a:rPr lang="en-US" altLang="zh-CN" baseline="-25000" dirty="0">
                <a:solidFill>
                  <a:srgbClr val="C00000"/>
                </a:solidFill>
              </a:rPr>
              <a:t>3</a:t>
            </a:r>
            <a:r>
              <a:rPr lang="zh-CN" altLang="en-US" dirty="0">
                <a:solidFill>
                  <a:srgbClr val="C00000"/>
                </a:solidFill>
              </a:rPr>
              <a:t>需要回滚；</a:t>
            </a:r>
            <a:endParaRPr lang="en-US" altLang="zh-CN" dirty="0">
              <a:solidFill>
                <a:srgbClr val="C00000"/>
              </a:solidFill>
            </a:endParaRPr>
          </a:p>
          <a:p>
            <a:r>
              <a:rPr lang="zh-CN" altLang="en-US" dirty="0"/>
              <a:t>（</a:t>
            </a:r>
            <a:r>
              <a:rPr lang="en-US" altLang="zh-CN" dirty="0"/>
              <a:t>3</a:t>
            </a:r>
            <a:r>
              <a:rPr lang="zh-CN" altLang="en-US" dirty="0"/>
              <a:t>）如果系统故障发生在</a:t>
            </a:r>
            <a:r>
              <a:rPr lang="en-US" altLang="zh-CN" dirty="0"/>
              <a:t>9</a:t>
            </a:r>
            <a:r>
              <a:rPr lang="zh-CN" altLang="en-US" dirty="0"/>
              <a:t>之后呢？</a:t>
            </a:r>
            <a:endParaRPr lang="en-US" altLang="zh-CN" dirty="0"/>
          </a:p>
          <a:p>
            <a:r>
              <a:rPr lang="en-US" altLang="zh-CN" dirty="0">
                <a:solidFill>
                  <a:srgbClr val="C00000"/>
                </a:solidFill>
              </a:rPr>
              <a:t>	T</a:t>
            </a:r>
            <a:r>
              <a:rPr lang="en-US" altLang="zh-CN" baseline="-25000" dirty="0">
                <a:solidFill>
                  <a:srgbClr val="C00000"/>
                </a:solidFill>
              </a:rPr>
              <a:t>1</a:t>
            </a:r>
            <a:r>
              <a:rPr lang="zh-CN" altLang="en-US" dirty="0">
                <a:solidFill>
                  <a:srgbClr val="C00000"/>
                </a:solidFill>
              </a:rPr>
              <a:t>需要重做，</a:t>
            </a:r>
            <a:r>
              <a:rPr lang="en-US" altLang="zh-CN" dirty="0">
                <a:solidFill>
                  <a:srgbClr val="C00000"/>
                </a:solidFill>
              </a:rPr>
              <a:t>T</a:t>
            </a:r>
            <a:r>
              <a:rPr lang="en-US" altLang="zh-CN" baseline="-25000" dirty="0">
                <a:solidFill>
                  <a:srgbClr val="C00000"/>
                </a:solidFill>
              </a:rPr>
              <a:t>2</a:t>
            </a:r>
            <a:r>
              <a:rPr lang="zh-CN" altLang="en-US" dirty="0">
                <a:solidFill>
                  <a:srgbClr val="C00000"/>
                </a:solidFill>
              </a:rPr>
              <a:t>和</a:t>
            </a:r>
            <a:r>
              <a:rPr lang="en-US" altLang="zh-CN" dirty="0">
                <a:solidFill>
                  <a:srgbClr val="C00000"/>
                </a:solidFill>
              </a:rPr>
              <a:t>T</a:t>
            </a:r>
            <a:r>
              <a:rPr lang="en-US" altLang="zh-CN" baseline="-25000" dirty="0">
                <a:solidFill>
                  <a:srgbClr val="C00000"/>
                </a:solidFill>
              </a:rPr>
              <a:t>3</a:t>
            </a:r>
            <a:r>
              <a:rPr lang="zh-CN" altLang="en-US" dirty="0">
                <a:solidFill>
                  <a:srgbClr val="C00000"/>
                </a:solidFill>
              </a:rPr>
              <a:t>需要回滚；</a:t>
            </a:r>
            <a:endParaRPr lang="en-US" altLang="zh-CN" dirty="0">
              <a:solidFill>
                <a:srgbClr val="C00000"/>
              </a:solidFill>
            </a:endParaRPr>
          </a:p>
          <a:p>
            <a:r>
              <a:rPr lang="zh-CN" altLang="en-US" dirty="0"/>
              <a:t>（</a:t>
            </a:r>
            <a:r>
              <a:rPr lang="en-US" altLang="zh-CN" dirty="0"/>
              <a:t>4</a:t>
            </a:r>
            <a:r>
              <a:rPr lang="zh-CN" altLang="en-US" dirty="0"/>
              <a:t>）如果系统故障发生在</a:t>
            </a:r>
            <a:r>
              <a:rPr lang="en-US" altLang="zh-CN" dirty="0"/>
              <a:t>7</a:t>
            </a:r>
            <a:r>
              <a:rPr lang="zh-CN" altLang="en-US" dirty="0"/>
              <a:t>之后呢？</a:t>
            </a:r>
            <a:endParaRPr lang="en-US" altLang="zh-CN" dirty="0"/>
          </a:p>
          <a:p>
            <a:r>
              <a:rPr lang="en-US" altLang="zh-CN" dirty="0">
                <a:solidFill>
                  <a:srgbClr val="C00000"/>
                </a:solidFill>
              </a:rPr>
              <a:t>	T</a:t>
            </a:r>
            <a:r>
              <a:rPr lang="en-US" altLang="zh-CN" baseline="-25000" dirty="0">
                <a:solidFill>
                  <a:srgbClr val="C00000"/>
                </a:solidFill>
              </a:rPr>
              <a:t>1</a:t>
            </a:r>
            <a:r>
              <a:rPr lang="zh-CN" altLang="en-US" dirty="0">
                <a:solidFill>
                  <a:srgbClr val="C00000"/>
                </a:solidFill>
              </a:rPr>
              <a:t>需要重做，</a:t>
            </a:r>
            <a:r>
              <a:rPr lang="en-US" altLang="zh-CN" dirty="0">
                <a:solidFill>
                  <a:srgbClr val="C00000"/>
                </a:solidFill>
              </a:rPr>
              <a:t>T</a:t>
            </a:r>
            <a:r>
              <a:rPr lang="en-US" altLang="zh-CN" baseline="-25000" dirty="0">
                <a:solidFill>
                  <a:srgbClr val="C00000"/>
                </a:solidFill>
              </a:rPr>
              <a:t>2</a:t>
            </a:r>
            <a:r>
              <a:rPr lang="zh-CN" altLang="en-US" dirty="0">
                <a:solidFill>
                  <a:srgbClr val="C00000"/>
                </a:solidFill>
              </a:rPr>
              <a:t>需要回滚。</a:t>
            </a:r>
          </a:p>
        </p:txBody>
      </p:sp>
      <p:sp>
        <p:nvSpPr>
          <p:cNvPr id="3" name="标题 2"/>
          <p:cNvSpPr>
            <a:spLocks noGrp="1"/>
          </p:cNvSpPr>
          <p:nvPr>
            <p:ph type="title"/>
          </p:nvPr>
        </p:nvSpPr>
        <p:spPr/>
        <p:txBody>
          <a:bodyPr/>
          <a:lstStyle/>
          <a:p>
            <a:r>
              <a:rPr lang="zh-CN" altLang="en-US" dirty="0"/>
              <a:t>习题</a:t>
            </a:r>
          </a:p>
        </p:txBody>
      </p:sp>
    </p:spTree>
    <p:extLst>
      <p:ext uri="{BB962C8B-B14F-4D97-AF65-F5344CB8AC3E}">
        <p14:creationId xmlns:p14="http://schemas.microsoft.com/office/powerpoint/2010/main" val="208092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2">
                                            <p:txEl>
                                              <p:pRg st="7" end="7"/>
                                            </p:txEl>
                                          </p:spTgt>
                                        </p:tgtEl>
                                        <p:attrNameLst>
                                          <p:attrName>style.visibility</p:attrName>
                                        </p:attrNameLst>
                                      </p:cBhvr>
                                      <p:to>
                                        <p:strVal val="visible"/>
                                      </p:to>
                                    </p:set>
                                    <p:animEffect transition="in" filter="randombar(horizontal)">
                                      <p:cBhvr>
                                        <p:cTn id="22" dur="500"/>
                                        <p:tgtEl>
                                          <p:spTgt spid="2">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animEffect transition="in" filter="checkerboard(across)">
                                      <p:cBhvr>
                                        <p:cTn id="27" dur="500"/>
                                        <p:tgtEl>
                                          <p:spTgt spid="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checkerboard(across)">
                                      <p:cBhvr>
                                        <p:cTn id="32" dur="500"/>
                                        <p:tgtEl>
                                          <p:spTgt spid="2">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nodeType="clickEffect">
                                  <p:stCondLst>
                                    <p:cond delay="0"/>
                                  </p:stCondLst>
                                  <p:childTnLst>
                                    <p:set>
                                      <p:cBhvr>
                                        <p:cTn id="36" dur="1" fill="hold">
                                          <p:stCondLst>
                                            <p:cond delay="0"/>
                                          </p:stCondLst>
                                        </p:cTn>
                                        <p:tgtEl>
                                          <p:spTgt spid="2">
                                            <p:txEl>
                                              <p:pRg st="5" end="5"/>
                                            </p:txEl>
                                          </p:spTgt>
                                        </p:tgtEl>
                                        <p:attrNameLst>
                                          <p:attrName>style.visibility</p:attrName>
                                        </p:attrNameLst>
                                      </p:cBhvr>
                                      <p:to>
                                        <p:strVal val="visible"/>
                                      </p:to>
                                    </p:set>
                                    <p:animEffect transition="in" filter="checkerboard(across)">
                                      <p:cBhvr>
                                        <p:cTn id="37" dur="500"/>
                                        <p:tgtEl>
                                          <p:spTgt spid="2">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blinds(horizontal)">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699542"/>
            <a:ext cx="8229600" cy="3641725"/>
          </a:xfrm>
        </p:spPr>
        <p:txBody>
          <a:bodyPr/>
          <a:lstStyle/>
          <a:p>
            <a:r>
              <a:rPr lang="zh-CN" altLang="en-US" dirty="0"/>
              <a:t>假设开始时</a:t>
            </a:r>
            <a:r>
              <a:rPr lang="en-US" altLang="zh-CN" dirty="0"/>
              <a:t>A</a:t>
            </a:r>
            <a:r>
              <a:rPr lang="zh-CN" altLang="en-US" dirty="0"/>
              <a:t>、</a:t>
            </a:r>
            <a:r>
              <a:rPr lang="en-US" altLang="zh-CN" dirty="0"/>
              <a:t>B</a:t>
            </a:r>
            <a:r>
              <a:rPr lang="zh-CN" altLang="en-US" dirty="0"/>
              <a:t>、</a:t>
            </a:r>
            <a:r>
              <a:rPr lang="en-US" altLang="zh-CN" dirty="0"/>
              <a:t>C</a:t>
            </a:r>
            <a:r>
              <a:rPr lang="zh-CN" altLang="en-US" dirty="0"/>
              <a:t>的值都是</a:t>
            </a:r>
            <a:r>
              <a:rPr lang="en-US" altLang="zh-CN" dirty="0"/>
              <a:t>0</a:t>
            </a:r>
            <a:r>
              <a:rPr lang="zh-CN" altLang="en-US" dirty="0"/>
              <a:t>；</a:t>
            </a:r>
            <a:endParaRPr lang="en-US" altLang="zh-CN" dirty="0"/>
          </a:p>
          <a:p>
            <a:r>
              <a:rPr lang="zh-CN" altLang="en-US" dirty="0"/>
              <a:t>（</a:t>
            </a:r>
            <a:r>
              <a:rPr lang="en-US" altLang="zh-CN" dirty="0"/>
              <a:t>1</a:t>
            </a:r>
            <a:r>
              <a:rPr lang="zh-CN" altLang="en-US" dirty="0"/>
              <a:t>）如果系统故障发生在</a:t>
            </a:r>
            <a:r>
              <a:rPr lang="en-US" altLang="zh-CN" dirty="0"/>
              <a:t>14</a:t>
            </a:r>
            <a:r>
              <a:rPr lang="zh-CN" altLang="en-US" dirty="0"/>
              <a:t>之后，写出系统恢复后</a:t>
            </a:r>
            <a:r>
              <a:rPr lang="en-US" altLang="zh-CN" dirty="0"/>
              <a:t>A</a:t>
            </a:r>
            <a:r>
              <a:rPr lang="zh-CN" altLang="en-US" dirty="0"/>
              <a:t>、</a:t>
            </a:r>
            <a:r>
              <a:rPr lang="en-US" altLang="zh-CN" dirty="0"/>
              <a:t>B</a:t>
            </a:r>
            <a:r>
              <a:rPr lang="zh-CN" altLang="en-US" dirty="0"/>
              <a:t>、</a:t>
            </a:r>
            <a:r>
              <a:rPr lang="en-US" altLang="zh-CN" dirty="0"/>
              <a:t>C</a:t>
            </a:r>
            <a:r>
              <a:rPr lang="zh-CN" altLang="en-US" dirty="0"/>
              <a:t>的值。</a:t>
            </a:r>
            <a:endParaRPr lang="en-US" altLang="zh-CN" dirty="0"/>
          </a:p>
          <a:p>
            <a:r>
              <a:rPr lang="en-US" altLang="zh-CN" dirty="0">
                <a:solidFill>
                  <a:srgbClr val="C00000"/>
                </a:solidFill>
              </a:rPr>
              <a:t>	A = 8</a:t>
            </a:r>
            <a:r>
              <a:rPr lang="zh-CN" altLang="en-US" dirty="0">
                <a:solidFill>
                  <a:srgbClr val="C00000"/>
                </a:solidFill>
              </a:rPr>
              <a:t>，</a:t>
            </a:r>
            <a:r>
              <a:rPr lang="en-US" altLang="zh-CN" dirty="0">
                <a:solidFill>
                  <a:srgbClr val="C00000"/>
                </a:solidFill>
              </a:rPr>
              <a:t>B = 7</a:t>
            </a:r>
            <a:r>
              <a:rPr lang="zh-CN" altLang="en-US" dirty="0">
                <a:solidFill>
                  <a:srgbClr val="C00000"/>
                </a:solidFill>
              </a:rPr>
              <a:t>，</a:t>
            </a:r>
            <a:r>
              <a:rPr lang="en-US" altLang="zh-CN" dirty="0">
                <a:solidFill>
                  <a:srgbClr val="C00000"/>
                </a:solidFill>
              </a:rPr>
              <a:t>C = 11</a:t>
            </a:r>
            <a:r>
              <a:rPr lang="zh-CN" altLang="en-US" dirty="0">
                <a:solidFill>
                  <a:srgbClr val="C00000"/>
                </a:solidFill>
              </a:rPr>
              <a:t>；</a:t>
            </a:r>
            <a:endParaRPr lang="en-US" altLang="zh-CN" dirty="0">
              <a:solidFill>
                <a:srgbClr val="C00000"/>
              </a:solidFill>
            </a:endParaRPr>
          </a:p>
          <a:p>
            <a:r>
              <a:rPr lang="zh-CN" altLang="en-US" dirty="0"/>
              <a:t>（</a:t>
            </a:r>
            <a:r>
              <a:rPr lang="en-US" altLang="zh-CN" dirty="0"/>
              <a:t>2</a:t>
            </a:r>
            <a:r>
              <a:rPr lang="zh-CN" altLang="en-US" dirty="0"/>
              <a:t>）如果系统故障发生在</a:t>
            </a:r>
            <a:r>
              <a:rPr lang="en-US" altLang="zh-CN" dirty="0"/>
              <a:t>12</a:t>
            </a:r>
            <a:r>
              <a:rPr lang="zh-CN" altLang="en-US" dirty="0"/>
              <a:t>之后呢？</a:t>
            </a:r>
            <a:endParaRPr lang="en-US" altLang="zh-CN" dirty="0"/>
          </a:p>
          <a:p>
            <a:r>
              <a:rPr lang="en-US" altLang="zh-CN" dirty="0">
                <a:solidFill>
                  <a:srgbClr val="C00000"/>
                </a:solidFill>
              </a:rPr>
              <a:t>	A = 10</a:t>
            </a:r>
            <a:r>
              <a:rPr lang="zh-CN" altLang="en-US" dirty="0">
                <a:solidFill>
                  <a:srgbClr val="C00000"/>
                </a:solidFill>
              </a:rPr>
              <a:t>，</a:t>
            </a:r>
            <a:r>
              <a:rPr lang="en-US" altLang="zh-CN" dirty="0">
                <a:solidFill>
                  <a:srgbClr val="C00000"/>
                </a:solidFill>
              </a:rPr>
              <a:t>B = 0</a:t>
            </a:r>
            <a:r>
              <a:rPr lang="zh-CN" altLang="en-US" dirty="0">
                <a:solidFill>
                  <a:srgbClr val="C00000"/>
                </a:solidFill>
              </a:rPr>
              <a:t>，</a:t>
            </a:r>
            <a:r>
              <a:rPr lang="en-US" altLang="zh-CN" dirty="0">
                <a:solidFill>
                  <a:srgbClr val="C00000"/>
                </a:solidFill>
              </a:rPr>
              <a:t>C = 11</a:t>
            </a:r>
            <a:r>
              <a:rPr lang="zh-CN" altLang="en-US" dirty="0">
                <a:solidFill>
                  <a:srgbClr val="C00000"/>
                </a:solidFill>
              </a:rPr>
              <a:t>；</a:t>
            </a:r>
            <a:endParaRPr lang="en-US" altLang="zh-CN" dirty="0">
              <a:solidFill>
                <a:srgbClr val="C00000"/>
              </a:solidFill>
            </a:endParaRPr>
          </a:p>
          <a:p>
            <a:r>
              <a:rPr lang="zh-CN" altLang="en-US" dirty="0"/>
              <a:t>（</a:t>
            </a:r>
            <a:r>
              <a:rPr lang="en-US" altLang="zh-CN" dirty="0"/>
              <a:t>3</a:t>
            </a:r>
            <a:r>
              <a:rPr lang="zh-CN" altLang="en-US" dirty="0"/>
              <a:t>）如果系统故障发生在</a:t>
            </a:r>
            <a:r>
              <a:rPr lang="en-US" altLang="zh-CN" dirty="0"/>
              <a:t>10</a:t>
            </a:r>
            <a:r>
              <a:rPr lang="zh-CN" altLang="en-US" dirty="0"/>
              <a:t>之后呢？</a:t>
            </a:r>
            <a:endParaRPr lang="en-US" altLang="zh-CN" dirty="0"/>
          </a:p>
          <a:p>
            <a:r>
              <a:rPr lang="en-US" altLang="zh-CN" dirty="0">
                <a:solidFill>
                  <a:srgbClr val="C00000"/>
                </a:solidFill>
              </a:rPr>
              <a:t>	A = 10</a:t>
            </a:r>
            <a:r>
              <a:rPr lang="zh-CN" altLang="en-US" dirty="0">
                <a:solidFill>
                  <a:srgbClr val="C00000"/>
                </a:solidFill>
              </a:rPr>
              <a:t>，</a:t>
            </a:r>
            <a:r>
              <a:rPr lang="en-US" altLang="zh-CN" dirty="0">
                <a:solidFill>
                  <a:srgbClr val="C00000"/>
                </a:solidFill>
              </a:rPr>
              <a:t>B = 0</a:t>
            </a:r>
            <a:r>
              <a:rPr lang="zh-CN" altLang="en-US" dirty="0">
                <a:solidFill>
                  <a:srgbClr val="C00000"/>
                </a:solidFill>
              </a:rPr>
              <a:t>，</a:t>
            </a:r>
            <a:r>
              <a:rPr lang="en-US" altLang="zh-CN" dirty="0">
                <a:solidFill>
                  <a:srgbClr val="C00000"/>
                </a:solidFill>
              </a:rPr>
              <a:t>C = 11</a:t>
            </a:r>
            <a:r>
              <a:rPr lang="zh-CN" altLang="en-US" dirty="0">
                <a:solidFill>
                  <a:srgbClr val="C00000"/>
                </a:solidFill>
              </a:rPr>
              <a:t>；</a:t>
            </a:r>
            <a:endParaRPr lang="en-US" altLang="zh-CN" dirty="0">
              <a:solidFill>
                <a:srgbClr val="C00000"/>
              </a:solidFill>
            </a:endParaRPr>
          </a:p>
          <a:p>
            <a:endParaRPr lang="en-US" altLang="zh-CN" dirty="0"/>
          </a:p>
          <a:p>
            <a:endParaRPr lang="zh-CN" altLang="en-US" dirty="0"/>
          </a:p>
        </p:txBody>
      </p:sp>
      <p:sp>
        <p:nvSpPr>
          <p:cNvPr id="3" name="标题 2"/>
          <p:cNvSpPr>
            <a:spLocks noGrp="1"/>
          </p:cNvSpPr>
          <p:nvPr>
            <p:ph type="title"/>
          </p:nvPr>
        </p:nvSpPr>
        <p:spPr/>
        <p:txBody>
          <a:bodyPr/>
          <a:lstStyle/>
          <a:p>
            <a:r>
              <a:rPr lang="zh-CN" altLang="en-US" dirty="0"/>
              <a:t>习题</a:t>
            </a:r>
          </a:p>
        </p:txBody>
      </p:sp>
    </p:spTree>
    <p:extLst>
      <p:ext uri="{BB962C8B-B14F-4D97-AF65-F5344CB8AC3E}">
        <p14:creationId xmlns:p14="http://schemas.microsoft.com/office/powerpoint/2010/main" val="3352420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randombar(horizontal)">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randombar(horizontal)">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randombar(horizontal)">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2" end="2"/>
                                            </p:txEl>
                                          </p:spTgt>
                                        </p:tgtEl>
                                        <p:attrNameLst>
                                          <p:attrName>style.visibility</p:attrName>
                                        </p:attrNameLst>
                                      </p:cBhvr>
                                      <p:to>
                                        <p:strVal val="visible"/>
                                      </p:to>
                                    </p:set>
                                    <p:animEffect transition="in" filter="checkerboard(across)">
                                      <p:cBhvr>
                                        <p:cTn id="22" dur="500"/>
                                        <p:tgtEl>
                                          <p:spTgt spid="2">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checkerboard(across)">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checkerboard(across)">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a:t>
            </a:r>
            <a:r>
              <a:rPr lang="en-US" altLang="zh-CN" dirty="0"/>
              <a:t>4</a:t>
            </a:r>
            <a:r>
              <a:rPr lang="zh-CN" altLang="en-US" dirty="0"/>
              <a:t>）如果系统故障发生在</a:t>
            </a:r>
            <a:r>
              <a:rPr lang="en-US" altLang="zh-CN" dirty="0"/>
              <a:t>9</a:t>
            </a:r>
            <a:r>
              <a:rPr lang="zh-CN" altLang="en-US" dirty="0"/>
              <a:t>之后呢？</a:t>
            </a:r>
            <a:endParaRPr lang="en-US" altLang="zh-CN" dirty="0"/>
          </a:p>
          <a:p>
            <a:r>
              <a:rPr lang="en-US" altLang="zh-CN" dirty="0">
                <a:solidFill>
                  <a:srgbClr val="C00000"/>
                </a:solidFill>
              </a:rPr>
              <a:t>	A = 10</a:t>
            </a:r>
            <a:r>
              <a:rPr lang="zh-CN" altLang="en-US" dirty="0">
                <a:solidFill>
                  <a:srgbClr val="C00000"/>
                </a:solidFill>
              </a:rPr>
              <a:t>，</a:t>
            </a:r>
            <a:r>
              <a:rPr lang="en-US" altLang="zh-CN" dirty="0">
                <a:solidFill>
                  <a:srgbClr val="C00000"/>
                </a:solidFill>
              </a:rPr>
              <a:t>B = 0</a:t>
            </a:r>
            <a:r>
              <a:rPr lang="zh-CN" altLang="en-US" dirty="0">
                <a:solidFill>
                  <a:srgbClr val="C00000"/>
                </a:solidFill>
              </a:rPr>
              <a:t>，</a:t>
            </a:r>
            <a:r>
              <a:rPr lang="en-US" altLang="zh-CN" dirty="0">
                <a:solidFill>
                  <a:srgbClr val="C00000"/>
                </a:solidFill>
              </a:rPr>
              <a:t>C = 11</a:t>
            </a:r>
            <a:r>
              <a:rPr lang="zh-CN" altLang="en-US" dirty="0">
                <a:solidFill>
                  <a:srgbClr val="C00000"/>
                </a:solidFill>
              </a:rPr>
              <a:t>；</a:t>
            </a:r>
            <a:endParaRPr lang="en-US" altLang="zh-CN" dirty="0">
              <a:solidFill>
                <a:srgbClr val="C00000"/>
              </a:solidFill>
            </a:endParaRPr>
          </a:p>
          <a:p>
            <a:r>
              <a:rPr lang="zh-CN" altLang="en-US" dirty="0"/>
              <a:t>（</a:t>
            </a:r>
            <a:r>
              <a:rPr lang="en-US" altLang="zh-CN" dirty="0"/>
              <a:t>5</a:t>
            </a:r>
            <a:r>
              <a:rPr lang="zh-CN" altLang="en-US" dirty="0"/>
              <a:t>）如果系统故障发生在</a:t>
            </a:r>
            <a:r>
              <a:rPr lang="en-US" altLang="zh-CN" dirty="0"/>
              <a:t>7</a:t>
            </a:r>
            <a:r>
              <a:rPr lang="zh-CN" altLang="en-US" dirty="0"/>
              <a:t>之后呢？</a:t>
            </a:r>
            <a:endParaRPr lang="en-US" altLang="zh-CN" dirty="0"/>
          </a:p>
          <a:p>
            <a:r>
              <a:rPr lang="en-US" altLang="zh-CN" dirty="0">
                <a:solidFill>
                  <a:srgbClr val="C00000"/>
                </a:solidFill>
              </a:rPr>
              <a:t>	A = 10</a:t>
            </a:r>
            <a:r>
              <a:rPr lang="zh-CN" altLang="en-US" dirty="0">
                <a:solidFill>
                  <a:srgbClr val="C00000"/>
                </a:solidFill>
              </a:rPr>
              <a:t>，</a:t>
            </a:r>
            <a:r>
              <a:rPr lang="en-US" altLang="zh-CN" dirty="0">
                <a:solidFill>
                  <a:srgbClr val="C00000"/>
                </a:solidFill>
              </a:rPr>
              <a:t>B = 0</a:t>
            </a:r>
            <a:r>
              <a:rPr lang="zh-CN" altLang="en-US" dirty="0">
                <a:solidFill>
                  <a:srgbClr val="C00000"/>
                </a:solidFill>
              </a:rPr>
              <a:t>，</a:t>
            </a:r>
            <a:r>
              <a:rPr lang="en-US" altLang="zh-CN" dirty="0">
                <a:solidFill>
                  <a:srgbClr val="C00000"/>
                </a:solidFill>
              </a:rPr>
              <a:t>C = 11</a:t>
            </a:r>
            <a:r>
              <a:rPr lang="zh-CN" altLang="en-US" dirty="0">
                <a:solidFill>
                  <a:srgbClr val="C00000"/>
                </a:solidFill>
              </a:rPr>
              <a:t>；</a:t>
            </a:r>
            <a:endParaRPr lang="en-US" altLang="zh-CN" dirty="0">
              <a:solidFill>
                <a:srgbClr val="C00000"/>
              </a:solidFill>
            </a:endParaRPr>
          </a:p>
          <a:p>
            <a:r>
              <a:rPr lang="zh-CN" altLang="en-US" dirty="0"/>
              <a:t>（</a:t>
            </a:r>
            <a:r>
              <a:rPr lang="en-US" altLang="zh-CN" dirty="0"/>
              <a:t>6</a:t>
            </a:r>
            <a:r>
              <a:rPr lang="zh-CN" altLang="en-US" dirty="0"/>
              <a:t>）如果系统故障发生在</a:t>
            </a:r>
            <a:r>
              <a:rPr lang="en-US" altLang="zh-CN" dirty="0"/>
              <a:t>5</a:t>
            </a:r>
            <a:r>
              <a:rPr lang="zh-CN" altLang="en-US" dirty="0"/>
              <a:t>之后呢？</a:t>
            </a:r>
            <a:endParaRPr lang="en-US" altLang="zh-CN" dirty="0"/>
          </a:p>
          <a:p>
            <a:r>
              <a:rPr lang="en-US" altLang="zh-CN" dirty="0">
                <a:solidFill>
                  <a:srgbClr val="C00000"/>
                </a:solidFill>
              </a:rPr>
              <a:t>	A = 0</a:t>
            </a:r>
            <a:r>
              <a:rPr lang="zh-CN" altLang="en-US" dirty="0">
                <a:solidFill>
                  <a:srgbClr val="C00000"/>
                </a:solidFill>
              </a:rPr>
              <a:t>，</a:t>
            </a:r>
            <a:r>
              <a:rPr lang="en-US" altLang="zh-CN" dirty="0">
                <a:solidFill>
                  <a:srgbClr val="C00000"/>
                </a:solidFill>
              </a:rPr>
              <a:t>B = 0</a:t>
            </a:r>
            <a:r>
              <a:rPr lang="zh-CN" altLang="en-US" dirty="0">
                <a:solidFill>
                  <a:srgbClr val="C00000"/>
                </a:solidFill>
              </a:rPr>
              <a:t>，</a:t>
            </a:r>
            <a:r>
              <a:rPr lang="en-US" altLang="zh-CN" dirty="0">
                <a:solidFill>
                  <a:srgbClr val="C00000"/>
                </a:solidFill>
              </a:rPr>
              <a:t>C = 0</a:t>
            </a:r>
            <a:r>
              <a:rPr lang="zh-CN" altLang="en-US" dirty="0">
                <a:solidFill>
                  <a:srgbClr val="C00000"/>
                </a:solidFill>
              </a:rPr>
              <a:t>。</a:t>
            </a:r>
            <a:endParaRPr lang="en-US" altLang="zh-CN" dirty="0"/>
          </a:p>
          <a:p>
            <a:endParaRPr lang="zh-CN" altLang="en-US" dirty="0"/>
          </a:p>
        </p:txBody>
      </p:sp>
      <p:sp>
        <p:nvSpPr>
          <p:cNvPr id="3" name="标题 2"/>
          <p:cNvSpPr>
            <a:spLocks noGrp="1"/>
          </p:cNvSpPr>
          <p:nvPr>
            <p:ph type="title"/>
          </p:nvPr>
        </p:nvSpPr>
        <p:spPr/>
        <p:txBody>
          <a:bodyPr/>
          <a:lstStyle/>
          <a:p>
            <a:r>
              <a:rPr lang="zh-CN" altLang="en-US" dirty="0"/>
              <a:t>习题</a:t>
            </a:r>
          </a:p>
        </p:txBody>
      </p:sp>
    </p:spTree>
    <p:extLst>
      <p:ext uri="{BB962C8B-B14F-4D97-AF65-F5344CB8AC3E}">
        <p14:creationId xmlns:p14="http://schemas.microsoft.com/office/powerpoint/2010/main" val="431040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2">
                                            <p:txEl>
                                              <p:pRg st="3" end="3"/>
                                            </p:txEl>
                                          </p:spTgt>
                                        </p:tgtEl>
                                        <p:attrNameLst>
                                          <p:attrName>style.visibility</p:attrName>
                                        </p:attrNameLst>
                                      </p:cBhvr>
                                      <p:to>
                                        <p:strVal val="visible"/>
                                      </p:to>
                                    </p:set>
                                    <p:animEffect transition="in" filter="randombar(horizontal)">
                                      <p:cBhvr>
                                        <p:cTn id="12" dur="500"/>
                                        <p:tgtEl>
                                          <p:spTgt spid="2">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animEffect transition="in" filter="randombar(horizontal)">
                                      <p:cBhvr>
                                        <p:cTn id="17" dur="500"/>
                                        <p:tgtEl>
                                          <p:spTgt spid="2">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checkerboard(across)">
                                      <p:cBhvr>
                                        <p:cTn id="22" dur="500"/>
                                        <p:tgtEl>
                                          <p:spTgt spid="2">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2">
                                            <p:txEl>
                                              <p:pRg st="3" end="3"/>
                                            </p:txEl>
                                          </p:spTgt>
                                        </p:tgtEl>
                                        <p:attrNameLst>
                                          <p:attrName>style.visibility</p:attrName>
                                        </p:attrNameLst>
                                      </p:cBhvr>
                                      <p:to>
                                        <p:strVal val="visible"/>
                                      </p:to>
                                    </p:set>
                                    <p:animEffect transition="in" filter="checkerboard(across)">
                                      <p:cBhvr>
                                        <p:cTn id="27" dur="500"/>
                                        <p:tgtEl>
                                          <p:spTgt spid="2">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checkerboard(across)">
                                      <p:cBhvr>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en-US" altLang="zh-CN" sz="1400">
              <a:solidFill>
                <a:srgbClr val="F03628"/>
              </a:solidFill>
            </a:endParaRPr>
          </a:p>
        </p:txBody>
      </p:sp>
      <p:sp>
        <p:nvSpPr>
          <p:cNvPr id="11267" name="Rectangle 2"/>
          <p:cNvSpPr>
            <a:spLocks noGrp="1" noChangeArrowheads="1"/>
          </p:cNvSpPr>
          <p:nvPr>
            <p:ph type="title" idx="4294967295"/>
          </p:nvPr>
        </p:nvSpPr>
        <p:spPr>
          <a:xfrm>
            <a:off x="914400" y="123478"/>
            <a:ext cx="7391400" cy="422275"/>
          </a:xfrm>
        </p:spPr>
        <p:txBody>
          <a:bodyPr/>
          <a:lstStyle/>
          <a:p>
            <a:pPr eaLnBrk="1" hangingPunct="1"/>
            <a:r>
              <a:rPr lang="zh-CN" altLang="en-US" sz="3600" dirty="0"/>
              <a:t>（</a:t>
            </a:r>
            <a:r>
              <a:rPr lang="en-US" altLang="zh-CN" sz="3600" dirty="0"/>
              <a:t>2</a:t>
            </a:r>
            <a:r>
              <a:rPr lang="zh-CN" altLang="en-US" sz="3600" dirty="0"/>
              <a:t>）一致性</a:t>
            </a:r>
          </a:p>
        </p:txBody>
      </p:sp>
      <p:sp>
        <p:nvSpPr>
          <p:cNvPr id="11268" name="Rectangle 3"/>
          <p:cNvSpPr>
            <a:spLocks noGrp="1" noChangeArrowheads="1"/>
          </p:cNvSpPr>
          <p:nvPr>
            <p:ph type="body" idx="4294967295"/>
          </p:nvPr>
        </p:nvSpPr>
        <p:spPr>
          <a:xfrm>
            <a:off x="611188" y="844550"/>
            <a:ext cx="7848600" cy="3292475"/>
          </a:xfrm>
        </p:spPr>
        <p:txBody>
          <a:bodyPr/>
          <a:lstStyle/>
          <a:p>
            <a:pPr eaLnBrk="1" hangingPunct="1"/>
            <a:r>
              <a:rPr lang="zh-CN" altLang="zh-CN" sz="2400" dirty="0"/>
              <a:t>事务执行的结果必须是使数据库从一个一致性状态变到另一个一致性状态</a:t>
            </a:r>
          </a:p>
          <a:p>
            <a:pPr eaLnBrk="1" hangingPunct="1">
              <a:spcBef>
                <a:spcPct val="40000"/>
              </a:spcBef>
            </a:pPr>
            <a:r>
              <a:rPr lang="zh-CN" altLang="zh-CN" sz="2400" dirty="0">
                <a:solidFill>
                  <a:srgbClr val="FF00FF"/>
                </a:solidFill>
              </a:rPr>
              <a:t>一致性状态</a:t>
            </a:r>
          </a:p>
          <a:p>
            <a:pPr lvl="1" eaLnBrk="1" hangingPunct="1">
              <a:spcBef>
                <a:spcPts val="600"/>
              </a:spcBef>
            </a:pPr>
            <a:r>
              <a:rPr lang="zh-CN" altLang="zh-CN" sz="2200" dirty="0"/>
              <a:t>数据库中只包含成功事务提交的结果</a:t>
            </a:r>
          </a:p>
          <a:p>
            <a:pPr eaLnBrk="1" hangingPunct="1">
              <a:spcBef>
                <a:spcPct val="40000"/>
              </a:spcBef>
            </a:pPr>
            <a:r>
              <a:rPr lang="zh-CN" altLang="zh-CN" sz="2400" dirty="0">
                <a:solidFill>
                  <a:srgbClr val="FF00FF"/>
                </a:solidFill>
              </a:rPr>
              <a:t>不一致状态</a:t>
            </a:r>
          </a:p>
          <a:p>
            <a:pPr lvl="1" eaLnBrk="1" hangingPunct="1">
              <a:spcBef>
                <a:spcPts val="600"/>
              </a:spcBef>
            </a:pPr>
            <a:r>
              <a:rPr lang="zh-CN" altLang="zh-CN" sz="2200" dirty="0"/>
              <a:t>数据库系统运行中发生故障，有些事务尚未完成就被迫中断；</a:t>
            </a:r>
          </a:p>
          <a:p>
            <a:pPr lvl="1" eaLnBrk="1" hangingPunct="1">
              <a:spcBef>
                <a:spcPts val="600"/>
              </a:spcBef>
            </a:pPr>
            <a:r>
              <a:rPr lang="zh-CN" altLang="zh-CN" sz="2200" dirty="0"/>
              <a:t>这些未完成事务对数据库所做的修改有一部分已写入物</a:t>
            </a:r>
            <a:endParaRPr lang="en-US" altLang="zh-CN" sz="2200" dirty="0"/>
          </a:p>
          <a:p>
            <a:pPr lvl="1" eaLnBrk="1" hangingPunct="1">
              <a:spcBef>
                <a:spcPts val="600"/>
              </a:spcBef>
              <a:buFont typeface="Wingdings" pitchFamily="2" charset="2"/>
              <a:buNone/>
            </a:pPr>
            <a:r>
              <a:rPr lang="en-US" altLang="zh-CN" sz="2200" dirty="0"/>
              <a:t>    </a:t>
            </a:r>
            <a:r>
              <a:rPr lang="zh-CN" altLang="zh-CN" sz="2200" dirty="0"/>
              <a:t>理数据库，这时数据库就处于一种不正确的状态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8">
                                            <p:txEl>
                                              <p:pRg st="1" end="1"/>
                                            </p:txEl>
                                          </p:spTgt>
                                        </p:tgtEl>
                                        <p:attrNameLst>
                                          <p:attrName>style.visibility</p:attrName>
                                        </p:attrNameLst>
                                      </p:cBhvr>
                                      <p:to>
                                        <p:strVal val="visible"/>
                                      </p:to>
                                    </p:set>
                                    <p:animEffect transition="in" filter="wipe(left)">
                                      <p:cBhvr>
                                        <p:cTn id="7" dur="500"/>
                                        <p:tgtEl>
                                          <p:spTgt spid="11268">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1268">
                                            <p:txEl>
                                              <p:pRg st="2" end="2"/>
                                            </p:txEl>
                                          </p:spTgt>
                                        </p:tgtEl>
                                        <p:attrNameLst>
                                          <p:attrName>style.visibility</p:attrName>
                                        </p:attrNameLst>
                                      </p:cBhvr>
                                      <p:to>
                                        <p:strVal val="visible"/>
                                      </p:to>
                                    </p:set>
                                    <p:animEffect transition="in" filter="wipe(left)">
                                      <p:cBhvr>
                                        <p:cTn id="11" dur="500"/>
                                        <p:tgtEl>
                                          <p:spTgt spid="11268">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1268">
                                            <p:txEl>
                                              <p:pRg st="3" end="3"/>
                                            </p:txEl>
                                          </p:spTgt>
                                        </p:tgtEl>
                                        <p:attrNameLst>
                                          <p:attrName>style.visibility</p:attrName>
                                        </p:attrNameLst>
                                      </p:cBhvr>
                                      <p:to>
                                        <p:strVal val="visible"/>
                                      </p:to>
                                    </p:set>
                                    <p:animEffect transition="in" filter="wipe(left)">
                                      <p:cBhvr>
                                        <p:cTn id="16" dur="500"/>
                                        <p:tgtEl>
                                          <p:spTgt spid="11268">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1268">
                                            <p:txEl>
                                              <p:pRg st="4" end="4"/>
                                            </p:txEl>
                                          </p:spTgt>
                                        </p:tgtEl>
                                        <p:attrNameLst>
                                          <p:attrName>style.visibility</p:attrName>
                                        </p:attrNameLst>
                                      </p:cBhvr>
                                      <p:to>
                                        <p:strVal val="visible"/>
                                      </p:to>
                                    </p:set>
                                    <p:animEffect transition="in" filter="wipe(left)">
                                      <p:cBhvr>
                                        <p:cTn id="20" dur="500"/>
                                        <p:tgtEl>
                                          <p:spTgt spid="11268">
                                            <p:txEl>
                                              <p:pRg st="4" end="4"/>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1268">
                                            <p:txEl>
                                              <p:pRg st="5" end="5"/>
                                            </p:txEl>
                                          </p:spTgt>
                                        </p:tgtEl>
                                        <p:attrNameLst>
                                          <p:attrName>style.visibility</p:attrName>
                                        </p:attrNameLst>
                                      </p:cBhvr>
                                      <p:to>
                                        <p:strVal val="visible"/>
                                      </p:to>
                                    </p:set>
                                    <p:animEffect transition="in" filter="wipe(left)">
                                      <p:cBhvr>
                                        <p:cTn id="24" dur="500"/>
                                        <p:tgtEl>
                                          <p:spTgt spid="11268">
                                            <p:txEl>
                                              <p:pRg st="5" end="5"/>
                                            </p:txEl>
                                          </p:spTgt>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11268">
                                            <p:txEl>
                                              <p:pRg st="6" end="6"/>
                                            </p:txEl>
                                          </p:spTgt>
                                        </p:tgtEl>
                                        <p:attrNameLst>
                                          <p:attrName>style.visibility</p:attrName>
                                        </p:attrNameLst>
                                      </p:cBhvr>
                                      <p:to>
                                        <p:strVal val="visible"/>
                                      </p:to>
                                    </p:set>
                                    <p:animEffect transition="in" filter="wipe(left)">
                                      <p:cBhvr>
                                        <p:cTn id="28" dur="500"/>
                                        <p:tgtEl>
                                          <p:spTgt spid="1126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en-US" altLang="zh-CN" sz="1400">
              <a:solidFill>
                <a:srgbClr val="F03628"/>
              </a:solidFill>
            </a:endParaRPr>
          </a:p>
        </p:txBody>
      </p:sp>
      <p:sp>
        <p:nvSpPr>
          <p:cNvPr id="12291" name="Rectangle 2"/>
          <p:cNvSpPr>
            <a:spLocks noGrp="1" noChangeArrowheads="1"/>
          </p:cNvSpPr>
          <p:nvPr>
            <p:ph type="title" idx="4294967295"/>
          </p:nvPr>
        </p:nvSpPr>
        <p:spPr>
          <a:xfrm>
            <a:off x="914400" y="123478"/>
            <a:ext cx="7391400" cy="422275"/>
          </a:xfrm>
        </p:spPr>
        <p:txBody>
          <a:bodyPr/>
          <a:lstStyle/>
          <a:p>
            <a:pPr eaLnBrk="1" hangingPunct="1"/>
            <a:r>
              <a:rPr lang="zh-CN" altLang="zh-CN" sz="3600"/>
              <a:t>一致性与原子性</a:t>
            </a:r>
          </a:p>
        </p:txBody>
      </p:sp>
      <p:sp>
        <p:nvSpPr>
          <p:cNvPr id="12292" name="Rectangle 3"/>
          <p:cNvSpPr>
            <a:spLocks noGrp="1" noChangeArrowheads="1"/>
          </p:cNvSpPr>
          <p:nvPr>
            <p:ph type="body" idx="4294967295"/>
          </p:nvPr>
        </p:nvSpPr>
        <p:spPr>
          <a:xfrm>
            <a:off x="519113" y="699542"/>
            <a:ext cx="8229600" cy="3371850"/>
          </a:xfrm>
        </p:spPr>
        <p:txBody>
          <a:bodyPr/>
          <a:lstStyle/>
          <a:p>
            <a:pPr eaLnBrk="1" hangingPunct="1">
              <a:lnSpc>
                <a:spcPct val="90000"/>
              </a:lnSpc>
              <a:buFont typeface="Wingdings" pitchFamily="2" charset="2"/>
              <a:buNone/>
            </a:pPr>
            <a:r>
              <a:rPr lang="zh-CN" altLang="en-US" sz="2400" dirty="0"/>
              <a:t>银行转帐：从帐号</a:t>
            </a:r>
            <a:r>
              <a:rPr lang="en-US" altLang="zh-CN" sz="2400" dirty="0"/>
              <a:t>A</a:t>
            </a:r>
            <a:r>
              <a:rPr lang="zh-CN" altLang="en-US" sz="2400" dirty="0"/>
              <a:t>中取出一万元，存入帐号</a:t>
            </a:r>
            <a:r>
              <a:rPr lang="en-US" altLang="zh-CN" sz="2400" dirty="0"/>
              <a:t>B</a:t>
            </a:r>
            <a:r>
              <a:rPr lang="zh-CN" altLang="en-US" sz="2400" dirty="0"/>
              <a:t>。</a:t>
            </a:r>
          </a:p>
          <a:p>
            <a:pPr lvl="1" eaLnBrk="1" hangingPunct="1">
              <a:lnSpc>
                <a:spcPct val="90000"/>
              </a:lnSpc>
            </a:pPr>
            <a:r>
              <a:rPr lang="zh-CN" altLang="en-US" dirty="0"/>
              <a:t>定义一个事务，该事务包括两个操作</a:t>
            </a:r>
          </a:p>
          <a:p>
            <a:pPr lvl="1" eaLnBrk="1" hangingPunct="1">
              <a:lnSpc>
                <a:spcPct val="90000"/>
              </a:lnSpc>
            </a:pPr>
            <a:endParaRPr lang="zh-CN" altLang="en-US" dirty="0"/>
          </a:p>
          <a:p>
            <a:pPr lvl="1" eaLnBrk="1" hangingPunct="1">
              <a:lnSpc>
                <a:spcPct val="90000"/>
              </a:lnSpc>
            </a:pPr>
            <a:endParaRPr lang="zh-CN" altLang="en-US" dirty="0"/>
          </a:p>
          <a:p>
            <a:pPr lvl="1" eaLnBrk="1" hangingPunct="1">
              <a:lnSpc>
                <a:spcPct val="90000"/>
              </a:lnSpc>
            </a:pPr>
            <a:endParaRPr lang="zh-CN" altLang="en-US" dirty="0"/>
          </a:p>
          <a:p>
            <a:pPr lvl="1" eaLnBrk="1" hangingPunct="1">
              <a:lnSpc>
                <a:spcPct val="90000"/>
              </a:lnSpc>
            </a:pPr>
            <a:endParaRPr lang="zh-CN" altLang="en-US" dirty="0"/>
          </a:p>
          <a:p>
            <a:pPr lvl="1" eaLnBrk="1" hangingPunct="1">
              <a:lnSpc>
                <a:spcPct val="90000"/>
              </a:lnSpc>
            </a:pPr>
            <a:r>
              <a:rPr lang="zh-CN" altLang="en-US" dirty="0"/>
              <a:t>这两个操作要么全做，要么全不做</a:t>
            </a:r>
          </a:p>
          <a:p>
            <a:pPr lvl="2" eaLnBrk="1" hangingPunct="1">
              <a:buSzPct val="87000"/>
              <a:buFont typeface="Wingdings" pitchFamily="2" charset="2"/>
              <a:buChar char="l"/>
            </a:pPr>
            <a:r>
              <a:rPr lang="zh-CN" altLang="en-US" sz="2200" dirty="0"/>
              <a:t>全做或者全不做，数据库都处于一致性状态。</a:t>
            </a:r>
          </a:p>
          <a:p>
            <a:pPr lvl="2" eaLnBrk="1" hangingPunct="1">
              <a:buSzPct val="87000"/>
              <a:buFont typeface="Wingdings" pitchFamily="2" charset="2"/>
              <a:buChar char="l"/>
            </a:pPr>
            <a:r>
              <a:rPr lang="zh-CN" altLang="en-US" sz="2200" dirty="0"/>
              <a:t>如果只做一个操作，用户逻辑上就会发生错误，少了一 </a:t>
            </a:r>
            <a:endParaRPr lang="en-US" altLang="zh-CN" sz="2200" dirty="0"/>
          </a:p>
          <a:p>
            <a:pPr lvl="2" eaLnBrk="1" hangingPunct="1">
              <a:buSzPct val="87000"/>
              <a:buFont typeface="Arial" pitchFamily="34" charset="0"/>
              <a:buNone/>
            </a:pPr>
            <a:r>
              <a:rPr lang="en-US" altLang="zh-CN" sz="2200" dirty="0"/>
              <a:t>   </a:t>
            </a:r>
            <a:r>
              <a:rPr lang="zh-CN" altLang="en-US" sz="2200" dirty="0"/>
              <a:t>万元，数据库就处于不一致性状态。</a:t>
            </a:r>
          </a:p>
        </p:txBody>
      </p:sp>
      <p:grpSp>
        <p:nvGrpSpPr>
          <p:cNvPr id="2" name="组合 1"/>
          <p:cNvGrpSpPr/>
          <p:nvPr/>
        </p:nvGrpSpPr>
        <p:grpSpPr>
          <a:xfrm>
            <a:off x="2843808" y="1607592"/>
            <a:ext cx="3250604" cy="1254125"/>
            <a:chOff x="3049588" y="1535113"/>
            <a:chExt cx="2144712" cy="1254125"/>
          </a:xfrm>
        </p:grpSpPr>
        <p:sp>
          <p:nvSpPr>
            <p:cNvPr id="12293" name="Rectangle 5"/>
            <p:cNvSpPr>
              <a:spLocks noChangeArrowheads="1"/>
            </p:cNvSpPr>
            <p:nvPr/>
          </p:nvSpPr>
          <p:spPr bwMode="auto">
            <a:xfrm>
              <a:off x="4191000" y="1712913"/>
              <a:ext cx="992188"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spcBef>
                  <a:spcPct val="20000"/>
                </a:spcBef>
                <a:buSzPct val="100000"/>
                <a:buFont typeface="Wingdings" pitchFamily="2" charset="2"/>
                <a:buNone/>
              </a:pPr>
              <a:r>
                <a:rPr lang="en-US" altLang="zh-CN" sz="2400" b="1" dirty="0"/>
                <a:t> </a:t>
              </a:r>
              <a:endParaRPr lang="en-US" altLang="zh-CN" b="1" dirty="0"/>
            </a:p>
            <a:p>
              <a:pPr>
                <a:spcBef>
                  <a:spcPct val="20000"/>
                </a:spcBef>
                <a:buSzPct val="100000"/>
                <a:buFont typeface="Wingdings" pitchFamily="2" charset="2"/>
                <a:buNone/>
              </a:pPr>
              <a:endParaRPr lang="en-US" altLang="zh-CN" b="1" dirty="0"/>
            </a:p>
            <a:p>
              <a:pPr>
                <a:spcBef>
                  <a:spcPct val="20000"/>
                </a:spcBef>
                <a:buSzPct val="100000"/>
                <a:buFont typeface="Wingdings" pitchFamily="2" charset="2"/>
                <a:buNone/>
              </a:pPr>
              <a:r>
                <a:rPr lang="en-US" altLang="zh-CN" b="1" dirty="0"/>
                <a:t>B=B+10000 </a:t>
              </a:r>
            </a:p>
          </p:txBody>
        </p:sp>
        <p:sp>
          <p:nvSpPr>
            <p:cNvPr id="12294" name="Rectangle 6"/>
            <p:cNvSpPr>
              <a:spLocks noChangeArrowheads="1"/>
            </p:cNvSpPr>
            <p:nvPr/>
          </p:nvSpPr>
          <p:spPr bwMode="auto">
            <a:xfrm>
              <a:off x="3049588" y="1712913"/>
              <a:ext cx="114141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spcBef>
                  <a:spcPct val="20000"/>
                </a:spcBef>
                <a:buSzPct val="100000"/>
                <a:buFont typeface="Wingdings" pitchFamily="2" charset="2"/>
                <a:buNone/>
              </a:pPr>
              <a:endParaRPr lang="en-US" altLang="zh-CN" b="1" dirty="0"/>
            </a:p>
            <a:p>
              <a:pPr>
                <a:spcBef>
                  <a:spcPct val="20000"/>
                </a:spcBef>
                <a:buSzPct val="100000"/>
                <a:buFont typeface="Wingdings" pitchFamily="2" charset="2"/>
                <a:buNone/>
              </a:pPr>
              <a:r>
                <a:rPr lang="en-US" altLang="zh-CN" b="1" dirty="0"/>
                <a:t>  A=A-10000</a:t>
              </a:r>
            </a:p>
            <a:p>
              <a:pPr>
                <a:spcBef>
                  <a:spcPct val="20000"/>
                </a:spcBef>
                <a:buSzPct val="100000"/>
                <a:buFont typeface="Wingdings" pitchFamily="2" charset="2"/>
                <a:buNone/>
              </a:pPr>
              <a:endParaRPr lang="en-US" altLang="zh-CN" b="1" dirty="0"/>
            </a:p>
          </p:txBody>
        </p:sp>
        <p:sp>
          <p:nvSpPr>
            <p:cNvPr id="12295" name="Rectangle 7"/>
            <p:cNvSpPr>
              <a:spLocks noChangeArrowheads="1"/>
            </p:cNvSpPr>
            <p:nvPr/>
          </p:nvSpPr>
          <p:spPr bwMode="auto">
            <a:xfrm>
              <a:off x="4202113" y="1535113"/>
              <a:ext cx="992187"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spcBef>
                  <a:spcPct val="20000"/>
                </a:spcBef>
                <a:buSzPct val="100000"/>
                <a:buFont typeface="Wingdings" pitchFamily="2" charset="2"/>
                <a:buNone/>
              </a:pPr>
              <a:r>
                <a:rPr lang="en-US" altLang="zh-CN" b="1" dirty="0"/>
                <a:t>         B</a:t>
              </a:r>
              <a:endParaRPr lang="en-US" altLang="zh-CN" b="1" baseline="-25000" dirty="0"/>
            </a:p>
          </p:txBody>
        </p:sp>
        <p:sp>
          <p:nvSpPr>
            <p:cNvPr id="12296" name="Rectangle 8"/>
            <p:cNvSpPr>
              <a:spLocks noChangeArrowheads="1"/>
            </p:cNvSpPr>
            <p:nvPr/>
          </p:nvSpPr>
          <p:spPr bwMode="auto">
            <a:xfrm>
              <a:off x="3049588" y="1535113"/>
              <a:ext cx="1141412"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spcBef>
                  <a:spcPct val="20000"/>
                </a:spcBef>
                <a:buSzPct val="100000"/>
                <a:buFont typeface="Wingdings" pitchFamily="2" charset="2"/>
                <a:buNone/>
              </a:pPr>
              <a:r>
                <a:rPr lang="en-US" altLang="zh-CN" b="1" dirty="0"/>
                <a:t>            A</a:t>
              </a:r>
              <a:endParaRPr lang="en-US" altLang="zh-CN" b="1" baseline="-25000" dirty="0"/>
            </a:p>
          </p:txBody>
        </p:sp>
        <p:sp>
          <p:nvSpPr>
            <p:cNvPr id="12297" name="Line 9"/>
            <p:cNvSpPr>
              <a:spLocks noChangeShapeType="1"/>
            </p:cNvSpPr>
            <p:nvPr/>
          </p:nvSpPr>
          <p:spPr bwMode="auto">
            <a:xfrm>
              <a:off x="3049588" y="1589088"/>
              <a:ext cx="2133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298" name="Line 10"/>
            <p:cNvSpPr>
              <a:spLocks noChangeShapeType="1"/>
            </p:cNvSpPr>
            <p:nvPr/>
          </p:nvSpPr>
          <p:spPr bwMode="auto">
            <a:xfrm>
              <a:off x="3049588" y="1851670"/>
              <a:ext cx="21336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299" name="Line 11"/>
            <p:cNvSpPr>
              <a:spLocks noChangeShapeType="1"/>
            </p:cNvSpPr>
            <p:nvPr/>
          </p:nvSpPr>
          <p:spPr bwMode="auto">
            <a:xfrm>
              <a:off x="3049588" y="2789238"/>
              <a:ext cx="2133600"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300" name="Line 12"/>
            <p:cNvSpPr>
              <a:spLocks noChangeShapeType="1"/>
            </p:cNvSpPr>
            <p:nvPr/>
          </p:nvSpPr>
          <p:spPr bwMode="auto">
            <a:xfrm>
              <a:off x="3049588" y="1589088"/>
              <a:ext cx="0" cy="120015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301" name="Line 13"/>
            <p:cNvSpPr>
              <a:spLocks noChangeShapeType="1"/>
            </p:cNvSpPr>
            <p:nvPr/>
          </p:nvSpPr>
          <p:spPr bwMode="auto">
            <a:xfrm>
              <a:off x="4191000" y="1589088"/>
              <a:ext cx="0" cy="120015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302" name="Line 14"/>
            <p:cNvSpPr>
              <a:spLocks noChangeShapeType="1"/>
            </p:cNvSpPr>
            <p:nvPr/>
          </p:nvSpPr>
          <p:spPr bwMode="auto">
            <a:xfrm>
              <a:off x="5183188" y="1589088"/>
              <a:ext cx="0" cy="120015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292">
                                            <p:txEl>
                                              <p:pRg st="1" end="1"/>
                                            </p:txEl>
                                          </p:spTgt>
                                        </p:tgtEl>
                                        <p:attrNameLst>
                                          <p:attrName>style.visibility</p:attrName>
                                        </p:attrNameLst>
                                      </p:cBhvr>
                                      <p:to>
                                        <p:strVal val="visible"/>
                                      </p:to>
                                    </p:set>
                                    <p:animEffect transition="in" filter="wipe(left)">
                                      <p:cBhvr>
                                        <p:cTn id="7" dur="500"/>
                                        <p:tgtEl>
                                          <p:spTgt spid="12292">
                                            <p:txEl>
                                              <p:pRg st="1" end="1"/>
                                            </p:txEl>
                                          </p:spTgt>
                                        </p:tgtEl>
                                      </p:cBhvr>
                                    </p:animEffect>
                                  </p:childTnLst>
                                </p:cTn>
                              </p:par>
                            </p:childTnLst>
                          </p:cTn>
                        </p:par>
                        <p:par>
                          <p:cTn id="8" fill="hold">
                            <p:stCondLst>
                              <p:cond delay="500"/>
                            </p:stCondLst>
                            <p:childTnLst>
                              <p:par>
                                <p:cTn id="9" presetID="1" presetClass="entr" presetSubtype="0" fill="hold" nodeType="afterEffect">
                                  <p:stCondLst>
                                    <p:cond delay="25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12292">
                                            <p:txEl>
                                              <p:pRg st="6" end="6"/>
                                            </p:txEl>
                                          </p:spTgt>
                                        </p:tgtEl>
                                        <p:attrNameLst>
                                          <p:attrName>style.visibility</p:attrName>
                                        </p:attrNameLst>
                                      </p:cBhvr>
                                      <p:to>
                                        <p:strVal val="visible"/>
                                      </p:to>
                                    </p:set>
                                    <p:animEffect transition="in" filter="wipe(left)">
                                      <p:cBhvr>
                                        <p:cTn id="15" dur="500"/>
                                        <p:tgtEl>
                                          <p:spTgt spid="12292">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2292">
                                            <p:txEl>
                                              <p:pRg st="7" end="7"/>
                                            </p:txEl>
                                          </p:spTgt>
                                        </p:tgtEl>
                                        <p:attrNameLst>
                                          <p:attrName>style.visibility</p:attrName>
                                        </p:attrNameLst>
                                      </p:cBhvr>
                                      <p:to>
                                        <p:strVal val="visible"/>
                                      </p:to>
                                    </p:set>
                                    <p:animEffect transition="in" filter="wipe(left)">
                                      <p:cBhvr>
                                        <p:cTn id="20" dur="500"/>
                                        <p:tgtEl>
                                          <p:spTgt spid="12292">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2292">
                                            <p:txEl>
                                              <p:pRg st="8" end="8"/>
                                            </p:txEl>
                                          </p:spTgt>
                                        </p:tgtEl>
                                        <p:attrNameLst>
                                          <p:attrName>style.visibility</p:attrName>
                                        </p:attrNameLst>
                                      </p:cBhvr>
                                      <p:to>
                                        <p:strVal val="visible"/>
                                      </p:to>
                                    </p:set>
                                    <p:animEffect transition="in" filter="wipe(left)">
                                      <p:cBhvr>
                                        <p:cTn id="25" dur="500"/>
                                        <p:tgtEl>
                                          <p:spTgt spid="12292">
                                            <p:txEl>
                                              <p:pRg st="8" end="8"/>
                                            </p:txEl>
                                          </p:spTgt>
                                        </p:tgtEl>
                                      </p:cBhvr>
                                    </p:animEffect>
                                  </p:childTnLst>
                                </p:cTn>
                              </p:par>
                              <p:par>
                                <p:cTn id="26" presetID="22" presetClass="entr" presetSubtype="8" fill="hold" nodeType="withEffect">
                                  <p:stCondLst>
                                    <p:cond delay="0"/>
                                  </p:stCondLst>
                                  <p:childTnLst>
                                    <p:set>
                                      <p:cBhvr>
                                        <p:cTn id="27" dur="1" fill="hold">
                                          <p:stCondLst>
                                            <p:cond delay="0"/>
                                          </p:stCondLst>
                                        </p:cTn>
                                        <p:tgtEl>
                                          <p:spTgt spid="12292">
                                            <p:txEl>
                                              <p:pRg st="9" end="9"/>
                                            </p:txEl>
                                          </p:spTgt>
                                        </p:tgtEl>
                                        <p:attrNameLst>
                                          <p:attrName>style.visibility</p:attrName>
                                        </p:attrNameLst>
                                      </p:cBhvr>
                                      <p:to>
                                        <p:strVal val="visible"/>
                                      </p:to>
                                    </p:set>
                                    <p:animEffect transition="in" filter="wipe(left)">
                                      <p:cBhvr>
                                        <p:cTn id="28" dur="500"/>
                                        <p:tgtEl>
                                          <p:spTgt spid="1229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en-US" altLang="zh-CN" sz="1400">
              <a:solidFill>
                <a:srgbClr val="F03628"/>
              </a:solidFill>
            </a:endParaRPr>
          </a:p>
        </p:txBody>
      </p:sp>
      <p:sp>
        <p:nvSpPr>
          <p:cNvPr id="13315" name="Rectangle 2"/>
          <p:cNvSpPr>
            <a:spLocks noGrp="1" noChangeArrowheads="1"/>
          </p:cNvSpPr>
          <p:nvPr>
            <p:ph type="title" idx="4294967295"/>
          </p:nvPr>
        </p:nvSpPr>
        <p:spPr>
          <a:xfrm>
            <a:off x="755576" y="123478"/>
            <a:ext cx="7391400" cy="422275"/>
          </a:xfrm>
        </p:spPr>
        <p:txBody>
          <a:bodyPr/>
          <a:lstStyle/>
          <a:p>
            <a:pPr eaLnBrk="1" hangingPunct="1"/>
            <a:r>
              <a:rPr lang="zh-CN" altLang="en-US" sz="3600" dirty="0"/>
              <a:t>（</a:t>
            </a:r>
            <a:r>
              <a:rPr lang="en-US" altLang="zh-CN" sz="3600" dirty="0"/>
              <a:t>3</a:t>
            </a:r>
            <a:r>
              <a:rPr lang="zh-CN" altLang="en-US" sz="3600" dirty="0"/>
              <a:t>）隔离性</a:t>
            </a:r>
          </a:p>
        </p:txBody>
      </p:sp>
      <p:sp>
        <p:nvSpPr>
          <p:cNvPr id="13316" name="Rectangle 3"/>
          <p:cNvSpPr>
            <a:spLocks noGrp="1" noChangeArrowheads="1"/>
          </p:cNvSpPr>
          <p:nvPr>
            <p:ph type="body" idx="4294967295"/>
          </p:nvPr>
        </p:nvSpPr>
        <p:spPr>
          <a:xfrm>
            <a:off x="72008" y="860996"/>
            <a:ext cx="5940152" cy="3654970"/>
          </a:xfrm>
        </p:spPr>
        <p:txBody>
          <a:bodyPr/>
          <a:lstStyle/>
          <a:p>
            <a:pPr eaLnBrk="1" hangingPunct="1">
              <a:buFont typeface="Wingdings" pitchFamily="2" charset="2"/>
              <a:buNone/>
            </a:pPr>
            <a:r>
              <a:rPr lang="zh-CN" altLang="en-US" dirty="0"/>
              <a:t>一个事务的执行不能被其他事务干扰</a:t>
            </a:r>
          </a:p>
          <a:p>
            <a:pPr lvl="1" eaLnBrk="1" hangingPunct="1">
              <a:spcBef>
                <a:spcPts val="1200"/>
              </a:spcBef>
            </a:pPr>
            <a:r>
              <a:rPr lang="zh-CN" altLang="en-US" dirty="0"/>
              <a:t>一个事务内部的操作及使用的数据对其他并发事务是隔离的</a:t>
            </a:r>
          </a:p>
          <a:p>
            <a:pPr lvl="1" eaLnBrk="1" hangingPunct="1">
              <a:spcBef>
                <a:spcPts val="1200"/>
              </a:spcBef>
            </a:pPr>
            <a:r>
              <a:rPr lang="zh-CN" altLang="en-US" dirty="0"/>
              <a:t>并发执行的各个事务之间不能互相干扰</a:t>
            </a:r>
          </a:p>
        </p:txBody>
      </p:sp>
      <p:grpSp>
        <p:nvGrpSpPr>
          <p:cNvPr id="5" name="Group 3"/>
          <p:cNvGrpSpPr>
            <a:grpSpLocks/>
          </p:cNvGrpSpPr>
          <p:nvPr/>
        </p:nvGrpSpPr>
        <p:grpSpPr bwMode="auto">
          <a:xfrm>
            <a:off x="6084168" y="915566"/>
            <a:ext cx="2895600" cy="2884884"/>
            <a:chOff x="576" y="1152"/>
            <a:chExt cx="1824" cy="2423"/>
          </a:xfrm>
        </p:grpSpPr>
        <p:sp>
          <p:nvSpPr>
            <p:cNvPr id="6" name="Rectangle 4"/>
            <p:cNvSpPr>
              <a:spLocks noChangeArrowheads="1"/>
            </p:cNvSpPr>
            <p:nvPr/>
          </p:nvSpPr>
          <p:spPr bwMode="auto">
            <a:xfrm>
              <a:off x="1552" y="1402"/>
              <a:ext cx="848" cy="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p>
              <a:pPr eaLnBrk="1" hangingPunct="1">
                <a:spcBef>
                  <a:spcPts val="1200"/>
                </a:spcBef>
                <a:buClr>
                  <a:schemeClr val="hlink"/>
                </a:buClr>
                <a:buFont typeface="Wingdings" pitchFamily="2" charset="2"/>
                <a:buNone/>
              </a:pPr>
              <a:r>
                <a:rPr lang="en-US" altLang="zh-CN" b="1" dirty="0"/>
                <a:t> </a:t>
              </a:r>
            </a:p>
            <a:p>
              <a:pPr eaLnBrk="1" hangingPunct="1">
                <a:spcBef>
                  <a:spcPts val="1200"/>
                </a:spcBef>
                <a:buClr>
                  <a:schemeClr val="hlink"/>
                </a:buClr>
                <a:buFont typeface="Wingdings" pitchFamily="2" charset="2"/>
                <a:buNone/>
              </a:pPr>
              <a:r>
                <a:rPr lang="zh-CN" altLang="en-US" b="1" dirty="0"/>
                <a:t>读</a:t>
              </a:r>
              <a:r>
                <a:rPr lang="en-US" altLang="zh-CN" b="1" dirty="0"/>
                <a:t>A=16</a:t>
              </a:r>
            </a:p>
            <a:p>
              <a:pPr eaLnBrk="1" hangingPunct="1">
                <a:spcBef>
                  <a:spcPts val="1200"/>
                </a:spcBef>
                <a:buClr>
                  <a:schemeClr val="hlink"/>
                </a:buClr>
                <a:buFont typeface="Wingdings" pitchFamily="2" charset="2"/>
                <a:buNone/>
              </a:pPr>
              <a:r>
                <a:rPr lang="en-US" altLang="zh-CN" b="1" dirty="0"/>
                <a:t> </a:t>
              </a:r>
            </a:p>
            <a:p>
              <a:pPr eaLnBrk="1" hangingPunct="1">
                <a:spcBef>
                  <a:spcPts val="1200"/>
                </a:spcBef>
                <a:buClr>
                  <a:schemeClr val="hlink"/>
                </a:buClr>
                <a:buFont typeface="Wingdings" pitchFamily="2" charset="2"/>
                <a:buNone/>
              </a:pPr>
              <a:r>
                <a:rPr lang="en-US" altLang="zh-CN" b="1" dirty="0"/>
                <a:t> </a:t>
              </a:r>
            </a:p>
            <a:p>
              <a:pPr eaLnBrk="1" hangingPunct="1">
                <a:spcBef>
                  <a:spcPts val="1200"/>
                </a:spcBef>
                <a:buClr>
                  <a:schemeClr val="hlink"/>
                </a:buClr>
                <a:buFont typeface="Wingdings" pitchFamily="2" charset="2"/>
                <a:buNone/>
              </a:pPr>
              <a:r>
                <a:rPr lang="en-US" altLang="zh-CN" b="1" dirty="0"/>
                <a:t>A←A-3</a:t>
              </a:r>
            </a:p>
            <a:p>
              <a:pPr eaLnBrk="1" hangingPunct="1">
                <a:spcBef>
                  <a:spcPts val="1200"/>
                </a:spcBef>
                <a:buClr>
                  <a:schemeClr val="hlink"/>
                </a:buClr>
                <a:buFont typeface="Wingdings" pitchFamily="2" charset="2"/>
                <a:buNone/>
              </a:pPr>
              <a:r>
                <a:rPr lang="zh-CN" altLang="en-US" b="1" dirty="0"/>
                <a:t>写回</a:t>
              </a:r>
              <a:r>
                <a:rPr lang="en-US" altLang="zh-CN" b="1" dirty="0"/>
                <a:t>A=13</a:t>
              </a:r>
            </a:p>
          </p:txBody>
        </p:sp>
        <p:sp>
          <p:nvSpPr>
            <p:cNvPr id="7" name="Rectangle 5"/>
            <p:cNvSpPr>
              <a:spLocks noChangeArrowheads="1"/>
            </p:cNvSpPr>
            <p:nvPr/>
          </p:nvSpPr>
          <p:spPr bwMode="auto">
            <a:xfrm>
              <a:off x="576" y="1402"/>
              <a:ext cx="976" cy="2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p>
              <a:pPr eaLnBrk="1" hangingPunct="1">
                <a:spcBef>
                  <a:spcPts val="1200"/>
                </a:spcBef>
                <a:buClr>
                  <a:schemeClr val="hlink"/>
                </a:buClr>
                <a:buFont typeface="Wingdings" pitchFamily="2" charset="2"/>
                <a:buNone/>
              </a:pPr>
              <a:r>
                <a:rPr lang="en-US" altLang="zh-CN" b="1" dirty="0"/>
                <a:t>① </a:t>
              </a:r>
              <a:r>
                <a:rPr lang="zh-CN" altLang="en-US" b="1" dirty="0"/>
                <a:t>读</a:t>
              </a:r>
              <a:r>
                <a:rPr lang="en-US" altLang="zh-CN" b="1" dirty="0"/>
                <a:t>A=16</a:t>
              </a:r>
            </a:p>
            <a:p>
              <a:pPr eaLnBrk="1" hangingPunct="1">
                <a:spcBef>
                  <a:spcPts val="1200"/>
                </a:spcBef>
                <a:buClr>
                  <a:schemeClr val="hlink"/>
                </a:buClr>
                <a:buFont typeface="Wingdings" pitchFamily="2" charset="2"/>
                <a:buNone/>
              </a:pPr>
              <a:r>
                <a:rPr lang="en-US" altLang="zh-CN" b="1" dirty="0"/>
                <a:t>②</a:t>
              </a:r>
            </a:p>
            <a:p>
              <a:pPr eaLnBrk="1" hangingPunct="1">
                <a:spcBef>
                  <a:spcPts val="1200"/>
                </a:spcBef>
                <a:buClr>
                  <a:schemeClr val="hlink"/>
                </a:buClr>
                <a:buFont typeface="Wingdings" pitchFamily="2" charset="2"/>
                <a:buNone/>
              </a:pPr>
              <a:r>
                <a:rPr lang="en-US" altLang="zh-CN" b="1" dirty="0"/>
                <a:t>③ A←A-1</a:t>
              </a:r>
            </a:p>
            <a:p>
              <a:pPr eaLnBrk="1" hangingPunct="1">
                <a:spcBef>
                  <a:spcPts val="1200"/>
                </a:spcBef>
                <a:buClr>
                  <a:schemeClr val="hlink"/>
                </a:buClr>
                <a:buFont typeface="Wingdings" pitchFamily="2" charset="2"/>
                <a:buNone/>
              </a:pPr>
              <a:r>
                <a:rPr lang="en-US" altLang="zh-CN" b="1" dirty="0"/>
                <a:t>   </a:t>
              </a:r>
              <a:r>
                <a:rPr lang="zh-CN" altLang="en-US" b="1" dirty="0"/>
                <a:t>写回</a:t>
              </a:r>
              <a:r>
                <a:rPr lang="en-US" altLang="zh-CN" b="1" dirty="0"/>
                <a:t>A=15</a:t>
              </a:r>
            </a:p>
            <a:p>
              <a:pPr eaLnBrk="1" hangingPunct="1">
                <a:spcBef>
                  <a:spcPts val="1200"/>
                </a:spcBef>
                <a:buClr>
                  <a:schemeClr val="hlink"/>
                </a:buClr>
                <a:buFont typeface="Wingdings" pitchFamily="2" charset="2"/>
                <a:buNone/>
              </a:pPr>
              <a:r>
                <a:rPr lang="en-US" altLang="zh-CN" b="1" dirty="0"/>
                <a:t>④</a:t>
              </a:r>
            </a:p>
            <a:p>
              <a:pPr eaLnBrk="1" hangingPunct="1">
                <a:spcBef>
                  <a:spcPts val="1200"/>
                </a:spcBef>
                <a:buClr>
                  <a:schemeClr val="hlink"/>
                </a:buClr>
                <a:buFont typeface="Wingdings" pitchFamily="2" charset="2"/>
                <a:buNone/>
              </a:pPr>
              <a:endParaRPr lang="en-US" altLang="zh-CN" b="1" dirty="0"/>
            </a:p>
          </p:txBody>
        </p:sp>
        <p:sp>
          <p:nvSpPr>
            <p:cNvPr id="8" name="Rectangle 6"/>
            <p:cNvSpPr>
              <a:spLocks noChangeArrowheads="1"/>
            </p:cNvSpPr>
            <p:nvPr/>
          </p:nvSpPr>
          <p:spPr bwMode="auto">
            <a:xfrm>
              <a:off x="1552" y="1152"/>
              <a:ext cx="84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p>
              <a:pPr eaLnBrk="1" hangingPunct="1">
                <a:spcBef>
                  <a:spcPct val="20000"/>
                </a:spcBef>
                <a:buClr>
                  <a:schemeClr val="hlink"/>
                </a:buClr>
                <a:buFont typeface="Wingdings" pitchFamily="2" charset="2"/>
                <a:buNone/>
              </a:pPr>
              <a:r>
                <a:rPr lang="en-US" altLang="zh-CN" b="1"/>
                <a:t>T</a:t>
              </a:r>
              <a:r>
                <a:rPr lang="en-US" altLang="zh-CN" b="1" baseline="-25000"/>
                <a:t>2</a:t>
              </a:r>
            </a:p>
          </p:txBody>
        </p:sp>
        <p:sp>
          <p:nvSpPr>
            <p:cNvPr id="9" name="Rectangle 7"/>
            <p:cNvSpPr>
              <a:spLocks noChangeArrowheads="1"/>
            </p:cNvSpPr>
            <p:nvPr/>
          </p:nvSpPr>
          <p:spPr bwMode="auto">
            <a:xfrm>
              <a:off x="576" y="1152"/>
              <a:ext cx="97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lIns="90000" tIns="46800" rIns="90000" bIns="46800"/>
            <a:lstStyle/>
            <a:p>
              <a:pPr eaLnBrk="1" hangingPunct="1">
                <a:spcBef>
                  <a:spcPct val="20000"/>
                </a:spcBef>
                <a:buClr>
                  <a:schemeClr val="hlink"/>
                </a:buClr>
                <a:buFont typeface="Wingdings" pitchFamily="2" charset="2"/>
                <a:buNone/>
              </a:pPr>
              <a:r>
                <a:rPr lang="en-US" altLang="zh-CN" b="1" dirty="0"/>
                <a:t>     T</a:t>
              </a:r>
              <a:r>
                <a:rPr lang="en-US" altLang="zh-CN" b="1" baseline="-25000" dirty="0"/>
                <a:t>1</a:t>
              </a:r>
            </a:p>
          </p:txBody>
        </p:sp>
        <p:sp>
          <p:nvSpPr>
            <p:cNvPr id="10" name="Line 8"/>
            <p:cNvSpPr>
              <a:spLocks noChangeShapeType="1"/>
            </p:cNvSpPr>
            <p:nvPr/>
          </p:nvSpPr>
          <p:spPr bwMode="auto">
            <a:xfrm>
              <a:off x="576" y="1152"/>
              <a:ext cx="182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1" name="Line 9"/>
            <p:cNvSpPr>
              <a:spLocks noChangeShapeType="1"/>
            </p:cNvSpPr>
            <p:nvPr/>
          </p:nvSpPr>
          <p:spPr bwMode="auto">
            <a:xfrm>
              <a:off x="576" y="1394"/>
              <a:ext cx="182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2" name="Line 10"/>
            <p:cNvSpPr>
              <a:spLocks noChangeShapeType="1"/>
            </p:cNvSpPr>
            <p:nvPr/>
          </p:nvSpPr>
          <p:spPr bwMode="auto">
            <a:xfrm>
              <a:off x="576" y="3575"/>
              <a:ext cx="1824" cy="0"/>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3" name="Line 11"/>
            <p:cNvSpPr>
              <a:spLocks noChangeShapeType="1"/>
            </p:cNvSpPr>
            <p:nvPr/>
          </p:nvSpPr>
          <p:spPr bwMode="auto">
            <a:xfrm>
              <a:off x="576" y="1152"/>
              <a:ext cx="0" cy="242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4" name="Line 12"/>
            <p:cNvSpPr>
              <a:spLocks noChangeShapeType="1"/>
            </p:cNvSpPr>
            <p:nvPr/>
          </p:nvSpPr>
          <p:spPr bwMode="auto">
            <a:xfrm>
              <a:off x="1552" y="1152"/>
              <a:ext cx="0" cy="242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5" name="Line 13"/>
            <p:cNvSpPr>
              <a:spLocks noChangeShapeType="1"/>
            </p:cNvSpPr>
            <p:nvPr/>
          </p:nvSpPr>
          <p:spPr bwMode="auto">
            <a:xfrm>
              <a:off x="2400" y="1152"/>
              <a:ext cx="0" cy="2423"/>
            </a:xfrm>
            <a:prstGeom prst="line">
              <a:avLst/>
            </a:prstGeom>
            <a:noFill/>
            <a:ln w="28575" cap="sq">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grpSp>
      <p:sp>
        <p:nvSpPr>
          <p:cNvPr id="16" name="Rectangle 2"/>
          <p:cNvSpPr txBox="1">
            <a:spLocks noChangeArrowheads="1"/>
          </p:cNvSpPr>
          <p:nvPr/>
        </p:nvSpPr>
        <p:spPr>
          <a:xfrm>
            <a:off x="6012160" y="3920604"/>
            <a:ext cx="3096344" cy="595362"/>
          </a:xfrm>
          <a:prstGeom prst="rect">
            <a:avLst/>
          </a:prstGeom>
        </p:spPr>
        <p:txBody>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r>
              <a:rPr lang="en-US" altLang="zh-CN" sz="2400" dirty="0">
                <a:solidFill>
                  <a:srgbClr val="FF0000"/>
                </a:solidFill>
              </a:rPr>
              <a:t>T1</a:t>
            </a:r>
            <a:r>
              <a:rPr lang="zh-CN" altLang="en-US" sz="2400" dirty="0">
                <a:solidFill>
                  <a:srgbClr val="FF0000"/>
                </a:solidFill>
              </a:rPr>
              <a:t>的修改被</a:t>
            </a:r>
            <a:r>
              <a:rPr lang="en-US" altLang="zh-CN" sz="2400" dirty="0">
                <a:solidFill>
                  <a:srgbClr val="FF0000"/>
                </a:solidFill>
              </a:rPr>
              <a:t>T2</a:t>
            </a:r>
            <a:r>
              <a:rPr lang="zh-CN" altLang="en-US" sz="2400" dirty="0">
                <a:solidFill>
                  <a:srgbClr val="FF0000"/>
                </a:solidFill>
              </a:rPr>
              <a:t>覆盖了！</a:t>
            </a:r>
            <a:endParaRPr lang="zh-CN" altLang="en-US" dirty="0">
              <a:solidFill>
                <a:srgbClr val="FF0000"/>
              </a:solidFill>
            </a:endParaRPr>
          </a:p>
        </p:txBody>
      </p:sp>
      <p:cxnSp>
        <p:nvCxnSpPr>
          <p:cNvPr id="3" name="直接连接符 2"/>
          <p:cNvCxnSpPr/>
          <p:nvPr/>
        </p:nvCxnSpPr>
        <p:spPr bwMode="auto">
          <a:xfrm>
            <a:off x="6444208" y="1563638"/>
            <a:ext cx="864096" cy="0"/>
          </a:xfrm>
          <a:prstGeom prst="line">
            <a:avLst/>
          </a:prstGeom>
          <a:noFill/>
          <a:ln w="28575" cap="flat" cmpd="sng" algn="ctr">
            <a:solidFill>
              <a:srgbClr val="FF0000"/>
            </a:solidFill>
            <a:prstDash val="solid"/>
            <a:round/>
            <a:headEnd type="none" w="med" len="med"/>
            <a:tailEnd type="none" w="med" len="med"/>
          </a:ln>
          <a:effectLst/>
        </p:spPr>
      </p:cxnSp>
      <p:cxnSp>
        <p:nvCxnSpPr>
          <p:cNvPr id="20" name="直接连接符 19"/>
          <p:cNvCxnSpPr/>
          <p:nvPr/>
        </p:nvCxnSpPr>
        <p:spPr bwMode="auto">
          <a:xfrm>
            <a:off x="7740352" y="1995686"/>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23" name="直接连接符 22"/>
          <p:cNvCxnSpPr/>
          <p:nvPr/>
        </p:nvCxnSpPr>
        <p:spPr bwMode="auto">
          <a:xfrm>
            <a:off x="6426820" y="2427734"/>
            <a:ext cx="864096" cy="0"/>
          </a:xfrm>
          <a:prstGeom prst="line">
            <a:avLst/>
          </a:prstGeom>
          <a:noFill/>
          <a:ln w="28575" cap="flat" cmpd="sng" algn="ctr">
            <a:solidFill>
              <a:srgbClr val="FF0000"/>
            </a:solidFill>
            <a:prstDash val="solid"/>
            <a:round/>
            <a:headEnd type="none" w="med" len="med"/>
            <a:tailEnd type="none" w="med" len="med"/>
          </a:ln>
          <a:effectLst/>
        </p:spPr>
      </p:cxnSp>
      <p:cxnSp>
        <p:nvCxnSpPr>
          <p:cNvPr id="24" name="直接连接符 23"/>
          <p:cNvCxnSpPr/>
          <p:nvPr/>
        </p:nvCxnSpPr>
        <p:spPr bwMode="auto">
          <a:xfrm>
            <a:off x="6372200" y="2859782"/>
            <a:ext cx="1105148" cy="0"/>
          </a:xfrm>
          <a:prstGeom prst="line">
            <a:avLst/>
          </a:prstGeom>
          <a:noFill/>
          <a:ln w="28575" cap="flat" cmpd="sng" algn="ctr">
            <a:solidFill>
              <a:srgbClr val="FF0000"/>
            </a:solidFill>
            <a:prstDash val="solid"/>
            <a:round/>
            <a:headEnd type="none" w="med" len="med"/>
            <a:tailEnd type="none" w="med" len="med"/>
          </a:ln>
          <a:effectLst/>
        </p:spPr>
      </p:cxnSp>
      <p:cxnSp>
        <p:nvCxnSpPr>
          <p:cNvPr id="27" name="直接连接符 26"/>
          <p:cNvCxnSpPr/>
          <p:nvPr/>
        </p:nvCxnSpPr>
        <p:spPr bwMode="auto">
          <a:xfrm>
            <a:off x="7740352" y="3219822"/>
            <a:ext cx="792088" cy="0"/>
          </a:xfrm>
          <a:prstGeom prst="line">
            <a:avLst/>
          </a:prstGeom>
          <a:noFill/>
          <a:ln w="28575" cap="flat" cmpd="sng" algn="ctr">
            <a:solidFill>
              <a:srgbClr val="FF0000"/>
            </a:solidFill>
            <a:prstDash val="solid"/>
            <a:round/>
            <a:headEnd type="none" w="med" len="med"/>
            <a:tailEnd type="none" w="med" len="med"/>
          </a:ln>
          <a:effectLst/>
        </p:spPr>
      </p:cxnSp>
      <p:cxnSp>
        <p:nvCxnSpPr>
          <p:cNvPr id="28" name="直接连接符 27"/>
          <p:cNvCxnSpPr/>
          <p:nvPr/>
        </p:nvCxnSpPr>
        <p:spPr bwMode="auto">
          <a:xfrm>
            <a:off x="7715324" y="3651870"/>
            <a:ext cx="1105148" cy="0"/>
          </a:xfrm>
          <a:prstGeom prst="line">
            <a:avLst/>
          </a:prstGeom>
          <a:noFill/>
          <a:ln w="28575"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22" presetClass="entr" presetSubtype="8" fill="hold"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left)">
                                      <p:cBhvr>
                                        <p:cTn id="19" dur="500"/>
                                        <p:tgtEl>
                                          <p:spTgt spid="20"/>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20"/>
                                        </p:tgtEl>
                                        <p:attrNameLst>
                                          <p:attrName>style.visibility</p:attrName>
                                        </p:attrNameLst>
                                      </p:cBhvr>
                                      <p:to>
                                        <p:strVal val="hidden"/>
                                      </p:to>
                                    </p:set>
                                  </p:childTnLst>
                                </p:cTn>
                              </p:par>
                              <p:par>
                                <p:cTn id="24" presetID="22" presetClass="entr" presetSubtype="8" fill="hold" nodeType="withEffect">
                                  <p:stCondLst>
                                    <p:cond delay="0"/>
                                  </p:stCondLst>
                                  <p:childTnLst>
                                    <p:set>
                                      <p:cBhvr>
                                        <p:cTn id="25" dur="1" fill="hold">
                                          <p:stCondLst>
                                            <p:cond delay="0"/>
                                          </p:stCondLst>
                                        </p:cTn>
                                        <p:tgtEl>
                                          <p:spTgt spid="23"/>
                                        </p:tgtEl>
                                        <p:attrNameLst>
                                          <p:attrName>style.visibility</p:attrName>
                                        </p:attrNameLst>
                                      </p:cBhvr>
                                      <p:to>
                                        <p:strVal val="visible"/>
                                      </p:to>
                                    </p:set>
                                    <p:animEffect transition="in" filter="wipe(left)">
                                      <p:cBhvr>
                                        <p:cTn id="26" dur="500"/>
                                        <p:tgtEl>
                                          <p:spTgt spid="23"/>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23"/>
                                        </p:tgtEl>
                                        <p:attrNameLst>
                                          <p:attrName>style.visibility</p:attrName>
                                        </p:attrNameLst>
                                      </p:cBhvr>
                                      <p:to>
                                        <p:strVal val="hidden"/>
                                      </p:to>
                                    </p:set>
                                  </p:childTnLst>
                                </p:cTn>
                              </p:par>
                              <p:par>
                                <p:cTn id="31" presetID="22" presetClass="entr" presetSubtype="8"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ipe(left)">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xit" presetSubtype="0" fill="hold" nodeType="clickEffect">
                                  <p:stCondLst>
                                    <p:cond delay="0"/>
                                  </p:stCondLst>
                                  <p:childTnLst>
                                    <p:set>
                                      <p:cBhvr>
                                        <p:cTn id="37" dur="1" fill="hold">
                                          <p:stCondLst>
                                            <p:cond delay="0"/>
                                          </p:stCondLst>
                                        </p:cTn>
                                        <p:tgtEl>
                                          <p:spTgt spid="24"/>
                                        </p:tgtEl>
                                        <p:attrNameLst>
                                          <p:attrName>style.visibility</p:attrName>
                                        </p:attrNameLst>
                                      </p:cBhvr>
                                      <p:to>
                                        <p:strVal val="hidden"/>
                                      </p:to>
                                    </p:set>
                                  </p:childTnLst>
                                </p:cTn>
                              </p:par>
                              <p:par>
                                <p:cTn id="38" presetID="22" presetClass="entr" presetSubtype="8" fill="hold"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wipe(left)">
                                      <p:cBhvr>
                                        <p:cTn id="40" dur="500"/>
                                        <p:tgtEl>
                                          <p:spTgt spid="27"/>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nodeType="clickEffect">
                                  <p:stCondLst>
                                    <p:cond delay="0"/>
                                  </p:stCondLst>
                                  <p:childTnLst>
                                    <p:set>
                                      <p:cBhvr>
                                        <p:cTn id="44" dur="1" fill="hold">
                                          <p:stCondLst>
                                            <p:cond delay="0"/>
                                          </p:stCondLst>
                                        </p:cTn>
                                        <p:tgtEl>
                                          <p:spTgt spid="27"/>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animEffect transition="in" filter="wipe(left)">
                                      <p:cBhvr>
                                        <p:cTn id="47" dur="500"/>
                                        <p:tgtEl>
                                          <p:spTgt spid="28"/>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28"/>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500"/>
                                        <p:tgtEl>
                                          <p:spTgt spid="16"/>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3316">
                                            <p:txEl>
                                              <p:pRg st="0" end="0"/>
                                            </p:txEl>
                                          </p:spTgt>
                                        </p:tgtEl>
                                        <p:attrNameLst>
                                          <p:attrName>style.visibility</p:attrName>
                                        </p:attrNameLst>
                                      </p:cBhvr>
                                      <p:to>
                                        <p:strVal val="visible"/>
                                      </p:to>
                                    </p:set>
                                    <p:animEffect transition="in" filter="wipe(left)">
                                      <p:cBhvr>
                                        <p:cTn id="59" dur="500"/>
                                        <p:tgtEl>
                                          <p:spTgt spid="13316">
                                            <p:txEl>
                                              <p:pRg st="0" end="0"/>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8" fill="hold" nodeType="clickEffect">
                                  <p:stCondLst>
                                    <p:cond delay="0"/>
                                  </p:stCondLst>
                                  <p:childTnLst>
                                    <p:set>
                                      <p:cBhvr>
                                        <p:cTn id="63" dur="1" fill="hold">
                                          <p:stCondLst>
                                            <p:cond delay="0"/>
                                          </p:stCondLst>
                                        </p:cTn>
                                        <p:tgtEl>
                                          <p:spTgt spid="13316">
                                            <p:txEl>
                                              <p:pRg st="1" end="1"/>
                                            </p:txEl>
                                          </p:spTgt>
                                        </p:tgtEl>
                                        <p:attrNameLst>
                                          <p:attrName>style.visibility</p:attrName>
                                        </p:attrNameLst>
                                      </p:cBhvr>
                                      <p:to>
                                        <p:strVal val="visible"/>
                                      </p:to>
                                    </p:set>
                                    <p:animEffect transition="in" filter="wipe(left)">
                                      <p:cBhvr>
                                        <p:cTn id="64" dur="500"/>
                                        <p:tgtEl>
                                          <p:spTgt spid="13316">
                                            <p:txEl>
                                              <p:pRg st="1" end="1"/>
                                            </p:txEl>
                                          </p:spTgt>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8" fill="hold" nodeType="clickEffect">
                                  <p:stCondLst>
                                    <p:cond delay="0"/>
                                  </p:stCondLst>
                                  <p:childTnLst>
                                    <p:set>
                                      <p:cBhvr>
                                        <p:cTn id="68" dur="1" fill="hold">
                                          <p:stCondLst>
                                            <p:cond delay="0"/>
                                          </p:stCondLst>
                                        </p:cTn>
                                        <p:tgtEl>
                                          <p:spTgt spid="13316">
                                            <p:txEl>
                                              <p:pRg st="2" end="2"/>
                                            </p:txEl>
                                          </p:spTgt>
                                        </p:tgtEl>
                                        <p:attrNameLst>
                                          <p:attrName>style.visibility</p:attrName>
                                        </p:attrNameLst>
                                      </p:cBhvr>
                                      <p:to>
                                        <p:strVal val="visible"/>
                                      </p:to>
                                    </p:set>
                                    <p:animEffect transition="in" filter="wipe(left)">
                                      <p:cBhvr>
                                        <p:cTn id="69" dur="500"/>
                                        <p:tgtEl>
                                          <p:spTgt spid="133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en-US" altLang="zh-CN" sz="1400">
              <a:solidFill>
                <a:srgbClr val="F03628"/>
              </a:solidFill>
            </a:endParaRPr>
          </a:p>
        </p:txBody>
      </p:sp>
      <p:sp>
        <p:nvSpPr>
          <p:cNvPr id="14339" name="Rectangle 2"/>
          <p:cNvSpPr>
            <a:spLocks noGrp="1" noChangeArrowheads="1"/>
          </p:cNvSpPr>
          <p:nvPr>
            <p:ph type="title" idx="4294967295"/>
          </p:nvPr>
        </p:nvSpPr>
        <p:spPr>
          <a:xfrm>
            <a:off x="914400" y="123478"/>
            <a:ext cx="7391400" cy="422275"/>
          </a:xfrm>
        </p:spPr>
        <p:txBody>
          <a:bodyPr/>
          <a:lstStyle/>
          <a:p>
            <a:pPr eaLnBrk="1" hangingPunct="1"/>
            <a:r>
              <a:rPr lang="zh-CN" altLang="en-US" sz="3600" dirty="0"/>
              <a:t>（</a:t>
            </a:r>
            <a:r>
              <a:rPr lang="en-US" altLang="zh-CN" sz="3600" dirty="0"/>
              <a:t>4</a:t>
            </a:r>
            <a:r>
              <a:rPr lang="zh-CN" altLang="en-US" sz="3600" dirty="0"/>
              <a:t>）持续性</a:t>
            </a:r>
          </a:p>
        </p:txBody>
      </p:sp>
      <p:sp>
        <p:nvSpPr>
          <p:cNvPr id="14340" name="Rectangle 3"/>
          <p:cNvSpPr>
            <a:spLocks noGrp="1" noChangeArrowheads="1"/>
          </p:cNvSpPr>
          <p:nvPr>
            <p:ph type="body" idx="4294967295"/>
          </p:nvPr>
        </p:nvSpPr>
        <p:spPr>
          <a:xfrm>
            <a:off x="457200" y="1006475"/>
            <a:ext cx="8229600" cy="3371850"/>
          </a:xfrm>
        </p:spPr>
        <p:txBody>
          <a:bodyPr/>
          <a:lstStyle/>
          <a:p>
            <a:pPr eaLnBrk="1" hangingPunct="1"/>
            <a:r>
              <a:rPr lang="zh-CN" altLang="en-US" dirty="0"/>
              <a:t>持续性也称永久性（</a:t>
            </a:r>
            <a:r>
              <a:rPr lang="en-US" altLang="zh-CN" dirty="0"/>
              <a:t>Permanence</a:t>
            </a:r>
            <a:r>
              <a:rPr lang="zh-CN" altLang="en-US" dirty="0"/>
              <a:t>）</a:t>
            </a:r>
          </a:p>
          <a:p>
            <a:pPr lvl="1" eaLnBrk="1" hangingPunct="1">
              <a:lnSpc>
                <a:spcPct val="150000"/>
              </a:lnSpc>
            </a:pPr>
            <a:r>
              <a:rPr lang="zh-CN" altLang="en-US" dirty="0"/>
              <a:t>一个事务一旦提交，它对数据库中数据的改变就应该是永久性的。</a:t>
            </a:r>
          </a:p>
          <a:p>
            <a:pPr lvl="1" eaLnBrk="1" hangingPunct="1">
              <a:lnSpc>
                <a:spcPct val="150000"/>
              </a:lnSpc>
            </a:pPr>
            <a:r>
              <a:rPr lang="zh-CN" altLang="en-US" dirty="0"/>
              <a:t>接下来的其他操作或故障不应该对其执行结果有任何影响。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wipe(left)">
                                      <p:cBhvr>
                                        <p:cTn id="7" dur="500"/>
                                        <p:tgtEl>
                                          <p:spTgt spid="14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40">
                                            <p:txEl>
                                              <p:pRg st="1" end="1"/>
                                            </p:txEl>
                                          </p:spTgt>
                                        </p:tgtEl>
                                        <p:attrNameLst>
                                          <p:attrName>style.visibility</p:attrName>
                                        </p:attrNameLst>
                                      </p:cBhvr>
                                      <p:to>
                                        <p:strVal val="visible"/>
                                      </p:to>
                                    </p:set>
                                    <p:animEffect transition="in" filter="wipe(left)">
                                      <p:cBhvr>
                                        <p:cTn id="12" dur="500"/>
                                        <p:tgtEl>
                                          <p:spTgt spid="143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340">
                                            <p:txEl>
                                              <p:pRg st="2" end="2"/>
                                            </p:txEl>
                                          </p:spTgt>
                                        </p:tgtEl>
                                        <p:attrNameLst>
                                          <p:attrName>style.visibility</p:attrName>
                                        </p:attrNameLst>
                                      </p:cBhvr>
                                      <p:to>
                                        <p:strVal val="visible"/>
                                      </p:to>
                                    </p:set>
                                    <p:animEffect transition="in" filter="wipe(left)">
                                      <p:cBhvr>
                                        <p:cTn id="17" dur="500"/>
                                        <p:tgtEl>
                                          <p:spTgt spid="143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en-US" altLang="zh-CN" sz="1400">
              <a:solidFill>
                <a:srgbClr val="F03628"/>
              </a:solidFill>
            </a:endParaRPr>
          </a:p>
        </p:txBody>
      </p:sp>
      <p:sp>
        <p:nvSpPr>
          <p:cNvPr id="15363" name="Rectangle 2"/>
          <p:cNvSpPr>
            <a:spLocks noGrp="1" noChangeArrowheads="1"/>
          </p:cNvSpPr>
          <p:nvPr>
            <p:ph type="title" idx="4294967295"/>
          </p:nvPr>
        </p:nvSpPr>
        <p:spPr>
          <a:xfrm>
            <a:off x="914400" y="123478"/>
            <a:ext cx="7391400" cy="422275"/>
          </a:xfrm>
        </p:spPr>
        <p:txBody>
          <a:bodyPr/>
          <a:lstStyle/>
          <a:p>
            <a:pPr eaLnBrk="1" hangingPunct="1"/>
            <a:r>
              <a:rPr lang="zh-CN" altLang="zh-CN" sz="3600" dirty="0"/>
              <a:t>事务的特性 </a:t>
            </a:r>
          </a:p>
        </p:txBody>
      </p:sp>
      <p:sp>
        <p:nvSpPr>
          <p:cNvPr id="15364" name="Rectangle 3"/>
          <p:cNvSpPr>
            <a:spLocks noGrp="1" noChangeArrowheads="1"/>
          </p:cNvSpPr>
          <p:nvPr>
            <p:ph type="body" idx="4294967295"/>
          </p:nvPr>
        </p:nvSpPr>
        <p:spPr>
          <a:xfrm>
            <a:off x="457200" y="844550"/>
            <a:ext cx="8229600" cy="3371850"/>
          </a:xfrm>
        </p:spPr>
        <p:txBody>
          <a:bodyPr/>
          <a:lstStyle/>
          <a:p>
            <a:pPr eaLnBrk="1" hangingPunct="1">
              <a:spcBef>
                <a:spcPct val="0"/>
              </a:spcBef>
            </a:pPr>
            <a:r>
              <a:rPr lang="zh-CN" altLang="en-US" dirty="0"/>
              <a:t>保证事务</a:t>
            </a:r>
            <a:r>
              <a:rPr lang="en-US" altLang="zh-CN" dirty="0"/>
              <a:t>ACID</a:t>
            </a:r>
            <a:r>
              <a:rPr lang="zh-CN" altLang="en-US" dirty="0"/>
              <a:t>特性是事务处理的任务</a:t>
            </a:r>
            <a:endParaRPr lang="en-US" altLang="zh-CN" dirty="0"/>
          </a:p>
          <a:p>
            <a:pPr eaLnBrk="1" hangingPunct="1">
              <a:spcBef>
                <a:spcPct val="0"/>
              </a:spcBef>
            </a:pPr>
            <a:endParaRPr lang="zh-CN" altLang="en-US" dirty="0"/>
          </a:p>
          <a:p>
            <a:pPr eaLnBrk="1" hangingPunct="1">
              <a:spcBef>
                <a:spcPct val="0"/>
              </a:spcBef>
            </a:pPr>
            <a:r>
              <a:rPr lang="zh-CN" altLang="en-US" dirty="0"/>
              <a:t>破坏事务</a:t>
            </a:r>
            <a:r>
              <a:rPr lang="en-US" altLang="zh-CN" dirty="0"/>
              <a:t>ACID</a:t>
            </a:r>
            <a:r>
              <a:rPr lang="zh-CN" altLang="en-US" dirty="0"/>
              <a:t>特性的因素</a:t>
            </a:r>
          </a:p>
          <a:p>
            <a:pPr marL="457200" lvl="1" indent="0" eaLnBrk="1" hangingPunct="1">
              <a:spcBef>
                <a:spcPts val="600"/>
              </a:spcBef>
              <a:buFont typeface="Wingdings" pitchFamily="2" charset="2"/>
              <a:buNone/>
            </a:pPr>
            <a:r>
              <a:rPr lang="en-US" altLang="zh-CN" dirty="0"/>
              <a:t>(1) </a:t>
            </a:r>
            <a:r>
              <a:rPr lang="zh-CN" altLang="en-US" dirty="0"/>
              <a:t>多个事务并行运行时，不同事务的操作交叉执行</a:t>
            </a:r>
          </a:p>
          <a:p>
            <a:pPr lvl="2" eaLnBrk="1" hangingPunct="1">
              <a:spcBef>
                <a:spcPts val="600"/>
              </a:spcBef>
              <a:buSzPct val="87000"/>
              <a:buFont typeface="Wingdings" pitchFamily="2" charset="2"/>
              <a:buChar char="l"/>
            </a:pPr>
            <a:r>
              <a:rPr lang="zh-CN" altLang="en-US" sz="2200" dirty="0"/>
              <a:t>数据库管理系统必须保证多个事务的交叉运行不影响这些事务的隔离性</a:t>
            </a:r>
          </a:p>
          <a:p>
            <a:pPr marL="457200" lvl="1" indent="0" eaLnBrk="1" hangingPunct="1">
              <a:spcBef>
                <a:spcPts val="1200"/>
              </a:spcBef>
              <a:buFont typeface="Wingdings" pitchFamily="2" charset="2"/>
              <a:buNone/>
            </a:pPr>
            <a:r>
              <a:rPr lang="en-US" altLang="zh-CN" dirty="0"/>
              <a:t>(2) </a:t>
            </a:r>
            <a:r>
              <a:rPr lang="zh-CN" altLang="en-US" dirty="0"/>
              <a:t>事务在运行过程中被强行停止</a:t>
            </a:r>
          </a:p>
          <a:p>
            <a:pPr lvl="2" eaLnBrk="1" hangingPunct="1">
              <a:spcBef>
                <a:spcPts val="600"/>
              </a:spcBef>
              <a:buSzPct val="87000"/>
              <a:buFont typeface="Wingdings" pitchFamily="2" charset="2"/>
              <a:buChar char="l"/>
            </a:pPr>
            <a:r>
              <a:rPr lang="zh-CN" altLang="en-US" sz="2200" dirty="0"/>
              <a:t>数据库管理系统必须保证被强行终止的事务对数据库和其他事务没有任何影响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4">
                                            <p:txEl>
                                              <p:pRg st="2" end="2"/>
                                            </p:txEl>
                                          </p:spTgt>
                                        </p:tgtEl>
                                        <p:attrNameLst>
                                          <p:attrName>style.visibility</p:attrName>
                                        </p:attrNameLst>
                                      </p:cBhvr>
                                      <p:to>
                                        <p:strVal val="visible"/>
                                      </p:to>
                                    </p:set>
                                    <p:animEffect transition="in" filter="wipe(left)">
                                      <p:cBhvr>
                                        <p:cTn id="7" dur="500"/>
                                        <p:tgtEl>
                                          <p:spTgt spid="1536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364">
                                            <p:txEl>
                                              <p:pRg st="3" end="3"/>
                                            </p:txEl>
                                          </p:spTgt>
                                        </p:tgtEl>
                                        <p:attrNameLst>
                                          <p:attrName>style.visibility</p:attrName>
                                        </p:attrNameLst>
                                      </p:cBhvr>
                                      <p:to>
                                        <p:strVal val="visible"/>
                                      </p:to>
                                    </p:set>
                                    <p:animEffect transition="in" filter="wipe(left)">
                                      <p:cBhvr>
                                        <p:cTn id="12" dur="500"/>
                                        <p:tgtEl>
                                          <p:spTgt spid="15364">
                                            <p:txEl>
                                              <p:pRg st="3" end="3"/>
                                            </p:txEl>
                                          </p:spTgt>
                                        </p:tgtEl>
                                      </p:cBhvr>
                                    </p:animEffect>
                                  </p:childTnLst>
                                </p:cTn>
                              </p:par>
                            </p:childTnLst>
                          </p:cTn>
                        </p:par>
                        <p:par>
                          <p:cTn id="13" fill="hold">
                            <p:stCondLst>
                              <p:cond delay="500"/>
                            </p:stCondLst>
                            <p:childTnLst>
                              <p:par>
                                <p:cTn id="14" presetID="22" presetClass="entr" presetSubtype="8" fill="hold" nodeType="afterEffect">
                                  <p:stCondLst>
                                    <p:cond delay="500"/>
                                  </p:stCondLst>
                                  <p:childTnLst>
                                    <p:set>
                                      <p:cBhvr>
                                        <p:cTn id="15" dur="1" fill="hold">
                                          <p:stCondLst>
                                            <p:cond delay="0"/>
                                          </p:stCondLst>
                                        </p:cTn>
                                        <p:tgtEl>
                                          <p:spTgt spid="15364">
                                            <p:txEl>
                                              <p:pRg st="4" end="4"/>
                                            </p:txEl>
                                          </p:spTgt>
                                        </p:tgtEl>
                                        <p:attrNameLst>
                                          <p:attrName>style.visibility</p:attrName>
                                        </p:attrNameLst>
                                      </p:cBhvr>
                                      <p:to>
                                        <p:strVal val="visible"/>
                                      </p:to>
                                    </p:set>
                                    <p:animEffect transition="in" filter="wipe(left)">
                                      <p:cBhvr>
                                        <p:cTn id="16" dur="500"/>
                                        <p:tgtEl>
                                          <p:spTgt spid="15364">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5364">
                                            <p:txEl>
                                              <p:pRg st="5" end="5"/>
                                            </p:txEl>
                                          </p:spTgt>
                                        </p:tgtEl>
                                        <p:attrNameLst>
                                          <p:attrName>style.visibility</p:attrName>
                                        </p:attrNameLst>
                                      </p:cBhvr>
                                      <p:to>
                                        <p:strVal val="visible"/>
                                      </p:to>
                                    </p:set>
                                    <p:animEffect transition="in" filter="wipe(left)">
                                      <p:cBhvr>
                                        <p:cTn id="21" dur="500"/>
                                        <p:tgtEl>
                                          <p:spTgt spid="15364">
                                            <p:txEl>
                                              <p:pRg st="5" end="5"/>
                                            </p:txEl>
                                          </p:spTgt>
                                        </p:tgtEl>
                                      </p:cBhvr>
                                    </p:animEffect>
                                  </p:childTnLst>
                                </p:cTn>
                              </p:par>
                            </p:childTnLst>
                          </p:cTn>
                        </p:par>
                        <p:par>
                          <p:cTn id="22" fill="hold">
                            <p:stCondLst>
                              <p:cond delay="500"/>
                            </p:stCondLst>
                            <p:childTnLst>
                              <p:par>
                                <p:cTn id="23" presetID="22" presetClass="entr" presetSubtype="8" fill="hold" nodeType="afterEffect">
                                  <p:stCondLst>
                                    <p:cond delay="500"/>
                                  </p:stCondLst>
                                  <p:childTnLst>
                                    <p:set>
                                      <p:cBhvr>
                                        <p:cTn id="24" dur="1" fill="hold">
                                          <p:stCondLst>
                                            <p:cond delay="0"/>
                                          </p:stCondLst>
                                        </p:cTn>
                                        <p:tgtEl>
                                          <p:spTgt spid="15364">
                                            <p:txEl>
                                              <p:pRg st="6" end="6"/>
                                            </p:txEl>
                                          </p:spTgt>
                                        </p:tgtEl>
                                        <p:attrNameLst>
                                          <p:attrName>style.visibility</p:attrName>
                                        </p:attrNameLst>
                                      </p:cBhvr>
                                      <p:to>
                                        <p:strVal val="visible"/>
                                      </p:to>
                                    </p:set>
                                    <p:animEffect transition="in" filter="wipe(left)">
                                      <p:cBhvr>
                                        <p:cTn id="25" dur="500"/>
                                        <p:tgtEl>
                                          <p:spTgt spid="1536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1043608" y="823912"/>
            <a:ext cx="7416824" cy="383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14000"/>
              </a:lnSpc>
              <a:buNone/>
            </a:pPr>
            <a:r>
              <a:rPr lang="en-US" altLang="zh-CN" sz="2400" kern="0" dirty="0"/>
              <a:t>11.1  </a:t>
            </a:r>
            <a:r>
              <a:rPr lang="zh-CN" altLang="en-US" sz="2400" kern="0" dirty="0"/>
              <a:t>事务的基本概念</a:t>
            </a:r>
          </a:p>
          <a:p>
            <a:pPr marL="0" indent="0" eaLnBrk="1" hangingPunct="1">
              <a:lnSpc>
                <a:spcPct val="114000"/>
              </a:lnSpc>
              <a:buNone/>
            </a:pPr>
            <a:r>
              <a:rPr lang="en-US" altLang="zh-CN" sz="2400" kern="0" dirty="0">
                <a:solidFill>
                  <a:srgbClr val="0066FF"/>
                </a:solidFill>
              </a:rPr>
              <a:t>11.2  </a:t>
            </a:r>
            <a:r>
              <a:rPr lang="zh-CN" altLang="en-US" sz="2400" kern="0" dirty="0">
                <a:solidFill>
                  <a:srgbClr val="0066FF"/>
                </a:solidFill>
              </a:rPr>
              <a:t>数据库恢复概述</a:t>
            </a:r>
          </a:p>
          <a:p>
            <a:pPr marL="0" indent="0" eaLnBrk="1" hangingPunct="1">
              <a:lnSpc>
                <a:spcPct val="114000"/>
              </a:lnSpc>
              <a:buFont typeface="Wingdings" pitchFamily="2" charset="2"/>
              <a:buNone/>
            </a:pPr>
            <a:r>
              <a:rPr lang="en-US" altLang="zh-CN" sz="2400" kern="0" dirty="0"/>
              <a:t>11.3  </a:t>
            </a:r>
            <a:r>
              <a:rPr lang="zh-CN" altLang="en-US" sz="2400" kern="0" dirty="0"/>
              <a:t>故障的种类</a:t>
            </a:r>
          </a:p>
          <a:p>
            <a:pPr marL="0" indent="0" eaLnBrk="1" hangingPunct="1">
              <a:lnSpc>
                <a:spcPct val="114000"/>
              </a:lnSpc>
              <a:buFont typeface="Wingdings" pitchFamily="2" charset="2"/>
              <a:buNone/>
            </a:pPr>
            <a:r>
              <a:rPr lang="en-US" altLang="zh-CN" sz="2400" kern="0" dirty="0"/>
              <a:t>11.4  </a:t>
            </a:r>
            <a:r>
              <a:rPr lang="zh-CN" altLang="en-US" sz="2400" kern="0" dirty="0"/>
              <a:t>恢复的实现技术</a:t>
            </a:r>
          </a:p>
          <a:p>
            <a:pPr marL="0" indent="0" eaLnBrk="1" hangingPunct="1">
              <a:lnSpc>
                <a:spcPct val="114000"/>
              </a:lnSpc>
              <a:buFont typeface="Wingdings" pitchFamily="2" charset="2"/>
              <a:buNone/>
            </a:pPr>
            <a:r>
              <a:rPr lang="en-US" altLang="zh-CN" sz="2400" kern="0" dirty="0"/>
              <a:t>11.5  </a:t>
            </a:r>
            <a:r>
              <a:rPr lang="zh-CN" altLang="en-US" sz="2400" kern="0" dirty="0"/>
              <a:t>恢复策略</a:t>
            </a:r>
          </a:p>
          <a:p>
            <a:pPr marL="0" indent="0" eaLnBrk="1" hangingPunct="1">
              <a:lnSpc>
                <a:spcPct val="114000"/>
              </a:lnSpc>
              <a:buFont typeface="Wingdings" pitchFamily="2" charset="2"/>
              <a:buNone/>
            </a:pPr>
            <a:r>
              <a:rPr lang="en-US" altLang="zh-CN" sz="2400" kern="0" dirty="0"/>
              <a:t>11.6  </a:t>
            </a:r>
            <a:r>
              <a:rPr lang="zh-CN" altLang="en-US" sz="2400" kern="0" dirty="0"/>
              <a:t>具有检查点的恢复技术</a:t>
            </a:r>
          </a:p>
          <a:p>
            <a:pPr marL="0" indent="0" eaLnBrk="1" hangingPunct="1">
              <a:lnSpc>
                <a:spcPct val="114000"/>
              </a:lnSpc>
              <a:buFont typeface="Wingdings" pitchFamily="2" charset="2"/>
              <a:buNone/>
            </a:pPr>
            <a:r>
              <a:rPr lang="en-US" altLang="zh-CN" sz="2400" kern="0" dirty="0"/>
              <a:t>11.7  </a:t>
            </a:r>
            <a:r>
              <a:rPr lang="zh-CN" altLang="en-US" sz="2400" kern="0" dirty="0"/>
              <a:t>数据库镜像</a:t>
            </a:r>
          </a:p>
          <a:p>
            <a:pPr marL="0" indent="0" eaLnBrk="1" hangingPunct="1">
              <a:lnSpc>
                <a:spcPct val="114000"/>
              </a:lnSpc>
              <a:buFont typeface="Wingdings" pitchFamily="2" charset="2"/>
              <a:buNone/>
            </a:pPr>
            <a:r>
              <a:rPr lang="zh-CN" altLang="en-US" sz="2400" kern="0" dirty="0"/>
              <a:t>本章小结</a:t>
            </a:r>
          </a:p>
        </p:txBody>
      </p:sp>
      <p:sp>
        <p:nvSpPr>
          <p:cNvPr id="9" name="Rectangle 2"/>
          <p:cNvSpPr txBox="1">
            <a:spLocks noChangeArrowheads="1"/>
          </p:cNvSpPr>
          <p:nvPr/>
        </p:nvSpPr>
        <p:spPr bwMode="auto">
          <a:xfrm>
            <a:off x="1070979" y="34641"/>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buFontTx/>
            </a:pPr>
            <a:r>
              <a:rPr lang="zh-CN" altLang="zh-CN" sz="3600" kern="0"/>
              <a:t>第</a:t>
            </a:r>
            <a:r>
              <a:rPr lang="en-US" altLang="zh-CN" sz="3600" kern="0"/>
              <a:t>11</a:t>
            </a:r>
            <a:r>
              <a:rPr lang="zh-CN" altLang="zh-CN" sz="3600" kern="0"/>
              <a:t>章  数据库恢复技术</a:t>
            </a:r>
            <a:endParaRPr lang="zh-CN" altLang="zh-CN" sz="3600" kern="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en-US" altLang="zh-CN" sz="1400">
              <a:solidFill>
                <a:srgbClr val="F03628"/>
              </a:solidFill>
            </a:endParaRPr>
          </a:p>
        </p:txBody>
      </p:sp>
      <p:sp>
        <p:nvSpPr>
          <p:cNvPr id="17411" name="Rectangle 2"/>
          <p:cNvSpPr>
            <a:spLocks noGrp="1" noChangeArrowheads="1"/>
          </p:cNvSpPr>
          <p:nvPr>
            <p:ph type="title" idx="4294967295"/>
          </p:nvPr>
        </p:nvSpPr>
        <p:spPr>
          <a:xfrm>
            <a:off x="914400" y="123478"/>
            <a:ext cx="7391400" cy="422275"/>
          </a:xfrm>
        </p:spPr>
        <p:txBody>
          <a:bodyPr/>
          <a:lstStyle/>
          <a:p>
            <a:pPr eaLnBrk="1" hangingPunct="1"/>
            <a:r>
              <a:rPr lang="en-US" altLang="zh-CN" sz="3600" dirty="0"/>
              <a:t>11.2  </a:t>
            </a:r>
            <a:r>
              <a:rPr lang="zh-CN" altLang="en-US" sz="3600" dirty="0"/>
              <a:t>数据库恢复概述</a:t>
            </a:r>
          </a:p>
        </p:txBody>
      </p:sp>
      <p:sp>
        <p:nvSpPr>
          <p:cNvPr id="17412" name="Rectangle 3"/>
          <p:cNvSpPr>
            <a:spLocks noGrp="1" noChangeArrowheads="1"/>
          </p:cNvSpPr>
          <p:nvPr>
            <p:ph type="body" idx="4294967295"/>
          </p:nvPr>
        </p:nvSpPr>
        <p:spPr>
          <a:xfrm>
            <a:off x="457200" y="844550"/>
            <a:ext cx="8229600" cy="3630613"/>
          </a:xfrm>
        </p:spPr>
        <p:txBody>
          <a:bodyPr/>
          <a:lstStyle/>
          <a:p>
            <a:pPr eaLnBrk="1" hangingPunct="1">
              <a:spcBef>
                <a:spcPts val="300"/>
              </a:spcBef>
            </a:pPr>
            <a:r>
              <a:rPr lang="zh-CN" altLang="en-US" dirty="0"/>
              <a:t>故障是不可避免的</a:t>
            </a:r>
          </a:p>
          <a:p>
            <a:pPr lvl="1" eaLnBrk="1" hangingPunct="1">
              <a:spcBef>
                <a:spcPts val="300"/>
              </a:spcBef>
            </a:pPr>
            <a:r>
              <a:rPr lang="zh-CN" altLang="en-US" dirty="0"/>
              <a:t>计算机硬件故障</a:t>
            </a:r>
          </a:p>
          <a:p>
            <a:pPr lvl="1" eaLnBrk="1" hangingPunct="1">
              <a:spcBef>
                <a:spcPts val="300"/>
              </a:spcBef>
            </a:pPr>
            <a:r>
              <a:rPr lang="zh-CN" altLang="en-US" dirty="0"/>
              <a:t>软件的错误</a:t>
            </a:r>
          </a:p>
          <a:p>
            <a:pPr lvl="1" eaLnBrk="1" hangingPunct="1">
              <a:spcBef>
                <a:spcPts val="300"/>
              </a:spcBef>
            </a:pPr>
            <a:r>
              <a:rPr lang="zh-CN" altLang="en-US" dirty="0"/>
              <a:t>操作员的失误</a:t>
            </a:r>
          </a:p>
          <a:p>
            <a:pPr lvl="1" eaLnBrk="1" hangingPunct="1">
              <a:spcBef>
                <a:spcPts val="300"/>
              </a:spcBef>
            </a:pPr>
            <a:r>
              <a:rPr lang="zh-CN" altLang="en-US" dirty="0"/>
              <a:t>恶意的破坏</a:t>
            </a:r>
          </a:p>
          <a:p>
            <a:pPr eaLnBrk="1" hangingPunct="1">
              <a:spcBef>
                <a:spcPts val="1800"/>
              </a:spcBef>
            </a:pPr>
            <a:r>
              <a:rPr lang="zh-CN" altLang="en-US" dirty="0"/>
              <a:t>故障的影响</a:t>
            </a:r>
          </a:p>
          <a:p>
            <a:pPr lvl="1" eaLnBrk="1" hangingPunct="1">
              <a:spcBef>
                <a:spcPts val="300"/>
              </a:spcBef>
            </a:pPr>
            <a:r>
              <a:rPr lang="zh-CN" altLang="en-US" dirty="0"/>
              <a:t>运行事务非正常中断，影响数据库中数据的正确性 </a:t>
            </a:r>
          </a:p>
          <a:p>
            <a:pPr lvl="1" eaLnBrk="1" hangingPunct="1">
              <a:spcBef>
                <a:spcPts val="300"/>
              </a:spcBef>
            </a:pPr>
            <a:r>
              <a:rPr lang="zh-CN" altLang="en-US" dirty="0"/>
              <a:t>破坏数据库，全部或部分丢失数据</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500"/>
                                  </p:stCondLst>
                                  <p:childTnLst>
                                    <p:set>
                                      <p:cBhvr>
                                        <p:cTn id="6" dur="1" fill="hold">
                                          <p:stCondLst>
                                            <p:cond delay="0"/>
                                          </p:stCondLst>
                                        </p:cTn>
                                        <p:tgtEl>
                                          <p:spTgt spid="17412">
                                            <p:txEl>
                                              <p:pRg st="5" end="5"/>
                                            </p:txEl>
                                          </p:spTgt>
                                        </p:tgtEl>
                                        <p:attrNameLst>
                                          <p:attrName>style.visibility</p:attrName>
                                        </p:attrNameLst>
                                      </p:cBhvr>
                                      <p:to>
                                        <p:strVal val="visible"/>
                                      </p:to>
                                    </p:set>
                                    <p:animEffect transition="in" filter="wipe(left)">
                                      <p:cBhvr>
                                        <p:cTn id="7" dur="500"/>
                                        <p:tgtEl>
                                          <p:spTgt spid="17412">
                                            <p:txEl>
                                              <p:pRg st="5" end="5"/>
                                            </p:txEl>
                                          </p:spTgt>
                                        </p:tgtEl>
                                      </p:cBhvr>
                                    </p:animEffect>
                                  </p:childTnLst>
                                </p:cTn>
                              </p:par>
                            </p:childTnLst>
                          </p:cTn>
                        </p:par>
                        <p:par>
                          <p:cTn id="8" fill="hold">
                            <p:stCondLst>
                              <p:cond delay="1000"/>
                            </p:stCondLst>
                            <p:childTnLst>
                              <p:par>
                                <p:cTn id="9" presetID="22" presetClass="entr" presetSubtype="8" fill="hold" nodeType="afterEffect">
                                  <p:stCondLst>
                                    <p:cond delay="500"/>
                                  </p:stCondLst>
                                  <p:childTnLst>
                                    <p:set>
                                      <p:cBhvr>
                                        <p:cTn id="10" dur="1" fill="hold">
                                          <p:stCondLst>
                                            <p:cond delay="0"/>
                                          </p:stCondLst>
                                        </p:cTn>
                                        <p:tgtEl>
                                          <p:spTgt spid="17412">
                                            <p:txEl>
                                              <p:pRg st="6" end="6"/>
                                            </p:txEl>
                                          </p:spTgt>
                                        </p:tgtEl>
                                        <p:attrNameLst>
                                          <p:attrName>style.visibility</p:attrName>
                                        </p:attrNameLst>
                                      </p:cBhvr>
                                      <p:to>
                                        <p:strVal val="visible"/>
                                      </p:to>
                                    </p:set>
                                    <p:animEffect transition="in" filter="wipe(left)">
                                      <p:cBhvr>
                                        <p:cTn id="11" dur="500"/>
                                        <p:tgtEl>
                                          <p:spTgt spid="17412">
                                            <p:txEl>
                                              <p:pRg st="6" end="6"/>
                                            </p:txEl>
                                          </p:spTgt>
                                        </p:tgtEl>
                                      </p:cBhvr>
                                    </p:animEffect>
                                  </p:childTnLst>
                                </p:cTn>
                              </p:par>
                            </p:childTnLst>
                          </p:cTn>
                        </p:par>
                        <p:par>
                          <p:cTn id="12" fill="hold">
                            <p:stCondLst>
                              <p:cond delay="2000"/>
                            </p:stCondLst>
                            <p:childTnLst>
                              <p:par>
                                <p:cTn id="13" presetID="22" presetClass="entr" presetSubtype="8" fill="hold" nodeType="afterEffect">
                                  <p:stCondLst>
                                    <p:cond delay="500"/>
                                  </p:stCondLst>
                                  <p:childTnLst>
                                    <p:set>
                                      <p:cBhvr>
                                        <p:cTn id="14" dur="1" fill="hold">
                                          <p:stCondLst>
                                            <p:cond delay="0"/>
                                          </p:stCondLst>
                                        </p:cTn>
                                        <p:tgtEl>
                                          <p:spTgt spid="17412">
                                            <p:txEl>
                                              <p:pRg st="7" end="7"/>
                                            </p:txEl>
                                          </p:spTgt>
                                        </p:tgtEl>
                                        <p:attrNameLst>
                                          <p:attrName>style.visibility</p:attrName>
                                        </p:attrNameLst>
                                      </p:cBhvr>
                                      <p:to>
                                        <p:strVal val="visible"/>
                                      </p:to>
                                    </p:set>
                                    <p:animEffect transition="in" filter="wipe(left)">
                                      <p:cBhvr>
                                        <p:cTn id="15" dur="500"/>
                                        <p:tgtEl>
                                          <p:spTgt spid="1741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txBox="1">
            <a:spLocks noGrp="1" noChangeArrowheads="1"/>
          </p:cNvSpPr>
          <p:nvPr/>
        </p:nvSpPr>
        <p:spPr bwMode="auto">
          <a:xfrm>
            <a:off x="5219700" y="4786313"/>
            <a:ext cx="3600450" cy="240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Font typeface="Arial" pitchFamily="34" charset="0"/>
              <a:buNone/>
            </a:pPr>
            <a:endParaRPr lang="en-US" altLang="zh-CN" sz="1400">
              <a:solidFill>
                <a:srgbClr val="F03628"/>
              </a:solidFill>
            </a:endParaRPr>
          </a:p>
        </p:txBody>
      </p:sp>
      <p:sp>
        <p:nvSpPr>
          <p:cNvPr id="20483" name="Rectangle 2"/>
          <p:cNvSpPr>
            <a:spLocks noGrp="1" noChangeArrowheads="1"/>
          </p:cNvSpPr>
          <p:nvPr>
            <p:ph type="title" idx="4294967295"/>
          </p:nvPr>
        </p:nvSpPr>
        <p:spPr>
          <a:xfrm>
            <a:off x="914400" y="123478"/>
            <a:ext cx="7391400" cy="422672"/>
          </a:xfrm>
        </p:spPr>
        <p:txBody>
          <a:bodyPr/>
          <a:lstStyle/>
          <a:p>
            <a:pPr eaLnBrk="1" hangingPunct="1"/>
            <a:r>
              <a:rPr lang="zh-CN" altLang="zh-CN" sz="3600" dirty="0"/>
              <a:t>数据库恢复概述（续）</a:t>
            </a:r>
          </a:p>
        </p:txBody>
      </p:sp>
      <p:sp>
        <p:nvSpPr>
          <p:cNvPr id="20484" name="Rectangle 3"/>
          <p:cNvSpPr>
            <a:spLocks noGrp="1" noChangeArrowheads="1"/>
          </p:cNvSpPr>
          <p:nvPr>
            <p:ph type="body" idx="4294967295"/>
          </p:nvPr>
        </p:nvSpPr>
        <p:spPr>
          <a:xfrm>
            <a:off x="457201" y="897731"/>
            <a:ext cx="8507413" cy="3576638"/>
          </a:xfrm>
        </p:spPr>
        <p:txBody>
          <a:bodyPr/>
          <a:lstStyle/>
          <a:p>
            <a:pPr eaLnBrk="1" hangingPunct="1">
              <a:lnSpc>
                <a:spcPct val="150000"/>
              </a:lnSpc>
            </a:pPr>
            <a:r>
              <a:rPr lang="zh-CN" altLang="en-US" dirty="0"/>
              <a:t>数据库的恢复</a:t>
            </a:r>
          </a:p>
          <a:p>
            <a:pPr lvl="1" eaLnBrk="1" hangingPunct="1">
              <a:lnSpc>
                <a:spcPct val="113000"/>
              </a:lnSpc>
              <a:spcBef>
                <a:spcPts val="0"/>
              </a:spcBef>
              <a:buSzPct val="85000"/>
            </a:pPr>
            <a:r>
              <a:rPr lang="zh-CN" altLang="en-US" dirty="0"/>
              <a:t>数据库管理系统必须具有把数据库从错误状态恢复到某一已知的正确状态</a:t>
            </a:r>
            <a:r>
              <a:rPr lang="en-US" altLang="zh-CN" dirty="0"/>
              <a:t>(</a:t>
            </a:r>
            <a:r>
              <a:rPr lang="zh-CN" altLang="en-US" dirty="0"/>
              <a:t>亦称为一致状态或完整状态</a:t>
            </a:r>
            <a:r>
              <a:rPr lang="en-US" altLang="zh-CN" dirty="0"/>
              <a:t>)</a:t>
            </a:r>
            <a:r>
              <a:rPr lang="zh-CN" altLang="en-US" dirty="0"/>
              <a:t>的功能，这就是数据库的恢复管理系统对故障的对策</a:t>
            </a:r>
          </a:p>
          <a:p>
            <a:pPr eaLnBrk="1" hangingPunct="1">
              <a:lnSpc>
                <a:spcPct val="150000"/>
              </a:lnSpc>
            </a:pPr>
            <a:r>
              <a:rPr lang="zh-CN" altLang="en-US" dirty="0"/>
              <a:t>恢复子系统是数据库管理系统的一个重要组成部分 </a:t>
            </a:r>
          </a:p>
          <a:p>
            <a:pPr eaLnBrk="1" hangingPunct="1">
              <a:lnSpc>
                <a:spcPct val="150000"/>
              </a:lnSpc>
            </a:pPr>
            <a:r>
              <a:rPr lang="zh-CN" altLang="en-US" dirty="0"/>
              <a:t>恢复技术是衡量系统优劣的重要指标</a:t>
            </a:r>
          </a:p>
        </p:txBody>
      </p:sp>
    </p:spTree>
    <p:extLst>
      <p:ext uri="{BB962C8B-B14F-4D97-AF65-F5344CB8AC3E}">
        <p14:creationId xmlns:p14="http://schemas.microsoft.com/office/powerpoint/2010/main" val="112237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484">
                                            <p:txEl>
                                              <p:pRg st="2" end="2"/>
                                            </p:txEl>
                                          </p:spTgt>
                                        </p:tgtEl>
                                        <p:attrNameLst>
                                          <p:attrName>style.visibility</p:attrName>
                                        </p:attrNameLst>
                                      </p:cBhvr>
                                      <p:to>
                                        <p:strVal val="visible"/>
                                      </p:to>
                                    </p:set>
                                    <p:animEffect transition="in" filter="wipe(left)">
                                      <p:cBhvr>
                                        <p:cTn id="7" dur="500"/>
                                        <p:tgtEl>
                                          <p:spTgt spid="2048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484">
                                            <p:txEl>
                                              <p:pRg st="3" end="3"/>
                                            </p:txEl>
                                          </p:spTgt>
                                        </p:tgtEl>
                                        <p:attrNameLst>
                                          <p:attrName>style.visibility</p:attrName>
                                        </p:attrNameLst>
                                      </p:cBhvr>
                                      <p:to>
                                        <p:strVal val="visible"/>
                                      </p:to>
                                    </p:set>
                                    <p:animEffect transition="in" filter="wipe(left)">
                                      <p:cBhvr>
                                        <p:cTn id="12" dur="500"/>
                                        <p:tgtEl>
                                          <p:spTgt spid="204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1043608" y="823912"/>
            <a:ext cx="7416824" cy="383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14000"/>
              </a:lnSpc>
              <a:buNone/>
            </a:pPr>
            <a:r>
              <a:rPr lang="en-US" altLang="zh-CN" sz="2400" kern="0" dirty="0"/>
              <a:t>11.1  </a:t>
            </a:r>
            <a:r>
              <a:rPr lang="zh-CN" altLang="en-US" sz="2400" kern="0" dirty="0"/>
              <a:t>事务的基本概念</a:t>
            </a:r>
          </a:p>
          <a:p>
            <a:pPr marL="0" indent="0" eaLnBrk="1" hangingPunct="1">
              <a:lnSpc>
                <a:spcPct val="114000"/>
              </a:lnSpc>
              <a:buNone/>
            </a:pPr>
            <a:r>
              <a:rPr lang="en-US" altLang="zh-CN" sz="2400" kern="0" dirty="0"/>
              <a:t>11.2  </a:t>
            </a:r>
            <a:r>
              <a:rPr lang="zh-CN" altLang="en-US" sz="2400" kern="0" dirty="0"/>
              <a:t>数据库恢复概述</a:t>
            </a:r>
          </a:p>
          <a:p>
            <a:pPr marL="0" indent="0" eaLnBrk="1" hangingPunct="1">
              <a:lnSpc>
                <a:spcPct val="114000"/>
              </a:lnSpc>
              <a:buNone/>
            </a:pPr>
            <a:r>
              <a:rPr lang="en-US" altLang="zh-CN" sz="2400" kern="0" dirty="0">
                <a:solidFill>
                  <a:srgbClr val="0066FF"/>
                </a:solidFill>
              </a:rPr>
              <a:t>11.3  </a:t>
            </a:r>
            <a:r>
              <a:rPr lang="zh-CN" altLang="en-US" sz="2400" kern="0" dirty="0">
                <a:solidFill>
                  <a:srgbClr val="0066FF"/>
                </a:solidFill>
              </a:rPr>
              <a:t>故障的种类</a:t>
            </a:r>
          </a:p>
          <a:p>
            <a:pPr marL="0" indent="0" eaLnBrk="1" hangingPunct="1">
              <a:lnSpc>
                <a:spcPct val="114000"/>
              </a:lnSpc>
              <a:buFont typeface="Wingdings" pitchFamily="2" charset="2"/>
              <a:buNone/>
            </a:pPr>
            <a:r>
              <a:rPr lang="en-US" altLang="zh-CN" sz="2400" kern="0" dirty="0"/>
              <a:t>11.4  </a:t>
            </a:r>
            <a:r>
              <a:rPr lang="zh-CN" altLang="en-US" sz="2400" kern="0" dirty="0"/>
              <a:t>恢复的实现技术</a:t>
            </a:r>
          </a:p>
          <a:p>
            <a:pPr marL="0" indent="0" eaLnBrk="1" hangingPunct="1">
              <a:lnSpc>
                <a:spcPct val="114000"/>
              </a:lnSpc>
              <a:buFont typeface="Wingdings" pitchFamily="2" charset="2"/>
              <a:buNone/>
            </a:pPr>
            <a:r>
              <a:rPr lang="en-US" altLang="zh-CN" sz="2400" kern="0" dirty="0"/>
              <a:t>11.5  </a:t>
            </a:r>
            <a:r>
              <a:rPr lang="zh-CN" altLang="en-US" sz="2400" kern="0" dirty="0"/>
              <a:t>恢复策略</a:t>
            </a:r>
          </a:p>
          <a:p>
            <a:pPr marL="0" indent="0" eaLnBrk="1" hangingPunct="1">
              <a:lnSpc>
                <a:spcPct val="114000"/>
              </a:lnSpc>
              <a:buFont typeface="Wingdings" pitchFamily="2" charset="2"/>
              <a:buNone/>
            </a:pPr>
            <a:r>
              <a:rPr lang="en-US" altLang="zh-CN" sz="2400" kern="0" dirty="0"/>
              <a:t>11.6  </a:t>
            </a:r>
            <a:r>
              <a:rPr lang="zh-CN" altLang="en-US" sz="2400" kern="0" dirty="0"/>
              <a:t>具有检查点的恢复技术</a:t>
            </a:r>
          </a:p>
          <a:p>
            <a:pPr marL="0" indent="0" eaLnBrk="1" hangingPunct="1">
              <a:lnSpc>
                <a:spcPct val="114000"/>
              </a:lnSpc>
              <a:buFont typeface="Wingdings" pitchFamily="2" charset="2"/>
              <a:buNone/>
            </a:pPr>
            <a:r>
              <a:rPr lang="en-US" altLang="zh-CN" sz="2400" kern="0" dirty="0"/>
              <a:t>11.7  </a:t>
            </a:r>
            <a:r>
              <a:rPr lang="zh-CN" altLang="en-US" sz="2400" kern="0" dirty="0"/>
              <a:t>数据库镜像</a:t>
            </a:r>
          </a:p>
          <a:p>
            <a:pPr marL="0" indent="0" eaLnBrk="1" hangingPunct="1">
              <a:lnSpc>
                <a:spcPct val="114000"/>
              </a:lnSpc>
              <a:buFont typeface="Wingdings" pitchFamily="2" charset="2"/>
              <a:buNone/>
            </a:pPr>
            <a:r>
              <a:rPr lang="zh-CN" altLang="en-US" sz="2400" kern="0" dirty="0"/>
              <a:t>本章小结</a:t>
            </a:r>
          </a:p>
        </p:txBody>
      </p:sp>
      <p:sp>
        <p:nvSpPr>
          <p:cNvPr id="9" name="Rectangle 2"/>
          <p:cNvSpPr txBox="1">
            <a:spLocks noChangeArrowheads="1"/>
          </p:cNvSpPr>
          <p:nvPr/>
        </p:nvSpPr>
        <p:spPr bwMode="auto">
          <a:xfrm>
            <a:off x="1070979" y="34641"/>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buFontTx/>
            </a:pPr>
            <a:r>
              <a:rPr lang="zh-CN" altLang="zh-CN" sz="3600" kern="0"/>
              <a:t>第</a:t>
            </a:r>
            <a:r>
              <a:rPr lang="en-US" altLang="zh-CN" sz="3600" kern="0"/>
              <a:t>11</a:t>
            </a:r>
            <a:r>
              <a:rPr lang="zh-CN" altLang="zh-CN" sz="3600" kern="0"/>
              <a:t>章  数据库恢复技术</a:t>
            </a:r>
            <a:endParaRPr lang="zh-CN" altLang="zh-CN" sz="3600" kern="0" dirty="0"/>
          </a:p>
        </p:txBody>
      </p:sp>
    </p:spTree>
    <p:extLst>
      <p:ext uri="{BB962C8B-B14F-4D97-AF65-F5344CB8AC3E}">
        <p14:creationId xmlns:p14="http://schemas.microsoft.com/office/powerpoint/2010/main" val="361193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043608" y="823912"/>
            <a:ext cx="7416824" cy="383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14000"/>
              </a:lnSpc>
              <a:buFont typeface="Wingdings" pitchFamily="2" charset="2"/>
              <a:buNone/>
            </a:pPr>
            <a:r>
              <a:rPr lang="en-US" altLang="zh-CN" sz="2400" kern="0" dirty="0">
                <a:solidFill>
                  <a:srgbClr val="0066FF"/>
                </a:solidFill>
              </a:rPr>
              <a:t>11.1  </a:t>
            </a:r>
            <a:r>
              <a:rPr lang="zh-CN" altLang="en-US" sz="2400" kern="0" dirty="0">
                <a:solidFill>
                  <a:srgbClr val="0066FF"/>
                </a:solidFill>
              </a:rPr>
              <a:t>事务的基本概念</a:t>
            </a:r>
          </a:p>
          <a:p>
            <a:pPr marL="0" indent="0" eaLnBrk="1" hangingPunct="1">
              <a:lnSpc>
                <a:spcPct val="114000"/>
              </a:lnSpc>
              <a:buFont typeface="Wingdings" pitchFamily="2" charset="2"/>
              <a:buNone/>
            </a:pPr>
            <a:r>
              <a:rPr lang="en-US" altLang="zh-CN" sz="2400" kern="0" dirty="0"/>
              <a:t>11.2  </a:t>
            </a:r>
            <a:r>
              <a:rPr lang="zh-CN" altLang="en-US" sz="2400" kern="0" dirty="0"/>
              <a:t>数据库恢复概述</a:t>
            </a:r>
          </a:p>
          <a:p>
            <a:pPr marL="0" indent="0" eaLnBrk="1" hangingPunct="1">
              <a:lnSpc>
                <a:spcPct val="114000"/>
              </a:lnSpc>
              <a:buFont typeface="Wingdings" pitchFamily="2" charset="2"/>
              <a:buNone/>
            </a:pPr>
            <a:r>
              <a:rPr lang="en-US" altLang="zh-CN" sz="2400" kern="0" dirty="0"/>
              <a:t>11.3  </a:t>
            </a:r>
            <a:r>
              <a:rPr lang="zh-CN" altLang="en-US" sz="2400" kern="0" dirty="0"/>
              <a:t>故障的种类</a:t>
            </a:r>
          </a:p>
          <a:p>
            <a:pPr marL="0" indent="0" eaLnBrk="1" hangingPunct="1">
              <a:lnSpc>
                <a:spcPct val="114000"/>
              </a:lnSpc>
              <a:buFont typeface="Wingdings" pitchFamily="2" charset="2"/>
              <a:buNone/>
            </a:pPr>
            <a:r>
              <a:rPr lang="en-US" altLang="zh-CN" sz="2400" kern="0" dirty="0"/>
              <a:t>11.4  </a:t>
            </a:r>
            <a:r>
              <a:rPr lang="zh-CN" altLang="en-US" sz="2400" kern="0" dirty="0"/>
              <a:t>恢复的实现技术</a:t>
            </a:r>
          </a:p>
          <a:p>
            <a:pPr marL="0" indent="0" eaLnBrk="1" hangingPunct="1">
              <a:lnSpc>
                <a:spcPct val="114000"/>
              </a:lnSpc>
              <a:buFont typeface="Wingdings" pitchFamily="2" charset="2"/>
              <a:buNone/>
            </a:pPr>
            <a:r>
              <a:rPr lang="en-US" altLang="zh-CN" sz="2400" kern="0" dirty="0"/>
              <a:t>11.5  </a:t>
            </a:r>
            <a:r>
              <a:rPr lang="zh-CN" altLang="en-US" sz="2400" kern="0" dirty="0"/>
              <a:t>恢复策略</a:t>
            </a:r>
          </a:p>
          <a:p>
            <a:pPr marL="0" indent="0" eaLnBrk="1" hangingPunct="1">
              <a:lnSpc>
                <a:spcPct val="114000"/>
              </a:lnSpc>
              <a:buFont typeface="Wingdings" pitchFamily="2" charset="2"/>
              <a:buNone/>
            </a:pPr>
            <a:r>
              <a:rPr lang="en-US" altLang="zh-CN" sz="2400" kern="0" dirty="0"/>
              <a:t>11.6  </a:t>
            </a:r>
            <a:r>
              <a:rPr lang="zh-CN" altLang="en-US" sz="2400" kern="0" dirty="0"/>
              <a:t>具有检查点的恢复技术</a:t>
            </a:r>
          </a:p>
          <a:p>
            <a:pPr marL="0" indent="0" eaLnBrk="1" hangingPunct="1">
              <a:lnSpc>
                <a:spcPct val="114000"/>
              </a:lnSpc>
              <a:buFont typeface="Wingdings" pitchFamily="2" charset="2"/>
              <a:buNone/>
            </a:pPr>
            <a:r>
              <a:rPr lang="en-US" altLang="zh-CN" sz="2400" kern="0" dirty="0"/>
              <a:t>11.7  </a:t>
            </a:r>
            <a:r>
              <a:rPr lang="zh-CN" altLang="en-US" sz="2400" kern="0" dirty="0"/>
              <a:t>数据库镜像</a:t>
            </a:r>
          </a:p>
          <a:p>
            <a:pPr marL="0" indent="0" eaLnBrk="1" hangingPunct="1">
              <a:lnSpc>
                <a:spcPct val="114000"/>
              </a:lnSpc>
              <a:buFont typeface="Wingdings" pitchFamily="2" charset="2"/>
              <a:buNone/>
            </a:pPr>
            <a:r>
              <a:rPr lang="zh-CN" altLang="en-US" sz="2400" kern="0" dirty="0"/>
              <a:t>本章小结</a:t>
            </a:r>
          </a:p>
        </p:txBody>
      </p:sp>
      <p:sp>
        <p:nvSpPr>
          <p:cNvPr id="5" name="Rectangle 2"/>
          <p:cNvSpPr>
            <a:spLocks noGrp="1" noChangeArrowheads="1"/>
          </p:cNvSpPr>
          <p:nvPr>
            <p:ph type="title" idx="4294967295"/>
          </p:nvPr>
        </p:nvSpPr>
        <p:spPr>
          <a:xfrm>
            <a:off x="1070979" y="34641"/>
            <a:ext cx="7391400" cy="563563"/>
          </a:xfrm>
        </p:spPr>
        <p:txBody>
          <a:bodyPr/>
          <a:lstStyle/>
          <a:p>
            <a:pPr eaLnBrk="1" hangingPunct="1"/>
            <a:r>
              <a:rPr lang="zh-CN" altLang="zh-CN" sz="3600" dirty="0"/>
              <a:t>第</a:t>
            </a:r>
            <a:r>
              <a:rPr lang="en-US" altLang="zh-CN" sz="3600" dirty="0"/>
              <a:t>11</a:t>
            </a:r>
            <a:r>
              <a:rPr lang="zh-CN" altLang="zh-CN" sz="3600" dirty="0"/>
              <a:t>章  数据库恢复技术</a:t>
            </a:r>
          </a:p>
        </p:txBody>
      </p:sp>
    </p:spTree>
    <p:extLst>
      <p:ext uri="{BB962C8B-B14F-4D97-AF65-F5344CB8AC3E}">
        <p14:creationId xmlns:p14="http://schemas.microsoft.com/office/powerpoint/2010/main" val="29735518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3075"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故障的种类</a:t>
            </a:r>
          </a:p>
        </p:txBody>
      </p:sp>
      <p:sp>
        <p:nvSpPr>
          <p:cNvPr id="3076" name="Rectangle 3"/>
          <p:cNvSpPr>
            <a:spLocks noGrp="1" noChangeArrowheads="1"/>
          </p:cNvSpPr>
          <p:nvPr>
            <p:ph type="body" idx="4294967295"/>
          </p:nvPr>
        </p:nvSpPr>
        <p:spPr>
          <a:xfrm>
            <a:off x="914400" y="844550"/>
            <a:ext cx="7258050" cy="3857625"/>
          </a:xfrm>
        </p:spPr>
        <p:txBody>
          <a:bodyPr/>
          <a:lstStyle/>
          <a:p>
            <a:pPr eaLnBrk="1" hangingPunct="1">
              <a:lnSpc>
                <a:spcPct val="150000"/>
              </a:lnSpc>
              <a:buFont typeface="Wingdings" pitchFamily="2" charset="2"/>
              <a:buNone/>
            </a:pPr>
            <a:r>
              <a:rPr lang="en-US" altLang="zh-CN" dirty="0"/>
              <a:t>1.</a:t>
            </a:r>
            <a:r>
              <a:rPr lang="zh-CN" altLang="zh-CN" dirty="0"/>
              <a:t>事务内部的故障</a:t>
            </a:r>
          </a:p>
          <a:p>
            <a:pPr eaLnBrk="1" hangingPunct="1">
              <a:lnSpc>
                <a:spcPct val="150000"/>
              </a:lnSpc>
              <a:buFont typeface="Wingdings" pitchFamily="2" charset="2"/>
              <a:buNone/>
            </a:pPr>
            <a:r>
              <a:rPr lang="en-US" altLang="zh-CN" dirty="0"/>
              <a:t>2.</a:t>
            </a:r>
            <a:r>
              <a:rPr lang="zh-CN" altLang="zh-CN" dirty="0"/>
              <a:t>系统故障</a:t>
            </a:r>
          </a:p>
          <a:p>
            <a:pPr eaLnBrk="1" hangingPunct="1">
              <a:lnSpc>
                <a:spcPct val="150000"/>
              </a:lnSpc>
              <a:buFont typeface="Wingdings" pitchFamily="2" charset="2"/>
              <a:buNone/>
            </a:pPr>
            <a:r>
              <a:rPr lang="en-US" altLang="zh-CN" dirty="0"/>
              <a:t>3.</a:t>
            </a:r>
            <a:r>
              <a:rPr lang="zh-CN" altLang="zh-CN" dirty="0"/>
              <a:t>介质故障</a:t>
            </a:r>
          </a:p>
        </p:txBody>
      </p:sp>
    </p:spTree>
    <p:extLst>
      <p:ext uri="{BB962C8B-B14F-4D97-AF65-F5344CB8AC3E}">
        <p14:creationId xmlns:p14="http://schemas.microsoft.com/office/powerpoint/2010/main" val="7097074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4099" name="Rectangle 2"/>
          <p:cNvSpPr>
            <a:spLocks noGrp="1" noChangeArrowheads="1"/>
          </p:cNvSpPr>
          <p:nvPr>
            <p:ph type="title" idx="4294967295"/>
          </p:nvPr>
        </p:nvSpPr>
        <p:spPr>
          <a:xfrm>
            <a:off x="842963" y="192088"/>
            <a:ext cx="7391400" cy="422275"/>
          </a:xfrm>
        </p:spPr>
        <p:txBody>
          <a:bodyPr/>
          <a:lstStyle/>
          <a:p>
            <a:pPr eaLnBrk="1" hangingPunct="1"/>
            <a:r>
              <a:rPr lang="en-US" altLang="zh-CN" sz="3600"/>
              <a:t>1.</a:t>
            </a:r>
            <a:r>
              <a:rPr lang="zh-CN" altLang="zh-CN" sz="3600"/>
              <a:t>事务内部的故障</a:t>
            </a:r>
          </a:p>
        </p:txBody>
      </p:sp>
      <p:sp>
        <p:nvSpPr>
          <p:cNvPr id="4100" name="Rectangle 3"/>
          <p:cNvSpPr>
            <a:spLocks noGrp="1" noChangeArrowheads="1"/>
          </p:cNvSpPr>
          <p:nvPr>
            <p:ph type="body" idx="4294967295"/>
          </p:nvPr>
        </p:nvSpPr>
        <p:spPr>
          <a:xfrm>
            <a:off x="446088" y="844550"/>
            <a:ext cx="8229600" cy="3371850"/>
          </a:xfrm>
        </p:spPr>
        <p:txBody>
          <a:bodyPr/>
          <a:lstStyle/>
          <a:p>
            <a:pPr eaLnBrk="1" hangingPunct="1">
              <a:lnSpc>
                <a:spcPct val="150000"/>
              </a:lnSpc>
            </a:pPr>
            <a:r>
              <a:rPr lang="zh-CN" altLang="en-US" dirty="0"/>
              <a:t>事务内部的故障</a:t>
            </a:r>
          </a:p>
          <a:p>
            <a:pPr lvl="1" eaLnBrk="1" hangingPunct="1">
              <a:lnSpc>
                <a:spcPct val="150000"/>
              </a:lnSpc>
            </a:pPr>
            <a:r>
              <a:rPr lang="zh-CN" altLang="en-US" dirty="0"/>
              <a:t>有的是可以通过事务程序本身发现的</a:t>
            </a:r>
            <a:endParaRPr lang="en-US" altLang="zh-CN" dirty="0"/>
          </a:p>
          <a:p>
            <a:pPr lvl="1" eaLnBrk="1" hangingPunct="1">
              <a:lnSpc>
                <a:spcPct val="150000"/>
              </a:lnSpc>
            </a:pPr>
            <a:r>
              <a:rPr lang="zh-CN" altLang="en-US" dirty="0"/>
              <a:t>有的是非预期的，不能由事务程序处理的。 </a:t>
            </a:r>
          </a:p>
        </p:txBody>
      </p:sp>
    </p:spTree>
    <p:extLst>
      <p:ext uri="{BB962C8B-B14F-4D97-AF65-F5344CB8AC3E}">
        <p14:creationId xmlns:p14="http://schemas.microsoft.com/office/powerpoint/2010/main" val="435904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animEffect transition="in" filter="wipe(left)">
                                      <p:cBhvr>
                                        <p:cTn id="7" dur="500"/>
                                        <p:tgtEl>
                                          <p:spTgt spid="410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00">
                                            <p:txEl>
                                              <p:pRg st="2" end="2"/>
                                            </p:txEl>
                                          </p:spTgt>
                                        </p:tgtEl>
                                        <p:attrNameLst>
                                          <p:attrName>style.visibility</p:attrName>
                                        </p:attrNameLst>
                                      </p:cBhvr>
                                      <p:to>
                                        <p:strVal val="visible"/>
                                      </p:to>
                                    </p:set>
                                    <p:animEffect transition="in" filter="wipe(left)">
                                      <p:cBhvr>
                                        <p:cTn id="12" dur="500"/>
                                        <p:tgtEl>
                                          <p:spTgt spid="41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5123" name="Rectangle 2"/>
          <p:cNvSpPr>
            <a:spLocks noGrp="1" noChangeArrowheads="1"/>
          </p:cNvSpPr>
          <p:nvPr>
            <p:ph type="title" idx="4294967295"/>
          </p:nvPr>
        </p:nvSpPr>
        <p:spPr>
          <a:xfrm>
            <a:off x="914400" y="192088"/>
            <a:ext cx="7391400" cy="422275"/>
          </a:xfrm>
        </p:spPr>
        <p:txBody>
          <a:bodyPr/>
          <a:lstStyle/>
          <a:p>
            <a:pPr eaLnBrk="1" hangingPunct="1"/>
            <a:r>
              <a:rPr lang="zh-CN" altLang="en-US" sz="3600" dirty="0"/>
              <a:t>通过事务程序本身发现的事务故障</a:t>
            </a:r>
            <a:endParaRPr lang="zh-CN" altLang="zh-CN" sz="3600" dirty="0"/>
          </a:p>
        </p:txBody>
      </p:sp>
      <p:sp>
        <p:nvSpPr>
          <p:cNvPr id="5124" name="Rectangle 3"/>
          <p:cNvSpPr>
            <a:spLocks noGrp="1" noChangeArrowheads="1"/>
          </p:cNvSpPr>
          <p:nvPr>
            <p:ph type="body" idx="4294967295"/>
          </p:nvPr>
        </p:nvSpPr>
        <p:spPr>
          <a:xfrm>
            <a:off x="457200" y="735013"/>
            <a:ext cx="8507413" cy="3792537"/>
          </a:xfrm>
        </p:spPr>
        <p:txBody>
          <a:bodyPr/>
          <a:lstStyle/>
          <a:p>
            <a:pPr eaLnBrk="1" hangingPunct="1">
              <a:spcBef>
                <a:spcPct val="0"/>
              </a:spcBef>
            </a:pPr>
            <a:r>
              <a:rPr lang="zh-CN" altLang="en-US" sz="1800" dirty="0"/>
              <a:t>例如，银行转账事务，这个事务把一笔金额从一个账户甲转给另一个账户乙。</a:t>
            </a:r>
            <a:endParaRPr lang="en-US" altLang="zh-CN" sz="1800" dirty="0"/>
          </a:p>
          <a:p>
            <a:pPr eaLnBrk="1" hangingPunct="1">
              <a:spcBef>
                <a:spcPct val="0"/>
              </a:spcBef>
            </a:pPr>
            <a:endParaRPr lang="zh-CN" altLang="en-US" sz="1800" dirty="0"/>
          </a:p>
          <a:p>
            <a:pPr eaLnBrk="1" hangingPunct="1">
              <a:spcBef>
                <a:spcPct val="0"/>
              </a:spcBef>
              <a:buFont typeface="Wingdings" pitchFamily="2" charset="2"/>
              <a:buNone/>
            </a:pPr>
            <a:r>
              <a:rPr lang="zh-CN" altLang="en-US" sz="1800" dirty="0"/>
              <a:t>     </a:t>
            </a:r>
            <a:r>
              <a:rPr lang="en-US" altLang="zh-CN" sz="1800" dirty="0"/>
              <a:t>BEGIN TRANSACTION</a:t>
            </a:r>
          </a:p>
          <a:p>
            <a:pPr eaLnBrk="1" hangingPunct="1">
              <a:spcBef>
                <a:spcPct val="0"/>
              </a:spcBef>
              <a:buFont typeface="Wingdings" pitchFamily="2" charset="2"/>
              <a:buNone/>
            </a:pPr>
            <a:r>
              <a:rPr lang="en-US" altLang="zh-CN" sz="1800" dirty="0"/>
              <a:t>    	      </a:t>
            </a:r>
            <a:r>
              <a:rPr lang="zh-CN" altLang="en-US" sz="1800" dirty="0"/>
              <a:t>读账户甲的余额</a:t>
            </a:r>
            <a:r>
              <a:rPr lang="en-US" altLang="zh-CN" sz="1800" dirty="0"/>
              <a:t>BALANCE;</a:t>
            </a:r>
            <a:endParaRPr lang="zh-CN" altLang="en-US" sz="1800" dirty="0"/>
          </a:p>
          <a:p>
            <a:pPr eaLnBrk="1" hangingPunct="1">
              <a:spcBef>
                <a:spcPct val="0"/>
              </a:spcBef>
              <a:buFont typeface="Wingdings" pitchFamily="2" charset="2"/>
              <a:buNone/>
            </a:pPr>
            <a:r>
              <a:rPr lang="zh-CN" altLang="en-US" sz="1800" dirty="0"/>
              <a:t>           </a:t>
            </a:r>
            <a:r>
              <a:rPr lang="en-US" altLang="zh-CN" sz="1800" dirty="0"/>
              <a:t>BALANCE=BALANCE-AMOUNT;    /*AMOUNT </a:t>
            </a:r>
            <a:r>
              <a:rPr lang="zh-CN" altLang="en-US" sz="1800" dirty="0"/>
              <a:t>为转账金额</a:t>
            </a:r>
            <a:r>
              <a:rPr lang="en-US" altLang="zh-CN" sz="1800" dirty="0"/>
              <a:t>*/</a:t>
            </a:r>
          </a:p>
          <a:p>
            <a:pPr eaLnBrk="1" hangingPunct="1">
              <a:spcBef>
                <a:spcPct val="0"/>
              </a:spcBef>
              <a:buFont typeface="Wingdings" pitchFamily="2" charset="2"/>
              <a:buNone/>
            </a:pPr>
            <a:r>
              <a:rPr lang="en-US" altLang="zh-CN" sz="1800" dirty="0"/>
              <a:t>           IF(BALANCE &lt; 0 ) THEN</a:t>
            </a:r>
          </a:p>
          <a:p>
            <a:pPr eaLnBrk="1" hangingPunct="1">
              <a:spcBef>
                <a:spcPct val="0"/>
              </a:spcBef>
              <a:buFont typeface="Wingdings" pitchFamily="2" charset="2"/>
              <a:buNone/>
            </a:pPr>
            <a:r>
              <a:rPr lang="en-US" altLang="zh-CN" sz="1800" dirty="0"/>
              <a:t>                 {</a:t>
            </a:r>
            <a:r>
              <a:rPr lang="zh-CN" altLang="en-US" sz="1800" dirty="0"/>
              <a:t>打印</a:t>
            </a:r>
            <a:r>
              <a:rPr lang="en-US" altLang="zh-CN" sz="1800" dirty="0"/>
              <a:t>‘</a:t>
            </a:r>
            <a:r>
              <a:rPr lang="zh-CN" altLang="en-US" sz="1800" dirty="0"/>
              <a:t>金额不足，不能转账</a:t>
            </a:r>
            <a:r>
              <a:rPr lang="en-US" altLang="zh-CN" sz="1800" dirty="0"/>
              <a:t>’</a:t>
            </a:r>
            <a:r>
              <a:rPr lang="zh-CN" altLang="en-US" sz="1800" dirty="0"/>
              <a:t>；   </a:t>
            </a:r>
            <a:r>
              <a:rPr lang="en-US" altLang="zh-CN" sz="1800" dirty="0"/>
              <a:t>/*</a:t>
            </a:r>
            <a:r>
              <a:rPr lang="zh-CN" altLang="en-US" sz="1800" dirty="0"/>
              <a:t>事务内部可能造成事务被回滚的情况*</a:t>
            </a:r>
            <a:r>
              <a:rPr lang="en-US" altLang="zh-CN" sz="1800" dirty="0"/>
              <a:t>/</a:t>
            </a:r>
            <a:endParaRPr lang="zh-CN" altLang="en-US" sz="1800" dirty="0"/>
          </a:p>
          <a:p>
            <a:pPr eaLnBrk="1" hangingPunct="1">
              <a:spcBef>
                <a:spcPct val="0"/>
              </a:spcBef>
              <a:buFont typeface="Wingdings" pitchFamily="2" charset="2"/>
              <a:buNone/>
            </a:pPr>
            <a:r>
              <a:rPr lang="zh-CN" altLang="en-US" sz="1800" dirty="0"/>
              <a:t>                  </a:t>
            </a:r>
            <a:r>
              <a:rPr lang="en-US" altLang="zh-CN" sz="1800" dirty="0"/>
              <a:t>ROLLBACK;                           /*</a:t>
            </a:r>
            <a:r>
              <a:rPr lang="zh-CN" altLang="en-US" sz="1800" dirty="0"/>
              <a:t>撤销刚才的修改，恢复事务</a:t>
            </a:r>
            <a:r>
              <a:rPr lang="en-US" altLang="zh-CN" sz="1800" dirty="0"/>
              <a:t>*/ </a:t>
            </a:r>
          </a:p>
          <a:p>
            <a:pPr eaLnBrk="1" hangingPunct="1">
              <a:spcBef>
                <a:spcPct val="0"/>
              </a:spcBef>
              <a:buFont typeface="Wingdings" pitchFamily="2" charset="2"/>
              <a:buNone/>
            </a:pPr>
            <a:r>
              <a:rPr lang="en-US" altLang="zh-CN" sz="1800" dirty="0"/>
              <a:t>                 }</a:t>
            </a:r>
          </a:p>
          <a:p>
            <a:pPr eaLnBrk="1" hangingPunct="1">
              <a:spcBef>
                <a:spcPct val="0"/>
              </a:spcBef>
              <a:buFont typeface="Wingdings" pitchFamily="2" charset="2"/>
              <a:buNone/>
            </a:pPr>
            <a:r>
              <a:rPr lang="en-US" altLang="zh-CN" sz="1800" dirty="0"/>
              <a:t>           ELSE</a:t>
            </a:r>
          </a:p>
          <a:p>
            <a:pPr eaLnBrk="1" hangingPunct="1">
              <a:spcBef>
                <a:spcPct val="0"/>
              </a:spcBef>
              <a:buFont typeface="Wingdings" pitchFamily="2" charset="2"/>
              <a:buNone/>
            </a:pPr>
            <a:r>
              <a:rPr lang="en-US" altLang="zh-CN" sz="1800" dirty="0"/>
              <a:t>                 {</a:t>
            </a:r>
            <a:r>
              <a:rPr lang="zh-CN" altLang="en-US" sz="1800" dirty="0"/>
              <a:t>读账户乙的余额</a:t>
            </a:r>
            <a:r>
              <a:rPr lang="en-US" altLang="zh-CN" sz="1800" dirty="0"/>
              <a:t>BALANCE1;</a:t>
            </a:r>
            <a:endParaRPr lang="zh-CN" altLang="en-US" sz="1800" dirty="0"/>
          </a:p>
          <a:p>
            <a:pPr eaLnBrk="1" hangingPunct="1">
              <a:spcBef>
                <a:spcPct val="0"/>
              </a:spcBef>
              <a:buFont typeface="Wingdings" pitchFamily="2" charset="2"/>
              <a:buNone/>
            </a:pPr>
            <a:r>
              <a:rPr lang="zh-CN" altLang="en-US" sz="1800" dirty="0"/>
              <a:t>                   </a:t>
            </a:r>
            <a:r>
              <a:rPr lang="en-US" altLang="zh-CN" sz="1800" dirty="0"/>
              <a:t>BALANCE1=BALANCE1+AMOUNT;</a:t>
            </a:r>
            <a:endParaRPr lang="zh-CN" altLang="en-US" sz="1800" dirty="0"/>
          </a:p>
          <a:p>
            <a:pPr eaLnBrk="1" hangingPunct="1">
              <a:spcBef>
                <a:spcPct val="0"/>
              </a:spcBef>
              <a:buFont typeface="Wingdings" pitchFamily="2" charset="2"/>
              <a:buNone/>
            </a:pPr>
            <a:r>
              <a:rPr lang="zh-CN" altLang="en-US" sz="1800" dirty="0"/>
              <a:t>                   写回</a:t>
            </a:r>
            <a:r>
              <a:rPr lang="en-US" altLang="zh-CN" sz="1800" dirty="0"/>
              <a:t>BALANCE1;</a:t>
            </a:r>
            <a:endParaRPr lang="zh-CN" altLang="en-US" sz="1800" dirty="0"/>
          </a:p>
          <a:p>
            <a:pPr eaLnBrk="1" hangingPunct="1">
              <a:spcBef>
                <a:spcPct val="0"/>
              </a:spcBef>
              <a:buFont typeface="Wingdings" pitchFamily="2" charset="2"/>
              <a:buNone/>
            </a:pPr>
            <a:r>
              <a:rPr lang="zh-CN" altLang="en-US" sz="1800" dirty="0"/>
              <a:t>                   </a:t>
            </a:r>
            <a:r>
              <a:rPr lang="en-US" altLang="zh-CN" sz="1800" dirty="0"/>
              <a:t>COMMIT;}</a:t>
            </a:r>
          </a:p>
          <a:p>
            <a:pPr eaLnBrk="1" hangingPunct="1">
              <a:spcBef>
                <a:spcPct val="0"/>
              </a:spcBef>
            </a:pPr>
            <a:endParaRPr lang="en-US" altLang="zh-CN" sz="1800" dirty="0"/>
          </a:p>
        </p:txBody>
      </p:sp>
      <p:sp>
        <p:nvSpPr>
          <p:cNvPr id="26" name="TextBox 25"/>
          <p:cNvSpPr txBox="1"/>
          <p:nvPr/>
        </p:nvSpPr>
        <p:spPr>
          <a:xfrm>
            <a:off x="4788024" y="1923678"/>
            <a:ext cx="4032126" cy="1015663"/>
          </a:xfrm>
          <a:prstGeom prst="rect">
            <a:avLst/>
          </a:prstGeom>
          <a:solidFill>
            <a:srgbClr val="FFFF00"/>
          </a:solidFill>
          <a:ln>
            <a:solidFill>
              <a:srgbClr val="FFC000"/>
            </a:solidFill>
          </a:ln>
        </p:spPr>
        <p:txBody>
          <a:bodyPr wrap="square" rtlCol="0">
            <a:spAutoFit/>
          </a:bodyPr>
          <a:lstStyle/>
          <a:p>
            <a:r>
              <a:rPr lang="zh-CN" altLang="zh-CN" sz="2000" b="1" dirty="0"/>
              <a:t>若账户甲余额不足，应用程序可以发现并让事务滚回，撤销已作的修改，恢复数据库到正确状态。</a:t>
            </a:r>
          </a:p>
        </p:txBody>
      </p:sp>
      <p:sp>
        <p:nvSpPr>
          <p:cNvPr id="30" name="TextBox 29"/>
          <p:cNvSpPr txBox="1"/>
          <p:nvPr/>
        </p:nvSpPr>
        <p:spPr>
          <a:xfrm>
            <a:off x="4788346" y="3075806"/>
            <a:ext cx="4032126" cy="707886"/>
          </a:xfrm>
          <a:prstGeom prst="rect">
            <a:avLst/>
          </a:prstGeom>
          <a:solidFill>
            <a:srgbClr val="FFFF00"/>
          </a:solidFill>
          <a:ln>
            <a:solidFill>
              <a:srgbClr val="FFC000"/>
            </a:solidFill>
          </a:ln>
        </p:spPr>
        <p:txBody>
          <a:bodyPr wrap="square" rtlCol="0">
            <a:spAutoFit/>
          </a:bodyPr>
          <a:lstStyle/>
          <a:p>
            <a:r>
              <a:rPr lang="zh-CN" altLang="en-US" sz="2000" b="1" dirty="0"/>
              <a:t>保证了两个更新操作要么全部完成要么全部不做。</a:t>
            </a:r>
          </a:p>
        </p:txBody>
      </p:sp>
    </p:spTree>
    <p:extLst>
      <p:ext uri="{BB962C8B-B14F-4D97-AF65-F5344CB8AC3E}">
        <p14:creationId xmlns:p14="http://schemas.microsoft.com/office/powerpoint/2010/main" val="2170514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3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7171" name="Rectangle 2"/>
          <p:cNvSpPr>
            <a:spLocks noGrp="1" noChangeArrowheads="1"/>
          </p:cNvSpPr>
          <p:nvPr>
            <p:ph type="title" idx="4294967295"/>
          </p:nvPr>
        </p:nvSpPr>
        <p:spPr>
          <a:xfrm>
            <a:off x="914400" y="192088"/>
            <a:ext cx="7391400" cy="422275"/>
          </a:xfrm>
        </p:spPr>
        <p:txBody>
          <a:bodyPr/>
          <a:lstStyle/>
          <a:p>
            <a:pPr eaLnBrk="1" hangingPunct="1"/>
            <a:r>
              <a:rPr lang="zh-CN" altLang="en-US" sz="3600" dirty="0"/>
              <a:t>非预期的事务故障</a:t>
            </a:r>
            <a:endParaRPr lang="zh-CN" altLang="zh-CN" sz="3600" dirty="0"/>
          </a:p>
        </p:txBody>
      </p:sp>
      <p:sp>
        <p:nvSpPr>
          <p:cNvPr id="7172" name="Rectangle 3"/>
          <p:cNvSpPr>
            <a:spLocks noGrp="1" noChangeArrowheads="1"/>
          </p:cNvSpPr>
          <p:nvPr>
            <p:ph type="body" idx="4294967295"/>
          </p:nvPr>
        </p:nvSpPr>
        <p:spPr>
          <a:xfrm>
            <a:off x="457200" y="844550"/>
            <a:ext cx="8229600" cy="3630613"/>
          </a:xfrm>
        </p:spPr>
        <p:txBody>
          <a:bodyPr/>
          <a:lstStyle/>
          <a:p>
            <a:pPr eaLnBrk="1" hangingPunct="1">
              <a:lnSpc>
                <a:spcPct val="120000"/>
              </a:lnSpc>
            </a:pPr>
            <a:r>
              <a:rPr lang="zh-CN" altLang="en-US" dirty="0"/>
              <a:t>事务内部更多的故障是非预期的，是不能由应用程序处理的。</a:t>
            </a:r>
          </a:p>
          <a:p>
            <a:pPr lvl="1" eaLnBrk="1" hangingPunct="1">
              <a:lnSpc>
                <a:spcPct val="150000"/>
              </a:lnSpc>
            </a:pPr>
            <a:r>
              <a:rPr lang="zh-CN" altLang="en-US" dirty="0"/>
              <a:t>运算溢出</a:t>
            </a:r>
          </a:p>
          <a:p>
            <a:pPr lvl="1" eaLnBrk="1" hangingPunct="1">
              <a:lnSpc>
                <a:spcPct val="150000"/>
              </a:lnSpc>
            </a:pPr>
            <a:r>
              <a:rPr lang="zh-CN" altLang="en-US" dirty="0"/>
              <a:t>并发事务发生死锁而被选中撤销该事务</a:t>
            </a:r>
          </a:p>
          <a:p>
            <a:pPr lvl="1" eaLnBrk="1" hangingPunct="1">
              <a:lnSpc>
                <a:spcPct val="150000"/>
              </a:lnSpc>
            </a:pPr>
            <a:r>
              <a:rPr lang="zh-CN" altLang="en-US" dirty="0"/>
              <a:t>违反了某些完整性限制而被终止等</a:t>
            </a:r>
          </a:p>
          <a:p>
            <a:pPr eaLnBrk="1" hangingPunct="1">
              <a:lnSpc>
                <a:spcPct val="150000"/>
              </a:lnSpc>
              <a:buFont typeface="Wingdings" pitchFamily="2" charset="2"/>
              <a:buNone/>
            </a:pPr>
            <a:r>
              <a:rPr lang="zh-CN" altLang="en-US" dirty="0"/>
              <a:t>   后面，事务故障仅指这类</a:t>
            </a:r>
            <a:r>
              <a:rPr lang="zh-CN" altLang="en-US" dirty="0">
                <a:solidFill>
                  <a:srgbClr val="FF00FF"/>
                </a:solidFill>
              </a:rPr>
              <a:t>非预期的故障</a:t>
            </a:r>
          </a:p>
        </p:txBody>
      </p:sp>
    </p:spTree>
    <p:extLst>
      <p:ext uri="{BB962C8B-B14F-4D97-AF65-F5344CB8AC3E}">
        <p14:creationId xmlns:p14="http://schemas.microsoft.com/office/powerpoint/2010/main" val="3926308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2">
                                            <p:txEl>
                                              <p:pRg st="1" end="1"/>
                                            </p:txEl>
                                          </p:spTgt>
                                        </p:tgtEl>
                                        <p:attrNameLst>
                                          <p:attrName>style.visibility</p:attrName>
                                        </p:attrNameLst>
                                      </p:cBhvr>
                                      <p:to>
                                        <p:strVal val="visible"/>
                                      </p:to>
                                    </p:set>
                                    <p:animEffect transition="in" filter="wipe(left)">
                                      <p:cBhvr>
                                        <p:cTn id="7" dur="500"/>
                                        <p:tgtEl>
                                          <p:spTgt spid="717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2">
                                            <p:txEl>
                                              <p:pRg st="2" end="2"/>
                                            </p:txEl>
                                          </p:spTgt>
                                        </p:tgtEl>
                                        <p:attrNameLst>
                                          <p:attrName>style.visibility</p:attrName>
                                        </p:attrNameLst>
                                      </p:cBhvr>
                                      <p:to>
                                        <p:strVal val="visible"/>
                                      </p:to>
                                    </p:set>
                                    <p:animEffect transition="in" filter="wipe(left)">
                                      <p:cBhvr>
                                        <p:cTn id="12" dur="500"/>
                                        <p:tgtEl>
                                          <p:spTgt spid="717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2">
                                            <p:txEl>
                                              <p:pRg st="3" end="3"/>
                                            </p:txEl>
                                          </p:spTgt>
                                        </p:tgtEl>
                                        <p:attrNameLst>
                                          <p:attrName>style.visibility</p:attrName>
                                        </p:attrNameLst>
                                      </p:cBhvr>
                                      <p:to>
                                        <p:strVal val="visible"/>
                                      </p:to>
                                    </p:set>
                                    <p:animEffect transition="in" filter="wipe(left)">
                                      <p:cBhvr>
                                        <p:cTn id="17" dur="500"/>
                                        <p:tgtEl>
                                          <p:spTgt spid="717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172">
                                            <p:txEl>
                                              <p:pRg st="4" end="4"/>
                                            </p:txEl>
                                          </p:spTgt>
                                        </p:tgtEl>
                                        <p:attrNameLst>
                                          <p:attrName>style.visibility</p:attrName>
                                        </p:attrNameLst>
                                      </p:cBhvr>
                                      <p:to>
                                        <p:strVal val="visible"/>
                                      </p:to>
                                    </p:set>
                                    <p:animEffect transition="in" filter="wipe(left)">
                                      <p:cBhvr>
                                        <p:cTn id="22" dur="500"/>
                                        <p:tgtEl>
                                          <p:spTgt spid="717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8195"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dirty="0"/>
              <a:t>事务内部故障</a:t>
            </a:r>
            <a:r>
              <a:rPr lang="zh-CN" altLang="en-US" sz="3600" dirty="0"/>
              <a:t>的恢复</a:t>
            </a:r>
            <a:endParaRPr lang="zh-CN" altLang="zh-CN" sz="3600" dirty="0"/>
          </a:p>
        </p:txBody>
      </p:sp>
      <p:sp>
        <p:nvSpPr>
          <p:cNvPr id="8196" name="Rectangle 3"/>
          <p:cNvSpPr>
            <a:spLocks noGrp="1" noChangeArrowheads="1"/>
          </p:cNvSpPr>
          <p:nvPr>
            <p:ph type="body" idx="4294967295"/>
          </p:nvPr>
        </p:nvSpPr>
        <p:spPr>
          <a:xfrm>
            <a:off x="457200" y="555526"/>
            <a:ext cx="8579296" cy="3384376"/>
          </a:xfrm>
        </p:spPr>
        <p:txBody>
          <a:bodyPr/>
          <a:lstStyle/>
          <a:p>
            <a:pPr eaLnBrk="1" hangingPunct="1">
              <a:lnSpc>
                <a:spcPct val="140000"/>
              </a:lnSpc>
            </a:pPr>
            <a:r>
              <a:rPr lang="zh-CN" altLang="en-US" dirty="0"/>
              <a:t>事务故障意味着</a:t>
            </a:r>
          </a:p>
          <a:p>
            <a:pPr lvl="1" eaLnBrk="1" hangingPunct="1">
              <a:lnSpc>
                <a:spcPct val="140000"/>
              </a:lnSpc>
            </a:pPr>
            <a:r>
              <a:rPr lang="zh-CN" altLang="en-US" sz="2200" dirty="0"/>
              <a:t>事务没有达到预期的终点</a:t>
            </a:r>
            <a:r>
              <a:rPr lang="en-US" altLang="zh-CN" sz="2200" dirty="0"/>
              <a:t>(COMMIT</a:t>
            </a:r>
            <a:r>
              <a:rPr lang="zh-CN" altLang="en-US" sz="2200" dirty="0"/>
              <a:t>或者显式的</a:t>
            </a:r>
            <a:r>
              <a:rPr lang="en-US" altLang="zh-CN" sz="2200" dirty="0"/>
              <a:t>ROLLBACK)</a:t>
            </a:r>
          </a:p>
          <a:p>
            <a:pPr lvl="1" eaLnBrk="1" hangingPunct="1">
              <a:lnSpc>
                <a:spcPct val="140000"/>
              </a:lnSpc>
            </a:pPr>
            <a:r>
              <a:rPr lang="zh-CN" altLang="en-US" sz="2200" dirty="0"/>
              <a:t>数据库可能处于不正确状态。 </a:t>
            </a:r>
          </a:p>
          <a:p>
            <a:pPr eaLnBrk="1" hangingPunct="1">
              <a:lnSpc>
                <a:spcPct val="140000"/>
              </a:lnSpc>
              <a:spcBef>
                <a:spcPct val="50000"/>
              </a:spcBef>
            </a:pPr>
            <a:r>
              <a:rPr lang="zh-CN" altLang="en-US" dirty="0"/>
              <a:t>事务故障的恢复：</a:t>
            </a:r>
            <a:r>
              <a:rPr lang="zh-CN" altLang="en-US" dirty="0">
                <a:solidFill>
                  <a:srgbClr val="FF00FF"/>
                </a:solidFill>
              </a:rPr>
              <a:t>事务撤消（</a:t>
            </a:r>
            <a:r>
              <a:rPr lang="en-US" altLang="zh-CN" dirty="0">
                <a:solidFill>
                  <a:srgbClr val="FF00FF"/>
                </a:solidFill>
              </a:rPr>
              <a:t>UNDO</a:t>
            </a:r>
            <a:r>
              <a:rPr lang="zh-CN" altLang="en-US" dirty="0">
                <a:solidFill>
                  <a:srgbClr val="FF00FF"/>
                </a:solidFill>
              </a:rPr>
              <a:t>）</a:t>
            </a:r>
          </a:p>
          <a:p>
            <a:pPr lvl="1" eaLnBrk="1" hangingPunct="1">
              <a:lnSpc>
                <a:spcPct val="140000"/>
              </a:lnSpc>
            </a:pPr>
            <a:r>
              <a:rPr lang="zh-CN" altLang="en-US" sz="2200" dirty="0"/>
              <a:t>强行回滚（</a:t>
            </a:r>
            <a:r>
              <a:rPr lang="en-US" altLang="zh-CN" sz="2200" dirty="0"/>
              <a:t>ROLLBACK</a:t>
            </a:r>
            <a:r>
              <a:rPr lang="zh-CN" altLang="en-US" sz="2200" dirty="0"/>
              <a:t>）该事务</a:t>
            </a:r>
          </a:p>
          <a:p>
            <a:pPr lvl="1" eaLnBrk="1" hangingPunct="1">
              <a:lnSpc>
                <a:spcPct val="140000"/>
              </a:lnSpc>
            </a:pPr>
            <a:r>
              <a:rPr lang="zh-CN" altLang="en-US" sz="2200" dirty="0"/>
              <a:t>撤销该事务已经作出的任何对数据库的修改，使得该事务象根本没有启动一样</a:t>
            </a:r>
          </a:p>
          <a:p>
            <a:pPr eaLnBrk="1" hangingPunct="1"/>
            <a:endParaRPr lang="en-US" altLang="zh-CN" sz="2400" dirty="0"/>
          </a:p>
        </p:txBody>
      </p:sp>
    </p:spTree>
    <p:extLst>
      <p:ext uri="{BB962C8B-B14F-4D97-AF65-F5344CB8AC3E}">
        <p14:creationId xmlns:p14="http://schemas.microsoft.com/office/powerpoint/2010/main" val="403787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wipe(left)">
                                      <p:cBhvr>
                                        <p:cTn id="7" dur="500"/>
                                        <p:tgtEl>
                                          <p:spTgt spid="819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8196">
                                            <p:txEl>
                                              <p:pRg st="1" end="1"/>
                                            </p:txEl>
                                          </p:spTgt>
                                        </p:tgtEl>
                                        <p:attrNameLst>
                                          <p:attrName>style.visibility</p:attrName>
                                        </p:attrNameLst>
                                      </p:cBhvr>
                                      <p:to>
                                        <p:strVal val="visible"/>
                                      </p:to>
                                    </p:set>
                                    <p:animEffect transition="in" filter="wipe(left)">
                                      <p:cBhvr>
                                        <p:cTn id="11" dur="500"/>
                                        <p:tgtEl>
                                          <p:spTgt spid="8196">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8196">
                                            <p:txEl>
                                              <p:pRg st="2" end="2"/>
                                            </p:txEl>
                                          </p:spTgt>
                                        </p:tgtEl>
                                        <p:attrNameLst>
                                          <p:attrName>style.visibility</p:attrName>
                                        </p:attrNameLst>
                                      </p:cBhvr>
                                      <p:to>
                                        <p:strVal val="visible"/>
                                      </p:to>
                                    </p:set>
                                    <p:animEffect transition="in" filter="wipe(left)">
                                      <p:cBhvr>
                                        <p:cTn id="15" dur="500"/>
                                        <p:tgtEl>
                                          <p:spTgt spid="819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8196">
                                            <p:txEl>
                                              <p:pRg st="3" end="3"/>
                                            </p:txEl>
                                          </p:spTgt>
                                        </p:tgtEl>
                                        <p:attrNameLst>
                                          <p:attrName>style.visibility</p:attrName>
                                        </p:attrNameLst>
                                      </p:cBhvr>
                                      <p:to>
                                        <p:strVal val="visible"/>
                                      </p:to>
                                    </p:set>
                                    <p:animEffect transition="in" filter="wipe(left)">
                                      <p:cBhvr>
                                        <p:cTn id="20" dur="500"/>
                                        <p:tgtEl>
                                          <p:spTgt spid="8196">
                                            <p:txEl>
                                              <p:pRg st="3" end="3"/>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8196">
                                            <p:txEl>
                                              <p:pRg st="4" end="4"/>
                                            </p:txEl>
                                          </p:spTgt>
                                        </p:tgtEl>
                                        <p:attrNameLst>
                                          <p:attrName>style.visibility</p:attrName>
                                        </p:attrNameLst>
                                      </p:cBhvr>
                                      <p:to>
                                        <p:strVal val="visible"/>
                                      </p:to>
                                    </p:set>
                                    <p:animEffect transition="in" filter="wipe(left)">
                                      <p:cBhvr>
                                        <p:cTn id="24" dur="500"/>
                                        <p:tgtEl>
                                          <p:spTgt spid="8196">
                                            <p:txEl>
                                              <p:pRg st="4" end="4"/>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8196">
                                            <p:txEl>
                                              <p:pRg st="5" end="5"/>
                                            </p:txEl>
                                          </p:spTgt>
                                        </p:tgtEl>
                                        <p:attrNameLst>
                                          <p:attrName>style.visibility</p:attrName>
                                        </p:attrNameLst>
                                      </p:cBhvr>
                                      <p:to>
                                        <p:strVal val="visible"/>
                                      </p:to>
                                    </p:set>
                                    <p:animEffect transition="in" filter="wipe(left)">
                                      <p:cBhvr>
                                        <p:cTn id="28" dur="500"/>
                                        <p:tgtEl>
                                          <p:spTgt spid="819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9219" name="Rectangle 2"/>
          <p:cNvSpPr>
            <a:spLocks noGrp="1" noChangeArrowheads="1"/>
          </p:cNvSpPr>
          <p:nvPr>
            <p:ph type="title" idx="4294967295"/>
          </p:nvPr>
        </p:nvSpPr>
        <p:spPr>
          <a:xfrm>
            <a:off x="842963" y="192088"/>
            <a:ext cx="7391400" cy="422275"/>
          </a:xfrm>
        </p:spPr>
        <p:txBody>
          <a:bodyPr/>
          <a:lstStyle/>
          <a:p>
            <a:pPr eaLnBrk="1" hangingPunct="1"/>
            <a:r>
              <a:rPr lang="en-US" altLang="zh-CN" sz="3600"/>
              <a:t>2.</a:t>
            </a:r>
            <a:r>
              <a:rPr lang="zh-CN" altLang="zh-CN" sz="3600"/>
              <a:t>系统故障</a:t>
            </a:r>
          </a:p>
        </p:txBody>
      </p:sp>
      <p:sp>
        <p:nvSpPr>
          <p:cNvPr id="9220" name="Rectangle 3"/>
          <p:cNvSpPr>
            <a:spLocks noGrp="1" noChangeArrowheads="1"/>
          </p:cNvSpPr>
          <p:nvPr>
            <p:ph type="body" idx="4294967295"/>
          </p:nvPr>
        </p:nvSpPr>
        <p:spPr>
          <a:xfrm>
            <a:off x="457200" y="679451"/>
            <a:ext cx="8229600" cy="4227512"/>
          </a:xfrm>
        </p:spPr>
        <p:txBody>
          <a:bodyPr/>
          <a:lstStyle/>
          <a:p>
            <a:pPr eaLnBrk="1" hangingPunct="1"/>
            <a:r>
              <a:rPr lang="zh-CN" altLang="en-US" dirty="0"/>
              <a:t>系统故障</a:t>
            </a:r>
          </a:p>
          <a:p>
            <a:pPr lvl="1" eaLnBrk="1" hangingPunct="1">
              <a:spcBef>
                <a:spcPts val="600"/>
              </a:spcBef>
              <a:buFont typeface="Wingdings" pitchFamily="2" charset="2"/>
              <a:buNone/>
            </a:pPr>
            <a:r>
              <a:rPr lang="zh-CN" altLang="en-US" dirty="0"/>
              <a:t>称为软故障，是指造成系统停止运转的任何事件，使得</a:t>
            </a:r>
          </a:p>
          <a:p>
            <a:pPr lvl="1" eaLnBrk="1" hangingPunct="1">
              <a:spcBef>
                <a:spcPts val="600"/>
              </a:spcBef>
              <a:buFont typeface="Wingdings" pitchFamily="2" charset="2"/>
              <a:buNone/>
            </a:pPr>
            <a:r>
              <a:rPr lang="zh-CN" altLang="en-US" dirty="0"/>
              <a:t>系统要重新启动。 </a:t>
            </a:r>
            <a:endParaRPr lang="en-US" altLang="zh-CN" dirty="0"/>
          </a:p>
          <a:p>
            <a:pPr marL="342900" lvl="1" indent="-342900" eaLnBrk="1" hangingPunct="1">
              <a:buFont typeface="Wingdings" pitchFamily="2" charset="2"/>
              <a:buChar char="v"/>
            </a:pPr>
            <a:r>
              <a:rPr lang="zh-CN" altLang="en-US" dirty="0">
                <a:cs typeface="+mn-cs"/>
              </a:rPr>
              <a:t>系统故障的常见原因：</a:t>
            </a:r>
          </a:p>
          <a:p>
            <a:pPr lvl="1" eaLnBrk="1" hangingPunct="1">
              <a:spcBef>
                <a:spcPts val="1200"/>
              </a:spcBef>
            </a:pPr>
            <a:r>
              <a:rPr lang="zh-CN" altLang="en-US" dirty="0"/>
              <a:t>特定类型的硬件错误（如</a:t>
            </a:r>
            <a:r>
              <a:rPr lang="en-US" altLang="zh-CN" dirty="0"/>
              <a:t>CPU</a:t>
            </a:r>
            <a:r>
              <a:rPr lang="zh-CN" altLang="en-US" dirty="0"/>
              <a:t>故障）</a:t>
            </a:r>
          </a:p>
          <a:p>
            <a:pPr lvl="1" eaLnBrk="1" hangingPunct="1"/>
            <a:r>
              <a:rPr lang="zh-CN" altLang="en-US" dirty="0"/>
              <a:t>操作系统故障</a:t>
            </a:r>
          </a:p>
          <a:p>
            <a:pPr lvl="1" eaLnBrk="1" hangingPunct="1"/>
            <a:r>
              <a:rPr lang="zh-CN" altLang="en-US" dirty="0"/>
              <a:t>数据库管理系统代码错误</a:t>
            </a:r>
          </a:p>
          <a:p>
            <a:pPr lvl="1" eaLnBrk="1" hangingPunct="1"/>
            <a:r>
              <a:rPr lang="zh-CN" altLang="en-US" dirty="0"/>
              <a:t>系统断电</a:t>
            </a:r>
            <a:endParaRPr lang="en-US" altLang="zh-CN" dirty="0"/>
          </a:p>
          <a:p>
            <a:pPr lvl="1" eaLnBrk="1" hangingPunct="1"/>
            <a:r>
              <a:rPr lang="zh-CN" altLang="en-US" dirty="0"/>
              <a:t>导致系统崩溃的计算机病毒</a:t>
            </a:r>
          </a:p>
          <a:p>
            <a:pPr marL="457200" lvl="1" indent="0" eaLnBrk="1" hangingPunct="1">
              <a:buNone/>
            </a:pPr>
            <a:endParaRPr lang="en-US" altLang="zh-CN" dirty="0"/>
          </a:p>
        </p:txBody>
      </p:sp>
    </p:spTree>
    <p:extLst>
      <p:ext uri="{BB962C8B-B14F-4D97-AF65-F5344CB8AC3E}">
        <p14:creationId xmlns:p14="http://schemas.microsoft.com/office/powerpoint/2010/main" val="1825263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txBox="1">
            <a:spLocks noGrp="1" noChangeArrowheads="1"/>
          </p:cNvSpPr>
          <p:nvPr/>
        </p:nvSpPr>
        <p:spPr bwMode="auto">
          <a:xfrm>
            <a:off x="5244263" y="4115068"/>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9219" name="Rectangle 2"/>
          <p:cNvSpPr>
            <a:spLocks noGrp="1" noChangeArrowheads="1"/>
          </p:cNvSpPr>
          <p:nvPr>
            <p:ph type="title" idx="4294967295"/>
          </p:nvPr>
        </p:nvSpPr>
        <p:spPr>
          <a:xfrm>
            <a:off x="842963" y="192088"/>
            <a:ext cx="7391400" cy="422275"/>
          </a:xfrm>
        </p:spPr>
        <p:txBody>
          <a:bodyPr/>
          <a:lstStyle/>
          <a:p>
            <a:pPr eaLnBrk="1" hangingPunct="1"/>
            <a:r>
              <a:rPr lang="zh-CN" altLang="zh-CN" sz="3600" dirty="0"/>
              <a:t>系统故障</a:t>
            </a:r>
            <a:r>
              <a:rPr lang="zh-CN" altLang="en-US" sz="3600" dirty="0"/>
              <a:t>（续）</a:t>
            </a:r>
            <a:endParaRPr lang="zh-CN" altLang="zh-CN" sz="3600" dirty="0"/>
          </a:p>
        </p:txBody>
      </p:sp>
      <p:sp>
        <p:nvSpPr>
          <p:cNvPr id="9220" name="Rectangle 3"/>
          <p:cNvSpPr>
            <a:spLocks noGrp="1" noChangeArrowheads="1"/>
          </p:cNvSpPr>
          <p:nvPr>
            <p:ph type="body" idx="4294967295"/>
          </p:nvPr>
        </p:nvSpPr>
        <p:spPr>
          <a:xfrm>
            <a:off x="457200" y="915988"/>
            <a:ext cx="8229600" cy="3371850"/>
          </a:xfrm>
        </p:spPr>
        <p:txBody>
          <a:bodyPr/>
          <a:lstStyle/>
          <a:p>
            <a:pPr eaLnBrk="1" hangingPunct="1"/>
            <a:r>
              <a:rPr lang="zh-CN" altLang="en-US" dirty="0"/>
              <a:t>系统故障的影响：</a:t>
            </a:r>
            <a:endParaRPr lang="en-US" altLang="zh-CN" dirty="0"/>
          </a:p>
          <a:p>
            <a:pPr marL="0" lvl="1" indent="0" eaLnBrk="1" hangingPunct="1">
              <a:spcBef>
                <a:spcPts val="1200"/>
              </a:spcBef>
              <a:spcAft>
                <a:spcPts val="1200"/>
              </a:spcAft>
              <a:buNone/>
            </a:pPr>
            <a:r>
              <a:rPr lang="zh-CN" altLang="en-US" dirty="0"/>
              <a:t>     影响正在运行的所有事务，但不破坏数据库</a:t>
            </a:r>
          </a:p>
          <a:p>
            <a:pPr lvl="1" eaLnBrk="1" hangingPunct="1">
              <a:spcBef>
                <a:spcPct val="50000"/>
              </a:spcBef>
            </a:pPr>
            <a:r>
              <a:rPr lang="zh-CN" altLang="en-US" dirty="0"/>
              <a:t>所有正在运行的事务都非正常终止</a:t>
            </a:r>
          </a:p>
          <a:p>
            <a:pPr lvl="1" eaLnBrk="1" hangingPunct="1">
              <a:spcBef>
                <a:spcPct val="50000"/>
              </a:spcBef>
            </a:pPr>
            <a:r>
              <a:rPr lang="zh-CN" altLang="en-US" dirty="0"/>
              <a:t>部分</a:t>
            </a:r>
            <a:r>
              <a:rPr lang="zh-CN" altLang="zh-CN" dirty="0"/>
              <a:t>尚未完成的事务的结果可能已送入物理数据库，从而造成数据库可能处于不正确的状态</a:t>
            </a:r>
            <a:endParaRPr lang="zh-CN" altLang="en-US" dirty="0"/>
          </a:p>
          <a:p>
            <a:pPr lvl="1" eaLnBrk="1" hangingPunct="1"/>
            <a:r>
              <a:rPr lang="zh-CN" altLang="en-US" dirty="0"/>
              <a:t>内存中数据库缓冲区的信息全部丢失</a:t>
            </a:r>
          </a:p>
          <a:p>
            <a:pPr marL="457200" lvl="1" indent="0" eaLnBrk="1" hangingPunct="1">
              <a:buNone/>
            </a:pPr>
            <a:endParaRPr lang="en-US" altLang="zh-CN" dirty="0"/>
          </a:p>
        </p:txBody>
      </p:sp>
      <p:sp>
        <p:nvSpPr>
          <p:cNvPr id="2" name="线形标注 2 1"/>
          <p:cNvSpPr/>
          <p:nvPr/>
        </p:nvSpPr>
        <p:spPr bwMode="auto">
          <a:xfrm>
            <a:off x="6478630" y="1912609"/>
            <a:ext cx="2366083" cy="1080120"/>
          </a:xfrm>
          <a:prstGeom prst="borderCallout2">
            <a:avLst>
              <a:gd name="adj1" fmla="val 18750"/>
              <a:gd name="adj2" fmla="val -8333"/>
              <a:gd name="adj3" fmla="val 18750"/>
              <a:gd name="adj4" fmla="val -16667"/>
              <a:gd name="adj5" fmla="val 53423"/>
              <a:gd name="adj6" fmla="val -22746"/>
            </a:avLst>
          </a:prstGeom>
          <a:solidFill>
            <a:srgbClr val="FFFF00"/>
          </a:solid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zh-CN" sz="2000" b="1" dirty="0"/>
              <a:t>所有活跃事务</a:t>
            </a:r>
            <a:r>
              <a:rPr lang="zh-CN" altLang="en-US" sz="2000" b="1" dirty="0"/>
              <a:t>正在执行</a:t>
            </a:r>
            <a:r>
              <a:rPr lang="zh-CN" altLang="zh-CN" sz="2000" b="1" dirty="0"/>
              <a:t>，没有全部完成</a:t>
            </a:r>
            <a:r>
              <a:rPr lang="zh-CN" altLang="en-US" sz="2000" b="1" dirty="0"/>
              <a:t>。</a:t>
            </a:r>
            <a:endParaRPr kumimoji="0" lang="zh-CN" altLang="en-US" sz="2000" b="1" i="0" u="none" strike="noStrike" cap="none" normalizeH="0" baseline="0" dirty="0">
              <a:ln>
                <a:noFill/>
              </a:ln>
              <a:solidFill>
                <a:schemeClr val="tx1"/>
              </a:solidFill>
              <a:effectLst/>
              <a:latin typeface="Arial" pitchFamily="34" charset="0"/>
            </a:endParaRPr>
          </a:p>
        </p:txBody>
      </p:sp>
      <p:sp>
        <p:nvSpPr>
          <p:cNvPr id="6" name="线形标注 2 5"/>
          <p:cNvSpPr/>
          <p:nvPr/>
        </p:nvSpPr>
        <p:spPr bwMode="auto">
          <a:xfrm>
            <a:off x="5244313" y="3717826"/>
            <a:ext cx="3600400" cy="1140024"/>
          </a:xfrm>
          <a:prstGeom prst="borderCallout2">
            <a:avLst>
              <a:gd name="adj1" fmla="val 18750"/>
              <a:gd name="adj2" fmla="val -8333"/>
              <a:gd name="adj3" fmla="val 18750"/>
              <a:gd name="adj4" fmla="val -16667"/>
              <a:gd name="adj5" fmla="val 9326"/>
              <a:gd name="adj6" fmla="val -30489"/>
            </a:avLst>
          </a:prstGeom>
          <a:solidFill>
            <a:srgbClr val="FFFF00"/>
          </a:solidFill>
          <a:ln w="38100" cap="flat" cmpd="sng" algn="ctr">
            <a:solidFill>
              <a:srgbClr val="FFC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zh-CN" altLang="en-US" sz="2000" b="1" dirty="0"/>
              <a:t>部分已完成事务</a:t>
            </a:r>
            <a:r>
              <a:rPr lang="zh-CN" altLang="zh-CN" sz="2000" b="1" dirty="0"/>
              <a:t>更新后的数据还</a:t>
            </a:r>
            <a:r>
              <a:rPr lang="zh-CN" altLang="en-US" sz="2000" b="1" dirty="0"/>
              <a:t>在缓冲区中，</a:t>
            </a:r>
            <a:r>
              <a:rPr lang="zh-CN" altLang="zh-CN" sz="2000" b="1" dirty="0"/>
              <a:t>没有来得及刷到硬盘上，这些更新就丢失了</a:t>
            </a:r>
            <a:endParaRPr kumimoji="0" lang="zh-CN" altLang="en-US" sz="2000" b="1" i="0" u="none" strike="noStrike" cap="none" normalizeH="0" baseline="0" dirty="0">
              <a:ln>
                <a:noFill/>
              </a:ln>
              <a:solidFill>
                <a:schemeClr val="tx1"/>
              </a:solidFill>
              <a:effectLst/>
              <a:latin typeface="Arial" pitchFamily="34" charset="0"/>
            </a:endParaRPr>
          </a:p>
        </p:txBody>
      </p:sp>
    </p:spTree>
    <p:extLst>
      <p:ext uri="{BB962C8B-B14F-4D97-AF65-F5344CB8AC3E}">
        <p14:creationId xmlns:p14="http://schemas.microsoft.com/office/powerpoint/2010/main" val="976952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20">
                                            <p:txEl>
                                              <p:pRg st="2" end="2"/>
                                            </p:txEl>
                                          </p:spTgt>
                                        </p:tgtEl>
                                        <p:attrNameLst>
                                          <p:attrName>style.visibility</p:attrName>
                                        </p:attrNameLst>
                                      </p:cBhvr>
                                      <p:to>
                                        <p:strVal val="visible"/>
                                      </p:to>
                                    </p:set>
                                    <p:animEffect transition="in" filter="wipe(left)">
                                      <p:cBhvr>
                                        <p:cTn id="7" dur="500"/>
                                        <p:tgtEl>
                                          <p:spTgt spid="922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1267"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系统故障的恢复</a:t>
            </a:r>
          </a:p>
        </p:txBody>
      </p:sp>
      <p:sp>
        <p:nvSpPr>
          <p:cNvPr id="11268" name="Rectangle 3"/>
          <p:cNvSpPr>
            <a:spLocks noGrp="1" noChangeArrowheads="1"/>
          </p:cNvSpPr>
          <p:nvPr>
            <p:ph type="body" idx="4294967295"/>
          </p:nvPr>
        </p:nvSpPr>
        <p:spPr>
          <a:xfrm>
            <a:off x="457200" y="896938"/>
            <a:ext cx="8229600" cy="3630612"/>
          </a:xfrm>
        </p:spPr>
        <p:txBody>
          <a:bodyPr/>
          <a:lstStyle/>
          <a:p>
            <a:pPr eaLnBrk="1" hangingPunct="1">
              <a:lnSpc>
                <a:spcPct val="120000"/>
              </a:lnSpc>
            </a:pPr>
            <a:r>
              <a:rPr lang="zh-CN" altLang="en-US" sz="2400" dirty="0"/>
              <a:t>发生系统故障时，一些尚未完成的事务的结果可能已送入物理数据库，造成数据库可能处于不正确状态。</a:t>
            </a:r>
            <a:endParaRPr lang="en-US" altLang="zh-CN" sz="2400" dirty="0"/>
          </a:p>
          <a:p>
            <a:pPr eaLnBrk="1" hangingPunct="1">
              <a:lnSpc>
                <a:spcPct val="120000"/>
              </a:lnSpc>
            </a:pPr>
            <a:endParaRPr lang="en-US" altLang="zh-CN" sz="2400" dirty="0"/>
          </a:p>
          <a:p>
            <a:pPr marL="342900" lvl="1" indent="-342900" eaLnBrk="1" hangingPunct="1">
              <a:lnSpc>
                <a:spcPct val="120000"/>
              </a:lnSpc>
              <a:buFont typeface="Wingdings" pitchFamily="2" charset="2"/>
              <a:buChar char="v"/>
            </a:pPr>
            <a:r>
              <a:rPr lang="zh-CN" altLang="en-US" dirty="0"/>
              <a:t>恢复策略：系统重新启动时，恢复程序让所有非正常终止的事务回滚，强行撤消（</a:t>
            </a:r>
            <a:r>
              <a:rPr lang="en-US" altLang="zh-CN" dirty="0"/>
              <a:t>UNDO</a:t>
            </a:r>
            <a:r>
              <a:rPr lang="zh-CN" altLang="en-US" dirty="0"/>
              <a:t>）所有未完成事务</a:t>
            </a:r>
          </a:p>
          <a:p>
            <a:pPr eaLnBrk="1" hangingPunct="1">
              <a:lnSpc>
                <a:spcPct val="120000"/>
              </a:lnSpc>
            </a:pPr>
            <a:endParaRPr lang="zh-CN" altLang="en-US" sz="2400" dirty="0"/>
          </a:p>
        </p:txBody>
      </p:sp>
    </p:spTree>
    <p:extLst>
      <p:ext uri="{BB962C8B-B14F-4D97-AF65-F5344CB8AC3E}">
        <p14:creationId xmlns:p14="http://schemas.microsoft.com/office/powerpoint/2010/main" val="2849210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2291"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系统故障的恢复</a:t>
            </a:r>
          </a:p>
        </p:txBody>
      </p:sp>
      <p:sp>
        <p:nvSpPr>
          <p:cNvPr id="12292" name="Rectangle 3"/>
          <p:cNvSpPr>
            <a:spLocks noGrp="1" noChangeArrowheads="1"/>
          </p:cNvSpPr>
          <p:nvPr>
            <p:ph type="body" idx="4294967295"/>
          </p:nvPr>
        </p:nvSpPr>
        <p:spPr>
          <a:xfrm>
            <a:off x="457200" y="896938"/>
            <a:ext cx="8229600" cy="3630612"/>
          </a:xfrm>
        </p:spPr>
        <p:txBody>
          <a:bodyPr/>
          <a:lstStyle/>
          <a:p>
            <a:pPr eaLnBrk="1" hangingPunct="1">
              <a:lnSpc>
                <a:spcPct val="120000"/>
              </a:lnSpc>
            </a:pPr>
            <a:r>
              <a:rPr lang="zh-CN" altLang="en-US" sz="2400" dirty="0"/>
              <a:t>发生系统故障时，有些已完成的事务可能有一部分甚至全部留在缓冲区，尚未写回到磁盘上的物理数据库中，系统故障使得这些事务对数据库的修改部分或全部丢失</a:t>
            </a:r>
            <a:endParaRPr lang="en-US" altLang="zh-CN" sz="2400" dirty="0"/>
          </a:p>
          <a:p>
            <a:pPr marL="342900" lvl="1" indent="-342900" eaLnBrk="1" hangingPunct="1">
              <a:lnSpc>
                <a:spcPct val="120000"/>
              </a:lnSpc>
              <a:buFont typeface="Wingdings" pitchFamily="2" charset="2"/>
              <a:buChar char="v"/>
            </a:pPr>
            <a:r>
              <a:rPr lang="zh-CN" altLang="en-US" dirty="0"/>
              <a:t>恢复策略：系统重新启动时，恢复程序需要重做（</a:t>
            </a:r>
            <a:r>
              <a:rPr lang="en-US" altLang="zh-CN" dirty="0"/>
              <a:t>REDO</a:t>
            </a:r>
            <a:r>
              <a:rPr lang="zh-CN" altLang="en-US" dirty="0"/>
              <a:t>）所有已提交的事务</a:t>
            </a:r>
          </a:p>
          <a:p>
            <a:pPr eaLnBrk="1" hangingPunct="1">
              <a:lnSpc>
                <a:spcPct val="120000"/>
              </a:lnSpc>
            </a:pPr>
            <a:endParaRPr lang="zh-CN" altLang="en-US" sz="2400" dirty="0"/>
          </a:p>
        </p:txBody>
      </p:sp>
      <p:sp>
        <p:nvSpPr>
          <p:cNvPr id="2" name="TextBox 1"/>
          <p:cNvSpPr txBox="1"/>
          <p:nvPr/>
        </p:nvSpPr>
        <p:spPr>
          <a:xfrm>
            <a:off x="755576" y="3365332"/>
            <a:ext cx="5529808" cy="1200329"/>
          </a:xfrm>
          <a:prstGeom prst="rect">
            <a:avLst/>
          </a:prstGeom>
          <a:solidFill>
            <a:srgbClr val="FFFF00"/>
          </a:solidFill>
          <a:ln>
            <a:solidFill>
              <a:srgbClr val="FFC000"/>
            </a:solidFill>
          </a:ln>
        </p:spPr>
        <p:txBody>
          <a:bodyPr wrap="square" rtlCol="0">
            <a:spAutoFit/>
          </a:bodyPr>
          <a:lstStyle/>
          <a:p>
            <a:r>
              <a:rPr lang="en-US" altLang="zh-CN" sz="2400" b="1" dirty="0">
                <a:solidFill>
                  <a:srgbClr val="FF0000"/>
                </a:solidFill>
              </a:rPr>
              <a:t>   </a:t>
            </a:r>
            <a:r>
              <a:rPr lang="zh-CN" altLang="zh-CN" sz="2400" b="1" dirty="0">
                <a:solidFill>
                  <a:srgbClr val="FF0000"/>
                </a:solidFill>
              </a:rPr>
              <a:t>系统故障的恢复需要做两件事情</a:t>
            </a:r>
            <a:r>
              <a:rPr lang="zh-CN" altLang="en-US" sz="2400" b="1" dirty="0">
                <a:solidFill>
                  <a:srgbClr val="FF0000"/>
                </a:solidFill>
              </a:rPr>
              <a:t>：</a:t>
            </a:r>
            <a:endParaRPr lang="en-US" altLang="zh-CN" sz="2400" b="1" dirty="0">
              <a:solidFill>
                <a:srgbClr val="FF0000"/>
              </a:solidFill>
            </a:endParaRPr>
          </a:p>
          <a:p>
            <a:r>
              <a:rPr lang="en-US" altLang="zh-CN" sz="2400" b="1" dirty="0">
                <a:solidFill>
                  <a:srgbClr val="FF0000"/>
                </a:solidFill>
              </a:rPr>
              <a:t>     1. </a:t>
            </a:r>
            <a:r>
              <a:rPr lang="zh-CN" altLang="zh-CN" sz="2400" b="1" dirty="0">
                <a:solidFill>
                  <a:srgbClr val="FF0000"/>
                </a:solidFill>
              </a:rPr>
              <a:t>撤销所有未完成的事务</a:t>
            </a:r>
            <a:endParaRPr lang="en-US" altLang="zh-CN" sz="2400" b="1" dirty="0">
              <a:solidFill>
                <a:srgbClr val="FF0000"/>
              </a:solidFill>
            </a:endParaRPr>
          </a:p>
          <a:p>
            <a:r>
              <a:rPr lang="en-US" altLang="zh-CN" sz="2400" b="1" dirty="0">
                <a:solidFill>
                  <a:srgbClr val="FF0000"/>
                </a:solidFill>
              </a:rPr>
              <a:t>     2. </a:t>
            </a:r>
            <a:r>
              <a:rPr lang="zh-CN" altLang="en-US" sz="2400" b="1" dirty="0">
                <a:solidFill>
                  <a:srgbClr val="FF0000"/>
                </a:solidFill>
              </a:rPr>
              <a:t>重</a:t>
            </a:r>
            <a:r>
              <a:rPr lang="zh-CN" altLang="zh-CN" sz="2400" b="1" dirty="0">
                <a:solidFill>
                  <a:srgbClr val="FF0000"/>
                </a:solidFill>
              </a:rPr>
              <a:t>做所有已提交的事务</a:t>
            </a:r>
            <a:endParaRPr lang="zh-CN" altLang="en-US" sz="2400" b="1" dirty="0">
              <a:solidFill>
                <a:srgbClr val="FF0000"/>
              </a:solidFill>
            </a:endParaRPr>
          </a:p>
        </p:txBody>
      </p:sp>
    </p:spTree>
    <p:extLst>
      <p:ext uri="{BB962C8B-B14F-4D97-AF65-F5344CB8AC3E}">
        <p14:creationId xmlns:p14="http://schemas.microsoft.com/office/powerpoint/2010/main" val="24800768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3315"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a:t>3.</a:t>
            </a:r>
            <a:r>
              <a:rPr lang="zh-CN" altLang="zh-CN" sz="3600"/>
              <a:t>介质故障</a:t>
            </a:r>
          </a:p>
        </p:txBody>
      </p:sp>
      <p:sp>
        <p:nvSpPr>
          <p:cNvPr id="13316" name="Rectangle 3"/>
          <p:cNvSpPr>
            <a:spLocks noGrp="1" noChangeArrowheads="1"/>
          </p:cNvSpPr>
          <p:nvPr>
            <p:ph type="body" idx="4294967295"/>
          </p:nvPr>
        </p:nvSpPr>
        <p:spPr>
          <a:xfrm>
            <a:off x="457200" y="614363"/>
            <a:ext cx="8229600" cy="3524250"/>
          </a:xfrm>
        </p:spPr>
        <p:txBody>
          <a:bodyPr/>
          <a:lstStyle/>
          <a:p>
            <a:pPr eaLnBrk="1" hangingPunct="1">
              <a:lnSpc>
                <a:spcPct val="114000"/>
              </a:lnSpc>
              <a:spcBef>
                <a:spcPct val="0"/>
              </a:spcBef>
            </a:pPr>
            <a:r>
              <a:rPr lang="zh-CN" altLang="en-US" sz="2400" dirty="0"/>
              <a:t>介质故障</a:t>
            </a:r>
          </a:p>
          <a:p>
            <a:pPr lvl="1" eaLnBrk="1" hangingPunct="1">
              <a:lnSpc>
                <a:spcPct val="114000"/>
              </a:lnSpc>
              <a:spcBef>
                <a:spcPct val="0"/>
              </a:spcBef>
              <a:buFont typeface="Wingdings" pitchFamily="2" charset="2"/>
              <a:buNone/>
            </a:pPr>
            <a:r>
              <a:rPr lang="zh-CN" altLang="en-US" sz="2000" dirty="0"/>
              <a:t>称为硬故障，指外存故障</a:t>
            </a:r>
          </a:p>
          <a:p>
            <a:pPr lvl="1" eaLnBrk="1" hangingPunct="1">
              <a:lnSpc>
                <a:spcPct val="114000"/>
              </a:lnSpc>
              <a:spcBef>
                <a:spcPct val="0"/>
              </a:spcBef>
            </a:pPr>
            <a:r>
              <a:rPr lang="zh-CN" altLang="en-US" sz="2000" dirty="0"/>
              <a:t>磁盘损坏</a:t>
            </a:r>
          </a:p>
          <a:p>
            <a:pPr lvl="1" eaLnBrk="1" hangingPunct="1">
              <a:lnSpc>
                <a:spcPct val="114000"/>
              </a:lnSpc>
              <a:spcBef>
                <a:spcPct val="0"/>
              </a:spcBef>
            </a:pPr>
            <a:r>
              <a:rPr lang="zh-CN" altLang="en-US" sz="2000" dirty="0"/>
              <a:t>磁头碰撞</a:t>
            </a:r>
          </a:p>
          <a:p>
            <a:pPr lvl="1" eaLnBrk="1" hangingPunct="1">
              <a:lnSpc>
                <a:spcPct val="114000"/>
              </a:lnSpc>
              <a:spcBef>
                <a:spcPct val="0"/>
              </a:spcBef>
            </a:pPr>
            <a:r>
              <a:rPr lang="zh-CN" altLang="en-US" sz="2000" dirty="0"/>
              <a:t>瞬时强磁场干扰</a:t>
            </a:r>
            <a:endParaRPr lang="en-US" altLang="zh-CN" sz="2000" dirty="0"/>
          </a:p>
          <a:p>
            <a:pPr lvl="1" eaLnBrk="1" hangingPunct="1">
              <a:lnSpc>
                <a:spcPct val="114000"/>
              </a:lnSpc>
              <a:spcBef>
                <a:spcPct val="0"/>
              </a:spcBef>
            </a:pPr>
            <a:r>
              <a:rPr lang="zh-CN" altLang="en-US" sz="2000" dirty="0"/>
              <a:t>破坏硬盘数据的计算机病毒</a:t>
            </a:r>
          </a:p>
          <a:p>
            <a:pPr eaLnBrk="1" hangingPunct="1">
              <a:lnSpc>
                <a:spcPct val="114000"/>
              </a:lnSpc>
              <a:spcBef>
                <a:spcPct val="0"/>
              </a:spcBef>
            </a:pPr>
            <a:r>
              <a:rPr lang="zh-CN" altLang="en-US" sz="2400" dirty="0"/>
              <a:t>介质故障破坏数据库或部分数据库，并影响正在存取这部分数据的所有事务 </a:t>
            </a:r>
          </a:p>
          <a:p>
            <a:pPr eaLnBrk="1" hangingPunct="1">
              <a:lnSpc>
                <a:spcPct val="114000"/>
              </a:lnSpc>
              <a:spcBef>
                <a:spcPct val="0"/>
              </a:spcBef>
            </a:pPr>
            <a:r>
              <a:rPr lang="zh-CN" altLang="en-US" sz="2400" dirty="0"/>
              <a:t>介质故障比前两类故障的可能性小得多，但破坏性大得多</a:t>
            </a:r>
            <a:endParaRPr lang="en-US" altLang="zh-CN" sz="2400" dirty="0"/>
          </a:p>
          <a:p>
            <a:pPr eaLnBrk="1" hangingPunct="1">
              <a:lnSpc>
                <a:spcPct val="114000"/>
              </a:lnSpc>
              <a:spcBef>
                <a:spcPct val="0"/>
              </a:spcBef>
            </a:pPr>
            <a:r>
              <a:rPr lang="zh-CN" altLang="zh-CN" sz="2400" dirty="0"/>
              <a:t>需要借助存储在其他地方的数据备份来恢复数据库</a:t>
            </a:r>
            <a:endParaRPr lang="zh-CN" altLang="en-US" sz="2400" dirty="0"/>
          </a:p>
          <a:p>
            <a:pPr eaLnBrk="1" hangingPunct="1">
              <a:lnSpc>
                <a:spcPct val="114000"/>
              </a:lnSpc>
              <a:spcBef>
                <a:spcPct val="0"/>
              </a:spcBef>
            </a:pPr>
            <a:endParaRPr lang="zh-CN" altLang="en-US" sz="2400" dirty="0"/>
          </a:p>
        </p:txBody>
      </p:sp>
    </p:spTree>
    <p:extLst>
      <p:ext uri="{BB962C8B-B14F-4D97-AF65-F5344CB8AC3E}">
        <p14:creationId xmlns:p14="http://schemas.microsoft.com/office/powerpoint/2010/main" val="1003096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6">
                                            <p:txEl>
                                              <p:pRg st="6" end="6"/>
                                            </p:txEl>
                                          </p:spTgt>
                                        </p:tgtEl>
                                        <p:attrNameLst>
                                          <p:attrName>style.visibility</p:attrName>
                                        </p:attrNameLst>
                                      </p:cBhvr>
                                      <p:to>
                                        <p:strVal val="visible"/>
                                      </p:to>
                                    </p:set>
                                    <p:animEffect transition="in" filter="wipe(left)">
                                      <p:cBhvr>
                                        <p:cTn id="7" dur="500"/>
                                        <p:tgtEl>
                                          <p:spTgt spid="1331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16">
                                            <p:txEl>
                                              <p:pRg st="7" end="7"/>
                                            </p:txEl>
                                          </p:spTgt>
                                        </p:tgtEl>
                                        <p:attrNameLst>
                                          <p:attrName>style.visibility</p:attrName>
                                        </p:attrNameLst>
                                      </p:cBhvr>
                                      <p:to>
                                        <p:strVal val="visible"/>
                                      </p:to>
                                    </p:set>
                                    <p:animEffect transition="in" filter="wipe(left)">
                                      <p:cBhvr>
                                        <p:cTn id="12" dur="500"/>
                                        <p:tgtEl>
                                          <p:spTgt spid="13316">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16">
                                            <p:txEl>
                                              <p:pRg st="8" end="8"/>
                                            </p:txEl>
                                          </p:spTgt>
                                        </p:tgtEl>
                                        <p:attrNameLst>
                                          <p:attrName>style.visibility</p:attrName>
                                        </p:attrNameLst>
                                      </p:cBhvr>
                                      <p:to>
                                        <p:strVal val="visible"/>
                                      </p:to>
                                    </p:set>
                                    <p:animEffect transition="in" filter="wipe(left)">
                                      <p:cBhvr>
                                        <p:cTn id="17" dur="500"/>
                                        <p:tgtEl>
                                          <p:spTgt spid="1331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p:cNvSpPr txBox="1">
            <a:spLocks noGrp="1" noChangeArrowheads="1"/>
          </p:cNvSpPr>
          <p:nvPr/>
        </p:nvSpPr>
        <p:spPr bwMode="auto">
          <a:xfrm>
            <a:off x="5219700" y="4731158"/>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en-US" altLang="zh-CN" sz="1400">
              <a:solidFill>
                <a:srgbClr val="F03628"/>
              </a:solidFill>
            </a:endParaRPr>
          </a:p>
        </p:txBody>
      </p:sp>
      <p:sp>
        <p:nvSpPr>
          <p:cNvPr id="4099" name="Rectangle 2"/>
          <p:cNvSpPr>
            <a:spLocks noGrp="1" noChangeArrowheads="1"/>
          </p:cNvSpPr>
          <p:nvPr>
            <p:ph type="title" idx="4294967295"/>
          </p:nvPr>
        </p:nvSpPr>
        <p:spPr>
          <a:xfrm>
            <a:off x="914400" y="123478"/>
            <a:ext cx="7391400" cy="422275"/>
          </a:xfrm>
        </p:spPr>
        <p:txBody>
          <a:bodyPr/>
          <a:lstStyle/>
          <a:p>
            <a:pPr eaLnBrk="1" hangingPunct="1"/>
            <a:r>
              <a:rPr lang="en-US" altLang="zh-CN" sz="3600" dirty="0"/>
              <a:t>11.1  </a:t>
            </a:r>
            <a:r>
              <a:rPr lang="zh-CN" altLang="en-US" sz="3600" dirty="0"/>
              <a:t>事务的基本概念</a:t>
            </a:r>
          </a:p>
        </p:txBody>
      </p:sp>
      <p:sp>
        <p:nvSpPr>
          <p:cNvPr id="4100" name="Rectangle 3"/>
          <p:cNvSpPr>
            <a:spLocks noGrp="1" noChangeArrowheads="1"/>
          </p:cNvSpPr>
          <p:nvPr>
            <p:ph type="body" idx="4294967295"/>
          </p:nvPr>
        </p:nvSpPr>
        <p:spPr>
          <a:xfrm>
            <a:off x="395536" y="531082"/>
            <a:ext cx="7931150" cy="3673475"/>
          </a:xfrm>
        </p:spPr>
        <p:txBody>
          <a:bodyPr/>
          <a:lstStyle/>
          <a:p>
            <a:pPr eaLnBrk="1" hangingPunct="1">
              <a:lnSpc>
                <a:spcPct val="150000"/>
              </a:lnSpc>
              <a:buFont typeface="Wingdings" pitchFamily="2" charset="2"/>
              <a:buNone/>
            </a:pPr>
            <a:r>
              <a:rPr lang="zh-CN" altLang="en-US" sz="2400" dirty="0"/>
              <a:t>概念的提出：</a:t>
            </a:r>
            <a:endParaRPr lang="en-US" altLang="zh-CN" sz="2400" dirty="0"/>
          </a:p>
          <a:p>
            <a:pPr marL="0" indent="0" eaLnBrk="1" hangingPunct="1">
              <a:lnSpc>
                <a:spcPct val="150000"/>
              </a:lnSpc>
              <a:buNone/>
            </a:pPr>
            <a:endParaRPr lang="en-US" altLang="zh-CN" dirty="0"/>
          </a:p>
        </p:txBody>
      </p:sp>
      <p:sp>
        <p:nvSpPr>
          <p:cNvPr id="7" name="Rectangle 3"/>
          <p:cNvSpPr txBox="1">
            <a:spLocks noChangeArrowheads="1"/>
          </p:cNvSpPr>
          <p:nvPr/>
        </p:nvSpPr>
        <p:spPr bwMode="auto">
          <a:xfrm>
            <a:off x="523689" y="1179154"/>
            <a:ext cx="8229600" cy="3768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eaLnBrk="1" hangingPunct="1">
              <a:lnSpc>
                <a:spcPct val="90000"/>
              </a:lnSpc>
              <a:buFont typeface="Wingdings" pitchFamily="2" charset="2"/>
              <a:buNone/>
            </a:pPr>
            <a:r>
              <a:rPr lang="zh-CN" altLang="en-US" sz="2400" kern="0" dirty="0"/>
              <a:t>举例：银行转帐业务：从帐号</a:t>
            </a:r>
            <a:r>
              <a:rPr lang="en-US" altLang="zh-CN" sz="2400" kern="0" dirty="0"/>
              <a:t>A</a:t>
            </a:r>
            <a:r>
              <a:rPr lang="zh-CN" altLang="en-US" sz="2400" kern="0" dirty="0"/>
              <a:t>中取出</a:t>
            </a:r>
            <a:r>
              <a:rPr lang="en-US" altLang="zh-CN" sz="2400" kern="0" dirty="0"/>
              <a:t>50</a:t>
            </a:r>
            <a:r>
              <a:rPr lang="zh-CN" altLang="en-US" sz="2400" kern="0" dirty="0"/>
              <a:t>元，存入帐号</a:t>
            </a:r>
            <a:r>
              <a:rPr lang="en-US" altLang="zh-CN" sz="2400" kern="0" dirty="0"/>
              <a:t>B</a:t>
            </a:r>
            <a:r>
              <a:rPr lang="zh-CN" altLang="en-US" sz="2400" kern="0" dirty="0"/>
              <a:t>。</a:t>
            </a:r>
          </a:p>
          <a:p>
            <a:pPr lvl="1" eaLnBrk="1" hangingPunct="1">
              <a:lnSpc>
                <a:spcPct val="90000"/>
              </a:lnSpc>
            </a:pPr>
            <a:r>
              <a:rPr lang="zh-CN" altLang="en-US" kern="0" dirty="0"/>
              <a:t>定义一个事务，该事务包括两个操作</a:t>
            </a:r>
          </a:p>
          <a:p>
            <a:pPr lvl="1" eaLnBrk="1" hangingPunct="1">
              <a:lnSpc>
                <a:spcPct val="90000"/>
              </a:lnSpc>
            </a:pPr>
            <a:endParaRPr lang="zh-CN" altLang="en-US" kern="0" dirty="0"/>
          </a:p>
          <a:p>
            <a:pPr lvl="1" eaLnBrk="1" hangingPunct="1">
              <a:lnSpc>
                <a:spcPct val="90000"/>
              </a:lnSpc>
            </a:pPr>
            <a:endParaRPr lang="zh-CN" altLang="en-US" kern="0" dirty="0"/>
          </a:p>
          <a:p>
            <a:pPr lvl="1" eaLnBrk="1" hangingPunct="1">
              <a:lnSpc>
                <a:spcPct val="90000"/>
              </a:lnSpc>
            </a:pPr>
            <a:endParaRPr lang="zh-CN" altLang="en-US" kern="0" dirty="0"/>
          </a:p>
          <a:p>
            <a:pPr lvl="1" eaLnBrk="1" hangingPunct="1">
              <a:lnSpc>
                <a:spcPct val="90000"/>
              </a:lnSpc>
            </a:pPr>
            <a:endParaRPr lang="zh-CN" altLang="en-US" kern="0" dirty="0"/>
          </a:p>
          <a:p>
            <a:pPr lvl="1" eaLnBrk="1" hangingPunct="1">
              <a:lnSpc>
                <a:spcPct val="90000"/>
              </a:lnSpc>
              <a:spcBef>
                <a:spcPts val="1200"/>
              </a:spcBef>
            </a:pPr>
            <a:r>
              <a:rPr lang="zh-CN" altLang="en-US" kern="0" dirty="0"/>
              <a:t>如果只做一个操作，用户逻辑上就会发生错误，数据库就处于不一致性状态</a:t>
            </a:r>
            <a:endParaRPr lang="en-US" altLang="zh-CN" kern="0" dirty="0"/>
          </a:p>
          <a:p>
            <a:pPr lvl="1" eaLnBrk="1" hangingPunct="1">
              <a:lnSpc>
                <a:spcPct val="90000"/>
              </a:lnSpc>
            </a:pPr>
            <a:r>
              <a:rPr lang="zh-CN" altLang="en-US" kern="0" dirty="0"/>
              <a:t>这两个操作要么全做，要么全不做</a:t>
            </a:r>
          </a:p>
        </p:txBody>
      </p:sp>
      <p:sp>
        <p:nvSpPr>
          <p:cNvPr id="8" name="矩形 1"/>
          <p:cNvSpPr>
            <a:spLocks noChangeArrowheads="1"/>
          </p:cNvSpPr>
          <p:nvPr/>
        </p:nvSpPr>
        <p:spPr bwMode="auto">
          <a:xfrm>
            <a:off x="1747825" y="2246558"/>
            <a:ext cx="1563248" cy="76944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eaLnBrk="1" hangingPunct="1">
              <a:buFont typeface="Wingdings" pitchFamily="2" charset="2"/>
              <a:buNone/>
            </a:pPr>
            <a:r>
              <a:rPr lang="en-US" altLang="zh-CN" sz="2000" dirty="0"/>
              <a:t>  A = A  - 50</a:t>
            </a:r>
          </a:p>
          <a:p>
            <a:pPr eaLnBrk="1" hangingPunct="1">
              <a:buFont typeface="Wingdings" pitchFamily="2" charset="2"/>
              <a:buNone/>
            </a:pPr>
            <a:r>
              <a:rPr lang="en-US" altLang="zh-CN" sz="2000" dirty="0"/>
              <a:t>  B = B + 50</a:t>
            </a:r>
          </a:p>
        </p:txBody>
      </p:sp>
      <p:pic>
        <p:nvPicPr>
          <p:cNvPr id="2050" name="Picture 2" descr="file:///C:\Users\cheng\AppData\Local\Temp\ksohtml7564\wps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9456" y="1995686"/>
            <a:ext cx="1266825" cy="1695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file:///C:\Users\cheng\AppData\Local\Temp\ksohtml7564\wps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511" y="2721735"/>
            <a:ext cx="714375" cy="1143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箭头连接符 2"/>
          <p:cNvCxnSpPr/>
          <p:nvPr/>
        </p:nvCxnSpPr>
        <p:spPr bwMode="auto">
          <a:xfrm flipH="1">
            <a:off x="5450197" y="2904827"/>
            <a:ext cx="1265833" cy="0"/>
          </a:xfrm>
          <a:prstGeom prst="straightConnector1">
            <a:avLst/>
          </a:prstGeom>
          <a:noFill/>
          <a:ln w="25400" cap="flat" cmpd="sng" algn="ctr">
            <a:solidFill>
              <a:srgbClr val="FF0000"/>
            </a:solidFill>
            <a:prstDash val="solid"/>
            <a:round/>
            <a:headEnd type="none" w="med" len="med"/>
            <a:tailEnd type="arrow"/>
          </a:ln>
          <a:effectLst/>
        </p:spPr>
      </p:cxnSp>
      <p:sp>
        <p:nvSpPr>
          <p:cNvPr id="4" name="TextBox 3"/>
          <p:cNvSpPr txBox="1"/>
          <p:nvPr/>
        </p:nvSpPr>
        <p:spPr>
          <a:xfrm>
            <a:off x="6698076" y="2581661"/>
            <a:ext cx="2113458" cy="646331"/>
          </a:xfrm>
          <a:prstGeom prst="rect">
            <a:avLst/>
          </a:prstGeom>
          <a:noFill/>
        </p:spPr>
        <p:txBody>
          <a:bodyPr wrap="square" rtlCol="0">
            <a:spAutoFit/>
          </a:bodyPr>
          <a:lstStyle/>
          <a:p>
            <a:r>
              <a:rPr lang="zh-CN" altLang="en-US" dirty="0">
                <a:solidFill>
                  <a:srgbClr val="FF0000"/>
                </a:solidFill>
                <a:latin typeface="华文楷体" panose="02010600040101010101" pitchFamily="2" charset="-122"/>
                <a:ea typeface="华文楷体" panose="02010600040101010101" pitchFamily="2" charset="-122"/>
              </a:rPr>
              <a:t>如果此刻发生故障，将破坏数据一致性</a:t>
            </a:r>
          </a:p>
        </p:txBody>
      </p:sp>
    </p:spTree>
    <p:extLst>
      <p:ext uri="{BB962C8B-B14F-4D97-AF65-F5344CB8AC3E}">
        <p14:creationId xmlns:p14="http://schemas.microsoft.com/office/powerpoint/2010/main" val="419871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Effect transition="in" filter="wipe(left)">
                                      <p:cBhvr>
                                        <p:cTn id="7" dur="500"/>
                                        <p:tgtEl>
                                          <p:spTgt spid="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wipe(left)">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wipe(left)">
                                      <p:cBhvr>
                                        <p:cTn id="17"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6387"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故障小结</a:t>
            </a:r>
          </a:p>
        </p:txBody>
      </p:sp>
      <p:sp>
        <p:nvSpPr>
          <p:cNvPr id="16388" name="Rectangle 3"/>
          <p:cNvSpPr>
            <a:spLocks noGrp="1" noChangeArrowheads="1"/>
          </p:cNvSpPr>
          <p:nvPr>
            <p:ph type="body" idx="4294967295"/>
          </p:nvPr>
        </p:nvSpPr>
        <p:spPr>
          <a:xfrm>
            <a:off x="457200" y="896938"/>
            <a:ext cx="8229600" cy="3630612"/>
          </a:xfrm>
        </p:spPr>
        <p:txBody>
          <a:bodyPr/>
          <a:lstStyle/>
          <a:p>
            <a:pPr eaLnBrk="1" hangingPunct="1">
              <a:lnSpc>
                <a:spcPct val="210000"/>
              </a:lnSpc>
            </a:pPr>
            <a:r>
              <a:rPr lang="zh-CN" altLang="en-US" dirty="0"/>
              <a:t>各类故障，对数据库的影响有两种可能性</a:t>
            </a:r>
          </a:p>
          <a:p>
            <a:pPr lvl="1" eaLnBrk="1" hangingPunct="1">
              <a:lnSpc>
                <a:spcPct val="210000"/>
              </a:lnSpc>
            </a:pPr>
            <a:r>
              <a:rPr lang="zh-CN" altLang="en-US" dirty="0"/>
              <a:t>一是数据库本身被破坏</a:t>
            </a:r>
          </a:p>
          <a:p>
            <a:pPr lvl="1" eaLnBrk="1" hangingPunct="1">
              <a:lnSpc>
                <a:spcPct val="210000"/>
              </a:lnSpc>
            </a:pPr>
            <a:r>
              <a:rPr lang="zh-CN" altLang="en-US" dirty="0"/>
              <a:t>二是数据库没有被破坏，但数据可能不正确，这是由于事务的运行被非正常终止造成的。</a:t>
            </a:r>
          </a:p>
        </p:txBody>
      </p:sp>
    </p:spTree>
    <p:extLst>
      <p:ext uri="{BB962C8B-B14F-4D97-AF65-F5344CB8AC3E}">
        <p14:creationId xmlns:p14="http://schemas.microsoft.com/office/powerpoint/2010/main" val="4261216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6388">
                                            <p:txEl>
                                              <p:pRg st="1" end="1"/>
                                            </p:txEl>
                                          </p:spTgt>
                                        </p:tgtEl>
                                        <p:attrNameLst>
                                          <p:attrName>style.visibility</p:attrName>
                                        </p:attrNameLst>
                                      </p:cBhvr>
                                      <p:to>
                                        <p:strVal val="visible"/>
                                      </p:to>
                                    </p:set>
                                    <p:animEffect transition="in" filter="wipe(left)">
                                      <p:cBhvr>
                                        <p:cTn id="7" dur="500"/>
                                        <p:tgtEl>
                                          <p:spTgt spid="1638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88">
                                            <p:txEl>
                                              <p:pRg st="2" end="2"/>
                                            </p:txEl>
                                          </p:spTgt>
                                        </p:tgtEl>
                                        <p:attrNameLst>
                                          <p:attrName>style.visibility</p:attrName>
                                        </p:attrNameLst>
                                      </p:cBhvr>
                                      <p:to>
                                        <p:strVal val="visible"/>
                                      </p:to>
                                    </p:set>
                                    <p:animEffect transition="in" filter="wipe(left)">
                                      <p:cBhvr>
                                        <p:cTn id="12" dur="500"/>
                                        <p:tgtEl>
                                          <p:spTgt spid="1638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7411"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恢复</a:t>
            </a:r>
          </a:p>
        </p:txBody>
      </p:sp>
      <p:sp>
        <p:nvSpPr>
          <p:cNvPr id="17412" name="Rectangle 3"/>
          <p:cNvSpPr>
            <a:spLocks noGrp="1" noChangeArrowheads="1"/>
          </p:cNvSpPr>
          <p:nvPr>
            <p:ph type="body" idx="4294967295"/>
          </p:nvPr>
        </p:nvSpPr>
        <p:spPr>
          <a:xfrm>
            <a:off x="457200" y="741337"/>
            <a:ext cx="8229600" cy="3630613"/>
          </a:xfrm>
        </p:spPr>
        <p:txBody>
          <a:bodyPr/>
          <a:lstStyle/>
          <a:p>
            <a:pPr eaLnBrk="1" hangingPunct="1">
              <a:lnSpc>
                <a:spcPct val="160000"/>
              </a:lnSpc>
            </a:pPr>
            <a:r>
              <a:rPr lang="zh-CN" altLang="en-US" dirty="0"/>
              <a:t>恢复操作的基本原理：</a:t>
            </a:r>
            <a:r>
              <a:rPr lang="zh-CN" altLang="en-US" dirty="0">
                <a:solidFill>
                  <a:srgbClr val="FF00FF"/>
                </a:solidFill>
              </a:rPr>
              <a:t>冗余</a:t>
            </a:r>
          </a:p>
          <a:p>
            <a:pPr lvl="1" eaLnBrk="1" hangingPunct="1">
              <a:lnSpc>
                <a:spcPct val="160000"/>
              </a:lnSpc>
            </a:pPr>
            <a:r>
              <a:rPr lang="zh-CN" altLang="en-US" dirty="0"/>
              <a:t>利用存储在系统别处的</a:t>
            </a:r>
            <a:r>
              <a:rPr lang="zh-CN" altLang="en-US" dirty="0">
                <a:solidFill>
                  <a:srgbClr val="FF00FF"/>
                </a:solidFill>
              </a:rPr>
              <a:t>冗余数据</a:t>
            </a:r>
            <a:r>
              <a:rPr lang="zh-CN" altLang="en-US" dirty="0"/>
              <a:t>来</a:t>
            </a:r>
            <a:r>
              <a:rPr lang="zh-CN" altLang="en-US" dirty="0">
                <a:solidFill>
                  <a:srgbClr val="FF00FF"/>
                </a:solidFill>
              </a:rPr>
              <a:t>重建</a:t>
            </a:r>
            <a:r>
              <a:rPr lang="zh-CN" altLang="en-US" dirty="0"/>
              <a:t>数据库中已被破坏或不正确的那部分数据</a:t>
            </a:r>
            <a:endParaRPr lang="en-US" altLang="zh-CN" dirty="0"/>
          </a:p>
          <a:p>
            <a:pPr eaLnBrk="1" hangingPunct="1">
              <a:lnSpc>
                <a:spcPct val="160000"/>
              </a:lnSpc>
            </a:pPr>
            <a:r>
              <a:rPr lang="zh-CN" altLang="en-US" dirty="0"/>
              <a:t>恢复的实现技术细节非常复杂</a:t>
            </a:r>
          </a:p>
          <a:p>
            <a:pPr lvl="1" eaLnBrk="1" hangingPunct="1">
              <a:lnSpc>
                <a:spcPct val="160000"/>
              </a:lnSpc>
            </a:pPr>
            <a:r>
              <a:rPr lang="zh-CN" altLang="en-US" dirty="0"/>
              <a:t>一个大型数据库产品，恢复子系统的代码要占全部代码的</a:t>
            </a:r>
            <a:r>
              <a:rPr lang="en-US" altLang="zh-CN" dirty="0"/>
              <a:t>10%</a:t>
            </a:r>
            <a:r>
              <a:rPr lang="zh-CN" altLang="en-US" dirty="0"/>
              <a:t>以上</a:t>
            </a:r>
          </a:p>
          <a:p>
            <a:pPr lvl="1" eaLnBrk="1" hangingPunct="1">
              <a:lnSpc>
                <a:spcPct val="160000"/>
              </a:lnSpc>
            </a:pPr>
            <a:endParaRPr lang="zh-CN" altLang="en-US" dirty="0"/>
          </a:p>
        </p:txBody>
      </p:sp>
    </p:spTree>
    <p:extLst>
      <p:ext uri="{BB962C8B-B14F-4D97-AF65-F5344CB8AC3E}">
        <p14:creationId xmlns:p14="http://schemas.microsoft.com/office/powerpoint/2010/main" val="2089804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7412">
                                            <p:txEl>
                                              <p:pRg st="2" end="2"/>
                                            </p:txEl>
                                          </p:spTgt>
                                        </p:tgtEl>
                                        <p:attrNameLst>
                                          <p:attrName>style.visibility</p:attrName>
                                        </p:attrNameLst>
                                      </p:cBhvr>
                                      <p:to>
                                        <p:strVal val="visible"/>
                                      </p:to>
                                    </p:set>
                                    <p:animEffect transition="in" filter="wipe(left)">
                                      <p:cBhvr>
                                        <p:cTn id="7" dur="500"/>
                                        <p:tgtEl>
                                          <p:spTgt spid="1741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7412">
                                            <p:txEl>
                                              <p:pRg st="3" end="3"/>
                                            </p:txEl>
                                          </p:spTgt>
                                        </p:tgtEl>
                                        <p:attrNameLst>
                                          <p:attrName>style.visibility</p:attrName>
                                        </p:attrNameLst>
                                      </p:cBhvr>
                                      <p:to>
                                        <p:strVal val="visible"/>
                                      </p:to>
                                    </p:set>
                                    <p:animEffect transition="in" filter="wipe(left)">
                                      <p:cBhvr>
                                        <p:cTn id="12" dur="500"/>
                                        <p:tgtEl>
                                          <p:spTgt spid="174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043608" y="823912"/>
            <a:ext cx="7416824" cy="383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14000"/>
              </a:lnSpc>
              <a:buFont typeface="Wingdings" pitchFamily="2" charset="2"/>
              <a:buNone/>
            </a:pPr>
            <a:r>
              <a:rPr lang="en-US" altLang="zh-CN" sz="2400" kern="0" dirty="0"/>
              <a:t>11.1  </a:t>
            </a:r>
            <a:r>
              <a:rPr lang="zh-CN" altLang="en-US" sz="2400" kern="0" dirty="0"/>
              <a:t>事务的基本概念</a:t>
            </a:r>
          </a:p>
          <a:p>
            <a:pPr marL="0" indent="0" eaLnBrk="1" hangingPunct="1">
              <a:lnSpc>
                <a:spcPct val="114000"/>
              </a:lnSpc>
              <a:buFont typeface="Wingdings" pitchFamily="2" charset="2"/>
              <a:buNone/>
            </a:pPr>
            <a:r>
              <a:rPr lang="en-US" altLang="zh-CN" sz="2400" kern="0" dirty="0"/>
              <a:t>11.2  </a:t>
            </a:r>
            <a:r>
              <a:rPr lang="zh-CN" altLang="en-US" sz="2400" kern="0" dirty="0"/>
              <a:t>数据库恢复概述</a:t>
            </a:r>
          </a:p>
          <a:p>
            <a:pPr marL="0" indent="0" eaLnBrk="1" hangingPunct="1">
              <a:lnSpc>
                <a:spcPct val="114000"/>
              </a:lnSpc>
              <a:buFont typeface="Wingdings" pitchFamily="2" charset="2"/>
              <a:buNone/>
            </a:pPr>
            <a:r>
              <a:rPr lang="en-US" altLang="zh-CN" sz="2400" kern="0" dirty="0"/>
              <a:t>11.3  </a:t>
            </a:r>
            <a:r>
              <a:rPr lang="zh-CN" altLang="en-US" sz="2400" kern="0" dirty="0"/>
              <a:t>故障的种类</a:t>
            </a:r>
          </a:p>
          <a:p>
            <a:pPr marL="0" indent="0" eaLnBrk="1" hangingPunct="1">
              <a:lnSpc>
                <a:spcPct val="114000"/>
              </a:lnSpc>
              <a:buNone/>
            </a:pPr>
            <a:r>
              <a:rPr lang="en-US" altLang="zh-CN" sz="2400" kern="0" dirty="0">
                <a:solidFill>
                  <a:srgbClr val="0066FF"/>
                </a:solidFill>
              </a:rPr>
              <a:t>11.4  </a:t>
            </a:r>
            <a:r>
              <a:rPr lang="zh-CN" altLang="en-US" sz="2400" kern="0" dirty="0">
                <a:solidFill>
                  <a:srgbClr val="0066FF"/>
                </a:solidFill>
              </a:rPr>
              <a:t>恢复的实现技术</a:t>
            </a:r>
          </a:p>
          <a:p>
            <a:pPr marL="0" indent="0" eaLnBrk="1" hangingPunct="1">
              <a:lnSpc>
                <a:spcPct val="114000"/>
              </a:lnSpc>
              <a:buFont typeface="Wingdings" pitchFamily="2" charset="2"/>
              <a:buNone/>
            </a:pPr>
            <a:r>
              <a:rPr lang="en-US" altLang="zh-CN" sz="2400" kern="0" dirty="0"/>
              <a:t>11.5  </a:t>
            </a:r>
            <a:r>
              <a:rPr lang="zh-CN" altLang="en-US" sz="2400" kern="0" dirty="0"/>
              <a:t>恢复策略</a:t>
            </a:r>
          </a:p>
          <a:p>
            <a:pPr marL="0" indent="0" eaLnBrk="1" hangingPunct="1">
              <a:lnSpc>
                <a:spcPct val="114000"/>
              </a:lnSpc>
              <a:buFont typeface="Wingdings" pitchFamily="2" charset="2"/>
              <a:buNone/>
            </a:pPr>
            <a:r>
              <a:rPr lang="en-US" altLang="zh-CN" sz="2400" kern="0" dirty="0"/>
              <a:t>11.6  </a:t>
            </a:r>
            <a:r>
              <a:rPr lang="zh-CN" altLang="en-US" sz="2400" kern="0" dirty="0"/>
              <a:t>具有检查点的恢复技术</a:t>
            </a:r>
          </a:p>
          <a:p>
            <a:pPr marL="0" indent="0" eaLnBrk="1" hangingPunct="1">
              <a:lnSpc>
                <a:spcPct val="114000"/>
              </a:lnSpc>
              <a:buFont typeface="Wingdings" pitchFamily="2" charset="2"/>
              <a:buNone/>
            </a:pPr>
            <a:r>
              <a:rPr lang="en-US" altLang="zh-CN" sz="2400" kern="0" dirty="0"/>
              <a:t>11.7  </a:t>
            </a:r>
            <a:r>
              <a:rPr lang="zh-CN" altLang="en-US" sz="2400" kern="0" dirty="0"/>
              <a:t>数据库镜像</a:t>
            </a:r>
          </a:p>
          <a:p>
            <a:pPr marL="0" indent="0" eaLnBrk="1" hangingPunct="1">
              <a:lnSpc>
                <a:spcPct val="114000"/>
              </a:lnSpc>
              <a:buFont typeface="Wingdings" pitchFamily="2" charset="2"/>
              <a:buNone/>
            </a:pPr>
            <a:r>
              <a:rPr lang="zh-CN" altLang="en-US" sz="2400" kern="0" dirty="0"/>
              <a:t>本章小结</a:t>
            </a:r>
          </a:p>
        </p:txBody>
      </p:sp>
      <p:sp>
        <p:nvSpPr>
          <p:cNvPr id="5" name="Rectangle 2"/>
          <p:cNvSpPr>
            <a:spLocks noGrp="1" noChangeArrowheads="1"/>
          </p:cNvSpPr>
          <p:nvPr>
            <p:ph type="title" idx="4294967295"/>
          </p:nvPr>
        </p:nvSpPr>
        <p:spPr>
          <a:xfrm>
            <a:off x="1070979" y="34641"/>
            <a:ext cx="7391400" cy="563563"/>
          </a:xfrm>
        </p:spPr>
        <p:txBody>
          <a:bodyPr/>
          <a:lstStyle/>
          <a:p>
            <a:pPr eaLnBrk="1" hangingPunct="1"/>
            <a:r>
              <a:rPr lang="zh-CN" altLang="zh-CN" sz="3600" dirty="0"/>
              <a:t>第</a:t>
            </a:r>
            <a:r>
              <a:rPr lang="en-US" altLang="zh-CN" sz="3600" dirty="0"/>
              <a:t>11</a:t>
            </a:r>
            <a:r>
              <a:rPr lang="zh-CN" altLang="zh-CN" sz="3600" dirty="0"/>
              <a:t>章  数据库恢复技术</a:t>
            </a:r>
          </a:p>
        </p:txBody>
      </p:sp>
    </p:spTree>
    <p:extLst>
      <p:ext uri="{BB962C8B-B14F-4D97-AF65-F5344CB8AC3E}">
        <p14:creationId xmlns:p14="http://schemas.microsoft.com/office/powerpoint/2010/main" val="20209831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3075"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11.4  </a:t>
            </a:r>
            <a:r>
              <a:rPr lang="zh-CN" altLang="en-US" sz="3600" dirty="0"/>
              <a:t>恢复的实现技术</a:t>
            </a:r>
          </a:p>
        </p:txBody>
      </p:sp>
      <p:sp>
        <p:nvSpPr>
          <p:cNvPr id="3076" name="Rectangle 3"/>
          <p:cNvSpPr>
            <a:spLocks noGrp="1" noChangeArrowheads="1"/>
          </p:cNvSpPr>
          <p:nvPr>
            <p:ph type="body" idx="4294967295"/>
          </p:nvPr>
        </p:nvSpPr>
        <p:spPr>
          <a:xfrm>
            <a:off x="611188" y="896938"/>
            <a:ext cx="8080375" cy="3630612"/>
          </a:xfrm>
        </p:spPr>
        <p:txBody>
          <a:bodyPr/>
          <a:lstStyle/>
          <a:p>
            <a:pPr eaLnBrk="1" hangingPunct="1">
              <a:lnSpc>
                <a:spcPct val="160000"/>
              </a:lnSpc>
              <a:buFont typeface="Wingdings" pitchFamily="2" charset="2"/>
              <a:buNone/>
            </a:pPr>
            <a:r>
              <a:rPr lang="zh-CN" altLang="en-US" dirty="0"/>
              <a:t>恢复机制涉及的关键问题</a:t>
            </a:r>
            <a:endParaRPr lang="zh-CN" altLang="en-US" sz="2400" dirty="0"/>
          </a:p>
          <a:p>
            <a:pPr lvl="1" eaLnBrk="1" hangingPunct="1">
              <a:lnSpc>
                <a:spcPct val="160000"/>
              </a:lnSpc>
              <a:buFont typeface="Wingdings" pitchFamily="2" charset="2"/>
              <a:buNone/>
            </a:pPr>
            <a:r>
              <a:rPr lang="en-US" altLang="zh-CN" dirty="0"/>
              <a:t>1. </a:t>
            </a:r>
            <a:r>
              <a:rPr lang="zh-CN" altLang="en-US" dirty="0"/>
              <a:t>如何建立冗余数据</a:t>
            </a:r>
          </a:p>
          <a:p>
            <a:pPr lvl="2" eaLnBrk="1" hangingPunct="1">
              <a:lnSpc>
                <a:spcPct val="160000"/>
              </a:lnSpc>
              <a:buSzPct val="87000"/>
              <a:buFont typeface="Wingdings" pitchFamily="2" charset="2"/>
              <a:buChar char="n"/>
            </a:pPr>
            <a:r>
              <a:rPr lang="zh-CN" altLang="en-US" sz="2400" dirty="0"/>
              <a:t>数据转储（</a:t>
            </a:r>
            <a:r>
              <a:rPr lang="en-US" altLang="zh-CN" sz="2400" dirty="0"/>
              <a:t>dump</a:t>
            </a:r>
            <a:r>
              <a:rPr lang="zh-CN" altLang="en-US" sz="2400" dirty="0"/>
              <a:t>）</a:t>
            </a:r>
          </a:p>
          <a:p>
            <a:pPr lvl="2" eaLnBrk="1" hangingPunct="1">
              <a:lnSpc>
                <a:spcPct val="160000"/>
              </a:lnSpc>
              <a:buSzPct val="87000"/>
              <a:buFont typeface="Wingdings" pitchFamily="2" charset="2"/>
              <a:buChar char="n"/>
            </a:pPr>
            <a:r>
              <a:rPr lang="zh-CN" altLang="en-US" sz="2400" dirty="0"/>
              <a:t>登记日志文件（</a:t>
            </a:r>
            <a:r>
              <a:rPr lang="en-US" altLang="zh-CN" sz="2400" dirty="0"/>
              <a:t>logging</a:t>
            </a:r>
            <a:r>
              <a:rPr lang="zh-CN" altLang="en-US" sz="2400" dirty="0"/>
              <a:t>）</a:t>
            </a:r>
          </a:p>
          <a:p>
            <a:pPr lvl="1" eaLnBrk="1" hangingPunct="1">
              <a:lnSpc>
                <a:spcPct val="160000"/>
              </a:lnSpc>
              <a:buFont typeface="Wingdings" pitchFamily="2" charset="2"/>
              <a:buNone/>
            </a:pPr>
            <a:r>
              <a:rPr lang="en-US" altLang="zh-CN" dirty="0"/>
              <a:t>2. </a:t>
            </a:r>
            <a:r>
              <a:rPr lang="zh-CN" altLang="en-US" dirty="0"/>
              <a:t>如何利用这些冗余数据实施数据库恢复</a:t>
            </a:r>
            <a:endParaRPr lang="zh-CN" altLang="en-US" sz="2000" dirty="0"/>
          </a:p>
          <a:p>
            <a:pPr lvl="1" eaLnBrk="1" hangingPunct="1">
              <a:buFont typeface="Wingdings" pitchFamily="2" charset="2"/>
              <a:buNone/>
            </a:pPr>
            <a:r>
              <a:rPr lang="zh-CN" altLang="en-US" sz="2000" dirty="0"/>
              <a:t>　　</a:t>
            </a:r>
          </a:p>
        </p:txBody>
      </p:sp>
    </p:spTree>
    <p:extLst>
      <p:ext uri="{BB962C8B-B14F-4D97-AF65-F5344CB8AC3E}">
        <p14:creationId xmlns:p14="http://schemas.microsoft.com/office/powerpoint/2010/main" val="86808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76">
                                            <p:txEl>
                                              <p:pRg st="1" end="1"/>
                                            </p:txEl>
                                          </p:spTgt>
                                        </p:tgtEl>
                                        <p:attrNameLst>
                                          <p:attrName>style.visibility</p:attrName>
                                        </p:attrNameLst>
                                      </p:cBhvr>
                                      <p:to>
                                        <p:strVal val="visible"/>
                                      </p:to>
                                    </p:set>
                                    <p:animEffect transition="in" filter="wipe(left)">
                                      <p:cBhvr>
                                        <p:cTn id="7" dur="500"/>
                                        <p:tgtEl>
                                          <p:spTgt spid="3076">
                                            <p:txEl>
                                              <p:pRg st="1" end="1"/>
                                            </p:txEl>
                                          </p:spTgt>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3076">
                                            <p:txEl>
                                              <p:pRg st="4" end="4"/>
                                            </p:txEl>
                                          </p:spTgt>
                                        </p:tgtEl>
                                        <p:attrNameLst>
                                          <p:attrName>style.visibility</p:attrName>
                                        </p:attrNameLst>
                                      </p:cBhvr>
                                      <p:to>
                                        <p:strVal val="visible"/>
                                      </p:to>
                                    </p:set>
                                    <p:animEffect transition="in" filter="wipe(left)">
                                      <p:cBhvr>
                                        <p:cTn id="11" dur="500"/>
                                        <p:tgtEl>
                                          <p:spTgt spid="3076">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3076">
                                            <p:txEl>
                                              <p:pRg st="2" end="2"/>
                                            </p:txEl>
                                          </p:spTgt>
                                        </p:tgtEl>
                                        <p:attrNameLst>
                                          <p:attrName>style.visibility</p:attrName>
                                        </p:attrNameLst>
                                      </p:cBhvr>
                                      <p:to>
                                        <p:strVal val="visible"/>
                                      </p:to>
                                    </p:set>
                                    <p:animEffect transition="in" filter="wipe(left)">
                                      <p:cBhvr>
                                        <p:cTn id="16" dur="500"/>
                                        <p:tgtEl>
                                          <p:spTgt spid="3076">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3076">
                                            <p:txEl>
                                              <p:pRg st="3" end="3"/>
                                            </p:txEl>
                                          </p:spTgt>
                                        </p:tgtEl>
                                        <p:attrNameLst>
                                          <p:attrName>style.visibility</p:attrName>
                                        </p:attrNameLst>
                                      </p:cBhvr>
                                      <p:to>
                                        <p:strVal val="visible"/>
                                      </p:to>
                                    </p:set>
                                    <p:animEffect transition="in" filter="wipe(left)">
                                      <p:cBhvr>
                                        <p:cTn id="20" dur="500"/>
                                        <p:tgtEl>
                                          <p:spTgt spid="307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6147" name="Rectangle 2"/>
          <p:cNvSpPr>
            <a:spLocks noGrp="1" noChangeArrowheads="1"/>
          </p:cNvSpPr>
          <p:nvPr>
            <p:ph type="title" idx="4294967295"/>
          </p:nvPr>
        </p:nvSpPr>
        <p:spPr>
          <a:xfrm>
            <a:off x="439783" y="1059582"/>
            <a:ext cx="7391400" cy="422275"/>
          </a:xfrm>
        </p:spPr>
        <p:txBody>
          <a:bodyPr/>
          <a:lstStyle/>
          <a:p>
            <a:pPr algn="l" eaLnBrk="1" hangingPunct="1"/>
            <a:r>
              <a:rPr lang="en-US" altLang="zh-CN" sz="2800" dirty="0">
                <a:solidFill>
                  <a:schemeClr val="tx1"/>
                </a:solidFill>
              </a:rPr>
              <a:t>1.</a:t>
            </a:r>
            <a:r>
              <a:rPr lang="zh-CN" altLang="zh-CN" sz="2800" dirty="0">
                <a:solidFill>
                  <a:schemeClr val="tx1"/>
                </a:solidFill>
              </a:rPr>
              <a:t>什么是数据转储</a:t>
            </a:r>
          </a:p>
        </p:txBody>
      </p:sp>
      <p:sp>
        <p:nvSpPr>
          <p:cNvPr id="6148" name="Rectangle 3"/>
          <p:cNvSpPr>
            <a:spLocks noGrp="1" noChangeArrowheads="1"/>
          </p:cNvSpPr>
          <p:nvPr>
            <p:ph type="body" idx="4294967295"/>
          </p:nvPr>
        </p:nvSpPr>
        <p:spPr>
          <a:xfrm>
            <a:off x="600894" y="1909374"/>
            <a:ext cx="8219256" cy="2592288"/>
          </a:xfrm>
        </p:spPr>
        <p:txBody>
          <a:bodyPr/>
          <a:lstStyle/>
          <a:p>
            <a:pPr eaLnBrk="1" hangingPunct="1">
              <a:lnSpc>
                <a:spcPct val="120000"/>
              </a:lnSpc>
            </a:pPr>
            <a:r>
              <a:rPr lang="zh-CN" altLang="en-US" sz="2400" dirty="0"/>
              <a:t>转储是指数据库管理员定期地将整个数据库复制到磁带、磁盘或其他存储介质上保存起来的过程</a:t>
            </a:r>
          </a:p>
          <a:p>
            <a:pPr eaLnBrk="1" hangingPunct="1">
              <a:lnSpc>
                <a:spcPct val="120000"/>
              </a:lnSpc>
            </a:pPr>
            <a:endParaRPr lang="zh-CN" altLang="en-US" sz="2400" dirty="0"/>
          </a:p>
          <a:p>
            <a:pPr eaLnBrk="1" hangingPunct="1">
              <a:lnSpc>
                <a:spcPct val="120000"/>
              </a:lnSpc>
            </a:pPr>
            <a:r>
              <a:rPr lang="zh-CN" altLang="en-US" sz="2400" dirty="0"/>
              <a:t>备用的数据文本称为</a:t>
            </a:r>
            <a:r>
              <a:rPr lang="zh-CN" altLang="en-US" sz="2400" dirty="0">
                <a:solidFill>
                  <a:srgbClr val="FF00FF"/>
                </a:solidFill>
              </a:rPr>
              <a:t>后备副本</a:t>
            </a:r>
            <a:r>
              <a:rPr lang="en-US" altLang="zh-CN" sz="2400" dirty="0">
                <a:solidFill>
                  <a:srgbClr val="FF00FF"/>
                </a:solidFill>
              </a:rPr>
              <a:t>(backup)</a:t>
            </a:r>
            <a:r>
              <a:rPr lang="zh-CN" altLang="en-US" sz="2400" dirty="0"/>
              <a:t>或</a:t>
            </a:r>
            <a:r>
              <a:rPr lang="zh-CN" altLang="en-US" sz="2400" dirty="0">
                <a:solidFill>
                  <a:srgbClr val="FF00FF"/>
                </a:solidFill>
              </a:rPr>
              <a:t>后援副本</a:t>
            </a:r>
          </a:p>
        </p:txBody>
      </p:sp>
      <p:sp>
        <p:nvSpPr>
          <p:cNvPr id="5" name="Rectangle 2"/>
          <p:cNvSpPr txBox="1">
            <a:spLocks noChangeArrowheads="1"/>
          </p:cNvSpPr>
          <p:nvPr/>
        </p:nvSpPr>
        <p:spPr bwMode="auto">
          <a:xfrm>
            <a:off x="781000" y="51470"/>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buFontTx/>
            </a:pPr>
            <a:r>
              <a:rPr lang="en-US" altLang="zh-CN" sz="3600" kern="0"/>
              <a:t>11.4.1  </a:t>
            </a:r>
            <a:r>
              <a:rPr lang="zh-CN" altLang="en-US" sz="3600" kern="0"/>
              <a:t>数据转储</a:t>
            </a:r>
            <a:endParaRPr lang="zh-CN" altLang="en-US" sz="3600" kern="0" dirty="0"/>
          </a:p>
        </p:txBody>
      </p:sp>
    </p:spTree>
    <p:extLst>
      <p:ext uri="{BB962C8B-B14F-4D97-AF65-F5344CB8AC3E}">
        <p14:creationId xmlns:p14="http://schemas.microsoft.com/office/powerpoint/2010/main" val="843715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wipe(left)">
                                      <p:cBhvr>
                                        <p:cTn id="7" dur="500"/>
                                        <p:tgtEl>
                                          <p:spTgt spid="6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148">
                                            <p:txEl>
                                              <p:pRg st="2" end="2"/>
                                            </p:txEl>
                                          </p:spTgt>
                                        </p:tgtEl>
                                        <p:attrNameLst>
                                          <p:attrName>style.visibility</p:attrName>
                                        </p:attrNameLst>
                                      </p:cBhvr>
                                      <p:to>
                                        <p:strVal val="visible"/>
                                      </p:to>
                                    </p:set>
                                    <p:animEffect transition="in" filter="wipe(left)">
                                      <p:cBhvr>
                                        <p:cTn id="12" dur="500"/>
                                        <p:tgtEl>
                                          <p:spTgt spid="614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7171" name="Rectangle 2"/>
          <p:cNvSpPr>
            <a:spLocks noGrp="1" noChangeArrowheads="1"/>
          </p:cNvSpPr>
          <p:nvPr>
            <p:ph type="title" idx="4294967295"/>
          </p:nvPr>
        </p:nvSpPr>
        <p:spPr>
          <a:xfrm>
            <a:off x="914400" y="87313"/>
            <a:ext cx="7391400" cy="422275"/>
          </a:xfrm>
        </p:spPr>
        <p:txBody>
          <a:bodyPr/>
          <a:lstStyle/>
          <a:p>
            <a:pPr eaLnBrk="1" hangingPunct="1"/>
            <a:r>
              <a:rPr lang="zh-CN" altLang="zh-CN" sz="3600"/>
              <a:t>数据转储（续）</a:t>
            </a:r>
          </a:p>
        </p:txBody>
      </p:sp>
      <p:sp>
        <p:nvSpPr>
          <p:cNvPr id="7172" name="Rectangle 3"/>
          <p:cNvSpPr>
            <a:spLocks noGrp="1" noChangeArrowheads="1"/>
          </p:cNvSpPr>
          <p:nvPr>
            <p:ph type="body" idx="4294967295"/>
          </p:nvPr>
        </p:nvSpPr>
        <p:spPr>
          <a:xfrm>
            <a:off x="457200" y="898525"/>
            <a:ext cx="8229600" cy="3844925"/>
          </a:xfrm>
        </p:spPr>
        <p:txBody>
          <a:bodyPr/>
          <a:lstStyle/>
          <a:p>
            <a:pPr eaLnBrk="1" hangingPunct="1">
              <a:lnSpc>
                <a:spcPct val="180000"/>
              </a:lnSpc>
            </a:pPr>
            <a:r>
              <a:rPr lang="zh-CN" altLang="en-US" dirty="0"/>
              <a:t>数据库遭到破坏后可以将后备副本重新装入</a:t>
            </a:r>
          </a:p>
          <a:p>
            <a:pPr eaLnBrk="1" hangingPunct="1">
              <a:lnSpc>
                <a:spcPct val="180000"/>
              </a:lnSpc>
            </a:pPr>
            <a:r>
              <a:rPr lang="zh-CN" altLang="en-US" dirty="0"/>
              <a:t>重装后备副本只能将数据库恢复到转储时的状态</a:t>
            </a:r>
          </a:p>
          <a:p>
            <a:pPr eaLnBrk="1" hangingPunct="1">
              <a:lnSpc>
                <a:spcPct val="180000"/>
              </a:lnSpc>
            </a:pPr>
            <a:r>
              <a:rPr lang="zh-CN" altLang="en-US" dirty="0"/>
              <a:t>要想恢复到故障发生时的状态，必须重新运行自转储以后的所有更新事务</a:t>
            </a:r>
          </a:p>
          <a:p>
            <a:pPr eaLnBrk="1" hangingPunct="1">
              <a:lnSpc>
                <a:spcPct val="140000"/>
              </a:lnSpc>
              <a:buFont typeface="Wingdings" pitchFamily="2" charset="2"/>
              <a:buNone/>
            </a:pPr>
            <a:endParaRPr lang="en-US" altLang="zh-CN" sz="2400" dirty="0"/>
          </a:p>
        </p:txBody>
      </p:sp>
    </p:spTree>
    <p:extLst>
      <p:ext uri="{BB962C8B-B14F-4D97-AF65-F5344CB8AC3E}">
        <p14:creationId xmlns:p14="http://schemas.microsoft.com/office/powerpoint/2010/main" val="12753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wipe(left)">
                                      <p:cBhvr>
                                        <p:cTn id="7" dur="500"/>
                                        <p:tgtEl>
                                          <p:spTgt spid="7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2">
                                            <p:txEl>
                                              <p:pRg st="1" end="1"/>
                                            </p:txEl>
                                          </p:spTgt>
                                        </p:tgtEl>
                                        <p:attrNameLst>
                                          <p:attrName>style.visibility</p:attrName>
                                        </p:attrNameLst>
                                      </p:cBhvr>
                                      <p:to>
                                        <p:strVal val="visible"/>
                                      </p:to>
                                    </p:set>
                                    <p:animEffect transition="in" filter="wipe(left)">
                                      <p:cBhvr>
                                        <p:cTn id="12" dur="500"/>
                                        <p:tgtEl>
                                          <p:spTgt spid="717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72">
                                            <p:txEl>
                                              <p:pRg st="2" end="2"/>
                                            </p:txEl>
                                          </p:spTgt>
                                        </p:tgtEl>
                                        <p:attrNameLst>
                                          <p:attrName>style.visibility</p:attrName>
                                        </p:attrNameLst>
                                      </p:cBhvr>
                                      <p:to>
                                        <p:strVal val="visible"/>
                                      </p:to>
                                    </p:set>
                                    <p:animEffect transition="in" filter="wipe(left)">
                                      <p:cBhvr>
                                        <p:cTn id="17" dur="500"/>
                                        <p:tgtEl>
                                          <p:spTgt spid="71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8195"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数据转储（续）</a:t>
            </a:r>
          </a:p>
        </p:txBody>
      </p:sp>
      <p:sp>
        <p:nvSpPr>
          <p:cNvPr id="8196" name="Text Box 4"/>
          <p:cNvSpPr txBox="1">
            <a:spLocks noChangeArrowheads="1"/>
          </p:cNvSpPr>
          <p:nvPr/>
        </p:nvSpPr>
        <p:spPr bwMode="auto">
          <a:xfrm>
            <a:off x="1043608" y="915566"/>
            <a:ext cx="7632327" cy="3437657"/>
          </a:xfrm>
          <a:prstGeom prst="rect">
            <a:avLst/>
          </a:prstGeom>
          <a:gradFill rotWithShape="1">
            <a:gsLst>
              <a:gs pos="0">
                <a:srgbClr val="98D4FF"/>
              </a:gs>
              <a:gs pos="35001">
                <a:srgbClr val="B6DFFF"/>
              </a:gs>
              <a:gs pos="100000">
                <a:srgbClr val="E1F2FF"/>
              </a:gs>
            </a:gsLst>
            <a:lin ang="5400000" scaled="1"/>
          </a:gradFill>
          <a:ln w="9525">
            <a:solidFill>
              <a:srgbClr val="5FA6E7"/>
            </a:solidFill>
            <a:miter lim="800000"/>
            <a:headEnd/>
            <a:tailEnd/>
          </a:ln>
          <a:effectLst>
            <a:outerShdw dist="20000" dir="5400000" algn="ctr" rotWithShape="0">
              <a:srgbClr val="000000">
                <a:alpha val="37000"/>
              </a:srgbClr>
            </a:outerShdw>
          </a:effec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just" eaLnBrk="1" hangingPunct="1">
              <a:lnSpc>
                <a:spcPct val="160000"/>
              </a:lnSpc>
              <a:buSzPct val="100000"/>
              <a:buFont typeface="Wingdings" pitchFamily="2" charset="2"/>
              <a:buNone/>
            </a:pPr>
            <a:r>
              <a:rPr lang="en-US" altLang="zh-CN" sz="1000" b="1" dirty="0">
                <a:latin typeface="宋体" pitchFamily="2" charset="-122"/>
              </a:rPr>
              <a:t>                                                     			 </a:t>
            </a:r>
            <a:r>
              <a:rPr lang="zh-CN" altLang="en-US" sz="2000" b="1" dirty="0">
                <a:solidFill>
                  <a:srgbClr val="FF0000"/>
                </a:solidFill>
                <a:latin typeface="宋体" pitchFamily="2" charset="-122"/>
              </a:rPr>
              <a:t>故障发生点</a:t>
            </a:r>
          </a:p>
          <a:p>
            <a:pPr algn="just" eaLnBrk="1" hangingPunct="1">
              <a:lnSpc>
                <a:spcPct val="160000"/>
              </a:lnSpc>
              <a:buSzPct val="100000"/>
              <a:buFont typeface="Wingdings" pitchFamily="2" charset="2"/>
              <a:buNone/>
            </a:pPr>
            <a:r>
              <a:rPr lang="zh-CN" altLang="en-US" sz="1600" b="1" dirty="0">
                <a:latin typeface="宋体" pitchFamily="2" charset="-122"/>
              </a:rPr>
              <a:t>                         </a:t>
            </a:r>
            <a:r>
              <a:rPr lang="zh-CN" altLang="en-US" sz="2000" b="1" dirty="0">
                <a:latin typeface="宋体" pitchFamily="2" charset="-122"/>
              </a:rPr>
              <a:t>转储</a:t>
            </a:r>
            <a:r>
              <a:rPr lang="zh-CN" altLang="en-US" sz="1600" b="1" dirty="0">
                <a:latin typeface="宋体" pitchFamily="2" charset="-122"/>
              </a:rPr>
              <a:t>       </a:t>
            </a:r>
            <a:r>
              <a:rPr lang="zh-CN" altLang="en-US" sz="2000" b="1" dirty="0">
                <a:latin typeface="宋体" pitchFamily="2" charset="-122"/>
              </a:rPr>
              <a:t>运行事务</a:t>
            </a:r>
            <a:endParaRPr lang="zh-CN" altLang="en-US" b="1" dirty="0">
              <a:latin typeface="宋体" pitchFamily="2" charset="-122"/>
            </a:endParaRPr>
          </a:p>
          <a:p>
            <a:pPr algn="just" eaLnBrk="1" hangingPunct="1">
              <a:lnSpc>
                <a:spcPct val="160000"/>
              </a:lnSpc>
              <a:buSzPct val="100000"/>
              <a:buFont typeface="Wingdings" pitchFamily="2" charset="2"/>
              <a:buNone/>
            </a:pPr>
            <a:r>
              <a:rPr lang="zh-CN" altLang="en-US" sz="2000" b="1" dirty="0">
                <a:latin typeface="宋体" pitchFamily="2" charset="-122"/>
              </a:rPr>
              <a:t>正常运行</a:t>
            </a:r>
            <a:r>
              <a:rPr lang="zh-CN" altLang="en-US" b="1" dirty="0">
                <a:latin typeface="宋体" pitchFamily="2" charset="-122"/>
              </a:rPr>
              <a:t>     ─┼───────┼─────────↓────</a:t>
            </a:r>
          </a:p>
          <a:p>
            <a:pPr algn="just" eaLnBrk="1" hangingPunct="1">
              <a:lnSpc>
                <a:spcPct val="160000"/>
              </a:lnSpc>
              <a:buSzPct val="100000"/>
              <a:buFont typeface="Wingdings" pitchFamily="2" charset="2"/>
              <a:buNone/>
            </a:pPr>
            <a:r>
              <a:rPr lang="zh-CN" altLang="en-US" b="1" dirty="0">
                <a:latin typeface="宋体" pitchFamily="2" charset="-122"/>
              </a:rPr>
              <a:t>                </a:t>
            </a:r>
            <a:r>
              <a:rPr lang="en-US" altLang="zh-CN" b="1" dirty="0">
                <a:latin typeface="宋体" pitchFamily="2" charset="-122"/>
              </a:rPr>
              <a:t>T</a:t>
            </a:r>
            <a:r>
              <a:rPr lang="en-US" altLang="zh-CN" b="1" baseline="-25000" dirty="0">
                <a:latin typeface="宋体" pitchFamily="2" charset="-122"/>
              </a:rPr>
              <a:t>a</a:t>
            </a:r>
            <a:r>
              <a:rPr lang="en-US" altLang="zh-CN" b="1" dirty="0">
                <a:latin typeface="宋体" pitchFamily="2" charset="-122"/>
              </a:rPr>
              <a:t>         </a:t>
            </a:r>
            <a:r>
              <a:rPr lang="zh-CN" altLang="en-US" b="1" dirty="0">
                <a:latin typeface="宋体" pitchFamily="2" charset="-122"/>
              </a:rPr>
              <a:t>　　　</a:t>
            </a:r>
            <a:r>
              <a:rPr lang="en-US" altLang="zh-CN" b="1" dirty="0">
                <a:latin typeface="宋体" pitchFamily="2" charset="-122"/>
              </a:rPr>
              <a:t>T</a:t>
            </a:r>
            <a:r>
              <a:rPr lang="en-US" altLang="zh-CN" b="1" baseline="-25000" dirty="0">
                <a:latin typeface="宋体" pitchFamily="2" charset="-122"/>
              </a:rPr>
              <a:t>b</a:t>
            </a:r>
            <a:r>
              <a:rPr lang="en-US" altLang="zh-CN" b="1" dirty="0">
                <a:latin typeface="宋体" pitchFamily="2" charset="-122"/>
              </a:rPr>
              <a:t>        </a:t>
            </a:r>
            <a:r>
              <a:rPr lang="en-US" altLang="zh-CN" sz="2000" b="1" dirty="0">
                <a:latin typeface="宋体" pitchFamily="2" charset="-122"/>
              </a:rPr>
              <a:t>         </a:t>
            </a:r>
            <a:r>
              <a:rPr lang="en-US" altLang="zh-CN" sz="2000" b="1" dirty="0" err="1">
                <a:latin typeface="宋体" pitchFamily="2" charset="-122"/>
              </a:rPr>
              <a:t>T</a:t>
            </a:r>
            <a:r>
              <a:rPr lang="en-US" altLang="zh-CN" b="1" baseline="-25000" dirty="0" err="1">
                <a:latin typeface="宋体" pitchFamily="2" charset="-122"/>
              </a:rPr>
              <a:t>f</a:t>
            </a:r>
            <a:endParaRPr lang="en-US" altLang="zh-CN" b="1" baseline="-25000" dirty="0">
              <a:latin typeface="宋体" pitchFamily="2" charset="-122"/>
            </a:endParaRPr>
          </a:p>
          <a:p>
            <a:pPr algn="just" eaLnBrk="1" hangingPunct="1">
              <a:lnSpc>
                <a:spcPct val="160000"/>
              </a:lnSpc>
              <a:buSzPct val="100000"/>
              <a:buFont typeface="Wingdings" pitchFamily="2" charset="2"/>
              <a:buNone/>
            </a:pPr>
            <a:endParaRPr lang="en-US" altLang="zh-CN" sz="800" b="1" dirty="0">
              <a:latin typeface="宋体" pitchFamily="2" charset="-122"/>
            </a:endParaRPr>
          </a:p>
          <a:p>
            <a:pPr algn="just" eaLnBrk="1" hangingPunct="1">
              <a:lnSpc>
                <a:spcPct val="160000"/>
              </a:lnSpc>
              <a:buSzPct val="100000"/>
              <a:buFont typeface="Wingdings" pitchFamily="2" charset="2"/>
              <a:buNone/>
            </a:pPr>
            <a:r>
              <a:rPr lang="en-US" altLang="zh-CN" b="1" dirty="0">
                <a:latin typeface="宋体" pitchFamily="2" charset="-122"/>
              </a:rPr>
              <a:t>            </a:t>
            </a:r>
            <a:r>
              <a:rPr lang="zh-CN" altLang="en-US" sz="2000" b="1" dirty="0">
                <a:latin typeface="宋体" pitchFamily="2" charset="-122"/>
              </a:rPr>
              <a:t>重装后备副本</a:t>
            </a:r>
            <a:r>
              <a:rPr lang="zh-CN" altLang="en-US" b="1" dirty="0">
                <a:latin typeface="宋体" pitchFamily="2" charset="-122"/>
              </a:rPr>
              <a:t>        </a:t>
            </a:r>
            <a:endParaRPr lang="en-US" altLang="zh-CN" b="1" dirty="0">
              <a:latin typeface="宋体" pitchFamily="2" charset="-122"/>
            </a:endParaRPr>
          </a:p>
          <a:p>
            <a:pPr algn="just" eaLnBrk="1" hangingPunct="1">
              <a:lnSpc>
                <a:spcPct val="160000"/>
              </a:lnSpc>
              <a:buSzPct val="100000"/>
              <a:buFont typeface="Wingdings" pitchFamily="2" charset="2"/>
              <a:buNone/>
            </a:pPr>
            <a:r>
              <a:rPr lang="zh-CN" altLang="en-US" sz="2000" b="1" dirty="0">
                <a:latin typeface="宋体" pitchFamily="2" charset="-122"/>
              </a:rPr>
              <a:t>恢复</a:t>
            </a:r>
            <a:r>
              <a:rPr lang="zh-CN" altLang="en-US" sz="1600" b="1" dirty="0">
                <a:latin typeface="宋体" pitchFamily="2" charset="-122"/>
              </a:rPr>
              <a:t> </a:t>
            </a:r>
            <a:r>
              <a:rPr lang="zh-CN" altLang="en-US" b="1" dirty="0">
                <a:latin typeface="宋体" pitchFamily="2" charset="-122"/>
              </a:rPr>
              <a:t>         ─┼───────┴－－－－－－－－</a:t>
            </a:r>
            <a:r>
              <a:rPr lang="zh-CN" altLang="en-US" sz="2000" b="1" dirty="0">
                <a:latin typeface="宋体" pitchFamily="2" charset="-122"/>
              </a:rPr>
              <a:t>→</a:t>
            </a:r>
          </a:p>
          <a:p>
            <a:pPr algn="just" eaLnBrk="1" hangingPunct="1">
              <a:buSzPct val="100000"/>
              <a:buFont typeface="Wingdings" pitchFamily="2" charset="2"/>
              <a:buNone/>
            </a:pPr>
            <a:endParaRPr lang="en-US" b="1" dirty="0">
              <a:latin typeface="Times New Roman" pitchFamily="18" charset="0"/>
            </a:endParaRPr>
          </a:p>
        </p:txBody>
      </p:sp>
      <p:sp>
        <p:nvSpPr>
          <p:cNvPr id="8197" name="Text Box 5"/>
          <p:cNvSpPr txBox="1">
            <a:spLocks noChangeArrowheads="1"/>
          </p:cNvSpPr>
          <p:nvPr/>
        </p:nvSpPr>
        <p:spPr bwMode="auto">
          <a:xfrm>
            <a:off x="173038" y="844550"/>
            <a:ext cx="741362"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buSzPct val="100000"/>
              <a:buFont typeface="Wingdings" pitchFamily="2" charset="2"/>
              <a:buNone/>
            </a:pPr>
            <a:r>
              <a:rPr lang="en-US" altLang="zh-CN" sz="2600" b="1" dirty="0">
                <a:latin typeface="Times New Roman" pitchFamily="18" charset="0"/>
              </a:rPr>
              <a:t>[</a:t>
            </a:r>
            <a:r>
              <a:rPr lang="zh-CN" altLang="en-US" sz="2600" b="1" dirty="0">
                <a:latin typeface="Times New Roman" pitchFamily="18" charset="0"/>
              </a:rPr>
              <a:t>例</a:t>
            </a:r>
            <a:r>
              <a:rPr lang="en-US" altLang="zh-CN" sz="2600" b="1" dirty="0">
                <a:latin typeface="Times New Roman" pitchFamily="18" charset="0"/>
              </a:rPr>
              <a:t>]</a:t>
            </a:r>
          </a:p>
        </p:txBody>
      </p:sp>
      <p:sp>
        <p:nvSpPr>
          <p:cNvPr id="8198" name="Text Box 6"/>
          <p:cNvSpPr txBox="1">
            <a:spLocks noChangeArrowheads="1"/>
          </p:cNvSpPr>
          <p:nvPr/>
        </p:nvSpPr>
        <p:spPr bwMode="auto">
          <a:xfrm>
            <a:off x="3414713" y="4408488"/>
            <a:ext cx="13477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buSzPct val="100000"/>
              <a:buFont typeface="Wingdings" pitchFamily="2" charset="2"/>
              <a:buNone/>
            </a:pPr>
            <a:r>
              <a:rPr lang="zh-CN" altLang="zh-CN" b="1">
                <a:latin typeface="Times New Roman" pitchFamily="18" charset="0"/>
              </a:rPr>
              <a:t>转储和恢复</a:t>
            </a:r>
          </a:p>
        </p:txBody>
      </p:sp>
      <p:sp>
        <p:nvSpPr>
          <p:cNvPr id="2" name="椭圆 1"/>
          <p:cNvSpPr/>
          <p:nvPr/>
        </p:nvSpPr>
        <p:spPr bwMode="auto">
          <a:xfrm>
            <a:off x="2920975" y="2499742"/>
            <a:ext cx="426889" cy="36004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8" name="椭圆 7"/>
          <p:cNvSpPr/>
          <p:nvPr/>
        </p:nvSpPr>
        <p:spPr bwMode="auto">
          <a:xfrm>
            <a:off x="4793183" y="2499742"/>
            <a:ext cx="426889" cy="36004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9" name="椭圆 8"/>
          <p:cNvSpPr/>
          <p:nvPr/>
        </p:nvSpPr>
        <p:spPr bwMode="auto">
          <a:xfrm>
            <a:off x="7097439" y="2499742"/>
            <a:ext cx="426889" cy="36004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椭圆 9"/>
          <p:cNvSpPr/>
          <p:nvPr/>
        </p:nvSpPr>
        <p:spPr bwMode="auto">
          <a:xfrm>
            <a:off x="4860033" y="3651870"/>
            <a:ext cx="359668" cy="36004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TextBox 10"/>
          <p:cNvSpPr txBox="1"/>
          <p:nvPr/>
        </p:nvSpPr>
        <p:spPr>
          <a:xfrm>
            <a:off x="4920232" y="3190205"/>
            <a:ext cx="1667992" cy="369332"/>
          </a:xfrm>
          <a:prstGeom prst="rect">
            <a:avLst/>
          </a:prstGeom>
          <a:noFill/>
        </p:spPr>
        <p:txBody>
          <a:bodyPr wrap="square" rtlCol="0">
            <a:spAutoFit/>
          </a:bodyPr>
          <a:lstStyle/>
          <a:p>
            <a:r>
              <a:rPr lang="zh-CN" altLang="en-US" b="1" dirty="0">
                <a:solidFill>
                  <a:srgbClr val="0066FF"/>
                </a:solidFill>
                <a:latin typeface="宋体" pitchFamily="2" charset="-122"/>
              </a:rPr>
              <a:t>重新运行事务</a:t>
            </a:r>
            <a:endParaRPr lang="zh-CN" altLang="en-US" dirty="0">
              <a:solidFill>
                <a:srgbClr val="0066FF"/>
              </a:solidFill>
            </a:endParaRPr>
          </a:p>
        </p:txBody>
      </p:sp>
    </p:spTree>
    <p:extLst>
      <p:ext uri="{BB962C8B-B14F-4D97-AF65-F5344CB8AC3E}">
        <p14:creationId xmlns:p14="http://schemas.microsoft.com/office/powerpoint/2010/main" val="138595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hidden"/>
                                      </p:to>
                                    </p:set>
                                  </p:childTnLst>
                                </p:cTn>
                              </p:par>
                            </p:childTnLst>
                          </p:cTn>
                        </p:par>
                        <p:par>
                          <p:cTn id="12" fill="hold">
                            <p:stCondLst>
                              <p:cond delay="0"/>
                            </p:stCondLst>
                            <p:childTnLst>
                              <p:par>
                                <p:cTn id="13" presetID="21" presetClass="entr" presetSubtype="1"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heel(1)">
                                      <p:cBhvr>
                                        <p:cTn id="15" dur="10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8"/>
                                        </p:tgtEl>
                                        <p:attrNameLst>
                                          <p:attrName>style.visibility</p:attrName>
                                        </p:attrNameLst>
                                      </p:cBhvr>
                                      <p:to>
                                        <p:strVal val="hidden"/>
                                      </p:to>
                                    </p:set>
                                  </p:childTnLst>
                                </p:cTn>
                              </p:par>
                            </p:childTnLst>
                          </p:cTn>
                        </p:par>
                        <p:par>
                          <p:cTn id="20" fill="hold">
                            <p:stCondLst>
                              <p:cond delay="0"/>
                            </p:stCondLst>
                            <p:childTnLst>
                              <p:par>
                                <p:cTn id="21" presetID="21" presetClass="entr" presetSubtype="1"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heel(1)">
                                      <p:cBhvr>
                                        <p:cTn id="23" dur="1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9"/>
                                        </p:tgtEl>
                                        <p:attrNameLst>
                                          <p:attrName>style.visibility</p:attrName>
                                        </p:attrNameLst>
                                      </p:cBhvr>
                                      <p:to>
                                        <p:strVal val="hidden"/>
                                      </p:to>
                                    </p:set>
                                  </p:childTnLst>
                                </p:cTn>
                              </p:par>
                            </p:childTnLst>
                          </p:cTn>
                        </p:par>
                        <p:par>
                          <p:cTn id="28" fill="hold">
                            <p:stCondLst>
                              <p:cond delay="0"/>
                            </p:stCondLst>
                            <p:childTnLst>
                              <p:par>
                                <p:cTn id="29" presetID="22" presetClass="entr" presetSubtype="8" fill="hold" nodeType="afterEffect">
                                  <p:stCondLst>
                                    <p:cond delay="0"/>
                                  </p:stCondLst>
                                  <p:childTnLst>
                                    <p:set>
                                      <p:cBhvr>
                                        <p:cTn id="30" dur="1" fill="hold">
                                          <p:stCondLst>
                                            <p:cond delay="0"/>
                                          </p:stCondLst>
                                        </p:cTn>
                                        <p:tgtEl>
                                          <p:spTgt spid="8196">
                                            <p:txEl>
                                              <p:pRg st="5" end="5"/>
                                            </p:txEl>
                                          </p:spTgt>
                                        </p:tgtEl>
                                        <p:attrNameLst>
                                          <p:attrName>style.visibility</p:attrName>
                                        </p:attrNameLst>
                                      </p:cBhvr>
                                      <p:to>
                                        <p:strVal val="visible"/>
                                      </p:to>
                                    </p:set>
                                    <p:animEffect transition="in" filter="wipe(left)">
                                      <p:cBhvr>
                                        <p:cTn id="31" dur="500"/>
                                        <p:tgtEl>
                                          <p:spTgt spid="8196">
                                            <p:txEl>
                                              <p:pRg st="5" end="5"/>
                                            </p:txEl>
                                          </p:spTgt>
                                        </p:tgtEl>
                                      </p:cBhvr>
                                    </p:animEffect>
                                  </p:childTnLst>
                                </p:cTn>
                              </p:par>
                              <p:par>
                                <p:cTn id="32" presetID="22" presetClass="entr" presetSubtype="8" fill="hold" nodeType="withEffect">
                                  <p:stCondLst>
                                    <p:cond delay="0"/>
                                  </p:stCondLst>
                                  <p:childTnLst>
                                    <p:set>
                                      <p:cBhvr>
                                        <p:cTn id="33" dur="1" fill="hold">
                                          <p:stCondLst>
                                            <p:cond delay="0"/>
                                          </p:stCondLst>
                                        </p:cTn>
                                        <p:tgtEl>
                                          <p:spTgt spid="8196">
                                            <p:txEl>
                                              <p:pRg st="6" end="6"/>
                                            </p:txEl>
                                          </p:spTgt>
                                        </p:tgtEl>
                                        <p:attrNameLst>
                                          <p:attrName>style.visibility</p:attrName>
                                        </p:attrNameLst>
                                      </p:cBhvr>
                                      <p:to>
                                        <p:strVal val="visible"/>
                                      </p:to>
                                    </p:set>
                                    <p:animEffect transition="in" filter="wipe(left)">
                                      <p:cBhvr>
                                        <p:cTn id="34" dur="1000"/>
                                        <p:tgtEl>
                                          <p:spTgt spid="8196">
                                            <p:txEl>
                                              <p:pRg st="6" end="6"/>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heel(1)">
                                      <p:cBhvr>
                                        <p:cTn id="39" dur="1000"/>
                                        <p:tgtEl>
                                          <p:spTgt spid="10"/>
                                        </p:tgtEl>
                                      </p:cBhvr>
                                    </p:animEffect>
                                  </p:childTnLst>
                                </p:cTn>
                              </p:par>
                            </p:childTnLst>
                          </p:cTn>
                        </p:par>
                      </p:childTnLst>
                    </p:cTn>
                  </p:par>
                  <p:par>
                    <p:cTn id="40" fill="hold">
                      <p:stCondLst>
                        <p:cond delay="indefinite"/>
                      </p:stCondLst>
                      <p:childTnLst>
                        <p:par>
                          <p:cTn id="41" fill="hold">
                            <p:stCondLst>
                              <p:cond delay="0"/>
                            </p:stCondLst>
                            <p:childTnLst>
                              <p:par>
                                <p:cTn id="42" presetID="1" presetClass="exit" presetSubtype="0" fill="hold" grpId="1" nodeType="clickEffect">
                                  <p:stCondLst>
                                    <p:cond delay="0"/>
                                  </p:stCondLst>
                                  <p:childTnLst>
                                    <p:set>
                                      <p:cBhvr>
                                        <p:cTn id="43" dur="1" fill="hold">
                                          <p:stCondLst>
                                            <p:cond delay="0"/>
                                          </p:stCondLst>
                                        </p:cTn>
                                        <p:tgtEl>
                                          <p:spTgt spid="10"/>
                                        </p:tgtEl>
                                        <p:attrNameLst>
                                          <p:attrName>style.visibility</p:attrName>
                                        </p:attrNameLst>
                                      </p:cBhvr>
                                      <p:to>
                                        <p:strVal val="hidden"/>
                                      </p:to>
                                    </p:set>
                                  </p:childTnLst>
                                </p:cTn>
                              </p:par>
                            </p:childTnLst>
                          </p:cTn>
                        </p:par>
                        <p:par>
                          <p:cTn id="44" fill="hold">
                            <p:stCondLst>
                              <p:cond delay="0"/>
                            </p:stCondLst>
                            <p:childTnLst>
                              <p:par>
                                <p:cTn id="45" presetID="22" presetClass="entr" presetSubtype="8"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8" grpId="0" animBg="1"/>
      <p:bldP spid="8" grpId="1" animBg="1"/>
      <p:bldP spid="9" grpId="0" animBg="1"/>
      <p:bldP spid="9" grpId="1" animBg="1"/>
      <p:bldP spid="10" grpId="0" animBg="1"/>
      <p:bldP spid="10" grpId="1" animBg="1"/>
      <p:bldP spid="1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0243"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a:t>2.</a:t>
            </a:r>
            <a:r>
              <a:rPr lang="zh-CN" altLang="zh-CN" sz="3600"/>
              <a:t>转储方法</a:t>
            </a:r>
          </a:p>
        </p:txBody>
      </p:sp>
      <p:sp>
        <p:nvSpPr>
          <p:cNvPr id="10244" name="Rectangle 3"/>
          <p:cNvSpPr>
            <a:spLocks noGrp="1" noChangeArrowheads="1"/>
          </p:cNvSpPr>
          <p:nvPr>
            <p:ph type="body" idx="4294967295"/>
          </p:nvPr>
        </p:nvSpPr>
        <p:spPr>
          <a:xfrm>
            <a:off x="914400" y="1006475"/>
            <a:ext cx="7905750" cy="3371850"/>
          </a:xfrm>
        </p:spPr>
        <p:txBody>
          <a:bodyPr/>
          <a:lstStyle/>
          <a:p>
            <a:pPr eaLnBrk="1" hangingPunct="1">
              <a:lnSpc>
                <a:spcPct val="140000"/>
              </a:lnSpc>
              <a:buFont typeface="Wingdings" pitchFamily="2" charset="2"/>
              <a:buNone/>
            </a:pPr>
            <a:r>
              <a:rPr lang="zh-CN" altLang="en-US" dirty="0"/>
              <a:t>（</a:t>
            </a:r>
            <a:r>
              <a:rPr lang="en-US" altLang="zh-CN" dirty="0"/>
              <a:t>1</a:t>
            </a:r>
            <a:r>
              <a:rPr lang="zh-CN" altLang="en-US" dirty="0"/>
              <a:t>）静态转储与动态转储</a:t>
            </a:r>
          </a:p>
          <a:p>
            <a:pPr eaLnBrk="1" hangingPunct="1">
              <a:lnSpc>
                <a:spcPct val="140000"/>
              </a:lnSpc>
              <a:buFont typeface="Wingdings" pitchFamily="2" charset="2"/>
              <a:buNone/>
            </a:pPr>
            <a:r>
              <a:rPr lang="zh-CN" altLang="en-US" dirty="0"/>
              <a:t>（</a:t>
            </a:r>
            <a:r>
              <a:rPr lang="en-US" altLang="zh-CN" dirty="0"/>
              <a:t>2</a:t>
            </a:r>
            <a:r>
              <a:rPr lang="zh-CN" altLang="en-US" dirty="0"/>
              <a:t>）海量转储与增量转储</a:t>
            </a:r>
          </a:p>
          <a:p>
            <a:pPr eaLnBrk="1" hangingPunct="1">
              <a:lnSpc>
                <a:spcPct val="140000"/>
              </a:lnSpc>
              <a:buFont typeface="Wingdings" pitchFamily="2" charset="2"/>
              <a:buNone/>
            </a:pPr>
            <a:r>
              <a:rPr lang="zh-CN" altLang="en-US" dirty="0"/>
              <a:t>（</a:t>
            </a:r>
            <a:r>
              <a:rPr lang="en-US" altLang="zh-CN" dirty="0"/>
              <a:t>3</a:t>
            </a:r>
            <a:r>
              <a:rPr lang="zh-CN" altLang="en-US" dirty="0"/>
              <a:t>）转储方法小结</a:t>
            </a:r>
          </a:p>
        </p:txBody>
      </p:sp>
    </p:spTree>
    <p:extLst>
      <p:ext uri="{BB962C8B-B14F-4D97-AF65-F5344CB8AC3E}">
        <p14:creationId xmlns:p14="http://schemas.microsoft.com/office/powerpoint/2010/main" val="34845276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1267" name="Rectangle 2"/>
          <p:cNvSpPr>
            <a:spLocks noGrp="1" noChangeArrowheads="1"/>
          </p:cNvSpPr>
          <p:nvPr>
            <p:ph type="title" idx="4294967295"/>
          </p:nvPr>
        </p:nvSpPr>
        <p:spPr>
          <a:xfrm>
            <a:off x="914400" y="192088"/>
            <a:ext cx="7391400" cy="422275"/>
          </a:xfrm>
        </p:spPr>
        <p:txBody>
          <a:bodyPr/>
          <a:lstStyle/>
          <a:p>
            <a:pPr eaLnBrk="1" hangingPunct="1"/>
            <a:r>
              <a:rPr lang="zh-CN" altLang="en-US" sz="3600"/>
              <a:t>（</a:t>
            </a:r>
            <a:r>
              <a:rPr lang="en-US" altLang="zh-CN" sz="3600"/>
              <a:t>1</a:t>
            </a:r>
            <a:r>
              <a:rPr lang="zh-CN" altLang="en-US" sz="3600"/>
              <a:t>）静态转储与动态转储</a:t>
            </a:r>
          </a:p>
        </p:txBody>
      </p:sp>
      <p:sp>
        <p:nvSpPr>
          <p:cNvPr id="11268" name="Rectangle 3"/>
          <p:cNvSpPr>
            <a:spLocks noGrp="1" noChangeArrowheads="1"/>
          </p:cNvSpPr>
          <p:nvPr>
            <p:ph type="body" idx="4294967295"/>
          </p:nvPr>
        </p:nvSpPr>
        <p:spPr>
          <a:xfrm>
            <a:off x="684213" y="950913"/>
            <a:ext cx="7775575" cy="3835400"/>
          </a:xfrm>
        </p:spPr>
        <p:txBody>
          <a:bodyPr/>
          <a:lstStyle/>
          <a:p>
            <a:pPr eaLnBrk="1" hangingPunct="1">
              <a:spcBef>
                <a:spcPct val="0"/>
              </a:spcBef>
            </a:pPr>
            <a:r>
              <a:rPr lang="zh-CN" altLang="en-US" sz="2400" dirty="0"/>
              <a:t>静态转储</a:t>
            </a:r>
            <a:endParaRPr lang="en-US" altLang="zh-CN" sz="2400" dirty="0"/>
          </a:p>
          <a:p>
            <a:pPr lvl="1" eaLnBrk="1" hangingPunct="1">
              <a:spcBef>
                <a:spcPts val="500"/>
              </a:spcBef>
            </a:pPr>
            <a:r>
              <a:rPr lang="zh-CN" altLang="en-US" dirty="0"/>
              <a:t>在系统中无运行事务时进行的转储操作</a:t>
            </a:r>
          </a:p>
          <a:p>
            <a:pPr lvl="1" eaLnBrk="1" hangingPunct="1">
              <a:spcBef>
                <a:spcPts val="500"/>
              </a:spcBef>
            </a:pPr>
            <a:r>
              <a:rPr lang="zh-CN" altLang="en-US" dirty="0"/>
              <a:t>转储开始时数据库处于一致性状态</a:t>
            </a:r>
          </a:p>
          <a:p>
            <a:pPr lvl="1" eaLnBrk="1" hangingPunct="1">
              <a:spcBef>
                <a:spcPts val="500"/>
              </a:spcBef>
            </a:pPr>
            <a:r>
              <a:rPr lang="zh-CN" altLang="en-US" dirty="0"/>
              <a:t>转储期间不允许对数据库的任何存取、修改活动</a:t>
            </a:r>
          </a:p>
          <a:p>
            <a:pPr lvl="1" eaLnBrk="1" hangingPunct="1">
              <a:spcBef>
                <a:spcPts val="500"/>
              </a:spcBef>
            </a:pPr>
            <a:r>
              <a:rPr lang="zh-CN" altLang="en-US" dirty="0"/>
              <a:t>得到的一定是一个数据一致性的副本 </a:t>
            </a:r>
          </a:p>
          <a:p>
            <a:pPr lvl="1" eaLnBrk="1" hangingPunct="1">
              <a:spcBef>
                <a:spcPts val="500"/>
              </a:spcBef>
            </a:pPr>
            <a:r>
              <a:rPr lang="zh-CN" altLang="en-US" dirty="0"/>
              <a:t>优点：简单</a:t>
            </a:r>
          </a:p>
          <a:p>
            <a:pPr lvl="1" eaLnBrk="1" hangingPunct="1">
              <a:spcBef>
                <a:spcPts val="500"/>
              </a:spcBef>
            </a:pPr>
            <a:r>
              <a:rPr lang="zh-CN" altLang="en-US" dirty="0"/>
              <a:t>缺点：降低了数据库的可用性</a:t>
            </a:r>
          </a:p>
          <a:p>
            <a:pPr lvl="2" eaLnBrk="1" hangingPunct="1">
              <a:spcBef>
                <a:spcPts val="500"/>
              </a:spcBef>
              <a:buSzPct val="87000"/>
              <a:buFont typeface="Wingdings" pitchFamily="2" charset="2"/>
              <a:buChar char="l"/>
            </a:pPr>
            <a:r>
              <a:rPr lang="zh-CN" altLang="en-US" sz="2200" dirty="0"/>
              <a:t>转储必须等待正运行的用户事务结束 </a:t>
            </a:r>
          </a:p>
          <a:p>
            <a:pPr lvl="2" eaLnBrk="1" hangingPunct="1">
              <a:spcBef>
                <a:spcPts val="500"/>
              </a:spcBef>
              <a:buSzPct val="87000"/>
              <a:buFont typeface="Wingdings" pitchFamily="2" charset="2"/>
              <a:buChar char="l"/>
            </a:pPr>
            <a:r>
              <a:rPr lang="zh-CN" altLang="en-US" sz="2200" dirty="0"/>
              <a:t>新的事务必须等转储结束</a:t>
            </a:r>
          </a:p>
        </p:txBody>
      </p:sp>
    </p:spTree>
    <p:extLst>
      <p:ext uri="{BB962C8B-B14F-4D97-AF65-F5344CB8AC3E}">
        <p14:creationId xmlns:p14="http://schemas.microsoft.com/office/powerpoint/2010/main" val="255952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1268">
                                            <p:txEl>
                                              <p:pRg st="1" end="1"/>
                                            </p:txEl>
                                          </p:spTgt>
                                        </p:tgtEl>
                                        <p:attrNameLst>
                                          <p:attrName>style.visibility</p:attrName>
                                        </p:attrNameLst>
                                      </p:cBhvr>
                                      <p:to>
                                        <p:strVal val="visible"/>
                                      </p:to>
                                    </p:set>
                                    <p:animEffect transition="in" filter="wipe(left)">
                                      <p:cBhvr>
                                        <p:cTn id="7" dur="500"/>
                                        <p:tgtEl>
                                          <p:spTgt spid="1126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268">
                                            <p:txEl>
                                              <p:pRg st="2" end="2"/>
                                            </p:txEl>
                                          </p:spTgt>
                                        </p:tgtEl>
                                        <p:attrNameLst>
                                          <p:attrName>style.visibility</p:attrName>
                                        </p:attrNameLst>
                                      </p:cBhvr>
                                      <p:to>
                                        <p:strVal val="visible"/>
                                      </p:to>
                                    </p:set>
                                    <p:animEffect transition="in" filter="wipe(left)">
                                      <p:cBhvr>
                                        <p:cTn id="12" dur="500"/>
                                        <p:tgtEl>
                                          <p:spTgt spid="1126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268">
                                            <p:txEl>
                                              <p:pRg st="3" end="3"/>
                                            </p:txEl>
                                          </p:spTgt>
                                        </p:tgtEl>
                                        <p:attrNameLst>
                                          <p:attrName>style.visibility</p:attrName>
                                        </p:attrNameLst>
                                      </p:cBhvr>
                                      <p:to>
                                        <p:strVal val="visible"/>
                                      </p:to>
                                    </p:set>
                                    <p:animEffect transition="in" filter="wipe(left)">
                                      <p:cBhvr>
                                        <p:cTn id="17" dur="500"/>
                                        <p:tgtEl>
                                          <p:spTgt spid="1126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68">
                                            <p:txEl>
                                              <p:pRg st="4" end="4"/>
                                            </p:txEl>
                                          </p:spTgt>
                                        </p:tgtEl>
                                        <p:attrNameLst>
                                          <p:attrName>style.visibility</p:attrName>
                                        </p:attrNameLst>
                                      </p:cBhvr>
                                      <p:to>
                                        <p:strVal val="visible"/>
                                      </p:to>
                                    </p:set>
                                    <p:animEffect transition="in" filter="wipe(left)">
                                      <p:cBhvr>
                                        <p:cTn id="22" dur="500"/>
                                        <p:tgtEl>
                                          <p:spTgt spid="1126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1268">
                                            <p:txEl>
                                              <p:pRg st="5" end="5"/>
                                            </p:txEl>
                                          </p:spTgt>
                                        </p:tgtEl>
                                        <p:attrNameLst>
                                          <p:attrName>style.visibility</p:attrName>
                                        </p:attrNameLst>
                                      </p:cBhvr>
                                      <p:to>
                                        <p:strVal val="visible"/>
                                      </p:to>
                                    </p:set>
                                    <p:animEffect transition="in" filter="wipe(left)">
                                      <p:cBhvr>
                                        <p:cTn id="27" dur="500"/>
                                        <p:tgtEl>
                                          <p:spTgt spid="1126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268">
                                            <p:txEl>
                                              <p:pRg st="6" end="6"/>
                                            </p:txEl>
                                          </p:spTgt>
                                        </p:tgtEl>
                                        <p:attrNameLst>
                                          <p:attrName>style.visibility</p:attrName>
                                        </p:attrNameLst>
                                      </p:cBhvr>
                                      <p:to>
                                        <p:strVal val="visible"/>
                                      </p:to>
                                    </p:set>
                                    <p:animEffect transition="in" filter="wipe(left)">
                                      <p:cBhvr>
                                        <p:cTn id="32" dur="500"/>
                                        <p:tgtEl>
                                          <p:spTgt spid="1126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268">
                                            <p:txEl>
                                              <p:pRg st="7" end="7"/>
                                            </p:txEl>
                                          </p:spTgt>
                                        </p:tgtEl>
                                        <p:attrNameLst>
                                          <p:attrName>style.visibility</p:attrName>
                                        </p:attrNameLst>
                                      </p:cBhvr>
                                      <p:to>
                                        <p:strVal val="visible"/>
                                      </p:to>
                                    </p:set>
                                    <p:animEffect transition="in" filter="wipe(left)">
                                      <p:cBhvr>
                                        <p:cTn id="37" dur="500"/>
                                        <p:tgtEl>
                                          <p:spTgt spid="1126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1268">
                                            <p:txEl>
                                              <p:pRg st="8" end="8"/>
                                            </p:txEl>
                                          </p:spTgt>
                                        </p:tgtEl>
                                        <p:attrNameLst>
                                          <p:attrName>style.visibility</p:attrName>
                                        </p:attrNameLst>
                                      </p:cBhvr>
                                      <p:to>
                                        <p:strVal val="visible"/>
                                      </p:to>
                                    </p:set>
                                    <p:animEffect transition="in" filter="wipe(left)">
                                      <p:cBhvr>
                                        <p:cTn id="42" dur="500"/>
                                        <p:tgtEl>
                                          <p:spTgt spid="1126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2291" name="Rectangle 2"/>
          <p:cNvSpPr>
            <a:spLocks noGrp="1" noChangeArrowheads="1"/>
          </p:cNvSpPr>
          <p:nvPr>
            <p:ph type="title" idx="4294967295"/>
          </p:nvPr>
        </p:nvSpPr>
        <p:spPr>
          <a:xfrm>
            <a:off x="914400" y="192088"/>
            <a:ext cx="7391400" cy="422275"/>
          </a:xfrm>
        </p:spPr>
        <p:txBody>
          <a:bodyPr/>
          <a:lstStyle/>
          <a:p>
            <a:pPr eaLnBrk="1" hangingPunct="1"/>
            <a:r>
              <a:rPr lang="zh-CN" altLang="en-US" sz="3600"/>
              <a:t>静态转储与动态转储（续）</a:t>
            </a:r>
          </a:p>
        </p:txBody>
      </p:sp>
      <p:sp>
        <p:nvSpPr>
          <p:cNvPr id="12292" name="Rectangle 3"/>
          <p:cNvSpPr>
            <a:spLocks noGrp="1" noChangeArrowheads="1"/>
          </p:cNvSpPr>
          <p:nvPr>
            <p:ph type="body" idx="4294967295"/>
          </p:nvPr>
        </p:nvSpPr>
        <p:spPr>
          <a:xfrm>
            <a:off x="457200" y="777403"/>
            <a:ext cx="8229600" cy="4129559"/>
          </a:xfrm>
        </p:spPr>
        <p:txBody>
          <a:bodyPr/>
          <a:lstStyle/>
          <a:p>
            <a:pPr eaLnBrk="1" hangingPunct="1">
              <a:spcBef>
                <a:spcPct val="0"/>
              </a:spcBef>
            </a:pPr>
            <a:r>
              <a:rPr lang="zh-CN" altLang="en-US" sz="2000" dirty="0"/>
              <a:t>动态转储</a:t>
            </a:r>
            <a:endParaRPr lang="en-US" altLang="zh-CN" sz="2000" dirty="0"/>
          </a:p>
          <a:p>
            <a:pPr lvl="1" eaLnBrk="1" hangingPunct="1">
              <a:spcBef>
                <a:spcPts val="600"/>
              </a:spcBef>
            </a:pPr>
            <a:r>
              <a:rPr lang="zh-CN" altLang="en-US" sz="2000" dirty="0"/>
              <a:t>转储操作与用户事务并发进行</a:t>
            </a:r>
          </a:p>
          <a:p>
            <a:pPr lvl="1" eaLnBrk="1" hangingPunct="1">
              <a:spcBef>
                <a:spcPts val="600"/>
              </a:spcBef>
            </a:pPr>
            <a:r>
              <a:rPr lang="zh-CN" altLang="en-US" sz="2000" dirty="0"/>
              <a:t>转储期间允许对数据库进行存取或修改</a:t>
            </a:r>
          </a:p>
          <a:p>
            <a:pPr lvl="1" eaLnBrk="1" hangingPunct="1">
              <a:spcBef>
                <a:spcPts val="600"/>
              </a:spcBef>
            </a:pPr>
            <a:r>
              <a:rPr lang="zh-CN" altLang="en-US" sz="2000" dirty="0"/>
              <a:t>优点</a:t>
            </a:r>
          </a:p>
          <a:p>
            <a:pPr lvl="2" eaLnBrk="1" hangingPunct="1">
              <a:spcBef>
                <a:spcPts val="600"/>
              </a:spcBef>
              <a:buSzPct val="87000"/>
              <a:buFont typeface="Wingdings" pitchFamily="2" charset="2"/>
              <a:buChar char="l"/>
            </a:pPr>
            <a:r>
              <a:rPr lang="zh-CN" altLang="en-US" dirty="0"/>
              <a:t>不用等待正在运行的用户事务结束</a:t>
            </a:r>
          </a:p>
          <a:p>
            <a:pPr lvl="2" eaLnBrk="1" hangingPunct="1">
              <a:spcBef>
                <a:spcPts val="600"/>
              </a:spcBef>
              <a:buSzPct val="87000"/>
              <a:buFont typeface="Wingdings" pitchFamily="2" charset="2"/>
              <a:buChar char="l"/>
            </a:pPr>
            <a:r>
              <a:rPr lang="zh-CN" altLang="en-US" dirty="0"/>
              <a:t>不会影响新事务的运行</a:t>
            </a:r>
          </a:p>
          <a:p>
            <a:pPr lvl="1" eaLnBrk="1" hangingPunct="1">
              <a:spcBef>
                <a:spcPts val="600"/>
              </a:spcBef>
            </a:pPr>
            <a:r>
              <a:rPr lang="zh-CN" altLang="en-US" sz="2000" dirty="0"/>
              <a:t>缺点</a:t>
            </a:r>
          </a:p>
          <a:p>
            <a:pPr lvl="2" eaLnBrk="1" hangingPunct="1">
              <a:spcBef>
                <a:spcPts val="600"/>
              </a:spcBef>
              <a:buSzPct val="87000"/>
              <a:buFont typeface="Wingdings" pitchFamily="2" charset="2"/>
              <a:buChar char="l"/>
            </a:pPr>
            <a:r>
              <a:rPr lang="zh-CN" altLang="en-US" dirty="0"/>
              <a:t>不能保证副本中的数据正确有效</a:t>
            </a:r>
            <a:endParaRPr lang="en-US" altLang="zh-CN" dirty="0"/>
          </a:p>
          <a:p>
            <a:pPr lvl="2" eaLnBrk="1" hangingPunct="1">
              <a:spcBef>
                <a:spcPct val="0"/>
              </a:spcBef>
              <a:buSzPct val="87000"/>
              <a:buFont typeface="Wingdings" pitchFamily="2" charset="2"/>
              <a:buChar char="l"/>
            </a:pPr>
            <a:r>
              <a:rPr lang="zh-CN" altLang="en-US" dirty="0"/>
              <a:t>例如：</a:t>
            </a:r>
            <a:r>
              <a:rPr lang="zh-CN" altLang="zh-CN" dirty="0"/>
              <a:t>在转储期间的</a:t>
            </a:r>
            <a:r>
              <a:rPr lang="zh-CN" altLang="en-US" dirty="0"/>
              <a:t>某时刻</a:t>
            </a:r>
            <a:r>
              <a:rPr lang="en-US" altLang="zh-CN" i="1" dirty="0"/>
              <a:t>T</a:t>
            </a:r>
            <a:r>
              <a:rPr lang="en-US" altLang="zh-CN" baseline="-25000" dirty="0"/>
              <a:t>c</a:t>
            </a:r>
            <a:r>
              <a:rPr lang="zh-CN" altLang="zh-CN" dirty="0"/>
              <a:t>，系统把数据</a:t>
            </a:r>
            <a:r>
              <a:rPr lang="en-US" altLang="zh-CN" dirty="0"/>
              <a:t>A=100</a:t>
            </a:r>
            <a:r>
              <a:rPr lang="zh-CN" altLang="zh-CN" dirty="0"/>
              <a:t>转储到磁带上，而在下一时刻</a:t>
            </a:r>
            <a:r>
              <a:rPr lang="en-US" altLang="zh-CN" i="1" dirty="0"/>
              <a:t>T</a:t>
            </a:r>
            <a:r>
              <a:rPr lang="en-US" altLang="zh-CN" baseline="-25000" dirty="0"/>
              <a:t>d</a:t>
            </a:r>
            <a:r>
              <a:rPr lang="zh-CN" altLang="zh-CN" dirty="0"/>
              <a:t>，某一事务将</a:t>
            </a:r>
            <a:r>
              <a:rPr lang="en-US" altLang="zh-CN" dirty="0"/>
              <a:t>A</a:t>
            </a:r>
            <a:r>
              <a:rPr lang="zh-CN" altLang="zh-CN" dirty="0"/>
              <a:t>改为</a:t>
            </a:r>
            <a:r>
              <a:rPr lang="en-US" altLang="zh-CN" dirty="0"/>
              <a:t>200</a:t>
            </a:r>
            <a:r>
              <a:rPr lang="zh-CN" altLang="zh-CN" dirty="0"/>
              <a:t>。</a:t>
            </a:r>
            <a:endParaRPr lang="en-US" altLang="zh-CN" dirty="0"/>
          </a:p>
          <a:p>
            <a:pPr lvl="2" eaLnBrk="1" hangingPunct="1">
              <a:spcBef>
                <a:spcPct val="0"/>
              </a:spcBef>
              <a:buSzPct val="87000"/>
              <a:buNone/>
            </a:pPr>
            <a:r>
              <a:rPr lang="en-US" altLang="zh-CN" dirty="0"/>
              <a:t>   </a:t>
            </a:r>
            <a:r>
              <a:rPr lang="zh-CN" altLang="zh-CN" dirty="0"/>
              <a:t>后备副本上的</a:t>
            </a:r>
            <a:r>
              <a:rPr lang="en-US" altLang="zh-CN" dirty="0"/>
              <a:t>A</a:t>
            </a:r>
            <a:r>
              <a:rPr lang="zh-CN" altLang="zh-CN" dirty="0">
                <a:solidFill>
                  <a:srgbClr val="FF00FF"/>
                </a:solidFill>
              </a:rPr>
              <a:t>过时</a:t>
            </a:r>
            <a:r>
              <a:rPr lang="zh-CN" altLang="zh-CN" dirty="0"/>
              <a:t>了</a:t>
            </a:r>
            <a:endParaRPr lang="zh-CN" altLang="en-US" dirty="0"/>
          </a:p>
        </p:txBody>
      </p:sp>
    </p:spTree>
    <p:extLst>
      <p:ext uri="{BB962C8B-B14F-4D97-AF65-F5344CB8AC3E}">
        <p14:creationId xmlns:p14="http://schemas.microsoft.com/office/powerpoint/2010/main" val="204209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500"/>
                                  </p:stCondLst>
                                  <p:childTnLst>
                                    <p:set>
                                      <p:cBhvr>
                                        <p:cTn id="6" dur="1" fill="hold">
                                          <p:stCondLst>
                                            <p:cond delay="0"/>
                                          </p:stCondLst>
                                        </p:cTn>
                                        <p:tgtEl>
                                          <p:spTgt spid="12292">
                                            <p:txEl>
                                              <p:pRg st="1" end="1"/>
                                            </p:txEl>
                                          </p:spTgt>
                                        </p:tgtEl>
                                        <p:attrNameLst>
                                          <p:attrName>style.visibility</p:attrName>
                                        </p:attrNameLst>
                                      </p:cBhvr>
                                      <p:to>
                                        <p:strVal val="visible"/>
                                      </p:to>
                                    </p:set>
                                    <p:animEffect transition="in" filter="wipe(left)">
                                      <p:cBhvr>
                                        <p:cTn id="7" dur="500"/>
                                        <p:tgtEl>
                                          <p:spTgt spid="12292">
                                            <p:txEl>
                                              <p:pRg st="1" end="1"/>
                                            </p:txEl>
                                          </p:spTgt>
                                        </p:tgtEl>
                                      </p:cBhvr>
                                    </p:animEffect>
                                  </p:childTnLst>
                                </p:cTn>
                              </p:par>
                            </p:childTnLst>
                          </p:cTn>
                        </p:par>
                        <p:par>
                          <p:cTn id="8" fill="hold">
                            <p:stCondLst>
                              <p:cond delay="1000"/>
                            </p:stCondLst>
                            <p:childTnLst>
                              <p:par>
                                <p:cTn id="9" presetID="22" presetClass="entr" presetSubtype="8" fill="hold" nodeType="afterEffect">
                                  <p:stCondLst>
                                    <p:cond delay="500"/>
                                  </p:stCondLst>
                                  <p:childTnLst>
                                    <p:set>
                                      <p:cBhvr>
                                        <p:cTn id="10" dur="1" fill="hold">
                                          <p:stCondLst>
                                            <p:cond delay="0"/>
                                          </p:stCondLst>
                                        </p:cTn>
                                        <p:tgtEl>
                                          <p:spTgt spid="12292">
                                            <p:txEl>
                                              <p:pRg st="2" end="2"/>
                                            </p:txEl>
                                          </p:spTgt>
                                        </p:tgtEl>
                                        <p:attrNameLst>
                                          <p:attrName>style.visibility</p:attrName>
                                        </p:attrNameLst>
                                      </p:cBhvr>
                                      <p:to>
                                        <p:strVal val="visible"/>
                                      </p:to>
                                    </p:set>
                                    <p:animEffect transition="in" filter="wipe(left)">
                                      <p:cBhvr>
                                        <p:cTn id="11" dur="500"/>
                                        <p:tgtEl>
                                          <p:spTgt spid="12292">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2292">
                                            <p:txEl>
                                              <p:pRg st="3" end="3"/>
                                            </p:txEl>
                                          </p:spTgt>
                                        </p:tgtEl>
                                        <p:attrNameLst>
                                          <p:attrName>style.visibility</p:attrName>
                                        </p:attrNameLst>
                                      </p:cBhvr>
                                      <p:to>
                                        <p:strVal val="visible"/>
                                      </p:to>
                                    </p:set>
                                    <p:animEffect transition="in" filter="wipe(left)">
                                      <p:cBhvr>
                                        <p:cTn id="16" dur="500"/>
                                        <p:tgtEl>
                                          <p:spTgt spid="12292">
                                            <p:txEl>
                                              <p:pRg st="3" end="3"/>
                                            </p:txEl>
                                          </p:spTgt>
                                        </p:tgtEl>
                                      </p:cBhvr>
                                    </p:animEffect>
                                  </p:childTnLst>
                                </p:cTn>
                              </p:par>
                            </p:childTnLst>
                          </p:cTn>
                        </p:par>
                        <p:par>
                          <p:cTn id="17" fill="hold">
                            <p:stCondLst>
                              <p:cond delay="500"/>
                            </p:stCondLst>
                            <p:childTnLst>
                              <p:par>
                                <p:cTn id="18" presetID="22" presetClass="entr" presetSubtype="8" fill="hold" nodeType="afterEffect">
                                  <p:stCondLst>
                                    <p:cond delay="500"/>
                                  </p:stCondLst>
                                  <p:childTnLst>
                                    <p:set>
                                      <p:cBhvr>
                                        <p:cTn id="19" dur="1" fill="hold">
                                          <p:stCondLst>
                                            <p:cond delay="0"/>
                                          </p:stCondLst>
                                        </p:cTn>
                                        <p:tgtEl>
                                          <p:spTgt spid="12292">
                                            <p:txEl>
                                              <p:pRg st="4" end="4"/>
                                            </p:txEl>
                                          </p:spTgt>
                                        </p:tgtEl>
                                        <p:attrNameLst>
                                          <p:attrName>style.visibility</p:attrName>
                                        </p:attrNameLst>
                                      </p:cBhvr>
                                      <p:to>
                                        <p:strVal val="visible"/>
                                      </p:to>
                                    </p:set>
                                    <p:animEffect transition="in" filter="wipe(left)">
                                      <p:cBhvr>
                                        <p:cTn id="20" dur="500"/>
                                        <p:tgtEl>
                                          <p:spTgt spid="12292">
                                            <p:txEl>
                                              <p:pRg st="4" end="4"/>
                                            </p:txEl>
                                          </p:spTgt>
                                        </p:tgtEl>
                                      </p:cBhvr>
                                    </p:animEffect>
                                  </p:childTnLst>
                                </p:cTn>
                              </p:par>
                            </p:childTnLst>
                          </p:cTn>
                        </p:par>
                        <p:par>
                          <p:cTn id="21" fill="hold">
                            <p:stCondLst>
                              <p:cond delay="1500"/>
                            </p:stCondLst>
                            <p:childTnLst>
                              <p:par>
                                <p:cTn id="22" presetID="22" presetClass="entr" presetSubtype="8" fill="hold" nodeType="afterEffect">
                                  <p:stCondLst>
                                    <p:cond delay="500"/>
                                  </p:stCondLst>
                                  <p:childTnLst>
                                    <p:set>
                                      <p:cBhvr>
                                        <p:cTn id="23" dur="1" fill="hold">
                                          <p:stCondLst>
                                            <p:cond delay="0"/>
                                          </p:stCondLst>
                                        </p:cTn>
                                        <p:tgtEl>
                                          <p:spTgt spid="12292">
                                            <p:txEl>
                                              <p:pRg st="5" end="5"/>
                                            </p:txEl>
                                          </p:spTgt>
                                        </p:tgtEl>
                                        <p:attrNameLst>
                                          <p:attrName>style.visibility</p:attrName>
                                        </p:attrNameLst>
                                      </p:cBhvr>
                                      <p:to>
                                        <p:strVal val="visible"/>
                                      </p:to>
                                    </p:set>
                                    <p:animEffect transition="in" filter="wipe(left)">
                                      <p:cBhvr>
                                        <p:cTn id="24" dur="500"/>
                                        <p:tgtEl>
                                          <p:spTgt spid="12292">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2292">
                                            <p:txEl>
                                              <p:pRg st="6" end="6"/>
                                            </p:txEl>
                                          </p:spTgt>
                                        </p:tgtEl>
                                        <p:attrNameLst>
                                          <p:attrName>style.visibility</p:attrName>
                                        </p:attrNameLst>
                                      </p:cBhvr>
                                      <p:to>
                                        <p:strVal val="visible"/>
                                      </p:to>
                                    </p:set>
                                    <p:animEffect transition="in" filter="wipe(left)">
                                      <p:cBhvr>
                                        <p:cTn id="29" dur="500"/>
                                        <p:tgtEl>
                                          <p:spTgt spid="12292">
                                            <p:txEl>
                                              <p:pRg st="6" end="6"/>
                                            </p:txEl>
                                          </p:spTgt>
                                        </p:tgtEl>
                                      </p:cBhvr>
                                    </p:animEffect>
                                  </p:childTnLst>
                                </p:cTn>
                              </p:par>
                            </p:childTnLst>
                          </p:cTn>
                        </p:par>
                        <p:par>
                          <p:cTn id="30" fill="hold">
                            <p:stCondLst>
                              <p:cond delay="500"/>
                            </p:stCondLst>
                            <p:childTnLst>
                              <p:par>
                                <p:cTn id="31" presetID="22" presetClass="entr" presetSubtype="8" fill="hold" nodeType="afterEffect">
                                  <p:stCondLst>
                                    <p:cond delay="250"/>
                                  </p:stCondLst>
                                  <p:childTnLst>
                                    <p:set>
                                      <p:cBhvr>
                                        <p:cTn id="32" dur="1" fill="hold">
                                          <p:stCondLst>
                                            <p:cond delay="0"/>
                                          </p:stCondLst>
                                        </p:cTn>
                                        <p:tgtEl>
                                          <p:spTgt spid="12292">
                                            <p:txEl>
                                              <p:pRg st="7" end="7"/>
                                            </p:txEl>
                                          </p:spTgt>
                                        </p:tgtEl>
                                        <p:attrNameLst>
                                          <p:attrName>style.visibility</p:attrName>
                                        </p:attrNameLst>
                                      </p:cBhvr>
                                      <p:to>
                                        <p:strVal val="visible"/>
                                      </p:to>
                                    </p:set>
                                    <p:animEffect transition="in" filter="wipe(left)">
                                      <p:cBhvr>
                                        <p:cTn id="33" dur="500"/>
                                        <p:tgtEl>
                                          <p:spTgt spid="12292">
                                            <p:txEl>
                                              <p:pRg st="7" end="7"/>
                                            </p:txEl>
                                          </p:spTgt>
                                        </p:tgtEl>
                                      </p:cBhvr>
                                    </p:animEffect>
                                  </p:childTnLst>
                                </p:cTn>
                              </p:par>
                            </p:childTnLst>
                          </p:cTn>
                        </p:par>
                        <p:par>
                          <p:cTn id="34" fill="hold">
                            <p:stCondLst>
                              <p:cond delay="1250"/>
                            </p:stCondLst>
                            <p:childTnLst>
                              <p:par>
                                <p:cTn id="35" presetID="22" presetClass="entr" presetSubtype="8" fill="hold" nodeType="afterEffect">
                                  <p:stCondLst>
                                    <p:cond delay="250"/>
                                  </p:stCondLst>
                                  <p:childTnLst>
                                    <p:set>
                                      <p:cBhvr>
                                        <p:cTn id="36" dur="1" fill="hold">
                                          <p:stCondLst>
                                            <p:cond delay="0"/>
                                          </p:stCondLst>
                                        </p:cTn>
                                        <p:tgtEl>
                                          <p:spTgt spid="12292">
                                            <p:txEl>
                                              <p:pRg st="8" end="8"/>
                                            </p:txEl>
                                          </p:spTgt>
                                        </p:tgtEl>
                                        <p:attrNameLst>
                                          <p:attrName>style.visibility</p:attrName>
                                        </p:attrNameLst>
                                      </p:cBhvr>
                                      <p:to>
                                        <p:strVal val="visible"/>
                                      </p:to>
                                    </p:set>
                                    <p:animEffect transition="in" filter="wipe(left)">
                                      <p:cBhvr>
                                        <p:cTn id="37" dur="500"/>
                                        <p:tgtEl>
                                          <p:spTgt spid="12292">
                                            <p:txEl>
                                              <p:pRg st="8" end="8"/>
                                            </p:txEl>
                                          </p:spTgt>
                                        </p:tgtEl>
                                      </p:cBhvr>
                                    </p:animEffect>
                                  </p:childTnLst>
                                </p:cTn>
                              </p:par>
                            </p:childTnLst>
                          </p:cTn>
                        </p:par>
                        <p:par>
                          <p:cTn id="38" fill="hold">
                            <p:stCondLst>
                              <p:cond delay="2000"/>
                            </p:stCondLst>
                            <p:childTnLst>
                              <p:par>
                                <p:cTn id="39" presetID="22" presetClass="entr" presetSubtype="8" fill="hold" nodeType="afterEffect">
                                  <p:stCondLst>
                                    <p:cond delay="250"/>
                                  </p:stCondLst>
                                  <p:childTnLst>
                                    <p:set>
                                      <p:cBhvr>
                                        <p:cTn id="40" dur="1" fill="hold">
                                          <p:stCondLst>
                                            <p:cond delay="0"/>
                                          </p:stCondLst>
                                        </p:cTn>
                                        <p:tgtEl>
                                          <p:spTgt spid="12292">
                                            <p:txEl>
                                              <p:pRg st="9" end="9"/>
                                            </p:txEl>
                                          </p:spTgt>
                                        </p:tgtEl>
                                        <p:attrNameLst>
                                          <p:attrName>style.visibility</p:attrName>
                                        </p:attrNameLst>
                                      </p:cBhvr>
                                      <p:to>
                                        <p:strVal val="visible"/>
                                      </p:to>
                                    </p:set>
                                    <p:animEffect transition="in" filter="wipe(left)">
                                      <p:cBhvr>
                                        <p:cTn id="41" dur="500"/>
                                        <p:tgtEl>
                                          <p:spTgt spid="1229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en-US" altLang="zh-CN" sz="1400">
              <a:solidFill>
                <a:srgbClr val="F03628"/>
              </a:solidFill>
            </a:endParaRPr>
          </a:p>
        </p:txBody>
      </p:sp>
      <p:sp>
        <p:nvSpPr>
          <p:cNvPr id="4099" name="Rectangle 2"/>
          <p:cNvSpPr>
            <a:spLocks noGrp="1" noChangeArrowheads="1"/>
          </p:cNvSpPr>
          <p:nvPr>
            <p:ph type="title" idx="4294967295"/>
          </p:nvPr>
        </p:nvSpPr>
        <p:spPr>
          <a:xfrm>
            <a:off x="914400" y="123478"/>
            <a:ext cx="7391400" cy="422275"/>
          </a:xfrm>
        </p:spPr>
        <p:txBody>
          <a:bodyPr/>
          <a:lstStyle/>
          <a:p>
            <a:pPr eaLnBrk="1" hangingPunct="1"/>
            <a:r>
              <a:rPr lang="en-US" altLang="zh-CN" sz="3600" dirty="0"/>
              <a:t>11.1  </a:t>
            </a:r>
            <a:r>
              <a:rPr lang="zh-CN" altLang="en-US" sz="3600" dirty="0"/>
              <a:t>事务的基本概念</a:t>
            </a:r>
          </a:p>
        </p:txBody>
      </p:sp>
      <p:sp>
        <p:nvSpPr>
          <p:cNvPr id="4100" name="Rectangle 3"/>
          <p:cNvSpPr>
            <a:spLocks noGrp="1" noChangeArrowheads="1"/>
          </p:cNvSpPr>
          <p:nvPr>
            <p:ph type="body" idx="4294967295"/>
          </p:nvPr>
        </p:nvSpPr>
        <p:spPr>
          <a:xfrm>
            <a:off x="817563" y="896938"/>
            <a:ext cx="7931150" cy="3673475"/>
          </a:xfrm>
        </p:spPr>
        <p:txBody>
          <a:bodyPr/>
          <a:lstStyle/>
          <a:p>
            <a:pPr eaLnBrk="1" hangingPunct="1">
              <a:lnSpc>
                <a:spcPct val="150000"/>
              </a:lnSpc>
              <a:buFont typeface="Wingdings" pitchFamily="2" charset="2"/>
              <a:buNone/>
            </a:pPr>
            <a:r>
              <a:rPr lang="en-US" altLang="zh-CN" dirty="0">
                <a:solidFill>
                  <a:srgbClr val="00B050"/>
                </a:solidFill>
              </a:rPr>
              <a:t>1.</a:t>
            </a:r>
            <a:r>
              <a:rPr lang="zh-CN" altLang="en-US" dirty="0">
                <a:solidFill>
                  <a:srgbClr val="00B050"/>
                </a:solidFill>
              </a:rPr>
              <a:t>事务</a:t>
            </a:r>
          </a:p>
          <a:p>
            <a:pPr eaLnBrk="1" hangingPunct="1">
              <a:lnSpc>
                <a:spcPct val="150000"/>
              </a:lnSpc>
              <a:buFont typeface="Wingdings" pitchFamily="2" charset="2"/>
              <a:buNone/>
            </a:pPr>
            <a:r>
              <a:rPr lang="en-US" altLang="zh-CN" dirty="0"/>
              <a:t>2.</a:t>
            </a:r>
            <a:r>
              <a:rPr lang="zh-CN" altLang="en-US" dirty="0"/>
              <a:t>事务的</a:t>
            </a:r>
            <a:r>
              <a:rPr lang="en-US" altLang="zh-CN" dirty="0"/>
              <a:t>ACID</a:t>
            </a:r>
            <a:r>
              <a:rPr lang="zh-CN" altLang="en-US" dirty="0"/>
              <a:t>特性</a:t>
            </a:r>
          </a:p>
          <a:p>
            <a:pPr eaLnBrk="1" hangingPunct="1">
              <a:lnSpc>
                <a:spcPct val="150000"/>
              </a:lnSpc>
            </a:pPr>
            <a:endParaRPr lang="en-US" altLang="zh-C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495300" y="800872"/>
            <a:ext cx="5105400" cy="244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a:defRPr sz="4000">
                <a:solidFill>
                  <a:schemeClr val="tx1"/>
                </a:solidFill>
                <a:latin typeface="楷体_GB2312" pitchFamily="49" charset="-122"/>
                <a:ea typeface="楷体_GB2312" pitchFamily="49" charset="-122"/>
              </a:defRPr>
            </a:lvl1pPr>
            <a:lvl2pPr marL="742950" indent="-285750">
              <a:defRPr sz="4000">
                <a:solidFill>
                  <a:schemeClr val="tx1"/>
                </a:solidFill>
                <a:latin typeface="楷体_GB2312" pitchFamily="49" charset="-122"/>
                <a:ea typeface="楷体_GB2312" pitchFamily="49" charset="-122"/>
              </a:defRPr>
            </a:lvl2pPr>
            <a:lvl3pPr marL="1143000" indent="-228600">
              <a:defRPr sz="4000">
                <a:solidFill>
                  <a:schemeClr val="tx1"/>
                </a:solidFill>
                <a:latin typeface="楷体_GB2312" pitchFamily="49" charset="-122"/>
                <a:ea typeface="楷体_GB2312" pitchFamily="49" charset="-122"/>
              </a:defRPr>
            </a:lvl3pPr>
            <a:lvl4pPr marL="1600200" indent="-228600">
              <a:defRPr sz="4000">
                <a:solidFill>
                  <a:schemeClr val="tx1"/>
                </a:solidFill>
                <a:latin typeface="楷体_GB2312" pitchFamily="49" charset="-122"/>
                <a:ea typeface="楷体_GB2312" pitchFamily="49" charset="-122"/>
              </a:defRPr>
            </a:lvl4pPr>
            <a:lvl5pPr marL="2057400" indent="-228600">
              <a:defRPr sz="4000">
                <a:solidFill>
                  <a:schemeClr val="tx1"/>
                </a:solidFill>
                <a:latin typeface="楷体_GB2312" pitchFamily="49" charset="-122"/>
                <a:ea typeface="楷体_GB2312" pitchFamily="49" charset="-122"/>
              </a:defRPr>
            </a:lvl5pPr>
            <a:lvl6pPr marL="25146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6pPr>
            <a:lvl7pPr marL="29718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7pPr>
            <a:lvl8pPr marL="34290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8pPr>
            <a:lvl9pPr marL="38862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9pPr>
          </a:lstStyle>
          <a:p>
            <a:pPr eaLnBrk="1" hangingPunct="1">
              <a:buClrTx/>
              <a:buFontTx/>
              <a:buNone/>
            </a:pPr>
            <a:r>
              <a:rPr kumimoji="1" lang="zh-CN" altLang="en-US" sz="2400" b="1" dirty="0">
                <a:latin typeface="Times New Roman" pitchFamily="18" charset="0"/>
              </a:rPr>
              <a:t>例</a:t>
            </a:r>
            <a:r>
              <a:rPr kumimoji="1" lang="en-US" altLang="zh-CN" sz="2400" b="1" dirty="0">
                <a:latin typeface="Times New Roman" pitchFamily="18" charset="0"/>
              </a:rPr>
              <a:t>:</a:t>
            </a:r>
          </a:p>
          <a:p>
            <a:pPr eaLnBrk="1" hangingPunct="1">
              <a:buClrTx/>
              <a:buFontTx/>
              <a:buNone/>
            </a:pPr>
            <a:endParaRPr kumimoji="1" lang="zh-CN" altLang="en-US" sz="2000" b="1" dirty="0">
              <a:latin typeface="Times New Roman" pitchFamily="18" charset="0"/>
            </a:endParaRPr>
          </a:p>
          <a:p>
            <a:pPr eaLnBrk="1" hangingPunct="1">
              <a:buClrTx/>
              <a:buFontTx/>
              <a:buNone/>
            </a:pPr>
            <a:endParaRPr kumimoji="1" lang="zh-CN" altLang="en-US" sz="2000" b="1" dirty="0">
              <a:latin typeface="Times New Roman" pitchFamily="18" charset="0"/>
            </a:endParaRPr>
          </a:p>
          <a:p>
            <a:pPr eaLnBrk="1" hangingPunct="1">
              <a:lnSpc>
                <a:spcPct val="150000"/>
              </a:lnSpc>
              <a:buClrTx/>
              <a:buFontTx/>
              <a:buNone/>
            </a:pPr>
            <a:r>
              <a:rPr kumimoji="1" lang="zh-CN" altLang="en-US" sz="2000" b="1" dirty="0">
                <a:latin typeface="Times New Roman" pitchFamily="18" charset="0"/>
              </a:rPr>
              <a:t>转储开始</a:t>
            </a:r>
            <a:endParaRPr kumimoji="1" lang="en-US" altLang="zh-CN" sz="2000" b="1" dirty="0">
              <a:latin typeface="Times New Roman" pitchFamily="18" charset="0"/>
            </a:endParaRPr>
          </a:p>
          <a:p>
            <a:pPr eaLnBrk="1" hangingPunct="1">
              <a:lnSpc>
                <a:spcPct val="150000"/>
              </a:lnSpc>
              <a:buClrTx/>
              <a:buFontTx/>
              <a:buNone/>
            </a:pPr>
            <a:endParaRPr kumimoji="1" lang="en-US" altLang="zh-CN" sz="2000" b="1" dirty="0">
              <a:latin typeface="Times New Roman" pitchFamily="18" charset="0"/>
            </a:endParaRPr>
          </a:p>
          <a:p>
            <a:pPr>
              <a:lnSpc>
                <a:spcPct val="150000"/>
              </a:lnSpc>
            </a:pPr>
            <a:r>
              <a:rPr kumimoji="1" lang="zh-CN" altLang="en-US" sz="2000" b="1" dirty="0">
                <a:latin typeface="Times New Roman" pitchFamily="18" charset="0"/>
              </a:rPr>
              <a:t>数据库</a:t>
            </a:r>
            <a:endParaRPr kumimoji="1" lang="en-US" altLang="zh-CN" sz="2000" b="1" dirty="0">
              <a:latin typeface="Times New Roman" pitchFamily="18" charset="0"/>
            </a:endParaRPr>
          </a:p>
        </p:txBody>
      </p:sp>
      <p:graphicFrame>
        <p:nvGraphicFramePr>
          <p:cNvPr id="1648686" name="Group 46"/>
          <p:cNvGraphicFramePr>
            <a:graphicFrameLocks noGrp="1"/>
          </p:cNvGraphicFramePr>
          <p:nvPr>
            <p:extLst>
              <p:ext uri="{D42A27DB-BD31-4B8C-83A1-F6EECF244321}">
                <p14:modId xmlns:p14="http://schemas.microsoft.com/office/powerpoint/2010/main" val="2077404083"/>
              </p:ext>
            </p:extLst>
          </p:nvPr>
        </p:nvGraphicFramePr>
        <p:xfrm>
          <a:off x="3631223" y="1210866"/>
          <a:ext cx="1411166" cy="2359105"/>
        </p:xfrm>
        <a:graphic>
          <a:graphicData uri="http://schemas.openxmlformats.org/drawingml/2006/table">
            <a:tbl>
              <a:tblPr/>
              <a:tblGrid>
                <a:gridCol w="657958">
                  <a:extLst>
                    <a:ext uri="{9D8B030D-6E8A-4147-A177-3AD203B41FA5}">
                      <a16:colId xmlns:a16="http://schemas.microsoft.com/office/drawing/2014/main" val="20000"/>
                    </a:ext>
                  </a:extLst>
                </a:gridCol>
                <a:gridCol w="753208">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C</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D</a:t>
                      </a: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41885">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3</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3</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1" name="Group 41"/>
          <p:cNvGraphicFramePr>
            <a:graphicFrameLocks noGrp="1"/>
          </p:cNvGraphicFramePr>
          <p:nvPr>
            <p:extLst>
              <p:ext uri="{D42A27DB-BD31-4B8C-83A1-F6EECF244321}">
                <p14:modId xmlns:p14="http://schemas.microsoft.com/office/powerpoint/2010/main" val="1711683325"/>
              </p:ext>
            </p:extLst>
          </p:nvPr>
        </p:nvGraphicFramePr>
        <p:xfrm>
          <a:off x="2124808" y="1219200"/>
          <a:ext cx="1513742" cy="2349580"/>
        </p:xfrm>
        <a:graphic>
          <a:graphicData uri="http://schemas.openxmlformats.org/drawingml/2006/table">
            <a:tbl>
              <a:tblPr/>
              <a:tblGrid>
                <a:gridCol w="756138">
                  <a:extLst>
                    <a:ext uri="{9D8B030D-6E8A-4147-A177-3AD203B41FA5}">
                      <a16:colId xmlns:a16="http://schemas.microsoft.com/office/drawing/2014/main" val="20000"/>
                    </a:ext>
                  </a:extLst>
                </a:gridCol>
                <a:gridCol w="757604">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A</a:t>
                      </a: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B</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a:ln>
                          <a:noFill/>
                        </a:ln>
                        <a:solidFill>
                          <a:schemeClr val="tx1"/>
                        </a:solidFill>
                        <a:effectLst/>
                        <a:latin typeface="楷体_GB2312" pitchFamily="49" charset="-122"/>
                        <a:ea typeface="幼圆"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2360">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2</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2</a:t>
                      </a: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879692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495300" y="800872"/>
            <a:ext cx="5105400" cy="244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a:defRPr sz="4000">
                <a:solidFill>
                  <a:schemeClr val="tx1"/>
                </a:solidFill>
                <a:latin typeface="楷体_GB2312" pitchFamily="49" charset="-122"/>
                <a:ea typeface="楷体_GB2312" pitchFamily="49" charset="-122"/>
              </a:defRPr>
            </a:lvl1pPr>
            <a:lvl2pPr marL="742950" indent="-285750">
              <a:defRPr sz="4000">
                <a:solidFill>
                  <a:schemeClr val="tx1"/>
                </a:solidFill>
                <a:latin typeface="楷体_GB2312" pitchFamily="49" charset="-122"/>
                <a:ea typeface="楷体_GB2312" pitchFamily="49" charset="-122"/>
              </a:defRPr>
            </a:lvl2pPr>
            <a:lvl3pPr marL="1143000" indent="-228600">
              <a:defRPr sz="4000">
                <a:solidFill>
                  <a:schemeClr val="tx1"/>
                </a:solidFill>
                <a:latin typeface="楷体_GB2312" pitchFamily="49" charset="-122"/>
                <a:ea typeface="楷体_GB2312" pitchFamily="49" charset="-122"/>
              </a:defRPr>
            </a:lvl3pPr>
            <a:lvl4pPr marL="1600200" indent="-228600">
              <a:defRPr sz="4000">
                <a:solidFill>
                  <a:schemeClr val="tx1"/>
                </a:solidFill>
                <a:latin typeface="楷体_GB2312" pitchFamily="49" charset="-122"/>
                <a:ea typeface="楷体_GB2312" pitchFamily="49" charset="-122"/>
              </a:defRPr>
            </a:lvl4pPr>
            <a:lvl5pPr marL="2057400" indent="-228600">
              <a:defRPr sz="4000">
                <a:solidFill>
                  <a:schemeClr val="tx1"/>
                </a:solidFill>
                <a:latin typeface="楷体_GB2312" pitchFamily="49" charset="-122"/>
                <a:ea typeface="楷体_GB2312" pitchFamily="49" charset="-122"/>
              </a:defRPr>
            </a:lvl5pPr>
            <a:lvl6pPr marL="25146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6pPr>
            <a:lvl7pPr marL="29718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7pPr>
            <a:lvl8pPr marL="34290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8pPr>
            <a:lvl9pPr marL="38862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9pPr>
          </a:lstStyle>
          <a:p>
            <a:pPr eaLnBrk="1" hangingPunct="1">
              <a:buClrTx/>
              <a:buFontTx/>
              <a:buNone/>
            </a:pPr>
            <a:r>
              <a:rPr kumimoji="1" lang="zh-CN" altLang="en-US" sz="2400" b="1" dirty="0">
                <a:latin typeface="Times New Roman" pitchFamily="18" charset="0"/>
              </a:rPr>
              <a:t>例</a:t>
            </a:r>
            <a:r>
              <a:rPr kumimoji="1" lang="en-US" altLang="zh-CN" sz="2400" b="1" dirty="0">
                <a:latin typeface="Times New Roman" pitchFamily="18" charset="0"/>
              </a:rPr>
              <a:t>:</a:t>
            </a:r>
          </a:p>
          <a:p>
            <a:pPr eaLnBrk="1" hangingPunct="1">
              <a:buClrTx/>
              <a:buFontTx/>
              <a:buNone/>
            </a:pPr>
            <a:endParaRPr kumimoji="1" lang="zh-CN" altLang="en-US" sz="2000" b="1" dirty="0">
              <a:latin typeface="Times New Roman" pitchFamily="18" charset="0"/>
            </a:endParaRPr>
          </a:p>
          <a:p>
            <a:pPr eaLnBrk="1" hangingPunct="1">
              <a:buClrTx/>
              <a:buFontTx/>
              <a:buNone/>
            </a:pPr>
            <a:endParaRPr kumimoji="1" lang="zh-CN" altLang="en-US" sz="2000" b="1" dirty="0">
              <a:latin typeface="Times New Roman" pitchFamily="18" charset="0"/>
            </a:endParaRPr>
          </a:p>
          <a:p>
            <a:pPr eaLnBrk="1" hangingPunct="1">
              <a:lnSpc>
                <a:spcPct val="150000"/>
              </a:lnSpc>
              <a:buClrTx/>
              <a:buFontTx/>
              <a:buNone/>
            </a:pPr>
            <a:r>
              <a:rPr kumimoji="1" lang="zh-CN" altLang="en-US" sz="2000" b="1" dirty="0">
                <a:latin typeface="Times New Roman" pitchFamily="18" charset="0"/>
              </a:rPr>
              <a:t>转储开始</a:t>
            </a:r>
          </a:p>
          <a:p>
            <a:pPr eaLnBrk="1" hangingPunct="1">
              <a:lnSpc>
                <a:spcPct val="150000"/>
              </a:lnSpc>
              <a:buClrTx/>
              <a:buFontTx/>
              <a:buNone/>
            </a:pPr>
            <a:r>
              <a:rPr kumimoji="1" lang="zh-CN" altLang="en-US" sz="2000" b="1" dirty="0">
                <a:solidFill>
                  <a:srgbClr val="FF0000"/>
                </a:solidFill>
                <a:latin typeface="Times New Roman" pitchFamily="18" charset="0"/>
              </a:rPr>
              <a:t>备份</a:t>
            </a:r>
          </a:p>
          <a:p>
            <a:pPr eaLnBrk="1" hangingPunct="1">
              <a:lnSpc>
                <a:spcPct val="150000"/>
              </a:lnSpc>
              <a:buClrTx/>
              <a:buFontTx/>
              <a:buNone/>
            </a:pPr>
            <a:r>
              <a:rPr kumimoji="1" lang="zh-CN" altLang="en-US" sz="2000" b="1" dirty="0">
                <a:latin typeface="Times New Roman" pitchFamily="18" charset="0"/>
              </a:rPr>
              <a:t>数据库</a:t>
            </a:r>
            <a:endParaRPr kumimoji="1" lang="en-US" altLang="zh-CN" sz="2000" b="1" dirty="0">
              <a:latin typeface="Times New Roman" pitchFamily="18" charset="0"/>
            </a:endParaRPr>
          </a:p>
        </p:txBody>
      </p:sp>
      <p:graphicFrame>
        <p:nvGraphicFramePr>
          <p:cNvPr id="1648697" name="Group 57"/>
          <p:cNvGraphicFramePr>
            <a:graphicFrameLocks noGrp="1"/>
          </p:cNvGraphicFramePr>
          <p:nvPr>
            <p:extLst>
              <p:ext uri="{D42A27DB-BD31-4B8C-83A1-F6EECF244321}">
                <p14:modId xmlns:p14="http://schemas.microsoft.com/office/powerpoint/2010/main" val="488339234"/>
              </p:ext>
            </p:extLst>
          </p:nvPr>
        </p:nvGraphicFramePr>
        <p:xfrm>
          <a:off x="5736982" y="1148953"/>
          <a:ext cx="2586403" cy="3328567"/>
        </p:xfrm>
        <a:graphic>
          <a:graphicData uri="http://schemas.openxmlformats.org/drawingml/2006/table">
            <a:tbl>
              <a:tblPr/>
              <a:tblGrid>
                <a:gridCol w="1571322">
                  <a:extLst>
                    <a:ext uri="{9D8B030D-6E8A-4147-A177-3AD203B41FA5}">
                      <a16:colId xmlns:a16="http://schemas.microsoft.com/office/drawing/2014/main" val="20000"/>
                    </a:ext>
                  </a:extLst>
                </a:gridCol>
                <a:gridCol w="1015081">
                  <a:extLst>
                    <a:ext uri="{9D8B030D-6E8A-4147-A177-3AD203B41FA5}">
                      <a16:colId xmlns:a16="http://schemas.microsoft.com/office/drawing/2014/main" val="20001"/>
                    </a:ext>
                  </a:extLst>
                </a:gridCol>
              </a:tblGrid>
              <a:tr h="288177">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200" b="1" i="0" u="none" strike="noStrike" cap="none" normalizeH="0" baseline="0" dirty="0">
                          <a:ln>
                            <a:noFill/>
                          </a:ln>
                          <a:solidFill>
                            <a:schemeClr val="tx1"/>
                          </a:solidFill>
                          <a:effectLst/>
                          <a:latin typeface="楷体_GB2312" pitchFamily="49" charset="-122"/>
                          <a:ea typeface="幼圆" pitchFamily="49" charset="-122"/>
                        </a:rPr>
                        <a:t>T1      T2</a:t>
                      </a: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200" b="1" i="0" u="none" strike="noStrike" cap="none" normalizeH="0" baseline="0" dirty="0">
                          <a:ln>
                            <a:noFill/>
                          </a:ln>
                          <a:solidFill>
                            <a:schemeClr val="tx1"/>
                          </a:solidFill>
                          <a:effectLst/>
                          <a:latin typeface="楷体_GB2312" pitchFamily="49" charset="-122"/>
                          <a:ea typeface="幼圆" pitchFamily="49" charset="-122"/>
                        </a:rPr>
                        <a:t>备份</a:t>
                      </a: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7911">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A＝1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6" name="Group 46"/>
          <p:cNvGraphicFramePr>
            <a:graphicFrameLocks noGrp="1"/>
          </p:cNvGraphicFramePr>
          <p:nvPr>
            <p:extLst>
              <p:ext uri="{D42A27DB-BD31-4B8C-83A1-F6EECF244321}">
                <p14:modId xmlns:p14="http://schemas.microsoft.com/office/powerpoint/2010/main" val="3947221671"/>
              </p:ext>
            </p:extLst>
          </p:nvPr>
        </p:nvGraphicFramePr>
        <p:xfrm>
          <a:off x="3631223" y="1210866"/>
          <a:ext cx="1411166" cy="2359105"/>
        </p:xfrm>
        <a:graphic>
          <a:graphicData uri="http://schemas.openxmlformats.org/drawingml/2006/table">
            <a:tbl>
              <a:tblPr/>
              <a:tblGrid>
                <a:gridCol w="657958">
                  <a:extLst>
                    <a:ext uri="{9D8B030D-6E8A-4147-A177-3AD203B41FA5}">
                      <a16:colId xmlns:a16="http://schemas.microsoft.com/office/drawing/2014/main" val="20000"/>
                    </a:ext>
                  </a:extLst>
                </a:gridCol>
                <a:gridCol w="753208">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C</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D</a:t>
                      </a: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41885">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3</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3</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1" name="Group 41"/>
          <p:cNvGraphicFramePr>
            <a:graphicFrameLocks noGrp="1"/>
          </p:cNvGraphicFramePr>
          <p:nvPr>
            <p:extLst>
              <p:ext uri="{D42A27DB-BD31-4B8C-83A1-F6EECF244321}">
                <p14:modId xmlns:p14="http://schemas.microsoft.com/office/powerpoint/2010/main" val="2948420666"/>
              </p:ext>
            </p:extLst>
          </p:nvPr>
        </p:nvGraphicFramePr>
        <p:xfrm>
          <a:off x="2124808" y="1219200"/>
          <a:ext cx="1513742" cy="2349580"/>
        </p:xfrm>
        <a:graphic>
          <a:graphicData uri="http://schemas.openxmlformats.org/drawingml/2006/table">
            <a:tbl>
              <a:tblPr/>
              <a:tblGrid>
                <a:gridCol w="756138">
                  <a:extLst>
                    <a:ext uri="{9D8B030D-6E8A-4147-A177-3AD203B41FA5}">
                      <a16:colId xmlns:a16="http://schemas.microsoft.com/office/drawing/2014/main" val="20000"/>
                    </a:ext>
                  </a:extLst>
                </a:gridCol>
                <a:gridCol w="757604">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A</a:t>
                      </a: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B</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a:ln>
                          <a:noFill/>
                        </a:ln>
                        <a:solidFill>
                          <a:schemeClr val="tx1"/>
                        </a:solidFill>
                        <a:effectLst/>
                        <a:latin typeface="楷体_GB2312" pitchFamily="49" charset="-122"/>
                        <a:ea typeface="幼圆"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2360">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a:t>
                      </a: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2</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2</a:t>
                      </a: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8580" name="Rectangle 37"/>
          <p:cNvSpPr>
            <a:spLocks noChangeArrowheads="1"/>
          </p:cNvSpPr>
          <p:nvPr/>
        </p:nvSpPr>
        <p:spPr bwMode="auto">
          <a:xfrm>
            <a:off x="6469673" y="4489542"/>
            <a:ext cx="1189706" cy="38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7925" tIns="38963" rIns="77925" bIns="38963">
            <a:spAutoFit/>
          </a:bodyPr>
          <a:lstStyle/>
          <a:p>
            <a:pPr>
              <a:buFont typeface="Wingdings" pitchFamily="2" charset="2"/>
              <a:buNone/>
            </a:pPr>
            <a:r>
              <a:rPr kumimoji="1" lang="zh-CN" altLang="en-US" sz="2000" b="1" dirty="0">
                <a:latin typeface="Times New Roman" pitchFamily="18" charset="0"/>
              </a:rPr>
              <a:t>转储过程</a:t>
            </a:r>
          </a:p>
        </p:txBody>
      </p:sp>
      <p:sp>
        <p:nvSpPr>
          <p:cNvPr id="108581" name="Line 47"/>
          <p:cNvSpPr>
            <a:spLocks noChangeShapeType="1"/>
          </p:cNvSpPr>
          <p:nvPr/>
        </p:nvSpPr>
        <p:spPr bwMode="auto">
          <a:xfrm>
            <a:off x="6387612" y="1435894"/>
            <a:ext cx="21980" cy="233600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77925" tIns="38963" rIns="77925" bIns="38963"/>
          <a:lstStyle/>
          <a:p>
            <a:endParaRPr lang="zh-CN" altLang="en-US"/>
          </a:p>
        </p:txBody>
      </p:sp>
      <p:sp>
        <p:nvSpPr>
          <p:cNvPr id="108582" name="Line 48"/>
          <p:cNvSpPr>
            <a:spLocks noChangeShapeType="1"/>
          </p:cNvSpPr>
          <p:nvPr/>
        </p:nvSpPr>
        <p:spPr bwMode="auto">
          <a:xfrm flipV="1">
            <a:off x="6588224" y="1150143"/>
            <a:ext cx="0" cy="33273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77925" tIns="38963" rIns="77925" bIns="38963"/>
          <a:lstStyle/>
          <a:p>
            <a:endParaRPr lang="zh-CN" altLang="en-US"/>
          </a:p>
        </p:txBody>
      </p:sp>
    </p:spTree>
    <p:extLst>
      <p:ext uri="{BB962C8B-B14F-4D97-AF65-F5344CB8AC3E}">
        <p14:creationId xmlns:p14="http://schemas.microsoft.com/office/powerpoint/2010/main" val="31623281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495300" y="800872"/>
            <a:ext cx="5105400" cy="244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a:defRPr sz="4000">
                <a:solidFill>
                  <a:schemeClr val="tx1"/>
                </a:solidFill>
                <a:latin typeface="楷体_GB2312" pitchFamily="49" charset="-122"/>
                <a:ea typeface="楷体_GB2312" pitchFamily="49" charset="-122"/>
              </a:defRPr>
            </a:lvl1pPr>
            <a:lvl2pPr marL="742950" indent="-285750">
              <a:defRPr sz="4000">
                <a:solidFill>
                  <a:schemeClr val="tx1"/>
                </a:solidFill>
                <a:latin typeface="楷体_GB2312" pitchFamily="49" charset="-122"/>
                <a:ea typeface="楷体_GB2312" pitchFamily="49" charset="-122"/>
              </a:defRPr>
            </a:lvl2pPr>
            <a:lvl3pPr marL="1143000" indent="-228600">
              <a:defRPr sz="4000">
                <a:solidFill>
                  <a:schemeClr val="tx1"/>
                </a:solidFill>
                <a:latin typeface="楷体_GB2312" pitchFamily="49" charset="-122"/>
                <a:ea typeface="楷体_GB2312" pitchFamily="49" charset="-122"/>
              </a:defRPr>
            </a:lvl3pPr>
            <a:lvl4pPr marL="1600200" indent="-228600">
              <a:defRPr sz="4000">
                <a:solidFill>
                  <a:schemeClr val="tx1"/>
                </a:solidFill>
                <a:latin typeface="楷体_GB2312" pitchFamily="49" charset="-122"/>
                <a:ea typeface="楷体_GB2312" pitchFamily="49" charset="-122"/>
              </a:defRPr>
            </a:lvl4pPr>
            <a:lvl5pPr marL="2057400" indent="-228600">
              <a:defRPr sz="4000">
                <a:solidFill>
                  <a:schemeClr val="tx1"/>
                </a:solidFill>
                <a:latin typeface="楷体_GB2312" pitchFamily="49" charset="-122"/>
                <a:ea typeface="楷体_GB2312" pitchFamily="49" charset="-122"/>
              </a:defRPr>
            </a:lvl5pPr>
            <a:lvl6pPr marL="25146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6pPr>
            <a:lvl7pPr marL="29718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7pPr>
            <a:lvl8pPr marL="34290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8pPr>
            <a:lvl9pPr marL="38862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9pPr>
          </a:lstStyle>
          <a:p>
            <a:pPr eaLnBrk="1" hangingPunct="1">
              <a:buClrTx/>
              <a:buFontTx/>
              <a:buNone/>
            </a:pPr>
            <a:r>
              <a:rPr kumimoji="1" lang="zh-CN" altLang="en-US" sz="2400" b="1" dirty="0">
                <a:latin typeface="Times New Roman" pitchFamily="18" charset="0"/>
              </a:rPr>
              <a:t>例</a:t>
            </a:r>
            <a:r>
              <a:rPr kumimoji="1" lang="en-US" altLang="zh-CN" sz="2400" b="1" dirty="0">
                <a:latin typeface="Times New Roman" pitchFamily="18" charset="0"/>
              </a:rPr>
              <a:t>:</a:t>
            </a:r>
          </a:p>
          <a:p>
            <a:pPr eaLnBrk="1" hangingPunct="1">
              <a:buClrTx/>
              <a:buFontTx/>
              <a:buNone/>
            </a:pPr>
            <a:endParaRPr kumimoji="1" lang="zh-CN" altLang="en-US" sz="2000" b="1" dirty="0">
              <a:latin typeface="Times New Roman" pitchFamily="18" charset="0"/>
            </a:endParaRPr>
          </a:p>
          <a:p>
            <a:pPr eaLnBrk="1" hangingPunct="1">
              <a:buClrTx/>
              <a:buFontTx/>
              <a:buNone/>
            </a:pPr>
            <a:endParaRPr kumimoji="1" lang="zh-CN" altLang="en-US" sz="2000" b="1" dirty="0">
              <a:latin typeface="Times New Roman" pitchFamily="18" charset="0"/>
            </a:endParaRPr>
          </a:p>
          <a:p>
            <a:pPr eaLnBrk="1" hangingPunct="1">
              <a:lnSpc>
                <a:spcPct val="150000"/>
              </a:lnSpc>
              <a:buClrTx/>
              <a:buFontTx/>
              <a:buNone/>
            </a:pPr>
            <a:r>
              <a:rPr kumimoji="1" lang="zh-CN" altLang="en-US" sz="2000" b="1" dirty="0">
                <a:latin typeface="Times New Roman" pitchFamily="18" charset="0"/>
              </a:rPr>
              <a:t>转储开始</a:t>
            </a:r>
          </a:p>
          <a:p>
            <a:pPr eaLnBrk="1" hangingPunct="1">
              <a:lnSpc>
                <a:spcPct val="150000"/>
              </a:lnSpc>
              <a:buClrTx/>
              <a:buFontTx/>
              <a:buNone/>
            </a:pPr>
            <a:r>
              <a:rPr kumimoji="1" lang="zh-CN" altLang="en-US" sz="2000" b="1" dirty="0">
                <a:solidFill>
                  <a:srgbClr val="FF0000"/>
                </a:solidFill>
                <a:latin typeface="Times New Roman" pitchFamily="18" charset="0"/>
              </a:rPr>
              <a:t>备份</a:t>
            </a:r>
          </a:p>
          <a:p>
            <a:pPr eaLnBrk="1" hangingPunct="1">
              <a:lnSpc>
                <a:spcPct val="150000"/>
              </a:lnSpc>
              <a:buClrTx/>
              <a:buFontTx/>
              <a:buNone/>
            </a:pPr>
            <a:r>
              <a:rPr kumimoji="1" lang="zh-CN" altLang="en-US" sz="2000" b="1" dirty="0">
                <a:latin typeface="Times New Roman" pitchFamily="18" charset="0"/>
              </a:rPr>
              <a:t>数据库</a:t>
            </a:r>
            <a:endParaRPr kumimoji="1" lang="en-US" altLang="zh-CN" sz="2000" b="1" dirty="0">
              <a:latin typeface="Times New Roman" pitchFamily="18" charset="0"/>
            </a:endParaRPr>
          </a:p>
        </p:txBody>
      </p:sp>
      <p:graphicFrame>
        <p:nvGraphicFramePr>
          <p:cNvPr id="1648697" name="Group 57"/>
          <p:cNvGraphicFramePr>
            <a:graphicFrameLocks noGrp="1"/>
          </p:cNvGraphicFramePr>
          <p:nvPr>
            <p:extLst>
              <p:ext uri="{D42A27DB-BD31-4B8C-83A1-F6EECF244321}">
                <p14:modId xmlns:p14="http://schemas.microsoft.com/office/powerpoint/2010/main" val="2366957521"/>
              </p:ext>
            </p:extLst>
          </p:nvPr>
        </p:nvGraphicFramePr>
        <p:xfrm>
          <a:off x="5736982" y="1148953"/>
          <a:ext cx="2586403" cy="3328567"/>
        </p:xfrm>
        <a:graphic>
          <a:graphicData uri="http://schemas.openxmlformats.org/drawingml/2006/table">
            <a:tbl>
              <a:tblPr/>
              <a:tblGrid>
                <a:gridCol w="1571322">
                  <a:extLst>
                    <a:ext uri="{9D8B030D-6E8A-4147-A177-3AD203B41FA5}">
                      <a16:colId xmlns:a16="http://schemas.microsoft.com/office/drawing/2014/main" val="20000"/>
                    </a:ext>
                  </a:extLst>
                </a:gridCol>
                <a:gridCol w="1015081">
                  <a:extLst>
                    <a:ext uri="{9D8B030D-6E8A-4147-A177-3AD203B41FA5}">
                      <a16:colId xmlns:a16="http://schemas.microsoft.com/office/drawing/2014/main" val="20001"/>
                    </a:ext>
                  </a:extLst>
                </a:gridCol>
              </a:tblGrid>
              <a:tr h="288177">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200" b="1" i="0" u="none" strike="noStrike" cap="none" normalizeH="0" baseline="0" dirty="0">
                          <a:ln>
                            <a:noFill/>
                          </a:ln>
                          <a:solidFill>
                            <a:schemeClr val="tx1"/>
                          </a:solidFill>
                          <a:effectLst/>
                          <a:latin typeface="楷体_GB2312" pitchFamily="49" charset="-122"/>
                          <a:ea typeface="幼圆" pitchFamily="49" charset="-122"/>
                        </a:rPr>
                        <a:t>T1      T2</a:t>
                      </a: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200" b="1" i="0" u="none" strike="noStrike" cap="none" normalizeH="0" baseline="0" dirty="0">
                          <a:ln>
                            <a:noFill/>
                          </a:ln>
                          <a:solidFill>
                            <a:schemeClr val="tx1"/>
                          </a:solidFill>
                          <a:effectLst/>
                          <a:latin typeface="楷体_GB2312" pitchFamily="49" charset="-122"/>
                          <a:ea typeface="幼圆" pitchFamily="49" charset="-122"/>
                        </a:rPr>
                        <a:t>备份</a:t>
                      </a: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7911">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B:=7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         </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A＝1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6" name="Group 46"/>
          <p:cNvGraphicFramePr>
            <a:graphicFrameLocks noGrp="1"/>
          </p:cNvGraphicFramePr>
          <p:nvPr>
            <p:extLst>
              <p:ext uri="{D42A27DB-BD31-4B8C-83A1-F6EECF244321}">
                <p14:modId xmlns:p14="http://schemas.microsoft.com/office/powerpoint/2010/main" val="1306600003"/>
              </p:ext>
            </p:extLst>
          </p:nvPr>
        </p:nvGraphicFramePr>
        <p:xfrm>
          <a:off x="3631223" y="1210866"/>
          <a:ext cx="1411166" cy="2359105"/>
        </p:xfrm>
        <a:graphic>
          <a:graphicData uri="http://schemas.openxmlformats.org/drawingml/2006/table">
            <a:tbl>
              <a:tblPr/>
              <a:tblGrid>
                <a:gridCol w="657958">
                  <a:extLst>
                    <a:ext uri="{9D8B030D-6E8A-4147-A177-3AD203B41FA5}">
                      <a16:colId xmlns:a16="http://schemas.microsoft.com/office/drawing/2014/main" val="20000"/>
                    </a:ext>
                  </a:extLst>
                </a:gridCol>
                <a:gridCol w="753208">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C</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D</a:t>
                      </a: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41885">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3</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3</a:t>
                      </a: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1" name="Group 41"/>
          <p:cNvGraphicFramePr>
            <a:graphicFrameLocks noGrp="1"/>
          </p:cNvGraphicFramePr>
          <p:nvPr>
            <p:extLst>
              <p:ext uri="{D42A27DB-BD31-4B8C-83A1-F6EECF244321}">
                <p14:modId xmlns:p14="http://schemas.microsoft.com/office/powerpoint/2010/main" val="1011770095"/>
              </p:ext>
            </p:extLst>
          </p:nvPr>
        </p:nvGraphicFramePr>
        <p:xfrm>
          <a:off x="2124808" y="1219200"/>
          <a:ext cx="1513742" cy="2349580"/>
        </p:xfrm>
        <a:graphic>
          <a:graphicData uri="http://schemas.openxmlformats.org/drawingml/2006/table">
            <a:tbl>
              <a:tblPr/>
              <a:tblGrid>
                <a:gridCol w="756138">
                  <a:extLst>
                    <a:ext uri="{9D8B030D-6E8A-4147-A177-3AD203B41FA5}">
                      <a16:colId xmlns:a16="http://schemas.microsoft.com/office/drawing/2014/main" val="20000"/>
                    </a:ext>
                  </a:extLst>
                </a:gridCol>
                <a:gridCol w="757604">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A</a:t>
                      </a: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B</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a:ln>
                          <a:noFill/>
                        </a:ln>
                        <a:solidFill>
                          <a:schemeClr val="tx1"/>
                        </a:solidFill>
                        <a:effectLst/>
                        <a:latin typeface="楷体_GB2312" pitchFamily="49" charset="-122"/>
                        <a:ea typeface="幼圆"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2360">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a:t>
                      </a: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2</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 </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00CC00"/>
                          </a:solidFill>
                          <a:effectLst/>
                          <a:latin typeface="楷体_GB2312" pitchFamily="49" charset="-122"/>
                          <a:ea typeface="楷体_GB2312" pitchFamily="49" charset="-122"/>
                        </a:rPr>
                        <a:t>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8580" name="Rectangle 37"/>
          <p:cNvSpPr>
            <a:spLocks noChangeArrowheads="1"/>
          </p:cNvSpPr>
          <p:nvPr/>
        </p:nvSpPr>
        <p:spPr bwMode="auto">
          <a:xfrm>
            <a:off x="6469673" y="4489542"/>
            <a:ext cx="1189706" cy="38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7925" tIns="38963" rIns="77925" bIns="38963">
            <a:spAutoFit/>
          </a:bodyPr>
          <a:lstStyle/>
          <a:p>
            <a:pPr>
              <a:buFont typeface="Wingdings" pitchFamily="2" charset="2"/>
              <a:buNone/>
            </a:pPr>
            <a:r>
              <a:rPr kumimoji="1" lang="zh-CN" altLang="en-US" sz="2000" b="1" dirty="0">
                <a:latin typeface="Times New Roman" pitchFamily="18" charset="0"/>
              </a:rPr>
              <a:t>转储过程</a:t>
            </a:r>
          </a:p>
        </p:txBody>
      </p:sp>
      <p:sp>
        <p:nvSpPr>
          <p:cNvPr id="108581" name="Line 47"/>
          <p:cNvSpPr>
            <a:spLocks noChangeShapeType="1"/>
          </p:cNvSpPr>
          <p:nvPr/>
        </p:nvSpPr>
        <p:spPr bwMode="auto">
          <a:xfrm>
            <a:off x="6387612" y="1435894"/>
            <a:ext cx="21980" cy="233600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77925" tIns="38963" rIns="77925" bIns="38963"/>
          <a:lstStyle/>
          <a:p>
            <a:endParaRPr lang="zh-CN" altLang="en-US" dirty="0"/>
          </a:p>
        </p:txBody>
      </p:sp>
      <p:sp>
        <p:nvSpPr>
          <p:cNvPr id="108582" name="Line 48"/>
          <p:cNvSpPr>
            <a:spLocks noChangeShapeType="1"/>
          </p:cNvSpPr>
          <p:nvPr/>
        </p:nvSpPr>
        <p:spPr bwMode="auto">
          <a:xfrm flipV="1">
            <a:off x="6588224" y="1150142"/>
            <a:ext cx="0" cy="3339399"/>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77925" tIns="38963" rIns="77925" bIns="38963"/>
          <a:lstStyle/>
          <a:p>
            <a:endParaRPr lang="zh-CN" altLang="en-US"/>
          </a:p>
        </p:txBody>
      </p:sp>
    </p:spTree>
    <p:extLst>
      <p:ext uri="{BB962C8B-B14F-4D97-AF65-F5344CB8AC3E}">
        <p14:creationId xmlns:p14="http://schemas.microsoft.com/office/powerpoint/2010/main" val="9865827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495300" y="800872"/>
            <a:ext cx="5105400" cy="244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a:defRPr sz="4000">
                <a:solidFill>
                  <a:schemeClr val="tx1"/>
                </a:solidFill>
                <a:latin typeface="楷体_GB2312" pitchFamily="49" charset="-122"/>
                <a:ea typeface="楷体_GB2312" pitchFamily="49" charset="-122"/>
              </a:defRPr>
            </a:lvl1pPr>
            <a:lvl2pPr marL="742950" indent="-285750">
              <a:defRPr sz="4000">
                <a:solidFill>
                  <a:schemeClr val="tx1"/>
                </a:solidFill>
                <a:latin typeface="楷体_GB2312" pitchFamily="49" charset="-122"/>
                <a:ea typeface="楷体_GB2312" pitchFamily="49" charset="-122"/>
              </a:defRPr>
            </a:lvl2pPr>
            <a:lvl3pPr marL="1143000" indent="-228600">
              <a:defRPr sz="4000">
                <a:solidFill>
                  <a:schemeClr val="tx1"/>
                </a:solidFill>
                <a:latin typeface="楷体_GB2312" pitchFamily="49" charset="-122"/>
                <a:ea typeface="楷体_GB2312" pitchFamily="49" charset="-122"/>
              </a:defRPr>
            </a:lvl3pPr>
            <a:lvl4pPr marL="1600200" indent="-228600">
              <a:defRPr sz="4000">
                <a:solidFill>
                  <a:schemeClr val="tx1"/>
                </a:solidFill>
                <a:latin typeface="楷体_GB2312" pitchFamily="49" charset="-122"/>
                <a:ea typeface="楷体_GB2312" pitchFamily="49" charset="-122"/>
              </a:defRPr>
            </a:lvl4pPr>
            <a:lvl5pPr marL="2057400" indent="-228600">
              <a:defRPr sz="4000">
                <a:solidFill>
                  <a:schemeClr val="tx1"/>
                </a:solidFill>
                <a:latin typeface="楷体_GB2312" pitchFamily="49" charset="-122"/>
                <a:ea typeface="楷体_GB2312" pitchFamily="49" charset="-122"/>
              </a:defRPr>
            </a:lvl5pPr>
            <a:lvl6pPr marL="25146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6pPr>
            <a:lvl7pPr marL="29718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7pPr>
            <a:lvl8pPr marL="34290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8pPr>
            <a:lvl9pPr marL="38862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9pPr>
          </a:lstStyle>
          <a:p>
            <a:pPr eaLnBrk="1" hangingPunct="1">
              <a:buClrTx/>
              <a:buFontTx/>
              <a:buNone/>
            </a:pPr>
            <a:r>
              <a:rPr kumimoji="1" lang="zh-CN" altLang="en-US" sz="2400" b="1" dirty="0">
                <a:latin typeface="Times New Roman" pitchFamily="18" charset="0"/>
              </a:rPr>
              <a:t>例</a:t>
            </a:r>
            <a:r>
              <a:rPr kumimoji="1" lang="en-US" altLang="zh-CN" sz="2400" b="1" dirty="0">
                <a:latin typeface="Times New Roman" pitchFamily="18" charset="0"/>
              </a:rPr>
              <a:t>:</a:t>
            </a:r>
          </a:p>
          <a:p>
            <a:pPr eaLnBrk="1" hangingPunct="1">
              <a:buClrTx/>
              <a:buFontTx/>
              <a:buNone/>
            </a:pPr>
            <a:endParaRPr kumimoji="1" lang="zh-CN" altLang="en-US" sz="2000" b="1" dirty="0">
              <a:latin typeface="Times New Roman" pitchFamily="18" charset="0"/>
            </a:endParaRPr>
          </a:p>
          <a:p>
            <a:pPr eaLnBrk="1" hangingPunct="1">
              <a:buClrTx/>
              <a:buFontTx/>
              <a:buNone/>
            </a:pPr>
            <a:endParaRPr kumimoji="1" lang="zh-CN" altLang="en-US" sz="2000" b="1" dirty="0">
              <a:latin typeface="Times New Roman" pitchFamily="18" charset="0"/>
            </a:endParaRPr>
          </a:p>
          <a:p>
            <a:pPr eaLnBrk="1" hangingPunct="1">
              <a:lnSpc>
                <a:spcPct val="150000"/>
              </a:lnSpc>
              <a:buClrTx/>
              <a:buFontTx/>
              <a:buNone/>
            </a:pPr>
            <a:r>
              <a:rPr kumimoji="1" lang="zh-CN" altLang="en-US" sz="2000" b="1" dirty="0">
                <a:latin typeface="Times New Roman" pitchFamily="18" charset="0"/>
              </a:rPr>
              <a:t>转储开始</a:t>
            </a:r>
          </a:p>
          <a:p>
            <a:pPr eaLnBrk="1" hangingPunct="1">
              <a:lnSpc>
                <a:spcPct val="150000"/>
              </a:lnSpc>
              <a:buClrTx/>
              <a:buFontTx/>
              <a:buNone/>
            </a:pPr>
            <a:r>
              <a:rPr kumimoji="1" lang="zh-CN" altLang="en-US" sz="2000" b="1" dirty="0">
                <a:solidFill>
                  <a:srgbClr val="FF0000"/>
                </a:solidFill>
                <a:latin typeface="Times New Roman" pitchFamily="18" charset="0"/>
              </a:rPr>
              <a:t>备份</a:t>
            </a:r>
          </a:p>
          <a:p>
            <a:pPr eaLnBrk="1" hangingPunct="1">
              <a:lnSpc>
                <a:spcPct val="150000"/>
              </a:lnSpc>
              <a:buClrTx/>
              <a:buFontTx/>
              <a:buNone/>
            </a:pPr>
            <a:r>
              <a:rPr kumimoji="1" lang="zh-CN" altLang="en-US" sz="2000" b="1" dirty="0">
                <a:latin typeface="Times New Roman" pitchFamily="18" charset="0"/>
              </a:rPr>
              <a:t>数据库</a:t>
            </a:r>
            <a:endParaRPr kumimoji="1" lang="en-US" altLang="zh-CN" sz="2000" b="1" dirty="0">
              <a:latin typeface="Times New Roman" pitchFamily="18" charset="0"/>
            </a:endParaRPr>
          </a:p>
        </p:txBody>
      </p:sp>
      <p:graphicFrame>
        <p:nvGraphicFramePr>
          <p:cNvPr id="1648697" name="Group 57"/>
          <p:cNvGraphicFramePr>
            <a:graphicFrameLocks noGrp="1"/>
          </p:cNvGraphicFramePr>
          <p:nvPr>
            <p:extLst>
              <p:ext uri="{D42A27DB-BD31-4B8C-83A1-F6EECF244321}">
                <p14:modId xmlns:p14="http://schemas.microsoft.com/office/powerpoint/2010/main" val="3052323304"/>
              </p:ext>
            </p:extLst>
          </p:nvPr>
        </p:nvGraphicFramePr>
        <p:xfrm>
          <a:off x="5736982" y="1148953"/>
          <a:ext cx="2586403" cy="3328567"/>
        </p:xfrm>
        <a:graphic>
          <a:graphicData uri="http://schemas.openxmlformats.org/drawingml/2006/table">
            <a:tbl>
              <a:tblPr/>
              <a:tblGrid>
                <a:gridCol w="1571322">
                  <a:extLst>
                    <a:ext uri="{9D8B030D-6E8A-4147-A177-3AD203B41FA5}">
                      <a16:colId xmlns:a16="http://schemas.microsoft.com/office/drawing/2014/main" val="20000"/>
                    </a:ext>
                  </a:extLst>
                </a:gridCol>
                <a:gridCol w="1015081">
                  <a:extLst>
                    <a:ext uri="{9D8B030D-6E8A-4147-A177-3AD203B41FA5}">
                      <a16:colId xmlns:a16="http://schemas.microsoft.com/office/drawing/2014/main" val="20001"/>
                    </a:ext>
                  </a:extLst>
                </a:gridCol>
              </a:tblGrid>
              <a:tr h="288177">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200" b="1" i="0" u="none" strike="noStrike" cap="none" normalizeH="0" baseline="0" dirty="0">
                          <a:ln>
                            <a:noFill/>
                          </a:ln>
                          <a:solidFill>
                            <a:schemeClr val="tx1"/>
                          </a:solidFill>
                          <a:effectLst/>
                          <a:latin typeface="楷体_GB2312" pitchFamily="49" charset="-122"/>
                          <a:ea typeface="幼圆" pitchFamily="49" charset="-122"/>
                        </a:rPr>
                        <a:t>T1      T2</a:t>
                      </a: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200" b="1" i="0" u="none" strike="noStrike" cap="none" normalizeH="0" baseline="0" dirty="0">
                          <a:ln>
                            <a:noFill/>
                          </a:ln>
                          <a:solidFill>
                            <a:schemeClr val="tx1"/>
                          </a:solidFill>
                          <a:effectLst/>
                          <a:latin typeface="楷体_GB2312" pitchFamily="49" charset="-122"/>
                          <a:ea typeface="幼圆" pitchFamily="49" charset="-122"/>
                        </a:rPr>
                        <a:t>备份</a:t>
                      </a: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7911">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B:=7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         </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A＝1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B＝7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6" name="Group 46"/>
          <p:cNvGraphicFramePr>
            <a:graphicFrameLocks noGrp="1"/>
          </p:cNvGraphicFramePr>
          <p:nvPr>
            <p:extLst>
              <p:ext uri="{D42A27DB-BD31-4B8C-83A1-F6EECF244321}">
                <p14:modId xmlns:p14="http://schemas.microsoft.com/office/powerpoint/2010/main" val="1833329403"/>
              </p:ext>
            </p:extLst>
          </p:nvPr>
        </p:nvGraphicFramePr>
        <p:xfrm>
          <a:off x="3631223" y="1210866"/>
          <a:ext cx="1411166" cy="2359105"/>
        </p:xfrm>
        <a:graphic>
          <a:graphicData uri="http://schemas.openxmlformats.org/drawingml/2006/table">
            <a:tbl>
              <a:tblPr/>
              <a:tblGrid>
                <a:gridCol w="657958">
                  <a:extLst>
                    <a:ext uri="{9D8B030D-6E8A-4147-A177-3AD203B41FA5}">
                      <a16:colId xmlns:a16="http://schemas.microsoft.com/office/drawing/2014/main" val="20000"/>
                    </a:ext>
                  </a:extLst>
                </a:gridCol>
                <a:gridCol w="753208">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C</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D</a:t>
                      </a: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41885">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3</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3</a:t>
                      </a: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1" name="Group 41"/>
          <p:cNvGraphicFramePr>
            <a:graphicFrameLocks noGrp="1"/>
          </p:cNvGraphicFramePr>
          <p:nvPr>
            <p:extLst>
              <p:ext uri="{D42A27DB-BD31-4B8C-83A1-F6EECF244321}">
                <p14:modId xmlns:p14="http://schemas.microsoft.com/office/powerpoint/2010/main" val="315493781"/>
              </p:ext>
            </p:extLst>
          </p:nvPr>
        </p:nvGraphicFramePr>
        <p:xfrm>
          <a:off x="2124808" y="1219200"/>
          <a:ext cx="1513742" cy="2349580"/>
        </p:xfrm>
        <a:graphic>
          <a:graphicData uri="http://schemas.openxmlformats.org/drawingml/2006/table">
            <a:tbl>
              <a:tblPr/>
              <a:tblGrid>
                <a:gridCol w="756138">
                  <a:extLst>
                    <a:ext uri="{9D8B030D-6E8A-4147-A177-3AD203B41FA5}">
                      <a16:colId xmlns:a16="http://schemas.microsoft.com/office/drawing/2014/main" val="20000"/>
                    </a:ext>
                  </a:extLst>
                </a:gridCol>
                <a:gridCol w="757604">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A</a:t>
                      </a: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B</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a:ln>
                          <a:noFill/>
                        </a:ln>
                        <a:solidFill>
                          <a:schemeClr val="tx1"/>
                        </a:solidFill>
                        <a:effectLst/>
                        <a:latin typeface="楷体_GB2312" pitchFamily="49" charset="-122"/>
                        <a:ea typeface="幼圆"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2360">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 </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2</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00CC00"/>
                          </a:solidFill>
                          <a:effectLst/>
                          <a:latin typeface="楷体_GB2312" pitchFamily="49" charset="-122"/>
                          <a:ea typeface="楷体_GB2312" pitchFamily="49" charset="-122"/>
                        </a:rPr>
                        <a:t>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8580" name="Rectangle 37"/>
          <p:cNvSpPr>
            <a:spLocks noChangeArrowheads="1"/>
          </p:cNvSpPr>
          <p:nvPr/>
        </p:nvSpPr>
        <p:spPr bwMode="auto">
          <a:xfrm>
            <a:off x="6469673" y="4489542"/>
            <a:ext cx="1189706" cy="38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7925" tIns="38963" rIns="77925" bIns="38963">
            <a:spAutoFit/>
          </a:bodyPr>
          <a:lstStyle/>
          <a:p>
            <a:pPr>
              <a:buFont typeface="Wingdings" pitchFamily="2" charset="2"/>
              <a:buNone/>
            </a:pPr>
            <a:r>
              <a:rPr kumimoji="1" lang="zh-CN" altLang="en-US" sz="2000" b="1" dirty="0">
                <a:latin typeface="Times New Roman" pitchFamily="18" charset="0"/>
              </a:rPr>
              <a:t>转储过程</a:t>
            </a:r>
          </a:p>
        </p:txBody>
      </p:sp>
      <p:sp>
        <p:nvSpPr>
          <p:cNvPr id="108581" name="Line 47"/>
          <p:cNvSpPr>
            <a:spLocks noChangeShapeType="1"/>
          </p:cNvSpPr>
          <p:nvPr/>
        </p:nvSpPr>
        <p:spPr bwMode="auto">
          <a:xfrm>
            <a:off x="6387612" y="1435894"/>
            <a:ext cx="21980" cy="233600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77925" tIns="38963" rIns="77925" bIns="38963"/>
          <a:lstStyle/>
          <a:p>
            <a:endParaRPr lang="zh-CN" altLang="en-US"/>
          </a:p>
        </p:txBody>
      </p:sp>
      <p:sp>
        <p:nvSpPr>
          <p:cNvPr id="108582" name="Line 48"/>
          <p:cNvSpPr>
            <a:spLocks noChangeShapeType="1"/>
          </p:cNvSpPr>
          <p:nvPr/>
        </p:nvSpPr>
        <p:spPr bwMode="auto">
          <a:xfrm flipV="1">
            <a:off x="6588224" y="1150143"/>
            <a:ext cx="0" cy="33273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77925" tIns="38963" rIns="77925" bIns="38963"/>
          <a:lstStyle/>
          <a:p>
            <a:endParaRPr lang="zh-CN" altLang="en-US"/>
          </a:p>
        </p:txBody>
      </p:sp>
    </p:spTree>
    <p:extLst>
      <p:ext uri="{BB962C8B-B14F-4D97-AF65-F5344CB8AC3E}">
        <p14:creationId xmlns:p14="http://schemas.microsoft.com/office/powerpoint/2010/main" val="10939050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495300" y="800872"/>
            <a:ext cx="5105400" cy="244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a:defRPr sz="4000">
                <a:solidFill>
                  <a:schemeClr val="tx1"/>
                </a:solidFill>
                <a:latin typeface="楷体_GB2312" pitchFamily="49" charset="-122"/>
                <a:ea typeface="楷体_GB2312" pitchFamily="49" charset="-122"/>
              </a:defRPr>
            </a:lvl1pPr>
            <a:lvl2pPr marL="742950" indent="-285750">
              <a:defRPr sz="4000">
                <a:solidFill>
                  <a:schemeClr val="tx1"/>
                </a:solidFill>
                <a:latin typeface="楷体_GB2312" pitchFamily="49" charset="-122"/>
                <a:ea typeface="楷体_GB2312" pitchFamily="49" charset="-122"/>
              </a:defRPr>
            </a:lvl2pPr>
            <a:lvl3pPr marL="1143000" indent="-228600">
              <a:defRPr sz="4000">
                <a:solidFill>
                  <a:schemeClr val="tx1"/>
                </a:solidFill>
                <a:latin typeface="楷体_GB2312" pitchFamily="49" charset="-122"/>
                <a:ea typeface="楷体_GB2312" pitchFamily="49" charset="-122"/>
              </a:defRPr>
            </a:lvl3pPr>
            <a:lvl4pPr marL="1600200" indent="-228600">
              <a:defRPr sz="4000">
                <a:solidFill>
                  <a:schemeClr val="tx1"/>
                </a:solidFill>
                <a:latin typeface="楷体_GB2312" pitchFamily="49" charset="-122"/>
                <a:ea typeface="楷体_GB2312" pitchFamily="49" charset="-122"/>
              </a:defRPr>
            </a:lvl4pPr>
            <a:lvl5pPr marL="2057400" indent="-228600">
              <a:defRPr sz="4000">
                <a:solidFill>
                  <a:schemeClr val="tx1"/>
                </a:solidFill>
                <a:latin typeface="楷体_GB2312" pitchFamily="49" charset="-122"/>
                <a:ea typeface="楷体_GB2312" pitchFamily="49" charset="-122"/>
              </a:defRPr>
            </a:lvl5pPr>
            <a:lvl6pPr marL="25146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6pPr>
            <a:lvl7pPr marL="29718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7pPr>
            <a:lvl8pPr marL="34290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8pPr>
            <a:lvl9pPr marL="38862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9pPr>
          </a:lstStyle>
          <a:p>
            <a:pPr eaLnBrk="1" hangingPunct="1">
              <a:buClrTx/>
              <a:buFontTx/>
              <a:buNone/>
            </a:pPr>
            <a:r>
              <a:rPr kumimoji="1" lang="zh-CN" altLang="en-US" sz="2400" b="1" dirty="0">
                <a:latin typeface="Times New Roman" pitchFamily="18" charset="0"/>
              </a:rPr>
              <a:t>例</a:t>
            </a:r>
            <a:r>
              <a:rPr kumimoji="1" lang="en-US" altLang="zh-CN" sz="2400" b="1" dirty="0">
                <a:latin typeface="Times New Roman" pitchFamily="18" charset="0"/>
              </a:rPr>
              <a:t>:</a:t>
            </a:r>
          </a:p>
          <a:p>
            <a:pPr eaLnBrk="1" hangingPunct="1">
              <a:buClrTx/>
              <a:buFontTx/>
              <a:buNone/>
            </a:pPr>
            <a:endParaRPr kumimoji="1" lang="zh-CN" altLang="en-US" sz="2000" b="1" dirty="0">
              <a:latin typeface="Times New Roman" pitchFamily="18" charset="0"/>
            </a:endParaRPr>
          </a:p>
          <a:p>
            <a:pPr eaLnBrk="1" hangingPunct="1">
              <a:buClrTx/>
              <a:buFontTx/>
              <a:buNone/>
            </a:pPr>
            <a:endParaRPr kumimoji="1" lang="zh-CN" altLang="en-US" sz="2000" b="1" dirty="0">
              <a:latin typeface="Times New Roman" pitchFamily="18" charset="0"/>
            </a:endParaRPr>
          </a:p>
          <a:p>
            <a:pPr eaLnBrk="1" hangingPunct="1">
              <a:lnSpc>
                <a:spcPct val="150000"/>
              </a:lnSpc>
              <a:buClrTx/>
              <a:buFontTx/>
              <a:buNone/>
            </a:pPr>
            <a:r>
              <a:rPr kumimoji="1" lang="zh-CN" altLang="en-US" sz="2000" b="1" dirty="0">
                <a:latin typeface="Times New Roman" pitchFamily="18" charset="0"/>
              </a:rPr>
              <a:t>转储开始</a:t>
            </a:r>
          </a:p>
          <a:p>
            <a:pPr eaLnBrk="1" hangingPunct="1">
              <a:lnSpc>
                <a:spcPct val="150000"/>
              </a:lnSpc>
              <a:buClrTx/>
              <a:buFontTx/>
              <a:buNone/>
            </a:pPr>
            <a:r>
              <a:rPr kumimoji="1" lang="zh-CN" altLang="en-US" sz="2000" b="1" dirty="0">
                <a:solidFill>
                  <a:srgbClr val="FF0000"/>
                </a:solidFill>
                <a:latin typeface="Times New Roman" pitchFamily="18" charset="0"/>
              </a:rPr>
              <a:t>备份</a:t>
            </a:r>
          </a:p>
          <a:p>
            <a:pPr eaLnBrk="1" hangingPunct="1">
              <a:lnSpc>
                <a:spcPct val="150000"/>
              </a:lnSpc>
              <a:buClrTx/>
              <a:buFontTx/>
              <a:buNone/>
            </a:pPr>
            <a:r>
              <a:rPr kumimoji="1" lang="zh-CN" altLang="en-US" sz="2000" b="1" dirty="0">
                <a:latin typeface="Times New Roman" pitchFamily="18" charset="0"/>
              </a:rPr>
              <a:t>数据库</a:t>
            </a:r>
            <a:endParaRPr kumimoji="1" lang="en-US" altLang="zh-CN" sz="2000" b="1" dirty="0">
              <a:latin typeface="Times New Roman" pitchFamily="18" charset="0"/>
            </a:endParaRPr>
          </a:p>
        </p:txBody>
      </p:sp>
      <p:graphicFrame>
        <p:nvGraphicFramePr>
          <p:cNvPr id="1648697" name="Group 57"/>
          <p:cNvGraphicFramePr>
            <a:graphicFrameLocks noGrp="1"/>
          </p:cNvGraphicFramePr>
          <p:nvPr>
            <p:extLst>
              <p:ext uri="{D42A27DB-BD31-4B8C-83A1-F6EECF244321}">
                <p14:modId xmlns:p14="http://schemas.microsoft.com/office/powerpoint/2010/main" val="3191906194"/>
              </p:ext>
            </p:extLst>
          </p:nvPr>
        </p:nvGraphicFramePr>
        <p:xfrm>
          <a:off x="5736982" y="1148953"/>
          <a:ext cx="2586403" cy="3328567"/>
        </p:xfrm>
        <a:graphic>
          <a:graphicData uri="http://schemas.openxmlformats.org/drawingml/2006/table">
            <a:tbl>
              <a:tblPr/>
              <a:tblGrid>
                <a:gridCol w="1571322">
                  <a:extLst>
                    <a:ext uri="{9D8B030D-6E8A-4147-A177-3AD203B41FA5}">
                      <a16:colId xmlns:a16="http://schemas.microsoft.com/office/drawing/2014/main" val="20000"/>
                    </a:ext>
                  </a:extLst>
                </a:gridCol>
                <a:gridCol w="1015081">
                  <a:extLst>
                    <a:ext uri="{9D8B030D-6E8A-4147-A177-3AD203B41FA5}">
                      <a16:colId xmlns:a16="http://schemas.microsoft.com/office/drawing/2014/main" val="20001"/>
                    </a:ext>
                  </a:extLst>
                </a:gridCol>
              </a:tblGrid>
              <a:tr h="288177">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200" b="1" i="0" u="none" strike="noStrike" cap="none" normalizeH="0" baseline="0" dirty="0">
                          <a:ln>
                            <a:noFill/>
                          </a:ln>
                          <a:solidFill>
                            <a:schemeClr val="tx1"/>
                          </a:solidFill>
                          <a:effectLst/>
                          <a:latin typeface="楷体_GB2312" pitchFamily="49" charset="-122"/>
                          <a:ea typeface="幼圆" pitchFamily="49" charset="-122"/>
                        </a:rPr>
                        <a:t>T1      T2</a:t>
                      </a: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200" b="1" i="0" u="none" strike="noStrike" cap="none" normalizeH="0" baseline="0" dirty="0">
                          <a:ln>
                            <a:noFill/>
                          </a:ln>
                          <a:solidFill>
                            <a:schemeClr val="tx1"/>
                          </a:solidFill>
                          <a:effectLst/>
                          <a:latin typeface="楷体_GB2312" pitchFamily="49" charset="-122"/>
                          <a:ea typeface="幼圆" pitchFamily="49" charset="-122"/>
                        </a:rPr>
                        <a:t>备份</a:t>
                      </a: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7911">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B:=7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         C:=6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A＝1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B＝7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6" name="Group 46"/>
          <p:cNvGraphicFramePr>
            <a:graphicFrameLocks noGrp="1"/>
          </p:cNvGraphicFramePr>
          <p:nvPr>
            <p:extLst>
              <p:ext uri="{D42A27DB-BD31-4B8C-83A1-F6EECF244321}">
                <p14:modId xmlns:p14="http://schemas.microsoft.com/office/powerpoint/2010/main" val="2034588710"/>
              </p:ext>
            </p:extLst>
          </p:nvPr>
        </p:nvGraphicFramePr>
        <p:xfrm>
          <a:off x="3631223" y="1210866"/>
          <a:ext cx="1411166" cy="2359105"/>
        </p:xfrm>
        <a:graphic>
          <a:graphicData uri="http://schemas.openxmlformats.org/drawingml/2006/table">
            <a:tbl>
              <a:tblPr/>
              <a:tblGrid>
                <a:gridCol w="657958">
                  <a:extLst>
                    <a:ext uri="{9D8B030D-6E8A-4147-A177-3AD203B41FA5}">
                      <a16:colId xmlns:a16="http://schemas.microsoft.com/office/drawing/2014/main" val="20000"/>
                    </a:ext>
                  </a:extLst>
                </a:gridCol>
                <a:gridCol w="753208">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C</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D</a:t>
                      </a: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41885">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3</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00CC00"/>
                          </a:solidFill>
                          <a:effectLst/>
                          <a:latin typeface="楷体_GB2312" pitchFamily="49" charset="-122"/>
                          <a:ea typeface="楷体_GB2312" pitchFamily="49" charset="-122"/>
                        </a:rPr>
                        <a:t>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1" name="Group 41"/>
          <p:cNvGraphicFramePr>
            <a:graphicFrameLocks noGrp="1"/>
          </p:cNvGraphicFramePr>
          <p:nvPr>
            <p:extLst>
              <p:ext uri="{D42A27DB-BD31-4B8C-83A1-F6EECF244321}">
                <p14:modId xmlns:p14="http://schemas.microsoft.com/office/powerpoint/2010/main" val="2956907322"/>
              </p:ext>
            </p:extLst>
          </p:nvPr>
        </p:nvGraphicFramePr>
        <p:xfrm>
          <a:off x="2124808" y="1219200"/>
          <a:ext cx="1513742" cy="2349580"/>
        </p:xfrm>
        <a:graphic>
          <a:graphicData uri="http://schemas.openxmlformats.org/drawingml/2006/table">
            <a:tbl>
              <a:tblPr/>
              <a:tblGrid>
                <a:gridCol w="756138">
                  <a:extLst>
                    <a:ext uri="{9D8B030D-6E8A-4147-A177-3AD203B41FA5}">
                      <a16:colId xmlns:a16="http://schemas.microsoft.com/office/drawing/2014/main" val="20000"/>
                    </a:ext>
                  </a:extLst>
                </a:gridCol>
                <a:gridCol w="757604">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A</a:t>
                      </a: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B</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a:ln>
                          <a:noFill/>
                        </a:ln>
                        <a:solidFill>
                          <a:schemeClr val="tx1"/>
                        </a:solidFill>
                        <a:effectLst/>
                        <a:latin typeface="楷体_GB2312" pitchFamily="49" charset="-122"/>
                        <a:ea typeface="幼圆"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2360">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a:t>
                      </a: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2</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00CC00"/>
                          </a:solidFill>
                          <a:effectLst/>
                          <a:latin typeface="楷体_GB2312" pitchFamily="49" charset="-122"/>
                          <a:ea typeface="楷体_GB2312" pitchFamily="49" charset="-122"/>
                        </a:rPr>
                        <a:t>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8580" name="Rectangle 37"/>
          <p:cNvSpPr>
            <a:spLocks noChangeArrowheads="1"/>
          </p:cNvSpPr>
          <p:nvPr/>
        </p:nvSpPr>
        <p:spPr bwMode="auto">
          <a:xfrm>
            <a:off x="6469673" y="4489542"/>
            <a:ext cx="1189706" cy="38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7925" tIns="38963" rIns="77925" bIns="38963">
            <a:spAutoFit/>
          </a:bodyPr>
          <a:lstStyle/>
          <a:p>
            <a:pPr>
              <a:buFont typeface="Wingdings" pitchFamily="2" charset="2"/>
              <a:buNone/>
            </a:pPr>
            <a:r>
              <a:rPr kumimoji="1" lang="zh-CN" altLang="en-US" sz="2000" b="1" dirty="0">
                <a:latin typeface="Times New Roman" pitchFamily="18" charset="0"/>
              </a:rPr>
              <a:t>转储过程</a:t>
            </a:r>
          </a:p>
        </p:txBody>
      </p:sp>
      <p:sp>
        <p:nvSpPr>
          <p:cNvPr id="108581" name="Line 47"/>
          <p:cNvSpPr>
            <a:spLocks noChangeShapeType="1"/>
          </p:cNvSpPr>
          <p:nvPr/>
        </p:nvSpPr>
        <p:spPr bwMode="auto">
          <a:xfrm>
            <a:off x="6387612" y="1435894"/>
            <a:ext cx="21980" cy="233600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77925" tIns="38963" rIns="77925" bIns="38963"/>
          <a:lstStyle/>
          <a:p>
            <a:endParaRPr lang="zh-CN" altLang="en-US"/>
          </a:p>
        </p:txBody>
      </p:sp>
      <p:sp>
        <p:nvSpPr>
          <p:cNvPr id="108582" name="Line 48"/>
          <p:cNvSpPr>
            <a:spLocks noChangeShapeType="1"/>
          </p:cNvSpPr>
          <p:nvPr/>
        </p:nvSpPr>
        <p:spPr bwMode="auto">
          <a:xfrm flipV="1">
            <a:off x="6588224" y="1150143"/>
            <a:ext cx="0" cy="33273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77925" tIns="38963" rIns="77925" bIns="38963"/>
          <a:lstStyle/>
          <a:p>
            <a:endParaRPr lang="zh-CN" altLang="en-US"/>
          </a:p>
        </p:txBody>
      </p:sp>
    </p:spTree>
    <p:extLst>
      <p:ext uri="{BB962C8B-B14F-4D97-AF65-F5344CB8AC3E}">
        <p14:creationId xmlns:p14="http://schemas.microsoft.com/office/powerpoint/2010/main" val="64727561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495300" y="800872"/>
            <a:ext cx="5105400" cy="244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a:defRPr sz="4000">
                <a:solidFill>
                  <a:schemeClr val="tx1"/>
                </a:solidFill>
                <a:latin typeface="楷体_GB2312" pitchFamily="49" charset="-122"/>
                <a:ea typeface="楷体_GB2312" pitchFamily="49" charset="-122"/>
              </a:defRPr>
            </a:lvl1pPr>
            <a:lvl2pPr marL="742950" indent="-285750">
              <a:defRPr sz="4000">
                <a:solidFill>
                  <a:schemeClr val="tx1"/>
                </a:solidFill>
                <a:latin typeface="楷体_GB2312" pitchFamily="49" charset="-122"/>
                <a:ea typeface="楷体_GB2312" pitchFamily="49" charset="-122"/>
              </a:defRPr>
            </a:lvl2pPr>
            <a:lvl3pPr marL="1143000" indent="-228600">
              <a:defRPr sz="4000">
                <a:solidFill>
                  <a:schemeClr val="tx1"/>
                </a:solidFill>
                <a:latin typeface="楷体_GB2312" pitchFamily="49" charset="-122"/>
                <a:ea typeface="楷体_GB2312" pitchFamily="49" charset="-122"/>
              </a:defRPr>
            </a:lvl3pPr>
            <a:lvl4pPr marL="1600200" indent="-228600">
              <a:defRPr sz="4000">
                <a:solidFill>
                  <a:schemeClr val="tx1"/>
                </a:solidFill>
                <a:latin typeface="楷体_GB2312" pitchFamily="49" charset="-122"/>
                <a:ea typeface="楷体_GB2312" pitchFamily="49" charset="-122"/>
              </a:defRPr>
            </a:lvl4pPr>
            <a:lvl5pPr marL="2057400" indent="-228600">
              <a:defRPr sz="4000">
                <a:solidFill>
                  <a:schemeClr val="tx1"/>
                </a:solidFill>
                <a:latin typeface="楷体_GB2312" pitchFamily="49" charset="-122"/>
                <a:ea typeface="楷体_GB2312" pitchFamily="49" charset="-122"/>
              </a:defRPr>
            </a:lvl5pPr>
            <a:lvl6pPr marL="25146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6pPr>
            <a:lvl7pPr marL="29718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7pPr>
            <a:lvl8pPr marL="34290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8pPr>
            <a:lvl9pPr marL="38862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9pPr>
          </a:lstStyle>
          <a:p>
            <a:pPr eaLnBrk="1" hangingPunct="1">
              <a:buClrTx/>
              <a:buFontTx/>
              <a:buNone/>
            </a:pPr>
            <a:r>
              <a:rPr kumimoji="1" lang="zh-CN" altLang="en-US" sz="2400" b="1" dirty="0">
                <a:latin typeface="Times New Roman" pitchFamily="18" charset="0"/>
              </a:rPr>
              <a:t>例</a:t>
            </a:r>
            <a:r>
              <a:rPr kumimoji="1" lang="en-US" altLang="zh-CN" sz="2400" b="1" dirty="0">
                <a:latin typeface="Times New Roman" pitchFamily="18" charset="0"/>
              </a:rPr>
              <a:t>:</a:t>
            </a:r>
          </a:p>
          <a:p>
            <a:pPr eaLnBrk="1" hangingPunct="1">
              <a:buClrTx/>
              <a:buFontTx/>
              <a:buNone/>
            </a:pPr>
            <a:endParaRPr kumimoji="1" lang="zh-CN" altLang="en-US" sz="2000" b="1" dirty="0">
              <a:latin typeface="Times New Roman" pitchFamily="18" charset="0"/>
            </a:endParaRPr>
          </a:p>
          <a:p>
            <a:pPr eaLnBrk="1" hangingPunct="1">
              <a:buClrTx/>
              <a:buFontTx/>
              <a:buNone/>
            </a:pPr>
            <a:endParaRPr kumimoji="1" lang="zh-CN" altLang="en-US" sz="2000" b="1" dirty="0">
              <a:latin typeface="Times New Roman" pitchFamily="18" charset="0"/>
            </a:endParaRPr>
          </a:p>
          <a:p>
            <a:pPr eaLnBrk="1" hangingPunct="1">
              <a:lnSpc>
                <a:spcPct val="150000"/>
              </a:lnSpc>
              <a:buClrTx/>
              <a:buFontTx/>
              <a:buNone/>
            </a:pPr>
            <a:r>
              <a:rPr kumimoji="1" lang="zh-CN" altLang="en-US" sz="2000" b="1" dirty="0">
                <a:latin typeface="Times New Roman" pitchFamily="18" charset="0"/>
              </a:rPr>
              <a:t>转储开始</a:t>
            </a:r>
          </a:p>
          <a:p>
            <a:pPr eaLnBrk="1" hangingPunct="1">
              <a:lnSpc>
                <a:spcPct val="150000"/>
              </a:lnSpc>
              <a:buClrTx/>
              <a:buFontTx/>
              <a:buNone/>
            </a:pPr>
            <a:r>
              <a:rPr kumimoji="1" lang="zh-CN" altLang="en-US" sz="2000" b="1" dirty="0">
                <a:solidFill>
                  <a:srgbClr val="FF0000"/>
                </a:solidFill>
                <a:latin typeface="Times New Roman" pitchFamily="18" charset="0"/>
              </a:rPr>
              <a:t>备份</a:t>
            </a:r>
          </a:p>
          <a:p>
            <a:pPr eaLnBrk="1" hangingPunct="1">
              <a:lnSpc>
                <a:spcPct val="150000"/>
              </a:lnSpc>
              <a:buClrTx/>
              <a:buFontTx/>
              <a:buNone/>
            </a:pPr>
            <a:r>
              <a:rPr kumimoji="1" lang="zh-CN" altLang="en-US" sz="2000" b="1" dirty="0">
                <a:latin typeface="Times New Roman" pitchFamily="18" charset="0"/>
              </a:rPr>
              <a:t>数据库</a:t>
            </a:r>
            <a:endParaRPr kumimoji="1" lang="en-US" altLang="zh-CN" sz="2000" b="1" dirty="0">
              <a:latin typeface="Times New Roman" pitchFamily="18" charset="0"/>
            </a:endParaRPr>
          </a:p>
        </p:txBody>
      </p:sp>
      <p:graphicFrame>
        <p:nvGraphicFramePr>
          <p:cNvPr id="1648697" name="Group 57"/>
          <p:cNvGraphicFramePr>
            <a:graphicFrameLocks noGrp="1"/>
          </p:cNvGraphicFramePr>
          <p:nvPr>
            <p:extLst>
              <p:ext uri="{D42A27DB-BD31-4B8C-83A1-F6EECF244321}">
                <p14:modId xmlns:p14="http://schemas.microsoft.com/office/powerpoint/2010/main" val="3169762461"/>
              </p:ext>
            </p:extLst>
          </p:nvPr>
        </p:nvGraphicFramePr>
        <p:xfrm>
          <a:off x="5736982" y="1148953"/>
          <a:ext cx="2586403" cy="3328567"/>
        </p:xfrm>
        <a:graphic>
          <a:graphicData uri="http://schemas.openxmlformats.org/drawingml/2006/table">
            <a:tbl>
              <a:tblPr/>
              <a:tblGrid>
                <a:gridCol w="1571322">
                  <a:extLst>
                    <a:ext uri="{9D8B030D-6E8A-4147-A177-3AD203B41FA5}">
                      <a16:colId xmlns:a16="http://schemas.microsoft.com/office/drawing/2014/main" val="20000"/>
                    </a:ext>
                  </a:extLst>
                </a:gridCol>
                <a:gridCol w="1015081">
                  <a:extLst>
                    <a:ext uri="{9D8B030D-6E8A-4147-A177-3AD203B41FA5}">
                      <a16:colId xmlns:a16="http://schemas.microsoft.com/office/drawing/2014/main" val="20001"/>
                    </a:ext>
                  </a:extLst>
                </a:gridCol>
              </a:tblGrid>
              <a:tr h="288177">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200" b="1" i="0" u="none" strike="noStrike" cap="none" normalizeH="0" baseline="0" dirty="0">
                          <a:ln>
                            <a:noFill/>
                          </a:ln>
                          <a:solidFill>
                            <a:schemeClr val="tx1"/>
                          </a:solidFill>
                          <a:effectLst/>
                          <a:latin typeface="楷体_GB2312" pitchFamily="49" charset="-122"/>
                          <a:ea typeface="幼圆" pitchFamily="49" charset="-122"/>
                        </a:rPr>
                        <a:t>T1      T2</a:t>
                      </a: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200" b="1" i="0" u="none" strike="noStrike" cap="none" normalizeH="0" baseline="0" dirty="0">
                          <a:ln>
                            <a:noFill/>
                          </a:ln>
                          <a:solidFill>
                            <a:schemeClr val="tx1"/>
                          </a:solidFill>
                          <a:effectLst/>
                          <a:latin typeface="楷体_GB2312" pitchFamily="49" charset="-122"/>
                          <a:ea typeface="幼圆" pitchFamily="49" charset="-122"/>
                        </a:rPr>
                        <a:t>备份</a:t>
                      </a: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7911">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B:=7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         C:=6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A＝1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B＝7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C＝6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6" name="Group 46"/>
          <p:cNvGraphicFramePr>
            <a:graphicFrameLocks noGrp="1"/>
          </p:cNvGraphicFramePr>
          <p:nvPr>
            <p:extLst>
              <p:ext uri="{D42A27DB-BD31-4B8C-83A1-F6EECF244321}">
                <p14:modId xmlns:p14="http://schemas.microsoft.com/office/powerpoint/2010/main" val="632168753"/>
              </p:ext>
            </p:extLst>
          </p:nvPr>
        </p:nvGraphicFramePr>
        <p:xfrm>
          <a:off x="3631223" y="1210866"/>
          <a:ext cx="1411166" cy="2359105"/>
        </p:xfrm>
        <a:graphic>
          <a:graphicData uri="http://schemas.openxmlformats.org/drawingml/2006/table">
            <a:tbl>
              <a:tblPr/>
              <a:tblGrid>
                <a:gridCol w="657958">
                  <a:extLst>
                    <a:ext uri="{9D8B030D-6E8A-4147-A177-3AD203B41FA5}">
                      <a16:colId xmlns:a16="http://schemas.microsoft.com/office/drawing/2014/main" val="20000"/>
                    </a:ext>
                  </a:extLst>
                </a:gridCol>
                <a:gridCol w="753208">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C</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D</a:t>
                      </a: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41885">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3</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00CC00"/>
                          </a:solidFill>
                          <a:effectLst/>
                          <a:latin typeface="楷体_GB2312" pitchFamily="49" charset="-122"/>
                          <a:ea typeface="楷体_GB2312" pitchFamily="49" charset="-122"/>
                        </a:rPr>
                        <a:t>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1" name="Group 41"/>
          <p:cNvGraphicFramePr>
            <a:graphicFrameLocks noGrp="1"/>
          </p:cNvGraphicFramePr>
          <p:nvPr>
            <p:extLst>
              <p:ext uri="{D42A27DB-BD31-4B8C-83A1-F6EECF244321}">
                <p14:modId xmlns:p14="http://schemas.microsoft.com/office/powerpoint/2010/main" val="1352612793"/>
              </p:ext>
            </p:extLst>
          </p:nvPr>
        </p:nvGraphicFramePr>
        <p:xfrm>
          <a:off x="2124808" y="1219200"/>
          <a:ext cx="1513742" cy="2349580"/>
        </p:xfrm>
        <a:graphic>
          <a:graphicData uri="http://schemas.openxmlformats.org/drawingml/2006/table">
            <a:tbl>
              <a:tblPr/>
              <a:tblGrid>
                <a:gridCol w="756138">
                  <a:extLst>
                    <a:ext uri="{9D8B030D-6E8A-4147-A177-3AD203B41FA5}">
                      <a16:colId xmlns:a16="http://schemas.microsoft.com/office/drawing/2014/main" val="20000"/>
                    </a:ext>
                  </a:extLst>
                </a:gridCol>
                <a:gridCol w="757604">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A</a:t>
                      </a: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B</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a:ln>
                          <a:noFill/>
                        </a:ln>
                        <a:solidFill>
                          <a:schemeClr val="tx1"/>
                        </a:solidFill>
                        <a:effectLst/>
                        <a:latin typeface="楷体_GB2312" pitchFamily="49" charset="-122"/>
                        <a:ea typeface="幼圆"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2360">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2</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00CC00"/>
                          </a:solidFill>
                          <a:effectLst/>
                          <a:latin typeface="楷体_GB2312" pitchFamily="49" charset="-122"/>
                          <a:ea typeface="楷体_GB2312" pitchFamily="49" charset="-122"/>
                        </a:rPr>
                        <a:t>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8580" name="Rectangle 37"/>
          <p:cNvSpPr>
            <a:spLocks noChangeArrowheads="1"/>
          </p:cNvSpPr>
          <p:nvPr/>
        </p:nvSpPr>
        <p:spPr bwMode="auto">
          <a:xfrm>
            <a:off x="6469673" y="4489542"/>
            <a:ext cx="1189706" cy="38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7925" tIns="38963" rIns="77925" bIns="38963">
            <a:spAutoFit/>
          </a:bodyPr>
          <a:lstStyle/>
          <a:p>
            <a:pPr>
              <a:buFont typeface="Wingdings" pitchFamily="2" charset="2"/>
              <a:buNone/>
            </a:pPr>
            <a:r>
              <a:rPr kumimoji="1" lang="zh-CN" altLang="en-US" sz="2000" b="1" dirty="0">
                <a:latin typeface="Times New Roman" pitchFamily="18" charset="0"/>
              </a:rPr>
              <a:t>转储过程</a:t>
            </a:r>
          </a:p>
        </p:txBody>
      </p:sp>
      <p:sp>
        <p:nvSpPr>
          <p:cNvPr id="108581" name="Line 47"/>
          <p:cNvSpPr>
            <a:spLocks noChangeShapeType="1"/>
          </p:cNvSpPr>
          <p:nvPr/>
        </p:nvSpPr>
        <p:spPr bwMode="auto">
          <a:xfrm>
            <a:off x="6387612" y="1435894"/>
            <a:ext cx="21980" cy="233600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77925" tIns="38963" rIns="77925" bIns="38963"/>
          <a:lstStyle/>
          <a:p>
            <a:endParaRPr lang="zh-CN" altLang="en-US"/>
          </a:p>
        </p:txBody>
      </p:sp>
      <p:sp>
        <p:nvSpPr>
          <p:cNvPr id="108582" name="Line 48"/>
          <p:cNvSpPr>
            <a:spLocks noChangeShapeType="1"/>
          </p:cNvSpPr>
          <p:nvPr/>
        </p:nvSpPr>
        <p:spPr bwMode="auto">
          <a:xfrm flipV="1">
            <a:off x="6588224" y="1150143"/>
            <a:ext cx="0" cy="33273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77925" tIns="38963" rIns="77925" bIns="38963"/>
          <a:lstStyle/>
          <a:p>
            <a:endParaRPr lang="zh-CN" altLang="en-US"/>
          </a:p>
        </p:txBody>
      </p:sp>
    </p:spTree>
    <p:extLst>
      <p:ext uri="{BB962C8B-B14F-4D97-AF65-F5344CB8AC3E}">
        <p14:creationId xmlns:p14="http://schemas.microsoft.com/office/powerpoint/2010/main" val="1215293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495300" y="800872"/>
            <a:ext cx="5105400" cy="244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a:defRPr sz="4000">
                <a:solidFill>
                  <a:schemeClr val="tx1"/>
                </a:solidFill>
                <a:latin typeface="楷体_GB2312" pitchFamily="49" charset="-122"/>
                <a:ea typeface="楷体_GB2312" pitchFamily="49" charset="-122"/>
              </a:defRPr>
            </a:lvl1pPr>
            <a:lvl2pPr marL="742950" indent="-285750">
              <a:defRPr sz="4000">
                <a:solidFill>
                  <a:schemeClr val="tx1"/>
                </a:solidFill>
                <a:latin typeface="楷体_GB2312" pitchFamily="49" charset="-122"/>
                <a:ea typeface="楷体_GB2312" pitchFamily="49" charset="-122"/>
              </a:defRPr>
            </a:lvl2pPr>
            <a:lvl3pPr marL="1143000" indent="-228600">
              <a:defRPr sz="4000">
                <a:solidFill>
                  <a:schemeClr val="tx1"/>
                </a:solidFill>
                <a:latin typeface="楷体_GB2312" pitchFamily="49" charset="-122"/>
                <a:ea typeface="楷体_GB2312" pitchFamily="49" charset="-122"/>
              </a:defRPr>
            </a:lvl3pPr>
            <a:lvl4pPr marL="1600200" indent="-228600">
              <a:defRPr sz="4000">
                <a:solidFill>
                  <a:schemeClr val="tx1"/>
                </a:solidFill>
                <a:latin typeface="楷体_GB2312" pitchFamily="49" charset="-122"/>
                <a:ea typeface="楷体_GB2312" pitchFamily="49" charset="-122"/>
              </a:defRPr>
            </a:lvl4pPr>
            <a:lvl5pPr marL="2057400" indent="-228600">
              <a:defRPr sz="4000">
                <a:solidFill>
                  <a:schemeClr val="tx1"/>
                </a:solidFill>
                <a:latin typeface="楷体_GB2312" pitchFamily="49" charset="-122"/>
                <a:ea typeface="楷体_GB2312" pitchFamily="49" charset="-122"/>
              </a:defRPr>
            </a:lvl5pPr>
            <a:lvl6pPr marL="25146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6pPr>
            <a:lvl7pPr marL="29718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7pPr>
            <a:lvl8pPr marL="34290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8pPr>
            <a:lvl9pPr marL="38862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9pPr>
          </a:lstStyle>
          <a:p>
            <a:pPr eaLnBrk="1" hangingPunct="1">
              <a:buClrTx/>
              <a:buFontTx/>
              <a:buNone/>
            </a:pPr>
            <a:r>
              <a:rPr kumimoji="1" lang="zh-CN" altLang="en-US" sz="2400" b="1" dirty="0">
                <a:latin typeface="Times New Roman" pitchFamily="18" charset="0"/>
              </a:rPr>
              <a:t>例</a:t>
            </a:r>
            <a:r>
              <a:rPr kumimoji="1" lang="en-US" altLang="zh-CN" sz="2400" b="1" dirty="0">
                <a:latin typeface="Times New Roman" pitchFamily="18" charset="0"/>
              </a:rPr>
              <a:t>:</a:t>
            </a:r>
          </a:p>
          <a:p>
            <a:pPr eaLnBrk="1" hangingPunct="1">
              <a:buClrTx/>
              <a:buFontTx/>
              <a:buNone/>
            </a:pPr>
            <a:endParaRPr kumimoji="1" lang="zh-CN" altLang="en-US" sz="2000" b="1" dirty="0">
              <a:latin typeface="Times New Roman" pitchFamily="18" charset="0"/>
            </a:endParaRPr>
          </a:p>
          <a:p>
            <a:pPr eaLnBrk="1" hangingPunct="1">
              <a:buClrTx/>
              <a:buFontTx/>
              <a:buNone/>
            </a:pPr>
            <a:endParaRPr kumimoji="1" lang="zh-CN" altLang="en-US" sz="2000" b="1" dirty="0">
              <a:latin typeface="Times New Roman" pitchFamily="18" charset="0"/>
            </a:endParaRPr>
          </a:p>
          <a:p>
            <a:pPr eaLnBrk="1" hangingPunct="1">
              <a:lnSpc>
                <a:spcPct val="150000"/>
              </a:lnSpc>
              <a:buClrTx/>
              <a:buFontTx/>
              <a:buNone/>
            </a:pPr>
            <a:r>
              <a:rPr kumimoji="1" lang="zh-CN" altLang="en-US" sz="2000" b="1" dirty="0">
                <a:latin typeface="Times New Roman" pitchFamily="18" charset="0"/>
              </a:rPr>
              <a:t>转储开始</a:t>
            </a:r>
          </a:p>
          <a:p>
            <a:pPr eaLnBrk="1" hangingPunct="1">
              <a:lnSpc>
                <a:spcPct val="150000"/>
              </a:lnSpc>
              <a:buClrTx/>
              <a:buFontTx/>
              <a:buNone/>
            </a:pPr>
            <a:r>
              <a:rPr kumimoji="1" lang="zh-CN" altLang="en-US" sz="2000" b="1" dirty="0">
                <a:solidFill>
                  <a:srgbClr val="FF0000"/>
                </a:solidFill>
                <a:latin typeface="Times New Roman" pitchFamily="18" charset="0"/>
              </a:rPr>
              <a:t>备份</a:t>
            </a:r>
          </a:p>
          <a:p>
            <a:pPr eaLnBrk="1" hangingPunct="1">
              <a:lnSpc>
                <a:spcPct val="150000"/>
              </a:lnSpc>
              <a:buClrTx/>
              <a:buFontTx/>
              <a:buNone/>
            </a:pPr>
            <a:r>
              <a:rPr kumimoji="1" lang="zh-CN" altLang="en-US" sz="2000" b="1" dirty="0">
                <a:latin typeface="Times New Roman" pitchFamily="18" charset="0"/>
              </a:rPr>
              <a:t>数据库</a:t>
            </a:r>
            <a:endParaRPr kumimoji="1" lang="en-US" altLang="zh-CN" sz="2000" b="1" dirty="0">
              <a:latin typeface="Times New Roman" pitchFamily="18" charset="0"/>
            </a:endParaRPr>
          </a:p>
        </p:txBody>
      </p:sp>
      <p:graphicFrame>
        <p:nvGraphicFramePr>
          <p:cNvPr id="1648697" name="Group 57"/>
          <p:cNvGraphicFramePr>
            <a:graphicFrameLocks noGrp="1"/>
          </p:cNvGraphicFramePr>
          <p:nvPr>
            <p:extLst>
              <p:ext uri="{D42A27DB-BD31-4B8C-83A1-F6EECF244321}">
                <p14:modId xmlns:p14="http://schemas.microsoft.com/office/powerpoint/2010/main" val="2220129653"/>
              </p:ext>
            </p:extLst>
          </p:nvPr>
        </p:nvGraphicFramePr>
        <p:xfrm>
          <a:off x="5736982" y="1148953"/>
          <a:ext cx="2586403" cy="3328567"/>
        </p:xfrm>
        <a:graphic>
          <a:graphicData uri="http://schemas.openxmlformats.org/drawingml/2006/table">
            <a:tbl>
              <a:tblPr/>
              <a:tblGrid>
                <a:gridCol w="1571322">
                  <a:extLst>
                    <a:ext uri="{9D8B030D-6E8A-4147-A177-3AD203B41FA5}">
                      <a16:colId xmlns:a16="http://schemas.microsoft.com/office/drawing/2014/main" val="20000"/>
                    </a:ext>
                  </a:extLst>
                </a:gridCol>
                <a:gridCol w="1015081">
                  <a:extLst>
                    <a:ext uri="{9D8B030D-6E8A-4147-A177-3AD203B41FA5}">
                      <a16:colId xmlns:a16="http://schemas.microsoft.com/office/drawing/2014/main" val="20001"/>
                    </a:ext>
                  </a:extLst>
                </a:gridCol>
              </a:tblGrid>
              <a:tr h="288177">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200" b="1" i="0" u="none" strike="noStrike" cap="none" normalizeH="0" baseline="0" dirty="0">
                          <a:ln>
                            <a:noFill/>
                          </a:ln>
                          <a:solidFill>
                            <a:schemeClr val="tx1"/>
                          </a:solidFill>
                          <a:effectLst/>
                          <a:latin typeface="楷体_GB2312" pitchFamily="49" charset="-122"/>
                          <a:ea typeface="幼圆" pitchFamily="49" charset="-122"/>
                        </a:rPr>
                        <a:t>T1      T2</a:t>
                      </a: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200" b="1" i="0" u="none" strike="noStrike" cap="none" normalizeH="0" baseline="0" dirty="0">
                          <a:ln>
                            <a:noFill/>
                          </a:ln>
                          <a:solidFill>
                            <a:schemeClr val="tx1"/>
                          </a:solidFill>
                          <a:effectLst/>
                          <a:latin typeface="楷体_GB2312" pitchFamily="49" charset="-122"/>
                          <a:ea typeface="幼圆" pitchFamily="49" charset="-122"/>
                        </a:rPr>
                        <a:t>备份</a:t>
                      </a: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7911">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B:=7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         C:=6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A:=5</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A＝1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B＝7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C＝6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6" name="Group 46"/>
          <p:cNvGraphicFramePr>
            <a:graphicFrameLocks noGrp="1"/>
          </p:cNvGraphicFramePr>
          <p:nvPr>
            <p:extLst>
              <p:ext uri="{D42A27DB-BD31-4B8C-83A1-F6EECF244321}">
                <p14:modId xmlns:p14="http://schemas.microsoft.com/office/powerpoint/2010/main" val="3530438989"/>
              </p:ext>
            </p:extLst>
          </p:nvPr>
        </p:nvGraphicFramePr>
        <p:xfrm>
          <a:off x="3631223" y="1210866"/>
          <a:ext cx="1411166" cy="2359105"/>
        </p:xfrm>
        <a:graphic>
          <a:graphicData uri="http://schemas.openxmlformats.org/drawingml/2006/table">
            <a:tbl>
              <a:tblPr/>
              <a:tblGrid>
                <a:gridCol w="657958">
                  <a:extLst>
                    <a:ext uri="{9D8B030D-6E8A-4147-A177-3AD203B41FA5}">
                      <a16:colId xmlns:a16="http://schemas.microsoft.com/office/drawing/2014/main" val="20000"/>
                    </a:ext>
                  </a:extLst>
                </a:gridCol>
                <a:gridCol w="753208">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C</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D</a:t>
                      </a: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41885">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3</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00CC00"/>
                          </a:solidFill>
                          <a:effectLst/>
                          <a:latin typeface="楷体_GB2312" pitchFamily="49" charset="-122"/>
                          <a:ea typeface="楷体_GB2312" pitchFamily="49" charset="-122"/>
                        </a:rPr>
                        <a:t>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1" name="Group 41"/>
          <p:cNvGraphicFramePr>
            <a:graphicFrameLocks noGrp="1"/>
          </p:cNvGraphicFramePr>
          <p:nvPr>
            <p:extLst>
              <p:ext uri="{D42A27DB-BD31-4B8C-83A1-F6EECF244321}">
                <p14:modId xmlns:p14="http://schemas.microsoft.com/office/powerpoint/2010/main" val="4019001634"/>
              </p:ext>
            </p:extLst>
          </p:nvPr>
        </p:nvGraphicFramePr>
        <p:xfrm>
          <a:off x="2124808" y="1219200"/>
          <a:ext cx="1513742" cy="2349580"/>
        </p:xfrm>
        <a:graphic>
          <a:graphicData uri="http://schemas.openxmlformats.org/drawingml/2006/table">
            <a:tbl>
              <a:tblPr/>
              <a:tblGrid>
                <a:gridCol w="756138">
                  <a:extLst>
                    <a:ext uri="{9D8B030D-6E8A-4147-A177-3AD203B41FA5}">
                      <a16:colId xmlns:a16="http://schemas.microsoft.com/office/drawing/2014/main" val="20000"/>
                    </a:ext>
                  </a:extLst>
                </a:gridCol>
                <a:gridCol w="757604">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A</a:t>
                      </a: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B</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a:ln>
                          <a:noFill/>
                        </a:ln>
                        <a:solidFill>
                          <a:schemeClr val="tx1"/>
                        </a:solidFill>
                        <a:effectLst/>
                        <a:latin typeface="楷体_GB2312" pitchFamily="49" charset="-122"/>
                        <a:ea typeface="幼圆"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2360">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00CC00"/>
                          </a:solidFill>
                          <a:effectLst/>
                          <a:latin typeface="楷体_GB2312" pitchFamily="49" charset="-122"/>
                          <a:ea typeface="楷体_GB2312" pitchFamily="49" charset="-122"/>
                        </a:rPr>
                        <a:t>5</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2</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00CC00"/>
                          </a:solidFill>
                          <a:effectLst/>
                          <a:latin typeface="楷体_GB2312" pitchFamily="49" charset="-122"/>
                          <a:ea typeface="楷体_GB2312" pitchFamily="49" charset="-122"/>
                        </a:rPr>
                        <a:t>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8580" name="Rectangle 37"/>
          <p:cNvSpPr>
            <a:spLocks noChangeArrowheads="1"/>
          </p:cNvSpPr>
          <p:nvPr/>
        </p:nvSpPr>
        <p:spPr bwMode="auto">
          <a:xfrm>
            <a:off x="6469673" y="4489542"/>
            <a:ext cx="1189706" cy="38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7925" tIns="38963" rIns="77925" bIns="38963">
            <a:spAutoFit/>
          </a:bodyPr>
          <a:lstStyle/>
          <a:p>
            <a:pPr>
              <a:buFont typeface="Wingdings" pitchFamily="2" charset="2"/>
              <a:buNone/>
            </a:pPr>
            <a:r>
              <a:rPr kumimoji="1" lang="zh-CN" altLang="en-US" sz="2000" b="1" dirty="0">
                <a:latin typeface="Times New Roman" pitchFamily="18" charset="0"/>
              </a:rPr>
              <a:t>转储过程</a:t>
            </a:r>
          </a:p>
        </p:txBody>
      </p:sp>
      <p:sp>
        <p:nvSpPr>
          <p:cNvPr id="108581" name="Line 47"/>
          <p:cNvSpPr>
            <a:spLocks noChangeShapeType="1"/>
          </p:cNvSpPr>
          <p:nvPr/>
        </p:nvSpPr>
        <p:spPr bwMode="auto">
          <a:xfrm>
            <a:off x="6387612" y="1435894"/>
            <a:ext cx="21980" cy="233600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77925" tIns="38963" rIns="77925" bIns="38963"/>
          <a:lstStyle/>
          <a:p>
            <a:endParaRPr lang="zh-CN" altLang="en-US"/>
          </a:p>
        </p:txBody>
      </p:sp>
      <p:sp>
        <p:nvSpPr>
          <p:cNvPr id="108582" name="Line 48"/>
          <p:cNvSpPr>
            <a:spLocks noChangeShapeType="1"/>
          </p:cNvSpPr>
          <p:nvPr/>
        </p:nvSpPr>
        <p:spPr bwMode="auto">
          <a:xfrm flipV="1">
            <a:off x="6588224" y="1150143"/>
            <a:ext cx="0" cy="33273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77925" tIns="38963" rIns="77925" bIns="38963"/>
          <a:lstStyle/>
          <a:p>
            <a:endParaRPr lang="zh-CN" altLang="en-US"/>
          </a:p>
        </p:txBody>
      </p:sp>
    </p:spTree>
    <p:extLst>
      <p:ext uri="{BB962C8B-B14F-4D97-AF65-F5344CB8AC3E}">
        <p14:creationId xmlns:p14="http://schemas.microsoft.com/office/powerpoint/2010/main" val="18996597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495300" y="800872"/>
            <a:ext cx="5105400" cy="244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a:defRPr sz="4000">
                <a:solidFill>
                  <a:schemeClr val="tx1"/>
                </a:solidFill>
                <a:latin typeface="楷体_GB2312" pitchFamily="49" charset="-122"/>
                <a:ea typeface="楷体_GB2312" pitchFamily="49" charset="-122"/>
              </a:defRPr>
            </a:lvl1pPr>
            <a:lvl2pPr marL="742950" indent="-285750">
              <a:defRPr sz="4000">
                <a:solidFill>
                  <a:schemeClr val="tx1"/>
                </a:solidFill>
                <a:latin typeface="楷体_GB2312" pitchFamily="49" charset="-122"/>
                <a:ea typeface="楷体_GB2312" pitchFamily="49" charset="-122"/>
              </a:defRPr>
            </a:lvl2pPr>
            <a:lvl3pPr marL="1143000" indent="-228600">
              <a:defRPr sz="4000">
                <a:solidFill>
                  <a:schemeClr val="tx1"/>
                </a:solidFill>
                <a:latin typeface="楷体_GB2312" pitchFamily="49" charset="-122"/>
                <a:ea typeface="楷体_GB2312" pitchFamily="49" charset="-122"/>
              </a:defRPr>
            </a:lvl3pPr>
            <a:lvl4pPr marL="1600200" indent="-228600">
              <a:defRPr sz="4000">
                <a:solidFill>
                  <a:schemeClr val="tx1"/>
                </a:solidFill>
                <a:latin typeface="楷体_GB2312" pitchFamily="49" charset="-122"/>
                <a:ea typeface="楷体_GB2312" pitchFamily="49" charset="-122"/>
              </a:defRPr>
            </a:lvl4pPr>
            <a:lvl5pPr marL="2057400" indent="-228600">
              <a:defRPr sz="4000">
                <a:solidFill>
                  <a:schemeClr val="tx1"/>
                </a:solidFill>
                <a:latin typeface="楷体_GB2312" pitchFamily="49" charset="-122"/>
                <a:ea typeface="楷体_GB2312" pitchFamily="49" charset="-122"/>
              </a:defRPr>
            </a:lvl5pPr>
            <a:lvl6pPr marL="25146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6pPr>
            <a:lvl7pPr marL="29718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7pPr>
            <a:lvl8pPr marL="34290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8pPr>
            <a:lvl9pPr marL="38862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9pPr>
          </a:lstStyle>
          <a:p>
            <a:pPr eaLnBrk="1" hangingPunct="1">
              <a:buClrTx/>
              <a:buFontTx/>
              <a:buNone/>
            </a:pPr>
            <a:r>
              <a:rPr kumimoji="1" lang="zh-CN" altLang="en-US" sz="2400" b="1" dirty="0">
                <a:latin typeface="Times New Roman" pitchFamily="18" charset="0"/>
              </a:rPr>
              <a:t>例</a:t>
            </a:r>
            <a:r>
              <a:rPr kumimoji="1" lang="en-US" altLang="zh-CN" sz="2400" b="1" dirty="0">
                <a:latin typeface="Times New Roman" pitchFamily="18" charset="0"/>
              </a:rPr>
              <a:t>:</a:t>
            </a:r>
          </a:p>
          <a:p>
            <a:pPr eaLnBrk="1" hangingPunct="1">
              <a:buClrTx/>
              <a:buFontTx/>
              <a:buNone/>
            </a:pPr>
            <a:endParaRPr kumimoji="1" lang="zh-CN" altLang="en-US" sz="2000" b="1" dirty="0">
              <a:latin typeface="Times New Roman" pitchFamily="18" charset="0"/>
            </a:endParaRPr>
          </a:p>
          <a:p>
            <a:pPr eaLnBrk="1" hangingPunct="1">
              <a:buClrTx/>
              <a:buFontTx/>
              <a:buNone/>
            </a:pPr>
            <a:endParaRPr kumimoji="1" lang="zh-CN" altLang="en-US" sz="2000" b="1" dirty="0">
              <a:latin typeface="Times New Roman" pitchFamily="18" charset="0"/>
            </a:endParaRPr>
          </a:p>
          <a:p>
            <a:pPr eaLnBrk="1" hangingPunct="1">
              <a:lnSpc>
                <a:spcPct val="150000"/>
              </a:lnSpc>
              <a:buClrTx/>
              <a:buFontTx/>
              <a:buNone/>
            </a:pPr>
            <a:r>
              <a:rPr kumimoji="1" lang="zh-CN" altLang="en-US" sz="2000" b="1" dirty="0">
                <a:latin typeface="Times New Roman" pitchFamily="18" charset="0"/>
              </a:rPr>
              <a:t>转储开始</a:t>
            </a:r>
          </a:p>
          <a:p>
            <a:pPr eaLnBrk="1" hangingPunct="1">
              <a:lnSpc>
                <a:spcPct val="150000"/>
              </a:lnSpc>
              <a:buClrTx/>
              <a:buFontTx/>
              <a:buNone/>
            </a:pPr>
            <a:r>
              <a:rPr kumimoji="1" lang="zh-CN" altLang="en-US" sz="2000" b="1" dirty="0">
                <a:solidFill>
                  <a:srgbClr val="FF0000"/>
                </a:solidFill>
                <a:latin typeface="Times New Roman" pitchFamily="18" charset="0"/>
              </a:rPr>
              <a:t>备份</a:t>
            </a:r>
          </a:p>
          <a:p>
            <a:pPr eaLnBrk="1" hangingPunct="1">
              <a:lnSpc>
                <a:spcPct val="150000"/>
              </a:lnSpc>
              <a:buClrTx/>
              <a:buFontTx/>
              <a:buNone/>
            </a:pPr>
            <a:r>
              <a:rPr kumimoji="1" lang="zh-CN" altLang="en-US" sz="2000" b="1" dirty="0">
                <a:latin typeface="Times New Roman" pitchFamily="18" charset="0"/>
              </a:rPr>
              <a:t>数据库</a:t>
            </a:r>
            <a:endParaRPr kumimoji="1" lang="en-US" altLang="zh-CN" sz="2000" b="1" dirty="0">
              <a:latin typeface="Times New Roman" pitchFamily="18" charset="0"/>
            </a:endParaRPr>
          </a:p>
        </p:txBody>
      </p:sp>
      <p:graphicFrame>
        <p:nvGraphicFramePr>
          <p:cNvPr id="1648697" name="Group 57"/>
          <p:cNvGraphicFramePr>
            <a:graphicFrameLocks noGrp="1"/>
          </p:cNvGraphicFramePr>
          <p:nvPr>
            <p:extLst>
              <p:ext uri="{D42A27DB-BD31-4B8C-83A1-F6EECF244321}">
                <p14:modId xmlns:p14="http://schemas.microsoft.com/office/powerpoint/2010/main" val="4026278802"/>
              </p:ext>
            </p:extLst>
          </p:nvPr>
        </p:nvGraphicFramePr>
        <p:xfrm>
          <a:off x="5736982" y="1148953"/>
          <a:ext cx="2586403" cy="3328567"/>
        </p:xfrm>
        <a:graphic>
          <a:graphicData uri="http://schemas.openxmlformats.org/drawingml/2006/table">
            <a:tbl>
              <a:tblPr/>
              <a:tblGrid>
                <a:gridCol w="1571322">
                  <a:extLst>
                    <a:ext uri="{9D8B030D-6E8A-4147-A177-3AD203B41FA5}">
                      <a16:colId xmlns:a16="http://schemas.microsoft.com/office/drawing/2014/main" val="20000"/>
                    </a:ext>
                  </a:extLst>
                </a:gridCol>
                <a:gridCol w="1015081">
                  <a:extLst>
                    <a:ext uri="{9D8B030D-6E8A-4147-A177-3AD203B41FA5}">
                      <a16:colId xmlns:a16="http://schemas.microsoft.com/office/drawing/2014/main" val="20001"/>
                    </a:ext>
                  </a:extLst>
                </a:gridCol>
              </a:tblGrid>
              <a:tr h="288177">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200" b="1" i="0" u="none" strike="noStrike" cap="none" normalizeH="0" baseline="0" dirty="0">
                          <a:ln>
                            <a:noFill/>
                          </a:ln>
                          <a:solidFill>
                            <a:schemeClr val="tx1"/>
                          </a:solidFill>
                          <a:effectLst/>
                          <a:latin typeface="楷体_GB2312" pitchFamily="49" charset="-122"/>
                          <a:ea typeface="幼圆" pitchFamily="49" charset="-122"/>
                        </a:rPr>
                        <a:t>T1      T2</a:t>
                      </a: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200" b="1" i="0" u="none" strike="noStrike" cap="none" normalizeH="0" baseline="0" dirty="0">
                          <a:ln>
                            <a:noFill/>
                          </a:ln>
                          <a:solidFill>
                            <a:schemeClr val="tx1"/>
                          </a:solidFill>
                          <a:effectLst/>
                          <a:latin typeface="楷体_GB2312" pitchFamily="49" charset="-122"/>
                          <a:ea typeface="幼圆" pitchFamily="49" charset="-122"/>
                        </a:rPr>
                        <a:t>备份</a:t>
                      </a: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7911">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B:=7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         C:=6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A:=5</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A＝1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B＝7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C＝6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D＝4</a:t>
                      </a: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6" name="Group 46"/>
          <p:cNvGraphicFramePr>
            <a:graphicFrameLocks noGrp="1"/>
          </p:cNvGraphicFramePr>
          <p:nvPr>
            <p:extLst>
              <p:ext uri="{D42A27DB-BD31-4B8C-83A1-F6EECF244321}">
                <p14:modId xmlns:p14="http://schemas.microsoft.com/office/powerpoint/2010/main" val="3987430608"/>
              </p:ext>
            </p:extLst>
          </p:nvPr>
        </p:nvGraphicFramePr>
        <p:xfrm>
          <a:off x="3631223" y="1210866"/>
          <a:ext cx="1411166" cy="2359105"/>
        </p:xfrm>
        <a:graphic>
          <a:graphicData uri="http://schemas.openxmlformats.org/drawingml/2006/table">
            <a:tbl>
              <a:tblPr/>
              <a:tblGrid>
                <a:gridCol w="657958">
                  <a:extLst>
                    <a:ext uri="{9D8B030D-6E8A-4147-A177-3AD203B41FA5}">
                      <a16:colId xmlns:a16="http://schemas.microsoft.com/office/drawing/2014/main" val="20000"/>
                    </a:ext>
                  </a:extLst>
                </a:gridCol>
                <a:gridCol w="753208">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C</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D</a:t>
                      </a: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41885">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3</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kern="1200" cap="none" normalizeH="0" baseline="0" dirty="0">
                          <a:ln>
                            <a:noFill/>
                          </a:ln>
                          <a:solidFill>
                            <a:srgbClr val="00CC00"/>
                          </a:solidFill>
                          <a:effectLst/>
                          <a:latin typeface="楷体_GB2312" pitchFamily="49" charset="-122"/>
                          <a:ea typeface="楷体_GB2312" pitchFamily="49" charset="-122"/>
                          <a:cs typeface="+mn-cs"/>
                        </a:rPr>
                        <a:t>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kern="1200" cap="none" normalizeH="0" baseline="0" dirty="0">
                          <a:ln>
                            <a:noFill/>
                          </a:ln>
                          <a:solidFill>
                            <a:schemeClr val="tx1"/>
                          </a:solidFill>
                          <a:effectLst/>
                          <a:latin typeface="楷体_GB2312" pitchFamily="49" charset="-122"/>
                          <a:ea typeface="楷体_GB2312" pitchFamily="49" charset="-122"/>
                          <a:cs typeface="+mn-cs"/>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1" name="Group 41"/>
          <p:cNvGraphicFramePr>
            <a:graphicFrameLocks noGrp="1"/>
          </p:cNvGraphicFramePr>
          <p:nvPr>
            <p:extLst>
              <p:ext uri="{D42A27DB-BD31-4B8C-83A1-F6EECF244321}">
                <p14:modId xmlns:p14="http://schemas.microsoft.com/office/powerpoint/2010/main" val="2516178241"/>
              </p:ext>
            </p:extLst>
          </p:nvPr>
        </p:nvGraphicFramePr>
        <p:xfrm>
          <a:off x="2124808" y="1219200"/>
          <a:ext cx="1513742" cy="2349580"/>
        </p:xfrm>
        <a:graphic>
          <a:graphicData uri="http://schemas.openxmlformats.org/drawingml/2006/table">
            <a:tbl>
              <a:tblPr/>
              <a:tblGrid>
                <a:gridCol w="756138">
                  <a:extLst>
                    <a:ext uri="{9D8B030D-6E8A-4147-A177-3AD203B41FA5}">
                      <a16:colId xmlns:a16="http://schemas.microsoft.com/office/drawing/2014/main" val="20000"/>
                    </a:ext>
                  </a:extLst>
                </a:gridCol>
                <a:gridCol w="757604">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A</a:t>
                      </a: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B</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a:ln>
                          <a:noFill/>
                        </a:ln>
                        <a:solidFill>
                          <a:schemeClr val="tx1"/>
                        </a:solidFill>
                        <a:effectLst/>
                        <a:latin typeface="楷体_GB2312" pitchFamily="49" charset="-122"/>
                        <a:ea typeface="幼圆"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2360">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00CC00"/>
                          </a:solidFill>
                          <a:effectLst/>
                          <a:latin typeface="楷体_GB2312" pitchFamily="49" charset="-122"/>
                          <a:ea typeface="楷体_GB2312" pitchFamily="49" charset="-122"/>
                        </a:rPr>
                        <a:t>5</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2</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kern="1200" cap="none" normalizeH="0" baseline="0" dirty="0">
                          <a:ln>
                            <a:noFill/>
                          </a:ln>
                          <a:solidFill>
                            <a:srgbClr val="00CC00"/>
                          </a:solidFill>
                          <a:effectLst/>
                          <a:latin typeface="楷体_GB2312" pitchFamily="49" charset="-122"/>
                          <a:ea typeface="楷体_GB2312" pitchFamily="49" charset="-122"/>
                          <a:cs typeface="+mn-cs"/>
                        </a:rPr>
                        <a:t>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8580" name="Rectangle 37"/>
          <p:cNvSpPr>
            <a:spLocks noChangeArrowheads="1"/>
          </p:cNvSpPr>
          <p:nvPr/>
        </p:nvSpPr>
        <p:spPr bwMode="auto">
          <a:xfrm>
            <a:off x="6469673" y="4489542"/>
            <a:ext cx="1189706" cy="38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7925" tIns="38963" rIns="77925" bIns="38963">
            <a:spAutoFit/>
          </a:bodyPr>
          <a:lstStyle/>
          <a:p>
            <a:pPr>
              <a:buFont typeface="Wingdings" pitchFamily="2" charset="2"/>
              <a:buNone/>
            </a:pPr>
            <a:r>
              <a:rPr kumimoji="1" lang="zh-CN" altLang="en-US" sz="2000" b="1" dirty="0">
                <a:latin typeface="Times New Roman" pitchFamily="18" charset="0"/>
              </a:rPr>
              <a:t>转储过程</a:t>
            </a:r>
          </a:p>
        </p:txBody>
      </p:sp>
      <p:sp>
        <p:nvSpPr>
          <p:cNvPr id="108581" name="Line 47"/>
          <p:cNvSpPr>
            <a:spLocks noChangeShapeType="1"/>
          </p:cNvSpPr>
          <p:nvPr/>
        </p:nvSpPr>
        <p:spPr bwMode="auto">
          <a:xfrm>
            <a:off x="6387612" y="1435894"/>
            <a:ext cx="21980" cy="233600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77925" tIns="38963" rIns="77925" bIns="38963"/>
          <a:lstStyle/>
          <a:p>
            <a:endParaRPr lang="zh-CN" altLang="en-US"/>
          </a:p>
        </p:txBody>
      </p:sp>
      <p:sp>
        <p:nvSpPr>
          <p:cNvPr id="108582" name="Line 48"/>
          <p:cNvSpPr>
            <a:spLocks noChangeShapeType="1"/>
          </p:cNvSpPr>
          <p:nvPr/>
        </p:nvSpPr>
        <p:spPr bwMode="auto">
          <a:xfrm flipV="1">
            <a:off x="6588224" y="1150143"/>
            <a:ext cx="0" cy="3327377"/>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77925" tIns="38963" rIns="77925" bIns="38963"/>
          <a:lstStyle/>
          <a:p>
            <a:endParaRPr lang="zh-CN" altLang="en-US"/>
          </a:p>
        </p:txBody>
      </p:sp>
      <p:cxnSp>
        <p:nvCxnSpPr>
          <p:cNvPr id="11" name="直接连接符 10"/>
          <p:cNvCxnSpPr/>
          <p:nvPr/>
        </p:nvCxnSpPr>
        <p:spPr bwMode="auto">
          <a:xfrm>
            <a:off x="2195736" y="2139702"/>
            <a:ext cx="2448272" cy="0"/>
          </a:xfrm>
          <a:prstGeom prst="line">
            <a:avLst/>
          </a:prstGeom>
          <a:noFill/>
          <a:ln w="28575" cap="flat" cmpd="sng" algn="ctr">
            <a:solidFill>
              <a:srgbClr val="C00000"/>
            </a:solidFill>
            <a:prstDash val="solid"/>
            <a:round/>
            <a:headEnd type="none" w="med" len="med"/>
            <a:tailEnd type="none" w="med" len="med"/>
          </a:ln>
          <a:effectLst/>
        </p:spPr>
      </p:cxnSp>
      <p:cxnSp>
        <p:nvCxnSpPr>
          <p:cNvPr id="12" name="直接连接符 11"/>
          <p:cNvCxnSpPr/>
          <p:nvPr/>
        </p:nvCxnSpPr>
        <p:spPr bwMode="auto">
          <a:xfrm>
            <a:off x="2195736" y="3003798"/>
            <a:ext cx="2448272" cy="0"/>
          </a:xfrm>
          <a:prstGeom prst="line">
            <a:avLst/>
          </a:prstGeom>
          <a:noFill/>
          <a:ln w="28575" cap="flat" cmpd="sng" algn="ctr">
            <a:solidFill>
              <a:srgbClr val="C00000"/>
            </a:solidFill>
            <a:prstDash val="solid"/>
            <a:round/>
            <a:headEnd type="none" w="med" len="med"/>
            <a:tailEnd type="none" w="med" len="med"/>
          </a:ln>
          <a:effectLst/>
        </p:spPr>
      </p:cxnSp>
      <p:sp>
        <p:nvSpPr>
          <p:cNvPr id="4" name="椭圆 3"/>
          <p:cNvSpPr/>
          <p:nvPr/>
        </p:nvSpPr>
        <p:spPr bwMode="auto">
          <a:xfrm>
            <a:off x="1979712" y="2211710"/>
            <a:ext cx="2735224" cy="360041"/>
          </a:xfrm>
          <a:prstGeom prst="ellipse">
            <a:avLst/>
          </a:prstGeom>
          <a:noFill/>
          <a:ln w="28575" cap="flat" cmpd="sng" algn="ctr">
            <a:solidFill>
              <a:srgbClr val="00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141627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left)">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nodeType="clickEffect">
                                  <p:stCondLst>
                                    <p:cond delay="0"/>
                                  </p:stCondLst>
                                  <p:childTnLst>
                                    <p:animEffect transition="out" filter="fade">
                                      <p:cBhvr>
                                        <p:cTn id="16" dur="250"/>
                                        <p:tgtEl>
                                          <p:spTgt spid="11"/>
                                        </p:tgtEl>
                                      </p:cBhvr>
                                    </p:animEffect>
                                    <p:set>
                                      <p:cBhvr>
                                        <p:cTn id="17" dur="1" fill="hold">
                                          <p:stCondLst>
                                            <p:cond delay="249"/>
                                          </p:stCondLst>
                                        </p:cTn>
                                        <p:tgtEl>
                                          <p:spTgt spid="11"/>
                                        </p:tgtEl>
                                        <p:attrNameLst>
                                          <p:attrName>style.visibility</p:attrName>
                                        </p:attrNameLst>
                                      </p:cBhvr>
                                      <p:to>
                                        <p:strVal val="hidden"/>
                                      </p:to>
                                    </p:set>
                                  </p:childTnLst>
                                </p:cTn>
                              </p:par>
                              <p:par>
                                <p:cTn id="18" presetID="2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25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250"/>
                                        <p:tgtEl>
                                          <p:spTgt spid="12"/>
                                        </p:tgtEl>
                                      </p:cBhvr>
                                    </p:animEffect>
                                    <p:set>
                                      <p:cBhvr>
                                        <p:cTn id="25" dur="1" fill="hold">
                                          <p:stCondLst>
                                            <p:cond delay="24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3315" name="Rectangle 2"/>
          <p:cNvSpPr>
            <a:spLocks noGrp="1" noChangeArrowheads="1"/>
          </p:cNvSpPr>
          <p:nvPr>
            <p:ph type="title" idx="4294967295"/>
          </p:nvPr>
        </p:nvSpPr>
        <p:spPr>
          <a:xfrm>
            <a:off x="914400" y="192088"/>
            <a:ext cx="7391400" cy="422275"/>
          </a:xfrm>
        </p:spPr>
        <p:txBody>
          <a:bodyPr/>
          <a:lstStyle/>
          <a:p>
            <a:pPr eaLnBrk="1" hangingPunct="1"/>
            <a:r>
              <a:rPr lang="zh-CN" altLang="en-US" sz="3600"/>
              <a:t>静态转储与动态转储（续）</a:t>
            </a:r>
          </a:p>
        </p:txBody>
      </p:sp>
      <p:sp>
        <p:nvSpPr>
          <p:cNvPr id="13316" name="Rectangle 3"/>
          <p:cNvSpPr>
            <a:spLocks noGrp="1" noChangeArrowheads="1"/>
          </p:cNvSpPr>
          <p:nvPr>
            <p:ph type="body" idx="4294967295"/>
          </p:nvPr>
        </p:nvSpPr>
        <p:spPr>
          <a:xfrm>
            <a:off x="457200" y="1006475"/>
            <a:ext cx="8229600" cy="3736975"/>
          </a:xfrm>
        </p:spPr>
        <p:txBody>
          <a:bodyPr/>
          <a:lstStyle/>
          <a:p>
            <a:pPr eaLnBrk="1" hangingPunct="1">
              <a:lnSpc>
                <a:spcPct val="110000"/>
              </a:lnSpc>
              <a:spcBef>
                <a:spcPct val="60000"/>
              </a:spcBef>
            </a:pPr>
            <a:r>
              <a:rPr lang="zh-CN" altLang="en-US" dirty="0"/>
              <a:t>利用动态转储得到的副本进行故障恢复</a:t>
            </a:r>
          </a:p>
          <a:p>
            <a:pPr lvl="1" eaLnBrk="1" hangingPunct="1">
              <a:lnSpc>
                <a:spcPct val="140000"/>
              </a:lnSpc>
              <a:spcBef>
                <a:spcPct val="60000"/>
              </a:spcBef>
            </a:pPr>
            <a:r>
              <a:rPr lang="zh-CN" altLang="en-US" dirty="0"/>
              <a:t>需要把动态转储期间各事务对数据库的修改活动登记下来，建立日志文件</a:t>
            </a:r>
          </a:p>
          <a:p>
            <a:pPr lvl="1" eaLnBrk="1" hangingPunct="1">
              <a:lnSpc>
                <a:spcPct val="140000"/>
              </a:lnSpc>
              <a:spcBef>
                <a:spcPct val="60000"/>
              </a:spcBef>
            </a:pPr>
            <a:r>
              <a:rPr lang="zh-CN" altLang="en-US" dirty="0"/>
              <a:t>后备副本加上日志文件就能把数据库恢复到某一时刻的正确状态</a:t>
            </a:r>
          </a:p>
        </p:txBody>
      </p:sp>
    </p:spTree>
    <p:extLst>
      <p:ext uri="{BB962C8B-B14F-4D97-AF65-F5344CB8AC3E}">
        <p14:creationId xmlns:p14="http://schemas.microsoft.com/office/powerpoint/2010/main" val="552488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6">
                                            <p:txEl>
                                              <p:pRg st="1" end="1"/>
                                            </p:txEl>
                                          </p:spTgt>
                                        </p:tgtEl>
                                        <p:attrNameLst>
                                          <p:attrName>style.visibility</p:attrName>
                                        </p:attrNameLst>
                                      </p:cBhvr>
                                      <p:to>
                                        <p:strVal val="visible"/>
                                      </p:to>
                                    </p:set>
                                    <p:animEffect transition="in" filter="wipe(left)">
                                      <p:cBhvr>
                                        <p:cTn id="7" dur="500"/>
                                        <p:tgtEl>
                                          <p:spTgt spid="133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16">
                                            <p:txEl>
                                              <p:pRg st="2" end="2"/>
                                            </p:txEl>
                                          </p:spTgt>
                                        </p:tgtEl>
                                        <p:attrNameLst>
                                          <p:attrName>style.visibility</p:attrName>
                                        </p:attrNameLst>
                                      </p:cBhvr>
                                      <p:to>
                                        <p:strVal val="visible"/>
                                      </p:to>
                                    </p:set>
                                    <p:animEffect transition="in" filter="wipe(left)">
                                      <p:cBhvr>
                                        <p:cTn id="12" dur="500"/>
                                        <p:tgtEl>
                                          <p:spTgt spid="1331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495300" y="800872"/>
            <a:ext cx="5105400" cy="244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a:defRPr sz="4000">
                <a:solidFill>
                  <a:schemeClr val="tx1"/>
                </a:solidFill>
                <a:latin typeface="楷体_GB2312" pitchFamily="49" charset="-122"/>
                <a:ea typeface="楷体_GB2312" pitchFamily="49" charset="-122"/>
              </a:defRPr>
            </a:lvl1pPr>
            <a:lvl2pPr marL="742950" indent="-285750">
              <a:defRPr sz="4000">
                <a:solidFill>
                  <a:schemeClr val="tx1"/>
                </a:solidFill>
                <a:latin typeface="楷体_GB2312" pitchFamily="49" charset="-122"/>
                <a:ea typeface="楷体_GB2312" pitchFamily="49" charset="-122"/>
              </a:defRPr>
            </a:lvl2pPr>
            <a:lvl3pPr marL="1143000" indent="-228600">
              <a:defRPr sz="4000">
                <a:solidFill>
                  <a:schemeClr val="tx1"/>
                </a:solidFill>
                <a:latin typeface="楷体_GB2312" pitchFamily="49" charset="-122"/>
                <a:ea typeface="楷体_GB2312" pitchFamily="49" charset="-122"/>
              </a:defRPr>
            </a:lvl3pPr>
            <a:lvl4pPr marL="1600200" indent="-228600">
              <a:defRPr sz="4000">
                <a:solidFill>
                  <a:schemeClr val="tx1"/>
                </a:solidFill>
                <a:latin typeface="楷体_GB2312" pitchFamily="49" charset="-122"/>
                <a:ea typeface="楷体_GB2312" pitchFamily="49" charset="-122"/>
              </a:defRPr>
            </a:lvl4pPr>
            <a:lvl5pPr marL="2057400" indent="-228600">
              <a:defRPr sz="4000">
                <a:solidFill>
                  <a:schemeClr val="tx1"/>
                </a:solidFill>
                <a:latin typeface="楷体_GB2312" pitchFamily="49" charset="-122"/>
                <a:ea typeface="楷体_GB2312" pitchFamily="49" charset="-122"/>
              </a:defRPr>
            </a:lvl5pPr>
            <a:lvl6pPr marL="25146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6pPr>
            <a:lvl7pPr marL="29718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7pPr>
            <a:lvl8pPr marL="34290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8pPr>
            <a:lvl9pPr marL="38862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9pPr>
          </a:lstStyle>
          <a:p>
            <a:pPr eaLnBrk="1" hangingPunct="1">
              <a:buClrTx/>
              <a:buFontTx/>
              <a:buNone/>
            </a:pPr>
            <a:r>
              <a:rPr kumimoji="1" lang="zh-CN" altLang="en-US" sz="2400" b="1" dirty="0">
                <a:latin typeface="Times New Roman" pitchFamily="18" charset="0"/>
              </a:rPr>
              <a:t>例</a:t>
            </a:r>
            <a:r>
              <a:rPr kumimoji="1" lang="en-US" altLang="zh-CN" sz="2400" b="1" dirty="0">
                <a:latin typeface="Times New Roman" pitchFamily="18" charset="0"/>
              </a:rPr>
              <a:t>:</a:t>
            </a:r>
          </a:p>
          <a:p>
            <a:pPr eaLnBrk="1" hangingPunct="1">
              <a:buClrTx/>
              <a:buFontTx/>
              <a:buNone/>
            </a:pPr>
            <a:endParaRPr kumimoji="1" lang="zh-CN" altLang="en-US" sz="2000" b="1" dirty="0">
              <a:latin typeface="Times New Roman" pitchFamily="18" charset="0"/>
            </a:endParaRPr>
          </a:p>
          <a:p>
            <a:pPr eaLnBrk="1" hangingPunct="1">
              <a:buClrTx/>
              <a:buFontTx/>
              <a:buNone/>
            </a:pPr>
            <a:endParaRPr kumimoji="1" lang="zh-CN" altLang="en-US" sz="2000" b="1" dirty="0">
              <a:latin typeface="Times New Roman" pitchFamily="18" charset="0"/>
            </a:endParaRPr>
          </a:p>
          <a:p>
            <a:pPr eaLnBrk="1" hangingPunct="1">
              <a:lnSpc>
                <a:spcPct val="150000"/>
              </a:lnSpc>
              <a:buClrTx/>
              <a:buFontTx/>
              <a:buNone/>
            </a:pPr>
            <a:r>
              <a:rPr kumimoji="1" lang="zh-CN" altLang="en-US" sz="2000" b="1" dirty="0">
                <a:latin typeface="Times New Roman" pitchFamily="18" charset="0"/>
              </a:rPr>
              <a:t>转储开始</a:t>
            </a:r>
          </a:p>
          <a:p>
            <a:pPr eaLnBrk="1" hangingPunct="1">
              <a:lnSpc>
                <a:spcPct val="150000"/>
              </a:lnSpc>
              <a:buClrTx/>
              <a:buFontTx/>
              <a:buNone/>
            </a:pPr>
            <a:r>
              <a:rPr kumimoji="1" lang="zh-CN" altLang="en-US" sz="2000" b="1" dirty="0">
                <a:solidFill>
                  <a:srgbClr val="FF0000"/>
                </a:solidFill>
                <a:latin typeface="Times New Roman" pitchFamily="18" charset="0"/>
              </a:rPr>
              <a:t>备份</a:t>
            </a:r>
          </a:p>
          <a:p>
            <a:pPr eaLnBrk="1" hangingPunct="1">
              <a:lnSpc>
                <a:spcPct val="150000"/>
              </a:lnSpc>
              <a:buClrTx/>
              <a:buFontTx/>
              <a:buNone/>
            </a:pPr>
            <a:r>
              <a:rPr kumimoji="1" lang="zh-CN" altLang="en-US" sz="2000" b="1" dirty="0">
                <a:latin typeface="Times New Roman" pitchFamily="18" charset="0"/>
              </a:rPr>
              <a:t>数据库</a:t>
            </a:r>
            <a:endParaRPr kumimoji="1" lang="en-US" altLang="zh-CN" sz="2000" b="1" dirty="0">
              <a:latin typeface="Times New Roman" pitchFamily="18" charset="0"/>
            </a:endParaRPr>
          </a:p>
        </p:txBody>
      </p:sp>
      <p:graphicFrame>
        <p:nvGraphicFramePr>
          <p:cNvPr id="1648697" name="Group 57"/>
          <p:cNvGraphicFramePr>
            <a:graphicFrameLocks noGrp="1"/>
          </p:cNvGraphicFramePr>
          <p:nvPr>
            <p:extLst>
              <p:ext uri="{D42A27DB-BD31-4B8C-83A1-F6EECF244321}">
                <p14:modId xmlns:p14="http://schemas.microsoft.com/office/powerpoint/2010/main" val="1093613371"/>
              </p:ext>
            </p:extLst>
          </p:nvPr>
        </p:nvGraphicFramePr>
        <p:xfrm>
          <a:off x="5736982" y="844499"/>
          <a:ext cx="2586403" cy="3671467"/>
        </p:xfrm>
        <a:graphic>
          <a:graphicData uri="http://schemas.openxmlformats.org/drawingml/2006/table">
            <a:tbl>
              <a:tblPr/>
              <a:tblGrid>
                <a:gridCol w="1571322">
                  <a:extLst>
                    <a:ext uri="{9D8B030D-6E8A-4147-A177-3AD203B41FA5}">
                      <a16:colId xmlns:a16="http://schemas.microsoft.com/office/drawing/2014/main" val="20000"/>
                    </a:ext>
                  </a:extLst>
                </a:gridCol>
                <a:gridCol w="1015081">
                  <a:extLst>
                    <a:ext uri="{9D8B030D-6E8A-4147-A177-3AD203B41FA5}">
                      <a16:colId xmlns:a16="http://schemas.microsoft.com/office/drawing/2014/main" val="20001"/>
                    </a:ext>
                  </a:extLst>
                </a:gridCol>
              </a:tblGrid>
              <a:tr h="288177">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200" b="1" i="0" u="none" strike="noStrike" cap="none" normalizeH="0" baseline="0" dirty="0">
                          <a:ln>
                            <a:noFill/>
                          </a:ln>
                          <a:solidFill>
                            <a:schemeClr val="tx1"/>
                          </a:solidFill>
                          <a:effectLst/>
                          <a:latin typeface="楷体_GB2312" pitchFamily="49" charset="-122"/>
                          <a:ea typeface="幼圆" pitchFamily="49" charset="-122"/>
                        </a:rPr>
                        <a:t>T1      T2</a:t>
                      </a: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200" b="1" i="0" u="none" strike="noStrike" cap="none" normalizeH="0" baseline="0" dirty="0">
                          <a:ln>
                            <a:noFill/>
                          </a:ln>
                          <a:solidFill>
                            <a:schemeClr val="tx1"/>
                          </a:solidFill>
                          <a:effectLst/>
                          <a:latin typeface="楷体_GB2312" pitchFamily="49" charset="-122"/>
                          <a:ea typeface="幼圆" pitchFamily="49" charset="-122"/>
                        </a:rPr>
                        <a:t>备份</a:t>
                      </a: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7911">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B:=7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         C:=6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A:=5</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rPr>
                        <a:t>ROLLBACK</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        commit</a:t>
                      </a: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A＝1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B＝7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C＝6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D＝4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转储结束</a:t>
                      </a: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6" name="Group 46"/>
          <p:cNvGraphicFramePr>
            <a:graphicFrameLocks noGrp="1"/>
          </p:cNvGraphicFramePr>
          <p:nvPr>
            <p:extLst>
              <p:ext uri="{D42A27DB-BD31-4B8C-83A1-F6EECF244321}">
                <p14:modId xmlns:p14="http://schemas.microsoft.com/office/powerpoint/2010/main" val="2456352505"/>
              </p:ext>
            </p:extLst>
          </p:nvPr>
        </p:nvGraphicFramePr>
        <p:xfrm>
          <a:off x="3631223" y="1210866"/>
          <a:ext cx="1411166" cy="2359105"/>
        </p:xfrm>
        <a:graphic>
          <a:graphicData uri="http://schemas.openxmlformats.org/drawingml/2006/table">
            <a:tbl>
              <a:tblPr/>
              <a:tblGrid>
                <a:gridCol w="657958">
                  <a:extLst>
                    <a:ext uri="{9D8B030D-6E8A-4147-A177-3AD203B41FA5}">
                      <a16:colId xmlns:a16="http://schemas.microsoft.com/office/drawing/2014/main" val="20000"/>
                    </a:ext>
                  </a:extLst>
                </a:gridCol>
                <a:gridCol w="753208">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C</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D</a:t>
                      </a: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41885">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3</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1" name="Group 41"/>
          <p:cNvGraphicFramePr>
            <a:graphicFrameLocks noGrp="1"/>
          </p:cNvGraphicFramePr>
          <p:nvPr>
            <p:extLst>
              <p:ext uri="{D42A27DB-BD31-4B8C-83A1-F6EECF244321}">
                <p14:modId xmlns:p14="http://schemas.microsoft.com/office/powerpoint/2010/main" val="3142596174"/>
              </p:ext>
            </p:extLst>
          </p:nvPr>
        </p:nvGraphicFramePr>
        <p:xfrm>
          <a:off x="2124808" y="1219200"/>
          <a:ext cx="1513742" cy="2349580"/>
        </p:xfrm>
        <a:graphic>
          <a:graphicData uri="http://schemas.openxmlformats.org/drawingml/2006/table">
            <a:tbl>
              <a:tblPr/>
              <a:tblGrid>
                <a:gridCol w="756138">
                  <a:extLst>
                    <a:ext uri="{9D8B030D-6E8A-4147-A177-3AD203B41FA5}">
                      <a16:colId xmlns:a16="http://schemas.microsoft.com/office/drawing/2014/main" val="20000"/>
                    </a:ext>
                  </a:extLst>
                </a:gridCol>
                <a:gridCol w="757604">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A</a:t>
                      </a: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B</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a:ln>
                          <a:noFill/>
                        </a:ln>
                        <a:solidFill>
                          <a:schemeClr val="tx1"/>
                        </a:solidFill>
                        <a:effectLst/>
                        <a:latin typeface="楷体_GB2312" pitchFamily="49" charset="-122"/>
                        <a:ea typeface="幼圆"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2360">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5</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2</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8580" name="Rectangle 37"/>
          <p:cNvSpPr>
            <a:spLocks noChangeArrowheads="1"/>
          </p:cNvSpPr>
          <p:nvPr/>
        </p:nvSpPr>
        <p:spPr bwMode="auto">
          <a:xfrm>
            <a:off x="6469673" y="4489542"/>
            <a:ext cx="1189706" cy="38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7925" tIns="38963" rIns="77925" bIns="38963">
            <a:spAutoFit/>
          </a:bodyPr>
          <a:lstStyle/>
          <a:p>
            <a:pPr>
              <a:buFont typeface="Wingdings" pitchFamily="2" charset="2"/>
              <a:buNone/>
            </a:pPr>
            <a:r>
              <a:rPr kumimoji="1" lang="zh-CN" altLang="en-US" sz="2000" b="1" dirty="0">
                <a:latin typeface="Times New Roman" pitchFamily="18" charset="0"/>
              </a:rPr>
              <a:t>转储过程</a:t>
            </a:r>
          </a:p>
        </p:txBody>
      </p:sp>
      <p:sp>
        <p:nvSpPr>
          <p:cNvPr id="108581" name="Line 47"/>
          <p:cNvSpPr>
            <a:spLocks noChangeShapeType="1"/>
          </p:cNvSpPr>
          <p:nvPr/>
        </p:nvSpPr>
        <p:spPr bwMode="auto">
          <a:xfrm>
            <a:off x="6387612" y="1435894"/>
            <a:ext cx="21980" cy="233600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77925" tIns="38963" rIns="77925" bIns="38963"/>
          <a:lstStyle/>
          <a:p>
            <a:endParaRPr lang="zh-CN" altLang="en-US"/>
          </a:p>
        </p:txBody>
      </p:sp>
      <p:sp>
        <p:nvSpPr>
          <p:cNvPr id="108582" name="Line 48"/>
          <p:cNvSpPr>
            <a:spLocks noChangeShapeType="1"/>
          </p:cNvSpPr>
          <p:nvPr/>
        </p:nvSpPr>
        <p:spPr bwMode="auto">
          <a:xfrm flipV="1">
            <a:off x="6588224" y="844498"/>
            <a:ext cx="0" cy="36330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77925" tIns="38963" rIns="77925" bIns="38963"/>
          <a:lstStyle/>
          <a:p>
            <a:endParaRPr lang="zh-CN" altLang="en-US"/>
          </a:p>
        </p:txBody>
      </p:sp>
    </p:spTree>
    <p:extLst>
      <p:ext uri="{BB962C8B-B14F-4D97-AF65-F5344CB8AC3E}">
        <p14:creationId xmlns:p14="http://schemas.microsoft.com/office/powerpoint/2010/main" val="3481533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en-US" altLang="zh-CN" sz="1400">
              <a:solidFill>
                <a:srgbClr val="F03628"/>
              </a:solidFill>
            </a:endParaRPr>
          </a:p>
        </p:txBody>
      </p:sp>
      <p:sp>
        <p:nvSpPr>
          <p:cNvPr id="5123" name="Rectangle 2"/>
          <p:cNvSpPr>
            <a:spLocks noGrp="1" noChangeArrowheads="1"/>
          </p:cNvSpPr>
          <p:nvPr>
            <p:ph type="title" idx="4294967295"/>
          </p:nvPr>
        </p:nvSpPr>
        <p:spPr>
          <a:xfrm>
            <a:off x="914400" y="123478"/>
            <a:ext cx="7391400" cy="422275"/>
          </a:xfrm>
        </p:spPr>
        <p:txBody>
          <a:bodyPr/>
          <a:lstStyle/>
          <a:p>
            <a:pPr eaLnBrk="1" hangingPunct="1"/>
            <a:r>
              <a:rPr lang="en-US" altLang="zh-CN" sz="3600" dirty="0"/>
              <a:t>1.</a:t>
            </a:r>
            <a:r>
              <a:rPr lang="zh-CN" altLang="zh-CN" sz="3600" dirty="0"/>
              <a:t>事务</a:t>
            </a:r>
          </a:p>
        </p:txBody>
      </p:sp>
      <p:sp>
        <p:nvSpPr>
          <p:cNvPr id="5124" name="Rectangle 3"/>
          <p:cNvSpPr>
            <a:spLocks noGrp="1" noChangeArrowheads="1"/>
          </p:cNvSpPr>
          <p:nvPr>
            <p:ph type="body" idx="4294967295"/>
          </p:nvPr>
        </p:nvSpPr>
        <p:spPr>
          <a:xfrm>
            <a:off x="323528" y="832098"/>
            <a:ext cx="8686800" cy="4043908"/>
          </a:xfrm>
        </p:spPr>
        <p:txBody>
          <a:bodyPr/>
          <a:lstStyle/>
          <a:p>
            <a:pPr eaLnBrk="1" hangingPunct="1">
              <a:lnSpc>
                <a:spcPct val="90000"/>
              </a:lnSpc>
            </a:pPr>
            <a:r>
              <a:rPr lang="zh-CN" altLang="en-US" sz="2400" dirty="0"/>
              <a:t>事务</a:t>
            </a:r>
            <a:r>
              <a:rPr lang="en-US" altLang="zh-CN" sz="2400" dirty="0"/>
              <a:t>(Transaction)</a:t>
            </a:r>
            <a:r>
              <a:rPr lang="zh-CN" altLang="en-US" sz="2400" dirty="0"/>
              <a:t>是用户定义的一个数据库操作序列，这些操作要么全做，要么全不做，是一个不可分割的工作单位。</a:t>
            </a:r>
            <a:endParaRPr lang="en-US" altLang="zh-CN" sz="2400" dirty="0"/>
          </a:p>
          <a:p>
            <a:pPr eaLnBrk="1" hangingPunct="1">
              <a:lnSpc>
                <a:spcPct val="90000"/>
              </a:lnSpc>
            </a:pPr>
            <a:endParaRPr lang="zh-CN" altLang="en-US" sz="2400" dirty="0"/>
          </a:p>
          <a:p>
            <a:pPr eaLnBrk="1" hangingPunct="1">
              <a:lnSpc>
                <a:spcPct val="90000"/>
              </a:lnSpc>
            </a:pPr>
            <a:r>
              <a:rPr lang="zh-CN" altLang="en-US" sz="2400" dirty="0"/>
              <a:t>在关系数据库中，一个事务可以是一条</a:t>
            </a:r>
            <a:r>
              <a:rPr lang="en-US" altLang="zh-CN" sz="2400" dirty="0"/>
              <a:t>SQL</a:t>
            </a:r>
            <a:r>
              <a:rPr lang="zh-CN" altLang="en-US" sz="2400" dirty="0"/>
              <a:t>语句，一组</a:t>
            </a:r>
            <a:r>
              <a:rPr lang="en-US" altLang="zh-CN" sz="2400" dirty="0"/>
              <a:t>SQL</a:t>
            </a:r>
            <a:r>
              <a:rPr lang="zh-CN" altLang="en-US" sz="2400" dirty="0"/>
              <a:t>语句或整个程序。</a:t>
            </a:r>
          </a:p>
          <a:p>
            <a:pPr eaLnBrk="1" hangingPunct="1">
              <a:lnSpc>
                <a:spcPct val="90000"/>
              </a:lnSpc>
            </a:pPr>
            <a:endParaRPr lang="zh-CN" altLang="en-US" sz="2400" dirty="0"/>
          </a:p>
          <a:p>
            <a:pPr eaLnBrk="1" hangingPunct="1">
              <a:lnSpc>
                <a:spcPct val="90000"/>
              </a:lnSpc>
            </a:pPr>
            <a:r>
              <a:rPr lang="zh-CN" altLang="en-US" sz="2400" dirty="0"/>
              <a:t>事务和程序是两个概念，一个事务可以是整个程序，而一个程序通常包含多个事务。</a:t>
            </a:r>
          </a:p>
          <a:p>
            <a:pPr eaLnBrk="1" hangingPunct="1">
              <a:lnSpc>
                <a:spcPct val="90000"/>
              </a:lnSpc>
              <a:spcBef>
                <a:spcPts val="1800"/>
              </a:spcBef>
            </a:pPr>
            <a:r>
              <a:rPr lang="zh-CN" altLang="en-US" sz="2400" dirty="0"/>
              <a:t>事务是数据库应用程序的基本逻辑单元，是恢复和并发控制的基本单位</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wipe(left)">
                                      <p:cBhvr>
                                        <p:cTn id="7" dur="500"/>
                                        <p:tgtEl>
                                          <p:spTgt spid="5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4">
                                            <p:txEl>
                                              <p:pRg st="2" end="2"/>
                                            </p:txEl>
                                          </p:spTgt>
                                        </p:tgtEl>
                                        <p:attrNameLst>
                                          <p:attrName>style.visibility</p:attrName>
                                        </p:attrNameLst>
                                      </p:cBhvr>
                                      <p:to>
                                        <p:strVal val="visible"/>
                                      </p:to>
                                    </p:set>
                                    <p:animEffect transition="in" filter="wipe(left)">
                                      <p:cBhvr>
                                        <p:cTn id="12" dur="500"/>
                                        <p:tgtEl>
                                          <p:spTgt spid="512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4">
                                            <p:txEl>
                                              <p:pRg st="4" end="4"/>
                                            </p:txEl>
                                          </p:spTgt>
                                        </p:tgtEl>
                                        <p:attrNameLst>
                                          <p:attrName>style.visibility</p:attrName>
                                        </p:attrNameLst>
                                      </p:cBhvr>
                                      <p:to>
                                        <p:strVal val="visible"/>
                                      </p:to>
                                    </p:set>
                                    <p:animEffect transition="in" filter="wipe(left)">
                                      <p:cBhvr>
                                        <p:cTn id="17" dur="500"/>
                                        <p:tgtEl>
                                          <p:spTgt spid="512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4">
                                            <p:txEl>
                                              <p:pRg st="5" end="5"/>
                                            </p:txEl>
                                          </p:spTgt>
                                        </p:tgtEl>
                                        <p:attrNameLst>
                                          <p:attrName>style.visibility</p:attrName>
                                        </p:attrNameLst>
                                      </p:cBhvr>
                                      <p:to>
                                        <p:strVal val="visible"/>
                                      </p:to>
                                    </p:set>
                                    <p:animEffect transition="in" filter="wipe(left)">
                                      <p:cBhvr>
                                        <p:cTn id="22" dur="500"/>
                                        <p:tgtEl>
                                          <p:spTgt spid="512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495300" y="800872"/>
            <a:ext cx="5105400" cy="244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a:defRPr sz="4000">
                <a:solidFill>
                  <a:schemeClr val="tx1"/>
                </a:solidFill>
                <a:latin typeface="楷体_GB2312" pitchFamily="49" charset="-122"/>
                <a:ea typeface="楷体_GB2312" pitchFamily="49" charset="-122"/>
              </a:defRPr>
            </a:lvl1pPr>
            <a:lvl2pPr marL="742950" indent="-285750">
              <a:defRPr sz="4000">
                <a:solidFill>
                  <a:schemeClr val="tx1"/>
                </a:solidFill>
                <a:latin typeface="楷体_GB2312" pitchFamily="49" charset="-122"/>
                <a:ea typeface="楷体_GB2312" pitchFamily="49" charset="-122"/>
              </a:defRPr>
            </a:lvl2pPr>
            <a:lvl3pPr marL="1143000" indent="-228600">
              <a:defRPr sz="4000">
                <a:solidFill>
                  <a:schemeClr val="tx1"/>
                </a:solidFill>
                <a:latin typeface="楷体_GB2312" pitchFamily="49" charset="-122"/>
                <a:ea typeface="楷体_GB2312" pitchFamily="49" charset="-122"/>
              </a:defRPr>
            </a:lvl3pPr>
            <a:lvl4pPr marL="1600200" indent="-228600">
              <a:defRPr sz="4000">
                <a:solidFill>
                  <a:schemeClr val="tx1"/>
                </a:solidFill>
                <a:latin typeface="楷体_GB2312" pitchFamily="49" charset="-122"/>
                <a:ea typeface="楷体_GB2312" pitchFamily="49" charset="-122"/>
              </a:defRPr>
            </a:lvl4pPr>
            <a:lvl5pPr marL="2057400" indent="-228600">
              <a:defRPr sz="4000">
                <a:solidFill>
                  <a:schemeClr val="tx1"/>
                </a:solidFill>
                <a:latin typeface="楷体_GB2312" pitchFamily="49" charset="-122"/>
                <a:ea typeface="楷体_GB2312" pitchFamily="49" charset="-122"/>
              </a:defRPr>
            </a:lvl5pPr>
            <a:lvl6pPr marL="25146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6pPr>
            <a:lvl7pPr marL="29718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7pPr>
            <a:lvl8pPr marL="34290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8pPr>
            <a:lvl9pPr marL="38862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9pPr>
          </a:lstStyle>
          <a:p>
            <a:pPr eaLnBrk="1" hangingPunct="1">
              <a:buClrTx/>
              <a:buFontTx/>
              <a:buNone/>
            </a:pPr>
            <a:r>
              <a:rPr kumimoji="1" lang="zh-CN" altLang="en-US" sz="2400" b="1" dirty="0">
                <a:latin typeface="Times New Roman" pitchFamily="18" charset="0"/>
              </a:rPr>
              <a:t>例</a:t>
            </a:r>
            <a:r>
              <a:rPr kumimoji="1" lang="en-US" altLang="zh-CN" sz="2400" b="1" dirty="0">
                <a:latin typeface="Times New Roman" pitchFamily="18" charset="0"/>
              </a:rPr>
              <a:t>:</a:t>
            </a:r>
          </a:p>
          <a:p>
            <a:pPr eaLnBrk="1" hangingPunct="1">
              <a:buClrTx/>
              <a:buFontTx/>
              <a:buNone/>
            </a:pPr>
            <a:endParaRPr kumimoji="1" lang="zh-CN" altLang="en-US" sz="2000" b="1" dirty="0">
              <a:latin typeface="Times New Roman" pitchFamily="18" charset="0"/>
            </a:endParaRPr>
          </a:p>
          <a:p>
            <a:pPr eaLnBrk="1" hangingPunct="1">
              <a:buClrTx/>
              <a:buFontTx/>
              <a:buNone/>
            </a:pPr>
            <a:endParaRPr kumimoji="1" lang="zh-CN" altLang="en-US" sz="2000" b="1" dirty="0">
              <a:latin typeface="Times New Roman" pitchFamily="18" charset="0"/>
            </a:endParaRPr>
          </a:p>
          <a:p>
            <a:pPr eaLnBrk="1" hangingPunct="1">
              <a:lnSpc>
                <a:spcPct val="150000"/>
              </a:lnSpc>
              <a:buClrTx/>
              <a:buFontTx/>
              <a:buNone/>
            </a:pPr>
            <a:r>
              <a:rPr kumimoji="1" lang="zh-CN" altLang="en-US" sz="2000" b="1" dirty="0">
                <a:latin typeface="Times New Roman" pitchFamily="18" charset="0"/>
              </a:rPr>
              <a:t>转储开始</a:t>
            </a:r>
          </a:p>
          <a:p>
            <a:pPr eaLnBrk="1" hangingPunct="1">
              <a:lnSpc>
                <a:spcPct val="150000"/>
              </a:lnSpc>
              <a:buClrTx/>
              <a:buFontTx/>
              <a:buNone/>
            </a:pPr>
            <a:r>
              <a:rPr kumimoji="1" lang="zh-CN" altLang="en-US" sz="2000" b="1" dirty="0">
                <a:solidFill>
                  <a:srgbClr val="FF0000"/>
                </a:solidFill>
                <a:latin typeface="Times New Roman" pitchFamily="18" charset="0"/>
              </a:rPr>
              <a:t>备份</a:t>
            </a:r>
          </a:p>
          <a:p>
            <a:pPr eaLnBrk="1" hangingPunct="1">
              <a:lnSpc>
                <a:spcPct val="150000"/>
              </a:lnSpc>
              <a:buClrTx/>
              <a:buFontTx/>
              <a:buNone/>
            </a:pPr>
            <a:r>
              <a:rPr kumimoji="1" lang="zh-CN" altLang="en-US" sz="2000" b="1" dirty="0">
                <a:latin typeface="Times New Roman" pitchFamily="18" charset="0"/>
              </a:rPr>
              <a:t>数据库</a:t>
            </a:r>
            <a:endParaRPr kumimoji="1" lang="en-US" altLang="zh-CN" sz="2000" b="1" dirty="0">
              <a:latin typeface="Times New Roman" pitchFamily="18" charset="0"/>
            </a:endParaRPr>
          </a:p>
        </p:txBody>
      </p:sp>
      <p:graphicFrame>
        <p:nvGraphicFramePr>
          <p:cNvPr id="1648697" name="Group 57"/>
          <p:cNvGraphicFramePr>
            <a:graphicFrameLocks noGrp="1"/>
          </p:cNvGraphicFramePr>
          <p:nvPr>
            <p:extLst>
              <p:ext uri="{D42A27DB-BD31-4B8C-83A1-F6EECF244321}">
                <p14:modId xmlns:p14="http://schemas.microsoft.com/office/powerpoint/2010/main" val="1970658437"/>
              </p:ext>
            </p:extLst>
          </p:nvPr>
        </p:nvGraphicFramePr>
        <p:xfrm>
          <a:off x="5736982" y="844499"/>
          <a:ext cx="2586403" cy="3671467"/>
        </p:xfrm>
        <a:graphic>
          <a:graphicData uri="http://schemas.openxmlformats.org/drawingml/2006/table">
            <a:tbl>
              <a:tblPr/>
              <a:tblGrid>
                <a:gridCol w="1571322">
                  <a:extLst>
                    <a:ext uri="{9D8B030D-6E8A-4147-A177-3AD203B41FA5}">
                      <a16:colId xmlns:a16="http://schemas.microsoft.com/office/drawing/2014/main" val="20000"/>
                    </a:ext>
                  </a:extLst>
                </a:gridCol>
                <a:gridCol w="1015081">
                  <a:extLst>
                    <a:ext uri="{9D8B030D-6E8A-4147-A177-3AD203B41FA5}">
                      <a16:colId xmlns:a16="http://schemas.microsoft.com/office/drawing/2014/main" val="20001"/>
                    </a:ext>
                  </a:extLst>
                </a:gridCol>
              </a:tblGrid>
              <a:tr h="288177">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200" b="1" i="0" u="none" strike="noStrike" cap="none" normalizeH="0" baseline="0" dirty="0">
                          <a:ln>
                            <a:noFill/>
                          </a:ln>
                          <a:solidFill>
                            <a:schemeClr val="tx1"/>
                          </a:solidFill>
                          <a:effectLst/>
                          <a:latin typeface="楷体_GB2312" pitchFamily="49" charset="-122"/>
                          <a:ea typeface="幼圆" pitchFamily="49" charset="-122"/>
                        </a:rPr>
                        <a:t>T1      T2</a:t>
                      </a: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200" b="1" i="0" u="none" strike="noStrike" cap="none" normalizeH="0" baseline="0" dirty="0">
                          <a:ln>
                            <a:noFill/>
                          </a:ln>
                          <a:solidFill>
                            <a:schemeClr val="tx1"/>
                          </a:solidFill>
                          <a:effectLst/>
                          <a:latin typeface="楷体_GB2312" pitchFamily="49" charset="-122"/>
                          <a:ea typeface="幼圆" pitchFamily="49" charset="-122"/>
                        </a:rPr>
                        <a:t>备份</a:t>
                      </a: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7911">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B:=7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         C:=6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A:=5</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rPr>
                        <a:t>ROLLBACK</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        commit</a:t>
                      </a: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A＝1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B＝7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C＝6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D＝4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转储结束</a:t>
                      </a: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6" name="Group 46"/>
          <p:cNvGraphicFramePr>
            <a:graphicFrameLocks noGrp="1"/>
          </p:cNvGraphicFramePr>
          <p:nvPr>
            <p:extLst>
              <p:ext uri="{D42A27DB-BD31-4B8C-83A1-F6EECF244321}">
                <p14:modId xmlns:p14="http://schemas.microsoft.com/office/powerpoint/2010/main" val="1608082545"/>
              </p:ext>
            </p:extLst>
          </p:nvPr>
        </p:nvGraphicFramePr>
        <p:xfrm>
          <a:off x="3631223" y="1210866"/>
          <a:ext cx="1411166" cy="2359105"/>
        </p:xfrm>
        <a:graphic>
          <a:graphicData uri="http://schemas.openxmlformats.org/drawingml/2006/table">
            <a:tbl>
              <a:tblPr/>
              <a:tblGrid>
                <a:gridCol w="657958">
                  <a:extLst>
                    <a:ext uri="{9D8B030D-6E8A-4147-A177-3AD203B41FA5}">
                      <a16:colId xmlns:a16="http://schemas.microsoft.com/office/drawing/2014/main" val="20000"/>
                    </a:ext>
                  </a:extLst>
                </a:gridCol>
                <a:gridCol w="753208">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C</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D</a:t>
                      </a: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41885">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3</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1" name="Group 41"/>
          <p:cNvGraphicFramePr>
            <a:graphicFrameLocks noGrp="1"/>
          </p:cNvGraphicFramePr>
          <p:nvPr>
            <p:extLst>
              <p:ext uri="{D42A27DB-BD31-4B8C-83A1-F6EECF244321}">
                <p14:modId xmlns:p14="http://schemas.microsoft.com/office/powerpoint/2010/main" val="1691478847"/>
              </p:ext>
            </p:extLst>
          </p:nvPr>
        </p:nvGraphicFramePr>
        <p:xfrm>
          <a:off x="2124808" y="1219200"/>
          <a:ext cx="1513742" cy="2349580"/>
        </p:xfrm>
        <a:graphic>
          <a:graphicData uri="http://schemas.openxmlformats.org/drawingml/2006/table">
            <a:tbl>
              <a:tblPr/>
              <a:tblGrid>
                <a:gridCol w="756138">
                  <a:extLst>
                    <a:ext uri="{9D8B030D-6E8A-4147-A177-3AD203B41FA5}">
                      <a16:colId xmlns:a16="http://schemas.microsoft.com/office/drawing/2014/main" val="20000"/>
                    </a:ext>
                  </a:extLst>
                </a:gridCol>
                <a:gridCol w="757604">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A</a:t>
                      </a: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B</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a:ln>
                          <a:noFill/>
                        </a:ln>
                        <a:solidFill>
                          <a:schemeClr val="tx1"/>
                        </a:solidFill>
                        <a:effectLst/>
                        <a:latin typeface="楷体_GB2312" pitchFamily="49" charset="-122"/>
                        <a:ea typeface="幼圆"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2360">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2</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8580" name="Rectangle 37"/>
          <p:cNvSpPr>
            <a:spLocks noChangeArrowheads="1"/>
          </p:cNvSpPr>
          <p:nvPr/>
        </p:nvSpPr>
        <p:spPr bwMode="auto">
          <a:xfrm>
            <a:off x="6469673" y="4489542"/>
            <a:ext cx="1189706" cy="38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7925" tIns="38963" rIns="77925" bIns="38963">
            <a:spAutoFit/>
          </a:bodyPr>
          <a:lstStyle/>
          <a:p>
            <a:pPr>
              <a:buFont typeface="Wingdings" pitchFamily="2" charset="2"/>
              <a:buNone/>
            </a:pPr>
            <a:r>
              <a:rPr kumimoji="1" lang="zh-CN" altLang="en-US" sz="2000" b="1" dirty="0">
                <a:latin typeface="Times New Roman" pitchFamily="18" charset="0"/>
              </a:rPr>
              <a:t>转储过程</a:t>
            </a:r>
          </a:p>
        </p:txBody>
      </p:sp>
      <p:sp>
        <p:nvSpPr>
          <p:cNvPr id="108581" name="Line 47"/>
          <p:cNvSpPr>
            <a:spLocks noChangeShapeType="1"/>
          </p:cNvSpPr>
          <p:nvPr/>
        </p:nvSpPr>
        <p:spPr bwMode="auto">
          <a:xfrm>
            <a:off x="6387612" y="1435894"/>
            <a:ext cx="21980" cy="233600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77925" tIns="38963" rIns="77925" bIns="38963"/>
          <a:lstStyle/>
          <a:p>
            <a:endParaRPr lang="zh-CN" altLang="en-US"/>
          </a:p>
        </p:txBody>
      </p:sp>
      <p:sp>
        <p:nvSpPr>
          <p:cNvPr id="108582" name="Line 48"/>
          <p:cNvSpPr>
            <a:spLocks noChangeShapeType="1"/>
          </p:cNvSpPr>
          <p:nvPr/>
        </p:nvSpPr>
        <p:spPr bwMode="auto">
          <a:xfrm flipV="1">
            <a:off x="6588224" y="844498"/>
            <a:ext cx="0" cy="36330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77925" tIns="38963" rIns="77925" bIns="38963"/>
          <a:lstStyle/>
          <a:p>
            <a:endParaRPr lang="zh-CN" altLang="en-US"/>
          </a:p>
        </p:txBody>
      </p:sp>
    </p:spTree>
    <p:extLst>
      <p:ext uri="{BB962C8B-B14F-4D97-AF65-F5344CB8AC3E}">
        <p14:creationId xmlns:p14="http://schemas.microsoft.com/office/powerpoint/2010/main" val="40934938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495300" y="800872"/>
            <a:ext cx="5105400" cy="244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a:defRPr sz="4000">
                <a:solidFill>
                  <a:schemeClr val="tx1"/>
                </a:solidFill>
                <a:latin typeface="楷体_GB2312" pitchFamily="49" charset="-122"/>
                <a:ea typeface="楷体_GB2312" pitchFamily="49" charset="-122"/>
              </a:defRPr>
            </a:lvl1pPr>
            <a:lvl2pPr marL="742950" indent="-285750">
              <a:defRPr sz="4000">
                <a:solidFill>
                  <a:schemeClr val="tx1"/>
                </a:solidFill>
                <a:latin typeface="楷体_GB2312" pitchFamily="49" charset="-122"/>
                <a:ea typeface="楷体_GB2312" pitchFamily="49" charset="-122"/>
              </a:defRPr>
            </a:lvl2pPr>
            <a:lvl3pPr marL="1143000" indent="-228600">
              <a:defRPr sz="4000">
                <a:solidFill>
                  <a:schemeClr val="tx1"/>
                </a:solidFill>
                <a:latin typeface="楷体_GB2312" pitchFamily="49" charset="-122"/>
                <a:ea typeface="楷体_GB2312" pitchFamily="49" charset="-122"/>
              </a:defRPr>
            </a:lvl3pPr>
            <a:lvl4pPr marL="1600200" indent="-228600">
              <a:defRPr sz="4000">
                <a:solidFill>
                  <a:schemeClr val="tx1"/>
                </a:solidFill>
                <a:latin typeface="楷体_GB2312" pitchFamily="49" charset="-122"/>
                <a:ea typeface="楷体_GB2312" pitchFamily="49" charset="-122"/>
              </a:defRPr>
            </a:lvl4pPr>
            <a:lvl5pPr marL="2057400" indent="-228600">
              <a:defRPr sz="4000">
                <a:solidFill>
                  <a:schemeClr val="tx1"/>
                </a:solidFill>
                <a:latin typeface="楷体_GB2312" pitchFamily="49" charset="-122"/>
                <a:ea typeface="楷体_GB2312" pitchFamily="49" charset="-122"/>
              </a:defRPr>
            </a:lvl5pPr>
            <a:lvl6pPr marL="25146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6pPr>
            <a:lvl7pPr marL="29718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7pPr>
            <a:lvl8pPr marL="34290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8pPr>
            <a:lvl9pPr marL="38862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9pPr>
          </a:lstStyle>
          <a:p>
            <a:pPr eaLnBrk="1" hangingPunct="1">
              <a:buClrTx/>
              <a:buFontTx/>
              <a:buNone/>
            </a:pPr>
            <a:r>
              <a:rPr kumimoji="1" lang="zh-CN" altLang="en-US" sz="2400" b="1" dirty="0">
                <a:latin typeface="Times New Roman" pitchFamily="18" charset="0"/>
              </a:rPr>
              <a:t>例</a:t>
            </a:r>
            <a:r>
              <a:rPr kumimoji="1" lang="en-US" altLang="zh-CN" sz="2400" b="1" dirty="0">
                <a:latin typeface="Times New Roman" pitchFamily="18" charset="0"/>
              </a:rPr>
              <a:t>:</a:t>
            </a:r>
          </a:p>
          <a:p>
            <a:pPr eaLnBrk="1" hangingPunct="1">
              <a:buClrTx/>
              <a:buFontTx/>
              <a:buNone/>
            </a:pPr>
            <a:endParaRPr kumimoji="1" lang="zh-CN" altLang="en-US" sz="2000" b="1" dirty="0">
              <a:latin typeface="Times New Roman" pitchFamily="18" charset="0"/>
            </a:endParaRPr>
          </a:p>
          <a:p>
            <a:pPr eaLnBrk="1" hangingPunct="1">
              <a:buClrTx/>
              <a:buFontTx/>
              <a:buNone/>
            </a:pPr>
            <a:endParaRPr kumimoji="1" lang="zh-CN" altLang="en-US" sz="2000" b="1" dirty="0">
              <a:latin typeface="Times New Roman" pitchFamily="18" charset="0"/>
            </a:endParaRPr>
          </a:p>
          <a:p>
            <a:pPr eaLnBrk="1" hangingPunct="1">
              <a:lnSpc>
                <a:spcPct val="150000"/>
              </a:lnSpc>
              <a:buClrTx/>
              <a:buFontTx/>
              <a:buNone/>
            </a:pPr>
            <a:r>
              <a:rPr kumimoji="1" lang="zh-CN" altLang="en-US" sz="2000" b="1" dirty="0">
                <a:latin typeface="Times New Roman" pitchFamily="18" charset="0"/>
              </a:rPr>
              <a:t>转储开始</a:t>
            </a:r>
          </a:p>
          <a:p>
            <a:pPr eaLnBrk="1" hangingPunct="1">
              <a:lnSpc>
                <a:spcPct val="150000"/>
              </a:lnSpc>
              <a:buClrTx/>
              <a:buFontTx/>
              <a:buNone/>
            </a:pPr>
            <a:r>
              <a:rPr kumimoji="1" lang="zh-CN" altLang="en-US" sz="2000" b="1" dirty="0">
                <a:solidFill>
                  <a:srgbClr val="FF0000"/>
                </a:solidFill>
                <a:latin typeface="Times New Roman" pitchFamily="18" charset="0"/>
              </a:rPr>
              <a:t>备份</a:t>
            </a:r>
          </a:p>
          <a:p>
            <a:pPr eaLnBrk="1" hangingPunct="1">
              <a:lnSpc>
                <a:spcPct val="150000"/>
              </a:lnSpc>
              <a:buClrTx/>
              <a:buFontTx/>
              <a:buNone/>
            </a:pPr>
            <a:r>
              <a:rPr kumimoji="1" lang="zh-CN" altLang="en-US" sz="2000" b="1" dirty="0">
                <a:latin typeface="Times New Roman" pitchFamily="18" charset="0"/>
              </a:rPr>
              <a:t>数据库</a:t>
            </a:r>
            <a:endParaRPr kumimoji="1" lang="en-US" altLang="zh-CN" sz="2000" b="1" dirty="0">
              <a:latin typeface="Times New Roman" pitchFamily="18" charset="0"/>
            </a:endParaRPr>
          </a:p>
        </p:txBody>
      </p:sp>
      <p:graphicFrame>
        <p:nvGraphicFramePr>
          <p:cNvPr id="1648697" name="Group 57"/>
          <p:cNvGraphicFramePr>
            <a:graphicFrameLocks noGrp="1"/>
          </p:cNvGraphicFramePr>
          <p:nvPr>
            <p:extLst>
              <p:ext uri="{D42A27DB-BD31-4B8C-83A1-F6EECF244321}">
                <p14:modId xmlns:p14="http://schemas.microsoft.com/office/powerpoint/2010/main" val="2484203154"/>
              </p:ext>
            </p:extLst>
          </p:nvPr>
        </p:nvGraphicFramePr>
        <p:xfrm>
          <a:off x="5736982" y="844499"/>
          <a:ext cx="2586403" cy="3671467"/>
        </p:xfrm>
        <a:graphic>
          <a:graphicData uri="http://schemas.openxmlformats.org/drawingml/2006/table">
            <a:tbl>
              <a:tblPr/>
              <a:tblGrid>
                <a:gridCol w="1571322">
                  <a:extLst>
                    <a:ext uri="{9D8B030D-6E8A-4147-A177-3AD203B41FA5}">
                      <a16:colId xmlns:a16="http://schemas.microsoft.com/office/drawing/2014/main" val="20000"/>
                    </a:ext>
                  </a:extLst>
                </a:gridCol>
                <a:gridCol w="1015081">
                  <a:extLst>
                    <a:ext uri="{9D8B030D-6E8A-4147-A177-3AD203B41FA5}">
                      <a16:colId xmlns:a16="http://schemas.microsoft.com/office/drawing/2014/main" val="20001"/>
                    </a:ext>
                  </a:extLst>
                </a:gridCol>
              </a:tblGrid>
              <a:tr h="288177">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200" b="1" i="0" u="none" strike="noStrike" cap="none" normalizeH="0" baseline="0" dirty="0">
                          <a:ln>
                            <a:noFill/>
                          </a:ln>
                          <a:solidFill>
                            <a:schemeClr val="tx1"/>
                          </a:solidFill>
                          <a:effectLst/>
                          <a:latin typeface="楷体_GB2312" pitchFamily="49" charset="-122"/>
                          <a:ea typeface="幼圆" pitchFamily="49" charset="-122"/>
                        </a:rPr>
                        <a:t>T1      T2</a:t>
                      </a: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200" b="1" i="0" u="none" strike="noStrike" cap="none" normalizeH="0" baseline="0" dirty="0">
                          <a:ln>
                            <a:noFill/>
                          </a:ln>
                          <a:solidFill>
                            <a:schemeClr val="tx1"/>
                          </a:solidFill>
                          <a:effectLst/>
                          <a:latin typeface="楷体_GB2312" pitchFamily="49" charset="-122"/>
                          <a:ea typeface="幼圆" pitchFamily="49" charset="-122"/>
                        </a:rPr>
                        <a:t>备份</a:t>
                      </a: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7911">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B:=7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         C:=6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A:=5</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rPr>
                        <a:t>ROLLBACK</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        commit</a:t>
                      </a: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A＝1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B＝7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C＝6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D＝4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转储结束</a:t>
                      </a: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6" name="Group 46"/>
          <p:cNvGraphicFramePr>
            <a:graphicFrameLocks noGrp="1"/>
          </p:cNvGraphicFramePr>
          <p:nvPr>
            <p:extLst>
              <p:ext uri="{D42A27DB-BD31-4B8C-83A1-F6EECF244321}">
                <p14:modId xmlns:p14="http://schemas.microsoft.com/office/powerpoint/2010/main" val="2850267040"/>
              </p:ext>
            </p:extLst>
          </p:nvPr>
        </p:nvGraphicFramePr>
        <p:xfrm>
          <a:off x="3631223" y="1210866"/>
          <a:ext cx="1411166" cy="2359105"/>
        </p:xfrm>
        <a:graphic>
          <a:graphicData uri="http://schemas.openxmlformats.org/drawingml/2006/table">
            <a:tbl>
              <a:tblPr/>
              <a:tblGrid>
                <a:gridCol w="657958">
                  <a:extLst>
                    <a:ext uri="{9D8B030D-6E8A-4147-A177-3AD203B41FA5}">
                      <a16:colId xmlns:a16="http://schemas.microsoft.com/office/drawing/2014/main" val="20000"/>
                    </a:ext>
                  </a:extLst>
                </a:gridCol>
                <a:gridCol w="753208">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C</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D</a:t>
                      </a: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41885">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3</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1" name="Group 41"/>
          <p:cNvGraphicFramePr>
            <a:graphicFrameLocks noGrp="1"/>
          </p:cNvGraphicFramePr>
          <p:nvPr>
            <p:extLst>
              <p:ext uri="{D42A27DB-BD31-4B8C-83A1-F6EECF244321}">
                <p14:modId xmlns:p14="http://schemas.microsoft.com/office/powerpoint/2010/main" val="725313259"/>
              </p:ext>
            </p:extLst>
          </p:nvPr>
        </p:nvGraphicFramePr>
        <p:xfrm>
          <a:off x="2124808" y="1219200"/>
          <a:ext cx="1513742" cy="2349580"/>
        </p:xfrm>
        <a:graphic>
          <a:graphicData uri="http://schemas.openxmlformats.org/drawingml/2006/table">
            <a:tbl>
              <a:tblPr/>
              <a:tblGrid>
                <a:gridCol w="756138">
                  <a:extLst>
                    <a:ext uri="{9D8B030D-6E8A-4147-A177-3AD203B41FA5}">
                      <a16:colId xmlns:a16="http://schemas.microsoft.com/office/drawing/2014/main" val="20000"/>
                    </a:ext>
                  </a:extLst>
                </a:gridCol>
                <a:gridCol w="757604">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A</a:t>
                      </a: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B</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a:ln>
                          <a:noFill/>
                        </a:ln>
                        <a:solidFill>
                          <a:schemeClr val="tx1"/>
                        </a:solidFill>
                        <a:effectLst/>
                        <a:latin typeface="楷体_GB2312" pitchFamily="49" charset="-122"/>
                        <a:ea typeface="幼圆"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2360">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2</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8580" name="Rectangle 37"/>
          <p:cNvSpPr>
            <a:spLocks noChangeArrowheads="1"/>
          </p:cNvSpPr>
          <p:nvPr/>
        </p:nvSpPr>
        <p:spPr bwMode="auto">
          <a:xfrm>
            <a:off x="6469673" y="4489542"/>
            <a:ext cx="1189706" cy="38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7925" tIns="38963" rIns="77925" bIns="38963">
            <a:spAutoFit/>
          </a:bodyPr>
          <a:lstStyle/>
          <a:p>
            <a:pPr>
              <a:buFont typeface="Wingdings" pitchFamily="2" charset="2"/>
              <a:buNone/>
            </a:pPr>
            <a:r>
              <a:rPr kumimoji="1" lang="zh-CN" altLang="en-US" sz="2000" b="1" dirty="0">
                <a:latin typeface="Times New Roman" pitchFamily="18" charset="0"/>
              </a:rPr>
              <a:t>转储过程</a:t>
            </a:r>
          </a:p>
        </p:txBody>
      </p:sp>
      <p:sp>
        <p:nvSpPr>
          <p:cNvPr id="108581" name="Line 47"/>
          <p:cNvSpPr>
            <a:spLocks noChangeShapeType="1"/>
          </p:cNvSpPr>
          <p:nvPr/>
        </p:nvSpPr>
        <p:spPr bwMode="auto">
          <a:xfrm>
            <a:off x="6387612" y="1435894"/>
            <a:ext cx="21980" cy="233600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77925" tIns="38963" rIns="77925" bIns="38963"/>
          <a:lstStyle/>
          <a:p>
            <a:endParaRPr lang="zh-CN" altLang="en-US"/>
          </a:p>
        </p:txBody>
      </p:sp>
      <p:sp>
        <p:nvSpPr>
          <p:cNvPr id="108582" name="Line 48"/>
          <p:cNvSpPr>
            <a:spLocks noChangeShapeType="1"/>
          </p:cNvSpPr>
          <p:nvPr/>
        </p:nvSpPr>
        <p:spPr bwMode="auto">
          <a:xfrm flipV="1">
            <a:off x="6588224" y="844498"/>
            <a:ext cx="0" cy="36330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77925" tIns="38963" rIns="77925" bIns="38963"/>
          <a:lstStyle/>
          <a:p>
            <a:endParaRPr lang="zh-CN" altLang="en-US"/>
          </a:p>
        </p:txBody>
      </p:sp>
    </p:spTree>
    <p:extLst>
      <p:ext uri="{BB962C8B-B14F-4D97-AF65-F5344CB8AC3E}">
        <p14:creationId xmlns:p14="http://schemas.microsoft.com/office/powerpoint/2010/main" val="7472950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8546" name="Text Box 2"/>
          <p:cNvSpPr txBox="1">
            <a:spLocks noChangeArrowheads="1"/>
          </p:cNvSpPr>
          <p:nvPr/>
        </p:nvSpPr>
        <p:spPr bwMode="auto">
          <a:xfrm>
            <a:off x="495300" y="800872"/>
            <a:ext cx="5105400" cy="2448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7925" tIns="38963" rIns="77925" bIns="38963">
            <a:spAutoFit/>
          </a:bodyPr>
          <a:lstStyle>
            <a:lvl1pPr>
              <a:defRPr sz="4000">
                <a:solidFill>
                  <a:schemeClr val="tx1"/>
                </a:solidFill>
                <a:latin typeface="楷体_GB2312" pitchFamily="49" charset="-122"/>
                <a:ea typeface="楷体_GB2312" pitchFamily="49" charset="-122"/>
              </a:defRPr>
            </a:lvl1pPr>
            <a:lvl2pPr marL="742950" indent="-285750">
              <a:defRPr sz="4000">
                <a:solidFill>
                  <a:schemeClr val="tx1"/>
                </a:solidFill>
                <a:latin typeface="楷体_GB2312" pitchFamily="49" charset="-122"/>
                <a:ea typeface="楷体_GB2312" pitchFamily="49" charset="-122"/>
              </a:defRPr>
            </a:lvl2pPr>
            <a:lvl3pPr marL="1143000" indent="-228600">
              <a:defRPr sz="4000">
                <a:solidFill>
                  <a:schemeClr val="tx1"/>
                </a:solidFill>
                <a:latin typeface="楷体_GB2312" pitchFamily="49" charset="-122"/>
                <a:ea typeface="楷体_GB2312" pitchFamily="49" charset="-122"/>
              </a:defRPr>
            </a:lvl3pPr>
            <a:lvl4pPr marL="1600200" indent="-228600">
              <a:defRPr sz="4000">
                <a:solidFill>
                  <a:schemeClr val="tx1"/>
                </a:solidFill>
                <a:latin typeface="楷体_GB2312" pitchFamily="49" charset="-122"/>
                <a:ea typeface="楷体_GB2312" pitchFamily="49" charset="-122"/>
              </a:defRPr>
            </a:lvl4pPr>
            <a:lvl5pPr marL="2057400" indent="-228600">
              <a:defRPr sz="4000">
                <a:solidFill>
                  <a:schemeClr val="tx1"/>
                </a:solidFill>
                <a:latin typeface="楷体_GB2312" pitchFamily="49" charset="-122"/>
                <a:ea typeface="楷体_GB2312" pitchFamily="49" charset="-122"/>
              </a:defRPr>
            </a:lvl5pPr>
            <a:lvl6pPr marL="25146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6pPr>
            <a:lvl7pPr marL="29718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7pPr>
            <a:lvl8pPr marL="34290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8pPr>
            <a:lvl9pPr marL="3886200" indent="-228600" eaLnBrk="0" fontAlgn="base" hangingPunct="0">
              <a:spcBef>
                <a:spcPct val="50000"/>
              </a:spcBef>
              <a:spcAft>
                <a:spcPct val="0"/>
              </a:spcAft>
              <a:buClr>
                <a:srgbClr val="A4001E"/>
              </a:buClr>
              <a:buFont typeface="Wingdings" pitchFamily="2" charset="2"/>
              <a:buChar char="n"/>
              <a:defRPr sz="4000">
                <a:solidFill>
                  <a:schemeClr val="tx1"/>
                </a:solidFill>
                <a:latin typeface="楷体_GB2312" pitchFamily="49" charset="-122"/>
                <a:ea typeface="楷体_GB2312" pitchFamily="49" charset="-122"/>
              </a:defRPr>
            </a:lvl9pPr>
          </a:lstStyle>
          <a:p>
            <a:pPr eaLnBrk="1" hangingPunct="1">
              <a:buClrTx/>
              <a:buFontTx/>
              <a:buNone/>
            </a:pPr>
            <a:r>
              <a:rPr kumimoji="1" lang="zh-CN" altLang="en-US" sz="2400" b="1" dirty="0">
                <a:latin typeface="Times New Roman" pitchFamily="18" charset="0"/>
              </a:rPr>
              <a:t>例</a:t>
            </a:r>
            <a:r>
              <a:rPr kumimoji="1" lang="en-US" altLang="zh-CN" sz="2400" b="1" dirty="0">
                <a:latin typeface="Times New Roman" pitchFamily="18" charset="0"/>
              </a:rPr>
              <a:t>:</a:t>
            </a:r>
          </a:p>
          <a:p>
            <a:pPr eaLnBrk="1" hangingPunct="1">
              <a:buClrTx/>
              <a:buFontTx/>
              <a:buNone/>
            </a:pPr>
            <a:endParaRPr kumimoji="1" lang="zh-CN" altLang="en-US" sz="2000" b="1" dirty="0">
              <a:latin typeface="Times New Roman" pitchFamily="18" charset="0"/>
            </a:endParaRPr>
          </a:p>
          <a:p>
            <a:pPr eaLnBrk="1" hangingPunct="1">
              <a:buClrTx/>
              <a:buFontTx/>
              <a:buNone/>
            </a:pPr>
            <a:endParaRPr kumimoji="1" lang="zh-CN" altLang="en-US" sz="2000" b="1" dirty="0">
              <a:latin typeface="Times New Roman" pitchFamily="18" charset="0"/>
            </a:endParaRPr>
          </a:p>
          <a:p>
            <a:pPr eaLnBrk="1" hangingPunct="1">
              <a:lnSpc>
                <a:spcPct val="150000"/>
              </a:lnSpc>
              <a:buClrTx/>
              <a:buFontTx/>
              <a:buNone/>
            </a:pPr>
            <a:r>
              <a:rPr kumimoji="1" lang="zh-CN" altLang="en-US" sz="2000" b="1" dirty="0">
                <a:latin typeface="Times New Roman" pitchFamily="18" charset="0"/>
              </a:rPr>
              <a:t>转储开始</a:t>
            </a:r>
          </a:p>
          <a:p>
            <a:pPr eaLnBrk="1" hangingPunct="1">
              <a:lnSpc>
                <a:spcPct val="150000"/>
              </a:lnSpc>
              <a:buClrTx/>
              <a:buFontTx/>
              <a:buNone/>
            </a:pPr>
            <a:r>
              <a:rPr kumimoji="1" lang="zh-CN" altLang="en-US" sz="2000" b="1" dirty="0">
                <a:solidFill>
                  <a:srgbClr val="FF0000"/>
                </a:solidFill>
                <a:latin typeface="Times New Roman" pitchFamily="18" charset="0"/>
              </a:rPr>
              <a:t>备份</a:t>
            </a:r>
          </a:p>
          <a:p>
            <a:pPr eaLnBrk="1" hangingPunct="1">
              <a:lnSpc>
                <a:spcPct val="150000"/>
              </a:lnSpc>
              <a:buClrTx/>
              <a:buFontTx/>
              <a:buNone/>
            </a:pPr>
            <a:r>
              <a:rPr kumimoji="1" lang="zh-CN" altLang="en-US" sz="2000" b="1" dirty="0">
                <a:latin typeface="Times New Roman" pitchFamily="18" charset="0"/>
              </a:rPr>
              <a:t>数据库</a:t>
            </a:r>
            <a:endParaRPr kumimoji="1" lang="en-US" altLang="zh-CN" sz="2000" b="1" dirty="0">
              <a:latin typeface="Times New Roman" pitchFamily="18" charset="0"/>
            </a:endParaRPr>
          </a:p>
        </p:txBody>
      </p:sp>
      <p:graphicFrame>
        <p:nvGraphicFramePr>
          <p:cNvPr id="1648697" name="Group 57"/>
          <p:cNvGraphicFramePr>
            <a:graphicFrameLocks noGrp="1"/>
          </p:cNvGraphicFramePr>
          <p:nvPr>
            <p:extLst>
              <p:ext uri="{D42A27DB-BD31-4B8C-83A1-F6EECF244321}">
                <p14:modId xmlns:p14="http://schemas.microsoft.com/office/powerpoint/2010/main" val="2890641173"/>
              </p:ext>
            </p:extLst>
          </p:nvPr>
        </p:nvGraphicFramePr>
        <p:xfrm>
          <a:off x="5736982" y="844499"/>
          <a:ext cx="2586403" cy="3671467"/>
        </p:xfrm>
        <a:graphic>
          <a:graphicData uri="http://schemas.openxmlformats.org/drawingml/2006/table">
            <a:tbl>
              <a:tblPr/>
              <a:tblGrid>
                <a:gridCol w="1571322">
                  <a:extLst>
                    <a:ext uri="{9D8B030D-6E8A-4147-A177-3AD203B41FA5}">
                      <a16:colId xmlns:a16="http://schemas.microsoft.com/office/drawing/2014/main" val="20000"/>
                    </a:ext>
                  </a:extLst>
                </a:gridCol>
                <a:gridCol w="1015081">
                  <a:extLst>
                    <a:ext uri="{9D8B030D-6E8A-4147-A177-3AD203B41FA5}">
                      <a16:colId xmlns:a16="http://schemas.microsoft.com/office/drawing/2014/main" val="20001"/>
                    </a:ext>
                  </a:extLst>
                </a:gridCol>
              </a:tblGrid>
              <a:tr h="288177">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200" b="1" i="0" u="none" strike="noStrike" cap="none" normalizeH="0" baseline="0" dirty="0">
                          <a:ln>
                            <a:noFill/>
                          </a:ln>
                          <a:solidFill>
                            <a:schemeClr val="tx1"/>
                          </a:solidFill>
                          <a:effectLst/>
                          <a:latin typeface="楷体_GB2312" pitchFamily="49" charset="-122"/>
                          <a:ea typeface="幼圆" pitchFamily="49" charset="-122"/>
                        </a:rPr>
                        <a:t>T1      T2</a:t>
                      </a: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200" b="1" i="0" u="none" strike="noStrike" cap="none" normalizeH="0" baseline="0" dirty="0">
                          <a:ln>
                            <a:noFill/>
                          </a:ln>
                          <a:solidFill>
                            <a:schemeClr val="tx1"/>
                          </a:solidFill>
                          <a:effectLst/>
                          <a:latin typeface="楷体_GB2312" pitchFamily="49" charset="-122"/>
                          <a:ea typeface="幼圆" pitchFamily="49" charset="-122"/>
                        </a:rPr>
                        <a:t>备份</a:t>
                      </a: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697911">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B:=7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         C:=6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A:=5</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400" b="1" i="0" u="none" strike="noStrike" cap="none" normalizeH="0" baseline="0" dirty="0">
                          <a:ln>
                            <a:noFill/>
                          </a:ln>
                          <a:solidFill>
                            <a:schemeClr val="tx1"/>
                          </a:solidFill>
                          <a:effectLst/>
                          <a:latin typeface="楷体_GB2312" pitchFamily="49" charset="-122"/>
                          <a:ea typeface="楷体_GB2312" pitchFamily="49" charset="-122"/>
                        </a:rPr>
                        <a:t>ROLLBACK</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        commit</a:t>
                      </a:r>
                    </a:p>
                  </a:txBody>
                  <a:tcPr marL="84406" marR="84406" marT="34295" marB="3429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A＝1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B＝7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C＝6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副本</a:t>
                      </a:r>
                      <a:r>
                        <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rPr>
                        <a:t>D＝4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zh-CN" altLang="en-US" sz="1500" b="1" i="0" u="none" strike="noStrike" cap="none" normalizeH="0" baseline="0" dirty="0">
                          <a:ln>
                            <a:noFill/>
                          </a:ln>
                          <a:solidFill>
                            <a:schemeClr val="tx1"/>
                          </a:solidFill>
                          <a:effectLst/>
                          <a:latin typeface="楷体_GB2312" pitchFamily="49" charset="-122"/>
                          <a:ea typeface="楷体_GB2312" pitchFamily="49" charset="-122"/>
                        </a:rPr>
                        <a:t>转储结束</a:t>
                      </a:r>
                      <a:endParaRPr kumimoji="0" lang="en-US" altLang="zh-CN" sz="15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5" marB="3429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6" name="Group 46"/>
          <p:cNvGraphicFramePr>
            <a:graphicFrameLocks noGrp="1"/>
          </p:cNvGraphicFramePr>
          <p:nvPr>
            <p:extLst>
              <p:ext uri="{D42A27DB-BD31-4B8C-83A1-F6EECF244321}">
                <p14:modId xmlns:p14="http://schemas.microsoft.com/office/powerpoint/2010/main" val="4058999484"/>
              </p:ext>
            </p:extLst>
          </p:nvPr>
        </p:nvGraphicFramePr>
        <p:xfrm>
          <a:off x="3631223" y="1210866"/>
          <a:ext cx="1411166" cy="2359105"/>
        </p:xfrm>
        <a:graphic>
          <a:graphicData uri="http://schemas.openxmlformats.org/drawingml/2006/table">
            <a:tbl>
              <a:tblPr/>
              <a:tblGrid>
                <a:gridCol w="657958">
                  <a:extLst>
                    <a:ext uri="{9D8B030D-6E8A-4147-A177-3AD203B41FA5}">
                      <a16:colId xmlns:a16="http://schemas.microsoft.com/office/drawing/2014/main" val="20000"/>
                    </a:ext>
                  </a:extLst>
                </a:gridCol>
                <a:gridCol w="753208">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C</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dirty="0">
                        <a:ln>
                          <a:noFill/>
                        </a:ln>
                        <a:solidFill>
                          <a:schemeClr val="tx1"/>
                        </a:solidFill>
                        <a:effectLst/>
                        <a:latin typeface="楷体_GB2312" pitchFamily="49" charset="-122"/>
                        <a:ea typeface="幼圆"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D</a:t>
                      </a: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41885">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3</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00B0F0"/>
                          </a:solidFill>
                          <a:effectLst/>
                          <a:latin typeface="楷体_GB2312" pitchFamily="49" charset="-122"/>
                          <a:ea typeface="楷体_GB2312" pitchFamily="49" charset="-122"/>
                        </a:rPr>
                        <a:t>6</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4</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aphicFrame>
        <p:nvGraphicFramePr>
          <p:cNvPr id="1648681" name="Group 41"/>
          <p:cNvGraphicFramePr>
            <a:graphicFrameLocks noGrp="1"/>
          </p:cNvGraphicFramePr>
          <p:nvPr>
            <p:extLst>
              <p:ext uri="{D42A27DB-BD31-4B8C-83A1-F6EECF244321}">
                <p14:modId xmlns:p14="http://schemas.microsoft.com/office/powerpoint/2010/main" val="2758758246"/>
              </p:ext>
            </p:extLst>
          </p:nvPr>
        </p:nvGraphicFramePr>
        <p:xfrm>
          <a:off x="2124808" y="1219200"/>
          <a:ext cx="1513742" cy="2349580"/>
        </p:xfrm>
        <a:graphic>
          <a:graphicData uri="http://schemas.openxmlformats.org/drawingml/2006/table">
            <a:tbl>
              <a:tblPr/>
              <a:tblGrid>
                <a:gridCol w="756138">
                  <a:extLst>
                    <a:ext uri="{9D8B030D-6E8A-4147-A177-3AD203B41FA5}">
                      <a16:colId xmlns:a16="http://schemas.microsoft.com/office/drawing/2014/main" val="20000"/>
                    </a:ext>
                  </a:extLst>
                </a:gridCol>
                <a:gridCol w="757604">
                  <a:extLst>
                    <a:ext uri="{9D8B030D-6E8A-4147-A177-3AD203B41FA5}">
                      <a16:colId xmlns:a16="http://schemas.microsoft.com/office/drawing/2014/main" val="20001"/>
                    </a:ext>
                  </a:extLst>
                </a:gridCol>
              </a:tblGrid>
              <a:tr h="617220">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dirty="0">
                          <a:ln>
                            <a:noFill/>
                          </a:ln>
                          <a:solidFill>
                            <a:schemeClr val="tx1"/>
                          </a:solidFill>
                          <a:effectLst/>
                          <a:latin typeface="Times New Roman" pitchFamily="18" charset="0"/>
                          <a:ea typeface="楷体_GB2312" pitchFamily="49" charset="-122"/>
                        </a:rPr>
                        <a:t>A</a:t>
                      </a: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1" lang="en-US" altLang="zh-CN" sz="1800" b="1" i="0" u="none" strike="noStrike" cap="none" normalizeH="0" baseline="0">
                          <a:ln>
                            <a:noFill/>
                          </a:ln>
                          <a:solidFill>
                            <a:schemeClr val="tx1"/>
                          </a:solidFill>
                          <a:effectLst/>
                          <a:latin typeface="Times New Roman" pitchFamily="18" charset="0"/>
                          <a:ea typeface="楷体_GB2312" pitchFamily="49" charset="-122"/>
                        </a:rPr>
                        <a:t>B</a:t>
                      </a:r>
                    </a:p>
                    <a:p>
                      <a:pPr marL="0" marR="0" lvl="0" indent="0" algn="ctr"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zh-CN" altLang="en-US" sz="1200" b="1" i="0" u="none" strike="noStrike" cap="none" normalizeH="0" baseline="0">
                        <a:ln>
                          <a:noFill/>
                        </a:ln>
                        <a:solidFill>
                          <a:schemeClr val="tx1"/>
                        </a:solidFill>
                        <a:effectLst/>
                        <a:latin typeface="楷体_GB2312" pitchFamily="49" charset="-122"/>
                        <a:ea typeface="幼圆"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32360">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00B0F0"/>
                          </a:solidFill>
                          <a:effectLst/>
                          <a:latin typeface="楷体_GB2312" pitchFamily="49" charset="-122"/>
                          <a:ea typeface="楷体_GB2312" pitchFamily="49" charset="-122"/>
                        </a:rPr>
                        <a:t>1</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chemeClr val="tx1"/>
                          </a:solidFill>
                          <a:effectLst/>
                          <a:latin typeface="楷体_GB2312" pitchFamily="49" charset="-122"/>
                          <a:ea typeface="楷体_GB2312" pitchFamily="49" charset="-122"/>
                        </a:rPr>
                        <a:t>2</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rPr>
                        <a:t>7</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r>
                        <a:rPr kumimoji="0" lang="en-US" altLang="zh-CN" sz="1800" b="1" i="0" u="none" strike="noStrike" cap="none" normalizeH="0" baseline="0" dirty="0">
                          <a:ln>
                            <a:noFill/>
                          </a:ln>
                          <a:solidFill>
                            <a:srgbClr val="00B0F0"/>
                          </a:solidFill>
                          <a:effectLst/>
                          <a:latin typeface="楷体_GB2312" pitchFamily="49" charset="-122"/>
                          <a:ea typeface="楷体_GB2312" pitchFamily="49" charset="-122"/>
                        </a:rPr>
                        <a:t>2</a:t>
                      </a:r>
                    </a:p>
                    <a:p>
                      <a:pPr marL="0" marR="0" lvl="0" indent="0" algn="l" defTabSz="914400" rtl="0" eaLnBrk="0" fontAlgn="base" latinLnBrk="0" hangingPunct="0">
                        <a:lnSpc>
                          <a:spcPct val="100000"/>
                        </a:lnSpc>
                        <a:spcBef>
                          <a:spcPct val="50000"/>
                        </a:spcBef>
                        <a:spcAft>
                          <a:spcPct val="0"/>
                        </a:spcAft>
                        <a:buClr>
                          <a:srgbClr val="A4001E"/>
                        </a:buClr>
                        <a:buSzTx/>
                        <a:buFont typeface="Wingdings" pitchFamily="2" charset="2"/>
                        <a:buNone/>
                        <a:tabLst/>
                      </a:pPr>
                      <a:endParaRPr kumimoji="0" lang="en-US" altLang="zh-CN" sz="1800" b="1" i="0" u="none" strike="noStrike" cap="none" normalizeH="0" baseline="0" dirty="0">
                        <a:ln>
                          <a:noFill/>
                        </a:ln>
                        <a:solidFill>
                          <a:srgbClr val="FF0000"/>
                        </a:solidFill>
                        <a:effectLst/>
                        <a:latin typeface="楷体_GB2312" pitchFamily="49" charset="-122"/>
                        <a:ea typeface="楷体_GB2312" pitchFamily="49" charset="-122"/>
                      </a:endParaRPr>
                    </a:p>
                  </a:txBody>
                  <a:tcPr marL="84406" marR="84406"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08580" name="Rectangle 37"/>
          <p:cNvSpPr>
            <a:spLocks noChangeArrowheads="1"/>
          </p:cNvSpPr>
          <p:nvPr/>
        </p:nvSpPr>
        <p:spPr bwMode="auto">
          <a:xfrm>
            <a:off x="6469673" y="4489542"/>
            <a:ext cx="1189706" cy="386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7925" tIns="38963" rIns="77925" bIns="38963">
            <a:spAutoFit/>
          </a:bodyPr>
          <a:lstStyle/>
          <a:p>
            <a:pPr>
              <a:buFont typeface="Wingdings" pitchFamily="2" charset="2"/>
              <a:buNone/>
            </a:pPr>
            <a:r>
              <a:rPr kumimoji="1" lang="zh-CN" altLang="en-US" sz="2000" b="1" dirty="0">
                <a:latin typeface="Times New Roman" pitchFamily="18" charset="0"/>
              </a:rPr>
              <a:t>转储过程</a:t>
            </a:r>
          </a:p>
        </p:txBody>
      </p:sp>
      <p:sp>
        <p:nvSpPr>
          <p:cNvPr id="108581" name="Line 47"/>
          <p:cNvSpPr>
            <a:spLocks noChangeShapeType="1"/>
          </p:cNvSpPr>
          <p:nvPr/>
        </p:nvSpPr>
        <p:spPr bwMode="auto">
          <a:xfrm>
            <a:off x="6387612" y="1435894"/>
            <a:ext cx="21980" cy="2336006"/>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a:tailEnd/>
              </a14:hiddenLine>
            </a:ext>
          </a:extLst>
        </p:spPr>
        <p:txBody>
          <a:bodyPr lIns="77925" tIns="38963" rIns="77925" bIns="38963"/>
          <a:lstStyle/>
          <a:p>
            <a:endParaRPr lang="zh-CN" altLang="en-US"/>
          </a:p>
        </p:txBody>
      </p:sp>
      <p:sp>
        <p:nvSpPr>
          <p:cNvPr id="108582" name="Line 48"/>
          <p:cNvSpPr>
            <a:spLocks noChangeShapeType="1"/>
          </p:cNvSpPr>
          <p:nvPr/>
        </p:nvSpPr>
        <p:spPr bwMode="auto">
          <a:xfrm flipV="1">
            <a:off x="6588224" y="844498"/>
            <a:ext cx="0" cy="3633021"/>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lIns="77925" tIns="38963" rIns="77925" bIns="38963"/>
          <a:lstStyle/>
          <a:p>
            <a:endParaRPr lang="zh-CN" altLang="en-US"/>
          </a:p>
        </p:txBody>
      </p:sp>
      <p:sp>
        <p:nvSpPr>
          <p:cNvPr id="9" name="Rectangle 58"/>
          <p:cNvSpPr>
            <a:spLocks noChangeArrowheads="1"/>
          </p:cNvSpPr>
          <p:nvPr/>
        </p:nvSpPr>
        <p:spPr bwMode="auto">
          <a:xfrm>
            <a:off x="2746863" y="3780773"/>
            <a:ext cx="1768720" cy="540352"/>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77925" tIns="38963" rIns="77925" bIns="38963">
            <a:spAutoFit/>
          </a:bodyPr>
          <a:lstStyle/>
          <a:p>
            <a:pPr>
              <a:buFont typeface="Wingdings" pitchFamily="2" charset="2"/>
              <a:buNone/>
            </a:pPr>
            <a:r>
              <a:rPr kumimoji="1" lang="en-US" altLang="zh-CN" sz="1500" b="1" dirty="0">
                <a:latin typeface="Times New Roman" pitchFamily="18" charset="0"/>
              </a:rPr>
              <a:t>T1    UNDO      </a:t>
            </a:r>
          </a:p>
          <a:p>
            <a:pPr>
              <a:buFont typeface="Wingdings" pitchFamily="2" charset="2"/>
              <a:buNone/>
            </a:pPr>
            <a:r>
              <a:rPr kumimoji="1" lang="en-US" altLang="zh-CN" sz="1500" b="1" dirty="0">
                <a:latin typeface="Times New Roman" pitchFamily="18" charset="0"/>
              </a:rPr>
              <a:t>T2    REDO</a:t>
            </a:r>
          </a:p>
        </p:txBody>
      </p:sp>
    </p:spTree>
    <p:extLst>
      <p:ext uri="{BB962C8B-B14F-4D97-AF65-F5344CB8AC3E}">
        <p14:creationId xmlns:p14="http://schemas.microsoft.com/office/powerpoint/2010/main" val="350565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4339" name="Rectangle 2"/>
          <p:cNvSpPr>
            <a:spLocks noGrp="1" noChangeArrowheads="1"/>
          </p:cNvSpPr>
          <p:nvPr>
            <p:ph type="title" idx="4294967295"/>
          </p:nvPr>
        </p:nvSpPr>
        <p:spPr>
          <a:xfrm>
            <a:off x="914400" y="192088"/>
            <a:ext cx="7391400" cy="422275"/>
          </a:xfrm>
        </p:spPr>
        <p:txBody>
          <a:bodyPr/>
          <a:lstStyle/>
          <a:p>
            <a:pPr eaLnBrk="1" hangingPunct="1"/>
            <a:r>
              <a:rPr lang="zh-CN" altLang="en-US" sz="3600"/>
              <a:t>（</a:t>
            </a:r>
            <a:r>
              <a:rPr lang="en-US" altLang="zh-CN" sz="3600"/>
              <a:t>2</a:t>
            </a:r>
            <a:r>
              <a:rPr lang="zh-CN" altLang="en-US" sz="3600"/>
              <a:t>）海量转储与增量转储</a:t>
            </a:r>
          </a:p>
        </p:txBody>
      </p:sp>
      <p:sp>
        <p:nvSpPr>
          <p:cNvPr id="14340" name="Rectangle 3"/>
          <p:cNvSpPr>
            <a:spLocks noGrp="1" noChangeArrowheads="1"/>
          </p:cNvSpPr>
          <p:nvPr>
            <p:ph type="body" idx="4294967295"/>
          </p:nvPr>
        </p:nvSpPr>
        <p:spPr>
          <a:xfrm>
            <a:off x="457200" y="950913"/>
            <a:ext cx="8229600" cy="3630612"/>
          </a:xfrm>
        </p:spPr>
        <p:txBody>
          <a:bodyPr/>
          <a:lstStyle/>
          <a:p>
            <a:pPr eaLnBrk="1" hangingPunct="1">
              <a:spcBef>
                <a:spcPts val="600"/>
              </a:spcBef>
              <a:spcAft>
                <a:spcPts val="300"/>
              </a:spcAft>
            </a:pPr>
            <a:r>
              <a:rPr lang="zh-CN" altLang="en-US" dirty="0"/>
              <a:t>海量转储</a:t>
            </a:r>
            <a:r>
              <a:rPr lang="en-US" altLang="zh-CN" dirty="0"/>
              <a:t>: </a:t>
            </a:r>
            <a:r>
              <a:rPr lang="zh-CN" altLang="en-US" dirty="0"/>
              <a:t>每次转储全部数据库</a:t>
            </a:r>
            <a:endParaRPr lang="en-US" altLang="zh-CN" dirty="0"/>
          </a:p>
          <a:p>
            <a:pPr eaLnBrk="1" hangingPunct="1">
              <a:spcBef>
                <a:spcPts val="600"/>
              </a:spcBef>
              <a:spcAft>
                <a:spcPts val="300"/>
              </a:spcAft>
            </a:pPr>
            <a:r>
              <a:rPr lang="zh-CN" altLang="en-US" dirty="0"/>
              <a:t>增量转储</a:t>
            </a:r>
            <a:r>
              <a:rPr lang="en-US" altLang="zh-CN" dirty="0"/>
              <a:t>: </a:t>
            </a:r>
            <a:r>
              <a:rPr lang="zh-CN" altLang="en-US" dirty="0"/>
              <a:t>只转储上次转储后更新过的数据</a:t>
            </a:r>
          </a:p>
          <a:p>
            <a:pPr eaLnBrk="1" hangingPunct="1">
              <a:spcBef>
                <a:spcPts val="600"/>
              </a:spcBef>
              <a:spcAft>
                <a:spcPts val="300"/>
              </a:spcAft>
            </a:pPr>
            <a:r>
              <a:rPr lang="zh-CN" altLang="en-US" dirty="0"/>
              <a:t>海量转储与增量转储比较</a:t>
            </a:r>
          </a:p>
          <a:p>
            <a:pPr lvl="1" eaLnBrk="1" hangingPunct="1">
              <a:spcBef>
                <a:spcPts val="600"/>
              </a:spcBef>
              <a:spcAft>
                <a:spcPts val="300"/>
              </a:spcAft>
            </a:pPr>
            <a:r>
              <a:rPr lang="zh-CN" altLang="en-US" dirty="0"/>
              <a:t>从恢复角度看，使用海量转储得到的后备副本进行恢复往往更方便</a:t>
            </a:r>
          </a:p>
          <a:p>
            <a:pPr lvl="1" eaLnBrk="1" hangingPunct="1">
              <a:spcBef>
                <a:spcPts val="600"/>
              </a:spcBef>
              <a:spcAft>
                <a:spcPts val="300"/>
              </a:spcAft>
            </a:pPr>
            <a:r>
              <a:rPr lang="zh-CN" altLang="en-US" dirty="0"/>
              <a:t>如果数据库很大，事务处理又十分频繁，则增量转储方式更实用更有效</a:t>
            </a:r>
          </a:p>
        </p:txBody>
      </p:sp>
    </p:spTree>
    <p:extLst>
      <p:ext uri="{BB962C8B-B14F-4D97-AF65-F5344CB8AC3E}">
        <p14:creationId xmlns:p14="http://schemas.microsoft.com/office/powerpoint/2010/main" val="3927929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wipe(left)">
                                      <p:cBhvr>
                                        <p:cTn id="7" dur="500"/>
                                        <p:tgtEl>
                                          <p:spTgt spid="14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40">
                                            <p:txEl>
                                              <p:pRg st="1" end="1"/>
                                            </p:txEl>
                                          </p:spTgt>
                                        </p:tgtEl>
                                        <p:attrNameLst>
                                          <p:attrName>style.visibility</p:attrName>
                                        </p:attrNameLst>
                                      </p:cBhvr>
                                      <p:to>
                                        <p:strVal val="visible"/>
                                      </p:to>
                                    </p:set>
                                    <p:animEffect transition="in" filter="wipe(left)">
                                      <p:cBhvr>
                                        <p:cTn id="12" dur="500"/>
                                        <p:tgtEl>
                                          <p:spTgt spid="143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340">
                                            <p:txEl>
                                              <p:pRg st="2" end="2"/>
                                            </p:txEl>
                                          </p:spTgt>
                                        </p:tgtEl>
                                        <p:attrNameLst>
                                          <p:attrName>style.visibility</p:attrName>
                                        </p:attrNameLst>
                                      </p:cBhvr>
                                      <p:to>
                                        <p:strVal val="visible"/>
                                      </p:to>
                                    </p:set>
                                    <p:animEffect transition="in" filter="wipe(left)">
                                      <p:cBhvr>
                                        <p:cTn id="17" dur="500"/>
                                        <p:tgtEl>
                                          <p:spTgt spid="1434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340">
                                            <p:txEl>
                                              <p:pRg st="3" end="3"/>
                                            </p:txEl>
                                          </p:spTgt>
                                        </p:tgtEl>
                                        <p:attrNameLst>
                                          <p:attrName>style.visibility</p:attrName>
                                        </p:attrNameLst>
                                      </p:cBhvr>
                                      <p:to>
                                        <p:strVal val="visible"/>
                                      </p:to>
                                    </p:set>
                                    <p:animEffect transition="in" filter="wipe(left)">
                                      <p:cBhvr>
                                        <p:cTn id="22" dur="500"/>
                                        <p:tgtEl>
                                          <p:spTgt spid="1434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340">
                                            <p:txEl>
                                              <p:pRg st="4" end="4"/>
                                            </p:txEl>
                                          </p:spTgt>
                                        </p:tgtEl>
                                        <p:attrNameLst>
                                          <p:attrName>style.visibility</p:attrName>
                                        </p:attrNameLst>
                                      </p:cBhvr>
                                      <p:to>
                                        <p:strVal val="visible"/>
                                      </p:to>
                                    </p:set>
                                    <p:animEffect transition="in" filter="wipe(left)">
                                      <p:cBhvr>
                                        <p:cTn id="27" dur="500"/>
                                        <p:tgtEl>
                                          <p:spTgt spid="1434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5363" name="Rectangle 2"/>
          <p:cNvSpPr>
            <a:spLocks noGrp="1" noChangeArrowheads="1"/>
          </p:cNvSpPr>
          <p:nvPr>
            <p:ph type="title" idx="4294967295"/>
          </p:nvPr>
        </p:nvSpPr>
        <p:spPr>
          <a:xfrm>
            <a:off x="914400" y="150813"/>
            <a:ext cx="7391400" cy="423862"/>
          </a:xfrm>
        </p:spPr>
        <p:txBody>
          <a:bodyPr/>
          <a:lstStyle/>
          <a:p>
            <a:pPr eaLnBrk="1" hangingPunct="1"/>
            <a:r>
              <a:rPr lang="zh-CN" altLang="en-US" sz="3600"/>
              <a:t>（</a:t>
            </a:r>
            <a:r>
              <a:rPr lang="en-US" altLang="zh-CN" sz="3600"/>
              <a:t>3</a:t>
            </a:r>
            <a:r>
              <a:rPr lang="zh-CN" altLang="en-US" sz="3600"/>
              <a:t>）转储方法小结</a:t>
            </a:r>
          </a:p>
        </p:txBody>
      </p:sp>
      <p:sp>
        <p:nvSpPr>
          <p:cNvPr id="15364" name="Rectangle 3"/>
          <p:cNvSpPr>
            <a:spLocks noGrp="1" noChangeArrowheads="1"/>
          </p:cNvSpPr>
          <p:nvPr>
            <p:ph type="body" idx="4294967295"/>
          </p:nvPr>
        </p:nvSpPr>
        <p:spPr>
          <a:xfrm>
            <a:off x="457200" y="889000"/>
            <a:ext cx="8229600" cy="3371850"/>
          </a:xfrm>
        </p:spPr>
        <p:txBody>
          <a:bodyPr/>
          <a:lstStyle/>
          <a:p>
            <a:pPr eaLnBrk="1" hangingPunct="1"/>
            <a:r>
              <a:rPr lang="zh-CN" altLang="zh-CN"/>
              <a:t>转储方法分类</a:t>
            </a:r>
          </a:p>
        </p:txBody>
      </p:sp>
      <p:grpSp>
        <p:nvGrpSpPr>
          <p:cNvPr id="15365" name="组合 41"/>
          <p:cNvGrpSpPr>
            <a:grpSpLocks/>
          </p:cNvGrpSpPr>
          <p:nvPr/>
        </p:nvGrpSpPr>
        <p:grpSpPr bwMode="auto">
          <a:xfrm>
            <a:off x="1177925" y="1593850"/>
            <a:ext cx="6781800" cy="1836738"/>
            <a:chOff x="1187450" y="2924175"/>
            <a:chExt cx="6781800" cy="2449475"/>
          </a:xfrm>
        </p:grpSpPr>
        <p:grpSp>
          <p:nvGrpSpPr>
            <p:cNvPr id="15366" name="Group 5"/>
            <p:cNvGrpSpPr>
              <a:grpSpLocks/>
            </p:cNvGrpSpPr>
            <p:nvPr/>
          </p:nvGrpSpPr>
          <p:grpSpPr bwMode="auto">
            <a:xfrm>
              <a:off x="1187450" y="2924175"/>
              <a:ext cx="6781800" cy="2449475"/>
              <a:chOff x="0" y="0"/>
              <a:chExt cx="2282" cy="1858"/>
            </a:xfrm>
          </p:grpSpPr>
          <p:grpSp>
            <p:nvGrpSpPr>
              <p:cNvPr id="15368" name="Group 6"/>
              <p:cNvGrpSpPr>
                <a:grpSpLocks/>
              </p:cNvGrpSpPr>
              <p:nvPr/>
            </p:nvGrpSpPr>
            <p:grpSpPr bwMode="auto">
              <a:xfrm>
                <a:off x="3" y="3"/>
                <a:ext cx="2276" cy="1855"/>
                <a:chOff x="0" y="0"/>
                <a:chExt cx="2276" cy="1855"/>
              </a:xfrm>
            </p:grpSpPr>
            <p:grpSp>
              <p:nvGrpSpPr>
                <p:cNvPr id="15370" name="Group 7"/>
                <p:cNvGrpSpPr>
                  <a:grpSpLocks/>
                </p:cNvGrpSpPr>
                <p:nvPr/>
              </p:nvGrpSpPr>
              <p:grpSpPr bwMode="auto">
                <a:xfrm>
                  <a:off x="0" y="0"/>
                  <a:ext cx="852" cy="768"/>
                  <a:chOff x="0" y="0"/>
                  <a:chExt cx="852" cy="768"/>
                </a:xfrm>
              </p:grpSpPr>
              <p:sp>
                <p:nvSpPr>
                  <p:cNvPr id="15398" name="Rectangle 7"/>
                  <p:cNvSpPr>
                    <a:spLocks noChangeArrowheads="1"/>
                  </p:cNvSpPr>
                  <p:nvPr/>
                </p:nvSpPr>
                <p:spPr bwMode="auto">
                  <a:xfrm>
                    <a:off x="43" y="0"/>
                    <a:ext cx="766" cy="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itchFamily="2" charset="2"/>
                      <a:buNone/>
                    </a:pPr>
                    <a:r>
                      <a:rPr lang="en-US" altLang="zh-CN" sz="1000" b="1">
                        <a:latin typeface="Times New Roman" pitchFamily="18" charset="0"/>
                      </a:rPr>
                      <a:t> </a:t>
                    </a:r>
                  </a:p>
                  <a:p>
                    <a:pPr algn="ctr">
                      <a:buSzPct val="100000"/>
                      <a:buFont typeface="Wingdings" pitchFamily="2" charset="2"/>
                      <a:buNone/>
                    </a:pPr>
                    <a:endParaRPr lang="en-US" altLang="zh-CN" sz="2400" b="1">
                      <a:latin typeface="Times New Roman" pitchFamily="18" charset="0"/>
                    </a:endParaRPr>
                  </a:p>
                </p:txBody>
              </p:sp>
              <p:sp>
                <p:nvSpPr>
                  <p:cNvPr id="15399" name="Rectangle 8"/>
                  <p:cNvSpPr>
                    <a:spLocks noChangeArrowheads="1"/>
                  </p:cNvSpPr>
                  <p:nvPr/>
                </p:nvSpPr>
                <p:spPr bwMode="auto">
                  <a:xfrm>
                    <a:off x="0" y="0"/>
                    <a:ext cx="852" cy="76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nvGrpSpPr>
                <p:cNvPr id="15371" name="Group 10"/>
                <p:cNvGrpSpPr>
                  <a:grpSpLocks/>
                </p:cNvGrpSpPr>
                <p:nvPr/>
              </p:nvGrpSpPr>
              <p:grpSpPr bwMode="auto">
                <a:xfrm>
                  <a:off x="852" y="0"/>
                  <a:ext cx="1424" cy="384"/>
                  <a:chOff x="0" y="0"/>
                  <a:chExt cx="1424" cy="384"/>
                </a:xfrm>
              </p:grpSpPr>
              <p:sp>
                <p:nvSpPr>
                  <p:cNvPr id="15396" name="Rectangle 10"/>
                  <p:cNvSpPr>
                    <a:spLocks noChangeArrowheads="1"/>
                  </p:cNvSpPr>
                  <p:nvPr/>
                </p:nvSpPr>
                <p:spPr bwMode="auto">
                  <a:xfrm>
                    <a:off x="43" y="0"/>
                    <a:ext cx="133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itchFamily="2" charset="2"/>
                      <a:buNone/>
                    </a:pPr>
                    <a:r>
                      <a:rPr lang="zh-CN" altLang="zh-CN" sz="2000" b="1">
                        <a:latin typeface="Times New Roman" pitchFamily="18" charset="0"/>
                      </a:rPr>
                      <a:t>转储状态</a:t>
                    </a:r>
                    <a:endParaRPr lang="zh-CN" altLang="zh-CN" sz="2400" b="1">
                      <a:latin typeface="Times New Roman" pitchFamily="18" charset="0"/>
                    </a:endParaRPr>
                  </a:p>
                </p:txBody>
              </p:sp>
              <p:sp>
                <p:nvSpPr>
                  <p:cNvPr id="15397" name="Rectangle 11"/>
                  <p:cNvSpPr>
                    <a:spLocks noChangeArrowheads="1"/>
                  </p:cNvSpPr>
                  <p:nvPr/>
                </p:nvSpPr>
                <p:spPr bwMode="auto">
                  <a:xfrm>
                    <a:off x="0" y="0"/>
                    <a:ext cx="142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nvGrpSpPr>
                <p:cNvPr id="15372" name="Group 13"/>
                <p:cNvGrpSpPr>
                  <a:grpSpLocks/>
                </p:cNvGrpSpPr>
                <p:nvPr/>
              </p:nvGrpSpPr>
              <p:grpSpPr bwMode="auto">
                <a:xfrm>
                  <a:off x="852" y="384"/>
                  <a:ext cx="750" cy="384"/>
                  <a:chOff x="0" y="0"/>
                  <a:chExt cx="750" cy="384"/>
                </a:xfrm>
              </p:grpSpPr>
              <p:sp>
                <p:nvSpPr>
                  <p:cNvPr id="15394" name="Rectangle 13"/>
                  <p:cNvSpPr>
                    <a:spLocks noChangeArrowheads="1"/>
                  </p:cNvSpPr>
                  <p:nvPr/>
                </p:nvSpPr>
                <p:spPr bwMode="auto">
                  <a:xfrm>
                    <a:off x="43" y="0"/>
                    <a:ext cx="664"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itchFamily="2" charset="2"/>
                      <a:buNone/>
                    </a:pPr>
                    <a:r>
                      <a:rPr lang="zh-CN" altLang="zh-CN" sz="2000" b="1">
                        <a:latin typeface="Times New Roman" pitchFamily="18" charset="0"/>
                      </a:rPr>
                      <a:t>动态转储</a:t>
                    </a:r>
                  </a:p>
                </p:txBody>
              </p:sp>
              <p:sp>
                <p:nvSpPr>
                  <p:cNvPr id="15395" name="Rectangle 14"/>
                  <p:cNvSpPr>
                    <a:spLocks noChangeArrowheads="1"/>
                  </p:cNvSpPr>
                  <p:nvPr/>
                </p:nvSpPr>
                <p:spPr bwMode="auto">
                  <a:xfrm>
                    <a:off x="0" y="0"/>
                    <a:ext cx="750"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nvGrpSpPr>
                <p:cNvPr id="15373" name="Group 16"/>
                <p:cNvGrpSpPr>
                  <a:grpSpLocks/>
                </p:cNvGrpSpPr>
                <p:nvPr/>
              </p:nvGrpSpPr>
              <p:grpSpPr bwMode="auto">
                <a:xfrm>
                  <a:off x="1602" y="384"/>
                  <a:ext cx="674" cy="384"/>
                  <a:chOff x="0" y="0"/>
                  <a:chExt cx="674" cy="384"/>
                </a:xfrm>
              </p:grpSpPr>
              <p:sp>
                <p:nvSpPr>
                  <p:cNvPr id="15392" name="Rectangle 16"/>
                  <p:cNvSpPr>
                    <a:spLocks noChangeArrowheads="1"/>
                  </p:cNvSpPr>
                  <p:nvPr/>
                </p:nvSpPr>
                <p:spPr bwMode="auto">
                  <a:xfrm>
                    <a:off x="43" y="0"/>
                    <a:ext cx="588"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itchFamily="2" charset="2"/>
                      <a:buNone/>
                    </a:pPr>
                    <a:r>
                      <a:rPr lang="zh-CN" altLang="zh-CN" sz="2000" b="1">
                        <a:latin typeface="Times New Roman" pitchFamily="18" charset="0"/>
                      </a:rPr>
                      <a:t>静态转储</a:t>
                    </a:r>
                    <a:endParaRPr lang="zh-CN" altLang="zh-CN" sz="2400" b="1">
                      <a:latin typeface="Times New Roman" pitchFamily="18" charset="0"/>
                    </a:endParaRPr>
                  </a:p>
                </p:txBody>
              </p:sp>
              <p:sp>
                <p:nvSpPr>
                  <p:cNvPr id="15393" name="Rectangle 17"/>
                  <p:cNvSpPr>
                    <a:spLocks noChangeArrowheads="1"/>
                  </p:cNvSpPr>
                  <p:nvPr/>
                </p:nvSpPr>
                <p:spPr bwMode="auto">
                  <a:xfrm>
                    <a:off x="0" y="0"/>
                    <a:ext cx="674"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nvGrpSpPr>
                <p:cNvPr id="15374" name="Group 22"/>
                <p:cNvGrpSpPr>
                  <a:grpSpLocks/>
                </p:cNvGrpSpPr>
                <p:nvPr/>
              </p:nvGrpSpPr>
              <p:grpSpPr bwMode="auto">
                <a:xfrm>
                  <a:off x="0" y="768"/>
                  <a:ext cx="852" cy="595"/>
                  <a:chOff x="-338" y="0"/>
                  <a:chExt cx="852" cy="595"/>
                </a:xfrm>
              </p:grpSpPr>
              <p:sp>
                <p:nvSpPr>
                  <p:cNvPr id="15390" name="Rectangle 22"/>
                  <p:cNvSpPr>
                    <a:spLocks noChangeArrowheads="1"/>
                  </p:cNvSpPr>
                  <p:nvPr/>
                </p:nvSpPr>
                <p:spPr bwMode="auto">
                  <a:xfrm>
                    <a:off x="-171" y="115"/>
                    <a:ext cx="42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itchFamily="2" charset="2"/>
                      <a:buNone/>
                    </a:pPr>
                    <a:r>
                      <a:rPr lang="zh-CN" altLang="en-US" sz="2000" b="1">
                        <a:latin typeface="Times New Roman" pitchFamily="18" charset="0"/>
                      </a:rPr>
                      <a:t>海量转储</a:t>
                    </a:r>
                  </a:p>
                  <a:p>
                    <a:pPr algn="ctr">
                      <a:buSzPct val="100000"/>
                      <a:buFont typeface="Wingdings" pitchFamily="2" charset="2"/>
                      <a:buNone/>
                    </a:pPr>
                    <a:endParaRPr lang="en-US" altLang="zh-CN" sz="2400" b="1">
                      <a:latin typeface="Times New Roman" pitchFamily="18" charset="0"/>
                    </a:endParaRPr>
                  </a:p>
                </p:txBody>
              </p:sp>
              <p:sp>
                <p:nvSpPr>
                  <p:cNvPr id="15391" name="Rectangle 23"/>
                  <p:cNvSpPr>
                    <a:spLocks noChangeArrowheads="1"/>
                  </p:cNvSpPr>
                  <p:nvPr/>
                </p:nvSpPr>
                <p:spPr bwMode="auto">
                  <a:xfrm>
                    <a:off x="-338" y="0"/>
                    <a:ext cx="852"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nvGrpSpPr>
                <p:cNvPr id="15375" name="Group 25"/>
                <p:cNvGrpSpPr>
                  <a:grpSpLocks/>
                </p:cNvGrpSpPr>
                <p:nvPr/>
              </p:nvGrpSpPr>
              <p:grpSpPr bwMode="auto">
                <a:xfrm>
                  <a:off x="852" y="768"/>
                  <a:ext cx="750" cy="480"/>
                  <a:chOff x="0" y="0"/>
                  <a:chExt cx="750" cy="480"/>
                </a:xfrm>
              </p:grpSpPr>
              <p:sp>
                <p:nvSpPr>
                  <p:cNvPr id="15388" name="Rectangle 25"/>
                  <p:cNvSpPr>
                    <a:spLocks noChangeArrowheads="1"/>
                  </p:cNvSpPr>
                  <p:nvPr/>
                </p:nvSpPr>
                <p:spPr bwMode="auto">
                  <a:xfrm>
                    <a:off x="43" y="0"/>
                    <a:ext cx="66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itchFamily="2" charset="2"/>
                      <a:buNone/>
                    </a:pPr>
                    <a:r>
                      <a:rPr lang="zh-CN" altLang="zh-CN" sz="2000" b="1">
                        <a:latin typeface="Times New Roman" pitchFamily="18" charset="0"/>
                      </a:rPr>
                      <a:t>动态海量转储</a:t>
                    </a:r>
                  </a:p>
                </p:txBody>
              </p:sp>
              <p:sp>
                <p:nvSpPr>
                  <p:cNvPr id="15389" name="Rectangle 26"/>
                  <p:cNvSpPr>
                    <a:spLocks noChangeArrowheads="1"/>
                  </p:cNvSpPr>
                  <p:nvPr/>
                </p:nvSpPr>
                <p:spPr bwMode="auto">
                  <a:xfrm>
                    <a:off x="0" y="0"/>
                    <a:ext cx="75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nvGrpSpPr>
                <p:cNvPr id="15376" name="Group 28"/>
                <p:cNvGrpSpPr>
                  <a:grpSpLocks/>
                </p:cNvGrpSpPr>
                <p:nvPr/>
              </p:nvGrpSpPr>
              <p:grpSpPr bwMode="auto">
                <a:xfrm>
                  <a:off x="1602" y="768"/>
                  <a:ext cx="674" cy="480"/>
                  <a:chOff x="0" y="0"/>
                  <a:chExt cx="674" cy="480"/>
                </a:xfrm>
              </p:grpSpPr>
              <p:sp>
                <p:nvSpPr>
                  <p:cNvPr id="15386" name="Rectangle 28"/>
                  <p:cNvSpPr>
                    <a:spLocks noChangeArrowheads="1"/>
                  </p:cNvSpPr>
                  <p:nvPr/>
                </p:nvSpPr>
                <p:spPr bwMode="auto">
                  <a:xfrm>
                    <a:off x="43" y="0"/>
                    <a:ext cx="58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itchFamily="2" charset="2"/>
                      <a:buNone/>
                    </a:pPr>
                    <a:r>
                      <a:rPr lang="zh-CN" altLang="zh-CN" sz="2000" b="1">
                        <a:latin typeface="Times New Roman" pitchFamily="18" charset="0"/>
                      </a:rPr>
                      <a:t>静态海量转储</a:t>
                    </a:r>
                  </a:p>
                </p:txBody>
              </p:sp>
              <p:sp>
                <p:nvSpPr>
                  <p:cNvPr id="15387" name="Rectangle 29"/>
                  <p:cNvSpPr>
                    <a:spLocks noChangeArrowheads="1"/>
                  </p:cNvSpPr>
                  <p:nvPr/>
                </p:nvSpPr>
                <p:spPr bwMode="auto">
                  <a:xfrm>
                    <a:off x="0" y="0"/>
                    <a:ext cx="67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nvGrpSpPr>
                <p:cNvPr id="15377" name="Group 31"/>
                <p:cNvGrpSpPr>
                  <a:grpSpLocks/>
                </p:cNvGrpSpPr>
                <p:nvPr/>
              </p:nvGrpSpPr>
              <p:grpSpPr bwMode="auto">
                <a:xfrm>
                  <a:off x="0" y="1248"/>
                  <a:ext cx="852" cy="607"/>
                  <a:chOff x="-338" y="0"/>
                  <a:chExt cx="852" cy="607"/>
                </a:xfrm>
              </p:grpSpPr>
              <p:sp>
                <p:nvSpPr>
                  <p:cNvPr id="15384" name="Rectangle 31"/>
                  <p:cNvSpPr>
                    <a:spLocks noChangeArrowheads="1"/>
                  </p:cNvSpPr>
                  <p:nvPr/>
                </p:nvSpPr>
                <p:spPr bwMode="auto">
                  <a:xfrm>
                    <a:off x="-171" y="127"/>
                    <a:ext cx="42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itchFamily="2" charset="2"/>
                      <a:buNone/>
                    </a:pPr>
                    <a:r>
                      <a:rPr lang="zh-CN" altLang="zh-CN" sz="2000" b="1">
                        <a:latin typeface="Times New Roman" pitchFamily="18" charset="0"/>
                      </a:rPr>
                      <a:t>增量转储</a:t>
                    </a:r>
                    <a:endParaRPr lang="zh-CN" altLang="zh-CN" sz="4400" b="1">
                      <a:latin typeface="Times New Roman" pitchFamily="18" charset="0"/>
                    </a:endParaRPr>
                  </a:p>
                </p:txBody>
              </p:sp>
              <p:sp>
                <p:nvSpPr>
                  <p:cNvPr id="15385" name="Rectangle 32"/>
                  <p:cNvSpPr>
                    <a:spLocks noChangeArrowheads="1"/>
                  </p:cNvSpPr>
                  <p:nvPr/>
                </p:nvSpPr>
                <p:spPr bwMode="auto">
                  <a:xfrm>
                    <a:off x="-338" y="0"/>
                    <a:ext cx="852"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nvGrpSpPr>
                <p:cNvPr id="15378" name="Group 34"/>
                <p:cNvGrpSpPr>
                  <a:grpSpLocks/>
                </p:cNvGrpSpPr>
                <p:nvPr/>
              </p:nvGrpSpPr>
              <p:grpSpPr bwMode="auto">
                <a:xfrm>
                  <a:off x="852" y="1248"/>
                  <a:ext cx="750" cy="480"/>
                  <a:chOff x="0" y="0"/>
                  <a:chExt cx="750" cy="480"/>
                </a:xfrm>
              </p:grpSpPr>
              <p:sp>
                <p:nvSpPr>
                  <p:cNvPr id="15382" name="Rectangle 34"/>
                  <p:cNvSpPr>
                    <a:spLocks noChangeArrowheads="1"/>
                  </p:cNvSpPr>
                  <p:nvPr/>
                </p:nvSpPr>
                <p:spPr bwMode="auto">
                  <a:xfrm>
                    <a:off x="43" y="0"/>
                    <a:ext cx="664"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itchFamily="2" charset="2"/>
                      <a:buNone/>
                    </a:pPr>
                    <a:r>
                      <a:rPr lang="zh-CN" altLang="zh-CN" sz="2000" b="1">
                        <a:latin typeface="Times New Roman" pitchFamily="18" charset="0"/>
                      </a:rPr>
                      <a:t>动态增量转储</a:t>
                    </a:r>
                  </a:p>
                </p:txBody>
              </p:sp>
              <p:sp>
                <p:nvSpPr>
                  <p:cNvPr id="15383" name="Rectangle 35"/>
                  <p:cNvSpPr>
                    <a:spLocks noChangeArrowheads="1"/>
                  </p:cNvSpPr>
                  <p:nvPr/>
                </p:nvSpPr>
                <p:spPr bwMode="auto">
                  <a:xfrm>
                    <a:off x="0" y="0"/>
                    <a:ext cx="750"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nvGrpSpPr>
                <p:cNvPr id="15379" name="Group 37"/>
                <p:cNvGrpSpPr>
                  <a:grpSpLocks/>
                </p:cNvGrpSpPr>
                <p:nvPr/>
              </p:nvGrpSpPr>
              <p:grpSpPr bwMode="auto">
                <a:xfrm>
                  <a:off x="1602" y="1248"/>
                  <a:ext cx="674" cy="480"/>
                  <a:chOff x="0" y="0"/>
                  <a:chExt cx="674" cy="480"/>
                </a:xfrm>
              </p:grpSpPr>
              <p:sp>
                <p:nvSpPr>
                  <p:cNvPr id="15380" name="Rectangle 37"/>
                  <p:cNvSpPr>
                    <a:spLocks noChangeArrowheads="1"/>
                  </p:cNvSpPr>
                  <p:nvPr/>
                </p:nvSpPr>
                <p:spPr bwMode="auto">
                  <a:xfrm>
                    <a:off x="43" y="0"/>
                    <a:ext cx="588" cy="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p>
                    <a:pPr algn="ctr">
                      <a:buSzPct val="100000"/>
                      <a:buFont typeface="Wingdings" pitchFamily="2" charset="2"/>
                      <a:buNone/>
                    </a:pPr>
                    <a:r>
                      <a:rPr lang="zh-CN" altLang="zh-CN" sz="2000" b="1">
                        <a:latin typeface="Times New Roman" pitchFamily="18" charset="0"/>
                      </a:rPr>
                      <a:t>静态增量转储</a:t>
                    </a:r>
                  </a:p>
                </p:txBody>
              </p:sp>
              <p:sp>
                <p:nvSpPr>
                  <p:cNvPr id="15381" name="Rectangle 38"/>
                  <p:cNvSpPr>
                    <a:spLocks noChangeArrowheads="1"/>
                  </p:cNvSpPr>
                  <p:nvPr/>
                </p:nvSpPr>
                <p:spPr bwMode="auto">
                  <a:xfrm>
                    <a:off x="0" y="0"/>
                    <a:ext cx="674" cy="480"/>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grpSp>
          <p:sp>
            <p:nvSpPr>
              <p:cNvPr id="15369" name="Rectangle 39"/>
              <p:cNvSpPr>
                <a:spLocks noChangeArrowheads="1"/>
              </p:cNvSpPr>
              <p:nvPr/>
            </p:nvSpPr>
            <p:spPr bwMode="auto">
              <a:xfrm>
                <a:off x="0" y="0"/>
                <a:ext cx="2282" cy="1734"/>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p>
                <a:pPr algn="ctr">
                  <a:buSzPct val="100000"/>
                  <a:buFont typeface="Wingdings" pitchFamily="2" charset="2"/>
                  <a:buNone/>
                </a:pPr>
                <a:endParaRPr lang="zh-CN" altLang="zh-CN" b="1">
                  <a:latin typeface="Times New Roman" pitchFamily="18" charset="0"/>
                </a:endParaRPr>
              </a:p>
            </p:txBody>
          </p:sp>
        </p:grpSp>
        <p:sp>
          <p:nvSpPr>
            <p:cNvPr id="15367" name="TextBox 40"/>
            <p:cNvSpPr txBox="1">
              <a:spLocks noChangeArrowheads="1"/>
            </p:cNvSpPr>
            <p:nvPr/>
          </p:nvSpPr>
          <p:spPr bwMode="auto">
            <a:xfrm>
              <a:off x="1756204" y="3284984"/>
              <a:ext cx="2095716" cy="492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r>
                <a:rPr lang="zh-CN" altLang="en-US" b="1"/>
                <a:t>转储方式</a:t>
              </a:r>
            </a:p>
          </p:txBody>
        </p:sp>
      </p:grpSp>
      <p:sp>
        <p:nvSpPr>
          <p:cNvPr id="2" name="TextBox 1"/>
          <p:cNvSpPr txBox="1"/>
          <p:nvPr/>
        </p:nvSpPr>
        <p:spPr>
          <a:xfrm>
            <a:off x="971600" y="3579862"/>
            <a:ext cx="7128792" cy="369332"/>
          </a:xfrm>
          <a:prstGeom prst="rect">
            <a:avLst/>
          </a:prstGeom>
          <a:solidFill>
            <a:srgbClr val="FFFF00"/>
          </a:solidFill>
        </p:spPr>
        <p:txBody>
          <a:bodyPr wrap="square" rtlCol="0">
            <a:spAutoFit/>
          </a:bodyPr>
          <a:lstStyle/>
          <a:p>
            <a:r>
              <a:rPr lang="zh-CN" altLang="zh-CN" dirty="0">
                <a:solidFill>
                  <a:srgbClr val="FF0000"/>
                </a:solidFill>
              </a:rPr>
              <a:t>在数据转储效率、数据库运行效率、故障恢复效率三个方面各有利弊</a:t>
            </a:r>
            <a:endParaRPr lang="zh-CN" altLang="en-US" dirty="0">
              <a:solidFill>
                <a:srgbClr val="FF0000"/>
              </a:solidFill>
            </a:endParaRPr>
          </a:p>
        </p:txBody>
      </p:sp>
      <p:sp>
        <p:nvSpPr>
          <p:cNvPr id="41" name="TextBox 40"/>
          <p:cNvSpPr txBox="1"/>
          <p:nvPr/>
        </p:nvSpPr>
        <p:spPr>
          <a:xfrm>
            <a:off x="971600" y="4074626"/>
            <a:ext cx="7128792" cy="646331"/>
          </a:xfrm>
          <a:prstGeom prst="rect">
            <a:avLst/>
          </a:prstGeom>
          <a:solidFill>
            <a:srgbClr val="FFFF00"/>
          </a:solidFill>
        </p:spPr>
        <p:txBody>
          <a:bodyPr wrap="square" rtlCol="0">
            <a:spAutoFit/>
          </a:bodyPr>
          <a:lstStyle/>
          <a:p>
            <a:r>
              <a:rPr lang="en-US" altLang="zh-CN" dirty="0"/>
              <a:t>DBA</a:t>
            </a:r>
            <a:r>
              <a:rPr lang="zh-CN" altLang="zh-CN" dirty="0"/>
              <a:t>通常会根据数据库使用情况</a:t>
            </a:r>
            <a:r>
              <a:rPr lang="zh-CN" altLang="en-US" dirty="0"/>
              <a:t>，</a:t>
            </a:r>
            <a:r>
              <a:rPr lang="zh-CN" altLang="zh-CN" dirty="0"/>
              <a:t>确定一个适当的转储周期，并配合使用这类</a:t>
            </a:r>
            <a:r>
              <a:rPr lang="en-US" altLang="zh-CN" dirty="0"/>
              <a:t>4</a:t>
            </a:r>
            <a:r>
              <a:rPr lang="zh-CN" altLang="zh-CN" dirty="0"/>
              <a:t>类方法</a:t>
            </a:r>
            <a:endParaRPr lang="zh-CN" altLang="en-US" dirty="0">
              <a:solidFill>
                <a:srgbClr val="FF0000"/>
              </a:solidFill>
            </a:endParaRPr>
          </a:p>
        </p:txBody>
      </p:sp>
    </p:spTree>
    <p:extLst>
      <p:ext uri="{BB962C8B-B14F-4D97-AF65-F5344CB8AC3E}">
        <p14:creationId xmlns:p14="http://schemas.microsoft.com/office/powerpoint/2010/main" val="421331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wipe(left)">
                                      <p:cBhvr>
                                        <p:cTn id="12"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7411"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11.4.2  </a:t>
            </a:r>
            <a:r>
              <a:rPr lang="zh-CN" altLang="en-US" sz="3600" dirty="0"/>
              <a:t>登记日志文件</a:t>
            </a:r>
          </a:p>
        </p:txBody>
      </p:sp>
      <p:sp>
        <p:nvSpPr>
          <p:cNvPr id="17412" name="Rectangle 3"/>
          <p:cNvSpPr>
            <a:spLocks noGrp="1" noChangeArrowheads="1"/>
          </p:cNvSpPr>
          <p:nvPr>
            <p:ph type="body" idx="4294967295"/>
          </p:nvPr>
        </p:nvSpPr>
        <p:spPr>
          <a:xfrm>
            <a:off x="755650" y="896938"/>
            <a:ext cx="7704138" cy="3673475"/>
          </a:xfrm>
        </p:spPr>
        <p:txBody>
          <a:bodyPr/>
          <a:lstStyle/>
          <a:p>
            <a:pPr eaLnBrk="1" hangingPunct="1">
              <a:lnSpc>
                <a:spcPct val="160000"/>
              </a:lnSpc>
              <a:buFont typeface="Wingdings" pitchFamily="2" charset="2"/>
              <a:buNone/>
            </a:pPr>
            <a:r>
              <a:rPr lang="en-US" altLang="zh-CN" dirty="0"/>
              <a:t>1.</a:t>
            </a:r>
            <a:r>
              <a:rPr lang="zh-CN" altLang="en-US" dirty="0"/>
              <a:t>日志文件的格式和内容</a:t>
            </a:r>
          </a:p>
          <a:p>
            <a:pPr eaLnBrk="1" hangingPunct="1">
              <a:lnSpc>
                <a:spcPct val="160000"/>
              </a:lnSpc>
              <a:buFont typeface="Wingdings" pitchFamily="2" charset="2"/>
              <a:buNone/>
            </a:pPr>
            <a:r>
              <a:rPr lang="en-US" altLang="zh-CN" dirty="0"/>
              <a:t>2.</a:t>
            </a:r>
            <a:r>
              <a:rPr lang="zh-CN" altLang="en-US" dirty="0"/>
              <a:t>日志文件的作用</a:t>
            </a:r>
          </a:p>
          <a:p>
            <a:pPr eaLnBrk="1" hangingPunct="1">
              <a:lnSpc>
                <a:spcPct val="160000"/>
              </a:lnSpc>
              <a:buFont typeface="Wingdings" pitchFamily="2" charset="2"/>
              <a:buNone/>
            </a:pPr>
            <a:r>
              <a:rPr lang="en-US" altLang="zh-CN" dirty="0"/>
              <a:t>3.</a:t>
            </a:r>
            <a:r>
              <a:rPr lang="zh-CN" altLang="en-US" dirty="0"/>
              <a:t>登记日志文件</a:t>
            </a:r>
          </a:p>
          <a:p>
            <a:pPr eaLnBrk="1" hangingPunct="1">
              <a:buFont typeface="Wingdings" pitchFamily="2" charset="2"/>
              <a:buNone/>
            </a:pPr>
            <a:endParaRPr lang="en-US" altLang="zh-CN" dirty="0"/>
          </a:p>
        </p:txBody>
      </p:sp>
    </p:spTree>
    <p:extLst>
      <p:ext uri="{BB962C8B-B14F-4D97-AF65-F5344CB8AC3E}">
        <p14:creationId xmlns:p14="http://schemas.microsoft.com/office/powerpoint/2010/main" val="2379438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8435" name="Rectangle 2"/>
          <p:cNvSpPr>
            <a:spLocks noGrp="1" noChangeArrowheads="1"/>
          </p:cNvSpPr>
          <p:nvPr>
            <p:ph type="title" idx="4294967295"/>
          </p:nvPr>
        </p:nvSpPr>
        <p:spPr>
          <a:xfrm>
            <a:off x="842963" y="192088"/>
            <a:ext cx="7391400" cy="422275"/>
          </a:xfrm>
        </p:spPr>
        <p:txBody>
          <a:bodyPr/>
          <a:lstStyle/>
          <a:p>
            <a:pPr eaLnBrk="1" hangingPunct="1"/>
            <a:r>
              <a:rPr lang="en-US" altLang="zh-CN" sz="3600"/>
              <a:t>1.</a:t>
            </a:r>
            <a:r>
              <a:rPr lang="zh-CN" altLang="zh-CN" sz="3600"/>
              <a:t>日志文件的格式和内容</a:t>
            </a:r>
          </a:p>
        </p:txBody>
      </p:sp>
      <p:sp>
        <p:nvSpPr>
          <p:cNvPr id="18436" name="Rectangle 3"/>
          <p:cNvSpPr>
            <a:spLocks noGrp="1" noChangeArrowheads="1"/>
          </p:cNvSpPr>
          <p:nvPr>
            <p:ph type="body" idx="4294967295"/>
          </p:nvPr>
        </p:nvSpPr>
        <p:spPr>
          <a:xfrm>
            <a:off x="457200" y="844550"/>
            <a:ext cx="8362950" cy="3898900"/>
          </a:xfrm>
        </p:spPr>
        <p:txBody>
          <a:bodyPr/>
          <a:lstStyle/>
          <a:p>
            <a:pPr eaLnBrk="1" hangingPunct="1">
              <a:lnSpc>
                <a:spcPct val="130000"/>
              </a:lnSpc>
            </a:pPr>
            <a:r>
              <a:rPr lang="zh-CN" altLang="en-US" dirty="0"/>
              <a:t>什么是日志文件</a:t>
            </a:r>
            <a:endParaRPr lang="en-US" altLang="zh-CN" sz="2400" dirty="0"/>
          </a:p>
          <a:p>
            <a:pPr lvl="1" eaLnBrk="1" hangingPunct="1">
              <a:lnSpc>
                <a:spcPct val="130000"/>
              </a:lnSpc>
            </a:pPr>
            <a:r>
              <a:rPr lang="zh-CN" altLang="en-US" dirty="0"/>
              <a:t>日志文件</a:t>
            </a:r>
            <a:r>
              <a:rPr lang="en-US" altLang="zh-CN" dirty="0"/>
              <a:t>(log file)</a:t>
            </a:r>
            <a:r>
              <a:rPr lang="zh-CN" altLang="en-US" dirty="0"/>
              <a:t>是用来记录事务对数据库的更新操作的文件</a:t>
            </a:r>
            <a:endParaRPr lang="zh-CN" altLang="en-US" sz="2000" dirty="0"/>
          </a:p>
          <a:p>
            <a:pPr eaLnBrk="1" hangingPunct="1">
              <a:lnSpc>
                <a:spcPct val="130000"/>
              </a:lnSpc>
            </a:pPr>
            <a:r>
              <a:rPr lang="zh-CN" altLang="en-US" dirty="0"/>
              <a:t>日志文件的格式</a:t>
            </a:r>
          </a:p>
          <a:p>
            <a:pPr lvl="1" eaLnBrk="1" hangingPunct="1">
              <a:lnSpc>
                <a:spcPct val="130000"/>
              </a:lnSpc>
              <a:buSzPct val="75000"/>
            </a:pPr>
            <a:r>
              <a:rPr lang="zh-CN" altLang="en-US" dirty="0"/>
              <a:t>以记录为单位的日志文件</a:t>
            </a:r>
          </a:p>
          <a:p>
            <a:pPr lvl="1" eaLnBrk="1" hangingPunct="1">
              <a:lnSpc>
                <a:spcPct val="130000"/>
              </a:lnSpc>
              <a:buSzPct val="75000"/>
            </a:pPr>
            <a:r>
              <a:rPr lang="zh-CN" altLang="en-US" dirty="0"/>
              <a:t>以数据块为单位的日志文件</a:t>
            </a:r>
            <a:endParaRPr lang="zh-CN" altLang="en-US" sz="2000" dirty="0"/>
          </a:p>
        </p:txBody>
      </p:sp>
    </p:spTree>
    <p:extLst>
      <p:ext uri="{BB962C8B-B14F-4D97-AF65-F5344CB8AC3E}">
        <p14:creationId xmlns:p14="http://schemas.microsoft.com/office/powerpoint/2010/main" val="198632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8436">
                                            <p:txEl>
                                              <p:pRg st="0" end="0"/>
                                            </p:txEl>
                                          </p:spTgt>
                                        </p:tgtEl>
                                        <p:attrNameLst>
                                          <p:attrName>style.visibility</p:attrName>
                                        </p:attrNameLst>
                                      </p:cBhvr>
                                      <p:to>
                                        <p:strVal val="visible"/>
                                      </p:to>
                                    </p:set>
                                    <p:animEffect transition="in" filter="wipe(left)">
                                      <p:cBhvr>
                                        <p:cTn id="7" dur="500"/>
                                        <p:tgtEl>
                                          <p:spTgt spid="1843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8436">
                                            <p:txEl>
                                              <p:pRg st="1" end="1"/>
                                            </p:txEl>
                                          </p:spTgt>
                                        </p:tgtEl>
                                        <p:attrNameLst>
                                          <p:attrName>style.visibility</p:attrName>
                                        </p:attrNameLst>
                                      </p:cBhvr>
                                      <p:to>
                                        <p:strVal val="visible"/>
                                      </p:to>
                                    </p:set>
                                    <p:animEffect transition="in" filter="wipe(left)">
                                      <p:cBhvr>
                                        <p:cTn id="11" dur="500"/>
                                        <p:tgtEl>
                                          <p:spTgt spid="1843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8436">
                                            <p:txEl>
                                              <p:pRg st="2" end="2"/>
                                            </p:txEl>
                                          </p:spTgt>
                                        </p:tgtEl>
                                        <p:attrNameLst>
                                          <p:attrName>style.visibility</p:attrName>
                                        </p:attrNameLst>
                                      </p:cBhvr>
                                      <p:to>
                                        <p:strVal val="visible"/>
                                      </p:to>
                                    </p:set>
                                    <p:animEffect transition="in" filter="wipe(left)">
                                      <p:cBhvr>
                                        <p:cTn id="16" dur="500"/>
                                        <p:tgtEl>
                                          <p:spTgt spid="18436">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8436">
                                            <p:txEl>
                                              <p:pRg st="3" end="3"/>
                                            </p:txEl>
                                          </p:spTgt>
                                        </p:tgtEl>
                                        <p:attrNameLst>
                                          <p:attrName>style.visibility</p:attrName>
                                        </p:attrNameLst>
                                      </p:cBhvr>
                                      <p:to>
                                        <p:strVal val="visible"/>
                                      </p:to>
                                    </p:set>
                                    <p:animEffect transition="in" filter="wipe(left)">
                                      <p:cBhvr>
                                        <p:cTn id="20" dur="500"/>
                                        <p:tgtEl>
                                          <p:spTgt spid="18436">
                                            <p:txEl>
                                              <p:pRg st="3" end="3"/>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8436">
                                            <p:txEl>
                                              <p:pRg st="4" end="4"/>
                                            </p:txEl>
                                          </p:spTgt>
                                        </p:tgtEl>
                                        <p:attrNameLst>
                                          <p:attrName>style.visibility</p:attrName>
                                        </p:attrNameLst>
                                      </p:cBhvr>
                                      <p:to>
                                        <p:strVal val="visible"/>
                                      </p:to>
                                    </p:set>
                                    <p:animEffect transition="in" filter="wipe(left)">
                                      <p:cBhvr>
                                        <p:cTn id="24" dur="500"/>
                                        <p:tgtEl>
                                          <p:spTgt spid="1843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9460" name="Rectangle 3"/>
          <p:cNvSpPr>
            <a:spLocks noGrp="1" noChangeArrowheads="1"/>
          </p:cNvSpPr>
          <p:nvPr>
            <p:ph type="body" idx="4294967295"/>
          </p:nvPr>
        </p:nvSpPr>
        <p:spPr>
          <a:xfrm>
            <a:off x="457200" y="950913"/>
            <a:ext cx="8229600" cy="3792537"/>
          </a:xfrm>
        </p:spPr>
        <p:txBody>
          <a:bodyPr/>
          <a:lstStyle/>
          <a:p>
            <a:pPr eaLnBrk="1" hangingPunct="1">
              <a:lnSpc>
                <a:spcPct val="140000"/>
              </a:lnSpc>
            </a:pPr>
            <a:r>
              <a:rPr lang="zh-CN" altLang="en-US" dirty="0"/>
              <a:t>以记录为单位的日志文件内容</a:t>
            </a:r>
          </a:p>
          <a:p>
            <a:pPr lvl="1" eaLnBrk="1" hangingPunct="1">
              <a:lnSpc>
                <a:spcPct val="140000"/>
              </a:lnSpc>
              <a:spcBef>
                <a:spcPct val="50000"/>
              </a:spcBef>
            </a:pPr>
            <a:r>
              <a:rPr lang="zh-CN" altLang="en-US" dirty="0"/>
              <a:t>各个事务的开始标记</a:t>
            </a:r>
            <a:r>
              <a:rPr lang="en-US" altLang="zh-CN" dirty="0"/>
              <a:t>(BEGIN TRANSACTION)</a:t>
            </a:r>
          </a:p>
          <a:p>
            <a:pPr lvl="1" eaLnBrk="1" hangingPunct="1">
              <a:lnSpc>
                <a:spcPct val="140000"/>
              </a:lnSpc>
              <a:spcBef>
                <a:spcPct val="50000"/>
              </a:spcBef>
            </a:pPr>
            <a:r>
              <a:rPr lang="zh-CN" altLang="en-US" dirty="0"/>
              <a:t>各个事务的结束标记</a:t>
            </a:r>
            <a:r>
              <a:rPr lang="en-US" altLang="zh-CN" dirty="0"/>
              <a:t>(COMMIT</a:t>
            </a:r>
            <a:r>
              <a:rPr lang="zh-CN" altLang="en-US" dirty="0"/>
              <a:t>或</a:t>
            </a:r>
            <a:r>
              <a:rPr lang="en-US" altLang="zh-CN" dirty="0"/>
              <a:t>ROLLBACK)</a:t>
            </a:r>
          </a:p>
          <a:p>
            <a:pPr lvl="1" eaLnBrk="1" hangingPunct="1">
              <a:lnSpc>
                <a:spcPct val="140000"/>
              </a:lnSpc>
              <a:spcBef>
                <a:spcPct val="50000"/>
              </a:spcBef>
            </a:pPr>
            <a:r>
              <a:rPr lang="zh-CN" altLang="en-US" dirty="0"/>
              <a:t>各个事务的所有更新操作</a:t>
            </a:r>
          </a:p>
          <a:p>
            <a:pPr eaLnBrk="1" hangingPunct="1">
              <a:lnSpc>
                <a:spcPct val="140000"/>
              </a:lnSpc>
              <a:spcBef>
                <a:spcPct val="50000"/>
              </a:spcBef>
              <a:buFont typeface="Wingdings" pitchFamily="2" charset="2"/>
              <a:buNone/>
            </a:pPr>
            <a:r>
              <a:rPr lang="zh-CN" altLang="en-US" sz="2400" dirty="0"/>
              <a:t>     以上均作为日志文件中的一个日志记录 </a:t>
            </a:r>
            <a:r>
              <a:rPr lang="en-US" altLang="zh-CN" sz="2400" dirty="0"/>
              <a:t>(log  record)</a:t>
            </a:r>
          </a:p>
        </p:txBody>
      </p:sp>
      <p:sp>
        <p:nvSpPr>
          <p:cNvPr id="5" name="Rectangle 2"/>
          <p:cNvSpPr txBox="1">
            <a:spLocks noChangeArrowheads="1"/>
          </p:cNvSpPr>
          <p:nvPr/>
        </p:nvSpPr>
        <p:spPr bwMode="auto">
          <a:xfrm>
            <a:off x="971600" y="63972"/>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buFontTx/>
            </a:pPr>
            <a:r>
              <a:rPr lang="zh-CN" altLang="zh-CN" sz="3600" kern="0" dirty="0"/>
              <a:t>日志文件的格式和内容（续）</a:t>
            </a:r>
          </a:p>
        </p:txBody>
      </p:sp>
    </p:spTree>
    <p:extLst>
      <p:ext uri="{BB962C8B-B14F-4D97-AF65-F5344CB8AC3E}">
        <p14:creationId xmlns:p14="http://schemas.microsoft.com/office/powerpoint/2010/main" val="553472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460">
                                            <p:txEl>
                                              <p:pRg st="1" end="1"/>
                                            </p:txEl>
                                          </p:spTgt>
                                        </p:tgtEl>
                                        <p:attrNameLst>
                                          <p:attrName>style.visibility</p:attrName>
                                        </p:attrNameLst>
                                      </p:cBhvr>
                                      <p:to>
                                        <p:strVal val="visible"/>
                                      </p:to>
                                    </p:set>
                                    <p:animEffect transition="in" filter="wipe(left)">
                                      <p:cBhvr>
                                        <p:cTn id="7" dur="500"/>
                                        <p:tgtEl>
                                          <p:spTgt spid="1946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9460">
                                            <p:txEl>
                                              <p:pRg st="2" end="2"/>
                                            </p:txEl>
                                          </p:spTgt>
                                        </p:tgtEl>
                                        <p:attrNameLst>
                                          <p:attrName>style.visibility</p:attrName>
                                        </p:attrNameLst>
                                      </p:cBhvr>
                                      <p:to>
                                        <p:strVal val="visible"/>
                                      </p:to>
                                    </p:set>
                                    <p:animEffect transition="in" filter="wipe(left)">
                                      <p:cBhvr>
                                        <p:cTn id="12" dur="500"/>
                                        <p:tgtEl>
                                          <p:spTgt spid="1946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60">
                                            <p:txEl>
                                              <p:pRg st="3" end="3"/>
                                            </p:txEl>
                                          </p:spTgt>
                                        </p:tgtEl>
                                        <p:attrNameLst>
                                          <p:attrName>style.visibility</p:attrName>
                                        </p:attrNameLst>
                                      </p:cBhvr>
                                      <p:to>
                                        <p:strVal val="visible"/>
                                      </p:to>
                                    </p:set>
                                    <p:animEffect transition="in" filter="wipe(left)">
                                      <p:cBhvr>
                                        <p:cTn id="17" dur="500"/>
                                        <p:tgtEl>
                                          <p:spTgt spid="1946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9460">
                                            <p:txEl>
                                              <p:pRg st="4" end="4"/>
                                            </p:txEl>
                                          </p:spTgt>
                                        </p:tgtEl>
                                        <p:attrNameLst>
                                          <p:attrName>style.visibility</p:attrName>
                                        </p:attrNameLst>
                                      </p:cBhvr>
                                      <p:to>
                                        <p:strVal val="visible"/>
                                      </p:to>
                                    </p:set>
                                    <p:animEffect transition="in" filter="wipe(left)">
                                      <p:cBhvr>
                                        <p:cTn id="22" dur="500"/>
                                        <p:tgtEl>
                                          <p:spTgt spid="1946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20484" name="Rectangle 3"/>
          <p:cNvSpPr>
            <a:spLocks noGrp="1" noChangeArrowheads="1"/>
          </p:cNvSpPr>
          <p:nvPr>
            <p:ph type="body" idx="4294967295"/>
          </p:nvPr>
        </p:nvSpPr>
        <p:spPr>
          <a:xfrm>
            <a:off x="755650" y="699542"/>
            <a:ext cx="8064500" cy="4184055"/>
          </a:xfrm>
        </p:spPr>
        <p:txBody>
          <a:bodyPr/>
          <a:lstStyle/>
          <a:p>
            <a:pPr eaLnBrk="1" hangingPunct="1"/>
            <a:r>
              <a:rPr lang="zh-CN" altLang="en-US" dirty="0"/>
              <a:t>记录事务开始标记的日志记录</a:t>
            </a:r>
            <a:endParaRPr lang="en-US" altLang="zh-CN" dirty="0"/>
          </a:p>
          <a:p>
            <a:pPr marL="0" indent="0" eaLnBrk="1" hangingPunct="1">
              <a:buNone/>
            </a:pPr>
            <a:endParaRPr lang="en-US" altLang="zh-CN" dirty="0"/>
          </a:p>
          <a:p>
            <a:pPr lvl="1" eaLnBrk="1" hangingPunct="1">
              <a:lnSpc>
                <a:spcPct val="140000"/>
              </a:lnSpc>
            </a:pPr>
            <a:r>
              <a:rPr lang="zh-CN" altLang="en-US" dirty="0">
                <a:cs typeface="+mn-cs"/>
              </a:rPr>
              <a:t>事务标志</a:t>
            </a:r>
            <a:r>
              <a:rPr lang="en-US" altLang="zh-CN" dirty="0">
                <a:cs typeface="+mn-cs"/>
              </a:rPr>
              <a:t>+</a:t>
            </a:r>
            <a:r>
              <a:rPr lang="zh-CN" altLang="en-US" dirty="0">
                <a:cs typeface="+mn-cs"/>
              </a:rPr>
              <a:t> </a:t>
            </a:r>
            <a:r>
              <a:rPr lang="en-US" altLang="zh-CN" dirty="0">
                <a:cs typeface="+mn-cs"/>
              </a:rPr>
              <a:t>BEGIN TRANSACTION</a:t>
            </a:r>
          </a:p>
          <a:p>
            <a:pPr marL="457200" lvl="1" indent="0" eaLnBrk="1" hangingPunct="1">
              <a:lnSpc>
                <a:spcPct val="140000"/>
              </a:lnSpc>
              <a:buNone/>
            </a:pPr>
            <a:r>
              <a:rPr lang="en-US" altLang="zh-CN" dirty="0"/>
              <a:t>    </a:t>
            </a:r>
            <a:r>
              <a:rPr lang="zh-CN" altLang="en-US" dirty="0"/>
              <a:t>例：</a:t>
            </a:r>
            <a:r>
              <a:rPr lang="en-US" altLang="zh-CN" dirty="0"/>
              <a:t>	T1 BEGIN TRANSACTION</a:t>
            </a:r>
            <a:endParaRPr lang="en-US" altLang="zh-CN" sz="2800" dirty="0"/>
          </a:p>
        </p:txBody>
      </p:sp>
      <p:sp>
        <p:nvSpPr>
          <p:cNvPr id="5" name="Rectangle 2"/>
          <p:cNvSpPr txBox="1">
            <a:spLocks noChangeArrowheads="1"/>
          </p:cNvSpPr>
          <p:nvPr/>
        </p:nvSpPr>
        <p:spPr bwMode="auto">
          <a:xfrm>
            <a:off x="971600" y="63972"/>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buFontTx/>
            </a:pPr>
            <a:r>
              <a:rPr lang="zh-CN" altLang="zh-CN" sz="3600" kern="0" dirty="0"/>
              <a:t>日志文件的格式和内容（续）</a:t>
            </a:r>
          </a:p>
        </p:txBody>
      </p:sp>
    </p:spTree>
    <p:extLst>
      <p:ext uri="{BB962C8B-B14F-4D97-AF65-F5344CB8AC3E}">
        <p14:creationId xmlns:p14="http://schemas.microsoft.com/office/powerpoint/2010/main" val="2869920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484">
                                            <p:txEl>
                                              <p:pRg st="2" end="2"/>
                                            </p:txEl>
                                          </p:spTgt>
                                        </p:tgtEl>
                                        <p:attrNameLst>
                                          <p:attrName>style.visibility</p:attrName>
                                        </p:attrNameLst>
                                      </p:cBhvr>
                                      <p:to>
                                        <p:strVal val="visible"/>
                                      </p:to>
                                    </p:set>
                                    <p:animEffect transition="in" filter="wipe(left)">
                                      <p:cBhvr>
                                        <p:cTn id="7" dur="500"/>
                                        <p:tgtEl>
                                          <p:spTgt spid="2048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484">
                                            <p:txEl>
                                              <p:pRg st="3" end="3"/>
                                            </p:txEl>
                                          </p:spTgt>
                                        </p:tgtEl>
                                        <p:attrNameLst>
                                          <p:attrName>style.visibility</p:attrName>
                                        </p:attrNameLst>
                                      </p:cBhvr>
                                      <p:to>
                                        <p:strVal val="visible"/>
                                      </p:to>
                                    </p:set>
                                    <p:animEffect transition="in" filter="wipe(left)">
                                      <p:cBhvr>
                                        <p:cTn id="12" dur="500"/>
                                        <p:tgtEl>
                                          <p:spTgt spid="2048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FDA03-E046-169E-EC74-1B3C390EC880}"/>
            </a:ext>
          </a:extLst>
        </p:cNvPr>
        <p:cNvGrpSpPr/>
        <p:nvPr/>
      </p:nvGrpSpPr>
      <p:grpSpPr>
        <a:xfrm>
          <a:off x="0" y="0"/>
          <a:ext cx="0" cy="0"/>
          <a:chOff x="0" y="0"/>
          <a:chExt cx="0" cy="0"/>
        </a:xfrm>
      </p:grpSpPr>
      <p:sp>
        <p:nvSpPr>
          <p:cNvPr id="20482" name="页脚占位符 4">
            <a:extLst>
              <a:ext uri="{FF2B5EF4-FFF2-40B4-BE49-F238E27FC236}">
                <a16:creationId xmlns:a16="http://schemas.microsoft.com/office/drawing/2014/main" id="{F50868EC-C8C9-82A1-3DC7-B6410369849C}"/>
              </a:ext>
            </a:extLst>
          </p:cNvPr>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20484" name="Rectangle 3">
            <a:extLst>
              <a:ext uri="{FF2B5EF4-FFF2-40B4-BE49-F238E27FC236}">
                <a16:creationId xmlns:a16="http://schemas.microsoft.com/office/drawing/2014/main" id="{C7640220-40D2-3CE7-4038-6A84E7545DD8}"/>
              </a:ext>
            </a:extLst>
          </p:cNvPr>
          <p:cNvSpPr>
            <a:spLocks noGrp="1" noChangeArrowheads="1"/>
          </p:cNvSpPr>
          <p:nvPr>
            <p:ph type="body" idx="4294967295"/>
          </p:nvPr>
        </p:nvSpPr>
        <p:spPr>
          <a:xfrm>
            <a:off x="755650" y="699542"/>
            <a:ext cx="8064500" cy="4184055"/>
          </a:xfrm>
        </p:spPr>
        <p:txBody>
          <a:bodyPr/>
          <a:lstStyle/>
          <a:p>
            <a:pPr eaLnBrk="1" hangingPunct="1"/>
            <a:r>
              <a:rPr lang="zh-CN" altLang="en-US" dirty="0"/>
              <a:t>记录事务结束标记的日志记录</a:t>
            </a:r>
            <a:endParaRPr lang="en-US" altLang="zh-CN" dirty="0"/>
          </a:p>
          <a:p>
            <a:pPr marL="0" indent="0" eaLnBrk="1" hangingPunct="1">
              <a:buNone/>
            </a:pPr>
            <a:endParaRPr lang="en-US" altLang="zh-CN" dirty="0"/>
          </a:p>
          <a:p>
            <a:pPr lvl="1" eaLnBrk="1" hangingPunct="1">
              <a:lnSpc>
                <a:spcPct val="140000"/>
              </a:lnSpc>
            </a:pPr>
            <a:r>
              <a:rPr lang="zh-CN" altLang="en-US" dirty="0">
                <a:cs typeface="+mn-cs"/>
              </a:rPr>
              <a:t>事务标志</a:t>
            </a:r>
            <a:r>
              <a:rPr lang="en-US" altLang="zh-CN" dirty="0">
                <a:cs typeface="+mn-cs"/>
              </a:rPr>
              <a:t>+</a:t>
            </a:r>
            <a:r>
              <a:rPr lang="zh-CN" altLang="en-US" dirty="0">
                <a:cs typeface="+mn-cs"/>
              </a:rPr>
              <a:t> </a:t>
            </a:r>
            <a:r>
              <a:rPr lang="en-US" altLang="zh-CN" dirty="0">
                <a:cs typeface="+mn-cs"/>
              </a:rPr>
              <a:t>COMMIT</a:t>
            </a:r>
          </a:p>
          <a:p>
            <a:pPr lvl="1" eaLnBrk="1" hangingPunct="1">
              <a:lnSpc>
                <a:spcPct val="140000"/>
              </a:lnSpc>
            </a:pPr>
            <a:r>
              <a:rPr lang="zh-CN" altLang="en-US" dirty="0"/>
              <a:t>事务标志</a:t>
            </a:r>
            <a:r>
              <a:rPr lang="en-US" altLang="zh-CN" dirty="0"/>
              <a:t>+</a:t>
            </a:r>
            <a:r>
              <a:rPr lang="zh-CN" altLang="en-US" dirty="0"/>
              <a:t> </a:t>
            </a:r>
            <a:r>
              <a:rPr lang="en-US" altLang="zh-CN" dirty="0"/>
              <a:t>ROLLBACK</a:t>
            </a:r>
            <a:endParaRPr lang="en-US" altLang="zh-CN" dirty="0">
              <a:cs typeface="+mn-cs"/>
            </a:endParaRPr>
          </a:p>
          <a:p>
            <a:pPr marL="457200" lvl="1" indent="0" eaLnBrk="1" hangingPunct="1">
              <a:lnSpc>
                <a:spcPct val="140000"/>
              </a:lnSpc>
              <a:buNone/>
            </a:pPr>
            <a:r>
              <a:rPr lang="en-US" altLang="zh-CN" dirty="0"/>
              <a:t>    </a:t>
            </a:r>
            <a:r>
              <a:rPr lang="zh-CN" altLang="en-US" dirty="0"/>
              <a:t>例：</a:t>
            </a:r>
            <a:r>
              <a:rPr lang="en-US" altLang="zh-CN" dirty="0"/>
              <a:t>	T1 </a:t>
            </a:r>
            <a:r>
              <a:rPr lang="en-US" altLang="zh-CN" sz="2000" dirty="0"/>
              <a:t>COMMIT</a:t>
            </a:r>
            <a:endParaRPr lang="en-US" altLang="zh-CN" dirty="0"/>
          </a:p>
          <a:p>
            <a:pPr marL="457200" lvl="1" indent="0" eaLnBrk="1" hangingPunct="1">
              <a:lnSpc>
                <a:spcPct val="140000"/>
              </a:lnSpc>
              <a:buNone/>
            </a:pPr>
            <a:r>
              <a:rPr lang="zh-CN" altLang="en-US" sz="2800" dirty="0"/>
              <a:t>              </a:t>
            </a:r>
            <a:r>
              <a:rPr lang="en-US" altLang="zh-CN" sz="2800" dirty="0"/>
              <a:t>T2 ROLLBACK</a:t>
            </a:r>
          </a:p>
        </p:txBody>
      </p:sp>
      <p:sp>
        <p:nvSpPr>
          <p:cNvPr id="5" name="Rectangle 2">
            <a:extLst>
              <a:ext uri="{FF2B5EF4-FFF2-40B4-BE49-F238E27FC236}">
                <a16:creationId xmlns:a16="http://schemas.microsoft.com/office/drawing/2014/main" id="{00857D20-BC0D-A3DA-A027-4948D3FA56C7}"/>
              </a:ext>
            </a:extLst>
          </p:cNvPr>
          <p:cNvSpPr txBox="1">
            <a:spLocks noChangeArrowheads="1"/>
          </p:cNvSpPr>
          <p:nvPr/>
        </p:nvSpPr>
        <p:spPr bwMode="auto">
          <a:xfrm>
            <a:off x="971600" y="63972"/>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buFontTx/>
            </a:pPr>
            <a:r>
              <a:rPr lang="zh-CN" altLang="zh-CN" sz="3600" kern="0" dirty="0"/>
              <a:t>日志文件的格式和内容（续）</a:t>
            </a:r>
          </a:p>
        </p:txBody>
      </p:sp>
    </p:spTree>
    <p:extLst>
      <p:ext uri="{BB962C8B-B14F-4D97-AF65-F5344CB8AC3E}">
        <p14:creationId xmlns:p14="http://schemas.microsoft.com/office/powerpoint/2010/main" val="3529556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484">
                                            <p:txEl>
                                              <p:pRg st="2" end="2"/>
                                            </p:txEl>
                                          </p:spTgt>
                                        </p:tgtEl>
                                        <p:attrNameLst>
                                          <p:attrName>style.visibility</p:attrName>
                                        </p:attrNameLst>
                                      </p:cBhvr>
                                      <p:to>
                                        <p:strVal val="visible"/>
                                      </p:to>
                                    </p:set>
                                    <p:animEffect transition="in" filter="wipe(left)">
                                      <p:cBhvr>
                                        <p:cTn id="7" dur="500"/>
                                        <p:tgtEl>
                                          <p:spTgt spid="20484">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484">
                                            <p:txEl>
                                              <p:pRg st="3" end="3"/>
                                            </p:txEl>
                                          </p:spTgt>
                                        </p:tgtEl>
                                        <p:attrNameLst>
                                          <p:attrName>style.visibility</p:attrName>
                                        </p:attrNameLst>
                                      </p:cBhvr>
                                      <p:to>
                                        <p:strVal val="visible"/>
                                      </p:to>
                                    </p:set>
                                    <p:animEffect transition="in" filter="wipe(left)">
                                      <p:cBhvr>
                                        <p:cTn id="12" dur="500"/>
                                        <p:tgtEl>
                                          <p:spTgt spid="20484">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484">
                                            <p:txEl>
                                              <p:pRg st="4" end="4"/>
                                            </p:txEl>
                                          </p:spTgt>
                                        </p:tgtEl>
                                        <p:attrNameLst>
                                          <p:attrName>style.visibility</p:attrName>
                                        </p:attrNameLst>
                                      </p:cBhvr>
                                      <p:to>
                                        <p:strVal val="visible"/>
                                      </p:to>
                                    </p:set>
                                    <p:animEffect transition="in" filter="wipe(left)">
                                      <p:cBhvr>
                                        <p:cTn id="17" dur="500"/>
                                        <p:tgtEl>
                                          <p:spTgt spid="2048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484">
                                            <p:txEl>
                                              <p:pRg st="5" end="5"/>
                                            </p:txEl>
                                          </p:spTgt>
                                        </p:tgtEl>
                                        <p:attrNameLst>
                                          <p:attrName>style.visibility</p:attrName>
                                        </p:attrNameLst>
                                      </p:cBhvr>
                                      <p:to>
                                        <p:strVal val="visible"/>
                                      </p:to>
                                    </p:set>
                                    <p:animEffect transition="in" filter="wipe(left)">
                                      <p:cBhvr>
                                        <p:cTn id="22" dur="500"/>
                                        <p:tgtEl>
                                          <p:spTgt spid="2048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en-US" altLang="zh-CN" sz="1400">
              <a:solidFill>
                <a:srgbClr val="F03628"/>
              </a:solidFill>
            </a:endParaRPr>
          </a:p>
        </p:txBody>
      </p:sp>
      <p:sp>
        <p:nvSpPr>
          <p:cNvPr id="6147" name="Rectangle 2"/>
          <p:cNvSpPr>
            <a:spLocks noGrp="1" noChangeArrowheads="1"/>
          </p:cNvSpPr>
          <p:nvPr>
            <p:ph type="title" idx="4294967295"/>
          </p:nvPr>
        </p:nvSpPr>
        <p:spPr>
          <a:xfrm>
            <a:off x="914400" y="123478"/>
            <a:ext cx="7391400" cy="422275"/>
          </a:xfrm>
        </p:spPr>
        <p:txBody>
          <a:bodyPr/>
          <a:lstStyle/>
          <a:p>
            <a:pPr eaLnBrk="1" hangingPunct="1"/>
            <a:r>
              <a:rPr lang="zh-CN" altLang="zh-CN" sz="3600" dirty="0"/>
              <a:t>定义事务</a:t>
            </a:r>
          </a:p>
        </p:txBody>
      </p:sp>
      <p:sp>
        <p:nvSpPr>
          <p:cNvPr id="7172" name="Rectangle 3"/>
          <p:cNvSpPr>
            <a:spLocks noGrp="1" noChangeArrowheads="1"/>
          </p:cNvSpPr>
          <p:nvPr>
            <p:ph type="body" idx="4294967295"/>
          </p:nvPr>
        </p:nvSpPr>
        <p:spPr>
          <a:xfrm>
            <a:off x="687388" y="844550"/>
            <a:ext cx="7772400" cy="3086100"/>
          </a:xfrm>
        </p:spPr>
        <p:txBody>
          <a:bodyPr/>
          <a:lstStyle/>
          <a:p>
            <a:pPr eaLnBrk="1" hangingPunct="1"/>
            <a:r>
              <a:rPr lang="zh-CN" altLang="en-US" sz="2400" dirty="0"/>
              <a:t>显式定义方式</a:t>
            </a:r>
          </a:p>
          <a:p>
            <a:pPr eaLnBrk="1" hangingPunct="1">
              <a:spcBef>
                <a:spcPts val="200"/>
              </a:spcBef>
              <a:buFont typeface="Wingdings" pitchFamily="2" charset="2"/>
              <a:buNone/>
            </a:pPr>
            <a:r>
              <a:rPr lang="zh-CN" altLang="en-US" dirty="0"/>
              <a:t>   </a:t>
            </a:r>
            <a:r>
              <a:rPr lang="en-US" altLang="zh-CN" sz="1800" dirty="0"/>
              <a:t>BEGIN TRANSACTION                   BEGIN TRANSACTION</a:t>
            </a:r>
          </a:p>
          <a:p>
            <a:pPr eaLnBrk="1" hangingPunct="1">
              <a:buFont typeface="Wingdings" pitchFamily="2" charset="2"/>
              <a:buNone/>
            </a:pPr>
            <a:r>
              <a:rPr lang="en-US" altLang="zh-CN" sz="1800" dirty="0"/>
              <a:t>          SQL </a:t>
            </a:r>
            <a:r>
              <a:rPr lang="zh-CN" altLang="en-US" sz="1800" dirty="0"/>
              <a:t>语句1</a:t>
            </a:r>
            <a:r>
              <a:rPr lang="en-US" altLang="zh-CN" sz="1800" dirty="0"/>
              <a:t>                                             SQL </a:t>
            </a:r>
            <a:r>
              <a:rPr lang="zh-CN" altLang="en-US" sz="1800" dirty="0"/>
              <a:t>语句1</a:t>
            </a:r>
          </a:p>
          <a:p>
            <a:pPr eaLnBrk="1" hangingPunct="1">
              <a:buFont typeface="Wingdings" pitchFamily="2" charset="2"/>
              <a:buNone/>
            </a:pPr>
            <a:r>
              <a:rPr lang="zh-CN" altLang="en-US" sz="1800" dirty="0"/>
              <a:t>          </a:t>
            </a:r>
            <a:r>
              <a:rPr lang="en-US" altLang="zh-CN" sz="1800" dirty="0"/>
              <a:t>SQL </a:t>
            </a:r>
            <a:r>
              <a:rPr lang="zh-CN" altLang="en-US" sz="1800" dirty="0"/>
              <a:t>语句2                                             </a:t>
            </a:r>
            <a:r>
              <a:rPr lang="en-US" altLang="zh-CN" sz="1800" dirty="0"/>
              <a:t>SQL </a:t>
            </a:r>
            <a:r>
              <a:rPr lang="zh-CN" altLang="en-US" sz="1800" dirty="0"/>
              <a:t>语句2</a:t>
            </a:r>
            <a:endParaRPr lang="en-US" altLang="zh-CN" sz="1800" dirty="0"/>
          </a:p>
          <a:p>
            <a:pPr eaLnBrk="1" hangingPunct="1">
              <a:buFont typeface="Wingdings" pitchFamily="2" charset="2"/>
              <a:buNone/>
            </a:pPr>
            <a:r>
              <a:rPr lang="en-US" altLang="zh-CN" sz="1800" dirty="0"/>
              <a:t>          </a:t>
            </a:r>
            <a:r>
              <a:rPr lang="zh-CN" altLang="en-US" sz="1800" dirty="0"/>
              <a:t>。。。。。                                            。。。。。</a:t>
            </a:r>
          </a:p>
          <a:p>
            <a:pPr eaLnBrk="1" hangingPunct="1">
              <a:buFont typeface="Wingdings" pitchFamily="2" charset="2"/>
              <a:buNone/>
            </a:pPr>
            <a:r>
              <a:rPr lang="zh-CN" altLang="en-US" sz="1800" dirty="0"/>
              <a:t>     </a:t>
            </a:r>
            <a:r>
              <a:rPr lang="en-US" altLang="zh-CN" sz="1800" dirty="0"/>
              <a:t>COMMIT                                           ROLLBACK</a:t>
            </a:r>
          </a:p>
        </p:txBody>
      </p:sp>
      <p:sp>
        <p:nvSpPr>
          <p:cNvPr id="7174" name="AutoShape 7"/>
          <p:cNvSpPr>
            <a:spLocks/>
          </p:cNvSpPr>
          <p:nvPr/>
        </p:nvSpPr>
        <p:spPr bwMode="auto">
          <a:xfrm>
            <a:off x="2399386" y="3219822"/>
            <a:ext cx="5324475" cy="1189038"/>
          </a:xfrm>
          <a:prstGeom prst="borderCallout2">
            <a:avLst>
              <a:gd name="adj1" fmla="val 7213"/>
              <a:gd name="adj2" fmla="val -1431"/>
              <a:gd name="adj3" fmla="val 7213"/>
              <a:gd name="adj4" fmla="val -6736"/>
              <a:gd name="adj5" fmla="val -13625"/>
              <a:gd name="adj6" fmla="val -12255"/>
            </a:avLst>
          </a:prstGeom>
          <a:solidFill>
            <a:srgbClr val="FFFF00"/>
          </a:solidFill>
          <a:ln w="25400">
            <a:solidFill>
              <a:schemeClr val="tx1"/>
            </a:solidFill>
            <a:miter lim="800000"/>
            <a:headEnd/>
            <a:tailEnd/>
          </a:ln>
        </p:spPr>
        <p:txBody>
          <a:bodyPr anchor="ctr"/>
          <a:lstStyle/>
          <a:p>
            <a:pPr lvl="1">
              <a:buSzPct val="85000"/>
              <a:buFont typeface="Wingdings" pitchFamily="2" charset="2"/>
              <a:buChar char="l"/>
            </a:pPr>
            <a:endParaRPr lang="en-US" altLang="zh-CN" b="1" dirty="0">
              <a:latin typeface="Times New Roman" pitchFamily="18" charset="0"/>
            </a:endParaRPr>
          </a:p>
          <a:p>
            <a:pPr marL="361950" indent="-276225">
              <a:buSzPct val="85000"/>
              <a:buFont typeface="Wingdings" pitchFamily="2" charset="2"/>
              <a:buChar char="l"/>
            </a:pPr>
            <a:r>
              <a:rPr lang="zh-CN" altLang="en-US" b="1" dirty="0">
                <a:latin typeface="Times New Roman" pitchFamily="18" charset="0"/>
              </a:rPr>
              <a:t>事务正常结束   </a:t>
            </a:r>
          </a:p>
          <a:p>
            <a:pPr marL="361950" indent="-276225">
              <a:buSzPct val="85000"/>
              <a:buFont typeface="Wingdings" pitchFamily="2" charset="2"/>
              <a:buChar char="l"/>
            </a:pPr>
            <a:r>
              <a:rPr lang="zh-CN" altLang="en-US" b="1" dirty="0">
                <a:solidFill>
                  <a:srgbClr val="FF00FF"/>
                </a:solidFill>
                <a:latin typeface="Times New Roman" pitchFamily="18" charset="0"/>
              </a:rPr>
              <a:t>提交</a:t>
            </a:r>
            <a:r>
              <a:rPr lang="zh-CN" altLang="en-US" b="1" dirty="0">
                <a:latin typeface="Times New Roman" pitchFamily="18" charset="0"/>
              </a:rPr>
              <a:t>事务的所有操作</a:t>
            </a:r>
            <a:endParaRPr lang="en-US" altLang="zh-CN" b="1" dirty="0">
              <a:latin typeface="Times New Roman" pitchFamily="18" charset="0"/>
            </a:endParaRPr>
          </a:p>
          <a:p>
            <a:pPr marL="361950" indent="-276225">
              <a:buSzPct val="85000"/>
              <a:buFont typeface="Wingdings" pitchFamily="2" charset="2"/>
              <a:buChar char="l"/>
            </a:pPr>
            <a:r>
              <a:rPr lang="zh-CN" altLang="en-US" b="1" dirty="0">
                <a:latin typeface="Times New Roman" pitchFamily="18" charset="0"/>
              </a:rPr>
              <a:t>事务中所有对数据库的更新写回到磁盘上的物理数据库中</a:t>
            </a:r>
          </a:p>
          <a:p>
            <a:pPr marL="342900" indent="-342900" algn="ctr">
              <a:buSzPct val="100000"/>
              <a:buFont typeface="Wingdings" pitchFamily="2" charset="2"/>
              <a:buNone/>
            </a:pPr>
            <a:endParaRPr lang="en-US" altLang="zh-CN" b="1" dirty="0">
              <a:latin typeface="Times New Roman" pitchFamily="18" charset="0"/>
            </a:endParaRPr>
          </a:p>
        </p:txBody>
      </p:sp>
      <p:cxnSp>
        <p:nvCxnSpPr>
          <p:cNvPr id="3" name="直接连接符 2"/>
          <p:cNvCxnSpPr/>
          <p:nvPr/>
        </p:nvCxnSpPr>
        <p:spPr bwMode="auto">
          <a:xfrm>
            <a:off x="1043608" y="1707654"/>
            <a:ext cx="2592288" cy="0"/>
          </a:xfrm>
          <a:prstGeom prst="line">
            <a:avLst/>
          </a:prstGeom>
          <a:noFill/>
          <a:ln w="28575"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4716016" y="1707654"/>
            <a:ext cx="2592288" cy="0"/>
          </a:xfrm>
          <a:prstGeom prst="line">
            <a:avLst/>
          </a:prstGeom>
          <a:noFill/>
          <a:ln w="28575" cap="flat" cmpd="sng" algn="ctr">
            <a:solidFill>
              <a:srgbClr val="FF0000"/>
            </a:solidFill>
            <a:prstDash val="solid"/>
            <a:round/>
            <a:headEnd type="none" w="med" len="med"/>
            <a:tailEnd type="none" w="med" len="med"/>
          </a:ln>
          <a:effectLst/>
        </p:spPr>
      </p:cxnSp>
      <p:cxnSp>
        <p:nvCxnSpPr>
          <p:cNvPr id="12" name="直接连接符 11"/>
          <p:cNvCxnSpPr/>
          <p:nvPr/>
        </p:nvCxnSpPr>
        <p:spPr bwMode="auto">
          <a:xfrm>
            <a:off x="1043608" y="3003798"/>
            <a:ext cx="1008112" cy="0"/>
          </a:xfrm>
          <a:prstGeom prst="line">
            <a:avLst/>
          </a:prstGeom>
          <a:noFill/>
          <a:ln w="28575" cap="flat" cmpd="sng" algn="ctr">
            <a:solidFill>
              <a:srgbClr val="FF0000"/>
            </a:solidFill>
            <a:prstDash val="solid"/>
            <a:round/>
            <a:headEnd type="none" w="med" len="med"/>
            <a:tailEnd type="none" w="med" len="med"/>
          </a:ln>
          <a:effectLst/>
        </p:spPr>
      </p:cxnSp>
      <p:cxnSp>
        <p:nvCxnSpPr>
          <p:cNvPr id="13" name="直接连接符 12"/>
          <p:cNvCxnSpPr/>
          <p:nvPr/>
        </p:nvCxnSpPr>
        <p:spPr bwMode="auto">
          <a:xfrm>
            <a:off x="4716016" y="3003798"/>
            <a:ext cx="1368152" cy="0"/>
          </a:xfrm>
          <a:prstGeom prst="line">
            <a:avLst/>
          </a:prstGeom>
          <a:noFill/>
          <a:ln w="28575" cap="flat" cmpd="sng" algn="ctr">
            <a:solidFill>
              <a:srgbClr val="FF0000"/>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 calcmode="lin" valueType="num">
                                      <p:cBhvr additive="base">
                                        <p:cTn id="7" dur="500" fill="hold"/>
                                        <p:tgtEl>
                                          <p:spTgt spid="71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anim calcmode="lin" valueType="num">
                                      <p:cBhvr additive="base">
                                        <p:cTn id="11"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2">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anim calcmode="lin" valueType="num">
                                      <p:cBhvr additive="base">
                                        <p:cTn id="15" dur="500" fill="hold"/>
                                        <p:tgtEl>
                                          <p:spTgt spid="717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2">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anim calcmode="lin" valueType="num">
                                      <p:cBhvr additive="base">
                                        <p:cTn id="19" dur="500" fill="hold"/>
                                        <p:tgtEl>
                                          <p:spTgt spid="717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2">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7172">
                                            <p:txEl>
                                              <p:pRg st="4" end="4"/>
                                            </p:txEl>
                                          </p:spTgt>
                                        </p:tgtEl>
                                        <p:attrNameLst>
                                          <p:attrName>style.visibility</p:attrName>
                                        </p:attrNameLst>
                                      </p:cBhvr>
                                      <p:to>
                                        <p:strVal val="visible"/>
                                      </p:to>
                                    </p:set>
                                    <p:anim calcmode="lin" valueType="num">
                                      <p:cBhvr additive="base">
                                        <p:cTn id="23" dur="500" fill="hold"/>
                                        <p:tgtEl>
                                          <p:spTgt spid="717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72">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7172">
                                            <p:txEl>
                                              <p:pRg st="5" end="5"/>
                                            </p:txEl>
                                          </p:spTgt>
                                        </p:tgtEl>
                                        <p:attrNameLst>
                                          <p:attrName>style.visibility</p:attrName>
                                        </p:attrNameLst>
                                      </p:cBhvr>
                                      <p:to>
                                        <p:strVal val="visible"/>
                                      </p:to>
                                    </p:set>
                                    <p:anim calcmode="lin" valueType="num">
                                      <p:cBhvr additive="base">
                                        <p:cTn id="27" dur="500" fill="hold"/>
                                        <p:tgtEl>
                                          <p:spTgt spid="717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2">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par>
                          <p:cTn id="34" fill="hold">
                            <p:stCondLst>
                              <p:cond delay="500"/>
                            </p:stCondLst>
                            <p:childTnLst>
                              <p:par>
                                <p:cTn id="35" presetID="22" presetClass="entr" presetSubtype="8" fill="hold" nodeType="afterEffect">
                                  <p:stCondLst>
                                    <p:cond delay="25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par>
                          <p:cTn id="43" fill="hold">
                            <p:stCondLst>
                              <p:cond delay="500"/>
                            </p:stCondLst>
                            <p:childTnLst>
                              <p:par>
                                <p:cTn id="44" presetID="22" presetClass="entr" presetSubtype="8" fill="hold" nodeType="afterEffect">
                                  <p:stCondLst>
                                    <p:cond delay="25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nodeType="clickEffect">
                                  <p:stCondLst>
                                    <p:cond delay="0"/>
                                  </p:stCondLst>
                                  <p:childTnLst>
                                    <p:set>
                                      <p:cBhvr>
                                        <p:cTn id="50" dur="1" fill="hold">
                                          <p:stCondLst>
                                            <p:cond delay="0"/>
                                          </p:stCondLst>
                                        </p:cTn>
                                        <p:tgtEl>
                                          <p:spTgt spid="7174"/>
                                        </p:tgtEl>
                                        <p:attrNameLst>
                                          <p:attrName>style.visibility</p:attrName>
                                        </p:attrNameLst>
                                      </p:cBhvr>
                                      <p:to>
                                        <p:strVal val="visible"/>
                                      </p:to>
                                    </p:set>
                                    <p:animEffect transition="in" filter="blinds(horizontal)">
                                      <p:cBhvr>
                                        <p:cTn id="51" dur="500"/>
                                        <p:tgtEl>
                                          <p:spTgt spid="717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xit" presetSubtype="0" fill="hold" grpId="0" nodeType="clickEffect">
                                  <p:stCondLst>
                                    <p:cond delay="0"/>
                                  </p:stCondLst>
                                  <p:childTnLst>
                                    <p:set>
                                      <p:cBhvr>
                                        <p:cTn id="55" dur="1" fill="hold">
                                          <p:stCondLst>
                                            <p:cond delay="0"/>
                                          </p:stCondLst>
                                        </p:cTn>
                                        <p:tgtEl>
                                          <p:spTgt spid="717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uiExpand="1" build="allAtOnce"/>
      <p:bldP spid="7174" grpId="0" uiExpand="1" bldLvl="0" animBg="1"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6D972-80A4-4EE9-B9CA-635E0008C631}"/>
            </a:ext>
          </a:extLst>
        </p:cNvPr>
        <p:cNvGrpSpPr/>
        <p:nvPr/>
      </p:nvGrpSpPr>
      <p:grpSpPr>
        <a:xfrm>
          <a:off x="0" y="0"/>
          <a:ext cx="0" cy="0"/>
          <a:chOff x="0" y="0"/>
          <a:chExt cx="0" cy="0"/>
        </a:xfrm>
      </p:grpSpPr>
      <p:sp>
        <p:nvSpPr>
          <p:cNvPr id="20482" name="页脚占位符 4">
            <a:extLst>
              <a:ext uri="{FF2B5EF4-FFF2-40B4-BE49-F238E27FC236}">
                <a16:creationId xmlns:a16="http://schemas.microsoft.com/office/drawing/2014/main" id="{7A51E553-7F0A-1C8F-55A2-2F6BBE1C0004}"/>
              </a:ext>
            </a:extLst>
          </p:cNvPr>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20484" name="Rectangle 3">
            <a:extLst>
              <a:ext uri="{FF2B5EF4-FFF2-40B4-BE49-F238E27FC236}">
                <a16:creationId xmlns:a16="http://schemas.microsoft.com/office/drawing/2014/main" id="{201D79D3-CF27-3F5D-5C7F-83606957264A}"/>
              </a:ext>
            </a:extLst>
          </p:cNvPr>
          <p:cNvSpPr>
            <a:spLocks noGrp="1" noChangeArrowheads="1"/>
          </p:cNvSpPr>
          <p:nvPr>
            <p:ph type="body" idx="4294967295"/>
          </p:nvPr>
        </p:nvSpPr>
        <p:spPr>
          <a:xfrm>
            <a:off x="755650" y="699542"/>
            <a:ext cx="8064500" cy="4184055"/>
          </a:xfrm>
        </p:spPr>
        <p:txBody>
          <a:bodyPr/>
          <a:lstStyle/>
          <a:p>
            <a:pPr eaLnBrk="1" hangingPunct="1"/>
            <a:r>
              <a:rPr lang="zh-CN" altLang="en-US" dirty="0"/>
              <a:t>以记录事务更新操作的日志记录的内容</a:t>
            </a:r>
            <a:endParaRPr lang="en-US" altLang="zh-CN" dirty="0"/>
          </a:p>
          <a:p>
            <a:pPr lvl="1" eaLnBrk="1" hangingPunct="1">
              <a:lnSpc>
                <a:spcPct val="140000"/>
              </a:lnSpc>
            </a:pPr>
            <a:r>
              <a:rPr lang="zh-CN" altLang="en-US" sz="2000" dirty="0">
                <a:cs typeface="+mn-cs"/>
              </a:rPr>
              <a:t>事务标识（标明是哪个事务） </a:t>
            </a:r>
          </a:p>
          <a:p>
            <a:pPr lvl="1" eaLnBrk="1" hangingPunct="1">
              <a:lnSpc>
                <a:spcPct val="140000"/>
              </a:lnSpc>
            </a:pPr>
            <a:r>
              <a:rPr lang="zh-CN" altLang="en-US" sz="2000" dirty="0">
                <a:cs typeface="+mn-cs"/>
              </a:rPr>
              <a:t>操作类型（插入、删除或修改）</a:t>
            </a:r>
          </a:p>
          <a:p>
            <a:pPr lvl="1" eaLnBrk="1" hangingPunct="1">
              <a:lnSpc>
                <a:spcPct val="140000"/>
              </a:lnSpc>
            </a:pPr>
            <a:r>
              <a:rPr lang="zh-CN" altLang="en-US" sz="2000" dirty="0">
                <a:cs typeface="+mn-cs"/>
              </a:rPr>
              <a:t>操作对象（记录</a:t>
            </a:r>
            <a:r>
              <a:rPr lang="en-US" altLang="zh-CN" sz="2000" dirty="0">
                <a:cs typeface="+mn-cs"/>
              </a:rPr>
              <a:t>ID</a:t>
            </a:r>
            <a:r>
              <a:rPr lang="zh-CN" altLang="en-US" sz="2000" dirty="0">
                <a:cs typeface="+mn-cs"/>
              </a:rPr>
              <a:t>、</a:t>
            </a:r>
            <a:r>
              <a:rPr lang="en-US" altLang="zh-CN" sz="2000" dirty="0">
                <a:cs typeface="+mn-cs"/>
              </a:rPr>
              <a:t>Block NO.</a:t>
            </a:r>
            <a:r>
              <a:rPr lang="zh-CN" altLang="en-US" sz="2000" dirty="0">
                <a:cs typeface="+mn-cs"/>
              </a:rPr>
              <a:t>）</a:t>
            </a:r>
          </a:p>
          <a:p>
            <a:pPr lvl="1" eaLnBrk="1" hangingPunct="1">
              <a:lnSpc>
                <a:spcPct val="140000"/>
              </a:lnSpc>
            </a:pPr>
            <a:r>
              <a:rPr lang="zh-CN" altLang="en-US" sz="2000" dirty="0">
                <a:cs typeface="+mn-cs"/>
              </a:rPr>
              <a:t>更新前数据的旧值（对插入操作而言，此项为空值）</a:t>
            </a:r>
          </a:p>
          <a:p>
            <a:pPr lvl="1" eaLnBrk="1" hangingPunct="1">
              <a:lnSpc>
                <a:spcPct val="140000"/>
              </a:lnSpc>
            </a:pPr>
            <a:r>
              <a:rPr lang="zh-CN" altLang="en-US" sz="2000" dirty="0">
                <a:cs typeface="+mn-cs"/>
              </a:rPr>
              <a:t>更新后数据的新值（对删除操作而言</a:t>
            </a:r>
            <a:r>
              <a:rPr lang="en-US" altLang="zh-CN" sz="2000" dirty="0">
                <a:cs typeface="+mn-cs"/>
              </a:rPr>
              <a:t>, </a:t>
            </a:r>
            <a:r>
              <a:rPr lang="zh-CN" altLang="en-US" sz="2000" dirty="0">
                <a:cs typeface="+mn-cs"/>
              </a:rPr>
              <a:t>此项为空值）</a:t>
            </a:r>
            <a:endParaRPr lang="en-US" altLang="zh-CN" sz="2000" dirty="0">
              <a:cs typeface="+mn-cs"/>
            </a:endParaRPr>
          </a:p>
          <a:p>
            <a:pPr marL="457200" lvl="1" indent="0" eaLnBrk="1" hangingPunct="1">
              <a:buNone/>
            </a:pPr>
            <a:r>
              <a:rPr lang="zh-CN" altLang="en-US" sz="2000" dirty="0"/>
              <a:t>示意性例子：</a:t>
            </a:r>
            <a:r>
              <a:rPr lang="en-US" altLang="zh-CN" sz="2000" dirty="0"/>
              <a:t>	T1   U   AA  18  20</a:t>
            </a:r>
          </a:p>
          <a:p>
            <a:pPr marL="457200" lvl="1" indent="0" eaLnBrk="1" hangingPunct="1">
              <a:buNone/>
            </a:pPr>
            <a:r>
              <a:rPr lang="en-US" altLang="zh-CN" sz="2000" dirty="0"/>
              <a:t>        		T1   I    TU          1</a:t>
            </a:r>
          </a:p>
          <a:p>
            <a:pPr marL="457200" lvl="1" indent="0" eaLnBrk="1" hangingPunct="1">
              <a:buNone/>
            </a:pPr>
            <a:r>
              <a:rPr lang="en-US" altLang="zh-CN" sz="2000" dirty="0"/>
              <a:t>        		T1   D   TV   20</a:t>
            </a:r>
          </a:p>
          <a:p>
            <a:pPr marL="457200" lvl="1" indent="0" eaLnBrk="1" hangingPunct="1">
              <a:buNone/>
            </a:pPr>
            <a:endParaRPr lang="en-US" altLang="zh-CN" dirty="0"/>
          </a:p>
        </p:txBody>
      </p:sp>
      <p:sp>
        <p:nvSpPr>
          <p:cNvPr id="5" name="Rectangle 2">
            <a:extLst>
              <a:ext uri="{FF2B5EF4-FFF2-40B4-BE49-F238E27FC236}">
                <a16:creationId xmlns:a16="http://schemas.microsoft.com/office/drawing/2014/main" id="{E1FDA7AE-92CD-FB25-45A4-44C3477EFEF7}"/>
              </a:ext>
            </a:extLst>
          </p:cNvPr>
          <p:cNvSpPr txBox="1">
            <a:spLocks noChangeArrowheads="1"/>
          </p:cNvSpPr>
          <p:nvPr/>
        </p:nvSpPr>
        <p:spPr bwMode="auto">
          <a:xfrm>
            <a:off x="971600" y="63972"/>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buFontTx/>
            </a:pPr>
            <a:r>
              <a:rPr lang="zh-CN" altLang="zh-CN" sz="3600" kern="0" dirty="0"/>
              <a:t>日志文件的格式和内容（续）</a:t>
            </a:r>
          </a:p>
        </p:txBody>
      </p:sp>
    </p:spTree>
    <p:extLst>
      <p:ext uri="{BB962C8B-B14F-4D97-AF65-F5344CB8AC3E}">
        <p14:creationId xmlns:p14="http://schemas.microsoft.com/office/powerpoint/2010/main" val="3673432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0484">
                                            <p:txEl>
                                              <p:pRg st="1" end="1"/>
                                            </p:txEl>
                                          </p:spTgt>
                                        </p:tgtEl>
                                        <p:attrNameLst>
                                          <p:attrName>style.visibility</p:attrName>
                                        </p:attrNameLst>
                                      </p:cBhvr>
                                      <p:to>
                                        <p:strVal val="visible"/>
                                      </p:to>
                                    </p:set>
                                    <p:animEffect transition="in" filter="wipe(left)">
                                      <p:cBhvr>
                                        <p:cTn id="7" dur="500"/>
                                        <p:tgtEl>
                                          <p:spTgt spid="2048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0484">
                                            <p:txEl>
                                              <p:pRg st="2" end="2"/>
                                            </p:txEl>
                                          </p:spTgt>
                                        </p:tgtEl>
                                        <p:attrNameLst>
                                          <p:attrName>style.visibility</p:attrName>
                                        </p:attrNameLst>
                                      </p:cBhvr>
                                      <p:to>
                                        <p:strVal val="visible"/>
                                      </p:to>
                                    </p:set>
                                    <p:animEffect transition="in" filter="wipe(left)">
                                      <p:cBhvr>
                                        <p:cTn id="12" dur="500"/>
                                        <p:tgtEl>
                                          <p:spTgt spid="2048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0484">
                                            <p:txEl>
                                              <p:pRg st="3" end="3"/>
                                            </p:txEl>
                                          </p:spTgt>
                                        </p:tgtEl>
                                        <p:attrNameLst>
                                          <p:attrName>style.visibility</p:attrName>
                                        </p:attrNameLst>
                                      </p:cBhvr>
                                      <p:to>
                                        <p:strVal val="visible"/>
                                      </p:to>
                                    </p:set>
                                    <p:animEffect transition="in" filter="wipe(left)">
                                      <p:cBhvr>
                                        <p:cTn id="17" dur="500"/>
                                        <p:tgtEl>
                                          <p:spTgt spid="2048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0484">
                                            <p:txEl>
                                              <p:pRg st="4" end="4"/>
                                            </p:txEl>
                                          </p:spTgt>
                                        </p:tgtEl>
                                        <p:attrNameLst>
                                          <p:attrName>style.visibility</p:attrName>
                                        </p:attrNameLst>
                                      </p:cBhvr>
                                      <p:to>
                                        <p:strVal val="visible"/>
                                      </p:to>
                                    </p:set>
                                    <p:animEffect transition="in" filter="wipe(left)">
                                      <p:cBhvr>
                                        <p:cTn id="22" dur="500"/>
                                        <p:tgtEl>
                                          <p:spTgt spid="2048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484">
                                            <p:txEl>
                                              <p:pRg st="5" end="5"/>
                                            </p:txEl>
                                          </p:spTgt>
                                        </p:tgtEl>
                                        <p:attrNameLst>
                                          <p:attrName>style.visibility</p:attrName>
                                        </p:attrNameLst>
                                      </p:cBhvr>
                                      <p:to>
                                        <p:strVal val="visible"/>
                                      </p:to>
                                    </p:set>
                                    <p:animEffect transition="in" filter="wipe(left)">
                                      <p:cBhvr>
                                        <p:cTn id="27" dur="500"/>
                                        <p:tgtEl>
                                          <p:spTgt spid="2048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484">
                                            <p:txEl>
                                              <p:pRg st="6" end="6"/>
                                            </p:txEl>
                                          </p:spTgt>
                                        </p:tgtEl>
                                        <p:attrNameLst>
                                          <p:attrName>style.visibility</p:attrName>
                                        </p:attrNameLst>
                                      </p:cBhvr>
                                      <p:to>
                                        <p:strVal val="visible"/>
                                      </p:to>
                                    </p:set>
                                    <p:animEffect transition="in" filter="wipe(left)">
                                      <p:cBhvr>
                                        <p:cTn id="32" dur="500"/>
                                        <p:tgtEl>
                                          <p:spTgt spid="2048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0484">
                                            <p:txEl>
                                              <p:pRg st="7" end="7"/>
                                            </p:txEl>
                                          </p:spTgt>
                                        </p:tgtEl>
                                        <p:attrNameLst>
                                          <p:attrName>style.visibility</p:attrName>
                                        </p:attrNameLst>
                                      </p:cBhvr>
                                      <p:to>
                                        <p:strVal val="visible"/>
                                      </p:to>
                                    </p:set>
                                    <p:animEffect transition="in" filter="wipe(left)">
                                      <p:cBhvr>
                                        <p:cTn id="37" dur="500"/>
                                        <p:tgtEl>
                                          <p:spTgt spid="2048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0484">
                                            <p:txEl>
                                              <p:pRg st="8" end="8"/>
                                            </p:txEl>
                                          </p:spTgt>
                                        </p:tgtEl>
                                        <p:attrNameLst>
                                          <p:attrName>style.visibility</p:attrName>
                                        </p:attrNameLst>
                                      </p:cBhvr>
                                      <p:to>
                                        <p:strVal val="visible"/>
                                      </p:to>
                                    </p:set>
                                    <p:animEffect transition="in" filter="wipe(left)">
                                      <p:cBhvr>
                                        <p:cTn id="42" dur="500"/>
                                        <p:tgtEl>
                                          <p:spTgt spid="2048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21508" name="Rectangle 3"/>
          <p:cNvSpPr>
            <a:spLocks noGrp="1" noChangeArrowheads="1"/>
          </p:cNvSpPr>
          <p:nvPr>
            <p:ph type="body" idx="4294967295"/>
          </p:nvPr>
        </p:nvSpPr>
        <p:spPr>
          <a:xfrm>
            <a:off x="755650" y="896938"/>
            <a:ext cx="7772400" cy="3625850"/>
          </a:xfrm>
        </p:spPr>
        <p:txBody>
          <a:bodyPr/>
          <a:lstStyle/>
          <a:p>
            <a:pPr eaLnBrk="1" hangingPunct="1"/>
            <a:r>
              <a:rPr lang="zh-CN" altLang="en-US" dirty="0"/>
              <a:t>以数据块为单位的日志文件，每条日志记录的内容</a:t>
            </a:r>
            <a:endParaRPr lang="zh-CN" altLang="en-US" sz="2400" dirty="0"/>
          </a:p>
          <a:p>
            <a:pPr lvl="1" eaLnBrk="1" hangingPunct="1">
              <a:spcBef>
                <a:spcPct val="60000"/>
              </a:spcBef>
            </a:pPr>
            <a:r>
              <a:rPr lang="zh-CN" altLang="en-US" dirty="0"/>
              <a:t>事务标识</a:t>
            </a:r>
          </a:p>
          <a:p>
            <a:pPr lvl="1" eaLnBrk="1" hangingPunct="1">
              <a:spcBef>
                <a:spcPct val="60000"/>
              </a:spcBef>
            </a:pPr>
            <a:r>
              <a:rPr lang="zh-CN" altLang="en-US" dirty="0"/>
              <a:t>被更新的数据块</a:t>
            </a:r>
          </a:p>
        </p:txBody>
      </p:sp>
      <p:sp>
        <p:nvSpPr>
          <p:cNvPr id="5" name="Rectangle 2"/>
          <p:cNvSpPr txBox="1">
            <a:spLocks noChangeArrowheads="1"/>
          </p:cNvSpPr>
          <p:nvPr/>
        </p:nvSpPr>
        <p:spPr bwMode="auto">
          <a:xfrm>
            <a:off x="971600" y="63972"/>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buFontTx/>
            </a:pPr>
            <a:r>
              <a:rPr lang="zh-CN" altLang="zh-CN" sz="3600" kern="0" dirty="0"/>
              <a:t>日志文件的格式和内容（续）</a:t>
            </a:r>
          </a:p>
        </p:txBody>
      </p:sp>
    </p:spTree>
    <p:extLst>
      <p:ext uri="{BB962C8B-B14F-4D97-AF65-F5344CB8AC3E}">
        <p14:creationId xmlns:p14="http://schemas.microsoft.com/office/powerpoint/2010/main" val="297679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1508">
                                            <p:txEl>
                                              <p:pRg st="0" end="0"/>
                                            </p:txEl>
                                          </p:spTgt>
                                        </p:tgtEl>
                                        <p:attrNameLst>
                                          <p:attrName>style.visibility</p:attrName>
                                        </p:attrNameLst>
                                      </p:cBhvr>
                                      <p:to>
                                        <p:strVal val="visible"/>
                                      </p:to>
                                    </p:set>
                                    <p:animEffect transition="in" filter="wipe(left)">
                                      <p:cBhvr>
                                        <p:cTn id="7" dur="500"/>
                                        <p:tgtEl>
                                          <p:spTgt spid="21508">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21508">
                                            <p:txEl>
                                              <p:pRg st="1" end="1"/>
                                            </p:txEl>
                                          </p:spTgt>
                                        </p:tgtEl>
                                        <p:attrNameLst>
                                          <p:attrName>style.visibility</p:attrName>
                                        </p:attrNameLst>
                                      </p:cBhvr>
                                      <p:to>
                                        <p:strVal val="visible"/>
                                      </p:to>
                                    </p:set>
                                    <p:animEffect transition="in" filter="wipe(left)">
                                      <p:cBhvr>
                                        <p:cTn id="11" dur="500"/>
                                        <p:tgtEl>
                                          <p:spTgt spid="21508">
                                            <p:txEl>
                                              <p:pRg st="1" end="1"/>
                                            </p:txEl>
                                          </p:spTgt>
                                        </p:tgtEl>
                                      </p:cBhvr>
                                    </p:animEffect>
                                  </p:childTnLst>
                                </p:cTn>
                              </p:par>
                            </p:childTnLst>
                          </p:cTn>
                        </p:par>
                        <p:par>
                          <p:cTn id="12" fill="hold">
                            <p:stCondLst>
                              <p:cond delay="1500"/>
                            </p:stCondLst>
                            <p:childTnLst>
                              <p:par>
                                <p:cTn id="13" presetID="22" presetClass="entr" presetSubtype="8" fill="hold" nodeType="afterEffect">
                                  <p:stCondLst>
                                    <p:cond delay="250"/>
                                  </p:stCondLst>
                                  <p:childTnLst>
                                    <p:set>
                                      <p:cBhvr>
                                        <p:cTn id="14" dur="1" fill="hold">
                                          <p:stCondLst>
                                            <p:cond delay="0"/>
                                          </p:stCondLst>
                                        </p:cTn>
                                        <p:tgtEl>
                                          <p:spTgt spid="21508">
                                            <p:txEl>
                                              <p:pRg st="2" end="2"/>
                                            </p:txEl>
                                          </p:spTgt>
                                        </p:tgtEl>
                                        <p:attrNameLst>
                                          <p:attrName>style.visibility</p:attrName>
                                        </p:attrNameLst>
                                      </p:cBhvr>
                                      <p:to>
                                        <p:strVal val="visible"/>
                                      </p:to>
                                    </p:set>
                                    <p:animEffect transition="in" filter="wipe(left)">
                                      <p:cBhvr>
                                        <p:cTn id="15" dur="500"/>
                                        <p:tgtEl>
                                          <p:spTgt spid="2150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22531"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a:t>2.</a:t>
            </a:r>
            <a:r>
              <a:rPr lang="zh-CN" altLang="zh-CN" sz="3600"/>
              <a:t>日志文件的作用</a:t>
            </a:r>
          </a:p>
        </p:txBody>
      </p:sp>
      <p:sp>
        <p:nvSpPr>
          <p:cNvPr id="22532" name="Rectangle 3"/>
          <p:cNvSpPr>
            <a:spLocks noGrp="1" noChangeArrowheads="1"/>
          </p:cNvSpPr>
          <p:nvPr>
            <p:ph type="body" idx="4294967295"/>
          </p:nvPr>
        </p:nvSpPr>
        <p:spPr>
          <a:xfrm>
            <a:off x="457200" y="950913"/>
            <a:ext cx="8229600" cy="3792537"/>
          </a:xfrm>
        </p:spPr>
        <p:txBody>
          <a:bodyPr/>
          <a:lstStyle/>
          <a:p>
            <a:pPr eaLnBrk="1" hangingPunct="1">
              <a:lnSpc>
                <a:spcPct val="110000"/>
              </a:lnSpc>
            </a:pPr>
            <a:r>
              <a:rPr lang="zh-CN" altLang="en-US" dirty="0"/>
              <a:t>用途</a:t>
            </a:r>
          </a:p>
          <a:p>
            <a:pPr lvl="1" eaLnBrk="1" hangingPunct="1">
              <a:lnSpc>
                <a:spcPct val="130000"/>
              </a:lnSpc>
            </a:pPr>
            <a:r>
              <a:rPr lang="zh-CN" altLang="en-US" dirty="0"/>
              <a:t>进行事务故障恢复</a:t>
            </a:r>
          </a:p>
          <a:p>
            <a:pPr lvl="1" eaLnBrk="1" hangingPunct="1">
              <a:lnSpc>
                <a:spcPct val="130000"/>
              </a:lnSpc>
            </a:pPr>
            <a:r>
              <a:rPr lang="zh-CN" altLang="en-US" dirty="0"/>
              <a:t>进行系统故障恢复</a:t>
            </a:r>
          </a:p>
          <a:p>
            <a:pPr lvl="1" eaLnBrk="1" hangingPunct="1">
              <a:lnSpc>
                <a:spcPct val="130000"/>
              </a:lnSpc>
            </a:pPr>
            <a:r>
              <a:rPr lang="zh-CN" altLang="en-US" dirty="0"/>
              <a:t>协助后备副本进行介质故障恢复</a:t>
            </a:r>
          </a:p>
        </p:txBody>
      </p:sp>
    </p:spTree>
    <p:extLst>
      <p:ext uri="{BB962C8B-B14F-4D97-AF65-F5344CB8AC3E}">
        <p14:creationId xmlns:p14="http://schemas.microsoft.com/office/powerpoint/2010/main" val="2414248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2532">
                                            <p:txEl>
                                              <p:pRg st="0" end="0"/>
                                            </p:txEl>
                                          </p:spTgt>
                                        </p:tgtEl>
                                        <p:attrNameLst>
                                          <p:attrName>style.visibility</p:attrName>
                                        </p:attrNameLst>
                                      </p:cBhvr>
                                      <p:to>
                                        <p:strVal val="visible"/>
                                      </p:to>
                                    </p:set>
                                    <p:animEffect transition="in" filter="wipe(left)">
                                      <p:cBhvr>
                                        <p:cTn id="7" dur="500"/>
                                        <p:tgtEl>
                                          <p:spTgt spid="2253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2532">
                                            <p:txEl>
                                              <p:pRg st="1" end="1"/>
                                            </p:txEl>
                                          </p:spTgt>
                                        </p:tgtEl>
                                        <p:attrNameLst>
                                          <p:attrName>style.visibility</p:attrName>
                                        </p:attrNameLst>
                                      </p:cBhvr>
                                      <p:to>
                                        <p:strVal val="visible"/>
                                      </p:to>
                                    </p:set>
                                    <p:animEffect transition="in" filter="wipe(left)">
                                      <p:cBhvr>
                                        <p:cTn id="12" dur="500"/>
                                        <p:tgtEl>
                                          <p:spTgt spid="2253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2532">
                                            <p:txEl>
                                              <p:pRg st="2" end="2"/>
                                            </p:txEl>
                                          </p:spTgt>
                                        </p:tgtEl>
                                        <p:attrNameLst>
                                          <p:attrName>style.visibility</p:attrName>
                                        </p:attrNameLst>
                                      </p:cBhvr>
                                      <p:to>
                                        <p:strVal val="visible"/>
                                      </p:to>
                                    </p:set>
                                    <p:animEffect transition="in" filter="wipe(left)">
                                      <p:cBhvr>
                                        <p:cTn id="17" dur="500"/>
                                        <p:tgtEl>
                                          <p:spTgt spid="2253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2532">
                                            <p:txEl>
                                              <p:pRg st="3" end="3"/>
                                            </p:txEl>
                                          </p:spTgt>
                                        </p:tgtEl>
                                        <p:attrNameLst>
                                          <p:attrName>style.visibility</p:attrName>
                                        </p:attrNameLst>
                                      </p:cBhvr>
                                      <p:to>
                                        <p:strVal val="visible"/>
                                      </p:to>
                                    </p:set>
                                    <p:animEffect transition="in" filter="wipe(left)">
                                      <p:cBhvr>
                                        <p:cTn id="22" dur="500"/>
                                        <p:tgtEl>
                                          <p:spTgt spid="2253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23555"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dirty="0"/>
              <a:t>日志文件的作用（续）</a:t>
            </a:r>
          </a:p>
        </p:txBody>
      </p:sp>
      <p:sp>
        <p:nvSpPr>
          <p:cNvPr id="23556" name="Rectangle 3"/>
          <p:cNvSpPr>
            <a:spLocks noGrp="1" noChangeArrowheads="1"/>
          </p:cNvSpPr>
          <p:nvPr>
            <p:ph type="body" idx="4294967295"/>
          </p:nvPr>
        </p:nvSpPr>
        <p:spPr>
          <a:xfrm>
            <a:off x="457200" y="699543"/>
            <a:ext cx="8229600" cy="4043908"/>
          </a:xfrm>
        </p:spPr>
        <p:txBody>
          <a:bodyPr/>
          <a:lstStyle/>
          <a:p>
            <a:pPr eaLnBrk="1" hangingPunct="1">
              <a:spcBef>
                <a:spcPts val="600"/>
              </a:spcBef>
            </a:pPr>
            <a:r>
              <a:rPr lang="zh-CN" altLang="en-US" sz="2400" dirty="0"/>
              <a:t>具体作用</a:t>
            </a:r>
          </a:p>
          <a:p>
            <a:pPr lvl="1" eaLnBrk="1" hangingPunct="1">
              <a:spcBef>
                <a:spcPts val="600"/>
              </a:spcBef>
            </a:pPr>
            <a:r>
              <a:rPr lang="zh-CN" altLang="en-US" sz="2000" dirty="0"/>
              <a:t>事务故障恢复和系统故障恢复必须用日志文件。</a:t>
            </a:r>
          </a:p>
          <a:p>
            <a:pPr lvl="1" eaLnBrk="1" hangingPunct="1">
              <a:spcBef>
                <a:spcPts val="600"/>
              </a:spcBef>
            </a:pPr>
            <a:r>
              <a:rPr lang="zh-CN" altLang="en-US" sz="2000" dirty="0"/>
              <a:t>在动态转储方式中必须建立日志文件，后备副本和日志文件结合起来才能有效地恢复数据库。</a:t>
            </a:r>
            <a:endParaRPr lang="en-US" altLang="zh-CN" sz="2000" dirty="0"/>
          </a:p>
          <a:p>
            <a:pPr lvl="1" eaLnBrk="1" hangingPunct="1">
              <a:spcBef>
                <a:spcPts val="600"/>
              </a:spcBef>
            </a:pPr>
            <a:r>
              <a:rPr lang="zh-CN" altLang="en-US" sz="2000" dirty="0"/>
              <a:t>在静态转储方式中，也可以建立日志文件。</a:t>
            </a:r>
          </a:p>
          <a:p>
            <a:pPr lvl="2" eaLnBrk="1" hangingPunct="1">
              <a:spcBef>
                <a:spcPts val="600"/>
              </a:spcBef>
              <a:buSzPct val="87000"/>
              <a:buFont typeface="Wingdings" pitchFamily="2" charset="2"/>
              <a:buChar char="l"/>
            </a:pPr>
            <a:r>
              <a:rPr lang="zh-CN" altLang="en-US" dirty="0"/>
              <a:t>故障恢复时重新装入后援副本把数据库恢复到转储时刻的正确状态</a:t>
            </a:r>
          </a:p>
          <a:p>
            <a:pPr lvl="2" eaLnBrk="1" hangingPunct="1">
              <a:spcBef>
                <a:spcPts val="600"/>
              </a:spcBef>
              <a:buSzPct val="87000"/>
              <a:buFont typeface="Wingdings" pitchFamily="2" charset="2"/>
              <a:buChar char="l"/>
            </a:pPr>
            <a:r>
              <a:rPr lang="zh-CN" altLang="en-US" dirty="0"/>
              <a:t>利用日志文件，重做已完成事务</a:t>
            </a:r>
            <a:endParaRPr lang="en-US" altLang="zh-CN" dirty="0"/>
          </a:p>
          <a:p>
            <a:pPr lvl="2" eaLnBrk="1" hangingPunct="1">
              <a:spcBef>
                <a:spcPts val="600"/>
              </a:spcBef>
              <a:buSzPct val="87000"/>
              <a:buFont typeface="Wingdings" pitchFamily="2" charset="2"/>
              <a:buChar char="l"/>
            </a:pPr>
            <a:r>
              <a:rPr lang="zh-CN" altLang="en-US" dirty="0"/>
              <a:t>对故障发生时尚未完成的事务进行撤销处理</a:t>
            </a:r>
            <a:endParaRPr lang="en-US" altLang="zh-CN" dirty="0"/>
          </a:p>
          <a:p>
            <a:pPr marL="457200" lvl="1" indent="0" eaLnBrk="1" hangingPunct="1">
              <a:spcBef>
                <a:spcPts val="600"/>
              </a:spcBef>
              <a:buNone/>
            </a:pPr>
            <a:endParaRPr lang="zh-CN" altLang="en-US" sz="2000" dirty="0"/>
          </a:p>
        </p:txBody>
      </p:sp>
    </p:spTree>
    <p:extLst>
      <p:ext uri="{BB962C8B-B14F-4D97-AF65-F5344CB8AC3E}">
        <p14:creationId xmlns:p14="http://schemas.microsoft.com/office/powerpoint/2010/main" val="2946082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wipe(left)">
                                      <p:cBhvr>
                                        <p:cTn id="7" dur="500"/>
                                        <p:tgtEl>
                                          <p:spTgt spid="2355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56">
                                            <p:txEl>
                                              <p:pRg st="1" end="1"/>
                                            </p:txEl>
                                          </p:spTgt>
                                        </p:tgtEl>
                                        <p:attrNameLst>
                                          <p:attrName>style.visibility</p:attrName>
                                        </p:attrNameLst>
                                      </p:cBhvr>
                                      <p:to>
                                        <p:strVal val="visible"/>
                                      </p:to>
                                    </p:set>
                                    <p:animEffect transition="in" filter="wipe(left)">
                                      <p:cBhvr>
                                        <p:cTn id="12" dur="500"/>
                                        <p:tgtEl>
                                          <p:spTgt spid="2355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56">
                                            <p:txEl>
                                              <p:pRg st="2" end="2"/>
                                            </p:txEl>
                                          </p:spTgt>
                                        </p:tgtEl>
                                        <p:attrNameLst>
                                          <p:attrName>style.visibility</p:attrName>
                                        </p:attrNameLst>
                                      </p:cBhvr>
                                      <p:to>
                                        <p:strVal val="visible"/>
                                      </p:to>
                                    </p:set>
                                    <p:animEffect transition="in" filter="wipe(left)">
                                      <p:cBhvr>
                                        <p:cTn id="17" dur="500"/>
                                        <p:tgtEl>
                                          <p:spTgt spid="2355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wipe(left)">
                                      <p:cBhvr>
                                        <p:cTn id="22" dur="500"/>
                                        <p:tgtEl>
                                          <p:spTgt spid="2355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3556">
                                            <p:txEl>
                                              <p:pRg st="4" end="4"/>
                                            </p:txEl>
                                          </p:spTgt>
                                        </p:tgtEl>
                                        <p:attrNameLst>
                                          <p:attrName>style.visibility</p:attrName>
                                        </p:attrNameLst>
                                      </p:cBhvr>
                                      <p:to>
                                        <p:strVal val="visible"/>
                                      </p:to>
                                    </p:set>
                                    <p:animEffect transition="in" filter="wipe(left)">
                                      <p:cBhvr>
                                        <p:cTn id="27" dur="500"/>
                                        <p:tgtEl>
                                          <p:spTgt spid="2355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556">
                                            <p:txEl>
                                              <p:pRg st="5" end="5"/>
                                            </p:txEl>
                                          </p:spTgt>
                                        </p:tgtEl>
                                        <p:attrNameLst>
                                          <p:attrName>style.visibility</p:attrName>
                                        </p:attrNameLst>
                                      </p:cBhvr>
                                      <p:to>
                                        <p:strVal val="visible"/>
                                      </p:to>
                                    </p:set>
                                    <p:animEffect transition="in" filter="wipe(left)">
                                      <p:cBhvr>
                                        <p:cTn id="32" dur="500"/>
                                        <p:tgtEl>
                                          <p:spTgt spid="2355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3556">
                                            <p:txEl>
                                              <p:pRg st="6" end="6"/>
                                            </p:txEl>
                                          </p:spTgt>
                                        </p:tgtEl>
                                        <p:attrNameLst>
                                          <p:attrName>style.visibility</p:attrName>
                                        </p:attrNameLst>
                                      </p:cBhvr>
                                      <p:to>
                                        <p:strVal val="visible"/>
                                      </p:to>
                                    </p:set>
                                    <p:animEffect transition="in" filter="wipe(left)">
                                      <p:cBhvr>
                                        <p:cTn id="37" dur="500"/>
                                        <p:tgtEl>
                                          <p:spTgt spid="2355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bwMode="auto">
          <a:xfrm>
            <a:off x="467544" y="843558"/>
            <a:ext cx="8230742" cy="543636"/>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pic>
        <p:nvPicPr>
          <p:cNvPr id="32770" name="Picture 2" descr="10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7544" y="1352061"/>
            <a:ext cx="8230742" cy="2361108"/>
          </a:xfrm>
          <a:prstGeom prst="rect">
            <a:avLst/>
          </a:prstGeom>
          <a:solidFill>
            <a:srgbClr val="00B0F0"/>
          </a:solidFill>
          <a:ln>
            <a:noFill/>
          </a:ln>
        </p:spPr>
      </p:pic>
      <p:sp>
        <p:nvSpPr>
          <p:cNvPr id="2" name="TextBox 1"/>
          <p:cNvSpPr txBox="1"/>
          <p:nvPr/>
        </p:nvSpPr>
        <p:spPr>
          <a:xfrm>
            <a:off x="6444208" y="1064029"/>
            <a:ext cx="1440160" cy="646331"/>
          </a:xfrm>
          <a:prstGeom prst="rect">
            <a:avLst/>
          </a:prstGeom>
          <a:noFill/>
        </p:spPr>
        <p:txBody>
          <a:bodyPr wrap="square" rtlCol="0">
            <a:spAutoFit/>
          </a:bodyPr>
          <a:lstStyle/>
          <a:p>
            <a:r>
              <a:rPr lang="zh-CN" altLang="en-US" b="1" dirty="0">
                <a:solidFill>
                  <a:srgbClr val="FF0000"/>
                </a:solidFill>
                <a:latin typeface="宋体" pitchFamily="2" charset="-122"/>
              </a:rPr>
              <a:t>故障发生点</a:t>
            </a:r>
          </a:p>
          <a:p>
            <a:endParaRPr lang="zh-CN" altLang="en-US" dirty="0">
              <a:solidFill>
                <a:srgbClr val="FF0000"/>
              </a:solidFill>
            </a:endParaRPr>
          </a:p>
        </p:txBody>
      </p:sp>
      <p:sp>
        <p:nvSpPr>
          <p:cNvPr id="5" name="Text Box 4"/>
          <p:cNvSpPr txBox="1">
            <a:spLocks noChangeArrowheads="1"/>
          </p:cNvSpPr>
          <p:nvPr/>
        </p:nvSpPr>
        <p:spPr bwMode="auto">
          <a:xfrm>
            <a:off x="2267744" y="4299942"/>
            <a:ext cx="4968552"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buSzPct val="100000"/>
              <a:buFont typeface="Wingdings" pitchFamily="2" charset="2"/>
              <a:buNone/>
            </a:pPr>
            <a:r>
              <a:rPr lang="zh-CN" altLang="en-US" sz="2000" b="1" dirty="0">
                <a:latin typeface="Times New Roman" pitchFamily="18" charset="0"/>
              </a:rPr>
              <a:t>利用静态转储副本与</a:t>
            </a:r>
            <a:r>
              <a:rPr lang="zh-CN" altLang="zh-CN" sz="2000" b="1" dirty="0">
                <a:latin typeface="Times New Roman" pitchFamily="18" charset="0"/>
              </a:rPr>
              <a:t>日志文件</a:t>
            </a:r>
            <a:r>
              <a:rPr lang="zh-CN" altLang="en-US" sz="2000" b="1" dirty="0">
                <a:latin typeface="Times New Roman" pitchFamily="18" charset="0"/>
              </a:rPr>
              <a:t>进行恢复</a:t>
            </a:r>
            <a:endParaRPr lang="zh-CN" altLang="zh-CN" sz="2000" b="1" dirty="0">
              <a:latin typeface="Times New Roman" pitchFamily="18" charset="0"/>
            </a:endParaRPr>
          </a:p>
        </p:txBody>
      </p:sp>
      <p:sp>
        <p:nvSpPr>
          <p:cNvPr id="6" name="Rectangle 2"/>
          <p:cNvSpPr txBox="1">
            <a:spLocks noChangeArrowheads="1"/>
          </p:cNvSpPr>
          <p:nvPr/>
        </p:nvSpPr>
        <p:spPr bwMode="auto">
          <a:xfrm>
            <a:off x="914400" y="138113"/>
            <a:ext cx="73914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r>
              <a:rPr lang="zh-CN" altLang="zh-CN" sz="3600"/>
              <a:t>日志文件的作用（续）</a:t>
            </a:r>
            <a:endParaRPr lang="zh-CN" altLang="zh-CN" sz="3600" dirty="0"/>
          </a:p>
        </p:txBody>
      </p:sp>
      <p:sp>
        <p:nvSpPr>
          <p:cNvPr id="13" name="椭圆 12"/>
          <p:cNvSpPr/>
          <p:nvPr/>
        </p:nvSpPr>
        <p:spPr bwMode="auto">
          <a:xfrm>
            <a:off x="1907704" y="1712101"/>
            <a:ext cx="426889" cy="36004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4" name="椭圆 13"/>
          <p:cNvSpPr/>
          <p:nvPr/>
        </p:nvSpPr>
        <p:spPr bwMode="auto">
          <a:xfrm>
            <a:off x="3779912" y="1712101"/>
            <a:ext cx="426889" cy="36004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5" name="椭圆 14"/>
          <p:cNvSpPr/>
          <p:nvPr/>
        </p:nvSpPr>
        <p:spPr bwMode="auto">
          <a:xfrm>
            <a:off x="6804248" y="1712101"/>
            <a:ext cx="426889" cy="36004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6" name="椭圆 15"/>
          <p:cNvSpPr/>
          <p:nvPr/>
        </p:nvSpPr>
        <p:spPr bwMode="auto">
          <a:xfrm>
            <a:off x="3846762" y="2864229"/>
            <a:ext cx="359668" cy="36004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TextBox 6"/>
          <p:cNvSpPr txBox="1"/>
          <p:nvPr/>
        </p:nvSpPr>
        <p:spPr>
          <a:xfrm>
            <a:off x="6881415" y="1640093"/>
            <a:ext cx="426889" cy="369332"/>
          </a:xfrm>
          <a:prstGeom prst="rect">
            <a:avLst/>
          </a:prstGeom>
          <a:noFill/>
        </p:spPr>
        <p:txBody>
          <a:bodyPr wrap="square" rtlCol="0">
            <a:spAutoFit/>
          </a:bodyPr>
          <a:lstStyle/>
          <a:p>
            <a:r>
              <a:rPr lang="en-US" altLang="zh-CN" b="1" dirty="0" err="1">
                <a:latin typeface="宋体" pitchFamily="2" charset="-122"/>
              </a:rPr>
              <a:t>T</a:t>
            </a:r>
            <a:r>
              <a:rPr lang="en-US" altLang="zh-CN" b="1" baseline="-25000" dirty="0" err="1">
                <a:latin typeface="宋体" pitchFamily="2" charset="-122"/>
              </a:rPr>
              <a:t>f</a:t>
            </a:r>
            <a:endParaRPr lang="en-US" altLang="zh-CN" b="1" baseline="-25000" dirty="0">
              <a:latin typeface="宋体" pitchFamily="2" charset="-122"/>
            </a:endParaRPr>
          </a:p>
        </p:txBody>
      </p:sp>
      <p:sp>
        <p:nvSpPr>
          <p:cNvPr id="18" name="椭圆 17"/>
          <p:cNvSpPr/>
          <p:nvPr/>
        </p:nvSpPr>
        <p:spPr bwMode="auto">
          <a:xfrm>
            <a:off x="6804620" y="2864229"/>
            <a:ext cx="359668" cy="360040"/>
          </a:xfrm>
          <a:prstGeom prst="ellipse">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20" name="矩形 19"/>
          <p:cNvSpPr/>
          <p:nvPr/>
        </p:nvSpPr>
        <p:spPr bwMode="auto">
          <a:xfrm>
            <a:off x="467544" y="3713169"/>
            <a:ext cx="8230742" cy="44275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21" name="矩形 20"/>
          <p:cNvSpPr/>
          <p:nvPr/>
        </p:nvSpPr>
        <p:spPr bwMode="auto">
          <a:xfrm>
            <a:off x="179512" y="843558"/>
            <a:ext cx="288032" cy="331236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22" name="矩形 21"/>
          <p:cNvSpPr/>
          <p:nvPr/>
        </p:nvSpPr>
        <p:spPr bwMode="auto">
          <a:xfrm>
            <a:off x="8698286" y="843558"/>
            <a:ext cx="266202" cy="331236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87358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heel(1)">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xit" presetSubtype="0" fill="hold" grpId="1" nodeType="clickEffect">
                                  <p:stCondLst>
                                    <p:cond delay="0"/>
                                  </p:stCondLst>
                                  <p:childTnLst>
                                    <p:set>
                                      <p:cBhvr>
                                        <p:cTn id="11" dur="1" fill="hold">
                                          <p:stCondLst>
                                            <p:cond delay="0"/>
                                          </p:stCondLst>
                                        </p:cTn>
                                        <p:tgtEl>
                                          <p:spTgt spid="13"/>
                                        </p:tgtEl>
                                        <p:attrNameLst>
                                          <p:attrName>style.visibility</p:attrName>
                                        </p:attrNameLst>
                                      </p:cBhvr>
                                      <p:to>
                                        <p:strVal val="hidden"/>
                                      </p:to>
                                    </p:set>
                                  </p:childTnLst>
                                </p:cTn>
                              </p:par>
                            </p:childTnLst>
                          </p:cTn>
                        </p:par>
                        <p:par>
                          <p:cTn id="12" fill="hold">
                            <p:stCondLst>
                              <p:cond delay="0"/>
                            </p:stCondLst>
                            <p:childTnLst>
                              <p:par>
                                <p:cTn id="13" presetID="21" presetClass="entr" presetSubtype="1" fill="hold" grpId="0" nodeType="after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heel(1)">
                                      <p:cBhvr>
                                        <p:cTn id="15" dur="10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14"/>
                                        </p:tgtEl>
                                        <p:attrNameLst>
                                          <p:attrName>style.visibility</p:attrName>
                                        </p:attrNameLst>
                                      </p:cBhvr>
                                      <p:to>
                                        <p:strVal val="hidden"/>
                                      </p:to>
                                    </p:set>
                                  </p:childTnLst>
                                </p:cTn>
                              </p:par>
                            </p:childTnLst>
                          </p:cTn>
                        </p:par>
                        <p:par>
                          <p:cTn id="20" fill="hold">
                            <p:stCondLst>
                              <p:cond delay="0"/>
                            </p:stCondLst>
                            <p:childTnLst>
                              <p:par>
                                <p:cTn id="21" presetID="21" presetClass="entr" presetSubtype="1"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heel(1)">
                                      <p:cBhvr>
                                        <p:cTn id="23" dur="10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grpId="1" nodeType="clickEffect">
                                  <p:stCondLst>
                                    <p:cond delay="0"/>
                                  </p:stCondLst>
                                  <p:childTnLst>
                                    <p:set>
                                      <p:cBhvr>
                                        <p:cTn id="27" dur="1" fill="hold">
                                          <p:stCondLst>
                                            <p:cond delay="0"/>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heel(1)">
                                      <p:cBhvr>
                                        <p:cTn id="32" dur="1000"/>
                                        <p:tgtEl>
                                          <p:spTgt spid="16"/>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6"/>
                                        </p:tgtEl>
                                        <p:attrNameLst>
                                          <p:attrName>style.visibility</p:attrName>
                                        </p:attrNameLst>
                                      </p:cBhvr>
                                      <p:to>
                                        <p:strVal val="hidden"/>
                                      </p:to>
                                    </p:set>
                                  </p:childTnLst>
                                </p:cTn>
                              </p:par>
                            </p:childTnLst>
                          </p:cTn>
                        </p:par>
                        <p:par>
                          <p:cTn id="37" fill="hold">
                            <p:stCondLst>
                              <p:cond delay="0"/>
                            </p:stCondLst>
                            <p:childTnLst>
                              <p:par>
                                <p:cTn id="38" presetID="21" presetClass="entr" presetSubtype="1" fill="hold" grpId="0" nodeType="after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wheel(1)">
                                      <p:cBhvr>
                                        <p:cTn id="40"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P spid="14" grpId="0" animBg="1"/>
      <p:bldP spid="14" grpId="1" animBg="1"/>
      <p:bldP spid="15" grpId="0" animBg="1"/>
      <p:bldP spid="15" grpId="1" animBg="1"/>
      <p:bldP spid="16" grpId="0" animBg="1"/>
      <p:bldP spid="16" grpId="1" animBg="1"/>
      <p:bldP spid="18"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26627" name="Rectangle 2"/>
          <p:cNvSpPr>
            <a:spLocks noGrp="1" noChangeArrowheads="1"/>
          </p:cNvSpPr>
          <p:nvPr>
            <p:ph type="title" idx="4294967295"/>
          </p:nvPr>
        </p:nvSpPr>
        <p:spPr>
          <a:xfrm>
            <a:off x="914400" y="141288"/>
            <a:ext cx="7391400" cy="422275"/>
          </a:xfrm>
        </p:spPr>
        <p:txBody>
          <a:bodyPr/>
          <a:lstStyle/>
          <a:p>
            <a:pPr eaLnBrk="1" hangingPunct="1"/>
            <a:r>
              <a:rPr lang="en-US" altLang="zh-CN" sz="3600"/>
              <a:t>3.</a:t>
            </a:r>
            <a:r>
              <a:rPr lang="zh-CN" altLang="zh-CN" sz="3600"/>
              <a:t>登记日志文件</a:t>
            </a:r>
          </a:p>
        </p:txBody>
      </p:sp>
      <p:sp>
        <p:nvSpPr>
          <p:cNvPr id="26628" name="Rectangle 3"/>
          <p:cNvSpPr>
            <a:spLocks noGrp="1" noChangeArrowheads="1"/>
          </p:cNvSpPr>
          <p:nvPr>
            <p:ph type="body" idx="4294967295"/>
          </p:nvPr>
        </p:nvSpPr>
        <p:spPr>
          <a:xfrm>
            <a:off x="684213" y="898525"/>
            <a:ext cx="8078787" cy="3444875"/>
          </a:xfrm>
        </p:spPr>
        <p:txBody>
          <a:bodyPr/>
          <a:lstStyle/>
          <a:p>
            <a:pPr eaLnBrk="1" hangingPunct="1">
              <a:lnSpc>
                <a:spcPct val="150000"/>
              </a:lnSpc>
              <a:spcBef>
                <a:spcPct val="0"/>
              </a:spcBef>
            </a:pPr>
            <a:r>
              <a:rPr lang="zh-CN" altLang="en-US" sz="2400" dirty="0"/>
              <a:t>为保证数据库是可恢复的，登记日志文件时必须遵循两条原则</a:t>
            </a:r>
          </a:p>
          <a:p>
            <a:pPr lvl="1" eaLnBrk="1" hangingPunct="1">
              <a:lnSpc>
                <a:spcPct val="150000"/>
              </a:lnSpc>
              <a:spcBef>
                <a:spcPct val="0"/>
              </a:spcBef>
            </a:pPr>
            <a:r>
              <a:rPr lang="zh-CN" altLang="en-US" dirty="0"/>
              <a:t>登记的次序严格按并发事务执行的时间次序</a:t>
            </a:r>
          </a:p>
          <a:p>
            <a:pPr lvl="1" eaLnBrk="1" hangingPunct="1">
              <a:lnSpc>
                <a:spcPct val="150000"/>
              </a:lnSpc>
              <a:spcBef>
                <a:spcPct val="0"/>
              </a:spcBef>
            </a:pPr>
            <a:r>
              <a:rPr lang="zh-CN" altLang="en-US" dirty="0"/>
              <a:t>必须先写日志文件，后写数据库</a:t>
            </a:r>
          </a:p>
          <a:p>
            <a:pPr lvl="2" eaLnBrk="1" hangingPunct="1">
              <a:lnSpc>
                <a:spcPct val="150000"/>
              </a:lnSpc>
              <a:spcBef>
                <a:spcPct val="0"/>
              </a:spcBef>
              <a:buSzPct val="87000"/>
              <a:buFont typeface="Wingdings" pitchFamily="2" charset="2"/>
              <a:buChar char="l"/>
            </a:pPr>
            <a:r>
              <a:rPr lang="zh-CN" altLang="en-US" sz="2200" dirty="0"/>
              <a:t>写日志文件操作：把表示这个修改的日志记录写到</a:t>
            </a:r>
            <a:endParaRPr lang="en-US" altLang="zh-CN" sz="2200" dirty="0"/>
          </a:p>
          <a:p>
            <a:pPr lvl="2" eaLnBrk="1" hangingPunct="1">
              <a:lnSpc>
                <a:spcPct val="150000"/>
              </a:lnSpc>
              <a:spcBef>
                <a:spcPct val="0"/>
              </a:spcBef>
              <a:buSzPct val="87000"/>
              <a:buFont typeface="Arial" charset="0"/>
              <a:buNone/>
            </a:pPr>
            <a:r>
              <a:rPr lang="en-US" altLang="zh-CN" sz="2200" dirty="0"/>
              <a:t>   </a:t>
            </a:r>
            <a:r>
              <a:rPr lang="zh-CN" altLang="en-US" sz="2200" dirty="0"/>
              <a:t>日志文件中</a:t>
            </a:r>
          </a:p>
          <a:p>
            <a:pPr lvl="2" eaLnBrk="1" hangingPunct="1">
              <a:lnSpc>
                <a:spcPct val="150000"/>
              </a:lnSpc>
              <a:spcBef>
                <a:spcPct val="0"/>
              </a:spcBef>
              <a:buSzPct val="87000"/>
              <a:buFont typeface="Wingdings" pitchFamily="2" charset="2"/>
              <a:buChar char="l"/>
            </a:pPr>
            <a:r>
              <a:rPr lang="zh-CN" altLang="en-US" sz="2200" dirty="0"/>
              <a:t>写数据库操作：把对数据的修改写到数据库中</a:t>
            </a:r>
          </a:p>
          <a:p>
            <a:pPr lvl="1" eaLnBrk="1" hangingPunct="1"/>
            <a:endParaRPr lang="en-US" altLang="zh-CN" dirty="0"/>
          </a:p>
        </p:txBody>
      </p:sp>
    </p:spTree>
    <p:extLst>
      <p:ext uri="{BB962C8B-B14F-4D97-AF65-F5344CB8AC3E}">
        <p14:creationId xmlns:p14="http://schemas.microsoft.com/office/powerpoint/2010/main" val="3295996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628">
                                            <p:txEl>
                                              <p:pRg st="0" end="0"/>
                                            </p:txEl>
                                          </p:spTgt>
                                        </p:tgtEl>
                                        <p:attrNameLst>
                                          <p:attrName>style.visibility</p:attrName>
                                        </p:attrNameLst>
                                      </p:cBhvr>
                                      <p:to>
                                        <p:strVal val="visible"/>
                                      </p:to>
                                    </p:set>
                                    <p:animEffect transition="in" filter="wipe(left)">
                                      <p:cBhvr>
                                        <p:cTn id="7" dur="500"/>
                                        <p:tgtEl>
                                          <p:spTgt spid="2662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628">
                                            <p:txEl>
                                              <p:pRg st="1" end="1"/>
                                            </p:txEl>
                                          </p:spTgt>
                                        </p:tgtEl>
                                        <p:attrNameLst>
                                          <p:attrName>style.visibility</p:attrName>
                                        </p:attrNameLst>
                                      </p:cBhvr>
                                      <p:to>
                                        <p:strVal val="visible"/>
                                      </p:to>
                                    </p:set>
                                    <p:animEffect transition="in" filter="wipe(left)">
                                      <p:cBhvr>
                                        <p:cTn id="12" dur="500"/>
                                        <p:tgtEl>
                                          <p:spTgt spid="2662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6628">
                                            <p:txEl>
                                              <p:pRg st="2" end="2"/>
                                            </p:txEl>
                                          </p:spTgt>
                                        </p:tgtEl>
                                        <p:attrNameLst>
                                          <p:attrName>style.visibility</p:attrName>
                                        </p:attrNameLst>
                                      </p:cBhvr>
                                      <p:to>
                                        <p:strVal val="visible"/>
                                      </p:to>
                                    </p:set>
                                    <p:animEffect transition="in" filter="wipe(left)">
                                      <p:cBhvr>
                                        <p:cTn id="17" dur="500"/>
                                        <p:tgtEl>
                                          <p:spTgt spid="2662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6628">
                                            <p:txEl>
                                              <p:pRg st="3" end="3"/>
                                            </p:txEl>
                                          </p:spTgt>
                                        </p:tgtEl>
                                        <p:attrNameLst>
                                          <p:attrName>style.visibility</p:attrName>
                                        </p:attrNameLst>
                                      </p:cBhvr>
                                      <p:to>
                                        <p:strVal val="visible"/>
                                      </p:to>
                                    </p:set>
                                    <p:animEffect transition="in" filter="wipe(left)">
                                      <p:cBhvr>
                                        <p:cTn id="22" dur="500"/>
                                        <p:tgtEl>
                                          <p:spTgt spid="26628">
                                            <p:txEl>
                                              <p:pRg st="3" end="3"/>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26628">
                                            <p:txEl>
                                              <p:pRg st="4" end="4"/>
                                            </p:txEl>
                                          </p:spTgt>
                                        </p:tgtEl>
                                        <p:attrNameLst>
                                          <p:attrName>style.visibility</p:attrName>
                                        </p:attrNameLst>
                                      </p:cBhvr>
                                      <p:to>
                                        <p:strVal val="visible"/>
                                      </p:to>
                                    </p:set>
                                    <p:animEffect transition="in" filter="wipe(left)">
                                      <p:cBhvr>
                                        <p:cTn id="26" dur="500"/>
                                        <p:tgtEl>
                                          <p:spTgt spid="26628">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6628">
                                            <p:txEl>
                                              <p:pRg st="5" end="5"/>
                                            </p:txEl>
                                          </p:spTgt>
                                        </p:tgtEl>
                                        <p:attrNameLst>
                                          <p:attrName>style.visibility</p:attrName>
                                        </p:attrNameLst>
                                      </p:cBhvr>
                                      <p:to>
                                        <p:strVal val="visible"/>
                                      </p:to>
                                    </p:set>
                                    <p:animEffect transition="in" filter="wipe(left)">
                                      <p:cBhvr>
                                        <p:cTn id="31" dur="500"/>
                                        <p:tgtEl>
                                          <p:spTgt spid="2662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27651"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登记日志文件（续）</a:t>
            </a:r>
          </a:p>
        </p:txBody>
      </p:sp>
      <p:sp>
        <p:nvSpPr>
          <p:cNvPr id="27652" name="Rectangle 3"/>
          <p:cNvSpPr>
            <a:spLocks noGrp="1" noChangeArrowheads="1"/>
          </p:cNvSpPr>
          <p:nvPr>
            <p:ph type="body" idx="4294967295"/>
          </p:nvPr>
        </p:nvSpPr>
        <p:spPr>
          <a:xfrm>
            <a:off x="755650" y="896938"/>
            <a:ext cx="7772400" cy="3625850"/>
          </a:xfrm>
        </p:spPr>
        <p:txBody>
          <a:bodyPr/>
          <a:lstStyle/>
          <a:p>
            <a:pPr eaLnBrk="1" hangingPunct="1">
              <a:lnSpc>
                <a:spcPct val="120000"/>
              </a:lnSpc>
            </a:pPr>
            <a:r>
              <a:rPr lang="zh-CN" altLang="en-US" sz="2400" dirty="0"/>
              <a:t>为什么要先写日志文件</a:t>
            </a:r>
          </a:p>
          <a:p>
            <a:pPr lvl="1" eaLnBrk="1" hangingPunct="1">
              <a:lnSpc>
                <a:spcPct val="120000"/>
              </a:lnSpc>
            </a:pPr>
            <a:r>
              <a:rPr lang="zh-CN" altLang="en-US" sz="2200" dirty="0"/>
              <a:t>写数据库和写日志文件是两个不同的操作</a:t>
            </a:r>
          </a:p>
          <a:p>
            <a:pPr lvl="1" eaLnBrk="1" hangingPunct="1">
              <a:lnSpc>
                <a:spcPct val="120000"/>
              </a:lnSpc>
            </a:pPr>
            <a:r>
              <a:rPr lang="zh-CN" altLang="en-US" sz="2200" dirty="0"/>
              <a:t>在这两个操作之间可能发生故障</a:t>
            </a:r>
          </a:p>
          <a:p>
            <a:pPr lvl="1" eaLnBrk="1" hangingPunct="1">
              <a:lnSpc>
                <a:spcPct val="120000"/>
              </a:lnSpc>
            </a:pPr>
            <a:r>
              <a:rPr lang="zh-CN" altLang="en-US" sz="2200" dirty="0"/>
              <a:t>如果先写了数据库修改，而在日志文件中没有登记下这个修改，则以后就无法恢复这个修改了</a:t>
            </a:r>
          </a:p>
          <a:p>
            <a:pPr lvl="1" eaLnBrk="1" hangingPunct="1">
              <a:lnSpc>
                <a:spcPct val="120000"/>
              </a:lnSpc>
            </a:pPr>
            <a:r>
              <a:rPr lang="zh-CN" altLang="en-US" sz="2200" dirty="0"/>
              <a:t>如果先写日志，但没有修改数据库，按日志文件恢复时只不过是多执行一次不必要的</a:t>
            </a:r>
            <a:r>
              <a:rPr lang="en-US" altLang="zh-CN" sz="2200" dirty="0"/>
              <a:t>UNDO</a:t>
            </a:r>
            <a:r>
              <a:rPr lang="zh-CN" altLang="en-US" sz="2200" dirty="0"/>
              <a:t>操作，并不会影响数据库的正确性</a:t>
            </a:r>
          </a:p>
        </p:txBody>
      </p:sp>
    </p:spTree>
    <p:extLst>
      <p:ext uri="{BB962C8B-B14F-4D97-AF65-F5344CB8AC3E}">
        <p14:creationId xmlns:p14="http://schemas.microsoft.com/office/powerpoint/2010/main" val="3812546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27652">
                                            <p:txEl>
                                              <p:pRg st="0" end="0"/>
                                            </p:txEl>
                                          </p:spTgt>
                                        </p:tgtEl>
                                        <p:attrNameLst>
                                          <p:attrName>style.visibility</p:attrName>
                                        </p:attrNameLst>
                                      </p:cBhvr>
                                      <p:to>
                                        <p:strVal val="visible"/>
                                      </p:to>
                                    </p:set>
                                    <p:animEffect transition="in" filter="wipe(left)">
                                      <p:cBhvr>
                                        <p:cTn id="7" dur="500"/>
                                        <p:tgtEl>
                                          <p:spTgt spid="276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7652">
                                            <p:txEl>
                                              <p:pRg st="1" end="1"/>
                                            </p:txEl>
                                          </p:spTgt>
                                        </p:tgtEl>
                                        <p:attrNameLst>
                                          <p:attrName>style.visibility</p:attrName>
                                        </p:attrNameLst>
                                      </p:cBhvr>
                                      <p:to>
                                        <p:strVal val="visible"/>
                                      </p:to>
                                    </p:set>
                                    <p:animEffect transition="in" filter="wipe(left)">
                                      <p:cBhvr>
                                        <p:cTn id="12" dur="500"/>
                                        <p:tgtEl>
                                          <p:spTgt spid="276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652">
                                            <p:txEl>
                                              <p:pRg st="2" end="2"/>
                                            </p:txEl>
                                          </p:spTgt>
                                        </p:tgtEl>
                                        <p:attrNameLst>
                                          <p:attrName>style.visibility</p:attrName>
                                        </p:attrNameLst>
                                      </p:cBhvr>
                                      <p:to>
                                        <p:strVal val="visible"/>
                                      </p:to>
                                    </p:set>
                                    <p:animEffect transition="in" filter="wipe(left)">
                                      <p:cBhvr>
                                        <p:cTn id="17" dur="500"/>
                                        <p:tgtEl>
                                          <p:spTgt spid="276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7652">
                                            <p:txEl>
                                              <p:pRg st="3" end="3"/>
                                            </p:txEl>
                                          </p:spTgt>
                                        </p:tgtEl>
                                        <p:attrNameLst>
                                          <p:attrName>style.visibility</p:attrName>
                                        </p:attrNameLst>
                                      </p:cBhvr>
                                      <p:to>
                                        <p:strVal val="visible"/>
                                      </p:to>
                                    </p:set>
                                    <p:animEffect transition="in" filter="wipe(left)">
                                      <p:cBhvr>
                                        <p:cTn id="22" dur="500"/>
                                        <p:tgtEl>
                                          <p:spTgt spid="276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652">
                                            <p:txEl>
                                              <p:pRg st="4" end="4"/>
                                            </p:txEl>
                                          </p:spTgt>
                                        </p:tgtEl>
                                        <p:attrNameLst>
                                          <p:attrName>style.visibility</p:attrName>
                                        </p:attrNameLst>
                                      </p:cBhvr>
                                      <p:to>
                                        <p:strVal val="visible"/>
                                      </p:to>
                                    </p:set>
                                    <p:animEffect transition="in" filter="wipe(left)">
                                      <p:cBhvr>
                                        <p:cTn id="27" dur="500"/>
                                        <p:tgtEl>
                                          <p:spTgt spid="276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043608" y="823912"/>
            <a:ext cx="7416824" cy="383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14000"/>
              </a:lnSpc>
              <a:buNone/>
            </a:pPr>
            <a:r>
              <a:rPr lang="en-US" altLang="zh-CN" sz="2400" kern="0" dirty="0"/>
              <a:t>11.1  </a:t>
            </a:r>
            <a:r>
              <a:rPr lang="zh-CN" altLang="en-US" sz="2400" kern="0" dirty="0"/>
              <a:t>事务的基本概念</a:t>
            </a:r>
          </a:p>
          <a:p>
            <a:pPr marL="0" indent="0" eaLnBrk="1" hangingPunct="1">
              <a:lnSpc>
                <a:spcPct val="114000"/>
              </a:lnSpc>
              <a:buFont typeface="Wingdings" pitchFamily="2" charset="2"/>
              <a:buNone/>
            </a:pPr>
            <a:r>
              <a:rPr lang="en-US" altLang="zh-CN" sz="2400" kern="0" dirty="0"/>
              <a:t>11.2  </a:t>
            </a:r>
            <a:r>
              <a:rPr lang="zh-CN" altLang="en-US" sz="2400" kern="0" dirty="0"/>
              <a:t>数据库恢复概述</a:t>
            </a:r>
          </a:p>
          <a:p>
            <a:pPr marL="0" indent="0" eaLnBrk="1" hangingPunct="1">
              <a:lnSpc>
                <a:spcPct val="114000"/>
              </a:lnSpc>
              <a:buFont typeface="Wingdings" pitchFamily="2" charset="2"/>
              <a:buNone/>
            </a:pPr>
            <a:r>
              <a:rPr lang="en-US" altLang="zh-CN" sz="2400" kern="0" dirty="0"/>
              <a:t>11.3  </a:t>
            </a:r>
            <a:r>
              <a:rPr lang="zh-CN" altLang="en-US" sz="2400" kern="0" dirty="0"/>
              <a:t>故障的种类</a:t>
            </a:r>
          </a:p>
          <a:p>
            <a:pPr marL="0" indent="0" eaLnBrk="1" hangingPunct="1">
              <a:lnSpc>
                <a:spcPct val="114000"/>
              </a:lnSpc>
              <a:buFont typeface="Wingdings" pitchFamily="2" charset="2"/>
              <a:buNone/>
            </a:pPr>
            <a:r>
              <a:rPr lang="en-US" altLang="zh-CN" sz="2400" kern="0" dirty="0"/>
              <a:t>11.4  </a:t>
            </a:r>
            <a:r>
              <a:rPr lang="zh-CN" altLang="en-US" sz="2400" kern="0" dirty="0"/>
              <a:t>恢复的实现技术</a:t>
            </a:r>
          </a:p>
          <a:p>
            <a:pPr marL="0" indent="0" eaLnBrk="1" hangingPunct="1">
              <a:lnSpc>
                <a:spcPct val="114000"/>
              </a:lnSpc>
              <a:buNone/>
            </a:pPr>
            <a:r>
              <a:rPr lang="en-US" altLang="zh-CN" sz="2400" kern="0" dirty="0">
                <a:solidFill>
                  <a:srgbClr val="0066FF"/>
                </a:solidFill>
              </a:rPr>
              <a:t>11.5  </a:t>
            </a:r>
            <a:r>
              <a:rPr lang="zh-CN" altLang="en-US" sz="2400" kern="0" dirty="0">
                <a:solidFill>
                  <a:srgbClr val="0066FF"/>
                </a:solidFill>
              </a:rPr>
              <a:t>恢复策略</a:t>
            </a:r>
          </a:p>
          <a:p>
            <a:pPr marL="0" indent="0" eaLnBrk="1" hangingPunct="1">
              <a:lnSpc>
                <a:spcPct val="114000"/>
              </a:lnSpc>
              <a:buFont typeface="Wingdings" pitchFamily="2" charset="2"/>
              <a:buNone/>
            </a:pPr>
            <a:r>
              <a:rPr lang="en-US" altLang="zh-CN" sz="2400" kern="0" dirty="0"/>
              <a:t>11.6  </a:t>
            </a:r>
            <a:r>
              <a:rPr lang="zh-CN" altLang="en-US" sz="2400" kern="0" dirty="0"/>
              <a:t>具有检查点的恢复技术</a:t>
            </a:r>
          </a:p>
          <a:p>
            <a:pPr marL="0" indent="0" eaLnBrk="1" hangingPunct="1">
              <a:lnSpc>
                <a:spcPct val="114000"/>
              </a:lnSpc>
              <a:buFont typeface="Wingdings" pitchFamily="2" charset="2"/>
              <a:buNone/>
            </a:pPr>
            <a:r>
              <a:rPr lang="en-US" altLang="zh-CN" sz="2400" kern="0" dirty="0"/>
              <a:t>11.7  </a:t>
            </a:r>
            <a:r>
              <a:rPr lang="zh-CN" altLang="en-US" sz="2400" kern="0" dirty="0"/>
              <a:t>数据库镜像</a:t>
            </a:r>
          </a:p>
          <a:p>
            <a:pPr marL="0" indent="0" eaLnBrk="1" hangingPunct="1">
              <a:lnSpc>
                <a:spcPct val="114000"/>
              </a:lnSpc>
              <a:buFont typeface="Wingdings" pitchFamily="2" charset="2"/>
              <a:buNone/>
            </a:pPr>
            <a:r>
              <a:rPr lang="zh-CN" altLang="en-US" sz="2400" kern="0" dirty="0"/>
              <a:t>本章小结</a:t>
            </a:r>
          </a:p>
        </p:txBody>
      </p:sp>
      <p:sp>
        <p:nvSpPr>
          <p:cNvPr id="5" name="Rectangle 2"/>
          <p:cNvSpPr>
            <a:spLocks noGrp="1" noChangeArrowheads="1"/>
          </p:cNvSpPr>
          <p:nvPr>
            <p:ph type="title" idx="4294967295"/>
          </p:nvPr>
        </p:nvSpPr>
        <p:spPr>
          <a:xfrm>
            <a:off x="1070979" y="34641"/>
            <a:ext cx="7391400" cy="563563"/>
          </a:xfrm>
        </p:spPr>
        <p:txBody>
          <a:bodyPr/>
          <a:lstStyle/>
          <a:p>
            <a:pPr eaLnBrk="1" hangingPunct="1"/>
            <a:r>
              <a:rPr lang="zh-CN" altLang="zh-CN" sz="3600" dirty="0"/>
              <a:t>第</a:t>
            </a:r>
            <a:r>
              <a:rPr lang="en-US" altLang="zh-CN" sz="3600" dirty="0"/>
              <a:t>11</a:t>
            </a:r>
            <a:r>
              <a:rPr lang="zh-CN" altLang="zh-CN" sz="3600" dirty="0"/>
              <a:t>章  数据库恢复技术</a:t>
            </a:r>
          </a:p>
        </p:txBody>
      </p:sp>
    </p:spTree>
    <p:extLst>
      <p:ext uri="{BB962C8B-B14F-4D97-AF65-F5344CB8AC3E}">
        <p14:creationId xmlns:p14="http://schemas.microsoft.com/office/powerpoint/2010/main" val="192910342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3075"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11.5  </a:t>
            </a:r>
            <a:r>
              <a:rPr lang="zh-CN" altLang="en-US" sz="3600" dirty="0"/>
              <a:t>恢复策略</a:t>
            </a:r>
          </a:p>
        </p:txBody>
      </p:sp>
      <p:sp>
        <p:nvSpPr>
          <p:cNvPr id="61444" name="Rectangle 3"/>
          <p:cNvSpPr>
            <a:spLocks noGrp="1" noChangeArrowheads="1"/>
          </p:cNvSpPr>
          <p:nvPr>
            <p:ph type="body" idx="4294967295"/>
          </p:nvPr>
        </p:nvSpPr>
        <p:spPr>
          <a:xfrm>
            <a:off x="684213" y="844550"/>
            <a:ext cx="8002587" cy="3898900"/>
          </a:xfrm>
        </p:spPr>
        <p:txBody>
          <a:bodyPr/>
          <a:lstStyle/>
          <a:p>
            <a:pPr marL="0" indent="0" eaLnBrk="1" hangingPunct="1">
              <a:lnSpc>
                <a:spcPct val="170000"/>
              </a:lnSpc>
              <a:buFont typeface="Wingdings" pitchFamily="2" charset="2"/>
              <a:buNone/>
              <a:defRPr/>
            </a:pPr>
            <a:r>
              <a:rPr lang="en-US" altLang="zh-CN" dirty="0">
                <a:solidFill>
                  <a:srgbClr val="00B050"/>
                </a:solidFill>
              </a:rPr>
              <a:t>1  </a:t>
            </a:r>
            <a:r>
              <a:rPr lang="zh-CN" altLang="en-US" dirty="0">
                <a:solidFill>
                  <a:srgbClr val="00B050"/>
                </a:solidFill>
              </a:rPr>
              <a:t>事务故障的恢复</a:t>
            </a:r>
          </a:p>
          <a:p>
            <a:pPr marL="0" indent="0" eaLnBrk="1" hangingPunct="1">
              <a:lnSpc>
                <a:spcPct val="170000"/>
              </a:lnSpc>
              <a:buFont typeface="Wingdings" pitchFamily="2" charset="2"/>
              <a:buNone/>
              <a:defRPr/>
            </a:pPr>
            <a:r>
              <a:rPr lang="en-US" altLang="zh-CN" dirty="0"/>
              <a:t>2  </a:t>
            </a:r>
            <a:r>
              <a:rPr lang="zh-CN" altLang="en-US" dirty="0"/>
              <a:t>系统故障的恢复</a:t>
            </a:r>
          </a:p>
          <a:p>
            <a:pPr marL="0" indent="0" eaLnBrk="1" hangingPunct="1">
              <a:lnSpc>
                <a:spcPct val="170000"/>
              </a:lnSpc>
              <a:buFont typeface="Wingdings" pitchFamily="2" charset="2"/>
              <a:buNone/>
              <a:defRPr/>
            </a:pPr>
            <a:r>
              <a:rPr lang="en-US" altLang="zh-CN" dirty="0"/>
              <a:t>3  </a:t>
            </a:r>
            <a:r>
              <a:rPr lang="zh-CN" altLang="en-US" dirty="0"/>
              <a:t>介质故障的恢复</a:t>
            </a:r>
          </a:p>
          <a:p>
            <a:pPr eaLnBrk="1" hangingPunct="1">
              <a:lnSpc>
                <a:spcPct val="170000"/>
              </a:lnSpc>
              <a:defRPr/>
            </a:pPr>
            <a:endParaRPr lang="en-US" altLang="zh-CN" dirty="0"/>
          </a:p>
        </p:txBody>
      </p:sp>
    </p:spTree>
    <p:extLst>
      <p:ext uri="{BB962C8B-B14F-4D97-AF65-F5344CB8AC3E}">
        <p14:creationId xmlns:p14="http://schemas.microsoft.com/office/powerpoint/2010/main" val="42399455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4099"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1.  </a:t>
            </a:r>
            <a:r>
              <a:rPr lang="zh-CN" altLang="en-US" sz="3600" dirty="0"/>
              <a:t>事务故障的恢复</a:t>
            </a:r>
          </a:p>
        </p:txBody>
      </p:sp>
      <p:sp>
        <p:nvSpPr>
          <p:cNvPr id="4100" name="Rectangle 3"/>
          <p:cNvSpPr>
            <a:spLocks noGrp="1" noChangeArrowheads="1"/>
          </p:cNvSpPr>
          <p:nvPr>
            <p:ph type="body" idx="4294967295"/>
          </p:nvPr>
        </p:nvSpPr>
        <p:spPr>
          <a:xfrm>
            <a:off x="457200" y="898525"/>
            <a:ext cx="8229600" cy="3844925"/>
          </a:xfrm>
        </p:spPr>
        <p:txBody>
          <a:bodyPr/>
          <a:lstStyle/>
          <a:p>
            <a:pPr eaLnBrk="1" hangingPunct="1">
              <a:lnSpc>
                <a:spcPct val="150000"/>
              </a:lnSpc>
            </a:pPr>
            <a:r>
              <a:rPr lang="zh-CN" altLang="en-US" sz="2400" dirty="0"/>
              <a:t>事务故障：事务在运行至正常终止点前被终止</a:t>
            </a:r>
          </a:p>
          <a:p>
            <a:pPr eaLnBrk="1" hangingPunct="1">
              <a:lnSpc>
                <a:spcPct val="150000"/>
              </a:lnSpc>
            </a:pPr>
            <a:r>
              <a:rPr lang="zh-CN" altLang="en-US" sz="2400" dirty="0"/>
              <a:t>恢复方法</a:t>
            </a:r>
          </a:p>
          <a:p>
            <a:pPr lvl="1" eaLnBrk="1" hangingPunct="1">
              <a:lnSpc>
                <a:spcPct val="150000"/>
              </a:lnSpc>
            </a:pPr>
            <a:r>
              <a:rPr lang="zh-CN" altLang="en-US" dirty="0"/>
              <a:t>由恢复子系统利用日志文件撤消（</a:t>
            </a:r>
            <a:r>
              <a:rPr lang="en-US" altLang="zh-CN" dirty="0"/>
              <a:t>UNDO</a:t>
            </a:r>
            <a:r>
              <a:rPr lang="zh-CN" altLang="en-US" dirty="0"/>
              <a:t>）此事务已对数据库进行的修改</a:t>
            </a:r>
          </a:p>
          <a:p>
            <a:pPr eaLnBrk="1" hangingPunct="1">
              <a:lnSpc>
                <a:spcPct val="150000"/>
              </a:lnSpc>
            </a:pPr>
            <a:r>
              <a:rPr lang="zh-CN" altLang="en-US" sz="2400" dirty="0"/>
              <a:t>事务故障的恢复由系统自动完成，对用户是透明的，不需要用户干预</a:t>
            </a:r>
          </a:p>
        </p:txBody>
      </p:sp>
    </p:spTree>
    <p:extLst>
      <p:ext uri="{BB962C8B-B14F-4D97-AF65-F5344CB8AC3E}">
        <p14:creationId xmlns:p14="http://schemas.microsoft.com/office/powerpoint/2010/main" val="1786904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wipe(left)">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00">
                                            <p:txEl>
                                              <p:pRg st="1" end="1"/>
                                            </p:txEl>
                                          </p:spTgt>
                                        </p:tgtEl>
                                        <p:attrNameLst>
                                          <p:attrName>style.visibility</p:attrName>
                                        </p:attrNameLst>
                                      </p:cBhvr>
                                      <p:to>
                                        <p:strVal val="visible"/>
                                      </p:to>
                                    </p:set>
                                    <p:animEffect transition="in" filter="wipe(left)">
                                      <p:cBhvr>
                                        <p:cTn id="12" dur="500"/>
                                        <p:tgtEl>
                                          <p:spTgt spid="4100">
                                            <p:txEl>
                                              <p:pRg st="1" end="1"/>
                                            </p:txEl>
                                          </p:spTgt>
                                        </p:tgtEl>
                                      </p:cBhvr>
                                    </p:animEffect>
                                  </p:childTnLst>
                                </p:cTn>
                              </p:par>
                              <p:par>
                                <p:cTn id="13" presetID="22" presetClass="entr" presetSubtype="8" fill="hold" nodeType="withEffect">
                                  <p:stCondLst>
                                    <p:cond delay="250"/>
                                  </p:stCondLst>
                                  <p:childTnLst>
                                    <p:set>
                                      <p:cBhvr>
                                        <p:cTn id="14" dur="1" fill="hold">
                                          <p:stCondLst>
                                            <p:cond delay="0"/>
                                          </p:stCondLst>
                                        </p:cTn>
                                        <p:tgtEl>
                                          <p:spTgt spid="4100">
                                            <p:txEl>
                                              <p:pRg st="2" end="2"/>
                                            </p:txEl>
                                          </p:spTgt>
                                        </p:tgtEl>
                                        <p:attrNameLst>
                                          <p:attrName>style.visibility</p:attrName>
                                        </p:attrNameLst>
                                      </p:cBhvr>
                                      <p:to>
                                        <p:strVal val="visible"/>
                                      </p:to>
                                    </p:set>
                                    <p:animEffect transition="in" filter="wipe(left)">
                                      <p:cBhvr>
                                        <p:cTn id="15" dur="500"/>
                                        <p:tgtEl>
                                          <p:spTgt spid="4100">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100">
                                            <p:txEl>
                                              <p:pRg st="3" end="3"/>
                                            </p:txEl>
                                          </p:spTgt>
                                        </p:tgtEl>
                                        <p:attrNameLst>
                                          <p:attrName>style.visibility</p:attrName>
                                        </p:attrNameLst>
                                      </p:cBhvr>
                                      <p:to>
                                        <p:strVal val="visible"/>
                                      </p:to>
                                    </p:set>
                                    <p:animEffect transition="in" filter="wipe(left)">
                                      <p:cBhvr>
                                        <p:cTn id="20" dur="500"/>
                                        <p:tgtEl>
                                          <p:spTgt spid="41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en-US" altLang="zh-CN" sz="1400">
              <a:solidFill>
                <a:srgbClr val="F03628"/>
              </a:solidFill>
            </a:endParaRPr>
          </a:p>
        </p:txBody>
      </p:sp>
      <p:sp>
        <p:nvSpPr>
          <p:cNvPr id="6147" name="Rectangle 2"/>
          <p:cNvSpPr>
            <a:spLocks noGrp="1" noChangeArrowheads="1"/>
          </p:cNvSpPr>
          <p:nvPr>
            <p:ph type="title" idx="4294967295"/>
          </p:nvPr>
        </p:nvSpPr>
        <p:spPr>
          <a:xfrm>
            <a:off x="914400" y="123478"/>
            <a:ext cx="7391400" cy="422275"/>
          </a:xfrm>
        </p:spPr>
        <p:txBody>
          <a:bodyPr/>
          <a:lstStyle/>
          <a:p>
            <a:pPr eaLnBrk="1" hangingPunct="1"/>
            <a:r>
              <a:rPr lang="zh-CN" altLang="zh-CN" sz="3600" dirty="0"/>
              <a:t>定义事务</a:t>
            </a:r>
          </a:p>
        </p:txBody>
      </p:sp>
      <p:sp>
        <p:nvSpPr>
          <p:cNvPr id="7172" name="Rectangle 3"/>
          <p:cNvSpPr>
            <a:spLocks noGrp="1" noChangeArrowheads="1"/>
          </p:cNvSpPr>
          <p:nvPr>
            <p:ph type="body" idx="4294967295"/>
          </p:nvPr>
        </p:nvSpPr>
        <p:spPr>
          <a:xfrm>
            <a:off x="687388" y="844550"/>
            <a:ext cx="7772400" cy="3086100"/>
          </a:xfrm>
        </p:spPr>
        <p:txBody>
          <a:bodyPr/>
          <a:lstStyle/>
          <a:p>
            <a:pPr eaLnBrk="1" hangingPunct="1"/>
            <a:r>
              <a:rPr lang="zh-CN" altLang="en-US" sz="2400" dirty="0"/>
              <a:t>显式定义方式</a:t>
            </a:r>
          </a:p>
          <a:p>
            <a:pPr eaLnBrk="1" hangingPunct="1">
              <a:spcBef>
                <a:spcPts val="200"/>
              </a:spcBef>
              <a:buFont typeface="Wingdings" pitchFamily="2" charset="2"/>
              <a:buNone/>
            </a:pPr>
            <a:r>
              <a:rPr lang="zh-CN" altLang="en-US" dirty="0"/>
              <a:t>   </a:t>
            </a:r>
            <a:r>
              <a:rPr lang="en-US" altLang="zh-CN" sz="1800" dirty="0"/>
              <a:t>BEGIN TRANSACTION                   BEGIN TRANSACTION</a:t>
            </a:r>
          </a:p>
          <a:p>
            <a:pPr eaLnBrk="1" hangingPunct="1">
              <a:buFont typeface="Wingdings" pitchFamily="2" charset="2"/>
              <a:buNone/>
            </a:pPr>
            <a:r>
              <a:rPr lang="en-US" altLang="zh-CN" sz="1800" dirty="0"/>
              <a:t>          SQL </a:t>
            </a:r>
            <a:r>
              <a:rPr lang="zh-CN" altLang="en-US" sz="1800" dirty="0"/>
              <a:t>语句1</a:t>
            </a:r>
            <a:r>
              <a:rPr lang="en-US" altLang="zh-CN" sz="1800" dirty="0"/>
              <a:t>                                             SQL </a:t>
            </a:r>
            <a:r>
              <a:rPr lang="zh-CN" altLang="en-US" sz="1800" dirty="0"/>
              <a:t>语句1</a:t>
            </a:r>
          </a:p>
          <a:p>
            <a:pPr eaLnBrk="1" hangingPunct="1">
              <a:buFont typeface="Wingdings" pitchFamily="2" charset="2"/>
              <a:buNone/>
            </a:pPr>
            <a:r>
              <a:rPr lang="zh-CN" altLang="en-US" sz="1800" dirty="0"/>
              <a:t>          </a:t>
            </a:r>
            <a:r>
              <a:rPr lang="en-US" altLang="zh-CN" sz="1800" dirty="0"/>
              <a:t>SQL </a:t>
            </a:r>
            <a:r>
              <a:rPr lang="zh-CN" altLang="en-US" sz="1800" dirty="0"/>
              <a:t>语句2                                             </a:t>
            </a:r>
            <a:r>
              <a:rPr lang="en-US" altLang="zh-CN" sz="1800" dirty="0"/>
              <a:t>SQL </a:t>
            </a:r>
            <a:r>
              <a:rPr lang="zh-CN" altLang="en-US" sz="1800" dirty="0"/>
              <a:t>语句2</a:t>
            </a:r>
            <a:endParaRPr lang="en-US" altLang="zh-CN" sz="1800" dirty="0"/>
          </a:p>
          <a:p>
            <a:pPr eaLnBrk="1" hangingPunct="1">
              <a:buFont typeface="Wingdings" pitchFamily="2" charset="2"/>
              <a:buNone/>
            </a:pPr>
            <a:r>
              <a:rPr lang="en-US" altLang="zh-CN" sz="1800" dirty="0"/>
              <a:t>          </a:t>
            </a:r>
            <a:r>
              <a:rPr lang="zh-CN" altLang="en-US" sz="1800" dirty="0"/>
              <a:t>。。。。。                                            。。。。。</a:t>
            </a:r>
          </a:p>
          <a:p>
            <a:pPr eaLnBrk="1" hangingPunct="1">
              <a:buFont typeface="Wingdings" pitchFamily="2" charset="2"/>
              <a:buNone/>
            </a:pPr>
            <a:r>
              <a:rPr lang="zh-CN" altLang="en-US" sz="1800" dirty="0"/>
              <a:t>     </a:t>
            </a:r>
            <a:r>
              <a:rPr lang="en-US" altLang="zh-CN" sz="1800" dirty="0"/>
              <a:t>COMMIT                                           ROLLBACK</a:t>
            </a:r>
          </a:p>
        </p:txBody>
      </p:sp>
      <p:sp>
        <p:nvSpPr>
          <p:cNvPr id="7173" name="AutoShape 5"/>
          <p:cNvSpPr>
            <a:spLocks/>
          </p:cNvSpPr>
          <p:nvPr/>
        </p:nvSpPr>
        <p:spPr bwMode="auto">
          <a:xfrm>
            <a:off x="323850" y="3217678"/>
            <a:ext cx="5329238" cy="1425944"/>
          </a:xfrm>
          <a:prstGeom prst="borderCallout2">
            <a:avLst>
              <a:gd name="adj1" fmla="val 6898"/>
              <a:gd name="adj2" fmla="val 101431"/>
              <a:gd name="adj3" fmla="val 6898"/>
              <a:gd name="adj4" fmla="val 105421"/>
              <a:gd name="adj5" fmla="val -17125"/>
              <a:gd name="adj6" fmla="val 105394"/>
            </a:avLst>
          </a:prstGeom>
          <a:solidFill>
            <a:srgbClr val="FFFF00"/>
          </a:solidFill>
          <a:ln w="25400">
            <a:solidFill>
              <a:schemeClr val="tx1"/>
            </a:solidFill>
            <a:miter lim="800000"/>
            <a:headEnd/>
            <a:tailEnd/>
          </a:ln>
        </p:spPr>
        <p:txBody>
          <a:bodyPr anchor="ctr"/>
          <a:lstStyle/>
          <a:p>
            <a:pPr marL="452438" lvl="1" indent="-273050">
              <a:buSzPct val="80000"/>
              <a:buFont typeface="Wingdings" pitchFamily="2" charset="2"/>
              <a:buChar char="l"/>
            </a:pPr>
            <a:r>
              <a:rPr lang="zh-CN" altLang="zh-CN" b="1" dirty="0">
                <a:latin typeface="Times New Roman" pitchFamily="18" charset="0"/>
              </a:rPr>
              <a:t>事务异常终止</a:t>
            </a:r>
          </a:p>
          <a:p>
            <a:pPr marL="452438" lvl="1" indent="-273050">
              <a:buSzPct val="80000"/>
              <a:buFont typeface="Wingdings" pitchFamily="2" charset="2"/>
              <a:buChar char="l"/>
            </a:pPr>
            <a:r>
              <a:rPr lang="zh-CN" altLang="zh-CN" b="1" dirty="0">
                <a:latin typeface="Times New Roman" pitchFamily="18" charset="0"/>
              </a:rPr>
              <a:t>事务运行的过程中发生了故障，不能继续执行</a:t>
            </a:r>
          </a:p>
          <a:p>
            <a:pPr marL="452438" lvl="1" indent="-273050">
              <a:buSzPct val="80000"/>
              <a:buFont typeface="Wingdings" pitchFamily="2" charset="2"/>
              <a:buChar char="l"/>
            </a:pPr>
            <a:r>
              <a:rPr lang="zh-CN" altLang="zh-CN" b="1" dirty="0">
                <a:latin typeface="Times New Roman" pitchFamily="18" charset="0"/>
              </a:rPr>
              <a:t>系统将事务中对数据库的所有已完成的操作全部撤销 </a:t>
            </a:r>
          </a:p>
          <a:p>
            <a:pPr marL="452438" lvl="1" indent="-273050">
              <a:buSzPct val="80000"/>
              <a:buFont typeface="Wingdings" pitchFamily="2" charset="2"/>
              <a:buChar char="l"/>
            </a:pPr>
            <a:r>
              <a:rPr lang="zh-CN" altLang="zh-CN" b="1" dirty="0">
                <a:latin typeface="Times New Roman" pitchFamily="18" charset="0"/>
              </a:rPr>
              <a:t>事务滚回到</a:t>
            </a:r>
            <a:r>
              <a:rPr lang="zh-CN" altLang="zh-CN" b="1" dirty="0">
                <a:solidFill>
                  <a:srgbClr val="FF00FF"/>
                </a:solidFill>
                <a:latin typeface="Times New Roman" pitchFamily="18" charset="0"/>
              </a:rPr>
              <a:t>开始</a:t>
            </a:r>
            <a:r>
              <a:rPr lang="zh-CN" altLang="zh-CN" b="1" dirty="0">
                <a:latin typeface="Times New Roman" pitchFamily="18" charset="0"/>
              </a:rPr>
              <a:t>时的状态</a:t>
            </a:r>
          </a:p>
        </p:txBody>
      </p:sp>
      <p:cxnSp>
        <p:nvCxnSpPr>
          <p:cNvPr id="3" name="直接连接符 2"/>
          <p:cNvCxnSpPr/>
          <p:nvPr/>
        </p:nvCxnSpPr>
        <p:spPr bwMode="auto">
          <a:xfrm>
            <a:off x="1043608" y="1707654"/>
            <a:ext cx="2592288" cy="0"/>
          </a:xfrm>
          <a:prstGeom prst="line">
            <a:avLst/>
          </a:prstGeom>
          <a:noFill/>
          <a:ln w="28575" cap="flat" cmpd="sng" algn="ctr">
            <a:solidFill>
              <a:srgbClr val="FF0000"/>
            </a:solidFill>
            <a:prstDash val="solid"/>
            <a:round/>
            <a:headEnd type="none" w="med" len="med"/>
            <a:tailEnd type="none" w="med" len="med"/>
          </a:ln>
          <a:effectLst/>
        </p:spPr>
      </p:cxnSp>
      <p:cxnSp>
        <p:nvCxnSpPr>
          <p:cNvPr id="11" name="直接连接符 10"/>
          <p:cNvCxnSpPr/>
          <p:nvPr/>
        </p:nvCxnSpPr>
        <p:spPr bwMode="auto">
          <a:xfrm>
            <a:off x="4716016" y="1707654"/>
            <a:ext cx="2592288" cy="0"/>
          </a:xfrm>
          <a:prstGeom prst="line">
            <a:avLst/>
          </a:prstGeom>
          <a:noFill/>
          <a:ln w="28575" cap="flat" cmpd="sng" algn="ctr">
            <a:solidFill>
              <a:srgbClr val="FF0000"/>
            </a:solidFill>
            <a:prstDash val="solid"/>
            <a:round/>
            <a:headEnd type="none" w="med" len="med"/>
            <a:tailEnd type="none" w="med" len="med"/>
          </a:ln>
          <a:effectLst/>
        </p:spPr>
      </p:cxnSp>
      <p:cxnSp>
        <p:nvCxnSpPr>
          <p:cNvPr id="12" name="直接连接符 11"/>
          <p:cNvCxnSpPr/>
          <p:nvPr/>
        </p:nvCxnSpPr>
        <p:spPr bwMode="auto">
          <a:xfrm>
            <a:off x="1043608" y="3003798"/>
            <a:ext cx="1008112" cy="0"/>
          </a:xfrm>
          <a:prstGeom prst="line">
            <a:avLst/>
          </a:prstGeom>
          <a:noFill/>
          <a:ln w="28575" cap="flat" cmpd="sng" algn="ctr">
            <a:solidFill>
              <a:srgbClr val="FF0000"/>
            </a:solidFill>
            <a:prstDash val="solid"/>
            <a:round/>
            <a:headEnd type="none" w="med" len="med"/>
            <a:tailEnd type="none" w="med" len="med"/>
          </a:ln>
          <a:effectLst/>
        </p:spPr>
      </p:cxnSp>
      <p:cxnSp>
        <p:nvCxnSpPr>
          <p:cNvPr id="13" name="直接连接符 12"/>
          <p:cNvCxnSpPr/>
          <p:nvPr/>
        </p:nvCxnSpPr>
        <p:spPr bwMode="auto">
          <a:xfrm>
            <a:off x="4716016" y="3003798"/>
            <a:ext cx="1368152" cy="0"/>
          </a:xfrm>
          <a:prstGeom prst="line">
            <a:avLst/>
          </a:prstGeom>
          <a:noFill/>
          <a:ln w="28575" cap="flat" cmpd="sng" algn="ctr">
            <a:solidFill>
              <a:srgbClr val="FF0000"/>
            </a:solidFill>
            <a:prstDash val="solid"/>
            <a:round/>
            <a:headEnd type="none" w="med" len="med"/>
            <a:tailEnd type="none" w="med" len="med"/>
          </a:ln>
          <a:effectLst/>
        </p:spPr>
      </p:cxn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 calcmode="lin" valueType="num">
                                      <p:cBhvr additive="base">
                                        <p:cTn id="7" dur="500" fill="hold"/>
                                        <p:tgtEl>
                                          <p:spTgt spid="717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172">
                                            <p:txEl>
                                              <p:pRg st="0" end="0"/>
                                            </p:tx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7172">
                                            <p:txEl>
                                              <p:pRg st="1" end="1"/>
                                            </p:txEl>
                                          </p:spTgt>
                                        </p:tgtEl>
                                        <p:attrNameLst>
                                          <p:attrName>style.visibility</p:attrName>
                                        </p:attrNameLst>
                                      </p:cBhvr>
                                      <p:to>
                                        <p:strVal val="visible"/>
                                      </p:to>
                                    </p:set>
                                    <p:anim calcmode="lin" valueType="num">
                                      <p:cBhvr additive="base">
                                        <p:cTn id="11" dur="500" fill="hold"/>
                                        <p:tgtEl>
                                          <p:spTgt spid="7172">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172">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0"/>
                                  </p:stCondLst>
                                  <p:childTnLst>
                                    <p:set>
                                      <p:cBhvr>
                                        <p:cTn id="14" dur="1" fill="hold">
                                          <p:stCondLst>
                                            <p:cond delay="0"/>
                                          </p:stCondLst>
                                        </p:cTn>
                                        <p:tgtEl>
                                          <p:spTgt spid="7172">
                                            <p:txEl>
                                              <p:pRg st="2" end="2"/>
                                            </p:txEl>
                                          </p:spTgt>
                                        </p:tgtEl>
                                        <p:attrNameLst>
                                          <p:attrName>style.visibility</p:attrName>
                                        </p:attrNameLst>
                                      </p:cBhvr>
                                      <p:to>
                                        <p:strVal val="visible"/>
                                      </p:to>
                                    </p:set>
                                    <p:anim calcmode="lin" valueType="num">
                                      <p:cBhvr additive="base">
                                        <p:cTn id="15" dur="500" fill="hold"/>
                                        <p:tgtEl>
                                          <p:spTgt spid="7172">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172">
                                            <p:txEl>
                                              <p:pRg st="2" end="2"/>
                                            </p:tx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0"/>
                                  </p:stCondLst>
                                  <p:childTnLst>
                                    <p:set>
                                      <p:cBhvr>
                                        <p:cTn id="18" dur="1" fill="hold">
                                          <p:stCondLst>
                                            <p:cond delay="0"/>
                                          </p:stCondLst>
                                        </p:cTn>
                                        <p:tgtEl>
                                          <p:spTgt spid="7172">
                                            <p:txEl>
                                              <p:pRg st="3" end="3"/>
                                            </p:txEl>
                                          </p:spTgt>
                                        </p:tgtEl>
                                        <p:attrNameLst>
                                          <p:attrName>style.visibility</p:attrName>
                                        </p:attrNameLst>
                                      </p:cBhvr>
                                      <p:to>
                                        <p:strVal val="visible"/>
                                      </p:to>
                                    </p:set>
                                    <p:anim calcmode="lin" valueType="num">
                                      <p:cBhvr additive="base">
                                        <p:cTn id="19" dur="500" fill="hold"/>
                                        <p:tgtEl>
                                          <p:spTgt spid="717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172">
                                            <p:txEl>
                                              <p:pRg st="3" end="3"/>
                                            </p:tx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0"/>
                                  </p:stCondLst>
                                  <p:childTnLst>
                                    <p:set>
                                      <p:cBhvr>
                                        <p:cTn id="22" dur="1" fill="hold">
                                          <p:stCondLst>
                                            <p:cond delay="0"/>
                                          </p:stCondLst>
                                        </p:cTn>
                                        <p:tgtEl>
                                          <p:spTgt spid="7172">
                                            <p:txEl>
                                              <p:pRg st="4" end="4"/>
                                            </p:txEl>
                                          </p:spTgt>
                                        </p:tgtEl>
                                        <p:attrNameLst>
                                          <p:attrName>style.visibility</p:attrName>
                                        </p:attrNameLst>
                                      </p:cBhvr>
                                      <p:to>
                                        <p:strVal val="visible"/>
                                      </p:to>
                                    </p:set>
                                    <p:anim calcmode="lin" valueType="num">
                                      <p:cBhvr additive="base">
                                        <p:cTn id="23" dur="500" fill="hold"/>
                                        <p:tgtEl>
                                          <p:spTgt spid="7172">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172">
                                            <p:txEl>
                                              <p:pRg st="4" end="4"/>
                                            </p:tx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0"/>
                                  </p:stCondLst>
                                  <p:childTnLst>
                                    <p:set>
                                      <p:cBhvr>
                                        <p:cTn id="26" dur="1" fill="hold">
                                          <p:stCondLst>
                                            <p:cond delay="0"/>
                                          </p:stCondLst>
                                        </p:cTn>
                                        <p:tgtEl>
                                          <p:spTgt spid="7172">
                                            <p:txEl>
                                              <p:pRg st="5" end="5"/>
                                            </p:txEl>
                                          </p:spTgt>
                                        </p:tgtEl>
                                        <p:attrNameLst>
                                          <p:attrName>style.visibility</p:attrName>
                                        </p:attrNameLst>
                                      </p:cBhvr>
                                      <p:to>
                                        <p:strVal val="visible"/>
                                      </p:to>
                                    </p:set>
                                    <p:anim calcmode="lin" valueType="num">
                                      <p:cBhvr additive="base">
                                        <p:cTn id="27" dur="500" fill="hold"/>
                                        <p:tgtEl>
                                          <p:spTgt spid="7172">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172">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3"/>
                                        </p:tgtEl>
                                        <p:attrNameLst>
                                          <p:attrName>style.visibility</p:attrName>
                                        </p:attrNameLst>
                                      </p:cBhvr>
                                      <p:to>
                                        <p:strVal val="visible"/>
                                      </p:to>
                                    </p:set>
                                    <p:animEffect transition="in" filter="wipe(left)">
                                      <p:cBhvr>
                                        <p:cTn id="33" dur="500"/>
                                        <p:tgtEl>
                                          <p:spTgt spid="3"/>
                                        </p:tgtEl>
                                      </p:cBhvr>
                                    </p:animEffect>
                                  </p:childTnLst>
                                </p:cTn>
                              </p:par>
                            </p:childTnLst>
                          </p:cTn>
                        </p:par>
                        <p:par>
                          <p:cTn id="34" fill="hold">
                            <p:stCondLst>
                              <p:cond delay="500"/>
                            </p:stCondLst>
                            <p:childTnLst>
                              <p:par>
                                <p:cTn id="35" presetID="22" presetClass="entr" presetSubtype="8" fill="hold" nodeType="afterEffect">
                                  <p:stCondLst>
                                    <p:cond delay="250"/>
                                  </p:stCondLst>
                                  <p:childTnLst>
                                    <p:set>
                                      <p:cBhvr>
                                        <p:cTn id="36" dur="1" fill="hold">
                                          <p:stCondLst>
                                            <p:cond delay="0"/>
                                          </p:stCondLst>
                                        </p:cTn>
                                        <p:tgtEl>
                                          <p:spTgt spid="11"/>
                                        </p:tgtEl>
                                        <p:attrNameLst>
                                          <p:attrName>style.visibility</p:attrName>
                                        </p:attrNameLst>
                                      </p:cBhvr>
                                      <p:to>
                                        <p:strVal val="visible"/>
                                      </p:to>
                                    </p:set>
                                    <p:animEffect transition="in" filter="wipe(left)">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left)">
                                      <p:cBhvr>
                                        <p:cTn id="42" dur="500"/>
                                        <p:tgtEl>
                                          <p:spTgt spid="12"/>
                                        </p:tgtEl>
                                      </p:cBhvr>
                                    </p:animEffect>
                                  </p:childTnLst>
                                </p:cTn>
                              </p:par>
                            </p:childTnLst>
                          </p:cTn>
                        </p:par>
                        <p:par>
                          <p:cTn id="43" fill="hold">
                            <p:stCondLst>
                              <p:cond delay="500"/>
                            </p:stCondLst>
                            <p:childTnLst>
                              <p:par>
                                <p:cTn id="44" presetID="22" presetClass="entr" presetSubtype="8" fill="hold" nodeType="afterEffect">
                                  <p:stCondLst>
                                    <p:cond delay="25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500"/>
                                        <p:tgtEl>
                                          <p:spTgt spid="13"/>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7173"/>
                                        </p:tgtEl>
                                        <p:attrNameLst>
                                          <p:attrName>style.visibility</p:attrName>
                                        </p:attrNameLst>
                                      </p:cBhvr>
                                      <p:to>
                                        <p:strVal val="visible"/>
                                      </p:to>
                                    </p:set>
                                    <p:animEffect transition="in" filter="blinds(horizontal)">
                                      <p:cBhvr>
                                        <p:cTn id="49" dur="500"/>
                                        <p:tgtEl>
                                          <p:spTgt spid="7173"/>
                                        </p:tgtEl>
                                      </p:cBhvr>
                                    </p:animEffect>
                                  </p:childTnLst>
                                </p:cTn>
                              </p:par>
                            </p:childTnLst>
                          </p:cTn>
                        </p:par>
                      </p:childTnLst>
                    </p:cTn>
                  </p:par>
                  <p:par>
                    <p:cTn id="50" fill="hold">
                      <p:stCondLst>
                        <p:cond delay="indefinite"/>
                      </p:stCondLst>
                      <p:childTnLst>
                        <p:par>
                          <p:cTn id="51" fill="hold">
                            <p:stCondLst>
                              <p:cond delay="0"/>
                            </p:stCondLst>
                            <p:childTnLst>
                              <p:par>
                                <p:cTn id="52" presetID="1" presetClass="exit" presetSubtype="0" fill="hold" grpId="1" nodeType="clickEffect">
                                  <p:stCondLst>
                                    <p:cond delay="0"/>
                                  </p:stCondLst>
                                  <p:childTnLst>
                                    <p:set>
                                      <p:cBhvr>
                                        <p:cTn id="53" dur="1" fill="hold">
                                          <p:stCondLst>
                                            <p:cond delay="0"/>
                                          </p:stCondLst>
                                        </p:cTn>
                                        <p:tgtEl>
                                          <p:spTgt spid="717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build="allAtOnce"/>
      <p:bldP spid="7173" grpId="0" bldLvl="0" animBg="1" autoUpdateAnimBg="0"/>
      <p:bldP spid="7173" grpId="1"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5123"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事务故障的恢复步骤</a:t>
            </a:r>
          </a:p>
        </p:txBody>
      </p:sp>
      <p:sp>
        <p:nvSpPr>
          <p:cNvPr id="5124" name="Rectangle 3"/>
          <p:cNvSpPr>
            <a:spLocks noGrp="1" noChangeArrowheads="1"/>
          </p:cNvSpPr>
          <p:nvPr>
            <p:ph type="body" idx="4294967295"/>
          </p:nvPr>
        </p:nvSpPr>
        <p:spPr>
          <a:xfrm>
            <a:off x="246249" y="933251"/>
            <a:ext cx="8718239" cy="3942755"/>
          </a:xfrm>
        </p:spPr>
        <p:txBody>
          <a:bodyPr/>
          <a:lstStyle/>
          <a:p>
            <a:pPr eaLnBrk="1" hangingPunct="1">
              <a:spcBef>
                <a:spcPts val="600"/>
              </a:spcBef>
              <a:spcAft>
                <a:spcPts val="600"/>
              </a:spcAft>
              <a:buFont typeface="Wingdings" pitchFamily="2" charset="2"/>
              <a:buNone/>
            </a:pPr>
            <a:r>
              <a:rPr lang="zh-CN" altLang="en-US" sz="2000" dirty="0"/>
              <a:t>（</a:t>
            </a:r>
            <a:r>
              <a:rPr lang="en-US" altLang="zh-CN" sz="2000" dirty="0"/>
              <a:t>1</a:t>
            </a:r>
            <a:r>
              <a:rPr lang="zh-CN" altLang="en-US" sz="2000" dirty="0"/>
              <a:t>）</a:t>
            </a:r>
            <a:r>
              <a:rPr lang="en-US" altLang="zh-CN" sz="2000" dirty="0"/>
              <a:t> </a:t>
            </a:r>
            <a:r>
              <a:rPr lang="zh-CN" altLang="en-US" sz="2000" dirty="0"/>
              <a:t>反向扫描文件日志（即从最后向前扫描日志文件），查找该事务的更新操作。</a:t>
            </a:r>
          </a:p>
          <a:p>
            <a:pPr eaLnBrk="1" hangingPunct="1">
              <a:spcBef>
                <a:spcPts val="600"/>
              </a:spcBef>
              <a:buNone/>
            </a:pPr>
            <a:r>
              <a:rPr lang="zh-CN" altLang="en-US" sz="2000" dirty="0"/>
              <a:t>（</a:t>
            </a:r>
            <a:r>
              <a:rPr lang="en-US" altLang="zh-CN" sz="2000" dirty="0"/>
              <a:t>2</a:t>
            </a:r>
            <a:r>
              <a:rPr lang="zh-CN" altLang="en-US" sz="2000" dirty="0"/>
              <a:t>）</a:t>
            </a:r>
            <a:r>
              <a:rPr lang="en-US" altLang="zh-CN" sz="2000" dirty="0"/>
              <a:t> </a:t>
            </a:r>
            <a:r>
              <a:rPr lang="zh-CN" altLang="en-US" sz="2000" dirty="0"/>
              <a:t>对该事务的更新操作执行逆操作。即将日志记录中“更新前的值” 写入数据库。</a:t>
            </a:r>
          </a:p>
          <a:p>
            <a:pPr lvl="1" eaLnBrk="1" hangingPunct="1">
              <a:spcBef>
                <a:spcPts val="600"/>
              </a:spcBef>
            </a:pPr>
            <a:r>
              <a:rPr lang="zh-CN" altLang="en-US" sz="2000" dirty="0"/>
              <a:t>插入操作， “更新前的值”为空，则相当于做删除操作</a:t>
            </a:r>
          </a:p>
          <a:p>
            <a:pPr lvl="1" eaLnBrk="1" hangingPunct="1">
              <a:spcBef>
                <a:spcPts val="600"/>
              </a:spcBef>
            </a:pPr>
            <a:r>
              <a:rPr lang="zh-CN" altLang="en-US" sz="2000" dirty="0"/>
              <a:t>删除操作，则相当于做插入操作</a:t>
            </a:r>
          </a:p>
          <a:p>
            <a:pPr lvl="1" eaLnBrk="1" hangingPunct="1">
              <a:spcBef>
                <a:spcPts val="600"/>
              </a:spcBef>
            </a:pPr>
            <a:r>
              <a:rPr lang="zh-CN" altLang="en-US" sz="2000" dirty="0"/>
              <a:t>若是修改操作，则相当于用修改前值代替修改后值</a:t>
            </a:r>
            <a:r>
              <a:rPr lang="zh-CN" altLang="en-US" sz="1800" dirty="0"/>
              <a:t> </a:t>
            </a:r>
            <a:endParaRPr lang="en-US" altLang="zh-CN" sz="2000" dirty="0"/>
          </a:p>
          <a:p>
            <a:pPr eaLnBrk="1" hangingPunct="1">
              <a:spcBef>
                <a:spcPts val="1200"/>
              </a:spcBef>
              <a:spcAft>
                <a:spcPts val="600"/>
              </a:spcAft>
              <a:buNone/>
            </a:pPr>
            <a:r>
              <a:rPr lang="zh-CN" altLang="en-US" sz="2000" dirty="0"/>
              <a:t>（</a:t>
            </a:r>
            <a:r>
              <a:rPr lang="en-US" altLang="zh-CN" sz="2000" dirty="0"/>
              <a:t>3</a:t>
            </a:r>
            <a:r>
              <a:rPr lang="zh-CN" altLang="en-US" sz="2000" dirty="0"/>
              <a:t>）</a:t>
            </a:r>
            <a:r>
              <a:rPr lang="en-US" altLang="zh-CN" sz="2000" dirty="0"/>
              <a:t> </a:t>
            </a:r>
            <a:r>
              <a:rPr lang="zh-CN" altLang="en-US" sz="2000" dirty="0"/>
              <a:t>继续反向扫描日志文件，查找该事务的其他更新操作，并做同样处理。</a:t>
            </a:r>
          </a:p>
          <a:p>
            <a:pPr eaLnBrk="1" hangingPunct="1">
              <a:spcBef>
                <a:spcPts val="600"/>
              </a:spcBef>
              <a:spcAft>
                <a:spcPts val="600"/>
              </a:spcAft>
              <a:buNone/>
            </a:pPr>
            <a:r>
              <a:rPr lang="zh-CN" altLang="en-US" sz="2000" dirty="0"/>
              <a:t>（</a:t>
            </a:r>
            <a:r>
              <a:rPr lang="en-US" altLang="zh-CN" sz="2000" dirty="0"/>
              <a:t>4</a:t>
            </a:r>
            <a:r>
              <a:rPr lang="zh-CN" altLang="en-US" sz="2000" dirty="0"/>
              <a:t>）</a:t>
            </a:r>
            <a:r>
              <a:rPr lang="en-US" altLang="zh-CN" sz="2000" dirty="0"/>
              <a:t> </a:t>
            </a:r>
            <a:r>
              <a:rPr lang="zh-CN" altLang="en-US" sz="2000" dirty="0"/>
              <a:t>如此处理下去，直至读到此事务的开始标记，事务故障恢复就完成了。</a:t>
            </a:r>
            <a:endParaRPr lang="en-US" altLang="zh-CN" sz="2000" dirty="0"/>
          </a:p>
        </p:txBody>
      </p:sp>
    </p:spTree>
    <p:extLst>
      <p:ext uri="{BB962C8B-B14F-4D97-AF65-F5344CB8AC3E}">
        <p14:creationId xmlns:p14="http://schemas.microsoft.com/office/powerpoint/2010/main" val="157804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wipe(left)">
                                      <p:cBhvr>
                                        <p:cTn id="7" dur="500"/>
                                        <p:tgtEl>
                                          <p:spTgt spid="5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4">
                                            <p:txEl>
                                              <p:pRg st="1" end="1"/>
                                            </p:txEl>
                                          </p:spTgt>
                                        </p:tgtEl>
                                        <p:attrNameLst>
                                          <p:attrName>style.visibility</p:attrName>
                                        </p:attrNameLst>
                                      </p:cBhvr>
                                      <p:to>
                                        <p:strVal val="visible"/>
                                      </p:to>
                                    </p:set>
                                    <p:animEffect transition="in" filter="wipe(left)">
                                      <p:cBhvr>
                                        <p:cTn id="12" dur="500"/>
                                        <p:tgtEl>
                                          <p:spTgt spid="51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4">
                                            <p:txEl>
                                              <p:pRg st="2" end="2"/>
                                            </p:txEl>
                                          </p:spTgt>
                                        </p:tgtEl>
                                        <p:attrNameLst>
                                          <p:attrName>style.visibility</p:attrName>
                                        </p:attrNameLst>
                                      </p:cBhvr>
                                      <p:to>
                                        <p:strVal val="visible"/>
                                      </p:to>
                                    </p:set>
                                    <p:animEffect transition="in" filter="wipe(left)">
                                      <p:cBhvr>
                                        <p:cTn id="17" dur="500"/>
                                        <p:tgtEl>
                                          <p:spTgt spid="51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4">
                                            <p:txEl>
                                              <p:pRg st="3" end="3"/>
                                            </p:txEl>
                                          </p:spTgt>
                                        </p:tgtEl>
                                        <p:attrNameLst>
                                          <p:attrName>style.visibility</p:attrName>
                                        </p:attrNameLst>
                                      </p:cBhvr>
                                      <p:to>
                                        <p:strVal val="visible"/>
                                      </p:to>
                                    </p:set>
                                    <p:animEffect transition="in" filter="wipe(left)">
                                      <p:cBhvr>
                                        <p:cTn id="22" dur="500"/>
                                        <p:tgtEl>
                                          <p:spTgt spid="51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24">
                                            <p:txEl>
                                              <p:pRg st="4" end="4"/>
                                            </p:txEl>
                                          </p:spTgt>
                                        </p:tgtEl>
                                        <p:attrNameLst>
                                          <p:attrName>style.visibility</p:attrName>
                                        </p:attrNameLst>
                                      </p:cBhvr>
                                      <p:to>
                                        <p:strVal val="visible"/>
                                      </p:to>
                                    </p:set>
                                    <p:animEffect transition="in" filter="wipe(left)">
                                      <p:cBhvr>
                                        <p:cTn id="27" dur="500"/>
                                        <p:tgtEl>
                                          <p:spTgt spid="512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124">
                                            <p:txEl>
                                              <p:pRg st="5" end="5"/>
                                            </p:txEl>
                                          </p:spTgt>
                                        </p:tgtEl>
                                        <p:attrNameLst>
                                          <p:attrName>style.visibility</p:attrName>
                                        </p:attrNameLst>
                                      </p:cBhvr>
                                      <p:to>
                                        <p:strVal val="visible"/>
                                      </p:to>
                                    </p:set>
                                    <p:animEffect transition="in" filter="wipe(left)">
                                      <p:cBhvr>
                                        <p:cTn id="32" dur="500"/>
                                        <p:tgtEl>
                                          <p:spTgt spid="512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124">
                                            <p:txEl>
                                              <p:pRg st="6" end="6"/>
                                            </p:txEl>
                                          </p:spTgt>
                                        </p:tgtEl>
                                        <p:attrNameLst>
                                          <p:attrName>style.visibility</p:attrName>
                                        </p:attrNameLst>
                                      </p:cBhvr>
                                      <p:to>
                                        <p:strVal val="visible"/>
                                      </p:to>
                                    </p:set>
                                    <p:animEffect transition="in" filter="wipe(left)">
                                      <p:cBhvr>
                                        <p:cTn id="37" dur="500"/>
                                        <p:tgtEl>
                                          <p:spTgt spid="512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8195"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2.  </a:t>
            </a:r>
            <a:r>
              <a:rPr lang="zh-CN" altLang="en-US" sz="3600" dirty="0"/>
              <a:t>系统故障的恢复</a:t>
            </a:r>
          </a:p>
        </p:txBody>
      </p:sp>
      <p:sp>
        <p:nvSpPr>
          <p:cNvPr id="8196" name="Rectangle 3"/>
          <p:cNvSpPr>
            <a:spLocks noGrp="1" noChangeArrowheads="1"/>
          </p:cNvSpPr>
          <p:nvPr>
            <p:ph type="body" idx="4294967295"/>
          </p:nvPr>
        </p:nvSpPr>
        <p:spPr>
          <a:xfrm>
            <a:off x="766763" y="844550"/>
            <a:ext cx="8077200" cy="3725863"/>
          </a:xfrm>
        </p:spPr>
        <p:txBody>
          <a:bodyPr/>
          <a:lstStyle/>
          <a:p>
            <a:pPr eaLnBrk="1" hangingPunct="1">
              <a:spcBef>
                <a:spcPct val="0"/>
              </a:spcBef>
            </a:pPr>
            <a:r>
              <a:rPr lang="zh-CN" altLang="en-US" sz="2400" dirty="0"/>
              <a:t>系统故障造成数据库不一致状态的原因</a:t>
            </a:r>
          </a:p>
          <a:p>
            <a:pPr lvl="1" eaLnBrk="1" hangingPunct="1">
              <a:spcBef>
                <a:spcPct val="0"/>
              </a:spcBef>
            </a:pPr>
            <a:r>
              <a:rPr lang="zh-CN" altLang="en-US" dirty="0"/>
              <a:t>未完成事务对数据库的更新可能已写入数据库</a:t>
            </a:r>
          </a:p>
          <a:p>
            <a:pPr lvl="1" eaLnBrk="1" hangingPunct="1">
              <a:spcBef>
                <a:spcPct val="0"/>
              </a:spcBef>
            </a:pPr>
            <a:r>
              <a:rPr lang="zh-CN" altLang="en-US" dirty="0"/>
              <a:t>已提交事务对数据库的更新可能还留在缓冲区没来得及写入数据库</a:t>
            </a:r>
          </a:p>
          <a:p>
            <a:pPr eaLnBrk="1" hangingPunct="1">
              <a:spcBef>
                <a:spcPts val="800"/>
              </a:spcBef>
            </a:pPr>
            <a:r>
              <a:rPr lang="zh-CN" altLang="en-US" sz="2400" dirty="0"/>
              <a:t>恢复方法</a:t>
            </a:r>
          </a:p>
          <a:p>
            <a:pPr lvl="1" eaLnBrk="1" hangingPunct="1">
              <a:spcBef>
                <a:spcPct val="0"/>
              </a:spcBef>
              <a:buFont typeface="Wingdings" pitchFamily="2" charset="2"/>
              <a:buNone/>
            </a:pPr>
            <a:r>
              <a:rPr lang="en-US" altLang="zh-CN" dirty="0"/>
              <a:t>1. Undo </a:t>
            </a:r>
            <a:r>
              <a:rPr lang="zh-CN" altLang="en-US" dirty="0"/>
              <a:t>故障发生时未完成的事务</a:t>
            </a:r>
          </a:p>
          <a:p>
            <a:pPr lvl="1" eaLnBrk="1" hangingPunct="1">
              <a:spcBef>
                <a:spcPct val="0"/>
              </a:spcBef>
              <a:buFont typeface="Wingdings" pitchFamily="2" charset="2"/>
              <a:buNone/>
            </a:pPr>
            <a:r>
              <a:rPr lang="en-US" altLang="zh-CN" dirty="0"/>
              <a:t>2. Redo </a:t>
            </a:r>
            <a:r>
              <a:rPr lang="zh-CN" altLang="en-US" dirty="0"/>
              <a:t>已完成的事务</a:t>
            </a:r>
          </a:p>
          <a:p>
            <a:pPr eaLnBrk="1" hangingPunct="1">
              <a:spcBef>
                <a:spcPts val="800"/>
              </a:spcBef>
            </a:pPr>
            <a:r>
              <a:rPr lang="zh-CN" altLang="en-US" sz="2400" dirty="0"/>
              <a:t>系统故障的恢复由系统在</a:t>
            </a:r>
            <a:r>
              <a:rPr lang="zh-CN" altLang="en-US" sz="2400" u="sng" dirty="0"/>
              <a:t>重新启动时</a:t>
            </a:r>
            <a:r>
              <a:rPr lang="zh-CN" altLang="en-US" sz="2400" dirty="0"/>
              <a:t>自动完成，不需要用户干预</a:t>
            </a:r>
          </a:p>
        </p:txBody>
      </p:sp>
    </p:spTree>
    <p:extLst>
      <p:ext uri="{BB962C8B-B14F-4D97-AF65-F5344CB8AC3E}">
        <p14:creationId xmlns:p14="http://schemas.microsoft.com/office/powerpoint/2010/main" val="1595189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wipe(left)">
                                      <p:cBhvr>
                                        <p:cTn id="7" dur="500"/>
                                        <p:tgtEl>
                                          <p:spTgt spid="819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196">
                                            <p:txEl>
                                              <p:pRg st="1" end="1"/>
                                            </p:txEl>
                                          </p:spTgt>
                                        </p:tgtEl>
                                        <p:attrNameLst>
                                          <p:attrName>style.visibility</p:attrName>
                                        </p:attrNameLst>
                                      </p:cBhvr>
                                      <p:to>
                                        <p:strVal val="visible"/>
                                      </p:to>
                                    </p:set>
                                    <p:animEffect transition="in" filter="wipe(left)">
                                      <p:cBhvr>
                                        <p:cTn id="12" dur="500"/>
                                        <p:tgtEl>
                                          <p:spTgt spid="819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196">
                                            <p:txEl>
                                              <p:pRg st="2" end="2"/>
                                            </p:txEl>
                                          </p:spTgt>
                                        </p:tgtEl>
                                        <p:attrNameLst>
                                          <p:attrName>style.visibility</p:attrName>
                                        </p:attrNameLst>
                                      </p:cBhvr>
                                      <p:to>
                                        <p:strVal val="visible"/>
                                      </p:to>
                                    </p:set>
                                    <p:animEffect transition="in" filter="wipe(left)">
                                      <p:cBhvr>
                                        <p:cTn id="17" dur="500"/>
                                        <p:tgtEl>
                                          <p:spTgt spid="819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96">
                                            <p:txEl>
                                              <p:pRg st="3" end="3"/>
                                            </p:txEl>
                                          </p:spTgt>
                                        </p:tgtEl>
                                        <p:attrNameLst>
                                          <p:attrName>style.visibility</p:attrName>
                                        </p:attrNameLst>
                                      </p:cBhvr>
                                      <p:to>
                                        <p:strVal val="visible"/>
                                      </p:to>
                                    </p:set>
                                    <p:animEffect transition="in" filter="wipe(left)">
                                      <p:cBhvr>
                                        <p:cTn id="22" dur="500"/>
                                        <p:tgtEl>
                                          <p:spTgt spid="819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196">
                                            <p:txEl>
                                              <p:pRg st="4" end="4"/>
                                            </p:txEl>
                                          </p:spTgt>
                                        </p:tgtEl>
                                        <p:attrNameLst>
                                          <p:attrName>style.visibility</p:attrName>
                                        </p:attrNameLst>
                                      </p:cBhvr>
                                      <p:to>
                                        <p:strVal val="visible"/>
                                      </p:to>
                                    </p:set>
                                    <p:animEffect transition="in" filter="wipe(left)">
                                      <p:cBhvr>
                                        <p:cTn id="27" dur="500"/>
                                        <p:tgtEl>
                                          <p:spTgt spid="819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196">
                                            <p:txEl>
                                              <p:pRg st="5" end="5"/>
                                            </p:txEl>
                                          </p:spTgt>
                                        </p:tgtEl>
                                        <p:attrNameLst>
                                          <p:attrName>style.visibility</p:attrName>
                                        </p:attrNameLst>
                                      </p:cBhvr>
                                      <p:to>
                                        <p:strVal val="visible"/>
                                      </p:to>
                                    </p:set>
                                    <p:animEffect transition="in" filter="wipe(left)">
                                      <p:cBhvr>
                                        <p:cTn id="32" dur="500"/>
                                        <p:tgtEl>
                                          <p:spTgt spid="8196">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196">
                                            <p:txEl>
                                              <p:pRg st="6" end="6"/>
                                            </p:txEl>
                                          </p:spTgt>
                                        </p:tgtEl>
                                        <p:attrNameLst>
                                          <p:attrName>style.visibility</p:attrName>
                                        </p:attrNameLst>
                                      </p:cBhvr>
                                      <p:to>
                                        <p:strVal val="visible"/>
                                      </p:to>
                                    </p:set>
                                    <p:animEffect transition="in" filter="wipe(left)">
                                      <p:cBhvr>
                                        <p:cTn id="37" dur="500"/>
                                        <p:tgtEl>
                                          <p:spTgt spid="81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9219"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系统故障的恢复步骤</a:t>
            </a:r>
          </a:p>
        </p:txBody>
      </p:sp>
      <p:sp>
        <p:nvSpPr>
          <p:cNvPr id="9220" name="Rectangle 3"/>
          <p:cNvSpPr>
            <a:spLocks noGrp="1" noChangeArrowheads="1"/>
          </p:cNvSpPr>
          <p:nvPr>
            <p:ph type="body" idx="4294967295"/>
          </p:nvPr>
        </p:nvSpPr>
        <p:spPr>
          <a:xfrm>
            <a:off x="457200" y="898525"/>
            <a:ext cx="8229600" cy="3844925"/>
          </a:xfrm>
        </p:spPr>
        <p:txBody>
          <a:bodyPr/>
          <a:lstStyle/>
          <a:p>
            <a:pPr eaLnBrk="1" hangingPunct="1">
              <a:spcBef>
                <a:spcPts val="600"/>
              </a:spcBef>
              <a:spcAft>
                <a:spcPts val="1200"/>
              </a:spcAft>
              <a:buFont typeface="Wingdings" pitchFamily="2" charset="2"/>
              <a:buNone/>
            </a:pPr>
            <a:r>
              <a:rPr lang="en-US" altLang="zh-CN" sz="2400" dirty="0"/>
              <a:t>(1) </a:t>
            </a:r>
            <a:r>
              <a:rPr lang="zh-CN" altLang="en-US" sz="2400" dirty="0"/>
              <a:t>正向扫描日志文件（即从头扫描日志文件）</a:t>
            </a:r>
            <a:endParaRPr lang="zh-CN" altLang="en-US" dirty="0"/>
          </a:p>
          <a:p>
            <a:pPr lvl="1" eaLnBrk="1" hangingPunct="1">
              <a:spcBef>
                <a:spcPts val="1200"/>
              </a:spcBef>
            </a:pPr>
            <a:r>
              <a:rPr lang="zh-CN" altLang="en-US" dirty="0"/>
              <a:t>重做</a:t>
            </a:r>
            <a:r>
              <a:rPr lang="en-US" altLang="zh-CN" dirty="0"/>
              <a:t>(REDO) </a:t>
            </a:r>
            <a:r>
              <a:rPr lang="zh-CN" altLang="en-US" dirty="0"/>
              <a:t>队列</a:t>
            </a:r>
            <a:r>
              <a:rPr lang="en-US" altLang="zh-CN" dirty="0"/>
              <a:t>: </a:t>
            </a:r>
            <a:r>
              <a:rPr lang="zh-CN" altLang="en-US" dirty="0"/>
              <a:t>在故障发生前已经提交的事务</a:t>
            </a:r>
          </a:p>
          <a:p>
            <a:pPr lvl="2" eaLnBrk="1" hangingPunct="1">
              <a:spcBef>
                <a:spcPts val="600"/>
              </a:spcBef>
              <a:buSzPct val="87000"/>
              <a:buFont typeface="Wingdings" pitchFamily="2" charset="2"/>
              <a:buChar char="l"/>
            </a:pPr>
            <a:r>
              <a:rPr lang="zh-CN" altLang="en-US" sz="2200" dirty="0"/>
              <a:t>这些事务既有</a:t>
            </a:r>
            <a:r>
              <a:rPr lang="en-US" altLang="zh-CN" sz="2200" dirty="0"/>
              <a:t>BEGIN TRANSACTION</a:t>
            </a:r>
            <a:r>
              <a:rPr lang="zh-CN" altLang="en-US" sz="2200" dirty="0"/>
              <a:t>记录，也有</a:t>
            </a:r>
            <a:r>
              <a:rPr lang="en-US" altLang="zh-CN" sz="2200" dirty="0"/>
              <a:t>COMMIT</a:t>
            </a:r>
            <a:r>
              <a:rPr lang="zh-CN" altLang="en-US" sz="2200" dirty="0"/>
              <a:t>记录</a:t>
            </a:r>
          </a:p>
          <a:p>
            <a:pPr lvl="1" eaLnBrk="1" hangingPunct="1">
              <a:spcBef>
                <a:spcPts val="1800"/>
              </a:spcBef>
            </a:pPr>
            <a:r>
              <a:rPr lang="zh-CN" altLang="en-US" dirty="0"/>
              <a:t>撤销 </a:t>
            </a:r>
            <a:r>
              <a:rPr lang="en-US" altLang="zh-CN" dirty="0"/>
              <a:t>(UNDO)</a:t>
            </a:r>
            <a:r>
              <a:rPr lang="zh-CN" altLang="en-US" dirty="0"/>
              <a:t>队列</a:t>
            </a:r>
            <a:r>
              <a:rPr lang="en-US" altLang="zh-CN" dirty="0"/>
              <a:t>:</a:t>
            </a:r>
            <a:r>
              <a:rPr lang="zh-CN" altLang="en-US" dirty="0"/>
              <a:t>故障发生时尚未完成的事务</a:t>
            </a:r>
          </a:p>
          <a:p>
            <a:pPr lvl="2" eaLnBrk="1" hangingPunct="1">
              <a:spcBef>
                <a:spcPts val="600"/>
              </a:spcBef>
              <a:buSzPct val="87000"/>
              <a:buFont typeface="Wingdings" pitchFamily="2" charset="2"/>
              <a:buChar char="l"/>
            </a:pPr>
            <a:r>
              <a:rPr lang="zh-CN" altLang="en-US" sz="2200" dirty="0"/>
              <a:t> 这些事务只有</a:t>
            </a:r>
            <a:r>
              <a:rPr lang="en-US" altLang="zh-CN" sz="2200" dirty="0"/>
              <a:t>BEGIN TRANSACTION</a:t>
            </a:r>
            <a:r>
              <a:rPr lang="zh-CN" altLang="en-US" sz="2200" dirty="0"/>
              <a:t>记录，无相应的</a:t>
            </a:r>
            <a:r>
              <a:rPr lang="en-US" altLang="zh-CN" sz="2200" dirty="0"/>
              <a:t>COMMIT</a:t>
            </a:r>
            <a:r>
              <a:rPr lang="zh-CN" altLang="en-US" sz="2200" dirty="0"/>
              <a:t>记录</a:t>
            </a:r>
          </a:p>
        </p:txBody>
      </p:sp>
    </p:spTree>
    <p:extLst>
      <p:ext uri="{BB962C8B-B14F-4D97-AF65-F5344CB8AC3E}">
        <p14:creationId xmlns:p14="http://schemas.microsoft.com/office/powerpoint/2010/main" val="320250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wipe(left)">
                                      <p:cBhvr>
                                        <p:cTn id="7" dur="500"/>
                                        <p:tgtEl>
                                          <p:spTgt spid="92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20">
                                            <p:txEl>
                                              <p:pRg st="1" end="1"/>
                                            </p:txEl>
                                          </p:spTgt>
                                        </p:tgtEl>
                                        <p:attrNameLst>
                                          <p:attrName>style.visibility</p:attrName>
                                        </p:attrNameLst>
                                      </p:cBhvr>
                                      <p:to>
                                        <p:strVal val="visible"/>
                                      </p:to>
                                    </p:set>
                                    <p:animEffect transition="in" filter="wipe(left)">
                                      <p:cBhvr>
                                        <p:cTn id="12" dur="500"/>
                                        <p:tgtEl>
                                          <p:spTgt spid="9220">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220">
                                            <p:txEl>
                                              <p:pRg st="2" end="2"/>
                                            </p:txEl>
                                          </p:spTgt>
                                        </p:tgtEl>
                                        <p:attrNameLst>
                                          <p:attrName>style.visibility</p:attrName>
                                        </p:attrNameLst>
                                      </p:cBhvr>
                                      <p:to>
                                        <p:strVal val="visible"/>
                                      </p:to>
                                    </p:set>
                                    <p:animEffect transition="in" filter="wipe(left)">
                                      <p:cBhvr>
                                        <p:cTn id="16" dur="500"/>
                                        <p:tgtEl>
                                          <p:spTgt spid="922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220">
                                            <p:txEl>
                                              <p:pRg st="3" end="3"/>
                                            </p:txEl>
                                          </p:spTgt>
                                        </p:tgtEl>
                                        <p:attrNameLst>
                                          <p:attrName>style.visibility</p:attrName>
                                        </p:attrNameLst>
                                      </p:cBhvr>
                                      <p:to>
                                        <p:strVal val="visible"/>
                                      </p:to>
                                    </p:set>
                                    <p:animEffect transition="in" filter="wipe(left)">
                                      <p:cBhvr>
                                        <p:cTn id="21" dur="500"/>
                                        <p:tgtEl>
                                          <p:spTgt spid="9220">
                                            <p:txEl>
                                              <p:pRg st="3" end="3"/>
                                            </p:txEl>
                                          </p:spTgt>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9220">
                                            <p:txEl>
                                              <p:pRg st="4" end="4"/>
                                            </p:txEl>
                                          </p:spTgt>
                                        </p:tgtEl>
                                        <p:attrNameLst>
                                          <p:attrName>style.visibility</p:attrName>
                                        </p:attrNameLst>
                                      </p:cBhvr>
                                      <p:to>
                                        <p:strVal val="visible"/>
                                      </p:to>
                                    </p:set>
                                    <p:animEffect transition="in" filter="wipe(left)">
                                      <p:cBhvr>
                                        <p:cTn id="25" dur="500"/>
                                        <p:tgtEl>
                                          <p:spTgt spid="92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0243"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dirty="0"/>
              <a:t>系统故障的恢复步骤</a:t>
            </a:r>
            <a:r>
              <a:rPr lang="zh-CN" altLang="en-US" sz="3600" dirty="0"/>
              <a:t>（续）</a:t>
            </a:r>
            <a:endParaRPr lang="zh-CN" altLang="zh-CN" sz="3600" dirty="0"/>
          </a:p>
        </p:txBody>
      </p:sp>
      <p:sp>
        <p:nvSpPr>
          <p:cNvPr id="10244" name="Rectangle 3"/>
          <p:cNvSpPr>
            <a:spLocks noGrp="1" noChangeArrowheads="1"/>
          </p:cNvSpPr>
          <p:nvPr>
            <p:ph type="body" idx="4294967295"/>
          </p:nvPr>
        </p:nvSpPr>
        <p:spPr>
          <a:xfrm>
            <a:off x="551058" y="987574"/>
            <a:ext cx="8352730" cy="3571875"/>
          </a:xfrm>
        </p:spPr>
        <p:txBody>
          <a:bodyPr/>
          <a:lstStyle/>
          <a:p>
            <a:pPr eaLnBrk="1" hangingPunct="1">
              <a:spcBef>
                <a:spcPct val="0"/>
              </a:spcBef>
              <a:buFont typeface="Wingdings" pitchFamily="2" charset="2"/>
              <a:buNone/>
            </a:pPr>
            <a:r>
              <a:rPr lang="en-US" altLang="zh-CN" sz="2400" dirty="0"/>
              <a:t>(2) </a:t>
            </a:r>
            <a:r>
              <a:rPr lang="zh-CN" altLang="en-US" sz="2400" dirty="0"/>
              <a:t>对撤销</a:t>
            </a:r>
            <a:r>
              <a:rPr lang="en-US" altLang="zh-CN" sz="2400" dirty="0"/>
              <a:t>(UNDO)</a:t>
            </a:r>
            <a:r>
              <a:rPr lang="zh-CN" altLang="en-US" sz="2400" dirty="0"/>
              <a:t>队列事务进行撤销</a:t>
            </a:r>
            <a:r>
              <a:rPr lang="en-US" altLang="zh-CN" sz="2400" dirty="0"/>
              <a:t>(UNDO)</a:t>
            </a:r>
            <a:r>
              <a:rPr lang="zh-CN" altLang="en-US" sz="2400" dirty="0"/>
              <a:t>处理</a:t>
            </a:r>
          </a:p>
          <a:p>
            <a:pPr lvl="1" eaLnBrk="1" hangingPunct="1">
              <a:spcBef>
                <a:spcPts val="600"/>
              </a:spcBef>
              <a:buSzPct val="75000"/>
            </a:pPr>
            <a:r>
              <a:rPr lang="zh-CN" altLang="en-US" sz="2200" dirty="0"/>
              <a:t>反向扫描日志文件，对每个撤销事务的更新操作执行逆操作</a:t>
            </a:r>
          </a:p>
          <a:p>
            <a:pPr lvl="1" eaLnBrk="1" hangingPunct="1">
              <a:spcBef>
                <a:spcPts val="600"/>
              </a:spcBef>
              <a:buSzPct val="75000"/>
            </a:pPr>
            <a:r>
              <a:rPr lang="zh-CN" altLang="en-US" sz="2200" dirty="0"/>
              <a:t>即将日志记录中“更新前的值”写入数据库 </a:t>
            </a:r>
            <a:endParaRPr lang="en-US" altLang="zh-CN" sz="2200" dirty="0"/>
          </a:p>
          <a:p>
            <a:pPr lvl="2" eaLnBrk="1" hangingPunct="1">
              <a:spcBef>
                <a:spcPct val="0"/>
              </a:spcBef>
              <a:buSzPct val="75000"/>
              <a:buFont typeface="Wingdings" pitchFamily="2" charset="2"/>
              <a:buChar char="n"/>
            </a:pPr>
            <a:endParaRPr lang="zh-CN" altLang="en-US" sz="2200" dirty="0"/>
          </a:p>
          <a:p>
            <a:pPr eaLnBrk="1" hangingPunct="1">
              <a:spcBef>
                <a:spcPct val="0"/>
              </a:spcBef>
              <a:buFont typeface="Wingdings" pitchFamily="2" charset="2"/>
              <a:buNone/>
            </a:pPr>
            <a:r>
              <a:rPr lang="en-US" altLang="zh-CN" sz="2400" dirty="0"/>
              <a:t>(3)</a:t>
            </a:r>
            <a:r>
              <a:rPr lang="zh-CN" altLang="en-US" sz="2400" dirty="0"/>
              <a:t> 对重做</a:t>
            </a:r>
            <a:r>
              <a:rPr lang="en-US" altLang="zh-CN" sz="2400" dirty="0"/>
              <a:t>(REDO)</a:t>
            </a:r>
            <a:r>
              <a:rPr lang="zh-CN" altLang="en-US" sz="2400" dirty="0"/>
              <a:t>队列事务进行重做</a:t>
            </a:r>
            <a:r>
              <a:rPr lang="en-US" altLang="zh-CN" sz="2400" dirty="0"/>
              <a:t>(REDO)</a:t>
            </a:r>
            <a:r>
              <a:rPr lang="zh-CN" altLang="en-US" sz="2400" dirty="0"/>
              <a:t>处理</a:t>
            </a:r>
          </a:p>
          <a:p>
            <a:pPr lvl="1" eaLnBrk="1" hangingPunct="1">
              <a:spcBef>
                <a:spcPts val="600"/>
              </a:spcBef>
              <a:buSzPct val="75000"/>
            </a:pPr>
            <a:r>
              <a:rPr lang="zh-CN" altLang="en-US" sz="2200" dirty="0"/>
              <a:t>正向扫描日志文件，对每个重做事务重新执行登记的操作</a:t>
            </a:r>
          </a:p>
          <a:p>
            <a:pPr lvl="1" eaLnBrk="1" hangingPunct="1">
              <a:spcBef>
                <a:spcPts val="600"/>
              </a:spcBef>
              <a:buSzPct val="75000"/>
            </a:pPr>
            <a:r>
              <a:rPr lang="zh-CN" altLang="en-US" sz="2200" dirty="0"/>
              <a:t>即将日志记录中“更新后的值”写入数据库 </a:t>
            </a:r>
            <a:endParaRPr lang="en-US" altLang="zh-CN" sz="2200" dirty="0"/>
          </a:p>
        </p:txBody>
      </p:sp>
    </p:spTree>
    <p:extLst>
      <p:ext uri="{BB962C8B-B14F-4D97-AF65-F5344CB8AC3E}">
        <p14:creationId xmlns:p14="http://schemas.microsoft.com/office/powerpoint/2010/main" val="3347456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wipe(left)">
                                      <p:cBhvr>
                                        <p:cTn id="7" dur="500"/>
                                        <p:tgtEl>
                                          <p:spTgt spid="102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44">
                                            <p:txEl>
                                              <p:pRg st="1" end="1"/>
                                            </p:txEl>
                                          </p:spTgt>
                                        </p:tgtEl>
                                        <p:attrNameLst>
                                          <p:attrName>style.visibility</p:attrName>
                                        </p:attrNameLst>
                                      </p:cBhvr>
                                      <p:to>
                                        <p:strVal val="visible"/>
                                      </p:to>
                                    </p:set>
                                    <p:animEffect transition="in" filter="wipe(left)">
                                      <p:cBhvr>
                                        <p:cTn id="12" dur="500"/>
                                        <p:tgtEl>
                                          <p:spTgt spid="10244">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250"/>
                                  </p:stCondLst>
                                  <p:childTnLst>
                                    <p:set>
                                      <p:cBhvr>
                                        <p:cTn id="15" dur="1" fill="hold">
                                          <p:stCondLst>
                                            <p:cond delay="0"/>
                                          </p:stCondLst>
                                        </p:cTn>
                                        <p:tgtEl>
                                          <p:spTgt spid="10244">
                                            <p:txEl>
                                              <p:pRg st="2" end="2"/>
                                            </p:txEl>
                                          </p:spTgt>
                                        </p:tgtEl>
                                        <p:attrNameLst>
                                          <p:attrName>style.visibility</p:attrName>
                                        </p:attrNameLst>
                                      </p:cBhvr>
                                      <p:to>
                                        <p:strVal val="visible"/>
                                      </p:to>
                                    </p:set>
                                    <p:animEffect transition="in" filter="wipe(left)">
                                      <p:cBhvr>
                                        <p:cTn id="16" dur="500"/>
                                        <p:tgtEl>
                                          <p:spTgt spid="10244">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0244">
                                            <p:txEl>
                                              <p:pRg st="4" end="4"/>
                                            </p:txEl>
                                          </p:spTgt>
                                        </p:tgtEl>
                                        <p:attrNameLst>
                                          <p:attrName>style.visibility</p:attrName>
                                        </p:attrNameLst>
                                      </p:cBhvr>
                                      <p:to>
                                        <p:strVal val="visible"/>
                                      </p:to>
                                    </p:set>
                                    <p:animEffect transition="in" filter="wipe(left)">
                                      <p:cBhvr>
                                        <p:cTn id="21" dur="500"/>
                                        <p:tgtEl>
                                          <p:spTgt spid="1024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244">
                                            <p:txEl>
                                              <p:pRg st="5" end="5"/>
                                            </p:txEl>
                                          </p:spTgt>
                                        </p:tgtEl>
                                        <p:attrNameLst>
                                          <p:attrName>style.visibility</p:attrName>
                                        </p:attrNameLst>
                                      </p:cBhvr>
                                      <p:to>
                                        <p:strVal val="visible"/>
                                      </p:to>
                                    </p:set>
                                    <p:animEffect transition="in" filter="wipe(left)">
                                      <p:cBhvr>
                                        <p:cTn id="26" dur="500"/>
                                        <p:tgtEl>
                                          <p:spTgt spid="10244">
                                            <p:txEl>
                                              <p:pRg st="5" end="5"/>
                                            </p:txEl>
                                          </p:spTgt>
                                        </p:tgtEl>
                                      </p:cBhvr>
                                    </p:animEffect>
                                  </p:childTnLst>
                                </p:cTn>
                              </p:par>
                            </p:childTnLst>
                          </p:cTn>
                        </p:par>
                        <p:par>
                          <p:cTn id="27" fill="hold">
                            <p:stCondLst>
                              <p:cond delay="500"/>
                            </p:stCondLst>
                            <p:childTnLst>
                              <p:par>
                                <p:cTn id="28" presetID="22" presetClass="entr" presetSubtype="8" fill="hold" nodeType="afterEffect">
                                  <p:stCondLst>
                                    <p:cond delay="250"/>
                                  </p:stCondLst>
                                  <p:childTnLst>
                                    <p:set>
                                      <p:cBhvr>
                                        <p:cTn id="29" dur="1" fill="hold">
                                          <p:stCondLst>
                                            <p:cond delay="0"/>
                                          </p:stCondLst>
                                        </p:cTn>
                                        <p:tgtEl>
                                          <p:spTgt spid="10244">
                                            <p:txEl>
                                              <p:pRg st="6" end="6"/>
                                            </p:txEl>
                                          </p:spTgt>
                                        </p:tgtEl>
                                        <p:attrNameLst>
                                          <p:attrName>style.visibility</p:attrName>
                                        </p:attrNameLst>
                                      </p:cBhvr>
                                      <p:to>
                                        <p:strVal val="visible"/>
                                      </p:to>
                                    </p:set>
                                    <p:animEffect transition="in" filter="wipe(left)">
                                      <p:cBhvr>
                                        <p:cTn id="30" dur="500"/>
                                        <p:tgtEl>
                                          <p:spTgt spid="1024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2291"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3.  </a:t>
            </a:r>
            <a:r>
              <a:rPr lang="zh-CN" altLang="en-US" sz="3600" dirty="0"/>
              <a:t>介质故障的恢复</a:t>
            </a:r>
          </a:p>
        </p:txBody>
      </p:sp>
      <p:sp>
        <p:nvSpPr>
          <p:cNvPr id="12292" name="Rectangle 3"/>
          <p:cNvSpPr>
            <a:spLocks noGrp="1" noChangeArrowheads="1"/>
          </p:cNvSpPr>
          <p:nvPr>
            <p:ph type="body" idx="4294967295"/>
          </p:nvPr>
        </p:nvSpPr>
        <p:spPr>
          <a:xfrm>
            <a:off x="684213" y="1006475"/>
            <a:ext cx="8002587" cy="3736975"/>
          </a:xfrm>
        </p:spPr>
        <p:txBody>
          <a:bodyPr/>
          <a:lstStyle/>
          <a:p>
            <a:pPr marL="533400" indent="-533400" eaLnBrk="1" hangingPunct="1">
              <a:lnSpc>
                <a:spcPct val="190000"/>
              </a:lnSpc>
              <a:buFont typeface="Wingdings" pitchFamily="2" charset="2"/>
              <a:buNone/>
            </a:pPr>
            <a:r>
              <a:rPr lang="en-US" altLang="zh-CN"/>
              <a:t>1.</a:t>
            </a:r>
            <a:r>
              <a:rPr lang="zh-CN" altLang="en-US"/>
              <a:t>重装数据库</a:t>
            </a:r>
          </a:p>
          <a:p>
            <a:pPr marL="533400" indent="-533400" eaLnBrk="1" hangingPunct="1">
              <a:lnSpc>
                <a:spcPct val="190000"/>
              </a:lnSpc>
              <a:buFont typeface="Wingdings" pitchFamily="2" charset="2"/>
              <a:buNone/>
            </a:pPr>
            <a:r>
              <a:rPr lang="en-US" altLang="zh-CN"/>
              <a:t>2.</a:t>
            </a:r>
            <a:r>
              <a:rPr lang="zh-CN" altLang="en-US"/>
              <a:t>重做已完成的事务</a:t>
            </a:r>
          </a:p>
          <a:p>
            <a:pPr marL="533400" indent="-533400" eaLnBrk="1" hangingPunct="1"/>
            <a:endParaRPr lang="en-US" altLang="zh-CN"/>
          </a:p>
        </p:txBody>
      </p:sp>
    </p:spTree>
    <p:extLst>
      <p:ext uri="{BB962C8B-B14F-4D97-AF65-F5344CB8AC3E}">
        <p14:creationId xmlns:p14="http://schemas.microsoft.com/office/powerpoint/2010/main" val="5411689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3316" name="Rectangle 3"/>
          <p:cNvSpPr>
            <a:spLocks noGrp="1" noChangeArrowheads="1"/>
          </p:cNvSpPr>
          <p:nvPr>
            <p:ph type="body" idx="4294967295"/>
          </p:nvPr>
        </p:nvSpPr>
        <p:spPr>
          <a:xfrm>
            <a:off x="395288" y="950913"/>
            <a:ext cx="8424862" cy="3357562"/>
          </a:xfrm>
        </p:spPr>
        <p:txBody>
          <a:bodyPr/>
          <a:lstStyle/>
          <a:p>
            <a:pPr eaLnBrk="1" hangingPunct="1">
              <a:spcBef>
                <a:spcPct val="0"/>
              </a:spcBef>
            </a:pPr>
            <a:r>
              <a:rPr lang="zh-CN" altLang="en-US" dirty="0"/>
              <a:t>恢复步骤</a:t>
            </a:r>
          </a:p>
          <a:p>
            <a:pPr eaLnBrk="1" hangingPunct="1">
              <a:spcBef>
                <a:spcPts val="600"/>
              </a:spcBef>
              <a:spcAft>
                <a:spcPts val="600"/>
              </a:spcAft>
              <a:buFont typeface="Wingdings" pitchFamily="2" charset="2"/>
              <a:buNone/>
            </a:pPr>
            <a:r>
              <a:rPr lang="en-US" altLang="zh-CN" sz="2400" dirty="0"/>
              <a:t>(1) </a:t>
            </a:r>
            <a:r>
              <a:rPr lang="zh-CN" altLang="en-US" sz="2400" dirty="0"/>
              <a:t>装入最新的后备数据库副本</a:t>
            </a:r>
            <a:r>
              <a:rPr lang="en-US" altLang="zh-CN" sz="2400" dirty="0"/>
              <a:t>(</a:t>
            </a:r>
            <a:r>
              <a:rPr lang="zh-CN" altLang="en-US" sz="2400" dirty="0"/>
              <a:t>离故障发生时刻最近的转储副本</a:t>
            </a:r>
            <a:r>
              <a:rPr lang="en-US" altLang="zh-CN" sz="2400" dirty="0"/>
              <a:t>) </a:t>
            </a:r>
            <a:r>
              <a:rPr lang="zh-CN" altLang="en-US" sz="2400" dirty="0"/>
              <a:t>，使数据库恢复到最近一次转储时的一致性状态。</a:t>
            </a:r>
            <a:endParaRPr lang="zh-CN" altLang="en-US" sz="2000" dirty="0"/>
          </a:p>
          <a:p>
            <a:pPr lvl="1" eaLnBrk="1" hangingPunct="1">
              <a:spcBef>
                <a:spcPts val="600"/>
              </a:spcBef>
              <a:spcAft>
                <a:spcPts val="600"/>
              </a:spcAft>
              <a:buSzPct val="75000"/>
            </a:pPr>
            <a:r>
              <a:rPr lang="zh-CN" altLang="en-US" sz="2200" dirty="0"/>
              <a:t>对于静态转储的数据库副本，装入后数据库即处于一致性状态</a:t>
            </a:r>
          </a:p>
          <a:p>
            <a:pPr lvl="1" eaLnBrk="1" hangingPunct="1">
              <a:spcBef>
                <a:spcPts val="600"/>
              </a:spcBef>
              <a:spcAft>
                <a:spcPts val="600"/>
              </a:spcAft>
              <a:buSzPct val="75000"/>
            </a:pPr>
            <a:r>
              <a:rPr lang="zh-CN" altLang="en-US" sz="2200" dirty="0"/>
              <a:t>对于动态转储的数据库副本，还须同时装入转储时刻的日志文件副本，利用恢复系统故障的方法（即</a:t>
            </a:r>
            <a:r>
              <a:rPr lang="en-US" altLang="zh-CN" sz="2200" dirty="0"/>
              <a:t>REDO+UNDO</a:t>
            </a:r>
            <a:r>
              <a:rPr lang="zh-CN" altLang="en-US" sz="2200" dirty="0"/>
              <a:t>），才能将数据库恢复到一致性状态。</a:t>
            </a:r>
          </a:p>
        </p:txBody>
      </p:sp>
      <p:sp>
        <p:nvSpPr>
          <p:cNvPr id="5" name="Rectangle 2"/>
          <p:cNvSpPr txBox="1">
            <a:spLocks noChangeArrowheads="1"/>
          </p:cNvSpPr>
          <p:nvPr/>
        </p:nvSpPr>
        <p:spPr bwMode="auto">
          <a:xfrm>
            <a:off x="914400" y="192088"/>
            <a:ext cx="73914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r>
              <a:rPr lang="zh-CN" altLang="zh-CN" sz="3600"/>
              <a:t>介质故障的恢复（续）</a:t>
            </a:r>
            <a:endParaRPr lang="zh-CN" altLang="zh-CN" sz="3600" dirty="0"/>
          </a:p>
        </p:txBody>
      </p:sp>
    </p:spTree>
    <p:extLst>
      <p:ext uri="{BB962C8B-B14F-4D97-AF65-F5344CB8AC3E}">
        <p14:creationId xmlns:p14="http://schemas.microsoft.com/office/powerpoint/2010/main" val="1454913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316">
                                            <p:txEl>
                                              <p:pRg st="1" end="1"/>
                                            </p:txEl>
                                          </p:spTgt>
                                        </p:tgtEl>
                                        <p:attrNameLst>
                                          <p:attrName>style.visibility</p:attrName>
                                        </p:attrNameLst>
                                      </p:cBhvr>
                                      <p:to>
                                        <p:strVal val="visible"/>
                                      </p:to>
                                    </p:set>
                                    <p:animEffect transition="in" filter="wipe(left)">
                                      <p:cBhvr>
                                        <p:cTn id="7" dur="500"/>
                                        <p:tgtEl>
                                          <p:spTgt spid="1331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316">
                                            <p:txEl>
                                              <p:pRg st="2" end="2"/>
                                            </p:txEl>
                                          </p:spTgt>
                                        </p:tgtEl>
                                        <p:attrNameLst>
                                          <p:attrName>style.visibility</p:attrName>
                                        </p:attrNameLst>
                                      </p:cBhvr>
                                      <p:to>
                                        <p:strVal val="visible"/>
                                      </p:to>
                                    </p:set>
                                    <p:animEffect transition="in" filter="wipe(left)">
                                      <p:cBhvr>
                                        <p:cTn id="12" dur="500"/>
                                        <p:tgtEl>
                                          <p:spTgt spid="133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316">
                                            <p:txEl>
                                              <p:pRg st="3" end="3"/>
                                            </p:txEl>
                                          </p:spTgt>
                                        </p:tgtEl>
                                        <p:attrNameLst>
                                          <p:attrName>style.visibility</p:attrName>
                                        </p:attrNameLst>
                                      </p:cBhvr>
                                      <p:to>
                                        <p:strVal val="visible"/>
                                      </p:to>
                                    </p:set>
                                    <p:animEffect transition="in" filter="wipe(left)">
                                      <p:cBhvr>
                                        <p:cTn id="17" dur="500"/>
                                        <p:tgtEl>
                                          <p:spTgt spid="133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4339"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dirty="0"/>
              <a:t>介质故障的恢复（续）</a:t>
            </a:r>
          </a:p>
        </p:txBody>
      </p:sp>
      <p:sp>
        <p:nvSpPr>
          <p:cNvPr id="14340" name="Rectangle 3"/>
          <p:cNvSpPr>
            <a:spLocks noGrp="1" noChangeArrowheads="1"/>
          </p:cNvSpPr>
          <p:nvPr>
            <p:ph type="body" idx="4294967295"/>
          </p:nvPr>
        </p:nvSpPr>
        <p:spPr>
          <a:xfrm>
            <a:off x="611188" y="950913"/>
            <a:ext cx="8137525" cy="3571875"/>
          </a:xfrm>
        </p:spPr>
        <p:txBody>
          <a:bodyPr/>
          <a:lstStyle/>
          <a:p>
            <a:pPr eaLnBrk="1" hangingPunct="1">
              <a:lnSpc>
                <a:spcPct val="130000"/>
              </a:lnSpc>
              <a:buFont typeface="Wingdings" pitchFamily="2" charset="2"/>
              <a:buNone/>
            </a:pPr>
            <a:r>
              <a:rPr lang="en-US" altLang="zh-CN" sz="2400" dirty="0"/>
              <a:t>(2) </a:t>
            </a:r>
            <a:r>
              <a:rPr lang="zh-CN" altLang="en-US" sz="2400" dirty="0"/>
              <a:t>装入有关的日志文件副本</a:t>
            </a:r>
            <a:r>
              <a:rPr lang="en-US" altLang="zh-CN" sz="2400" dirty="0"/>
              <a:t>(</a:t>
            </a:r>
            <a:r>
              <a:rPr lang="zh-CN" altLang="en-US" sz="2400" dirty="0"/>
              <a:t>转储结束时刻的日志文件副本</a:t>
            </a:r>
            <a:r>
              <a:rPr lang="en-US" altLang="zh-CN" sz="2400" dirty="0"/>
              <a:t>) </a:t>
            </a:r>
            <a:r>
              <a:rPr lang="zh-CN" altLang="en-US" sz="2400" dirty="0"/>
              <a:t>，重做已完成的事务。</a:t>
            </a:r>
          </a:p>
          <a:p>
            <a:pPr lvl="1" eaLnBrk="1" hangingPunct="1">
              <a:lnSpc>
                <a:spcPct val="130000"/>
              </a:lnSpc>
              <a:spcBef>
                <a:spcPct val="50000"/>
              </a:spcBef>
            </a:pPr>
            <a:r>
              <a:rPr lang="zh-CN" altLang="en-US" sz="2200" dirty="0"/>
              <a:t>首先扫描日志文件，找出故障发生时已提交的事务的标识，将其记入重做队列。</a:t>
            </a:r>
          </a:p>
          <a:p>
            <a:pPr lvl="1" eaLnBrk="1" hangingPunct="1">
              <a:lnSpc>
                <a:spcPct val="130000"/>
              </a:lnSpc>
              <a:spcBef>
                <a:spcPct val="50000"/>
              </a:spcBef>
            </a:pPr>
            <a:r>
              <a:rPr lang="zh-CN" altLang="en-US" sz="2200" dirty="0"/>
              <a:t>然后正向扫描日志文件，对重做队列中的所有事务进行重做处理。即将日志记录中“更新后的值”写入数据库。</a:t>
            </a:r>
          </a:p>
        </p:txBody>
      </p:sp>
    </p:spTree>
    <p:extLst>
      <p:ext uri="{BB962C8B-B14F-4D97-AF65-F5344CB8AC3E}">
        <p14:creationId xmlns:p14="http://schemas.microsoft.com/office/powerpoint/2010/main" val="1660145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wipe(left)">
                                      <p:cBhvr>
                                        <p:cTn id="7" dur="500"/>
                                        <p:tgtEl>
                                          <p:spTgt spid="1434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40">
                                            <p:txEl>
                                              <p:pRg st="1" end="1"/>
                                            </p:txEl>
                                          </p:spTgt>
                                        </p:tgtEl>
                                        <p:attrNameLst>
                                          <p:attrName>style.visibility</p:attrName>
                                        </p:attrNameLst>
                                      </p:cBhvr>
                                      <p:to>
                                        <p:strVal val="visible"/>
                                      </p:to>
                                    </p:set>
                                    <p:animEffect transition="in" filter="wipe(left)">
                                      <p:cBhvr>
                                        <p:cTn id="12" dur="500"/>
                                        <p:tgtEl>
                                          <p:spTgt spid="1434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340">
                                            <p:txEl>
                                              <p:pRg st="2" end="2"/>
                                            </p:txEl>
                                          </p:spTgt>
                                        </p:tgtEl>
                                        <p:attrNameLst>
                                          <p:attrName>style.visibility</p:attrName>
                                        </p:attrNameLst>
                                      </p:cBhvr>
                                      <p:to>
                                        <p:strVal val="visible"/>
                                      </p:to>
                                    </p:set>
                                    <p:animEffect transition="in" filter="wipe(left)">
                                      <p:cBhvr>
                                        <p:cTn id="17" dur="500"/>
                                        <p:tgtEl>
                                          <p:spTgt spid="1434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5363"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介质故障的恢复（续）</a:t>
            </a:r>
          </a:p>
        </p:txBody>
      </p:sp>
      <p:sp>
        <p:nvSpPr>
          <p:cNvPr id="15364" name="Rectangle 3"/>
          <p:cNvSpPr>
            <a:spLocks noGrp="1" noChangeArrowheads="1"/>
          </p:cNvSpPr>
          <p:nvPr>
            <p:ph type="body" idx="4294967295"/>
          </p:nvPr>
        </p:nvSpPr>
        <p:spPr>
          <a:xfrm>
            <a:off x="457200" y="771525"/>
            <a:ext cx="8229600" cy="3736975"/>
          </a:xfrm>
        </p:spPr>
        <p:txBody>
          <a:bodyPr/>
          <a:lstStyle/>
          <a:p>
            <a:pPr eaLnBrk="1" hangingPunct="1">
              <a:spcBef>
                <a:spcPts val="600"/>
              </a:spcBef>
              <a:spcAft>
                <a:spcPts val="600"/>
              </a:spcAft>
              <a:buFont typeface="Wingdings" pitchFamily="2" charset="2"/>
              <a:buNone/>
            </a:pPr>
            <a:r>
              <a:rPr lang="zh-CN" altLang="en-US" dirty="0"/>
              <a:t>介质故障的恢复需要数据库管理员介入</a:t>
            </a:r>
          </a:p>
          <a:p>
            <a:pPr eaLnBrk="1" hangingPunct="1">
              <a:spcBef>
                <a:spcPts val="1200"/>
              </a:spcBef>
              <a:spcAft>
                <a:spcPts val="600"/>
              </a:spcAft>
            </a:pPr>
            <a:r>
              <a:rPr lang="zh-CN" altLang="en-US" sz="2400" dirty="0"/>
              <a:t>数据库管理员的工作</a:t>
            </a:r>
          </a:p>
          <a:p>
            <a:pPr lvl="1" eaLnBrk="1" hangingPunct="1">
              <a:spcBef>
                <a:spcPts val="600"/>
              </a:spcBef>
              <a:spcAft>
                <a:spcPts val="600"/>
              </a:spcAft>
            </a:pPr>
            <a:r>
              <a:rPr lang="zh-CN" altLang="en-US" dirty="0"/>
              <a:t>重装最近转储的数据库副本和有关的各日志文件副本</a:t>
            </a:r>
          </a:p>
          <a:p>
            <a:pPr lvl="1" eaLnBrk="1" hangingPunct="1">
              <a:spcBef>
                <a:spcPts val="600"/>
              </a:spcBef>
              <a:spcAft>
                <a:spcPts val="600"/>
              </a:spcAft>
            </a:pPr>
            <a:r>
              <a:rPr lang="zh-CN" altLang="en-US" dirty="0"/>
              <a:t>执行系统提供的恢复命令</a:t>
            </a:r>
          </a:p>
          <a:p>
            <a:pPr eaLnBrk="1" hangingPunct="1">
              <a:spcBef>
                <a:spcPts val="1200"/>
              </a:spcBef>
              <a:spcAft>
                <a:spcPts val="600"/>
              </a:spcAft>
            </a:pPr>
            <a:r>
              <a:rPr lang="zh-CN" altLang="en-US" sz="2400" dirty="0"/>
              <a:t>具体的恢复操作仍由数据库管理系统完成</a:t>
            </a:r>
            <a:endParaRPr lang="zh-CN" altLang="en-US" dirty="0"/>
          </a:p>
        </p:txBody>
      </p:sp>
    </p:spTree>
    <p:extLst>
      <p:ext uri="{BB962C8B-B14F-4D97-AF65-F5344CB8AC3E}">
        <p14:creationId xmlns:p14="http://schemas.microsoft.com/office/powerpoint/2010/main" val="890482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5364">
                                            <p:txEl>
                                              <p:pRg st="1" end="1"/>
                                            </p:txEl>
                                          </p:spTgt>
                                        </p:tgtEl>
                                        <p:attrNameLst>
                                          <p:attrName>style.visibility</p:attrName>
                                        </p:attrNameLst>
                                      </p:cBhvr>
                                      <p:to>
                                        <p:strVal val="visible"/>
                                      </p:to>
                                    </p:set>
                                    <p:animEffect transition="in" filter="wipe(left)">
                                      <p:cBhvr>
                                        <p:cTn id="7" dur="500"/>
                                        <p:tgtEl>
                                          <p:spTgt spid="15364">
                                            <p:txEl>
                                              <p:pRg st="1" end="1"/>
                                            </p:txEl>
                                          </p:spTgt>
                                        </p:tgtEl>
                                      </p:cBhvr>
                                    </p:animEffect>
                                  </p:childTnLst>
                                </p:cTn>
                              </p:par>
                              <p:par>
                                <p:cTn id="8" presetID="22" presetClass="entr" presetSubtype="8" fill="hold" nodeType="withEffect">
                                  <p:stCondLst>
                                    <p:cond delay="250"/>
                                  </p:stCondLst>
                                  <p:childTnLst>
                                    <p:set>
                                      <p:cBhvr>
                                        <p:cTn id="9" dur="1" fill="hold">
                                          <p:stCondLst>
                                            <p:cond delay="0"/>
                                          </p:stCondLst>
                                        </p:cTn>
                                        <p:tgtEl>
                                          <p:spTgt spid="15364">
                                            <p:txEl>
                                              <p:pRg st="2" end="2"/>
                                            </p:txEl>
                                          </p:spTgt>
                                        </p:tgtEl>
                                        <p:attrNameLst>
                                          <p:attrName>style.visibility</p:attrName>
                                        </p:attrNameLst>
                                      </p:cBhvr>
                                      <p:to>
                                        <p:strVal val="visible"/>
                                      </p:to>
                                    </p:set>
                                    <p:animEffect transition="in" filter="wipe(left)">
                                      <p:cBhvr>
                                        <p:cTn id="10" dur="500"/>
                                        <p:tgtEl>
                                          <p:spTgt spid="15364">
                                            <p:txEl>
                                              <p:pRg st="2" end="2"/>
                                            </p:txEl>
                                          </p:spTgt>
                                        </p:tgtEl>
                                      </p:cBhvr>
                                    </p:animEffect>
                                  </p:childTnLst>
                                </p:cTn>
                              </p:par>
                              <p:par>
                                <p:cTn id="11" presetID="22" presetClass="entr" presetSubtype="8" fill="hold" nodeType="withEffect">
                                  <p:stCondLst>
                                    <p:cond delay="500"/>
                                  </p:stCondLst>
                                  <p:childTnLst>
                                    <p:set>
                                      <p:cBhvr>
                                        <p:cTn id="12" dur="1" fill="hold">
                                          <p:stCondLst>
                                            <p:cond delay="0"/>
                                          </p:stCondLst>
                                        </p:cTn>
                                        <p:tgtEl>
                                          <p:spTgt spid="15364">
                                            <p:txEl>
                                              <p:pRg st="3" end="3"/>
                                            </p:txEl>
                                          </p:spTgt>
                                        </p:tgtEl>
                                        <p:attrNameLst>
                                          <p:attrName>style.visibility</p:attrName>
                                        </p:attrNameLst>
                                      </p:cBhvr>
                                      <p:to>
                                        <p:strVal val="visible"/>
                                      </p:to>
                                    </p:set>
                                    <p:animEffect transition="in" filter="wipe(left)">
                                      <p:cBhvr>
                                        <p:cTn id="13" dur="500"/>
                                        <p:tgtEl>
                                          <p:spTgt spid="15364">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5364">
                                            <p:txEl>
                                              <p:pRg st="4" end="4"/>
                                            </p:txEl>
                                          </p:spTgt>
                                        </p:tgtEl>
                                        <p:attrNameLst>
                                          <p:attrName>style.visibility</p:attrName>
                                        </p:attrNameLst>
                                      </p:cBhvr>
                                      <p:to>
                                        <p:strVal val="visible"/>
                                      </p:to>
                                    </p:set>
                                    <p:animEffect transition="in" filter="wipe(left)">
                                      <p:cBhvr>
                                        <p:cTn id="18" dur="500"/>
                                        <p:tgtEl>
                                          <p:spTgt spid="1536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043608" y="823912"/>
            <a:ext cx="7416824" cy="383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14000"/>
              </a:lnSpc>
              <a:buFont typeface="Wingdings" pitchFamily="2" charset="2"/>
              <a:buNone/>
            </a:pPr>
            <a:r>
              <a:rPr lang="en-US" altLang="zh-CN" sz="2400" kern="0" dirty="0"/>
              <a:t>11.1  </a:t>
            </a:r>
            <a:r>
              <a:rPr lang="zh-CN" altLang="en-US" sz="2400" kern="0" dirty="0"/>
              <a:t>事务的基本概念</a:t>
            </a:r>
          </a:p>
          <a:p>
            <a:pPr marL="0" indent="0" eaLnBrk="1" hangingPunct="1">
              <a:lnSpc>
                <a:spcPct val="114000"/>
              </a:lnSpc>
              <a:buFont typeface="Wingdings" pitchFamily="2" charset="2"/>
              <a:buNone/>
            </a:pPr>
            <a:r>
              <a:rPr lang="en-US" altLang="zh-CN" sz="2400" kern="0" dirty="0"/>
              <a:t>11.2  </a:t>
            </a:r>
            <a:r>
              <a:rPr lang="zh-CN" altLang="en-US" sz="2400" kern="0" dirty="0"/>
              <a:t>数据库恢复概述</a:t>
            </a:r>
          </a:p>
          <a:p>
            <a:pPr marL="0" indent="0" eaLnBrk="1" hangingPunct="1">
              <a:lnSpc>
                <a:spcPct val="114000"/>
              </a:lnSpc>
              <a:buFont typeface="Wingdings" pitchFamily="2" charset="2"/>
              <a:buNone/>
            </a:pPr>
            <a:r>
              <a:rPr lang="en-US" altLang="zh-CN" sz="2400" kern="0" dirty="0"/>
              <a:t>11.3  </a:t>
            </a:r>
            <a:r>
              <a:rPr lang="zh-CN" altLang="en-US" sz="2400" kern="0" dirty="0"/>
              <a:t>故障的种类</a:t>
            </a:r>
          </a:p>
          <a:p>
            <a:pPr marL="0" indent="0" eaLnBrk="1" hangingPunct="1">
              <a:lnSpc>
                <a:spcPct val="114000"/>
              </a:lnSpc>
              <a:buFont typeface="Wingdings" pitchFamily="2" charset="2"/>
              <a:buNone/>
            </a:pPr>
            <a:r>
              <a:rPr lang="en-US" altLang="zh-CN" sz="2400" kern="0" dirty="0"/>
              <a:t>11.4  </a:t>
            </a:r>
            <a:r>
              <a:rPr lang="zh-CN" altLang="en-US" sz="2400" kern="0" dirty="0"/>
              <a:t>恢复的实现技术</a:t>
            </a:r>
          </a:p>
          <a:p>
            <a:pPr marL="0" indent="0" eaLnBrk="1" hangingPunct="1">
              <a:lnSpc>
                <a:spcPct val="114000"/>
              </a:lnSpc>
              <a:buFont typeface="Wingdings" pitchFamily="2" charset="2"/>
              <a:buNone/>
            </a:pPr>
            <a:r>
              <a:rPr lang="en-US" altLang="zh-CN" sz="2400" kern="0" dirty="0"/>
              <a:t>11.5  </a:t>
            </a:r>
            <a:r>
              <a:rPr lang="zh-CN" altLang="en-US" sz="2400" kern="0" dirty="0"/>
              <a:t>恢复策略</a:t>
            </a:r>
          </a:p>
          <a:p>
            <a:pPr marL="0" indent="0" eaLnBrk="1" hangingPunct="1">
              <a:lnSpc>
                <a:spcPct val="114000"/>
              </a:lnSpc>
              <a:buFont typeface="Wingdings" pitchFamily="2" charset="2"/>
              <a:buNone/>
            </a:pPr>
            <a:r>
              <a:rPr lang="en-US" altLang="zh-CN" sz="2400" kern="0" dirty="0">
                <a:solidFill>
                  <a:srgbClr val="0066FF"/>
                </a:solidFill>
              </a:rPr>
              <a:t>11.6  </a:t>
            </a:r>
            <a:r>
              <a:rPr lang="zh-CN" altLang="en-US" sz="2400" kern="0" dirty="0">
                <a:solidFill>
                  <a:srgbClr val="0066FF"/>
                </a:solidFill>
              </a:rPr>
              <a:t>具有检查点的恢复技术</a:t>
            </a:r>
          </a:p>
          <a:p>
            <a:pPr marL="0" indent="0" eaLnBrk="1" hangingPunct="1">
              <a:lnSpc>
                <a:spcPct val="114000"/>
              </a:lnSpc>
              <a:buFont typeface="Wingdings" pitchFamily="2" charset="2"/>
              <a:buNone/>
            </a:pPr>
            <a:r>
              <a:rPr lang="en-US" altLang="zh-CN" sz="2400" kern="0" dirty="0"/>
              <a:t>11.7  </a:t>
            </a:r>
            <a:r>
              <a:rPr lang="zh-CN" altLang="en-US" sz="2400" kern="0" dirty="0"/>
              <a:t>数据库镜像</a:t>
            </a:r>
          </a:p>
          <a:p>
            <a:pPr marL="0" indent="0" eaLnBrk="1" hangingPunct="1">
              <a:lnSpc>
                <a:spcPct val="114000"/>
              </a:lnSpc>
              <a:buFont typeface="Wingdings" pitchFamily="2" charset="2"/>
              <a:buNone/>
            </a:pPr>
            <a:r>
              <a:rPr lang="zh-CN" altLang="en-US" sz="2400" kern="0" dirty="0"/>
              <a:t>本章小结</a:t>
            </a:r>
          </a:p>
        </p:txBody>
      </p:sp>
      <p:sp>
        <p:nvSpPr>
          <p:cNvPr id="5" name="Rectangle 2"/>
          <p:cNvSpPr>
            <a:spLocks noGrp="1" noChangeArrowheads="1"/>
          </p:cNvSpPr>
          <p:nvPr>
            <p:ph type="title" idx="4294967295"/>
          </p:nvPr>
        </p:nvSpPr>
        <p:spPr>
          <a:xfrm>
            <a:off x="1070979" y="34641"/>
            <a:ext cx="7391400" cy="563563"/>
          </a:xfrm>
        </p:spPr>
        <p:txBody>
          <a:bodyPr/>
          <a:lstStyle/>
          <a:p>
            <a:pPr eaLnBrk="1" hangingPunct="1"/>
            <a:r>
              <a:rPr lang="zh-CN" altLang="zh-CN" sz="3600" dirty="0"/>
              <a:t>第</a:t>
            </a:r>
            <a:r>
              <a:rPr lang="en-US" altLang="zh-CN" sz="3600" dirty="0"/>
              <a:t>11</a:t>
            </a:r>
            <a:r>
              <a:rPr lang="zh-CN" altLang="zh-CN" sz="3600" dirty="0"/>
              <a:t>章  数据库恢复技术</a:t>
            </a:r>
          </a:p>
        </p:txBody>
      </p:sp>
    </p:spTree>
    <p:extLst>
      <p:ext uri="{BB962C8B-B14F-4D97-AF65-F5344CB8AC3E}">
        <p14:creationId xmlns:p14="http://schemas.microsoft.com/office/powerpoint/2010/main" val="234117273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3075"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11.6  </a:t>
            </a:r>
            <a:r>
              <a:rPr lang="zh-CN" altLang="en-US" sz="3600" dirty="0"/>
              <a:t>具有检查点的恢复技术</a:t>
            </a:r>
          </a:p>
        </p:txBody>
      </p:sp>
      <p:sp>
        <p:nvSpPr>
          <p:cNvPr id="5" name="Rectangle 3"/>
          <p:cNvSpPr txBox="1">
            <a:spLocks noChangeArrowheads="1"/>
          </p:cNvSpPr>
          <p:nvPr/>
        </p:nvSpPr>
        <p:spPr bwMode="auto">
          <a:xfrm>
            <a:off x="1547664" y="1130845"/>
            <a:ext cx="5316537"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eaLnBrk="1" hangingPunct="1">
              <a:lnSpc>
                <a:spcPct val="160000"/>
              </a:lnSpc>
              <a:buFont typeface="Wingdings" pitchFamily="2" charset="2"/>
              <a:buNone/>
            </a:pPr>
            <a:r>
              <a:rPr lang="en-US" altLang="zh-CN" sz="2400" kern="0"/>
              <a:t>1.</a:t>
            </a:r>
            <a:r>
              <a:rPr lang="zh-CN" altLang="en-US" sz="2400" kern="0"/>
              <a:t>检查点记录</a:t>
            </a:r>
            <a:endParaRPr lang="zh-CN" altLang="zh-CN" sz="2400" kern="0"/>
          </a:p>
          <a:p>
            <a:pPr eaLnBrk="1" hangingPunct="1">
              <a:lnSpc>
                <a:spcPct val="160000"/>
              </a:lnSpc>
              <a:buFont typeface="Wingdings" pitchFamily="2" charset="2"/>
              <a:buNone/>
            </a:pPr>
            <a:r>
              <a:rPr lang="en-US" altLang="zh-CN" sz="2400" kern="0"/>
              <a:t>2.</a:t>
            </a:r>
            <a:r>
              <a:rPr lang="zh-CN" altLang="en-US" sz="2400" kern="0"/>
              <a:t>重新开始文件</a:t>
            </a:r>
            <a:endParaRPr lang="en-US" altLang="zh-CN" sz="2400" kern="0"/>
          </a:p>
          <a:p>
            <a:pPr eaLnBrk="1" hangingPunct="1">
              <a:lnSpc>
                <a:spcPct val="160000"/>
              </a:lnSpc>
              <a:buFont typeface="Wingdings" pitchFamily="2" charset="2"/>
              <a:buNone/>
            </a:pPr>
            <a:r>
              <a:rPr lang="en-US" altLang="zh-CN" sz="2400" kern="0"/>
              <a:t>3.</a:t>
            </a:r>
            <a:r>
              <a:rPr lang="zh-CN" altLang="en-US" sz="2400" kern="0"/>
              <a:t>动态维护日志文件</a:t>
            </a:r>
            <a:endParaRPr lang="en-US" altLang="zh-CN" sz="2400" kern="0"/>
          </a:p>
          <a:p>
            <a:pPr eaLnBrk="1" hangingPunct="1">
              <a:lnSpc>
                <a:spcPct val="160000"/>
              </a:lnSpc>
              <a:buFont typeface="Wingdings" pitchFamily="2" charset="2"/>
              <a:buNone/>
            </a:pPr>
            <a:r>
              <a:rPr lang="en-US" altLang="zh-CN" sz="2400" kern="0"/>
              <a:t>4.</a:t>
            </a:r>
            <a:r>
              <a:rPr lang="zh-CN" altLang="en-US" sz="2400" kern="0"/>
              <a:t>恢复子系统的恢复策略</a:t>
            </a:r>
            <a:endParaRPr lang="zh-CN" altLang="zh-CN" sz="2400" kern="0" dirty="0"/>
          </a:p>
        </p:txBody>
      </p:sp>
    </p:spTree>
    <p:extLst>
      <p:ext uri="{BB962C8B-B14F-4D97-AF65-F5344CB8AC3E}">
        <p14:creationId xmlns:p14="http://schemas.microsoft.com/office/powerpoint/2010/main" val="1033212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页脚占位符 4"/>
          <p:cNvSpPr txBox="1">
            <a:spLocks noGrp="1" noChangeArrowheads="1"/>
          </p:cNvSpPr>
          <p:nvPr/>
        </p:nvSpPr>
        <p:spPr bwMode="auto">
          <a:xfrm>
            <a:off x="5057775" y="4786313"/>
            <a:ext cx="2700338" cy="240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lstStyle>
            <a:lvl1pPr>
              <a:spcBef>
                <a:spcPct val="20000"/>
              </a:spcBef>
              <a:buSzPct val="100000"/>
              <a:buFont typeface="Wingdings" pitchFamily="2" charset="2"/>
              <a:buChar char="v"/>
              <a:defRPr sz="2800" b="1">
                <a:solidFill>
                  <a:schemeClr val="tx1"/>
                </a:solidFill>
                <a:latin typeface="Arial" pitchFamily="34" charset="0"/>
                <a:ea typeface="宋体" pitchFamily="2" charset="-122"/>
              </a:defRPr>
            </a:lvl1pPr>
            <a:lvl2pPr marL="742950" indent="-285750">
              <a:spcBef>
                <a:spcPct val="20000"/>
              </a:spcBef>
              <a:buSzPct val="100000"/>
              <a:buFont typeface="Wingdings" pitchFamily="2" charset="2"/>
              <a:buChar char="n"/>
              <a:defRPr sz="2400" b="1">
                <a:solidFill>
                  <a:schemeClr val="tx1"/>
                </a:solidFill>
                <a:latin typeface="Arial" pitchFamily="34" charset="0"/>
                <a:ea typeface="宋体" pitchFamily="2" charset="-122"/>
              </a:defRPr>
            </a:lvl2pPr>
            <a:lvl3pPr marL="1143000" indent="-228600">
              <a:spcBef>
                <a:spcPct val="20000"/>
              </a:spcBef>
              <a:buFont typeface="Arial" pitchFamily="34" charset="0"/>
              <a:buChar char="•"/>
              <a:defRPr sz="2000" b="1">
                <a:solidFill>
                  <a:schemeClr val="tx1"/>
                </a:solidFill>
                <a:latin typeface="Arial" pitchFamily="34" charset="0"/>
                <a:ea typeface="宋体" pitchFamily="2" charset="-122"/>
              </a:defRPr>
            </a:lvl3pPr>
            <a:lvl4pPr marL="1600200" indent="-228600">
              <a:spcBef>
                <a:spcPct val="20000"/>
              </a:spcBef>
              <a:buFont typeface="Arial" pitchFamily="34" charset="0"/>
              <a:buChar char="–"/>
              <a:defRPr sz="2000" b="1">
                <a:solidFill>
                  <a:schemeClr val="tx1"/>
                </a:solidFill>
                <a:latin typeface="Arial" pitchFamily="34" charset="0"/>
                <a:ea typeface="宋体" pitchFamily="2" charset="-122"/>
              </a:defRPr>
            </a:lvl4pPr>
            <a:lvl5pPr marL="2057400" indent="-228600">
              <a:spcBef>
                <a:spcPct val="20000"/>
              </a:spcBef>
              <a:buFont typeface="Arial" pitchFamily="34" charset="0"/>
              <a:buChar char="»"/>
              <a:defRPr sz="2000" b="1">
                <a:solidFill>
                  <a:schemeClr val="tx1"/>
                </a:solidFill>
                <a:latin typeface="Arial" pitchFamily="34" charset="0"/>
                <a:ea typeface="宋体" pitchFamily="2" charset="-122"/>
              </a:defRPr>
            </a:lvl5pPr>
            <a:lvl6pPr marL="25146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6pPr>
            <a:lvl7pPr marL="29718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7pPr>
            <a:lvl8pPr marL="34290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8pPr>
            <a:lvl9pPr marL="3886200" indent="-228600" eaLnBrk="0" fontAlgn="base" hangingPunct="0">
              <a:spcBef>
                <a:spcPct val="20000"/>
              </a:spcBef>
              <a:spcAft>
                <a:spcPct val="0"/>
              </a:spcAft>
              <a:buFont typeface="Arial" pitchFamily="34" charset="0"/>
              <a:buChar char="»"/>
              <a:defRPr sz="2000" b="1">
                <a:solidFill>
                  <a:schemeClr val="tx1"/>
                </a:solidFill>
                <a:latin typeface="Arial" pitchFamily="34" charset="0"/>
                <a:ea typeface="宋体" pitchFamily="2" charset="-122"/>
              </a:defRPr>
            </a:lvl9pPr>
          </a:lstStyle>
          <a:p>
            <a:pPr eaLnBrk="1" hangingPunct="1">
              <a:spcBef>
                <a:spcPct val="0"/>
              </a:spcBef>
              <a:buSzTx/>
              <a:buFont typeface="Arial" pitchFamily="34" charset="0"/>
              <a:buNone/>
            </a:pPr>
            <a:endParaRPr lang="en-US" altLang="zh-CN" sz="1100" b="0">
              <a:solidFill>
                <a:srgbClr val="F03628"/>
              </a:solidFill>
            </a:endParaRPr>
          </a:p>
        </p:txBody>
      </p:sp>
      <p:sp>
        <p:nvSpPr>
          <p:cNvPr id="21507" name="Rectangle 2"/>
          <p:cNvSpPr>
            <a:spLocks noGrp="1" noChangeArrowheads="1"/>
          </p:cNvSpPr>
          <p:nvPr>
            <p:ph type="title" idx="4294967295"/>
          </p:nvPr>
        </p:nvSpPr>
        <p:spPr>
          <a:xfrm>
            <a:off x="1828800" y="123478"/>
            <a:ext cx="5543550" cy="422672"/>
          </a:xfrm>
        </p:spPr>
        <p:txBody>
          <a:bodyPr/>
          <a:lstStyle/>
          <a:p>
            <a:pPr eaLnBrk="1" hangingPunct="1"/>
            <a:r>
              <a:rPr lang="zh-CN" altLang="zh-CN" dirty="0"/>
              <a:t>事务结束</a:t>
            </a:r>
          </a:p>
        </p:txBody>
      </p:sp>
      <p:sp>
        <p:nvSpPr>
          <p:cNvPr id="21508" name="Rectangle 3"/>
          <p:cNvSpPr>
            <a:spLocks noGrp="1" noChangeArrowheads="1"/>
          </p:cNvSpPr>
          <p:nvPr>
            <p:ph type="body" idx="4294967295"/>
          </p:nvPr>
        </p:nvSpPr>
        <p:spPr>
          <a:xfrm>
            <a:off x="971600" y="736728"/>
            <a:ext cx="7920880" cy="4015340"/>
          </a:xfrm>
        </p:spPr>
        <p:txBody>
          <a:bodyPr/>
          <a:lstStyle/>
          <a:p>
            <a:pPr eaLnBrk="1" hangingPunct="1">
              <a:lnSpc>
                <a:spcPct val="120000"/>
              </a:lnSpc>
            </a:pPr>
            <a:r>
              <a:rPr lang="en-US" altLang="zh-CN" sz="2400" dirty="0"/>
              <a:t>COMMIT</a:t>
            </a:r>
          </a:p>
          <a:p>
            <a:pPr lvl="1" eaLnBrk="1" hangingPunct="1">
              <a:lnSpc>
                <a:spcPct val="120000"/>
              </a:lnSpc>
              <a:buSzPct val="75000"/>
            </a:pPr>
            <a:r>
              <a:rPr lang="zh-CN" altLang="en-US" sz="2000" dirty="0"/>
              <a:t>事务正常结束   </a:t>
            </a:r>
          </a:p>
          <a:p>
            <a:pPr lvl="1" eaLnBrk="1" hangingPunct="1">
              <a:lnSpc>
                <a:spcPct val="120000"/>
              </a:lnSpc>
              <a:buSzPct val="75000"/>
            </a:pPr>
            <a:r>
              <a:rPr lang="zh-CN" altLang="en-US" sz="2000" dirty="0">
                <a:solidFill>
                  <a:srgbClr val="FF00FF"/>
                </a:solidFill>
              </a:rPr>
              <a:t>提交</a:t>
            </a:r>
            <a:r>
              <a:rPr lang="zh-CN" altLang="en-US" sz="2000" dirty="0"/>
              <a:t>事务的所有操作（</a:t>
            </a:r>
            <a:r>
              <a:rPr lang="zh-CN" altLang="en-US" sz="2000" dirty="0">
                <a:solidFill>
                  <a:srgbClr val="FF00FF"/>
                </a:solidFill>
              </a:rPr>
              <a:t>读</a:t>
            </a:r>
            <a:r>
              <a:rPr lang="en-US" altLang="zh-CN" sz="2000" dirty="0">
                <a:solidFill>
                  <a:srgbClr val="FF00FF"/>
                </a:solidFill>
              </a:rPr>
              <a:t>+</a:t>
            </a:r>
            <a:r>
              <a:rPr lang="zh-CN" altLang="en-US" sz="2000" dirty="0">
                <a:solidFill>
                  <a:srgbClr val="FF00FF"/>
                </a:solidFill>
              </a:rPr>
              <a:t>更新</a:t>
            </a:r>
            <a:r>
              <a:rPr lang="zh-CN" altLang="en-US" sz="2000" dirty="0"/>
              <a:t>）</a:t>
            </a:r>
          </a:p>
          <a:p>
            <a:pPr lvl="1" eaLnBrk="1" hangingPunct="1">
              <a:lnSpc>
                <a:spcPct val="120000"/>
              </a:lnSpc>
              <a:buSzPct val="75000"/>
            </a:pPr>
            <a:r>
              <a:rPr lang="zh-CN" altLang="en-US" sz="2000" dirty="0"/>
              <a:t>事务中所有对数据库的更新写回到磁盘上的物理数据库中 </a:t>
            </a:r>
          </a:p>
          <a:p>
            <a:pPr eaLnBrk="1" hangingPunct="1">
              <a:lnSpc>
                <a:spcPct val="120000"/>
              </a:lnSpc>
            </a:pPr>
            <a:r>
              <a:rPr lang="en-US" altLang="zh-CN" sz="2400" dirty="0"/>
              <a:t>ROLLBACK</a:t>
            </a:r>
          </a:p>
          <a:p>
            <a:pPr lvl="1" eaLnBrk="1" hangingPunct="1">
              <a:lnSpc>
                <a:spcPct val="120000"/>
              </a:lnSpc>
              <a:buSzPct val="75000"/>
            </a:pPr>
            <a:r>
              <a:rPr lang="zh-CN" altLang="en-US" sz="2000" dirty="0"/>
              <a:t>事务异常终止</a:t>
            </a:r>
          </a:p>
          <a:p>
            <a:pPr lvl="1" eaLnBrk="1" hangingPunct="1">
              <a:lnSpc>
                <a:spcPct val="120000"/>
              </a:lnSpc>
              <a:buSzPct val="75000"/>
            </a:pPr>
            <a:r>
              <a:rPr lang="zh-CN" altLang="en-US" sz="2000" dirty="0"/>
              <a:t>事务运行的过程中发生了故障，不能继续执行</a:t>
            </a:r>
          </a:p>
          <a:p>
            <a:pPr lvl="1" eaLnBrk="1" hangingPunct="1">
              <a:lnSpc>
                <a:spcPct val="120000"/>
              </a:lnSpc>
              <a:buSzPct val="75000"/>
            </a:pPr>
            <a:r>
              <a:rPr lang="zh-CN" altLang="en-US" sz="2000" dirty="0"/>
              <a:t>系统将事务中对数据库的所有已完成的更新操作全部撤销 </a:t>
            </a:r>
          </a:p>
          <a:p>
            <a:pPr lvl="1" eaLnBrk="1" hangingPunct="1">
              <a:lnSpc>
                <a:spcPct val="120000"/>
              </a:lnSpc>
              <a:buSzPct val="75000"/>
            </a:pPr>
            <a:r>
              <a:rPr lang="zh-CN" altLang="en-US" sz="2000" dirty="0"/>
              <a:t>事务回滚到</a:t>
            </a:r>
            <a:r>
              <a:rPr lang="zh-CN" altLang="en-US" sz="2000" dirty="0">
                <a:solidFill>
                  <a:srgbClr val="FF00FF"/>
                </a:solidFill>
              </a:rPr>
              <a:t>开始</a:t>
            </a:r>
            <a:r>
              <a:rPr lang="zh-CN" altLang="en-US" sz="2000" dirty="0"/>
              <a:t>时的状态</a:t>
            </a:r>
          </a:p>
        </p:txBody>
      </p:sp>
    </p:spTree>
    <p:extLst>
      <p:ext uri="{BB962C8B-B14F-4D97-AF65-F5344CB8AC3E}">
        <p14:creationId xmlns:p14="http://schemas.microsoft.com/office/powerpoint/2010/main" val="428648940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4099"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dirty="0"/>
              <a:t>问题的提出</a:t>
            </a:r>
          </a:p>
        </p:txBody>
      </p:sp>
      <p:sp>
        <p:nvSpPr>
          <p:cNvPr id="4100" name="Rectangle 3"/>
          <p:cNvSpPr>
            <a:spLocks noGrp="1" noChangeArrowheads="1"/>
          </p:cNvSpPr>
          <p:nvPr>
            <p:ph type="body" idx="4294967295"/>
          </p:nvPr>
        </p:nvSpPr>
        <p:spPr>
          <a:xfrm>
            <a:off x="684213" y="898525"/>
            <a:ext cx="7772400" cy="3679825"/>
          </a:xfrm>
        </p:spPr>
        <p:txBody>
          <a:bodyPr/>
          <a:lstStyle/>
          <a:p>
            <a:pPr eaLnBrk="1" hangingPunct="1"/>
            <a:r>
              <a:rPr lang="zh-CN" altLang="en-US" dirty="0"/>
              <a:t>两个问题</a:t>
            </a:r>
          </a:p>
          <a:p>
            <a:pPr lvl="1" eaLnBrk="1" hangingPunct="1">
              <a:lnSpc>
                <a:spcPct val="170000"/>
              </a:lnSpc>
            </a:pPr>
            <a:r>
              <a:rPr lang="zh-CN" altLang="en-US" dirty="0"/>
              <a:t>搜索整个日志将耗费大量的时间</a:t>
            </a:r>
          </a:p>
          <a:p>
            <a:pPr lvl="1" eaLnBrk="1" hangingPunct="1">
              <a:lnSpc>
                <a:spcPct val="170000"/>
              </a:lnSpc>
            </a:pPr>
            <a:r>
              <a:rPr lang="zh-CN" altLang="en-US" dirty="0"/>
              <a:t>重做处理：重新执行，浪费了大量时间</a:t>
            </a:r>
          </a:p>
        </p:txBody>
      </p:sp>
    </p:spTree>
    <p:extLst>
      <p:ext uri="{BB962C8B-B14F-4D97-AF65-F5344CB8AC3E}">
        <p14:creationId xmlns:p14="http://schemas.microsoft.com/office/powerpoint/2010/main" val="8430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00">
                                            <p:txEl>
                                              <p:pRg st="0" end="0"/>
                                            </p:txEl>
                                          </p:spTgt>
                                        </p:tgtEl>
                                        <p:attrNameLst>
                                          <p:attrName>style.visibility</p:attrName>
                                        </p:attrNameLst>
                                      </p:cBhvr>
                                      <p:to>
                                        <p:strVal val="visible"/>
                                      </p:to>
                                    </p:set>
                                    <p:animEffect transition="in" filter="wipe(left)">
                                      <p:cBhvr>
                                        <p:cTn id="7" dur="500"/>
                                        <p:tgtEl>
                                          <p:spTgt spid="41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00">
                                            <p:txEl>
                                              <p:pRg st="1" end="1"/>
                                            </p:txEl>
                                          </p:spTgt>
                                        </p:tgtEl>
                                        <p:attrNameLst>
                                          <p:attrName>style.visibility</p:attrName>
                                        </p:attrNameLst>
                                      </p:cBhvr>
                                      <p:to>
                                        <p:strVal val="visible"/>
                                      </p:to>
                                    </p:set>
                                    <p:animEffect transition="in" filter="wipe(left)">
                                      <p:cBhvr>
                                        <p:cTn id="12" dur="500"/>
                                        <p:tgtEl>
                                          <p:spTgt spid="410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00">
                                            <p:txEl>
                                              <p:pRg st="2" end="2"/>
                                            </p:txEl>
                                          </p:spTgt>
                                        </p:tgtEl>
                                        <p:attrNameLst>
                                          <p:attrName>style.visibility</p:attrName>
                                        </p:attrNameLst>
                                      </p:cBhvr>
                                      <p:to>
                                        <p:strVal val="visible"/>
                                      </p:to>
                                    </p:set>
                                    <p:animEffect transition="in" filter="wipe(left)">
                                      <p:cBhvr>
                                        <p:cTn id="17" dur="500"/>
                                        <p:tgtEl>
                                          <p:spTgt spid="410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5123"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解决方案</a:t>
            </a:r>
          </a:p>
        </p:txBody>
      </p:sp>
      <p:sp>
        <p:nvSpPr>
          <p:cNvPr id="5124" name="Rectangle 3"/>
          <p:cNvSpPr>
            <a:spLocks noGrp="1" noChangeArrowheads="1"/>
          </p:cNvSpPr>
          <p:nvPr>
            <p:ph type="body" idx="4294967295"/>
          </p:nvPr>
        </p:nvSpPr>
        <p:spPr>
          <a:xfrm>
            <a:off x="755650" y="898525"/>
            <a:ext cx="8083550" cy="3559175"/>
          </a:xfrm>
        </p:spPr>
        <p:txBody>
          <a:bodyPr/>
          <a:lstStyle/>
          <a:p>
            <a:pPr eaLnBrk="1" hangingPunct="1">
              <a:lnSpc>
                <a:spcPct val="120000"/>
              </a:lnSpc>
            </a:pPr>
            <a:r>
              <a:rPr lang="zh-CN" altLang="en-US" dirty="0"/>
              <a:t>具有检查点（</a:t>
            </a:r>
            <a:r>
              <a:rPr lang="en-US" altLang="zh-CN" dirty="0"/>
              <a:t>checkpoint</a:t>
            </a:r>
            <a:r>
              <a:rPr lang="zh-CN" altLang="en-US" dirty="0"/>
              <a:t>）的恢复技术</a:t>
            </a:r>
            <a:endParaRPr lang="zh-CN" altLang="en-US" sz="2400" dirty="0"/>
          </a:p>
          <a:p>
            <a:pPr lvl="1" eaLnBrk="1" hangingPunct="1">
              <a:lnSpc>
                <a:spcPct val="170000"/>
              </a:lnSpc>
              <a:spcBef>
                <a:spcPct val="30000"/>
              </a:spcBef>
            </a:pPr>
            <a:r>
              <a:rPr lang="zh-CN" altLang="en-US" dirty="0"/>
              <a:t>在日志文件中增加检查点记录（</a:t>
            </a:r>
            <a:r>
              <a:rPr lang="en-US" altLang="zh-CN" dirty="0"/>
              <a:t>checkpoint</a:t>
            </a:r>
            <a:r>
              <a:rPr lang="zh-CN" altLang="en-US" dirty="0"/>
              <a:t>）</a:t>
            </a:r>
          </a:p>
          <a:p>
            <a:pPr lvl="1" eaLnBrk="1" hangingPunct="1">
              <a:lnSpc>
                <a:spcPct val="170000"/>
              </a:lnSpc>
              <a:spcBef>
                <a:spcPct val="30000"/>
              </a:spcBef>
            </a:pPr>
            <a:r>
              <a:rPr lang="zh-CN" altLang="en-US" dirty="0"/>
              <a:t>增加重新开始文件</a:t>
            </a:r>
          </a:p>
          <a:p>
            <a:pPr lvl="1" eaLnBrk="1" hangingPunct="1">
              <a:lnSpc>
                <a:spcPct val="170000"/>
              </a:lnSpc>
              <a:spcBef>
                <a:spcPct val="30000"/>
              </a:spcBef>
            </a:pPr>
            <a:r>
              <a:rPr lang="zh-CN" altLang="en-US" dirty="0"/>
              <a:t>恢复子系统在登录日志文件期间动态地维护日志</a:t>
            </a:r>
          </a:p>
        </p:txBody>
      </p:sp>
    </p:spTree>
    <p:extLst>
      <p:ext uri="{BB962C8B-B14F-4D97-AF65-F5344CB8AC3E}">
        <p14:creationId xmlns:p14="http://schemas.microsoft.com/office/powerpoint/2010/main" val="160698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wipe(left)">
                                      <p:cBhvr>
                                        <p:cTn id="7" dur="500"/>
                                        <p:tgtEl>
                                          <p:spTgt spid="5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4">
                                            <p:txEl>
                                              <p:pRg st="1" end="1"/>
                                            </p:txEl>
                                          </p:spTgt>
                                        </p:tgtEl>
                                        <p:attrNameLst>
                                          <p:attrName>style.visibility</p:attrName>
                                        </p:attrNameLst>
                                      </p:cBhvr>
                                      <p:to>
                                        <p:strVal val="visible"/>
                                      </p:to>
                                    </p:set>
                                    <p:animEffect transition="in" filter="wipe(left)">
                                      <p:cBhvr>
                                        <p:cTn id="12" dur="500"/>
                                        <p:tgtEl>
                                          <p:spTgt spid="51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4">
                                            <p:txEl>
                                              <p:pRg st="2" end="2"/>
                                            </p:txEl>
                                          </p:spTgt>
                                        </p:tgtEl>
                                        <p:attrNameLst>
                                          <p:attrName>style.visibility</p:attrName>
                                        </p:attrNameLst>
                                      </p:cBhvr>
                                      <p:to>
                                        <p:strVal val="visible"/>
                                      </p:to>
                                    </p:set>
                                    <p:animEffect transition="in" filter="wipe(left)">
                                      <p:cBhvr>
                                        <p:cTn id="17" dur="500"/>
                                        <p:tgtEl>
                                          <p:spTgt spid="51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4">
                                            <p:txEl>
                                              <p:pRg st="3" end="3"/>
                                            </p:txEl>
                                          </p:spTgt>
                                        </p:tgtEl>
                                        <p:attrNameLst>
                                          <p:attrName>style.visibility</p:attrName>
                                        </p:attrNameLst>
                                      </p:cBhvr>
                                      <p:to>
                                        <p:strVal val="visible"/>
                                      </p:to>
                                    </p:set>
                                    <p:animEffect transition="in" filter="wipe(left)">
                                      <p:cBhvr>
                                        <p:cTn id="22" dur="500"/>
                                        <p:tgtEl>
                                          <p:spTgt spid="51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6147"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1.</a:t>
            </a:r>
            <a:r>
              <a:rPr lang="zh-CN" altLang="zh-CN" sz="3600" dirty="0"/>
              <a:t>检查点</a:t>
            </a:r>
            <a:r>
              <a:rPr lang="zh-CN" altLang="en-US" sz="3600" dirty="0"/>
              <a:t>记录</a:t>
            </a:r>
            <a:endParaRPr lang="zh-CN" altLang="zh-CN" sz="3600" dirty="0"/>
          </a:p>
        </p:txBody>
      </p:sp>
      <p:sp>
        <p:nvSpPr>
          <p:cNvPr id="6148" name="Rectangle 3"/>
          <p:cNvSpPr>
            <a:spLocks noGrp="1" noChangeArrowheads="1"/>
          </p:cNvSpPr>
          <p:nvPr>
            <p:ph type="body" idx="4294967295"/>
          </p:nvPr>
        </p:nvSpPr>
        <p:spPr>
          <a:xfrm>
            <a:off x="457200" y="898525"/>
            <a:ext cx="8229600" cy="3844925"/>
          </a:xfrm>
        </p:spPr>
        <p:txBody>
          <a:bodyPr/>
          <a:lstStyle/>
          <a:p>
            <a:pPr eaLnBrk="1" hangingPunct="1">
              <a:lnSpc>
                <a:spcPct val="150000"/>
              </a:lnSpc>
            </a:pPr>
            <a:r>
              <a:rPr lang="zh-CN" altLang="en-US" dirty="0"/>
              <a:t>检查点记录的内容</a:t>
            </a:r>
            <a:endParaRPr lang="zh-CN" altLang="en-US" sz="2400" dirty="0"/>
          </a:p>
          <a:p>
            <a:pPr lvl="1" eaLnBrk="1" hangingPunct="1">
              <a:lnSpc>
                <a:spcPct val="150000"/>
              </a:lnSpc>
            </a:pPr>
            <a:r>
              <a:rPr lang="zh-CN" altLang="en-US" dirty="0"/>
              <a:t>建立检查点时刻所有正在执行的事务清单</a:t>
            </a:r>
          </a:p>
          <a:p>
            <a:pPr lvl="1" eaLnBrk="1" hangingPunct="1">
              <a:lnSpc>
                <a:spcPct val="150000"/>
              </a:lnSpc>
            </a:pPr>
            <a:r>
              <a:rPr lang="zh-CN" altLang="en-US" dirty="0"/>
              <a:t>这些事务最近一个日志记录的地址</a:t>
            </a:r>
          </a:p>
          <a:p>
            <a:pPr eaLnBrk="1" hangingPunct="1">
              <a:lnSpc>
                <a:spcPct val="150000"/>
              </a:lnSpc>
            </a:pPr>
            <a:r>
              <a:rPr lang="zh-CN" altLang="en-US" dirty="0"/>
              <a:t>重新开始文件的内容</a:t>
            </a:r>
            <a:endParaRPr lang="zh-CN" altLang="en-US" sz="2400" dirty="0"/>
          </a:p>
          <a:p>
            <a:pPr lvl="1" eaLnBrk="1" hangingPunct="1">
              <a:lnSpc>
                <a:spcPct val="150000"/>
              </a:lnSpc>
            </a:pPr>
            <a:r>
              <a:rPr lang="zh-CN" altLang="en-US" dirty="0"/>
              <a:t>记录各个检查点记录在日志文件中的地址</a:t>
            </a:r>
          </a:p>
          <a:p>
            <a:pPr eaLnBrk="1" hangingPunct="1"/>
            <a:endParaRPr lang="en-US" altLang="zh-CN" dirty="0"/>
          </a:p>
        </p:txBody>
      </p:sp>
    </p:spTree>
    <p:extLst>
      <p:ext uri="{BB962C8B-B14F-4D97-AF65-F5344CB8AC3E}">
        <p14:creationId xmlns:p14="http://schemas.microsoft.com/office/powerpoint/2010/main" val="4160649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wipe(left)">
                                      <p:cBhvr>
                                        <p:cTn id="7" dur="500"/>
                                        <p:tgtEl>
                                          <p:spTgt spid="6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8">
                                            <p:txEl>
                                              <p:pRg st="1" end="1"/>
                                            </p:txEl>
                                          </p:spTgt>
                                        </p:tgtEl>
                                        <p:attrNameLst>
                                          <p:attrName>style.visibility</p:attrName>
                                        </p:attrNameLst>
                                      </p:cBhvr>
                                      <p:to>
                                        <p:strVal val="visible"/>
                                      </p:to>
                                    </p:set>
                                    <p:animEffect transition="in" filter="wipe(left)">
                                      <p:cBhvr>
                                        <p:cTn id="12" dur="500"/>
                                        <p:tgtEl>
                                          <p:spTgt spid="61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8">
                                            <p:txEl>
                                              <p:pRg st="2" end="2"/>
                                            </p:txEl>
                                          </p:spTgt>
                                        </p:tgtEl>
                                        <p:attrNameLst>
                                          <p:attrName>style.visibility</p:attrName>
                                        </p:attrNameLst>
                                      </p:cBhvr>
                                      <p:to>
                                        <p:strVal val="visible"/>
                                      </p:to>
                                    </p:set>
                                    <p:animEffect transition="in" filter="wipe(left)">
                                      <p:cBhvr>
                                        <p:cTn id="17" dur="500"/>
                                        <p:tgtEl>
                                          <p:spTgt spid="61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8">
                                            <p:txEl>
                                              <p:pRg st="3" end="3"/>
                                            </p:txEl>
                                          </p:spTgt>
                                        </p:tgtEl>
                                        <p:attrNameLst>
                                          <p:attrName>style.visibility</p:attrName>
                                        </p:attrNameLst>
                                      </p:cBhvr>
                                      <p:to>
                                        <p:strVal val="visible"/>
                                      </p:to>
                                    </p:set>
                                    <p:animEffect transition="in" filter="wipe(left)">
                                      <p:cBhvr>
                                        <p:cTn id="22" dur="500"/>
                                        <p:tgtEl>
                                          <p:spTgt spid="614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48">
                                            <p:txEl>
                                              <p:pRg st="4" end="4"/>
                                            </p:txEl>
                                          </p:spTgt>
                                        </p:tgtEl>
                                        <p:attrNameLst>
                                          <p:attrName>style.visibility</p:attrName>
                                        </p:attrNameLst>
                                      </p:cBhvr>
                                      <p:to>
                                        <p:strVal val="visible"/>
                                      </p:to>
                                    </p:set>
                                    <p:animEffect transition="in" filter="wipe(left)">
                                      <p:cBhvr>
                                        <p:cTn id="27" dur="500"/>
                                        <p:tgtEl>
                                          <p:spTgt spid="614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7171"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2.</a:t>
            </a:r>
            <a:r>
              <a:rPr lang="zh-CN" altLang="en-US" sz="3600" dirty="0"/>
              <a:t>重新开始文件</a:t>
            </a:r>
            <a:endParaRPr lang="zh-CN" altLang="zh-CN" sz="3600" dirty="0"/>
          </a:p>
        </p:txBody>
      </p:sp>
      <p:pic>
        <p:nvPicPr>
          <p:cNvPr id="7172" name="Picture 5" descr="10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9750" y="1807492"/>
            <a:ext cx="7991475" cy="260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6"/>
          <p:cNvSpPr txBox="1">
            <a:spLocks noChangeArrowheads="1"/>
          </p:cNvSpPr>
          <p:nvPr/>
        </p:nvSpPr>
        <p:spPr bwMode="auto">
          <a:xfrm>
            <a:off x="2051720" y="4545770"/>
            <a:ext cx="556054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spcBef>
                <a:spcPct val="50000"/>
              </a:spcBef>
              <a:buSzPct val="100000"/>
              <a:buFont typeface="Wingdings" pitchFamily="2" charset="2"/>
              <a:buNone/>
            </a:pPr>
            <a:r>
              <a:rPr lang="zh-CN" altLang="en-US" sz="1600" b="1" dirty="0">
                <a:latin typeface="Times New Roman" pitchFamily="18" charset="0"/>
              </a:rPr>
              <a:t>图</a:t>
            </a:r>
            <a:r>
              <a:rPr lang="en-US" altLang="zh-CN" sz="1600" b="1" dirty="0">
                <a:latin typeface="Times New Roman" pitchFamily="18" charset="0"/>
              </a:rPr>
              <a:t>11.3  </a:t>
            </a:r>
            <a:r>
              <a:rPr lang="zh-CN" altLang="zh-CN" sz="1600" b="1" dirty="0">
                <a:latin typeface="Times New Roman" pitchFamily="18" charset="0"/>
              </a:rPr>
              <a:t>具有检查点的日志文件和重新开始文件 </a:t>
            </a:r>
          </a:p>
        </p:txBody>
      </p:sp>
      <p:sp>
        <p:nvSpPr>
          <p:cNvPr id="2" name="椭圆 1"/>
          <p:cNvSpPr/>
          <p:nvPr/>
        </p:nvSpPr>
        <p:spPr bwMode="auto">
          <a:xfrm>
            <a:off x="2051720" y="3048917"/>
            <a:ext cx="1944216" cy="36004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8" name="椭圆 7"/>
          <p:cNvSpPr/>
          <p:nvPr/>
        </p:nvSpPr>
        <p:spPr bwMode="auto">
          <a:xfrm>
            <a:off x="4860032" y="3480965"/>
            <a:ext cx="1944216" cy="36004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9" name="椭圆 8"/>
          <p:cNvSpPr/>
          <p:nvPr/>
        </p:nvSpPr>
        <p:spPr bwMode="auto">
          <a:xfrm>
            <a:off x="5012432" y="3480965"/>
            <a:ext cx="279648" cy="36004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0" name="椭圆 9"/>
          <p:cNvSpPr/>
          <p:nvPr/>
        </p:nvSpPr>
        <p:spPr bwMode="auto">
          <a:xfrm>
            <a:off x="5660504" y="3480965"/>
            <a:ext cx="279648" cy="36004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1" name="椭圆 10"/>
          <p:cNvSpPr/>
          <p:nvPr/>
        </p:nvSpPr>
        <p:spPr bwMode="auto">
          <a:xfrm>
            <a:off x="5300464" y="3480965"/>
            <a:ext cx="279648" cy="360040"/>
          </a:xfrm>
          <a:prstGeom prst="ellipse">
            <a:avLst/>
          </a:prstGeom>
          <a:noFill/>
          <a:ln w="28575" cap="flat" cmpd="sng" algn="ctr">
            <a:solidFill>
              <a:srgbClr val="00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椭圆 11"/>
          <p:cNvSpPr/>
          <p:nvPr/>
        </p:nvSpPr>
        <p:spPr bwMode="auto">
          <a:xfrm>
            <a:off x="5948536" y="3480965"/>
            <a:ext cx="279648" cy="360040"/>
          </a:xfrm>
          <a:prstGeom prst="ellipse">
            <a:avLst/>
          </a:prstGeom>
          <a:noFill/>
          <a:ln w="28575" cap="flat" cmpd="sng" algn="ctr">
            <a:solidFill>
              <a:srgbClr val="0066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Rectangle 3"/>
          <p:cNvSpPr txBox="1">
            <a:spLocks noChangeArrowheads="1"/>
          </p:cNvSpPr>
          <p:nvPr/>
        </p:nvSpPr>
        <p:spPr bwMode="auto">
          <a:xfrm>
            <a:off x="323528" y="555526"/>
            <a:ext cx="7648427" cy="36089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eaLnBrk="1" hangingPunct="1">
              <a:lnSpc>
                <a:spcPct val="150000"/>
              </a:lnSpc>
            </a:pPr>
            <a:r>
              <a:rPr lang="zh-CN" altLang="en-US" sz="2400" kern="0" dirty="0"/>
              <a:t>重新开始文件的内容</a:t>
            </a:r>
            <a:endParaRPr lang="zh-CN" altLang="en-US" sz="2000" kern="0" dirty="0"/>
          </a:p>
          <a:p>
            <a:pPr lvl="1" eaLnBrk="1" hangingPunct="1">
              <a:lnSpc>
                <a:spcPct val="150000"/>
              </a:lnSpc>
            </a:pPr>
            <a:r>
              <a:rPr lang="zh-CN" altLang="en-US" sz="2000" kern="0" dirty="0"/>
              <a:t>记录各个检查点记录在日志文件中的地址</a:t>
            </a:r>
          </a:p>
          <a:p>
            <a:pPr eaLnBrk="1" hangingPunct="1"/>
            <a:endParaRPr lang="en-US" altLang="zh-CN" sz="2400" kern="0" dirty="0"/>
          </a:p>
        </p:txBody>
      </p:sp>
    </p:spTree>
    <p:extLst>
      <p:ext uri="{BB962C8B-B14F-4D97-AF65-F5344CB8AC3E}">
        <p14:creationId xmlns:p14="http://schemas.microsoft.com/office/powerpoint/2010/main" val="113434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2"/>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8"/>
                                        </p:tgtEl>
                                        <p:attrNameLst>
                                          <p:attrName>style.visibility</p:attrName>
                                        </p:attrNameLst>
                                      </p:cBhvr>
                                      <p:to>
                                        <p:strVal val="hidden"/>
                                      </p:to>
                                    </p:set>
                                  </p:childTnLst>
                                </p:cTn>
                              </p:par>
                            </p:childTnLst>
                          </p:cTn>
                        </p:par>
                        <p:par>
                          <p:cTn id="19" fill="hold">
                            <p:stCondLst>
                              <p:cond delay="0"/>
                            </p:stCondLst>
                            <p:childTnLst>
                              <p:par>
                                <p:cTn id="20" presetID="21" presetClass="entr" presetSubtype="1"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1000"/>
                                        <p:tgtEl>
                                          <p:spTgt spid="9"/>
                                        </p:tgtEl>
                                      </p:cBhvr>
                                    </p:animEffect>
                                  </p:childTnLst>
                                </p:cTn>
                              </p:par>
                            </p:childTnLst>
                          </p:cTn>
                        </p:par>
                        <p:par>
                          <p:cTn id="23" fill="hold">
                            <p:stCondLst>
                              <p:cond delay="1000"/>
                            </p:stCondLst>
                            <p:childTnLst>
                              <p:par>
                                <p:cTn id="24" presetID="21" presetClass="entr" presetSubtype="1" fill="hold" grpId="0"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heel(1)">
                                      <p:cBhvr>
                                        <p:cTn id="26" dur="10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heel(1)">
                                      <p:cBhvr>
                                        <p:cTn id="31" dur="1000"/>
                                        <p:tgtEl>
                                          <p:spTgt spid="11"/>
                                        </p:tgtEl>
                                      </p:cBhvr>
                                    </p:animEffect>
                                  </p:childTnLst>
                                </p:cTn>
                              </p:par>
                            </p:childTnLst>
                          </p:cTn>
                        </p:par>
                      </p:childTnLst>
                    </p:cTn>
                  </p:par>
                  <p:par>
                    <p:cTn id="32" fill="hold">
                      <p:stCondLst>
                        <p:cond delay="indefinite"/>
                      </p:stCondLst>
                      <p:childTnLst>
                        <p:par>
                          <p:cTn id="33" fill="hold">
                            <p:stCondLst>
                              <p:cond delay="0"/>
                            </p:stCondLst>
                            <p:childTnLst>
                              <p:par>
                                <p:cTn id="34" presetID="21" presetClass="entr" presetSubtype="1"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wheel(1)">
                                      <p:cBhvr>
                                        <p:cTn id="36"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8" grpId="0" animBg="1"/>
      <p:bldP spid="8" grpId="1" animBg="1"/>
      <p:bldP spid="9" grpId="0" animBg="1"/>
      <p:bldP spid="10" grpId="0" animBg="1"/>
      <p:bldP spid="11" grpId="0" animBg="1"/>
      <p:bldP spid="12"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8195"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3. </a:t>
            </a:r>
            <a:r>
              <a:rPr lang="zh-CN" altLang="zh-CN" sz="3600" dirty="0"/>
              <a:t>动态维护日志文件</a:t>
            </a:r>
          </a:p>
        </p:txBody>
      </p:sp>
      <p:sp>
        <p:nvSpPr>
          <p:cNvPr id="8196" name="Rectangle 3"/>
          <p:cNvSpPr>
            <a:spLocks noGrp="1" noChangeArrowheads="1"/>
          </p:cNvSpPr>
          <p:nvPr>
            <p:ph type="body" idx="4294967295"/>
          </p:nvPr>
        </p:nvSpPr>
        <p:spPr>
          <a:xfrm>
            <a:off x="250825" y="898525"/>
            <a:ext cx="8893175" cy="3725863"/>
          </a:xfrm>
        </p:spPr>
        <p:txBody>
          <a:bodyPr/>
          <a:lstStyle/>
          <a:p>
            <a:pPr eaLnBrk="1" hangingPunct="1">
              <a:spcBef>
                <a:spcPts val="600"/>
              </a:spcBef>
              <a:spcAft>
                <a:spcPts val="600"/>
              </a:spcAft>
            </a:pPr>
            <a:r>
              <a:rPr lang="zh-CN" altLang="en-US" sz="2400" dirty="0"/>
              <a:t>动态维护日志文件的方法</a:t>
            </a:r>
          </a:p>
          <a:p>
            <a:pPr lvl="1" eaLnBrk="1" hangingPunct="1">
              <a:spcBef>
                <a:spcPts val="600"/>
              </a:spcBef>
              <a:spcAft>
                <a:spcPts val="600"/>
              </a:spcAft>
              <a:buFont typeface="Wingdings" pitchFamily="2" charset="2"/>
              <a:buNone/>
            </a:pPr>
            <a:r>
              <a:rPr lang="zh-CN" altLang="en-US" dirty="0"/>
              <a:t>周期性地执行如下操作：建立检查点，保存数据库状态。</a:t>
            </a:r>
          </a:p>
          <a:p>
            <a:pPr lvl="1" eaLnBrk="1" hangingPunct="1">
              <a:spcBef>
                <a:spcPts val="600"/>
              </a:spcBef>
              <a:spcAft>
                <a:spcPts val="600"/>
              </a:spcAft>
              <a:buFont typeface="Wingdings" pitchFamily="2" charset="2"/>
              <a:buNone/>
            </a:pPr>
            <a:r>
              <a:rPr lang="zh-CN" altLang="en-US" dirty="0"/>
              <a:t>具体步骤是：</a:t>
            </a:r>
          </a:p>
          <a:p>
            <a:pPr lvl="1" eaLnBrk="1" hangingPunct="1">
              <a:spcBef>
                <a:spcPts val="600"/>
              </a:spcBef>
              <a:spcAft>
                <a:spcPts val="600"/>
              </a:spcAft>
              <a:buSzPct val="75000"/>
              <a:buFont typeface="Wingdings" pitchFamily="2" charset="2"/>
              <a:buNone/>
            </a:pPr>
            <a:r>
              <a:rPr lang="zh-CN" altLang="en-US" sz="2200" dirty="0"/>
              <a:t>（</a:t>
            </a:r>
            <a:r>
              <a:rPr lang="en-US" altLang="zh-CN" sz="2200" dirty="0"/>
              <a:t>1</a:t>
            </a:r>
            <a:r>
              <a:rPr lang="zh-CN" altLang="en-US" sz="2200" dirty="0"/>
              <a:t>）将当前</a:t>
            </a:r>
            <a:r>
              <a:rPr lang="zh-CN" altLang="en-US" sz="2200" dirty="0">
                <a:solidFill>
                  <a:srgbClr val="FF00FF"/>
                </a:solidFill>
              </a:rPr>
              <a:t>日志缓冲区</a:t>
            </a:r>
            <a:r>
              <a:rPr lang="zh-CN" altLang="en-US" sz="2200" dirty="0"/>
              <a:t>中的所有日志记录写入磁盘的日志文件上</a:t>
            </a:r>
          </a:p>
          <a:p>
            <a:pPr lvl="1" eaLnBrk="1" hangingPunct="1">
              <a:spcBef>
                <a:spcPts val="600"/>
              </a:spcBef>
              <a:spcAft>
                <a:spcPts val="600"/>
              </a:spcAft>
              <a:buSzPct val="75000"/>
              <a:buFont typeface="Wingdings" pitchFamily="2" charset="2"/>
              <a:buNone/>
            </a:pPr>
            <a:r>
              <a:rPr lang="zh-CN" altLang="en-US" sz="2200" dirty="0"/>
              <a:t>（</a:t>
            </a:r>
            <a:r>
              <a:rPr lang="en-US" altLang="zh-CN" sz="2200" dirty="0"/>
              <a:t>2</a:t>
            </a:r>
            <a:r>
              <a:rPr lang="zh-CN" altLang="en-US" sz="2200" dirty="0"/>
              <a:t>）在日志文件中写入一个检查点记录</a:t>
            </a:r>
          </a:p>
          <a:p>
            <a:pPr lvl="1" eaLnBrk="1" hangingPunct="1">
              <a:spcBef>
                <a:spcPts val="600"/>
              </a:spcBef>
              <a:spcAft>
                <a:spcPts val="600"/>
              </a:spcAft>
              <a:buSzPct val="75000"/>
              <a:buFont typeface="Wingdings" pitchFamily="2" charset="2"/>
              <a:buNone/>
            </a:pPr>
            <a:r>
              <a:rPr lang="zh-CN" altLang="en-US" sz="2200" dirty="0"/>
              <a:t>（</a:t>
            </a:r>
            <a:r>
              <a:rPr lang="en-US" altLang="zh-CN" sz="2200" dirty="0"/>
              <a:t>3</a:t>
            </a:r>
            <a:r>
              <a:rPr lang="zh-CN" altLang="en-US" sz="2200" dirty="0"/>
              <a:t>）将当前</a:t>
            </a:r>
            <a:r>
              <a:rPr lang="zh-CN" altLang="en-US" sz="2200" dirty="0">
                <a:solidFill>
                  <a:srgbClr val="FF00FF"/>
                </a:solidFill>
              </a:rPr>
              <a:t>数据缓冲区</a:t>
            </a:r>
            <a:r>
              <a:rPr lang="zh-CN" altLang="en-US" sz="2200" dirty="0"/>
              <a:t>的所有数据记录写入磁盘的数据库中</a:t>
            </a:r>
          </a:p>
          <a:p>
            <a:pPr lvl="1" eaLnBrk="1" hangingPunct="1">
              <a:spcBef>
                <a:spcPts val="600"/>
              </a:spcBef>
              <a:spcAft>
                <a:spcPts val="600"/>
              </a:spcAft>
              <a:buSzPct val="75000"/>
              <a:buFont typeface="Wingdings" pitchFamily="2" charset="2"/>
              <a:buNone/>
            </a:pPr>
            <a:r>
              <a:rPr lang="zh-CN" altLang="en-US" sz="2200" dirty="0"/>
              <a:t>（</a:t>
            </a:r>
            <a:r>
              <a:rPr lang="en-US" altLang="zh-CN" sz="2200" dirty="0"/>
              <a:t>4</a:t>
            </a:r>
            <a:r>
              <a:rPr lang="zh-CN" altLang="en-US" sz="2200" dirty="0"/>
              <a:t>）把检查点记录在日志文件中的地址写入一个重新开始文件</a:t>
            </a:r>
            <a:endParaRPr lang="zh-CN" altLang="en-US" dirty="0"/>
          </a:p>
        </p:txBody>
      </p:sp>
    </p:spTree>
    <p:extLst>
      <p:ext uri="{BB962C8B-B14F-4D97-AF65-F5344CB8AC3E}">
        <p14:creationId xmlns:p14="http://schemas.microsoft.com/office/powerpoint/2010/main" val="41832289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6">
                                            <p:txEl>
                                              <p:pRg st="0" end="0"/>
                                            </p:txEl>
                                          </p:spTgt>
                                        </p:tgtEl>
                                        <p:attrNameLst>
                                          <p:attrName>style.visibility</p:attrName>
                                        </p:attrNameLst>
                                      </p:cBhvr>
                                      <p:to>
                                        <p:strVal val="visible"/>
                                      </p:to>
                                    </p:set>
                                    <p:animEffect transition="in" filter="wipe(left)">
                                      <p:cBhvr>
                                        <p:cTn id="7" dur="500"/>
                                        <p:tgtEl>
                                          <p:spTgt spid="819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250"/>
                                  </p:stCondLst>
                                  <p:childTnLst>
                                    <p:set>
                                      <p:cBhvr>
                                        <p:cTn id="10" dur="1" fill="hold">
                                          <p:stCondLst>
                                            <p:cond delay="0"/>
                                          </p:stCondLst>
                                        </p:cTn>
                                        <p:tgtEl>
                                          <p:spTgt spid="8196">
                                            <p:txEl>
                                              <p:pRg st="1" end="1"/>
                                            </p:txEl>
                                          </p:spTgt>
                                        </p:tgtEl>
                                        <p:attrNameLst>
                                          <p:attrName>style.visibility</p:attrName>
                                        </p:attrNameLst>
                                      </p:cBhvr>
                                      <p:to>
                                        <p:strVal val="visible"/>
                                      </p:to>
                                    </p:set>
                                    <p:animEffect transition="in" filter="wipe(left)">
                                      <p:cBhvr>
                                        <p:cTn id="11" dur="500"/>
                                        <p:tgtEl>
                                          <p:spTgt spid="819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8196">
                                            <p:txEl>
                                              <p:pRg st="2" end="2"/>
                                            </p:txEl>
                                          </p:spTgt>
                                        </p:tgtEl>
                                        <p:attrNameLst>
                                          <p:attrName>style.visibility</p:attrName>
                                        </p:attrNameLst>
                                      </p:cBhvr>
                                      <p:to>
                                        <p:strVal val="visible"/>
                                      </p:to>
                                    </p:set>
                                    <p:animEffect transition="in" filter="wipe(left)">
                                      <p:cBhvr>
                                        <p:cTn id="16" dur="500"/>
                                        <p:tgtEl>
                                          <p:spTgt spid="819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8196">
                                            <p:txEl>
                                              <p:pRg st="3" end="3"/>
                                            </p:txEl>
                                          </p:spTgt>
                                        </p:tgtEl>
                                        <p:attrNameLst>
                                          <p:attrName>style.visibility</p:attrName>
                                        </p:attrNameLst>
                                      </p:cBhvr>
                                      <p:to>
                                        <p:strVal val="visible"/>
                                      </p:to>
                                    </p:set>
                                    <p:animEffect transition="in" filter="wipe(left)">
                                      <p:cBhvr>
                                        <p:cTn id="21" dur="500"/>
                                        <p:tgtEl>
                                          <p:spTgt spid="819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8196">
                                            <p:txEl>
                                              <p:pRg st="4" end="4"/>
                                            </p:txEl>
                                          </p:spTgt>
                                        </p:tgtEl>
                                        <p:attrNameLst>
                                          <p:attrName>style.visibility</p:attrName>
                                        </p:attrNameLst>
                                      </p:cBhvr>
                                      <p:to>
                                        <p:strVal val="visible"/>
                                      </p:to>
                                    </p:set>
                                    <p:animEffect transition="in" filter="wipe(left)">
                                      <p:cBhvr>
                                        <p:cTn id="26" dur="500"/>
                                        <p:tgtEl>
                                          <p:spTgt spid="819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8196">
                                            <p:txEl>
                                              <p:pRg st="5" end="5"/>
                                            </p:txEl>
                                          </p:spTgt>
                                        </p:tgtEl>
                                        <p:attrNameLst>
                                          <p:attrName>style.visibility</p:attrName>
                                        </p:attrNameLst>
                                      </p:cBhvr>
                                      <p:to>
                                        <p:strVal val="visible"/>
                                      </p:to>
                                    </p:set>
                                    <p:animEffect transition="in" filter="wipe(left)">
                                      <p:cBhvr>
                                        <p:cTn id="31" dur="500"/>
                                        <p:tgtEl>
                                          <p:spTgt spid="8196">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8196">
                                            <p:txEl>
                                              <p:pRg st="6" end="6"/>
                                            </p:txEl>
                                          </p:spTgt>
                                        </p:tgtEl>
                                        <p:attrNameLst>
                                          <p:attrName>style.visibility</p:attrName>
                                        </p:attrNameLst>
                                      </p:cBhvr>
                                      <p:to>
                                        <p:strVal val="visible"/>
                                      </p:to>
                                    </p:set>
                                    <p:animEffect transition="in" filter="wipe(left)">
                                      <p:cBhvr>
                                        <p:cTn id="36" dur="500"/>
                                        <p:tgtEl>
                                          <p:spTgt spid="819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9219"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4. </a:t>
            </a:r>
            <a:r>
              <a:rPr lang="zh-CN" altLang="en-US" sz="3600" dirty="0"/>
              <a:t>恢复子系统的恢复策略</a:t>
            </a:r>
            <a:endParaRPr lang="zh-CN" altLang="zh-CN" sz="3600" dirty="0"/>
          </a:p>
        </p:txBody>
      </p:sp>
      <p:sp>
        <p:nvSpPr>
          <p:cNvPr id="9220" name="Rectangle 3"/>
          <p:cNvSpPr>
            <a:spLocks noGrp="1" noChangeArrowheads="1"/>
          </p:cNvSpPr>
          <p:nvPr>
            <p:ph type="body" idx="4294967295"/>
          </p:nvPr>
        </p:nvSpPr>
        <p:spPr>
          <a:xfrm>
            <a:off x="457200" y="898525"/>
            <a:ext cx="8362950" cy="3844925"/>
          </a:xfrm>
        </p:spPr>
        <p:txBody>
          <a:bodyPr/>
          <a:lstStyle/>
          <a:p>
            <a:pPr eaLnBrk="1" hangingPunct="1">
              <a:lnSpc>
                <a:spcPct val="130000"/>
              </a:lnSpc>
            </a:pPr>
            <a:r>
              <a:rPr lang="zh-CN" altLang="en-US" dirty="0"/>
              <a:t>恢复子系统可以定期或不定期地建立检查点</a:t>
            </a:r>
            <a:r>
              <a:rPr lang="en-US" altLang="zh-CN" dirty="0"/>
              <a:t>,</a:t>
            </a:r>
            <a:r>
              <a:rPr lang="zh-CN" altLang="en-US" dirty="0"/>
              <a:t>保存数据库状态 </a:t>
            </a:r>
          </a:p>
          <a:p>
            <a:pPr lvl="1" eaLnBrk="1" hangingPunct="1">
              <a:lnSpc>
                <a:spcPct val="130000"/>
              </a:lnSpc>
            </a:pPr>
            <a:r>
              <a:rPr lang="zh-CN" altLang="en-US" dirty="0"/>
              <a:t>定期</a:t>
            </a:r>
          </a:p>
          <a:p>
            <a:pPr lvl="2" eaLnBrk="1" hangingPunct="1">
              <a:lnSpc>
                <a:spcPct val="130000"/>
              </a:lnSpc>
              <a:buSzPct val="87000"/>
              <a:buFont typeface="Wingdings" pitchFamily="2" charset="2"/>
              <a:buChar char="l"/>
            </a:pPr>
            <a:r>
              <a:rPr lang="zh-CN" altLang="en-US" sz="2200" dirty="0"/>
              <a:t>按照预定的一个时间间隔，如每隔一小时建立一个检查点 </a:t>
            </a:r>
          </a:p>
          <a:p>
            <a:pPr lvl="1" eaLnBrk="1" hangingPunct="1">
              <a:lnSpc>
                <a:spcPct val="130000"/>
              </a:lnSpc>
            </a:pPr>
            <a:r>
              <a:rPr lang="zh-CN" altLang="en-US" dirty="0"/>
              <a:t>不定期</a:t>
            </a:r>
          </a:p>
          <a:p>
            <a:pPr lvl="2" eaLnBrk="1" hangingPunct="1">
              <a:lnSpc>
                <a:spcPct val="130000"/>
              </a:lnSpc>
              <a:buSzPct val="87000"/>
              <a:buFont typeface="Wingdings" pitchFamily="2" charset="2"/>
              <a:buChar char="l"/>
            </a:pPr>
            <a:r>
              <a:rPr lang="zh-CN" altLang="en-US" sz="2200" dirty="0"/>
              <a:t>按照某种规则，如日志文件已写满一半建立一个检查点</a:t>
            </a:r>
          </a:p>
        </p:txBody>
      </p:sp>
    </p:spTree>
    <p:extLst>
      <p:ext uri="{BB962C8B-B14F-4D97-AF65-F5344CB8AC3E}">
        <p14:creationId xmlns:p14="http://schemas.microsoft.com/office/powerpoint/2010/main" val="32145356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wipe(left)">
                                      <p:cBhvr>
                                        <p:cTn id="7" dur="500"/>
                                        <p:tgtEl>
                                          <p:spTgt spid="92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20">
                                            <p:txEl>
                                              <p:pRg st="1" end="1"/>
                                            </p:txEl>
                                          </p:spTgt>
                                        </p:tgtEl>
                                        <p:attrNameLst>
                                          <p:attrName>style.visibility</p:attrName>
                                        </p:attrNameLst>
                                      </p:cBhvr>
                                      <p:to>
                                        <p:strVal val="visible"/>
                                      </p:to>
                                    </p:set>
                                    <p:animEffect transition="in" filter="wipe(left)">
                                      <p:cBhvr>
                                        <p:cTn id="12" dur="500"/>
                                        <p:tgtEl>
                                          <p:spTgt spid="9220">
                                            <p:txEl>
                                              <p:pRg st="1" end="1"/>
                                            </p:txEl>
                                          </p:spTgt>
                                        </p:tgtEl>
                                      </p:cBhvr>
                                    </p:animEffect>
                                  </p:childTnLst>
                                </p:cTn>
                              </p:par>
                            </p:childTnLst>
                          </p:cTn>
                        </p:par>
                        <p:par>
                          <p:cTn id="13" fill="hold">
                            <p:stCondLst>
                              <p:cond delay="500"/>
                            </p:stCondLst>
                            <p:childTnLst>
                              <p:par>
                                <p:cTn id="14" presetID="22" presetClass="entr" presetSubtype="8" fill="hold" nodeType="afterEffect">
                                  <p:stCondLst>
                                    <p:cond delay="250"/>
                                  </p:stCondLst>
                                  <p:childTnLst>
                                    <p:set>
                                      <p:cBhvr>
                                        <p:cTn id="15" dur="1" fill="hold">
                                          <p:stCondLst>
                                            <p:cond delay="0"/>
                                          </p:stCondLst>
                                        </p:cTn>
                                        <p:tgtEl>
                                          <p:spTgt spid="9220">
                                            <p:txEl>
                                              <p:pRg st="2" end="2"/>
                                            </p:txEl>
                                          </p:spTgt>
                                        </p:tgtEl>
                                        <p:attrNameLst>
                                          <p:attrName>style.visibility</p:attrName>
                                        </p:attrNameLst>
                                      </p:cBhvr>
                                      <p:to>
                                        <p:strVal val="visible"/>
                                      </p:to>
                                    </p:set>
                                    <p:animEffect transition="in" filter="wipe(left)">
                                      <p:cBhvr>
                                        <p:cTn id="16" dur="500"/>
                                        <p:tgtEl>
                                          <p:spTgt spid="9220">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220">
                                            <p:txEl>
                                              <p:pRg st="3" end="3"/>
                                            </p:txEl>
                                          </p:spTgt>
                                        </p:tgtEl>
                                        <p:attrNameLst>
                                          <p:attrName>style.visibility</p:attrName>
                                        </p:attrNameLst>
                                      </p:cBhvr>
                                      <p:to>
                                        <p:strVal val="visible"/>
                                      </p:to>
                                    </p:set>
                                    <p:animEffect transition="in" filter="wipe(left)">
                                      <p:cBhvr>
                                        <p:cTn id="21" dur="500"/>
                                        <p:tgtEl>
                                          <p:spTgt spid="9220">
                                            <p:txEl>
                                              <p:pRg st="3" end="3"/>
                                            </p:txEl>
                                          </p:spTgt>
                                        </p:tgtEl>
                                      </p:cBhvr>
                                    </p:animEffect>
                                  </p:childTnLst>
                                </p:cTn>
                              </p:par>
                            </p:childTnLst>
                          </p:cTn>
                        </p:par>
                        <p:par>
                          <p:cTn id="22" fill="hold">
                            <p:stCondLst>
                              <p:cond delay="500"/>
                            </p:stCondLst>
                            <p:childTnLst>
                              <p:par>
                                <p:cTn id="23" presetID="22" presetClass="entr" presetSubtype="8" fill="hold" nodeType="afterEffect">
                                  <p:stCondLst>
                                    <p:cond delay="250"/>
                                  </p:stCondLst>
                                  <p:childTnLst>
                                    <p:set>
                                      <p:cBhvr>
                                        <p:cTn id="24" dur="1" fill="hold">
                                          <p:stCondLst>
                                            <p:cond delay="0"/>
                                          </p:stCondLst>
                                        </p:cTn>
                                        <p:tgtEl>
                                          <p:spTgt spid="9220">
                                            <p:txEl>
                                              <p:pRg st="4" end="4"/>
                                            </p:txEl>
                                          </p:spTgt>
                                        </p:tgtEl>
                                        <p:attrNameLst>
                                          <p:attrName>style.visibility</p:attrName>
                                        </p:attrNameLst>
                                      </p:cBhvr>
                                      <p:to>
                                        <p:strVal val="visible"/>
                                      </p:to>
                                    </p:set>
                                    <p:animEffect transition="in" filter="wipe(left)">
                                      <p:cBhvr>
                                        <p:cTn id="25" dur="550"/>
                                        <p:tgtEl>
                                          <p:spTgt spid="922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0243" name="Rectangle 2"/>
          <p:cNvSpPr>
            <a:spLocks noGrp="1" noChangeArrowheads="1"/>
          </p:cNvSpPr>
          <p:nvPr>
            <p:ph type="title" idx="4294967295"/>
          </p:nvPr>
        </p:nvSpPr>
        <p:spPr>
          <a:xfrm>
            <a:off x="914400" y="192088"/>
            <a:ext cx="7391400" cy="422275"/>
          </a:xfrm>
        </p:spPr>
        <p:txBody>
          <a:bodyPr/>
          <a:lstStyle/>
          <a:p>
            <a:pPr eaLnBrk="1" hangingPunct="1"/>
            <a:r>
              <a:rPr lang="zh-CN" altLang="en-US" sz="3600" dirty="0"/>
              <a:t>恢复子系统的恢复策略（续）</a:t>
            </a:r>
            <a:endParaRPr lang="zh-CN" altLang="zh-CN" sz="3600" dirty="0"/>
          </a:p>
        </p:txBody>
      </p:sp>
      <p:sp>
        <p:nvSpPr>
          <p:cNvPr id="10244" name="Rectangle 3"/>
          <p:cNvSpPr>
            <a:spLocks noGrp="1" noChangeArrowheads="1"/>
          </p:cNvSpPr>
          <p:nvPr>
            <p:ph type="body" idx="4294967295"/>
          </p:nvPr>
        </p:nvSpPr>
        <p:spPr>
          <a:xfrm>
            <a:off x="457200" y="844550"/>
            <a:ext cx="8435280" cy="3898900"/>
          </a:xfrm>
        </p:spPr>
        <p:txBody>
          <a:bodyPr/>
          <a:lstStyle/>
          <a:p>
            <a:pPr eaLnBrk="1" hangingPunct="1">
              <a:spcBef>
                <a:spcPct val="0"/>
              </a:spcBef>
            </a:pPr>
            <a:r>
              <a:rPr lang="zh-CN" altLang="en-US" sz="2400" dirty="0"/>
              <a:t>使用检查点方法可以改善恢复效率</a:t>
            </a:r>
          </a:p>
          <a:p>
            <a:pPr lvl="1" eaLnBrk="1" hangingPunct="1">
              <a:spcBef>
                <a:spcPct val="0"/>
              </a:spcBef>
              <a:buSzPct val="75000"/>
            </a:pPr>
            <a:r>
              <a:rPr lang="zh-CN" altLang="en-US" dirty="0"/>
              <a:t>当事务</a:t>
            </a:r>
            <a:r>
              <a:rPr lang="en-US" altLang="zh-CN" dirty="0"/>
              <a:t>T</a:t>
            </a:r>
            <a:r>
              <a:rPr lang="zh-CN" altLang="en-US" dirty="0"/>
              <a:t>在一个检查点之前提交</a:t>
            </a:r>
            <a:endParaRPr lang="en-US" altLang="zh-CN" dirty="0"/>
          </a:p>
          <a:p>
            <a:pPr lvl="2" eaLnBrk="1" hangingPunct="1">
              <a:spcBef>
                <a:spcPct val="0"/>
              </a:spcBef>
              <a:buSzPct val="75000"/>
            </a:pPr>
            <a:r>
              <a:rPr lang="en-US" altLang="zh-CN" sz="2400" dirty="0"/>
              <a:t>T</a:t>
            </a:r>
            <a:r>
              <a:rPr lang="zh-CN" altLang="en-US" sz="2400" dirty="0"/>
              <a:t>对数据库所做的修改已写入数据库</a:t>
            </a:r>
          </a:p>
          <a:p>
            <a:pPr lvl="2" eaLnBrk="1" hangingPunct="1">
              <a:spcBef>
                <a:spcPct val="0"/>
              </a:spcBef>
              <a:buSzPct val="75000"/>
            </a:pPr>
            <a:r>
              <a:rPr lang="zh-CN" altLang="en-US" sz="2400" dirty="0"/>
              <a:t>写入时间是在这个检查点建立之前或在这个检查点建立之时 </a:t>
            </a:r>
          </a:p>
          <a:p>
            <a:pPr lvl="2" eaLnBrk="1" hangingPunct="1">
              <a:spcBef>
                <a:spcPct val="0"/>
              </a:spcBef>
              <a:buSzPct val="75000"/>
            </a:pPr>
            <a:r>
              <a:rPr lang="zh-CN" altLang="en-US" sz="2400" dirty="0"/>
              <a:t>在进行恢复处理时，没有必要对事务</a:t>
            </a:r>
            <a:r>
              <a:rPr lang="en-US" altLang="zh-CN" sz="2400" dirty="0"/>
              <a:t>T</a:t>
            </a:r>
            <a:r>
              <a:rPr lang="zh-CN" altLang="en-US" sz="2400" dirty="0"/>
              <a:t>执行重做操作</a:t>
            </a:r>
          </a:p>
          <a:p>
            <a:pPr lvl="1" eaLnBrk="1" hangingPunct="1">
              <a:spcBef>
                <a:spcPts val="600"/>
              </a:spcBef>
            </a:pPr>
            <a:r>
              <a:rPr lang="zh-CN" altLang="en-US" dirty="0"/>
              <a:t>当事务</a:t>
            </a:r>
            <a:r>
              <a:rPr lang="en-US" altLang="zh-CN" dirty="0"/>
              <a:t>T</a:t>
            </a:r>
            <a:r>
              <a:rPr lang="zh-CN" altLang="en-US" dirty="0"/>
              <a:t>在检查点时还没有完成</a:t>
            </a:r>
            <a:endParaRPr lang="en-US" altLang="zh-CN" dirty="0"/>
          </a:p>
          <a:p>
            <a:pPr lvl="2" eaLnBrk="1" hangingPunct="1">
              <a:spcBef>
                <a:spcPct val="0"/>
              </a:spcBef>
            </a:pPr>
            <a:r>
              <a:rPr lang="en-US" altLang="zh-CN" sz="2400" dirty="0"/>
              <a:t>T</a:t>
            </a:r>
            <a:r>
              <a:rPr lang="zh-CN" altLang="en-US" sz="2400" dirty="0"/>
              <a:t>对数据库所做的修改已写入数据库</a:t>
            </a:r>
          </a:p>
          <a:p>
            <a:pPr lvl="2" eaLnBrk="1" hangingPunct="1">
              <a:spcBef>
                <a:spcPct val="0"/>
              </a:spcBef>
            </a:pPr>
            <a:r>
              <a:rPr lang="zh-CN" altLang="en-US" sz="2400" dirty="0"/>
              <a:t>在进行恢复处理时，如果需要重做</a:t>
            </a:r>
            <a:r>
              <a:rPr lang="en-US" altLang="zh-CN" sz="2400" dirty="0"/>
              <a:t>T</a:t>
            </a:r>
            <a:r>
              <a:rPr lang="zh-CN" altLang="en-US" sz="2400" dirty="0"/>
              <a:t>，重做的起始点是检查点。</a:t>
            </a:r>
            <a:endParaRPr lang="en-US" altLang="zh-CN" sz="2400" dirty="0"/>
          </a:p>
        </p:txBody>
      </p:sp>
    </p:spTree>
    <p:extLst>
      <p:ext uri="{BB962C8B-B14F-4D97-AF65-F5344CB8AC3E}">
        <p14:creationId xmlns:p14="http://schemas.microsoft.com/office/powerpoint/2010/main" val="1248126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44">
                                            <p:txEl>
                                              <p:pRg st="0" end="0"/>
                                            </p:txEl>
                                          </p:spTgt>
                                        </p:tgtEl>
                                        <p:attrNameLst>
                                          <p:attrName>style.visibility</p:attrName>
                                        </p:attrNameLst>
                                      </p:cBhvr>
                                      <p:to>
                                        <p:strVal val="visible"/>
                                      </p:to>
                                    </p:set>
                                    <p:animEffect transition="in" filter="wipe(left)">
                                      <p:cBhvr>
                                        <p:cTn id="7" dur="500"/>
                                        <p:tgtEl>
                                          <p:spTgt spid="1024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44">
                                            <p:txEl>
                                              <p:pRg st="1" end="1"/>
                                            </p:txEl>
                                          </p:spTgt>
                                        </p:tgtEl>
                                        <p:attrNameLst>
                                          <p:attrName>style.visibility</p:attrName>
                                        </p:attrNameLst>
                                      </p:cBhvr>
                                      <p:to>
                                        <p:strVal val="visible"/>
                                      </p:to>
                                    </p:set>
                                    <p:animEffect transition="in" filter="wipe(left)">
                                      <p:cBhvr>
                                        <p:cTn id="12" dur="500"/>
                                        <p:tgtEl>
                                          <p:spTgt spid="1024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0244">
                                            <p:txEl>
                                              <p:pRg st="2" end="2"/>
                                            </p:txEl>
                                          </p:spTgt>
                                        </p:tgtEl>
                                        <p:attrNameLst>
                                          <p:attrName>style.visibility</p:attrName>
                                        </p:attrNameLst>
                                      </p:cBhvr>
                                      <p:to>
                                        <p:strVal val="visible"/>
                                      </p:to>
                                    </p:set>
                                    <p:animEffect transition="in" filter="wipe(left)">
                                      <p:cBhvr>
                                        <p:cTn id="17" dur="500"/>
                                        <p:tgtEl>
                                          <p:spTgt spid="1024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244">
                                            <p:txEl>
                                              <p:pRg st="3" end="3"/>
                                            </p:txEl>
                                          </p:spTgt>
                                        </p:tgtEl>
                                        <p:attrNameLst>
                                          <p:attrName>style.visibility</p:attrName>
                                        </p:attrNameLst>
                                      </p:cBhvr>
                                      <p:to>
                                        <p:strVal val="visible"/>
                                      </p:to>
                                    </p:set>
                                    <p:animEffect transition="in" filter="wipe(left)">
                                      <p:cBhvr>
                                        <p:cTn id="22" dur="500"/>
                                        <p:tgtEl>
                                          <p:spTgt spid="1024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44">
                                            <p:txEl>
                                              <p:pRg st="4" end="4"/>
                                            </p:txEl>
                                          </p:spTgt>
                                        </p:tgtEl>
                                        <p:attrNameLst>
                                          <p:attrName>style.visibility</p:attrName>
                                        </p:attrNameLst>
                                      </p:cBhvr>
                                      <p:to>
                                        <p:strVal val="visible"/>
                                      </p:to>
                                    </p:set>
                                    <p:animEffect transition="in" filter="wipe(left)">
                                      <p:cBhvr>
                                        <p:cTn id="27" dur="500"/>
                                        <p:tgtEl>
                                          <p:spTgt spid="1024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244">
                                            <p:txEl>
                                              <p:pRg st="5" end="5"/>
                                            </p:txEl>
                                          </p:spTgt>
                                        </p:tgtEl>
                                        <p:attrNameLst>
                                          <p:attrName>style.visibility</p:attrName>
                                        </p:attrNameLst>
                                      </p:cBhvr>
                                      <p:to>
                                        <p:strVal val="visible"/>
                                      </p:to>
                                    </p:set>
                                    <p:animEffect transition="in" filter="wipe(left)">
                                      <p:cBhvr>
                                        <p:cTn id="32" dur="500"/>
                                        <p:tgtEl>
                                          <p:spTgt spid="1024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244">
                                            <p:txEl>
                                              <p:pRg st="6" end="6"/>
                                            </p:txEl>
                                          </p:spTgt>
                                        </p:tgtEl>
                                        <p:attrNameLst>
                                          <p:attrName>style.visibility</p:attrName>
                                        </p:attrNameLst>
                                      </p:cBhvr>
                                      <p:to>
                                        <p:strVal val="visible"/>
                                      </p:to>
                                    </p:set>
                                    <p:animEffect transition="in" filter="wipe(left)">
                                      <p:cBhvr>
                                        <p:cTn id="37" dur="500"/>
                                        <p:tgtEl>
                                          <p:spTgt spid="1024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244">
                                            <p:txEl>
                                              <p:pRg st="7" end="7"/>
                                            </p:txEl>
                                          </p:spTgt>
                                        </p:tgtEl>
                                        <p:attrNameLst>
                                          <p:attrName>style.visibility</p:attrName>
                                        </p:attrNameLst>
                                      </p:cBhvr>
                                      <p:to>
                                        <p:strVal val="visible"/>
                                      </p:to>
                                    </p:set>
                                    <p:animEffect transition="in" filter="wipe(left)">
                                      <p:cBhvr>
                                        <p:cTn id="42" dur="500"/>
                                        <p:tgtEl>
                                          <p:spTgt spid="1024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1267"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利用检查点的恢复策略（续）</a:t>
            </a:r>
          </a:p>
        </p:txBody>
      </p:sp>
      <p:sp>
        <p:nvSpPr>
          <p:cNvPr id="11270" name="Freeform 5"/>
          <p:cNvSpPr>
            <a:spLocks/>
          </p:cNvSpPr>
          <p:nvPr/>
        </p:nvSpPr>
        <p:spPr bwMode="auto">
          <a:xfrm>
            <a:off x="2951163" y="1298487"/>
            <a:ext cx="1588" cy="2712902"/>
          </a:xfrm>
          <a:custGeom>
            <a:avLst/>
            <a:gdLst>
              <a:gd name="T0" fmla="*/ 0 w 3"/>
              <a:gd name="T1" fmla="*/ 0 h 2423"/>
              <a:gd name="T2" fmla="*/ 0 w 3"/>
              <a:gd name="T3" fmla="*/ 586 h 2423"/>
              <a:gd name="T4" fmla="*/ 0 60000 65536"/>
              <a:gd name="T5" fmla="*/ 0 60000 65536"/>
              <a:gd name="T6" fmla="*/ 0 w 3"/>
              <a:gd name="T7" fmla="*/ 0 h 2423"/>
              <a:gd name="T8" fmla="*/ 3 w 3"/>
              <a:gd name="T9" fmla="*/ 2423 h 2423"/>
            </a:gdLst>
            <a:ahLst/>
            <a:cxnLst>
              <a:cxn ang="T4">
                <a:pos x="T0" y="T1"/>
              </a:cxn>
              <a:cxn ang="T5">
                <a:pos x="T2" y="T3"/>
              </a:cxn>
            </a:cxnLst>
            <a:rect l="T6" t="T7" r="T8" b="T9"/>
            <a:pathLst>
              <a:path w="3" h="2423">
                <a:moveTo>
                  <a:pt x="0" y="0"/>
                </a:moveTo>
                <a:lnTo>
                  <a:pt x="3" y="2423"/>
                </a:lnTo>
              </a:path>
            </a:pathLst>
          </a:cu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1" name="Freeform 6"/>
          <p:cNvSpPr>
            <a:spLocks/>
          </p:cNvSpPr>
          <p:nvPr/>
        </p:nvSpPr>
        <p:spPr bwMode="auto">
          <a:xfrm>
            <a:off x="6167438" y="1313969"/>
            <a:ext cx="0" cy="2715284"/>
          </a:xfrm>
          <a:custGeom>
            <a:avLst/>
            <a:gdLst>
              <a:gd name="T0" fmla="*/ 0 w 1"/>
              <a:gd name="T1" fmla="*/ 0 h 2423"/>
              <a:gd name="T2" fmla="*/ 0 w 1"/>
              <a:gd name="T3" fmla="*/ 598 h 2423"/>
              <a:gd name="T4" fmla="*/ 0 60000 65536"/>
              <a:gd name="T5" fmla="*/ 0 60000 65536"/>
              <a:gd name="T6" fmla="*/ 0 w 1"/>
              <a:gd name="T7" fmla="*/ 0 h 2423"/>
              <a:gd name="T8" fmla="*/ 0 w 1"/>
              <a:gd name="T9" fmla="*/ 2423 h 2423"/>
            </a:gdLst>
            <a:ahLst/>
            <a:cxnLst>
              <a:cxn ang="T4">
                <a:pos x="T0" y="T1"/>
              </a:cxn>
              <a:cxn ang="T5">
                <a:pos x="T2" y="T3"/>
              </a:cxn>
            </a:cxnLst>
            <a:rect l="T6" t="T7" r="T8" b="T9"/>
            <a:pathLst>
              <a:path w="1" h="2423">
                <a:moveTo>
                  <a:pt x="0" y="0"/>
                </a:moveTo>
                <a:lnTo>
                  <a:pt x="1" y="2423"/>
                </a:lnTo>
              </a:path>
            </a:pathLst>
          </a:custGeom>
          <a:noFill/>
          <a:ln w="63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6" name="Text Box 21"/>
          <p:cNvSpPr txBox="1">
            <a:spLocks noChangeArrowheads="1"/>
          </p:cNvSpPr>
          <p:nvPr/>
        </p:nvSpPr>
        <p:spPr bwMode="auto">
          <a:xfrm>
            <a:off x="2360613" y="843558"/>
            <a:ext cx="1423988" cy="50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just" eaLnBrk="1" hangingPunct="1">
              <a:buSzPct val="100000"/>
              <a:buFont typeface="Wingdings" pitchFamily="2" charset="2"/>
              <a:buNone/>
            </a:pPr>
            <a:r>
              <a:rPr lang="en-US" altLang="zh-CN" b="1">
                <a:latin typeface="Times New Roman" pitchFamily="18" charset="0"/>
              </a:rPr>
              <a:t>T</a:t>
            </a:r>
            <a:r>
              <a:rPr lang="en-US" altLang="zh-CN" b="1" baseline="-25000">
                <a:latin typeface="Times New Roman" pitchFamily="18" charset="0"/>
              </a:rPr>
              <a:t>c </a:t>
            </a:r>
            <a:r>
              <a:rPr lang="en-US" altLang="zh-CN" b="1">
                <a:latin typeface="Times New Roman" pitchFamily="18" charset="0"/>
              </a:rPr>
              <a:t>(</a:t>
            </a:r>
            <a:r>
              <a:rPr lang="zh-CN" altLang="en-US" b="1">
                <a:latin typeface="Times New Roman" pitchFamily="18" charset="0"/>
              </a:rPr>
              <a:t>检查点</a:t>
            </a:r>
            <a:r>
              <a:rPr lang="en-US" altLang="zh-CN" b="1">
                <a:latin typeface="Times New Roman" pitchFamily="18" charset="0"/>
              </a:rPr>
              <a:t>)</a:t>
            </a:r>
          </a:p>
        </p:txBody>
      </p:sp>
      <p:sp>
        <p:nvSpPr>
          <p:cNvPr id="11287" name="Text Box 22"/>
          <p:cNvSpPr txBox="1">
            <a:spLocks noChangeArrowheads="1"/>
          </p:cNvSpPr>
          <p:nvPr/>
        </p:nvSpPr>
        <p:spPr bwMode="auto">
          <a:xfrm>
            <a:off x="5514975" y="861422"/>
            <a:ext cx="1422400" cy="50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just" eaLnBrk="1" hangingPunct="1">
              <a:buSzPct val="100000"/>
              <a:buFont typeface="Wingdings" pitchFamily="2" charset="2"/>
              <a:buNone/>
            </a:pPr>
            <a:r>
              <a:rPr lang="en-US" altLang="zh-CN" sz="1600" b="1">
                <a:latin typeface="Times New Roman" pitchFamily="18" charset="0"/>
              </a:rPr>
              <a:t>T</a:t>
            </a:r>
            <a:r>
              <a:rPr lang="en-US" altLang="zh-CN" sz="1600" b="1" baseline="-25000">
                <a:latin typeface="Times New Roman" pitchFamily="18" charset="0"/>
              </a:rPr>
              <a:t>f</a:t>
            </a:r>
            <a:r>
              <a:rPr lang="en-US" altLang="zh-CN" sz="1600" b="1">
                <a:latin typeface="Times New Roman" pitchFamily="18" charset="0"/>
              </a:rPr>
              <a:t>(</a:t>
            </a:r>
            <a:r>
              <a:rPr lang="zh-CN" altLang="en-US" sz="1600" b="1">
                <a:latin typeface="Times New Roman" pitchFamily="18" charset="0"/>
              </a:rPr>
              <a:t>系统故障</a:t>
            </a:r>
            <a:r>
              <a:rPr lang="en-US" altLang="zh-CN" sz="1600" b="1">
                <a:latin typeface="Times New Roman" pitchFamily="18" charset="0"/>
              </a:rPr>
              <a:t>)</a:t>
            </a:r>
          </a:p>
        </p:txBody>
      </p:sp>
      <p:sp>
        <p:nvSpPr>
          <p:cNvPr id="11288" name="Text Box 23"/>
          <p:cNvSpPr txBox="1">
            <a:spLocks noChangeArrowheads="1"/>
          </p:cNvSpPr>
          <p:nvPr/>
        </p:nvSpPr>
        <p:spPr bwMode="auto">
          <a:xfrm>
            <a:off x="3306763" y="2021372"/>
            <a:ext cx="1136650" cy="50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SzPct val="100000"/>
              <a:buFont typeface="Wingdings" pitchFamily="2" charset="2"/>
              <a:buNone/>
            </a:pPr>
            <a:r>
              <a:rPr lang="en-US" altLang="zh-CN" b="1" dirty="0">
                <a:latin typeface="Times New Roman" pitchFamily="18" charset="0"/>
              </a:rPr>
              <a:t> </a:t>
            </a:r>
            <a:r>
              <a:rPr lang="zh-CN" altLang="en-US" b="1" dirty="0">
                <a:latin typeface="Times New Roman" pitchFamily="18" charset="0"/>
              </a:rPr>
              <a:t>重做</a:t>
            </a:r>
            <a:endParaRPr lang="en-US" altLang="zh-CN" b="1" dirty="0">
              <a:latin typeface="Times New Roman" pitchFamily="18" charset="0"/>
            </a:endParaRPr>
          </a:p>
        </p:txBody>
      </p:sp>
      <p:sp>
        <p:nvSpPr>
          <p:cNvPr id="11289" name="Text Box 24"/>
          <p:cNvSpPr txBox="1">
            <a:spLocks noChangeArrowheads="1"/>
          </p:cNvSpPr>
          <p:nvPr/>
        </p:nvSpPr>
        <p:spPr bwMode="auto">
          <a:xfrm>
            <a:off x="7026275" y="2490592"/>
            <a:ext cx="1016000" cy="503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just" eaLnBrk="1" hangingPunct="1">
              <a:buSzPct val="100000"/>
              <a:buFont typeface="Wingdings" pitchFamily="2" charset="2"/>
              <a:buNone/>
            </a:pPr>
            <a:r>
              <a:rPr lang="zh-CN" altLang="en-US" b="1" dirty="0">
                <a:latin typeface="Times New Roman" pitchFamily="18" charset="0"/>
              </a:rPr>
              <a:t>撤销</a:t>
            </a:r>
            <a:endParaRPr lang="en-US" altLang="zh-CN" b="1" dirty="0">
              <a:latin typeface="Times New Roman" pitchFamily="18" charset="0"/>
            </a:endParaRPr>
          </a:p>
        </p:txBody>
      </p:sp>
      <p:sp>
        <p:nvSpPr>
          <p:cNvPr id="11290" name="Text Box 25"/>
          <p:cNvSpPr txBox="1">
            <a:spLocks noChangeArrowheads="1"/>
          </p:cNvSpPr>
          <p:nvPr/>
        </p:nvSpPr>
        <p:spPr bwMode="auto">
          <a:xfrm>
            <a:off x="6654800" y="3475478"/>
            <a:ext cx="935038" cy="50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just" eaLnBrk="1" hangingPunct="1">
              <a:buSzPct val="100000"/>
              <a:buFont typeface="Wingdings" pitchFamily="2" charset="2"/>
              <a:buNone/>
            </a:pPr>
            <a:r>
              <a:rPr lang="zh-CN" altLang="en-US" b="1">
                <a:latin typeface="Times New Roman" pitchFamily="18" charset="0"/>
              </a:rPr>
              <a:t>撤销</a:t>
            </a:r>
            <a:endParaRPr lang="en-US" altLang="zh-CN" b="1">
              <a:latin typeface="Times New Roman" pitchFamily="18" charset="0"/>
            </a:endParaRPr>
          </a:p>
        </p:txBody>
      </p:sp>
      <p:sp>
        <p:nvSpPr>
          <p:cNvPr id="11291" name="Text Box 26"/>
          <p:cNvSpPr txBox="1">
            <a:spLocks noChangeArrowheads="1"/>
          </p:cNvSpPr>
          <p:nvPr/>
        </p:nvSpPr>
        <p:spPr bwMode="auto">
          <a:xfrm>
            <a:off x="4775200" y="2994348"/>
            <a:ext cx="1136650" cy="504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SzPct val="100000"/>
              <a:buFont typeface="Wingdings" pitchFamily="2" charset="2"/>
              <a:buNone/>
            </a:pPr>
            <a:r>
              <a:rPr lang="en-US" altLang="zh-CN" b="1">
                <a:latin typeface="Times New Roman" pitchFamily="18" charset="0"/>
              </a:rPr>
              <a:t> </a:t>
            </a:r>
            <a:r>
              <a:rPr lang="zh-CN" altLang="en-US" b="1">
                <a:latin typeface="Times New Roman" pitchFamily="18" charset="0"/>
              </a:rPr>
              <a:t>重做</a:t>
            </a:r>
            <a:endParaRPr lang="en-US" altLang="zh-CN" b="1">
              <a:latin typeface="Times New Roman" pitchFamily="18" charset="0"/>
            </a:endParaRPr>
          </a:p>
        </p:txBody>
      </p:sp>
      <p:grpSp>
        <p:nvGrpSpPr>
          <p:cNvPr id="3" name="组合 2"/>
          <p:cNvGrpSpPr/>
          <p:nvPr/>
        </p:nvGrpSpPr>
        <p:grpSpPr>
          <a:xfrm>
            <a:off x="1389063" y="2090445"/>
            <a:ext cx="2000250" cy="502566"/>
            <a:chOff x="1389063" y="2738517"/>
            <a:chExt cx="2000250" cy="502566"/>
          </a:xfrm>
        </p:grpSpPr>
        <p:sp>
          <p:nvSpPr>
            <p:cNvPr id="11272" name="Freeform 7"/>
            <p:cNvSpPr>
              <a:spLocks/>
            </p:cNvSpPr>
            <p:nvPr/>
          </p:nvSpPr>
          <p:spPr bwMode="auto">
            <a:xfrm>
              <a:off x="1389063" y="3101745"/>
              <a:ext cx="2000250" cy="1191"/>
            </a:xfrm>
            <a:custGeom>
              <a:avLst/>
              <a:gdLst>
                <a:gd name="T0" fmla="*/ 0 w 1176"/>
                <a:gd name="T1" fmla="*/ 0 h 1"/>
                <a:gd name="T2" fmla="*/ 5746 w 1176"/>
                <a:gd name="T3" fmla="*/ 0 h 1"/>
                <a:gd name="T4" fmla="*/ 0 60000 65536"/>
                <a:gd name="T5" fmla="*/ 0 60000 65536"/>
                <a:gd name="T6" fmla="*/ 0 w 1176"/>
                <a:gd name="T7" fmla="*/ 0 h 1"/>
                <a:gd name="T8" fmla="*/ 1176 w 1176"/>
                <a:gd name="T9" fmla="*/ 1 h 1"/>
              </a:gdLst>
              <a:ahLst/>
              <a:cxnLst>
                <a:cxn ang="T4">
                  <a:pos x="T0" y="T1"/>
                </a:cxn>
                <a:cxn ang="T5">
                  <a:pos x="T2" y="T3"/>
                </a:cxn>
              </a:cxnLst>
              <a:rect l="T6" t="T7" r="T8" b="T9"/>
              <a:pathLst>
                <a:path w="1176" h="1">
                  <a:moveTo>
                    <a:pt x="0" y="0"/>
                  </a:moveTo>
                  <a:lnTo>
                    <a:pt x="1176" y="0"/>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3" name="Freeform 8"/>
            <p:cNvSpPr>
              <a:spLocks/>
            </p:cNvSpPr>
            <p:nvPr/>
          </p:nvSpPr>
          <p:spPr bwMode="auto">
            <a:xfrm>
              <a:off x="1395413" y="2964790"/>
              <a:ext cx="1588" cy="116710"/>
            </a:xfrm>
            <a:custGeom>
              <a:avLst/>
              <a:gdLst>
                <a:gd name="T0" fmla="*/ 0 w 4"/>
                <a:gd name="T1" fmla="*/ 0 h 105"/>
                <a:gd name="T2" fmla="*/ 0 w 4"/>
                <a:gd name="T3" fmla="*/ 21 h 105"/>
                <a:gd name="T4" fmla="*/ 0 60000 65536"/>
                <a:gd name="T5" fmla="*/ 0 60000 65536"/>
                <a:gd name="T6" fmla="*/ 0 w 4"/>
                <a:gd name="T7" fmla="*/ 0 h 105"/>
                <a:gd name="T8" fmla="*/ 4 w 4"/>
                <a:gd name="T9" fmla="*/ 105 h 105"/>
              </a:gdLst>
              <a:ahLst/>
              <a:cxnLst>
                <a:cxn ang="T4">
                  <a:pos x="T0" y="T1"/>
                </a:cxn>
                <a:cxn ang="T5">
                  <a:pos x="T2" y="T3"/>
                </a:cxn>
              </a:cxnLst>
              <a:rect l="T6" t="T7" r="T8" b="T9"/>
              <a:pathLst>
                <a:path w="4" h="105">
                  <a:moveTo>
                    <a:pt x="4" y="0"/>
                  </a:moveTo>
                  <a:lnTo>
                    <a:pt x="0" y="105"/>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4" name="Freeform 9"/>
            <p:cNvSpPr>
              <a:spLocks/>
            </p:cNvSpPr>
            <p:nvPr/>
          </p:nvSpPr>
          <p:spPr bwMode="auto">
            <a:xfrm>
              <a:off x="3368675" y="2929063"/>
              <a:ext cx="1588" cy="172683"/>
            </a:xfrm>
            <a:custGeom>
              <a:avLst/>
              <a:gdLst>
                <a:gd name="T0" fmla="*/ 0 w 1"/>
                <a:gd name="T1" fmla="*/ 0 h 120"/>
                <a:gd name="T2" fmla="*/ 0 w 1"/>
                <a:gd name="T3" fmla="*/ 9295 h 120"/>
                <a:gd name="T4" fmla="*/ 0 60000 65536"/>
                <a:gd name="T5" fmla="*/ 0 60000 65536"/>
                <a:gd name="T6" fmla="*/ 0 w 1"/>
                <a:gd name="T7" fmla="*/ 0 h 120"/>
                <a:gd name="T8" fmla="*/ 1 w 1"/>
                <a:gd name="T9" fmla="*/ 120 h 120"/>
              </a:gdLst>
              <a:ahLst/>
              <a:cxnLst>
                <a:cxn ang="T4">
                  <a:pos x="T0" y="T1"/>
                </a:cxn>
                <a:cxn ang="T5">
                  <a:pos x="T2" y="T3"/>
                </a:cxn>
              </a:cxnLst>
              <a:rect l="T6" t="T7" r="T8" b="T9"/>
              <a:pathLst>
                <a:path w="1" h="120">
                  <a:moveTo>
                    <a:pt x="0" y="0"/>
                  </a:moveTo>
                  <a:lnTo>
                    <a:pt x="0" y="120"/>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92" name="Text Box 27"/>
            <p:cNvSpPr txBox="1">
              <a:spLocks noChangeArrowheads="1"/>
            </p:cNvSpPr>
            <p:nvPr/>
          </p:nvSpPr>
          <p:spPr bwMode="auto">
            <a:xfrm>
              <a:off x="1428750" y="2738517"/>
              <a:ext cx="735013" cy="50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SzPct val="100000"/>
                <a:buFont typeface="Wingdings" pitchFamily="2" charset="2"/>
                <a:buNone/>
              </a:pPr>
              <a:r>
                <a:rPr lang="en-US" altLang="zh-CN" sz="2000" b="1">
                  <a:latin typeface="Times New Roman" pitchFamily="18" charset="0"/>
                </a:rPr>
                <a:t>T</a:t>
              </a:r>
              <a:r>
                <a:rPr lang="en-US" altLang="zh-CN" sz="2000" b="1" baseline="-25000">
                  <a:latin typeface="Times New Roman" pitchFamily="18" charset="0"/>
                </a:rPr>
                <a:t>2</a:t>
              </a:r>
              <a:endParaRPr lang="en-US" altLang="zh-CN" sz="1600" b="1">
                <a:latin typeface="Times New Roman" pitchFamily="18" charset="0"/>
              </a:endParaRPr>
            </a:p>
          </p:txBody>
        </p:sp>
      </p:grpSp>
      <p:grpSp>
        <p:nvGrpSpPr>
          <p:cNvPr id="4" name="组合 3"/>
          <p:cNvGrpSpPr/>
          <p:nvPr/>
        </p:nvGrpSpPr>
        <p:grpSpPr>
          <a:xfrm>
            <a:off x="2000250" y="2575147"/>
            <a:ext cx="5083176" cy="504947"/>
            <a:chOff x="2000250" y="3223219"/>
            <a:chExt cx="5083176" cy="504947"/>
          </a:xfrm>
        </p:grpSpPr>
        <p:sp>
          <p:nvSpPr>
            <p:cNvPr id="11275" name="Line 10"/>
            <p:cNvSpPr>
              <a:spLocks noChangeShapeType="1"/>
            </p:cNvSpPr>
            <p:nvPr/>
          </p:nvSpPr>
          <p:spPr bwMode="auto">
            <a:xfrm>
              <a:off x="2000250" y="3541193"/>
              <a:ext cx="4162425"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6" name="Line 11"/>
            <p:cNvSpPr>
              <a:spLocks noChangeShapeType="1"/>
            </p:cNvSpPr>
            <p:nvPr/>
          </p:nvSpPr>
          <p:spPr bwMode="auto">
            <a:xfrm>
              <a:off x="6162675" y="3541193"/>
              <a:ext cx="919163"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77" name="Freeform 12"/>
            <p:cNvSpPr>
              <a:spLocks/>
            </p:cNvSpPr>
            <p:nvPr/>
          </p:nvSpPr>
          <p:spPr bwMode="auto">
            <a:xfrm>
              <a:off x="7081838" y="3416147"/>
              <a:ext cx="1588" cy="123855"/>
            </a:xfrm>
            <a:custGeom>
              <a:avLst/>
              <a:gdLst>
                <a:gd name="T0" fmla="*/ 0 w 1"/>
                <a:gd name="T1" fmla="*/ 0 h 111"/>
                <a:gd name="T2" fmla="*/ 0 w 1"/>
                <a:gd name="T3" fmla="*/ 25 h 111"/>
                <a:gd name="T4" fmla="*/ 0 60000 65536"/>
                <a:gd name="T5" fmla="*/ 0 60000 65536"/>
                <a:gd name="T6" fmla="*/ 0 w 1"/>
                <a:gd name="T7" fmla="*/ 0 h 111"/>
                <a:gd name="T8" fmla="*/ 1 w 1"/>
                <a:gd name="T9" fmla="*/ 111 h 111"/>
              </a:gdLst>
              <a:ahLst/>
              <a:cxnLst>
                <a:cxn ang="T4">
                  <a:pos x="T0" y="T1"/>
                </a:cxn>
                <a:cxn ang="T5">
                  <a:pos x="T2" y="T3"/>
                </a:cxn>
              </a:cxnLst>
              <a:rect l="T6" t="T7" r="T8" b="T9"/>
              <a:pathLst>
                <a:path w="1" h="111">
                  <a:moveTo>
                    <a:pt x="0" y="0"/>
                  </a:moveTo>
                  <a:lnTo>
                    <a:pt x="0" y="111"/>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78" name="Line 13"/>
            <p:cNvSpPr>
              <a:spLocks noChangeShapeType="1"/>
            </p:cNvSpPr>
            <p:nvPr/>
          </p:nvSpPr>
          <p:spPr bwMode="auto">
            <a:xfrm>
              <a:off x="2003425" y="3410192"/>
              <a:ext cx="0" cy="1357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3" name="Text Box 28"/>
            <p:cNvSpPr txBox="1">
              <a:spLocks noChangeArrowheads="1"/>
            </p:cNvSpPr>
            <p:nvPr/>
          </p:nvSpPr>
          <p:spPr bwMode="auto">
            <a:xfrm>
              <a:off x="2082800" y="3223219"/>
              <a:ext cx="1133475" cy="504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SzPct val="100000"/>
                <a:buFont typeface="Wingdings" pitchFamily="2" charset="2"/>
                <a:buNone/>
              </a:pPr>
              <a:r>
                <a:rPr lang="en-US" altLang="zh-CN" sz="2000" b="1">
                  <a:latin typeface="Times New Roman" pitchFamily="18" charset="0"/>
                </a:rPr>
                <a:t>T</a:t>
              </a:r>
              <a:r>
                <a:rPr lang="en-US" altLang="zh-CN" sz="2000" b="1" baseline="-25000">
                  <a:latin typeface="Times New Roman" pitchFamily="18" charset="0"/>
                </a:rPr>
                <a:t>3</a:t>
              </a:r>
              <a:endParaRPr lang="en-US" altLang="zh-CN" sz="1600" b="1">
                <a:latin typeface="Times New Roman" pitchFamily="18" charset="0"/>
              </a:endParaRPr>
            </a:p>
          </p:txBody>
        </p:sp>
      </p:grpSp>
      <p:grpSp>
        <p:nvGrpSpPr>
          <p:cNvPr id="5" name="组合 4"/>
          <p:cNvGrpSpPr/>
          <p:nvPr/>
        </p:nvGrpSpPr>
        <p:grpSpPr>
          <a:xfrm>
            <a:off x="3122613" y="2990776"/>
            <a:ext cx="1781175" cy="504947"/>
            <a:chOff x="3122613" y="3638848"/>
            <a:chExt cx="1781175" cy="504947"/>
          </a:xfrm>
        </p:grpSpPr>
        <p:sp>
          <p:nvSpPr>
            <p:cNvPr id="11279" name="Freeform 14"/>
            <p:cNvSpPr>
              <a:spLocks/>
            </p:cNvSpPr>
            <p:nvPr/>
          </p:nvSpPr>
          <p:spPr bwMode="auto">
            <a:xfrm>
              <a:off x="3135313" y="4023513"/>
              <a:ext cx="1760538" cy="5955"/>
            </a:xfrm>
            <a:custGeom>
              <a:avLst/>
              <a:gdLst>
                <a:gd name="T0" fmla="*/ 0 w 1465"/>
                <a:gd name="T1" fmla="*/ 5 h 5"/>
                <a:gd name="T2" fmla="*/ 3 w 1465"/>
                <a:gd name="T3" fmla="*/ 0 h 5"/>
                <a:gd name="T4" fmla="*/ 0 60000 65536"/>
                <a:gd name="T5" fmla="*/ 0 60000 65536"/>
                <a:gd name="T6" fmla="*/ 0 w 1465"/>
                <a:gd name="T7" fmla="*/ 0 h 5"/>
                <a:gd name="T8" fmla="*/ 1465 w 1465"/>
                <a:gd name="T9" fmla="*/ 5 h 5"/>
              </a:gdLst>
              <a:ahLst/>
              <a:cxnLst>
                <a:cxn ang="T4">
                  <a:pos x="T0" y="T1"/>
                </a:cxn>
                <a:cxn ang="T5">
                  <a:pos x="T2" y="T3"/>
                </a:cxn>
              </a:cxnLst>
              <a:rect l="T6" t="T7" r="T8" b="T9"/>
              <a:pathLst>
                <a:path w="1465" h="5">
                  <a:moveTo>
                    <a:pt x="0" y="5"/>
                  </a:moveTo>
                  <a:lnTo>
                    <a:pt x="1465" y="0"/>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0" name="Freeform 15"/>
            <p:cNvSpPr>
              <a:spLocks/>
            </p:cNvSpPr>
            <p:nvPr/>
          </p:nvSpPr>
          <p:spPr bwMode="auto">
            <a:xfrm>
              <a:off x="3122613" y="3900849"/>
              <a:ext cx="3175" cy="128619"/>
            </a:xfrm>
            <a:custGeom>
              <a:avLst/>
              <a:gdLst>
                <a:gd name="T0" fmla="*/ 1 w 4"/>
                <a:gd name="T1" fmla="*/ 0 h 115"/>
                <a:gd name="T2" fmla="*/ 0 w 4"/>
                <a:gd name="T3" fmla="*/ 27 h 115"/>
                <a:gd name="T4" fmla="*/ 0 60000 65536"/>
                <a:gd name="T5" fmla="*/ 0 60000 65536"/>
                <a:gd name="T6" fmla="*/ 0 w 4"/>
                <a:gd name="T7" fmla="*/ 0 h 115"/>
                <a:gd name="T8" fmla="*/ 4 w 4"/>
                <a:gd name="T9" fmla="*/ 115 h 115"/>
              </a:gdLst>
              <a:ahLst/>
              <a:cxnLst>
                <a:cxn ang="T4">
                  <a:pos x="T0" y="T1"/>
                </a:cxn>
                <a:cxn ang="T5">
                  <a:pos x="T2" y="T3"/>
                </a:cxn>
              </a:cxnLst>
              <a:rect l="T6" t="T7" r="T8" b="T9"/>
              <a:pathLst>
                <a:path w="4" h="115">
                  <a:moveTo>
                    <a:pt x="4" y="0"/>
                  </a:moveTo>
                  <a:lnTo>
                    <a:pt x="0" y="115"/>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1" name="Freeform 16"/>
            <p:cNvSpPr>
              <a:spLocks/>
            </p:cNvSpPr>
            <p:nvPr/>
          </p:nvSpPr>
          <p:spPr bwMode="auto">
            <a:xfrm>
              <a:off x="4902200" y="3922285"/>
              <a:ext cx="1588" cy="107182"/>
            </a:xfrm>
            <a:custGeom>
              <a:avLst/>
              <a:gdLst>
                <a:gd name="T0" fmla="*/ 0 w 1"/>
                <a:gd name="T1" fmla="*/ 0 h 95"/>
                <a:gd name="T2" fmla="*/ 1 w 1"/>
                <a:gd name="T3" fmla="*/ 27 h 95"/>
                <a:gd name="T4" fmla="*/ 0 60000 65536"/>
                <a:gd name="T5" fmla="*/ 0 60000 65536"/>
                <a:gd name="T6" fmla="*/ 0 w 1"/>
                <a:gd name="T7" fmla="*/ 0 h 95"/>
                <a:gd name="T8" fmla="*/ 1 w 1"/>
                <a:gd name="T9" fmla="*/ 95 h 95"/>
              </a:gdLst>
              <a:ahLst/>
              <a:cxnLst>
                <a:cxn ang="T4">
                  <a:pos x="T0" y="T1"/>
                </a:cxn>
                <a:cxn ang="T5">
                  <a:pos x="T2" y="T3"/>
                </a:cxn>
              </a:cxnLst>
              <a:rect l="T6" t="T7" r="T8" b="T9"/>
              <a:pathLst>
                <a:path w="1" h="95">
                  <a:moveTo>
                    <a:pt x="0" y="0"/>
                  </a:moveTo>
                  <a:lnTo>
                    <a:pt x="1" y="95"/>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94" name="Text Box 29"/>
            <p:cNvSpPr txBox="1">
              <a:spLocks noChangeArrowheads="1"/>
            </p:cNvSpPr>
            <p:nvPr/>
          </p:nvSpPr>
          <p:spPr bwMode="auto">
            <a:xfrm>
              <a:off x="3143250" y="3638848"/>
              <a:ext cx="1135063" cy="504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SzPct val="100000"/>
                <a:buFont typeface="Wingdings" pitchFamily="2" charset="2"/>
                <a:buNone/>
              </a:pPr>
              <a:r>
                <a:rPr lang="en-US" altLang="zh-CN" b="1">
                  <a:latin typeface="Times New Roman" pitchFamily="18" charset="0"/>
                </a:rPr>
                <a:t>T</a:t>
              </a:r>
              <a:r>
                <a:rPr lang="en-US" altLang="zh-CN" b="1" baseline="-25000">
                  <a:latin typeface="Times New Roman" pitchFamily="18" charset="0"/>
                </a:rPr>
                <a:t>4</a:t>
              </a:r>
              <a:endParaRPr lang="en-US" altLang="zh-CN" sz="1400" b="1">
                <a:latin typeface="Times New Roman" pitchFamily="18" charset="0"/>
              </a:endParaRPr>
            </a:p>
            <a:p>
              <a:pPr eaLnBrk="1" hangingPunct="1">
                <a:buSzPct val="100000"/>
                <a:buFont typeface="Wingdings" pitchFamily="2" charset="2"/>
                <a:buNone/>
              </a:pPr>
              <a:endParaRPr lang="en-US" altLang="zh-CN" sz="1400" b="1">
                <a:latin typeface="Times New Roman" pitchFamily="18" charset="0"/>
              </a:endParaRPr>
            </a:p>
          </p:txBody>
        </p:sp>
      </p:grpSp>
      <p:grpSp>
        <p:nvGrpSpPr>
          <p:cNvPr id="6" name="组合 5"/>
          <p:cNvGrpSpPr/>
          <p:nvPr/>
        </p:nvGrpSpPr>
        <p:grpSpPr>
          <a:xfrm>
            <a:off x="3878263" y="3496914"/>
            <a:ext cx="2854325" cy="621657"/>
            <a:chOff x="3878263" y="4144986"/>
            <a:chExt cx="2854325" cy="621657"/>
          </a:xfrm>
        </p:grpSpPr>
        <p:sp>
          <p:nvSpPr>
            <p:cNvPr id="11282" name="Line 17"/>
            <p:cNvSpPr>
              <a:spLocks noChangeShapeType="1"/>
            </p:cNvSpPr>
            <p:nvPr/>
          </p:nvSpPr>
          <p:spPr bwMode="auto">
            <a:xfrm>
              <a:off x="3878263" y="4539178"/>
              <a:ext cx="236855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3" name="Line 18"/>
            <p:cNvSpPr>
              <a:spLocks noChangeShapeType="1"/>
            </p:cNvSpPr>
            <p:nvPr/>
          </p:nvSpPr>
          <p:spPr bwMode="auto">
            <a:xfrm>
              <a:off x="3878263" y="4404605"/>
              <a:ext cx="0" cy="13457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84" name="Freeform 19"/>
            <p:cNvSpPr>
              <a:spLocks/>
            </p:cNvSpPr>
            <p:nvPr/>
          </p:nvSpPr>
          <p:spPr bwMode="auto">
            <a:xfrm>
              <a:off x="6732588" y="4426042"/>
              <a:ext cx="0" cy="108373"/>
            </a:xfrm>
            <a:custGeom>
              <a:avLst/>
              <a:gdLst>
                <a:gd name="T0" fmla="*/ 0 w 1"/>
                <a:gd name="T1" fmla="*/ 0 h 97"/>
                <a:gd name="T2" fmla="*/ 0 w 1"/>
                <a:gd name="T3" fmla="*/ 22 h 97"/>
                <a:gd name="T4" fmla="*/ 0 60000 65536"/>
                <a:gd name="T5" fmla="*/ 0 60000 65536"/>
                <a:gd name="T6" fmla="*/ 0 w 1"/>
                <a:gd name="T7" fmla="*/ 0 h 97"/>
                <a:gd name="T8" fmla="*/ 0 w 1"/>
                <a:gd name="T9" fmla="*/ 97 h 97"/>
              </a:gdLst>
              <a:ahLst/>
              <a:cxnLst>
                <a:cxn ang="T4">
                  <a:pos x="T0" y="T1"/>
                </a:cxn>
                <a:cxn ang="T5">
                  <a:pos x="T2" y="T3"/>
                </a:cxn>
              </a:cxnLst>
              <a:rect l="T6" t="T7" r="T8" b="T9"/>
              <a:pathLst>
                <a:path w="1" h="97">
                  <a:moveTo>
                    <a:pt x="0" y="0"/>
                  </a:moveTo>
                  <a:lnTo>
                    <a:pt x="0" y="97"/>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85" name="Line 20"/>
            <p:cNvSpPr>
              <a:spLocks noChangeShapeType="1"/>
            </p:cNvSpPr>
            <p:nvPr/>
          </p:nvSpPr>
          <p:spPr bwMode="auto">
            <a:xfrm>
              <a:off x="6281738" y="4534415"/>
              <a:ext cx="45085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1295" name="Text Box 30"/>
            <p:cNvSpPr txBox="1">
              <a:spLocks noChangeArrowheads="1"/>
            </p:cNvSpPr>
            <p:nvPr/>
          </p:nvSpPr>
          <p:spPr bwMode="auto">
            <a:xfrm>
              <a:off x="3932238" y="4144986"/>
              <a:ext cx="1135063" cy="621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buSzPct val="100000"/>
                <a:buFont typeface="Wingdings" pitchFamily="2" charset="2"/>
                <a:buNone/>
              </a:pPr>
              <a:r>
                <a:rPr lang="en-US" altLang="zh-CN" b="1">
                  <a:latin typeface="Times New Roman" pitchFamily="18" charset="0"/>
                </a:rPr>
                <a:t>T</a:t>
              </a:r>
              <a:r>
                <a:rPr lang="en-US" altLang="zh-CN" b="1" baseline="-25000">
                  <a:latin typeface="Times New Roman" pitchFamily="18" charset="0"/>
                </a:rPr>
                <a:t>5</a:t>
              </a:r>
              <a:endParaRPr lang="en-US" altLang="zh-CN" sz="1400" b="1">
                <a:latin typeface="Times New Roman" pitchFamily="18" charset="0"/>
              </a:endParaRPr>
            </a:p>
          </p:txBody>
        </p:sp>
      </p:grpSp>
      <p:sp>
        <p:nvSpPr>
          <p:cNvPr id="11296" name="Text Box 31"/>
          <p:cNvSpPr txBox="1">
            <a:spLocks noChangeArrowheads="1"/>
          </p:cNvSpPr>
          <p:nvPr/>
        </p:nvSpPr>
        <p:spPr bwMode="auto">
          <a:xfrm>
            <a:off x="1708150" y="1491415"/>
            <a:ext cx="1423988" cy="504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just" eaLnBrk="1" hangingPunct="1">
              <a:buSzPct val="100000"/>
              <a:buFont typeface="Wingdings" pitchFamily="2" charset="2"/>
              <a:buNone/>
            </a:pPr>
            <a:r>
              <a:rPr lang="zh-CN" altLang="en-US" b="1" dirty="0">
                <a:latin typeface="Times New Roman" pitchFamily="18" charset="0"/>
              </a:rPr>
              <a:t>不要重做</a:t>
            </a:r>
            <a:endParaRPr lang="en-US" altLang="zh-CN" sz="1600" b="1" dirty="0">
              <a:latin typeface="Times New Roman" pitchFamily="18" charset="0"/>
            </a:endParaRPr>
          </a:p>
        </p:txBody>
      </p:sp>
      <p:grpSp>
        <p:nvGrpSpPr>
          <p:cNvPr id="2" name="组合 1"/>
          <p:cNvGrpSpPr/>
          <p:nvPr/>
        </p:nvGrpSpPr>
        <p:grpSpPr>
          <a:xfrm>
            <a:off x="1184275" y="1605743"/>
            <a:ext cx="838201" cy="502566"/>
            <a:chOff x="1184275" y="2253815"/>
            <a:chExt cx="838201" cy="502566"/>
          </a:xfrm>
        </p:grpSpPr>
        <p:sp>
          <p:nvSpPr>
            <p:cNvPr id="11297" name="Text Box 32"/>
            <p:cNvSpPr txBox="1">
              <a:spLocks noChangeArrowheads="1"/>
            </p:cNvSpPr>
            <p:nvPr/>
          </p:nvSpPr>
          <p:spPr bwMode="auto">
            <a:xfrm>
              <a:off x="1265238" y="2253815"/>
              <a:ext cx="757238" cy="5025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just" eaLnBrk="1" hangingPunct="1">
                <a:buSzPct val="100000"/>
                <a:buFont typeface="Wingdings" pitchFamily="2" charset="2"/>
                <a:buNone/>
              </a:pPr>
              <a:r>
                <a:rPr lang="en-US" altLang="zh-CN" sz="2000" b="1" dirty="0">
                  <a:latin typeface="Times New Roman" pitchFamily="18" charset="0"/>
                </a:rPr>
                <a:t>T</a:t>
              </a:r>
              <a:r>
                <a:rPr lang="en-US" altLang="zh-CN" sz="2000" b="1" baseline="-25000" dirty="0">
                  <a:latin typeface="Times New Roman" pitchFamily="18" charset="0"/>
                </a:rPr>
                <a:t>1</a:t>
              </a:r>
              <a:endParaRPr lang="en-US" altLang="zh-CN" sz="1600" b="1" dirty="0">
                <a:latin typeface="Times New Roman" pitchFamily="18" charset="0"/>
              </a:endParaRPr>
            </a:p>
          </p:txBody>
        </p:sp>
        <p:sp>
          <p:nvSpPr>
            <p:cNvPr id="11298" name="Freeform 33"/>
            <p:cNvSpPr>
              <a:spLocks/>
            </p:cNvSpPr>
            <p:nvPr/>
          </p:nvSpPr>
          <p:spPr bwMode="auto">
            <a:xfrm>
              <a:off x="1184275" y="2651580"/>
              <a:ext cx="735013" cy="1191"/>
            </a:xfrm>
            <a:custGeom>
              <a:avLst/>
              <a:gdLst>
                <a:gd name="T0" fmla="*/ 0 w 432"/>
                <a:gd name="T1" fmla="*/ 0 h 1"/>
                <a:gd name="T2" fmla="*/ 2127 w 432"/>
                <a:gd name="T3" fmla="*/ 0 h 1"/>
                <a:gd name="T4" fmla="*/ 0 60000 65536"/>
                <a:gd name="T5" fmla="*/ 0 60000 65536"/>
                <a:gd name="T6" fmla="*/ 0 w 432"/>
                <a:gd name="T7" fmla="*/ 0 h 1"/>
                <a:gd name="T8" fmla="*/ 432 w 432"/>
                <a:gd name="T9" fmla="*/ 1 h 1"/>
              </a:gdLst>
              <a:ahLst/>
              <a:cxnLst>
                <a:cxn ang="T4">
                  <a:pos x="T0" y="T1"/>
                </a:cxn>
                <a:cxn ang="T5">
                  <a:pos x="T2" y="T3"/>
                </a:cxn>
              </a:cxnLst>
              <a:rect l="T6" t="T7" r="T8" b="T9"/>
              <a:pathLst>
                <a:path w="432" h="1">
                  <a:moveTo>
                    <a:pt x="0" y="0"/>
                  </a:moveTo>
                  <a:lnTo>
                    <a:pt x="432" y="0"/>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299" name="Freeform 34"/>
            <p:cNvSpPr>
              <a:spLocks/>
            </p:cNvSpPr>
            <p:nvPr/>
          </p:nvSpPr>
          <p:spPr bwMode="auto">
            <a:xfrm>
              <a:off x="1184275" y="2524152"/>
              <a:ext cx="1588" cy="120282"/>
            </a:xfrm>
            <a:custGeom>
              <a:avLst/>
              <a:gdLst>
                <a:gd name="T0" fmla="*/ 0 w 3"/>
                <a:gd name="T1" fmla="*/ 0 h 107"/>
                <a:gd name="T2" fmla="*/ 0 w 3"/>
                <a:gd name="T3" fmla="*/ 28 h 107"/>
                <a:gd name="T4" fmla="*/ 0 60000 65536"/>
                <a:gd name="T5" fmla="*/ 0 60000 65536"/>
                <a:gd name="T6" fmla="*/ 0 w 3"/>
                <a:gd name="T7" fmla="*/ 0 h 107"/>
                <a:gd name="T8" fmla="*/ 3 w 3"/>
                <a:gd name="T9" fmla="*/ 107 h 107"/>
              </a:gdLst>
              <a:ahLst/>
              <a:cxnLst>
                <a:cxn ang="T4">
                  <a:pos x="T0" y="T1"/>
                </a:cxn>
                <a:cxn ang="T5">
                  <a:pos x="T2" y="T3"/>
                </a:cxn>
              </a:cxnLst>
              <a:rect l="T6" t="T7" r="T8" b="T9"/>
              <a:pathLst>
                <a:path w="3" h="107">
                  <a:moveTo>
                    <a:pt x="0" y="0"/>
                  </a:moveTo>
                  <a:lnTo>
                    <a:pt x="3" y="107"/>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1300" name="Freeform 35"/>
            <p:cNvSpPr>
              <a:spLocks/>
            </p:cNvSpPr>
            <p:nvPr/>
          </p:nvSpPr>
          <p:spPr bwMode="auto">
            <a:xfrm>
              <a:off x="1919288" y="2527725"/>
              <a:ext cx="1588" cy="116710"/>
            </a:xfrm>
            <a:custGeom>
              <a:avLst/>
              <a:gdLst>
                <a:gd name="T0" fmla="*/ 0 w 4"/>
                <a:gd name="T1" fmla="*/ 0 h 105"/>
                <a:gd name="T2" fmla="*/ 0 w 4"/>
                <a:gd name="T3" fmla="*/ 21 h 105"/>
                <a:gd name="T4" fmla="*/ 0 60000 65536"/>
                <a:gd name="T5" fmla="*/ 0 60000 65536"/>
                <a:gd name="T6" fmla="*/ 0 w 4"/>
                <a:gd name="T7" fmla="*/ 0 h 105"/>
                <a:gd name="T8" fmla="*/ 4 w 4"/>
                <a:gd name="T9" fmla="*/ 105 h 105"/>
              </a:gdLst>
              <a:ahLst/>
              <a:cxnLst>
                <a:cxn ang="T4">
                  <a:pos x="T0" y="T1"/>
                </a:cxn>
                <a:cxn ang="T5">
                  <a:pos x="T2" y="T3"/>
                </a:cxn>
              </a:cxnLst>
              <a:rect l="T6" t="T7" r="T8" b="T9"/>
              <a:pathLst>
                <a:path w="4" h="105">
                  <a:moveTo>
                    <a:pt x="4" y="0"/>
                  </a:moveTo>
                  <a:lnTo>
                    <a:pt x="0" y="105"/>
                  </a:lnTo>
                </a:path>
              </a:pathLst>
            </a:cu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11269" name="Text Box 37"/>
          <p:cNvSpPr txBox="1">
            <a:spLocks noChangeArrowheads="1"/>
          </p:cNvSpPr>
          <p:nvPr/>
        </p:nvSpPr>
        <p:spPr bwMode="auto">
          <a:xfrm>
            <a:off x="320675" y="4227934"/>
            <a:ext cx="8499475" cy="400050"/>
          </a:xfrm>
          <a:prstGeom prst="rect">
            <a:avLst/>
          </a:prstGeom>
          <a:solidFill>
            <a:srgbClr val="FFFF00"/>
          </a:solidFill>
          <a:ln>
            <a:noFill/>
          </a:ln>
        </p:spPr>
        <p:txBody>
          <a:bodyPr wrap="none">
            <a:spAutoFit/>
          </a:bodyPr>
          <a:lstStyle>
            <a:lvl1pPr marL="342900" indent="-342900"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algn="ctr" eaLnBrk="1" hangingPunct="1">
              <a:buSzPct val="100000"/>
              <a:buFont typeface="Wingdings" pitchFamily="2" charset="2"/>
              <a:buNone/>
            </a:pPr>
            <a:r>
              <a:rPr lang="zh-CN" altLang="zh-CN" sz="2000" b="1" dirty="0">
                <a:latin typeface="Times New Roman" pitchFamily="18" charset="0"/>
              </a:rPr>
              <a:t>系统出现故障时，恢复子系统将根据事务的不同状态采取不同的恢复策略</a:t>
            </a:r>
            <a:r>
              <a:rPr lang="zh-CN" altLang="zh-CN" b="1" dirty="0">
                <a:latin typeface="Times New Roman" pitchFamily="18" charset="0"/>
              </a:rPr>
              <a:t> </a:t>
            </a:r>
          </a:p>
        </p:txBody>
      </p:sp>
      <p:cxnSp>
        <p:nvCxnSpPr>
          <p:cNvPr id="9" name="直接连接符 8"/>
          <p:cNvCxnSpPr/>
          <p:nvPr/>
        </p:nvCxnSpPr>
        <p:spPr bwMode="auto">
          <a:xfrm>
            <a:off x="1389063" y="2454864"/>
            <a:ext cx="1563688" cy="0"/>
          </a:xfrm>
          <a:prstGeom prst="line">
            <a:avLst/>
          </a:prstGeom>
          <a:noFill/>
          <a:ln w="28575" cap="flat" cmpd="sng" algn="ctr">
            <a:solidFill>
              <a:srgbClr val="FF0000"/>
            </a:solidFill>
            <a:prstDash val="solid"/>
            <a:round/>
            <a:headEnd type="none" w="med" len="med"/>
            <a:tailEnd type="none" w="med" len="med"/>
          </a:ln>
          <a:effectLst/>
        </p:spPr>
      </p:cxnSp>
      <p:cxnSp>
        <p:nvCxnSpPr>
          <p:cNvPr id="46" name="直接连接符 45"/>
          <p:cNvCxnSpPr/>
          <p:nvPr/>
        </p:nvCxnSpPr>
        <p:spPr bwMode="auto">
          <a:xfrm>
            <a:off x="2952751" y="2460468"/>
            <a:ext cx="415924" cy="0"/>
          </a:xfrm>
          <a:prstGeom prst="line">
            <a:avLst/>
          </a:prstGeom>
          <a:noFill/>
          <a:ln w="28575" cap="flat" cmpd="sng" algn="ctr">
            <a:solidFill>
              <a:srgbClr val="0066FF"/>
            </a:solidFill>
            <a:prstDash val="solid"/>
            <a:round/>
            <a:headEnd type="none" w="med" len="med"/>
            <a:tailEnd type="none" w="med" len="med"/>
          </a:ln>
          <a:effectLst/>
        </p:spPr>
      </p:cxnSp>
      <p:cxnSp>
        <p:nvCxnSpPr>
          <p:cNvPr id="49" name="直接连接符 48"/>
          <p:cNvCxnSpPr/>
          <p:nvPr/>
        </p:nvCxnSpPr>
        <p:spPr bwMode="auto">
          <a:xfrm>
            <a:off x="3125788" y="3378418"/>
            <a:ext cx="1778000" cy="2978"/>
          </a:xfrm>
          <a:prstGeom prst="line">
            <a:avLst/>
          </a:prstGeom>
          <a:noFill/>
          <a:ln w="28575" cap="flat" cmpd="sng" algn="ctr">
            <a:solidFill>
              <a:srgbClr val="0066FF"/>
            </a:solidFill>
            <a:prstDash val="solid"/>
            <a:round/>
            <a:headEnd type="none" w="med" len="med"/>
            <a:tailEnd type="none" w="med" len="med"/>
          </a:ln>
          <a:effectLst/>
        </p:spPr>
      </p:cxnSp>
    </p:spTree>
    <p:extLst>
      <p:ext uri="{BB962C8B-B14F-4D97-AF65-F5344CB8AC3E}">
        <p14:creationId xmlns:p14="http://schemas.microsoft.com/office/powerpoint/2010/main" val="2964515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9"/>
                                        </p:tgtEl>
                                        <p:attrNameLst>
                                          <p:attrName>style.visibility</p:attrName>
                                        </p:attrNameLst>
                                      </p:cBhvr>
                                      <p:to>
                                        <p:strVal val="visible"/>
                                      </p:to>
                                    </p:set>
                                    <p:animEffect transition="in" filter="wipe(left)">
                                      <p:cBhvr>
                                        <p:cTn id="7" dur="500"/>
                                        <p:tgtEl>
                                          <p:spTgt spid="1126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296"/>
                                        </p:tgtEl>
                                        <p:attrNameLst>
                                          <p:attrName>style.visibility</p:attrName>
                                        </p:attrNameLst>
                                      </p:cBhvr>
                                      <p:to>
                                        <p:strVal val="visible"/>
                                      </p:to>
                                    </p:set>
                                    <p:animEffect transition="in" filter="wipe(left)">
                                      <p:cBhvr>
                                        <p:cTn id="17" dur="500"/>
                                        <p:tgtEl>
                                          <p:spTgt spid="112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6"/>
                                        </p:tgtEl>
                                        <p:attrNameLst>
                                          <p:attrName>style.visibility</p:attrName>
                                        </p:attrNameLst>
                                      </p:cBhvr>
                                      <p:to>
                                        <p:strVal val="visible"/>
                                      </p:to>
                                    </p:set>
                                    <p:animEffect transition="in" filter="wipe(left)">
                                      <p:cBhvr>
                                        <p:cTn id="32" dur="500"/>
                                        <p:tgtEl>
                                          <p:spTgt spid="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288"/>
                                        </p:tgtEl>
                                        <p:attrNameLst>
                                          <p:attrName>style.visibility</p:attrName>
                                        </p:attrNameLst>
                                      </p:cBhvr>
                                      <p:to>
                                        <p:strVal val="visible"/>
                                      </p:to>
                                    </p:set>
                                    <p:animEffect transition="in" filter="wipe(left)">
                                      <p:cBhvr>
                                        <p:cTn id="37" dur="500"/>
                                        <p:tgtEl>
                                          <p:spTgt spid="11288"/>
                                        </p:tgtEl>
                                      </p:cBhvr>
                                    </p:animEffect>
                                  </p:childTnLst>
                                </p:cTn>
                              </p:par>
                            </p:childTnLst>
                          </p:cTn>
                        </p:par>
                      </p:childTnLst>
                    </p:cTn>
                  </p:par>
                  <p:par>
                    <p:cTn id="38" fill="hold">
                      <p:stCondLst>
                        <p:cond delay="indefinite"/>
                      </p:stCondLst>
                      <p:childTnLst>
                        <p:par>
                          <p:cTn id="39" fill="hold">
                            <p:stCondLst>
                              <p:cond delay="0"/>
                            </p:stCondLst>
                            <p:childTnLst>
                              <p:par>
                                <p:cTn id="40" presetID="8" presetClass="emph" presetSubtype="0" fill="hold" nodeType="clickEffect">
                                  <p:stCondLst>
                                    <p:cond delay="0"/>
                                  </p:stCondLst>
                                  <p:childTnLst>
                                    <p:animRot by="21600000">
                                      <p:cBhvr>
                                        <p:cTn id="41" dur="2000" fill="hold"/>
                                        <p:tgtEl>
                                          <p:spTgt spid="46"/>
                                        </p:tgtEl>
                                        <p:attrNameLst>
                                          <p:attrName>r</p:attrName>
                                        </p:attrNameLst>
                                      </p:cBhvr>
                                    </p:animRo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4"/>
                                        </p:tgtEl>
                                        <p:attrNameLst>
                                          <p:attrName>style.visibility</p:attrName>
                                        </p:attrNameLst>
                                      </p:cBhvr>
                                      <p:to>
                                        <p:strVal val="visible"/>
                                      </p:to>
                                    </p:set>
                                    <p:animEffect transition="in" filter="wipe(left)">
                                      <p:cBhvr>
                                        <p:cTn id="46" dur="500"/>
                                        <p:tgtEl>
                                          <p:spTgt spid="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1289"/>
                                        </p:tgtEl>
                                        <p:attrNameLst>
                                          <p:attrName>style.visibility</p:attrName>
                                        </p:attrNameLst>
                                      </p:cBhvr>
                                      <p:to>
                                        <p:strVal val="visible"/>
                                      </p:to>
                                    </p:set>
                                    <p:animEffect transition="in" filter="wipe(left)">
                                      <p:cBhvr>
                                        <p:cTn id="51" dur="500"/>
                                        <p:tgtEl>
                                          <p:spTgt spid="11289"/>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5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grpId="0" nodeType="clickEffect">
                                  <p:stCondLst>
                                    <p:cond delay="0"/>
                                  </p:stCondLst>
                                  <p:childTnLst>
                                    <p:set>
                                      <p:cBhvr>
                                        <p:cTn id="60" dur="1" fill="hold">
                                          <p:stCondLst>
                                            <p:cond delay="0"/>
                                          </p:stCondLst>
                                        </p:cTn>
                                        <p:tgtEl>
                                          <p:spTgt spid="11291"/>
                                        </p:tgtEl>
                                        <p:attrNameLst>
                                          <p:attrName>style.visibility</p:attrName>
                                        </p:attrNameLst>
                                      </p:cBhvr>
                                      <p:to>
                                        <p:strVal val="visible"/>
                                      </p:to>
                                    </p:set>
                                    <p:animEffect transition="in" filter="wipe(left)">
                                      <p:cBhvr>
                                        <p:cTn id="61" dur="500"/>
                                        <p:tgtEl>
                                          <p:spTgt spid="1129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49"/>
                                        </p:tgtEl>
                                        <p:attrNameLst>
                                          <p:attrName>style.visibility</p:attrName>
                                        </p:attrNameLst>
                                      </p:cBhvr>
                                      <p:to>
                                        <p:strVal val="visible"/>
                                      </p:to>
                                    </p:set>
                                    <p:animEffect transition="in" filter="wipe(left)">
                                      <p:cBhvr>
                                        <p:cTn id="66" dur="500"/>
                                        <p:tgtEl>
                                          <p:spTgt spid="49"/>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left)">
                                      <p:cBhvr>
                                        <p:cTn id="71" dur="500"/>
                                        <p:tgtEl>
                                          <p:spTgt spid="6"/>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grpId="0" nodeType="clickEffect">
                                  <p:stCondLst>
                                    <p:cond delay="0"/>
                                  </p:stCondLst>
                                  <p:childTnLst>
                                    <p:set>
                                      <p:cBhvr>
                                        <p:cTn id="75" dur="1" fill="hold">
                                          <p:stCondLst>
                                            <p:cond delay="0"/>
                                          </p:stCondLst>
                                        </p:cTn>
                                        <p:tgtEl>
                                          <p:spTgt spid="11290"/>
                                        </p:tgtEl>
                                        <p:attrNameLst>
                                          <p:attrName>style.visibility</p:attrName>
                                        </p:attrNameLst>
                                      </p:cBhvr>
                                      <p:to>
                                        <p:strVal val="visible"/>
                                      </p:to>
                                    </p:set>
                                    <p:animEffect transition="in" filter="wipe(left)">
                                      <p:cBhvr>
                                        <p:cTn id="76" dur="500"/>
                                        <p:tgtEl>
                                          <p:spTgt spid="11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8" grpId="0"/>
      <p:bldP spid="11289" grpId="0"/>
      <p:bldP spid="11290" grpId="0"/>
      <p:bldP spid="11291" grpId="0"/>
      <p:bldP spid="11296" grpId="0"/>
      <p:bldP spid="11269"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5363"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利用检查点的恢复策略（续）</a:t>
            </a:r>
          </a:p>
        </p:txBody>
      </p:sp>
      <p:sp>
        <p:nvSpPr>
          <p:cNvPr id="15364" name="Rectangle 3"/>
          <p:cNvSpPr>
            <a:spLocks noGrp="1" noChangeArrowheads="1"/>
          </p:cNvSpPr>
          <p:nvPr>
            <p:ph type="body" idx="4294967295"/>
          </p:nvPr>
        </p:nvSpPr>
        <p:spPr>
          <a:xfrm>
            <a:off x="323206" y="870234"/>
            <a:ext cx="8496944" cy="3613150"/>
          </a:xfrm>
        </p:spPr>
        <p:txBody>
          <a:bodyPr/>
          <a:lstStyle/>
          <a:p>
            <a:pPr eaLnBrk="1" hangingPunct="1">
              <a:lnSpc>
                <a:spcPct val="110000"/>
              </a:lnSpc>
              <a:spcBef>
                <a:spcPts val="600"/>
              </a:spcBef>
              <a:spcAft>
                <a:spcPts val="1200"/>
              </a:spcAft>
              <a:buNone/>
            </a:pPr>
            <a:r>
              <a:rPr lang="en-US" altLang="zh-CN" sz="2400" dirty="0"/>
              <a:t> </a:t>
            </a:r>
            <a:r>
              <a:rPr lang="zh-CN" altLang="en-US" sz="2400" dirty="0"/>
              <a:t>（</a:t>
            </a:r>
            <a:r>
              <a:rPr lang="en-US" altLang="zh-CN" sz="2400" dirty="0"/>
              <a:t>1</a:t>
            </a:r>
            <a:r>
              <a:rPr lang="zh-CN" altLang="en-US" sz="2400" dirty="0"/>
              <a:t>）从重新开始文件中找到最后一个检查点记录在日志文件中的地址，由该地址在日志文件中找到最后一个检查点记录</a:t>
            </a:r>
            <a:endParaRPr lang="en-US" altLang="zh-CN" sz="2400" dirty="0"/>
          </a:p>
          <a:p>
            <a:pPr eaLnBrk="1" hangingPunct="1">
              <a:lnSpc>
                <a:spcPct val="110000"/>
              </a:lnSpc>
              <a:spcBef>
                <a:spcPts val="600"/>
              </a:spcBef>
              <a:buNone/>
            </a:pPr>
            <a:r>
              <a:rPr lang="zh-CN" altLang="en-US" sz="2400" dirty="0"/>
              <a:t>（</a:t>
            </a:r>
            <a:r>
              <a:rPr lang="en-US" altLang="zh-CN" sz="2400" dirty="0"/>
              <a:t>2</a:t>
            </a:r>
            <a:r>
              <a:rPr lang="zh-CN" altLang="en-US" sz="2400" dirty="0"/>
              <a:t>）由该检查点记录得到检查点建立时刻所有正在执行的事务清单</a:t>
            </a:r>
            <a:r>
              <a:rPr lang="en-US" altLang="zh-CN" sz="2400" dirty="0"/>
              <a:t>ACTIVE-LIST</a:t>
            </a:r>
          </a:p>
          <a:p>
            <a:pPr lvl="1" eaLnBrk="1" hangingPunct="1">
              <a:spcBef>
                <a:spcPts val="1200"/>
              </a:spcBef>
            </a:pPr>
            <a:r>
              <a:rPr lang="zh-CN" altLang="en-US" sz="2000" dirty="0"/>
              <a:t>建立两个事务队列</a:t>
            </a:r>
          </a:p>
          <a:p>
            <a:pPr lvl="2" eaLnBrk="1" hangingPunct="1">
              <a:spcBef>
                <a:spcPts val="600"/>
              </a:spcBef>
              <a:buSzPct val="87000"/>
              <a:buFont typeface="Wingdings" pitchFamily="2" charset="2"/>
              <a:buChar char="l"/>
            </a:pPr>
            <a:r>
              <a:rPr lang="en-US" altLang="zh-CN" dirty="0"/>
              <a:t>UNDO-LIST </a:t>
            </a:r>
          </a:p>
          <a:p>
            <a:pPr lvl="2" eaLnBrk="1" hangingPunct="1">
              <a:spcBef>
                <a:spcPts val="600"/>
              </a:spcBef>
              <a:buSzPct val="87000"/>
              <a:buFont typeface="Wingdings" pitchFamily="2" charset="2"/>
              <a:buChar char="l"/>
            </a:pPr>
            <a:r>
              <a:rPr lang="en-US" altLang="zh-CN" dirty="0"/>
              <a:t>REDO-LIST </a:t>
            </a:r>
          </a:p>
          <a:p>
            <a:pPr lvl="1" eaLnBrk="1" hangingPunct="1">
              <a:spcBef>
                <a:spcPts val="1200"/>
              </a:spcBef>
            </a:pPr>
            <a:r>
              <a:rPr lang="zh-CN" altLang="en-US" sz="2000" dirty="0"/>
              <a:t>把</a:t>
            </a:r>
            <a:r>
              <a:rPr lang="en-US" altLang="zh-CN" sz="2000" dirty="0"/>
              <a:t>ACTIVE-LIST</a:t>
            </a:r>
            <a:r>
              <a:rPr lang="zh-CN" altLang="en-US" sz="2000" dirty="0"/>
              <a:t>暂时放入</a:t>
            </a:r>
            <a:r>
              <a:rPr lang="en-US" altLang="zh-CN" sz="2000" dirty="0"/>
              <a:t>UNDO-LIST</a:t>
            </a:r>
            <a:r>
              <a:rPr lang="zh-CN" altLang="en-US" sz="2000" dirty="0"/>
              <a:t>队列，</a:t>
            </a:r>
            <a:r>
              <a:rPr lang="en-US" altLang="zh-CN" sz="2000" dirty="0"/>
              <a:t>REDO</a:t>
            </a:r>
            <a:r>
              <a:rPr lang="zh-CN" altLang="en-US" sz="2000" dirty="0"/>
              <a:t>队列暂为空。</a:t>
            </a:r>
          </a:p>
        </p:txBody>
      </p:sp>
    </p:spTree>
    <p:extLst>
      <p:ext uri="{BB962C8B-B14F-4D97-AF65-F5344CB8AC3E}">
        <p14:creationId xmlns:p14="http://schemas.microsoft.com/office/powerpoint/2010/main" val="33614882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250"/>
                                  </p:stCondLst>
                                  <p:childTnLst>
                                    <p:set>
                                      <p:cBhvr>
                                        <p:cTn id="6" dur="1" fill="hold">
                                          <p:stCondLst>
                                            <p:cond delay="0"/>
                                          </p:stCondLst>
                                        </p:cTn>
                                        <p:tgtEl>
                                          <p:spTgt spid="15364">
                                            <p:txEl>
                                              <p:pRg st="0" end="0"/>
                                            </p:txEl>
                                          </p:spTgt>
                                        </p:tgtEl>
                                        <p:attrNameLst>
                                          <p:attrName>style.visibility</p:attrName>
                                        </p:attrNameLst>
                                      </p:cBhvr>
                                      <p:to>
                                        <p:strVal val="visible"/>
                                      </p:to>
                                    </p:set>
                                    <p:animEffect transition="in" filter="wipe(left)">
                                      <p:cBhvr>
                                        <p:cTn id="7" dur="500"/>
                                        <p:tgtEl>
                                          <p:spTgt spid="15364">
                                            <p:txEl>
                                              <p:pRg st="0" end="0"/>
                                            </p:txEl>
                                          </p:spTgt>
                                        </p:tgtEl>
                                      </p:cBhvr>
                                    </p:animEffect>
                                  </p:childTnLst>
                                </p:cTn>
                              </p:par>
                            </p:childTnLst>
                          </p:cTn>
                        </p:par>
                        <p:par>
                          <p:cTn id="8" fill="hold">
                            <p:stCondLst>
                              <p:cond delay="750"/>
                            </p:stCondLst>
                            <p:childTnLst>
                              <p:par>
                                <p:cTn id="9" presetID="22" presetClass="entr" presetSubtype="8" fill="hold" nodeType="afterEffect">
                                  <p:stCondLst>
                                    <p:cond delay="250"/>
                                  </p:stCondLst>
                                  <p:childTnLst>
                                    <p:set>
                                      <p:cBhvr>
                                        <p:cTn id="10" dur="1" fill="hold">
                                          <p:stCondLst>
                                            <p:cond delay="0"/>
                                          </p:stCondLst>
                                        </p:cTn>
                                        <p:tgtEl>
                                          <p:spTgt spid="15364">
                                            <p:txEl>
                                              <p:pRg st="1" end="1"/>
                                            </p:txEl>
                                          </p:spTgt>
                                        </p:tgtEl>
                                        <p:attrNameLst>
                                          <p:attrName>style.visibility</p:attrName>
                                        </p:attrNameLst>
                                      </p:cBhvr>
                                      <p:to>
                                        <p:strVal val="visible"/>
                                      </p:to>
                                    </p:set>
                                    <p:animEffect transition="in" filter="wipe(left)">
                                      <p:cBhvr>
                                        <p:cTn id="11" dur="500"/>
                                        <p:tgtEl>
                                          <p:spTgt spid="1536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5364">
                                            <p:txEl>
                                              <p:pRg st="2" end="2"/>
                                            </p:txEl>
                                          </p:spTgt>
                                        </p:tgtEl>
                                        <p:attrNameLst>
                                          <p:attrName>style.visibility</p:attrName>
                                        </p:attrNameLst>
                                      </p:cBhvr>
                                      <p:to>
                                        <p:strVal val="visible"/>
                                      </p:to>
                                    </p:set>
                                    <p:animEffect transition="in" filter="wipe(left)">
                                      <p:cBhvr>
                                        <p:cTn id="16" dur="500"/>
                                        <p:tgtEl>
                                          <p:spTgt spid="15364">
                                            <p:txEl>
                                              <p:pRg st="2" end="2"/>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5364">
                                            <p:txEl>
                                              <p:pRg st="3" end="3"/>
                                            </p:txEl>
                                          </p:spTgt>
                                        </p:tgtEl>
                                        <p:attrNameLst>
                                          <p:attrName>style.visibility</p:attrName>
                                        </p:attrNameLst>
                                      </p:cBhvr>
                                      <p:to>
                                        <p:strVal val="visible"/>
                                      </p:to>
                                    </p:set>
                                    <p:animEffect transition="in" filter="wipe(left)">
                                      <p:cBhvr>
                                        <p:cTn id="20" dur="500"/>
                                        <p:tgtEl>
                                          <p:spTgt spid="15364">
                                            <p:txEl>
                                              <p:pRg st="3" end="3"/>
                                            </p:txEl>
                                          </p:spTgt>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15364">
                                            <p:txEl>
                                              <p:pRg st="4" end="4"/>
                                            </p:txEl>
                                          </p:spTgt>
                                        </p:tgtEl>
                                        <p:attrNameLst>
                                          <p:attrName>style.visibility</p:attrName>
                                        </p:attrNameLst>
                                      </p:cBhvr>
                                      <p:to>
                                        <p:strVal val="visible"/>
                                      </p:to>
                                    </p:set>
                                    <p:animEffect transition="in" filter="wipe(left)">
                                      <p:cBhvr>
                                        <p:cTn id="24" dur="500"/>
                                        <p:tgtEl>
                                          <p:spTgt spid="1536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5364">
                                            <p:txEl>
                                              <p:pRg st="5" end="5"/>
                                            </p:txEl>
                                          </p:spTgt>
                                        </p:tgtEl>
                                        <p:attrNameLst>
                                          <p:attrName>style.visibility</p:attrName>
                                        </p:attrNameLst>
                                      </p:cBhvr>
                                      <p:to>
                                        <p:strVal val="visible"/>
                                      </p:to>
                                    </p:set>
                                    <p:animEffect transition="in" filter="wipe(left)">
                                      <p:cBhvr>
                                        <p:cTn id="29" dur="500"/>
                                        <p:tgtEl>
                                          <p:spTgt spid="1536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6387"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利用检查点的恢复策略（续）</a:t>
            </a:r>
          </a:p>
        </p:txBody>
      </p:sp>
      <p:sp>
        <p:nvSpPr>
          <p:cNvPr id="16388" name="Rectangle 3"/>
          <p:cNvSpPr>
            <a:spLocks noGrp="1" noChangeArrowheads="1"/>
          </p:cNvSpPr>
          <p:nvPr>
            <p:ph type="body" idx="4294967295"/>
          </p:nvPr>
        </p:nvSpPr>
        <p:spPr>
          <a:xfrm>
            <a:off x="599880" y="844550"/>
            <a:ext cx="8208962" cy="3678238"/>
          </a:xfrm>
        </p:spPr>
        <p:txBody>
          <a:bodyPr/>
          <a:lstStyle/>
          <a:p>
            <a:pPr eaLnBrk="1" hangingPunct="1">
              <a:spcBef>
                <a:spcPct val="0"/>
              </a:spcBef>
              <a:buFont typeface="Wingdings" pitchFamily="2" charset="2"/>
              <a:buNone/>
            </a:pPr>
            <a:r>
              <a:rPr lang="zh-CN" altLang="en-US" sz="2400" dirty="0"/>
              <a:t>（</a:t>
            </a:r>
            <a:r>
              <a:rPr lang="en-US" altLang="zh-CN" sz="2400" dirty="0"/>
              <a:t>3</a:t>
            </a:r>
            <a:r>
              <a:rPr lang="zh-CN" altLang="en-US" sz="2400" dirty="0"/>
              <a:t>）从检查点开始正向扫描日志文件，直到日志文件结束</a:t>
            </a:r>
          </a:p>
          <a:p>
            <a:pPr lvl="1" eaLnBrk="1" hangingPunct="1">
              <a:spcBef>
                <a:spcPts val="600"/>
              </a:spcBef>
              <a:spcAft>
                <a:spcPts val="600"/>
              </a:spcAft>
            </a:pPr>
            <a:r>
              <a:rPr lang="zh-CN" altLang="en-US" sz="2200" dirty="0"/>
              <a:t>如有新开始的事务</a:t>
            </a:r>
            <a:r>
              <a:rPr lang="en-US" altLang="zh-CN" sz="2200" dirty="0"/>
              <a:t>T</a:t>
            </a:r>
            <a:r>
              <a:rPr lang="en-US" altLang="zh-CN" sz="2200" i="1" baseline="-25000" dirty="0"/>
              <a:t>i</a:t>
            </a:r>
            <a:r>
              <a:rPr lang="zh-CN" altLang="en-US" sz="2200" dirty="0"/>
              <a:t>，把</a:t>
            </a:r>
            <a:r>
              <a:rPr lang="en-US" altLang="zh-CN" sz="2200" dirty="0"/>
              <a:t>T</a:t>
            </a:r>
            <a:r>
              <a:rPr lang="en-US" altLang="zh-CN" sz="2200" i="1" baseline="-25000" dirty="0"/>
              <a:t>i</a:t>
            </a:r>
            <a:r>
              <a:rPr lang="zh-CN" altLang="en-US" sz="2200" dirty="0"/>
              <a:t>暂时放入</a:t>
            </a:r>
            <a:r>
              <a:rPr lang="en-US" altLang="zh-CN" sz="2200" dirty="0"/>
              <a:t>UNDO-LIST</a:t>
            </a:r>
            <a:r>
              <a:rPr lang="zh-CN" altLang="en-US" sz="2200" dirty="0"/>
              <a:t>队列</a:t>
            </a:r>
          </a:p>
          <a:p>
            <a:pPr lvl="1" eaLnBrk="1" hangingPunct="1">
              <a:spcBef>
                <a:spcPts val="600"/>
              </a:spcBef>
              <a:spcAft>
                <a:spcPts val="600"/>
              </a:spcAft>
            </a:pPr>
            <a:r>
              <a:rPr lang="zh-CN" altLang="en-US" sz="2200" dirty="0"/>
              <a:t>如有提交的事务</a:t>
            </a:r>
            <a:r>
              <a:rPr lang="en-US" altLang="zh-CN" sz="2200" dirty="0" err="1"/>
              <a:t>T</a:t>
            </a:r>
            <a:r>
              <a:rPr lang="en-US" altLang="zh-CN" sz="2200" i="1" baseline="-25000" dirty="0" err="1"/>
              <a:t>j</a:t>
            </a:r>
            <a:r>
              <a:rPr lang="zh-CN" altLang="en-US" sz="2200" dirty="0"/>
              <a:t>，把</a:t>
            </a:r>
            <a:r>
              <a:rPr lang="en-US" altLang="zh-CN" sz="2200" dirty="0" err="1"/>
              <a:t>T</a:t>
            </a:r>
            <a:r>
              <a:rPr lang="en-US" altLang="zh-CN" sz="2200" i="1" baseline="-25000" dirty="0" err="1"/>
              <a:t>j</a:t>
            </a:r>
            <a:r>
              <a:rPr lang="zh-CN" altLang="en-US" sz="2200" dirty="0"/>
              <a:t>从</a:t>
            </a:r>
            <a:r>
              <a:rPr lang="en-US" altLang="zh-CN" sz="2200" dirty="0"/>
              <a:t>UNDO-LIST</a:t>
            </a:r>
            <a:r>
              <a:rPr lang="zh-CN" altLang="en-US" sz="2200" dirty="0"/>
              <a:t>队列移到</a:t>
            </a:r>
            <a:r>
              <a:rPr lang="en-US" altLang="zh-CN" sz="2200" dirty="0"/>
              <a:t>REDO-LIST</a:t>
            </a:r>
            <a:r>
              <a:rPr lang="zh-CN" altLang="en-US" sz="2200" dirty="0"/>
              <a:t>队列</a:t>
            </a:r>
            <a:r>
              <a:rPr lang="en-US" altLang="zh-CN" sz="2200" dirty="0"/>
              <a:t>;</a:t>
            </a:r>
            <a:r>
              <a:rPr lang="zh-CN" altLang="en-US" sz="2200" dirty="0"/>
              <a:t>直到日志文件结束</a:t>
            </a:r>
            <a:endParaRPr lang="en-US" altLang="zh-CN" sz="2200" dirty="0"/>
          </a:p>
          <a:p>
            <a:pPr lvl="1" eaLnBrk="1" hangingPunct="1">
              <a:spcBef>
                <a:spcPct val="0"/>
              </a:spcBef>
            </a:pPr>
            <a:endParaRPr lang="zh-CN" altLang="en-US" sz="2200" dirty="0"/>
          </a:p>
          <a:p>
            <a:pPr eaLnBrk="1" hangingPunct="1">
              <a:spcBef>
                <a:spcPct val="0"/>
              </a:spcBef>
              <a:buFont typeface="Wingdings" pitchFamily="2" charset="2"/>
              <a:buNone/>
            </a:pPr>
            <a:r>
              <a:rPr lang="zh-CN" altLang="en-US" sz="2400" dirty="0"/>
              <a:t>（</a:t>
            </a:r>
            <a:r>
              <a:rPr lang="en-US" altLang="zh-CN" sz="2400" dirty="0"/>
              <a:t>4</a:t>
            </a:r>
            <a:r>
              <a:rPr lang="zh-CN" altLang="en-US" sz="2400" dirty="0"/>
              <a:t>）对</a:t>
            </a:r>
            <a:r>
              <a:rPr lang="en-US" altLang="zh-CN" sz="2400" dirty="0"/>
              <a:t>UNDO-LIST</a:t>
            </a:r>
            <a:r>
              <a:rPr lang="zh-CN" altLang="en-US" sz="2400" dirty="0"/>
              <a:t>中的每个事务执行</a:t>
            </a:r>
            <a:r>
              <a:rPr lang="en-US" altLang="zh-CN" sz="2400" dirty="0"/>
              <a:t>UNDO</a:t>
            </a:r>
            <a:r>
              <a:rPr lang="zh-CN" altLang="en-US" sz="2400" dirty="0"/>
              <a:t>操作</a:t>
            </a:r>
          </a:p>
          <a:p>
            <a:pPr eaLnBrk="1" hangingPunct="1">
              <a:spcBef>
                <a:spcPts val="600"/>
              </a:spcBef>
              <a:buNone/>
            </a:pPr>
            <a:r>
              <a:rPr lang="zh-CN" altLang="en-US" sz="2400" dirty="0"/>
              <a:t>          对</a:t>
            </a:r>
            <a:r>
              <a:rPr lang="en-US" altLang="zh-CN" sz="2400" dirty="0"/>
              <a:t>REDO-LIST</a:t>
            </a:r>
            <a:r>
              <a:rPr lang="zh-CN" altLang="en-US" sz="2400" dirty="0"/>
              <a:t>中的每个事务执行</a:t>
            </a:r>
            <a:r>
              <a:rPr lang="en-US" altLang="zh-CN" sz="2400" dirty="0"/>
              <a:t>REDO</a:t>
            </a:r>
            <a:r>
              <a:rPr lang="zh-CN" altLang="en-US" sz="2400" dirty="0"/>
              <a:t>操作，</a:t>
            </a:r>
            <a:r>
              <a:rPr lang="en-US" altLang="zh-CN" sz="2400" dirty="0"/>
              <a:t>REDO</a:t>
            </a:r>
            <a:r>
              <a:rPr lang="zh-CN" altLang="en-US" sz="2400" dirty="0"/>
              <a:t>操作的起始点可以是</a:t>
            </a:r>
            <a:r>
              <a:rPr lang="en-US" altLang="zh-CN" sz="2400" dirty="0"/>
              <a:t>T</a:t>
            </a:r>
            <a:r>
              <a:rPr lang="en-US" altLang="zh-CN" sz="2400" baseline="-25000" dirty="0"/>
              <a:t>c</a:t>
            </a:r>
            <a:r>
              <a:rPr lang="zh-CN" altLang="en-US" sz="2400" dirty="0"/>
              <a:t>时刻</a:t>
            </a:r>
            <a:endParaRPr lang="en-US" altLang="zh-CN" sz="2400" dirty="0"/>
          </a:p>
          <a:p>
            <a:pPr eaLnBrk="1" hangingPunct="1">
              <a:spcBef>
                <a:spcPts val="600"/>
              </a:spcBef>
              <a:buFont typeface="Wingdings" pitchFamily="2" charset="2"/>
              <a:buNone/>
            </a:pPr>
            <a:endParaRPr lang="en-US" altLang="zh-CN" sz="2400" dirty="0"/>
          </a:p>
          <a:p>
            <a:pPr eaLnBrk="1" hangingPunct="1">
              <a:spcBef>
                <a:spcPct val="0"/>
              </a:spcBef>
              <a:buFont typeface="Wingdings" pitchFamily="2" charset="2"/>
              <a:buNone/>
            </a:pPr>
            <a:endParaRPr lang="en-US" altLang="zh-CN" sz="2400" dirty="0"/>
          </a:p>
          <a:p>
            <a:pPr marL="0" indent="0" eaLnBrk="1" hangingPunct="1">
              <a:spcBef>
                <a:spcPct val="0"/>
              </a:spcBef>
              <a:buNone/>
            </a:pPr>
            <a:endParaRPr lang="zh-CN" altLang="en-US" sz="2400" dirty="0"/>
          </a:p>
        </p:txBody>
      </p:sp>
    </p:spTree>
    <p:extLst>
      <p:ext uri="{BB962C8B-B14F-4D97-AF65-F5344CB8AC3E}">
        <p14:creationId xmlns:p14="http://schemas.microsoft.com/office/powerpoint/2010/main" val="2961292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6388">
                                            <p:txEl>
                                              <p:pRg st="0" end="0"/>
                                            </p:txEl>
                                          </p:spTgt>
                                        </p:tgtEl>
                                        <p:attrNameLst>
                                          <p:attrName>style.visibility</p:attrName>
                                        </p:attrNameLst>
                                      </p:cBhvr>
                                      <p:to>
                                        <p:strVal val="visible"/>
                                      </p:to>
                                    </p:set>
                                    <p:animEffect transition="in" filter="wipe(left)">
                                      <p:cBhvr>
                                        <p:cTn id="7" dur="500"/>
                                        <p:tgtEl>
                                          <p:spTgt spid="1638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388">
                                            <p:txEl>
                                              <p:pRg st="1" end="1"/>
                                            </p:txEl>
                                          </p:spTgt>
                                        </p:tgtEl>
                                        <p:attrNameLst>
                                          <p:attrName>style.visibility</p:attrName>
                                        </p:attrNameLst>
                                      </p:cBhvr>
                                      <p:to>
                                        <p:strVal val="visible"/>
                                      </p:to>
                                    </p:set>
                                    <p:animEffect transition="in" filter="wipe(left)">
                                      <p:cBhvr>
                                        <p:cTn id="12" dur="500"/>
                                        <p:tgtEl>
                                          <p:spTgt spid="1638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388">
                                            <p:txEl>
                                              <p:pRg st="2" end="2"/>
                                            </p:txEl>
                                          </p:spTgt>
                                        </p:tgtEl>
                                        <p:attrNameLst>
                                          <p:attrName>style.visibility</p:attrName>
                                        </p:attrNameLst>
                                      </p:cBhvr>
                                      <p:to>
                                        <p:strVal val="visible"/>
                                      </p:to>
                                    </p:set>
                                    <p:animEffect transition="in" filter="wipe(left)">
                                      <p:cBhvr>
                                        <p:cTn id="17" dur="500"/>
                                        <p:tgtEl>
                                          <p:spTgt spid="1638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6388">
                                            <p:txEl>
                                              <p:pRg st="4" end="4"/>
                                            </p:txEl>
                                          </p:spTgt>
                                        </p:tgtEl>
                                        <p:attrNameLst>
                                          <p:attrName>style.visibility</p:attrName>
                                        </p:attrNameLst>
                                      </p:cBhvr>
                                      <p:to>
                                        <p:strVal val="visible"/>
                                      </p:to>
                                    </p:set>
                                    <p:animEffect transition="in" filter="wipe(left)">
                                      <p:cBhvr>
                                        <p:cTn id="22" dur="500"/>
                                        <p:tgtEl>
                                          <p:spTgt spid="16388">
                                            <p:txEl>
                                              <p:pRg st="4" end="4"/>
                                            </p:txEl>
                                          </p:spTgt>
                                        </p:tgtEl>
                                      </p:cBhvr>
                                    </p:animEffect>
                                  </p:childTnLst>
                                </p:cTn>
                              </p:par>
                              <p:par>
                                <p:cTn id="23" presetID="22" presetClass="entr" presetSubtype="8" fill="hold" nodeType="withEffect">
                                  <p:stCondLst>
                                    <p:cond delay="500"/>
                                  </p:stCondLst>
                                  <p:childTnLst>
                                    <p:set>
                                      <p:cBhvr>
                                        <p:cTn id="24" dur="1" fill="hold">
                                          <p:stCondLst>
                                            <p:cond delay="0"/>
                                          </p:stCondLst>
                                        </p:cTn>
                                        <p:tgtEl>
                                          <p:spTgt spid="16388">
                                            <p:txEl>
                                              <p:pRg st="5" end="5"/>
                                            </p:txEl>
                                          </p:spTgt>
                                        </p:tgtEl>
                                        <p:attrNameLst>
                                          <p:attrName>style.visibility</p:attrName>
                                        </p:attrNameLst>
                                      </p:cBhvr>
                                      <p:to>
                                        <p:strVal val="visible"/>
                                      </p:to>
                                    </p:set>
                                    <p:animEffect transition="in" filter="wipe(left)">
                                      <p:cBhvr>
                                        <p:cTn id="25" dur="500"/>
                                        <p:tgtEl>
                                          <p:spTgt spid="1638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endParaRPr lang="en-US" altLang="zh-CN" sz="1400">
              <a:solidFill>
                <a:srgbClr val="F03628"/>
              </a:solidFill>
            </a:endParaRPr>
          </a:p>
        </p:txBody>
      </p:sp>
      <p:sp>
        <p:nvSpPr>
          <p:cNvPr id="9219" name="Rectangle 2"/>
          <p:cNvSpPr>
            <a:spLocks noGrp="1" noChangeArrowheads="1"/>
          </p:cNvSpPr>
          <p:nvPr>
            <p:ph type="title" idx="4294967295"/>
          </p:nvPr>
        </p:nvSpPr>
        <p:spPr>
          <a:xfrm>
            <a:off x="914400" y="123478"/>
            <a:ext cx="7391400" cy="422275"/>
          </a:xfrm>
        </p:spPr>
        <p:txBody>
          <a:bodyPr/>
          <a:lstStyle/>
          <a:p>
            <a:pPr eaLnBrk="1" hangingPunct="1"/>
            <a:r>
              <a:rPr lang="en-US" altLang="zh-CN" sz="3600" dirty="0"/>
              <a:t>2.</a:t>
            </a:r>
            <a:r>
              <a:rPr lang="zh-CN" altLang="en-US" sz="3600" dirty="0"/>
              <a:t>事务的特性（</a:t>
            </a:r>
            <a:r>
              <a:rPr lang="en-US" altLang="zh-CN" sz="3600" dirty="0"/>
              <a:t>ACID</a:t>
            </a:r>
            <a:r>
              <a:rPr lang="zh-CN" altLang="en-US" sz="3600" dirty="0"/>
              <a:t>特性）</a:t>
            </a:r>
            <a:endParaRPr lang="en-US" altLang="zh-CN" sz="3600" dirty="0"/>
          </a:p>
        </p:txBody>
      </p:sp>
      <p:sp>
        <p:nvSpPr>
          <p:cNvPr id="9220" name="Rectangle 3"/>
          <p:cNvSpPr>
            <a:spLocks noGrp="1" noChangeArrowheads="1"/>
          </p:cNvSpPr>
          <p:nvPr>
            <p:ph type="body" idx="4294967295"/>
          </p:nvPr>
        </p:nvSpPr>
        <p:spPr>
          <a:xfrm>
            <a:off x="457200" y="1112838"/>
            <a:ext cx="8229600" cy="3630612"/>
          </a:xfrm>
        </p:spPr>
        <p:txBody>
          <a:bodyPr/>
          <a:lstStyle/>
          <a:p>
            <a:pPr marL="765175" indent="-485775" eaLnBrk="1" hangingPunct="1">
              <a:buFont typeface="Wingdings" pitchFamily="2" charset="2"/>
              <a:buNone/>
            </a:pPr>
            <a:r>
              <a:rPr lang="zh-CN" altLang="en-US"/>
              <a:t>事务的</a:t>
            </a:r>
            <a:r>
              <a:rPr lang="en-US" altLang="zh-CN"/>
              <a:t>ACID</a:t>
            </a:r>
            <a:r>
              <a:rPr lang="zh-CN" altLang="en-US"/>
              <a:t>特性：</a:t>
            </a:r>
          </a:p>
          <a:p>
            <a:pPr marL="765175" indent="-485775" eaLnBrk="1" hangingPunct="1">
              <a:lnSpc>
                <a:spcPct val="130000"/>
              </a:lnSpc>
            </a:pPr>
            <a:r>
              <a:rPr lang="zh-CN" altLang="en-US"/>
              <a:t>原子性（</a:t>
            </a:r>
            <a:r>
              <a:rPr lang="en-US" altLang="zh-CN"/>
              <a:t>Atomicity</a:t>
            </a:r>
            <a:r>
              <a:rPr lang="zh-CN" altLang="en-US"/>
              <a:t>）</a:t>
            </a:r>
          </a:p>
          <a:p>
            <a:pPr marL="765175" indent="-485775" eaLnBrk="1" hangingPunct="1">
              <a:lnSpc>
                <a:spcPct val="130000"/>
              </a:lnSpc>
            </a:pPr>
            <a:r>
              <a:rPr lang="zh-CN" altLang="en-US"/>
              <a:t>一致性（</a:t>
            </a:r>
            <a:r>
              <a:rPr lang="en-US" altLang="zh-CN"/>
              <a:t>Consistency</a:t>
            </a:r>
            <a:r>
              <a:rPr lang="zh-CN" altLang="en-US"/>
              <a:t>）</a:t>
            </a:r>
          </a:p>
          <a:p>
            <a:pPr marL="765175" indent="-485775" eaLnBrk="1" hangingPunct="1">
              <a:lnSpc>
                <a:spcPct val="130000"/>
              </a:lnSpc>
            </a:pPr>
            <a:r>
              <a:rPr lang="zh-CN" altLang="en-US"/>
              <a:t>隔离性（</a:t>
            </a:r>
            <a:r>
              <a:rPr lang="en-US" altLang="zh-CN"/>
              <a:t>Isolation</a:t>
            </a:r>
            <a:r>
              <a:rPr lang="zh-CN" altLang="en-US"/>
              <a:t>）</a:t>
            </a:r>
          </a:p>
          <a:p>
            <a:pPr marL="765175" indent="-485775" eaLnBrk="1" hangingPunct="1">
              <a:lnSpc>
                <a:spcPct val="130000"/>
              </a:lnSpc>
            </a:pPr>
            <a:r>
              <a:rPr lang="zh-CN" altLang="en-US"/>
              <a:t>持续性（</a:t>
            </a:r>
            <a:r>
              <a:rPr lang="en-US" altLang="zh-CN"/>
              <a:t>Durability </a:t>
            </a:r>
            <a:r>
              <a:rPr lang="zh-CN" altLang="en-US"/>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小结</a:t>
            </a:r>
          </a:p>
        </p:txBody>
      </p:sp>
      <p:sp>
        <p:nvSpPr>
          <p:cNvPr id="3" name="内容占位符 2"/>
          <p:cNvSpPr>
            <a:spLocks noGrp="1"/>
          </p:cNvSpPr>
          <p:nvPr>
            <p:ph idx="1"/>
          </p:nvPr>
        </p:nvSpPr>
        <p:spPr/>
        <p:txBody>
          <a:bodyPr/>
          <a:lstStyle/>
          <a:p>
            <a:r>
              <a:rPr lang="zh-CN" altLang="zh-CN" dirty="0"/>
              <a:t>具有检查点的恢复技术</a:t>
            </a:r>
            <a:endParaRPr lang="en-US" altLang="zh-CN" dirty="0"/>
          </a:p>
          <a:p>
            <a:pPr lvl="1" eaLnBrk="1" hangingPunct="1">
              <a:lnSpc>
                <a:spcPct val="160000"/>
              </a:lnSpc>
            </a:pPr>
            <a:r>
              <a:rPr lang="zh-CN" altLang="en-US" dirty="0"/>
              <a:t>为什么要引入检查点</a:t>
            </a:r>
            <a:endParaRPr lang="zh-CN" altLang="zh-CN" dirty="0"/>
          </a:p>
          <a:p>
            <a:pPr lvl="1" eaLnBrk="1" hangingPunct="1">
              <a:lnSpc>
                <a:spcPct val="160000"/>
              </a:lnSpc>
            </a:pPr>
            <a:r>
              <a:rPr lang="zh-CN" altLang="en-US" dirty="0"/>
              <a:t>如何建立</a:t>
            </a:r>
            <a:r>
              <a:rPr lang="zh-CN" altLang="zh-CN" dirty="0"/>
              <a:t>检查点</a:t>
            </a:r>
          </a:p>
          <a:p>
            <a:pPr lvl="1" eaLnBrk="1" hangingPunct="1">
              <a:lnSpc>
                <a:spcPct val="160000"/>
              </a:lnSpc>
            </a:pPr>
            <a:r>
              <a:rPr lang="zh-CN" altLang="zh-CN" dirty="0"/>
              <a:t>利用检查点的恢复策略</a:t>
            </a:r>
          </a:p>
        </p:txBody>
      </p:sp>
    </p:spTree>
    <p:extLst>
      <p:ext uri="{BB962C8B-B14F-4D97-AF65-F5344CB8AC3E}">
        <p14:creationId xmlns:p14="http://schemas.microsoft.com/office/powerpoint/2010/main" val="208263437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043608" y="823912"/>
            <a:ext cx="7416824" cy="3836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marL="0" indent="0" eaLnBrk="1" hangingPunct="1">
              <a:lnSpc>
                <a:spcPct val="114000"/>
              </a:lnSpc>
              <a:buNone/>
            </a:pPr>
            <a:r>
              <a:rPr lang="en-US" altLang="zh-CN" sz="2400" kern="0" dirty="0"/>
              <a:t>11.1  </a:t>
            </a:r>
            <a:r>
              <a:rPr lang="zh-CN" altLang="en-US" sz="2400" kern="0" dirty="0"/>
              <a:t>事务的基本概念</a:t>
            </a:r>
          </a:p>
          <a:p>
            <a:pPr marL="0" indent="0" eaLnBrk="1" hangingPunct="1">
              <a:lnSpc>
                <a:spcPct val="114000"/>
              </a:lnSpc>
              <a:buFont typeface="Wingdings" pitchFamily="2" charset="2"/>
              <a:buNone/>
            </a:pPr>
            <a:r>
              <a:rPr lang="en-US" altLang="zh-CN" sz="2400" kern="0" dirty="0"/>
              <a:t>11.2  </a:t>
            </a:r>
            <a:r>
              <a:rPr lang="zh-CN" altLang="en-US" sz="2400" kern="0" dirty="0"/>
              <a:t>数据库恢复概述</a:t>
            </a:r>
          </a:p>
          <a:p>
            <a:pPr marL="0" indent="0" eaLnBrk="1" hangingPunct="1">
              <a:lnSpc>
                <a:spcPct val="114000"/>
              </a:lnSpc>
              <a:buFont typeface="Wingdings" pitchFamily="2" charset="2"/>
              <a:buNone/>
            </a:pPr>
            <a:r>
              <a:rPr lang="en-US" altLang="zh-CN" sz="2400" kern="0" dirty="0"/>
              <a:t>11.3  </a:t>
            </a:r>
            <a:r>
              <a:rPr lang="zh-CN" altLang="en-US" sz="2400" kern="0" dirty="0"/>
              <a:t>故障的种类</a:t>
            </a:r>
          </a:p>
          <a:p>
            <a:pPr marL="0" indent="0" eaLnBrk="1" hangingPunct="1">
              <a:lnSpc>
                <a:spcPct val="114000"/>
              </a:lnSpc>
              <a:buFont typeface="Wingdings" pitchFamily="2" charset="2"/>
              <a:buNone/>
            </a:pPr>
            <a:r>
              <a:rPr lang="en-US" altLang="zh-CN" sz="2400" kern="0" dirty="0"/>
              <a:t>11.4  </a:t>
            </a:r>
            <a:r>
              <a:rPr lang="zh-CN" altLang="en-US" sz="2400" kern="0" dirty="0"/>
              <a:t>恢复的实现技术</a:t>
            </a:r>
          </a:p>
          <a:p>
            <a:pPr marL="0" indent="0" eaLnBrk="1" hangingPunct="1">
              <a:lnSpc>
                <a:spcPct val="114000"/>
              </a:lnSpc>
              <a:buFont typeface="Wingdings" pitchFamily="2" charset="2"/>
              <a:buNone/>
            </a:pPr>
            <a:r>
              <a:rPr lang="en-US" altLang="zh-CN" sz="2400" kern="0" dirty="0"/>
              <a:t>11.5  </a:t>
            </a:r>
            <a:r>
              <a:rPr lang="zh-CN" altLang="en-US" sz="2400" kern="0" dirty="0"/>
              <a:t>恢复策略</a:t>
            </a:r>
          </a:p>
          <a:p>
            <a:pPr marL="0" indent="0" eaLnBrk="1" hangingPunct="1">
              <a:lnSpc>
                <a:spcPct val="114000"/>
              </a:lnSpc>
              <a:buFont typeface="Wingdings" pitchFamily="2" charset="2"/>
              <a:buNone/>
            </a:pPr>
            <a:r>
              <a:rPr lang="en-US" altLang="zh-CN" sz="2400" kern="0" dirty="0"/>
              <a:t>11.6  </a:t>
            </a:r>
            <a:r>
              <a:rPr lang="zh-CN" altLang="en-US" sz="2400" kern="0" dirty="0"/>
              <a:t>具有检查点的恢复技术</a:t>
            </a:r>
          </a:p>
          <a:p>
            <a:pPr marL="0" indent="0" eaLnBrk="1" hangingPunct="1">
              <a:lnSpc>
                <a:spcPct val="114000"/>
              </a:lnSpc>
              <a:buNone/>
            </a:pPr>
            <a:r>
              <a:rPr lang="en-US" altLang="zh-CN" sz="2400" kern="0" dirty="0">
                <a:solidFill>
                  <a:srgbClr val="0066FF"/>
                </a:solidFill>
              </a:rPr>
              <a:t>11.7  </a:t>
            </a:r>
            <a:r>
              <a:rPr lang="zh-CN" altLang="en-US" sz="2400" kern="0" dirty="0">
                <a:solidFill>
                  <a:srgbClr val="0066FF"/>
                </a:solidFill>
              </a:rPr>
              <a:t>数据库镜像</a:t>
            </a:r>
          </a:p>
          <a:p>
            <a:pPr marL="0" indent="0" eaLnBrk="1" hangingPunct="1">
              <a:lnSpc>
                <a:spcPct val="114000"/>
              </a:lnSpc>
              <a:buFont typeface="Wingdings" pitchFamily="2" charset="2"/>
              <a:buNone/>
            </a:pPr>
            <a:r>
              <a:rPr lang="zh-CN" altLang="en-US" sz="2400" kern="0" dirty="0"/>
              <a:t>本章小结</a:t>
            </a:r>
          </a:p>
        </p:txBody>
      </p:sp>
      <p:sp>
        <p:nvSpPr>
          <p:cNvPr id="5" name="Rectangle 2"/>
          <p:cNvSpPr>
            <a:spLocks noGrp="1" noChangeArrowheads="1"/>
          </p:cNvSpPr>
          <p:nvPr>
            <p:ph type="title" idx="4294967295"/>
          </p:nvPr>
        </p:nvSpPr>
        <p:spPr>
          <a:xfrm>
            <a:off x="1070979" y="34641"/>
            <a:ext cx="7391400" cy="563563"/>
          </a:xfrm>
        </p:spPr>
        <p:txBody>
          <a:bodyPr/>
          <a:lstStyle/>
          <a:p>
            <a:pPr eaLnBrk="1" hangingPunct="1"/>
            <a:r>
              <a:rPr lang="zh-CN" altLang="zh-CN" sz="3600" dirty="0"/>
              <a:t>第</a:t>
            </a:r>
            <a:r>
              <a:rPr lang="en-US" altLang="zh-CN" sz="3600" dirty="0"/>
              <a:t>11</a:t>
            </a:r>
            <a:r>
              <a:rPr lang="zh-CN" altLang="zh-CN" sz="3600" dirty="0"/>
              <a:t>章  数据库恢复技术</a:t>
            </a:r>
          </a:p>
        </p:txBody>
      </p:sp>
    </p:spTree>
    <p:extLst>
      <p:ext uri="{BB962C8B-B14F-4D97-AF65-F5344CB8AC3E}">
        <p14:creationId xmlns:p14="http://schemas.microsoft.com/office/powerpoint/2010/main" val="118498017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3075" name="Rectangle 2"/>
          <p:cNvSpPr>
            <a:spLocks noGrp="1" noChangeArrowheads="1"/>
          </p:cNvSpPr>
          <p:nvPr>
            <p:ph type="title" idx="4294967295"/>
          </p:nvPr>
        </p:nvSpPr>
        <p:spPr>
          <a:xfrm>
            <a:off x="914400" y="192088"/>
            <a:ext cx="7391400" cy="422275"/>
          </a:xfrm>
        </p:spPr>
        <p:txBody>
          <a:bodyPr/>
          <a:lstStyle/>
          <a:p>
            <a:pPr eaLnBrk="1" hangingPunct="1"/>
            <a:r>
              <a:rPr lang="en-US" altLang="zh-CN" sz="3600" dirty="0"/>
              <a:t>11.7  </a:t>
            </a:r>
            <a:r>
              <a:rPr lang="zh-CN" altLang="en-US" sz="3600" dirty="0"/>
              <a:t>数据库镜像</a:t>
            </a:r>
          </a:p>
        </p:txBody>
      </p:sp>
      <p:sp>
        <p:nvSpPr>
          <p:cNvPr id="3076" name="Rectangle 3"/>
          <p:cNvSpPr>
            <a:spLocks noGrp="1" noChangeArrowheads="1"/>
          </p:cNvSpPr>
          <p:nvPr>
            <p:ph type="body" idx="4294967295"/>
          </p:nvPr>
        </p:nvSpPr>
        <p:spPr>
          <a:xfrm>
            <a:off x="457200" y="844550"/>
            <a:ext cx="8229600" cy="3898900"/>
          </a:xfrm>
        </p:spPr>
        <p:txBody>
          <a:bodyPr/>
          <a:lstStyle/>
          <a:p>
            <a:pPr eaLnBrk="1" hangingPunct="1">
              <a:lnSpc>
                <a:spcPct val="120000"/>
              </a:lnSpc>
            </a:pPr>
            <a:r>
              <a:rPr lang="zh-CN" altLang="en-US" dirty="0"/>
              <a:t>介质故障是对系统影响最为严重的一种故障，严重影响数据库的可用性</a:t>
            </a:r>
          </a:p>
          <a:p>
            <a:pPr lvl="1" eaLnBrk="1" hangingPunct="1">
              <a:lnSpc>
                <a:spcPct val="120000"/>
              </a:lnSpc>
            </a:pPr>
            <a:r>
              <a:rPr lang="zh-CN" altLang="en-US" dirty="0"/>
              <a:t>介质故障恢复比较费时</a:t>
            </a:r>
          </a:p>
          <a:p>
            <a:pPr lvl="1" eaLnBrk="1" hangingPunct="1">
              <a:lnSpc>
                <a:spcPct val="120000"/>
              </a:lnSpc>
            </a:pPr>
            <a:r>
              <a:rPr lang="zh-CN" altLang="en-US" dirty="0"/>
              <a:t>为预防介质故障，数据库管理员必须周期性地转储数据库</a:t>
            </a:r>
          </a:p>
          <a:p>
            <a:pPr eaLnBrk="1" hangingPunct="1">
              <a:lnSpc>
                <a:spcPct val="120000"/>
              </a:lnSpc>
            </a:pPr>
            <a:r>
              <a:rPr lang="zh-CN" altLang="en-US" dirty="0"/>
              <a:t>提高数据库可用性的解决方案</a:t>
            </a:r>
          </a:p>
          <a:p>
            <a:pPr lvl="1" eaLnBrk="1" hangingPunct="1">
              <a:lnSpc>
                <a:spcPct val="120000"/>
              </a:lnSpc>
            </a:pPr>
            <a:r>
              <a:rPr lang="zh-CN" altLang="en-US" dirty="0"/>
              <a:t>数据库镜像（</a:t>
            </a:r>
            <a:r>
              <a:rPr lang="en-US" altLang="zh-CN" dirty="0"/>
              <a:t>Mirror</a:t>
            </a:r>
            <a:r>
              <a:rPr lang="zh-CN" altLang="en-US" dirty="0"/>
              <a:t>）</a:t>
            </a:r>
          </a:p>
        </p:txBody>
      </p:sp>
    </p:spTree>
    <p:extLst>
      <p:ext uri="{BB962C8B-B14F-4D97-AF65-F5344CB8AC3E}">
        <p14:creationId xmlns:p14="http://schemas.microsoft.com/office/powerpoint/2010/main" val="410801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076">
                                            <p:txEl>
                                              <p:pRg st="0" end="0"/>
                                            </p:txEl>
                                          </p:spTgt>
                                        </p:tgtEl>
                                        <p:attrNameLst>
                                          <p:attrName>style.visibility</p:attrName>
                                        </p:attrNameLst>
                                      </p:cBhvr>
                                      <p:to>
                                        <p:strVal val="visible"/>
                                      </p:to>
                                    </p:set>
                                    <p:animEffect transition="in" filter="wipe(left)">
                                      <p:cBhvr>
                                        <p:cTn id="7" dur="500"/>
                                        <p:tgtEl>
                                          <p:spTgt spid="3076">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076">
                                            <p:txEl>
                                              <p:pRg st="1" end="1"/>
                                            </p:txEl>
                                          </p:spTgt>
                                        </p:tgtEl>
                                        <p:attrNameLst>
                                          <p:attrName>style.visibility</p:attrName>
                                        </p:attrNameLst>
                                      </p:cBhvr>
                                      <p:to>
                                        <p:strVal val="visible"/>
                                      </p:to>
                                    </p:set>
                                    <p:animEffect transition="in" filter="wipe(left)">
                                      <p:cBhvr>
                                        <p:cTn id="11" dur="500"/>
                                        <p:tgtEl>
                                          <p:spTgt spid="3076">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076">
                                            <p:txEl>
                                              <p:pRg st="2" end="2"/>
                                            </p:txEl>
                                          </p:spTgt>
                                        </p:tgtEl>
                                        <p:attrNameLst>
                                          <p:attrName>style.visibility</p:attrName>
                                        </p:attrNameLst>
                                      </p:cBhvr>
                                      <p:to>
                                        <p:strVal val="visible"/>
                                      </p:to>
                                    </p:set>
                                    <p:animEffect transition="in" filter="wipe(left)">
                                      <p:cBhvr>
                                        <p:cTn id="15" dur="500"/>
                                        <p:tgtEl>
                                          <p:spTgt spid="307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3076">
                                            <p:txEl>
                                              <p:pRg st="3" end="3"/>
                                            </p:txEl>
                                          </p:spTgt>
                                        </p:tgtEl>
                                        <p:attrNameLst>
                                          <p:attrName>style.visibility</p:attrName>
                                        </p:attrNameLst>
                                      </p:cBhvr>
                                      <p:to>
                                        <p:strVal val="visible"/>
                                      </p:to>
                                    </p:set>
                                    <p:animEffect transition="in" filter="wipe(left)">
                                      <p:cBhvr>
                                        <p:cTn id="20" dur="500"/>
                                        <p:tgtEl>
                                          <p:spTgt spid="3076">
                                            <p:txEl>
                                              <p:pRg st="3" end="3"/>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3076">
                                            <p:txEl>
                                              <p:pRg st="4" end="4"/>
                                            </p:txEl>
                                          </p:spTgt>
                                        </p:tgtEl>
                                        <p:attrNameLst>
                                          <p:attrName>style.visibility</p:attrName>
                                        </p:attrNameLst>
                                      </p:cBhvr>
                                      <p:to>
                                        <p:strVal val="visible"/>
                                      </p:to>
                                    </p:set>
                                    <p:animEffect transition="in" filter="wipe(left)">
                                      <p:cBhvr>
                                        <p:cTn id="24" dur="500"/>
                                        <p:tgtEl>
                                          <p:spTgt spid="307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4099"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数据库镜像（续）</a:t>
            </a:r>
          </a:p>
        </p:txBody>
      </p:sp>
      <p:sp>
        <p:nvSpPr>
          <p:cNvPr id="4100" name="Rectangle 3"/>
          <p:cNvSpPr>
            <a:spLocks noGrp="1" noChangeArrowheads="1"/>
          </p:cNvSpPr>
          <p:nvPr>
            <p:ph type="body" idx="4294967295"/>
          </p:nvPr>
        </p:nvSpPr>
        <p:spPr>
          <a:xfrm>
            <a:off x="457200" y="833438"/>
            <a:ext cx="8229600" cy="3371850"/>
          </a:xfrm>
        </p:spPr>
        <p:txBody>
          <a:bodyPr/>
          <a:lstStyle/>
          <a:p>
            <a:pPr eaLnBrk="1" hangingPunct="1">
              <a:spcBef>
                <a:spcPct val="0"/>
              </a:spcBef>
            </a:pPr>
            <a:r>
              <a:rPr lang="zh-CN" altLang="en-US" dirty="0"/>
              <a:t>数据库镜像</a:t>
            </a:r>
            <a:endParaRPr lang="zh-CN" altLang="en-US" sz="2400" dirty="0"/>
          </a:p>
          <a:p>
            <a:pPr lvl="1" eaLnBrk="1" hangingPunct="1">
              <a:spcBef>
                <a:spcPct val="0"/>
              </a:spcBef>
            </a:pPr>
            <a:r>
              <a:rPr lang="zh-CN" altLang="en-US" dirty="0"/>
              <a:t>数据库管理系统自动把整个数据库或其中的关键数据复制到另一个磁盘上</a:t>
            </a:r>
          </a:p>
          <a:p>
            <a:pPr lvl="1" eaLnBrk="1" hangingPunct="1">
              <a:spcBef>
                <a:spcPct val="0"/>
              </a:spcBef>
            </a:pPr>
            <a:r>
              <a:rPr lang="zh-CN" altLang="en-US" dirty="0"/>
              <a:t>数据库管理系统自动保证镜像数据与主数据的一致性</a:t>
            </a:r>
          </a:p>
          <a:p>
            <a:pPr lvl="1" eaLnBrk="1" hangingPunct="1">
              <a:spcBef>
                <a:spcPct val="0"/>
              </a:spcBef>
              <a:buFont typeface="Wingdings" pitchFamily="2" charset="2"/>
              <a:buNone/>
            </a:pPr>
            <a:r>
              <a:rPr lang="zh-CN" altLang="en-US" dirty="0"/>
              <a:t>   每当主数据库更新时，数据库管理系统自动把更新后的数据复制过去</a:t>
            </a:r>
          </a:p>
        </p:txBody>
      </p:sp>
      <p:pic>
        <p:nvPicPr>
          <p:cNvPr id="4101"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00113" y="3141663"/>
            <a:ext cx="7392987" cy="173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直接箭头连接符 2"/>
          <p:cNvCxnSpPr/>
          <p:nvPr/>
        </p:nvCxnSpPr>
        <p:spPr bwMode="auto">
          <a:xfrm>
            <a:off x="1835696" y="3795886"/>
            <a:ext cx="1584176" cy="0"/>
          </a:xfrm>
          <a:prstGeom prst="straightConnector1">
            <a:avLst/>
          </a:prstGeom>
          <a:noFill/>
          <a:ln w="28575" cap="flat" cmpd="sng" algn="ctr">
            <a:solidFill>
              <a:srgbClr val="FF0000"/>
            </a:solidFill>
            <a:prstDash val="solid"/>
            <a:round/>
            <a:headEnd type="none" w="med" len="med"/>
            <a:tailEnd type="arrow"/>
          </a:ln>
          <a:effectLst/>
        </p:spPr>
      </p:cxnSp>
      <p:sp>
        <p:nvSpPr>
          <p:cNvPr id="5" name="椭圆 4"/>
          <p:cNvSpPr/>
          <p:nvPr/>
        </p:nvSpPr>
        <p:spPr bwMode="auto">
          <a:xfrm>
            <a:off x="827584" y="3507854"/>
            <a:ext cx="1079599" cy="501377"/>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cxnSp>
        <p:nvCxnSpPr>
          <p:cNvPr id="10" name="直接箭头连接符 9"/>
          <p:cNvCxnSpPr/>
          <p:nvPr/>
        </p:nvCxnSpPr>
        <p:spPr bwMode="auto">
          <a:xfrm>
            <a:off x="4283968" y="3867894"/>
            <a:ext cx="935732" cy="0"/>
          </a:xfrm>
          <a:prstGeom prst="straightConnector1">
            <a:avLst/>
          </a:prstGeom>
          <a:noFill/>
          <a:ln w="28575" cap="flat" cmpd="sng" algn="ctr">
            <a:solidFill>
              <a:srgbClr val="FF0000"/>
            </a:solidFill>
            <a:prstDash val="sysDash"/>
            <a:round/>
            <a:headEnd type="none" w="med" len="med"/>
            <a:tailEnd type="arrow"/>
          </a:ln>
          <a:effectLst/>
        </p:spPr>
      </p:cxnSp>
      <p:sp>
        <p:nvSpPr>
          <p:cNvPr id="11" name="椭圆 10"/>
          <p:cNvSpPr/>
          <p:nvPr/>
        </p:nvSpPr>
        <p:spPr bwMode="auto">
          <a:xfrm>
            <a:off x="3419873" y="3507854"/>
            <a:ext cx="792088" cy="576064"/>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3" name="椭圆 12"/>
          <p:cNvSpPr/>
          <p:nvPr/>
        </p:nvSpPr>
        <p:spPr bwMode="auto">
          <a:xfrm>
            <a:off x="5220072" y="3579862"/>
            <a:ext cx="792088" cy="576064"/>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392792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00">
                                            <p:txEl>
                                              <p:pRg st="1" end="1"/>
                                            </p:txEl>
                                          </p:spTgt>
                                        </p:tgtEl>
                                        <p:attrNameLst>
                                          <p:attrName>style.visibility</p:attrName>
                                        </p:attrNameLst>
                                      </p:cBhvr>
                                      <p:to>
                                        <p:strVal val="visible"/>
                                      </p:to>
                                    </p:set>
                                    <p:animEffect transition="in" filter="wipe(left)">
                                      <p:cBhvr>
                                        <p:cTn id="7" dur="500"/>
                                        <p:tgtEl>
                                          <p:spTgt spid="410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00">
                                            <p:txEl>
                                              <p:pRg st="2" end="2"/>
                                            </p:txEl>
                                          </p:spTgt>
                                        </p:tgtEl>
                                        <p:attrNameLst>
                                          <p:attrName>style.visibility</p:attrName>
                                        </p:attrNameLst>
                                      </p:cBhvr>
                                      <p:to>
                                        <p:strVal val="visible"/>
                                      </p:to>
                                    </p:set>
                                    <p:animEffect transition="in" filter="wipe(left)">
                                      <p:cBhvr>
                                        <p:cTn id="12" dur="500"/>
                                        <p:tgtEl>
                                          <p:spTgt spid="4100">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4100">
                                            <p:txEl>
                                              <p:pRg st="3" end="3"/>
                                            </p:txEl>
                                          </p:spTgt>
                                        </p:tgtEl>
                                        <p:attrNameLst>
                                          <p:attrName>style.visibility</p:attrName>
                                        </p:attrNameLst>
                                      </p:cBhvr>
                                      <p:to>
                                        <p:strVal val="visible"/>
                                      </p:to>
                                    </p:set>
                                    <p:animEffect transition="in" filter="wipe(left)">
                                      <p:cBhvr>
                                        <p:cTn id="15" dur="500"/>
                                        <p:tgtEl>
                                          <p:spTgt spid="4100">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101"/>
                                        </p:tgtEl>
                                        <p:attrNameLst>
                                          <p:attrName>style.visibility</p:attrName>
                                        </p:attrNameLst>
                                      </p:cBhvr>
                                      <p:to>
                                        <p:strVal val="visible"/>
                                      </p:to>
                                    </p:set>
                                    <p:animEffect transition="in" filter="wipe(left)">
                                      <p:cBhvr>
                                        <p:cTn id="20" dur="500"/>
                                        <p:tgtEl>
                                          <p:spTgt spid="4101"/>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wheel(1)">
                                      <p:cBhvr>
                                        <p:cTn id="25" dur="1000"/>
                                        <p:tgtEl>
                                          <p:spTgt spid="5"/>
                                        </p:tgtEl>
                                      </p:cBhvr>
                                    </p:animEffect>
                                  </p:childTnLst>
                                </p:cTn>
                              </p:par>
                            </p:childTnLst>
                          </p:cTn>
                        </p:par>
                        <p:par>
                          <p:cTn id="26" fill="hold">
                            <p:stCondLst>
                              <p:cond delay="1000"/>
                            </p:stCondLst>
                            <p:childTnLst>
                              <p:par>
                                <p:cTn id="27" presetID="10" presetClass="exit" presetSubtype="0" fill="hold" grpId="1" nodeType="afterEffect">
                                  <p:stCondLst>
                                    <p:cond delay="500"/>
                                  </p:stCondLst>
                                  <p:childTnLst>
                                    <p:animEffect transition="out" filter="fade">
                                      <p:cBhvr>
                                        <p:cTn id="28" dur="500"/>
                                        <p:tgtEl>
                                          <p:spTgt spid="5"/>
                                        </p:tgtEl>
                                      </p:cBhvr>
                                    </p:animEffect>
                                    <p:set>
                                      <p:cBhvr>
                                        <p:cTn id="29" dur="1" fill="hold">
                                          <p:stCondLst>
                                            <p:cond delay="499"/>
                                          </p:stCondLst>
                                        </p:cTn>
                                        <p:tgtEl>
                                          <p:spTgt spid="5"/>
                                        </p:tgtEl>
                                        <p:attrNameLst>
                                          <p:attrName>style.visibility</p:attrName>
                                        </p:attrNameLst>
                                      </p:cBhvr>
                                      <p:to>
                                        <p:strVal val="hidden"/>
                                      </p:to>
                                    </p:set>
                                  </p:childTnLst>
                                </p:cTn>
                              </p:par>
                              <p:par>
                                <p:cTn id="30" presetID="22" presetClass="entr" presetSubtype="8" fill="hold" nodeType="with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left)">
                                      <p:cBhvr>
                                        <p:cTn id="32" dur="500"/>
                                        <p:tgtEl>
                                          <p:spTgt spid="3"/>
                                        </p:tgtEl>
                                      </p:cBhvr>
                                    </p:animEffect>
                                  </p:childTnLst>
                                </p:cTn>
                              </p:par>
                            </p:childTnLst>
                          </p:cTn>
                        </p:par>
                        <p:par>
                          <p:cTn id="33" fill="hold">
                            <p:stCondLst>
                              <p:cond delay="2000"/>
                            </p:stCondLst>
                            <p:childTnLst>
                              <p:par>
                                <p:cTn id="34" presetID="10" presetClass="exit" presetSubtype="0" fill="hold" nodeType="afterEffect">
                                  <p:stCondLst>
                                    <p:cond delay="500"/>
                                  </p:stCondLst>
                                  <p:childTnLst>
                                    <p:animEffect transition="out" filter="fade">
                                      <p:cBhvr>
                                        <p:cTn id="35" dur="500"/>
                                        <p:tgtEl>
                                          <p:spTgt spid="3"/>
                                        </p:tgtEl>
                                      </p:cBhvr>
                                    </p:animEffect>
                                    <p:set>
                                      <p:cBhvr>
                                        <p:cTn id="36" dur="1" fill="hold">
                                          <p:stCondLst>
                                            <p:cond delay="499"/>
                                          </p:stCondLst>
                                        </p:cTn>
                                        <p:tgtEl>
                                          <p:spTgt spid="3"/>
                                        </p:tgtEl>
                                        <p:attrNameLst>
                                          <p:attrName>style.visibility</p:attrName>
                                        </p:attrNameLst>
                                      </p:cBhvr>
                                      <p:to>
                                        <p:strVal val="hidden"/>
                                      </p:to>
                                    </p:set>
                                  </p:childTnLst>
                                </p:cTn>
                              </p:par>
                              <p:par>
                                <p:cTn id="37" presetID="21" presetClass="entr" presetSubtype="1" fill="hold" grpId="0" nodeType="withEffect">
                                  <p:stCondLst>
                                    <p:cond delay="500"/>
                                  </p:stCondLst>
                                  <p:childTnLst>
                                    <p:set>
                                      <p:cBhvr>
                                        <p:cTn id="38" dur="1" fill="hold">
                                          <p:stCondLst>
                                            <p:cond delay="0"/>
                                          </p:stCondLst>
                                        </p:cTn>
                                        <p:tgtEl>
                                          <p:spTgt spid="11"/>
                                        </p:tgtEl>
                                        <p:attrNameLst>
                                          <p:attrName>style.visibility</p:attrName>
                                        </p:attrNameLst>
                                      </p:cBhvr>
                                      <p:to>
                                        <p:strVal val="visible"/>
                                      </p:to>
                                    </p:set>
                                    <p:animEffect transition="in" filter="wheel(1)">
                                      <p:cBhvr>
                                        <p:cTn id="39" dur="1000"/>
                                        <p:tgtEl>
                                          <p:spTgt spid="11"/>
                                        </p:tgtEl>
                                      </p:cBhvr>
                                    </p:animEffect>
                                  </p:childTnLst>
                                </p:cTn>
                              </p:par>
                            </p:childTnLst>
                          </p:cTn>
                        </p:par>
                        <p:par>
                          <p:cTn id="40" fill="hold">
                            <p:stCondLst>
                              <p:cond delay="3500"/>
                            </p:stCondLst>
                            <p:childTnLst>
                              <p:par>
                                <p:cTn id="41" presetID="10" presetClass="exit" presetSubtype="0" fill="hold" grpId="1" nodeType="afterEffect">
                                  <p:stCondLst>
                                    <p:cond delay="500"/>
                                  </p:stCondLst>
                                  <p:childTnLst>
                                    <p:animEffect transition="out" filter="fade">
                                      <p:cBhvr>
                                        <p:cTn id="42" dur="500"/>
                                        <p:tgtEl>
                                          <p:spTgt spid="11"/>
                                        </p:tgtEl>
                                      </p:cBhvr>
                                    </p:animEffect>
                                    <p:set>
                                      <p:cBhvr>
                                        <p:cTn id="43" dur="1" fill="hold">
                                          <p:stCondLst>
                                            <p:cond delay="499"/>
                                          </p:stCondLst>
                                        </p:cTn>
                                        <p:tgtEl>
                                          <p:spTgt spid="11"/>
                                        </p:tgtEl>
                                        <p:attrNameLst>
                                          <p:attrName>style.visibility</p:attrName>
                                        </p:attrNameLst>
                                      </p:cBhvr>
                                      <p:to>
                                        <p:strVal val="hidden"/>
                                      </p:to>
                                    </p:set>
                                  </p:childTnLst>
                                </p:cTn>
                              </p:par>
                              <p:par>
                                <p:cTn id="44" presetID="22" presetClass="entr" presetSubtype="8" fill="hold" nodeType="withEffect">
                                  <p:stCondLst>
                                    <p:cond delay="50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par>
                          <p:cTn id="47" fill="hold">
                            <p:stCondLst>
                              <p:cond delay="4500"/>
                            </p:stCondLst>
                            <p:childTnLst>
                              <p:par>
                                <p:cTn id="48" presetID="10" presetClass="exit" presetSubtype="0" fill="hold" nodeType="afterEffect">
                                  <p:stCondLst>
                                    <p:cond delay="500"/>
                                  </p:stCondLst>
                                  <p:childTnLst>
                                    <p:animEffect transition="out" filter="fade">
                                      <p:cBhvr>
                                        <p:cTn id="49" dur="500"/>
                                        <p:tgtEl>
                                          <p:spTgt spid="10"/>
                                        </p:tgtEl>
                                      </p:cBhvr>
                                    </p:animEffect>
                                    <p:set>
                                      <p:cBhvr>
                                        <p:cTn id="50" dur="1" fill="hold">
                                          <p:stCondLst>
                                            <p:cond delay="499"/>
                                          </p:stCondLst>
                                        </p:cTn>
                                        <p:tgtEl>
                                          <p:spTgt spid="10"/>
                                        </p:tgtEl>
                                        <p:attrNameLst>
                                          <p:attrName>style.visibility</p:attrName>
                                        </p:attrNameLst>
                                      </p:cBhvr>
                                      <p:to>
                                        <p:strVal val="hidden"/>
                                      </p:to>
                                    </p:set>
                                  </p:childTnLst>
                                </p:cTn>
                              </p:par>
                              <p:par>
                                <p:cTn id="51" presetID="21" presetClass="entr" presetSubtype="1" fill="hold" grpId="0" nodeType="withEffect">
                                  <p:stCondLst>
                                    <p:cond delay="500"/>
                                  </p:stCondLst>
                                  <p:childTnLst>
                                    <p:set>
                                      <p:cBhvr>
                                        <p:cTn id="52" dur="1" fill="hold">
                                          <p:stCondLst>
                                            <p:cond delay="0"/>
                                          </p:stCondLst>
                                        </p:cTn>
                                        <p:tgtEl>
                                          <p:spTgt spid="13"/>
                                        </p:tgtEl>
                                        <p:attrNameLst>
                                          <p:attrName>style.visibility</p:attrName>
                                        </p:attrNameLst>
                                      </p:cBhvr>
                                      <p:to>
                                        <p:strVal val="visible"/>
                                      </p:to>
                                    </p:set>
                                    <p:animEffect transition="in" filter="wheel(1)">
                                      <p:cBhvr>
                                        <p:cTn id="53" dur="1000"/>
                                        <p:tgtEl>
                                          <p:spTgt spid="13"/>
                                        </p:tgtEl>
                                      </p:cBhvr>
                                    </p:animEffect>
                                  </p:childTnLst>
                                </p:cTn>
                              </p:par>
                            </p:childTnLst>
                          </p:cTn>
                        </p:par>
                        <p:par>
                          <p:cTn id="54" fill="hold">
                            <p:stCondLst>
                              <p:cond delay="6000"/>
                            </p:stCondLst>
                            <p:childTnLst>
                              <p:par>
                                <p:cTn id="55" presetID="10" presetClass="exit" presetSubtype="0" fill="hold" grpId="1" nodeType="afterEffect">
                                  <p:stCondLst>
                                    <p:cond delay="500"/>
                                  </p:stCondLst>
                                  <p:childTnLst>
                                    <p:animEffect transition="out" filter="fade">
                                      <p:cBhvr>
                                        <p:cTn id="56" dur="500"/>
                                        <p:tgtEl>
                                          <p:spTgt spid="13"/>
                                        </p:tgtEl>
                                      </p:cBhvr>
                                    </p:animEffect>
                                    <p:set>
                                      <p:cBhvr>
                                        <p:cTn id="57"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1" grpId="0" animBg="1"/>
      <p:bldP spid="11" grpId="1" animBg="1"/>
      <p:bldP spid="13" grpId="0" animBg="1"/>
      <p:bldP spid="13" grpId="1"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5"/>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5123" name="Rectangle 2"/>
          <p:cNvSpPr>
            <a:spLocks noGrp="1" noChangeArrowheads="1"/>
          </p:cNvSpPr>
          <p:nvPr>
            <p:ph type="title" idx="4294967295"/>
          </p:nvPr>
        </p:nvSpPr>
        <p:spPr>
          <a:xfrm>
            <a:off x="914400" y="138113"/>
            <a:ext cx="7391400" cy="422275"/>
          </a:xfrm>
        </p:spPr>
        <p:txBody>
          <a:bodyPr/>
          <a:lstStyle/>
          <a:p>
            <a:pPr eaLnBrk="1" hangingPunct="1"/>
            <a:r>
              <a:rPr lang="zh-CN" altLang="zh-CN" sz="3600"/>
              <a:t>数据库镜像的用途</a:t>
            </a:r>
          </a:p>
        </p:txBody>
      </p:sp>
      <p:sp>
        <p:nvSpPr>
          <p:cNvPr id="5124" name="Rectangle 3"/>
          <p:cNvSpPr>
            <a:spLocks noGrp="1" noChangeArrowheads="1"/>
          </p:cNvSpPr>
          <p:nvPr>
            <p:ph type="body" sz="half" idx="4294967295"/>
          </p:nvPr>
        </p:nvSpPr>
        <p:spPr>
          <a:xfrm>
            <a:off x="179388" y="700088"/>
            <a:ext cx="8640762" cy="1568450"/>
          </a:xfrm>
        </p:spPr>
        <p:txBody>
          <a:bodyPr/>
          <a:lstStyle/>
          <a:p>
            <a:pPr eaLnBrk="1" hangingPunct="1">
              <a:lnSpc>
                <a:spcPct val="120000"/>
              </a:lnSpc>
            </a:pPr>
            <a:r>
              <a:rPr lang="zh-CN" altLang="en-US" sz="2400" dirty="0"/>
              <a:t>出现介质故障时</a:t>
            </a:r>
          </a:p>
          <a:p>
            <a:pPr lvl="1" eaLnBrk="1" hangingPunct="1">
              <a:lnSpc>
                <a:spcPct val="120000"/>
              </a:lnSpc>
            </a:pPr>
            <a:r>
              <a:rPr lang="zh-CN" altLang="en-US" sz="2000" dirty="0"/>
              <a:t>可由镜像磁盘继续提供使用 </a:t>
            </a:r>
          </a:p>
          <a:p>
            <a:pPr lvl="1" eaLnBrk="1" hangingPunct="1">
              <a:lnSpc>
                <a:spcPct val="120000"/>
              </a:lnSpc>
            </a:pPr>
            <a:r>
              <a:rPr lang="zh-CN" altLang="en-US" sz="2000" dirty="0"/>
              <a:t>同时数据库管理系统自动利用镜像磁盘数据进行数据库的恢复</a:t>
            </a:r>
          </a:p>
          <a:p>
            <a:pPr lvl="1" eaLnBrk="1" hangingPunct="1">
              <a:lnSpc>
                <a:spcPct val="120000"/>
              </a:lnSpc>
            </a:pPr>
            <a:r>
              <a:rPr lang="zh-CN" altLang="en-US" sz="2000" dirty="0"/>
              <a:t>不需要关闭系统和重装数据库副本</a:t>
            </a:r>
            <a:endParaRPr lang="en-US" altLang="zh-CN" sz="2000" dirty="0"/>
          </a:p>
        </p:txBody>
      </p:sp>
      <p:graphicFrame>
        <p:nvGraphicFramePr>
          <p:cNvPr id="5125" name="Object 4"/>
          <p:cNvGraphicFramePr>
            <a:graphicFrameLocks noGrp="1" noChangeAspect="1"/>
          </p:cNvGraphicFramePr>
          <p:nvPr>
            <p:ph sz="half" idx="4294967295"/>
          </p:nvPr>
        </p:nvGraphicFramePr>
        <p:xfrm>
          <a:off x="684213" y="2773363"/>
          <a:ext cx="7273925" cy="1797050"/>
        </p:xfrm>
        <a:graphic>
          <a:graphicData uri="http://schemas.openxmlformats.org/presentationml/2006/ole">
            <mc:AlternateContent xmlns:mc="http://schemas.openxmlformats.org/markup-compatibility/2006">
              <mc:Choice xmlns:v="urn:schemas-microsoft-com:vml" Requires="v">
                <p:oleObj r:id="rId2" imgW="23669841" imgH="7796825" progId="">
                  <p:embed/>
                </p:oleObj>
              </mc:Choice>
              <mc:Fallback>
                <p:oleObj r:id="rId2" imgW="23669841" imgH="7796825" progId="">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773363"/>
                        <a:ext cx="7273925" cy="1797050"/>
                      </a:xfrm>
                      <a:prstGeom prst="rect">
                        <a:avLst/>
                      </a:prstGeom>
                      <a:noFill/>
                      <a:effectLst/>
                      <a:extLst>
                        <a:ext uri="{909E8E84-426E-40DD-AFC4-6F175D3DCCD1}">
                          <a14:hiddenFill xmlns:a14="http://schemas.microsoft.com/office/drawing/2010/main">
                            <a:gradFill rotWithShape="0">
                              <a:gsLst>
                                <a:gs pos="0">
                                  <a:srgbClr val="FFFFFF"/>
                                </a:gs>
                                <a:gs pos="100000">
                                  <a:srgbClr val="BBBBBB"/>
                                </a:gs>
                              </a:gsLst>
                              <a:lin ang="5400000" scaled="1"/>
                            </a:gra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6" name="直接箭头连接符 5"/>
          <p:cNvCxnSpPr/>
          <p:nvPr/>
        </p:nvCxnSpPr>
        <p:spPr bwMode="auto">
          <a:xfrm>
            <a:off x="1619672" y="3651870"/>
            <a:ext cx="1584176" cy="0"/>
          </a:xfrm>
          <a:prstGeom prst="straightConnector1">
            <a:avLst/>
          </a:prstGeom>
          <a:noFill/>
          <a:ln w="28575" cap="flat" cmpd="sng" algn="ctr">
            <a:solidFill>
              <a:srgbClr val="FF0000"/>
            </a:solidFill>
            <a:prstDash val="solid"/>
            <a:round/>
            <a:headEnd type="none" w="med" len="med"/>
            <a:tailEnd type="arrow"/>
          </a:ln>
          <a:effectLst/>
        </p:spPr>
      </p:cxnSp>
      <p:sp>
        <p:nvSpPr>
          <p:cNvPr id="7" name="椭圆 6"/>
          <p:cNvSpPr/>
          <p:nvPr/>
        </p:nvSpPr>
        <p:spPr bwMode="auto">
          <a:xfrm>
            <a:off x="611560" y="3363838"/>
            <a:ext cx="1079599" cy="501377"/>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8" name="椭圆 7"/>
          <p:cNvSpPr/>
          <p:nvPr/>
        </p:nvSpPr>
        <p:spPr bwMode="auto">
          <a:xfrm>
            <a:off x="3203849" y="3363838"/>
            <a:ext cx="792088" cy="576064"/>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grpSp>
        <p:nvGrpSpPr>
          <p:cNvPr id="9" name="组合 8"/>
          <p:cNvGrpSpPr/>
          <p:nvPr/>
        </p:nvGrpSpPr>
        <p:grpSpPr>
          <a:xfrm>
            <a:off x="3420034" y="3559053"/>
            <a:ext cx="359718" cy="273621"/>
            <a:chOff x="8460432" y="2499742"/>
            <a:chExt cx="359718" cy="273621"/>
          </a:xfrm>
        </p:grpSpPr>
        <p:cxnSp>
          <p:nvCxnSpPr>
            <p:cNvPr id="3" name="直接连接符 2"/>
            <p:cNvCxnSpPr/>
            <p:nvPr/>
          </p:nvCxnSpPr>
          <p:spPr bwMode="auto">
            <a:xfrm>
              <a:off x="8460432" y="2499742"/>
              <a:ext cx="359718" cy="273621"/>
            </a:xfrm>
            <a:prstGeom prst="line">
              <a:avLst/>
            </a:prstGeom>
            <a:noFill/>
            <a:ln w="38100" cap="flat" cmpd="sng" algn="ctr">
              <a:solidFill>
                <a:srgbClr val="FF0000"/>
              </a:solidFill>
              <a:prstDash val="solid"/>
              <a:round/>
              <a:headEnd type="none" w="med" len="med"/>
              <a:tailEnd type="none" w="med" len="med"/>
            </a:ln>
            <a:effectLst/>
          </p:spPr>
        </p:cxnSp>
        <p:cxnSp>
          <p:nvCxnSpPr>
            <p:cNvPr id="5" name="直接连接符 4"/>
            <p:cNvCxnSpPr/>
            <p:nvPr/>
          </p:nvCxnSpPr>
          <p:spPr bwMode="auto">
            <a:xfrm flipH="1">
              <a:off x="8460432" y="2499742"/>
              <a:ext cx="359718" cy="273621"/>
            </a:xfrm>
            <a:prstGeom prst="line">
              <a:avLst/>
            </a:prstGeom>
            <a:noFill/>
            <a:ln w="38100" cap="flat" cmpd="sng" algn="ctr">
              <a:solidFill>
                <a:srgbClr val="FF0000"/>
              </a:solidFill>
              <a:prstDash val="solid"/>
              <a:round/>
              <a:headEnd type="none" w="med" len="med"/>
              <a:tailEnd type="none" w="med" len="med"/>
            </a:ln>
            <a:effectLst/>
          </p:spPr>
        </p:cxnSp>
      </p:grpSp>
      <p:grpSp>
        <p:nvGrpSpPr>
          <p:cNvPr id="13" name="组合 12"/>
          <p:cNvGrpSpPr/>
          <p:nvPr/>
        </p:nvGrpSpPr>
        <p:grpSpPr>
          <a:xfrm>
            <a:off x="1169581" y="3051544"/>
            <a:ext cx="4146698" cy="361507"/>
            <a:chOff x="1169581" y="3051544"/>
            <a:chExt cx="4146698" cy="361507"/>
          </a:xfrm>
        </p:grpSpPr>
        <p:sp>
          <p:nvSpPr>
            <p:cNvPr id="11" name="任意多边形 10"/>
            <p:cNvSpPr/>
            <p:nvPr/>
          </p:nvSpPr>
          <p:spPr>
            <a:xfrm>
              <a:off x="1169581" y="3062177"/>
              <a:ext cx="1509824" cy="350874"/>
            </a:xfrm>
            <a:custGeom>
              <a:avLst/>
              <a:gdLst>
                <a:gd name="connsiteX0" fmla="*/ 0 w 1509824"/>
                <a:gd name="connsiteY0" fmla="*/ 350874 h 350874"/>
                <a:gd name="connsiteX1" fmla="*/ 297712 w 1509824"/>
                <a:gd name="connsiteY1" fmla="*/ 233916 h 350874"/>
                <a:gd name="connsiteX2" fmla="*/ 680484 w 1509824"/>
                <a:gd name="connsiteY2" fmla="*/ 148856 h 350874"/>
                <a:gd name="connsiteX3" fmla="*/ 1169582 w 1509824"/>
                <a:gd name="connsiteY3" fmla="*/ 42530 h 350874"/>
                <a:gd name="connsiteX4" fmla="*/ 1509824 w 1509824"/>
                <a:gd name="connsiteY4" fmla="*/ 0 h 350874"/>
                <a:gd name="connsiteX5" fmla="*/ 1509824 w 1509824"/>
                <a:gd name="connsiteY5" fmla="*/ 0 h 350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9824" h="350874">
                  <a:moveTo>
                    <a:pt x="0" y="350874"/>
                  </a:moveTo>
                  <a:cubicBezTo>
                    <a:pt x="92149" y="309230"/>
                    <a:pt x="184298" y="267586"/>
                    <a:pt x="297712" y="233916"/>
                  </a:cubicBezTo>
                  <a:cubicBezTo>
                    <a:pt x="411126" y="200246"/>
                    <a:pt x="680484" y="148856"/>
                    <a:pt x="680484" y="148856"/>
                  </a:cubicBezTo>
                  <a:cubicBezTo>
                    <a:pt x="825796" y="116958"/>
                    <a:pt x="1031359" y="67339"/>
                    <a:pt x="1169582" y="42530"/>
                  </a:cubicBezTo>
                  <a:cubicBezTo>
                    <a:pt x="1307805" y="17721"/>
                    <a:pt x="1509824" y="0"/>
                    <a:pt x="1509824" y="0"/>
                  </a:cubicBezTo>
                  <a:lnTo>
                    <a:pt x="1509824" y="0"/>
                  </a:lnTo>
                </a:path>
              </a:pathLst>
            </a:custGeom>
            <a:ln w="28575">
              <a:solidFill>
                <a:srgbClr val="FF0000"/>
              </a:solidFill>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12" name="任意多边形 11"/>
            <p:cNvSpPr/>
            <p:nvPr/>
          </p:nvSpPr>
          <p:spPr>
            <a:xfrm>
              <a:off x="2647507" y="3051544"/>
              <a:ext cx="2668772" cy="283945"/>
            </a:xfrm>
            <a:custGeom>
              <a:avLst/>
              <a:gdLst>
                <a:gd name="connsiteX0" fmla="*/ 0 w 2668772"/>
                <a:gd name="connsiteY0" fmla="*/ 10633 h 283945"/>
                <a:gd name="connsiteX1" fmla="*/ 446567 w 2668772"/>
                <a:gd name="connsiteY1" fmla="*/ 0 h 283945"/>
                <a:gd name="connsiteX2" fmla="*/ 914400 w 2668772"/>
                <a:gd name="connsiteY2" fmla="*/ 10633 h 283945"/>
                <a:gd name="connsiteX3" fmla="*/ 1190846 w 2668772"/>
                <a:gd name="connsiteY3" fmla="*/ 42530 h 283945"/>
                <a:gd name="connsiteX4" fmla="*/ 1594884 w 2668772"/>
                <a:gd name="connsiteY4" fmla="*/ 74428 h 283945"/>
                <a:gd name="connsiteX5" fmla="*/ 1988288 w 2668772"/>
                <a:gd name="connsiteY5" fmla="*/ 127591 h 283945"/>
                <a:gd name="connsiteX6" fmla="*/ 2328530 w 2668772"/>
                <a:gd name="connsiteY6" fmla="*/ 180754 h 283945"/>
                <a:gd name="connsiteX7" fmla="*/ 2636874 w 2668772"/>
                <a:gd name="connsiteY7" fmla="*/ 276447 h 283945"/>
                <a:gd name="connsiteX8" fmla="*/ 2647507 w 2668772"/>
                <a:gd name="connsiteY8" fmla="*/ 276447 h 283945"/>
                <a:gd name="connsiteX9" fmla="*/ 2668772 w 2668772"/>
                <a:gd name="connsiteY9" fmla="*/ 265814 h 28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68772" h="283945">
                  <a:moveTo>
                    <a:pt x="0" y="10633"/>
                  </a:moveTo>
                  <a:cubicBezTo>
                    <a:pt x="149741" y="6202"/>
                    <a:pt x="294167" y="0"/>
                    <a:pt x="446567" y="0"/>
                  </a:cubicBezTo>
                  <a:cubicBezTo>
                    <a:pt x="598967" y="0"/>
                    <a:pt x="790354" y="3545"/>
                    <a:pt x="914400" y="10633"/>
                  </a:cubicBezTo>
                  <a:cubicBezTo>
                    <a:pt x="1038446" y="17721"/>
                    <a:pt x="1077432" y="31898"/>
                    <a:pt x="1190846" y="42530"/>
                  </a:cubicBezTo>
                  <a:cubicBezTo>
                    <a:pt x="1304260" y="53162"/>
                    <a:pt x="1461977" y="60251"/>
                    <a:pt x="1594884" y="74428"/>
                  </a:cubicBezTo>
                  <a:cubicBezTo>
                    <a:pt x="1727791" y="88605"/>
                    <a:pt x="1866014" y="109870"/>
                    <a:pt x="1988288" y="127591"/>
                  </a:cubicBezTo>
                  <a:cubicBezTo>
                    <a:pt x="2110562" y="145312"/>
                    <a:pt x="2220432" y="155945"/>
                    <a:pt x="2328530" y="180754"/>
                  </a:cubicBezTo>
                  <a:cubicBezTo>
                    <a:pt x="2436628" y="205563"/>
                    <a:pt x="2583711" y="260498"/>
                    <a:pt x="2636874" y="276447"/>
                  </a:cubicBezTo>
                  <a:cubicBezTo>
                    <a:pt x="2690037" y="292396"/>
                    <a:pt x="2642191" y="278219"/>
                    <a:pt x="2647507" y="276447"/>
                  </a:cubicBezTo>
                  <a:cubicBezTo>
                    <a:pt x="2652823" y="274675"/>
                    <a:pt x="2660797" y="270244"/>
                    <a:pt x="2668772" y="265814"/>
                  </a:cubicBezTo>
                </a:path>
              </a:pathLst>
            </a:custGeom>
            <a:ln w="28575">
              <a:solidFill>
                <a:srgbClr val="FF0000"/>
              </a:solidFill>
              <a:headEnd type="none" w="med" len="med"/>
              <a:tailEnd type="triangle" w="med" len="med"/>
            </a:ln>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grpSp>
      <p:sp>
        <p:nvSpPr>
          <p:cNvPr id="18" name="椭圆 17"/>
          <p:cNvSpPr/>
          <p:nvPr/>
        </p:nvSpPr>
        <p:spPr bwMode="auto">
          <a:xfrm>
            <a:off x="4932040" y="3363838"/>
            <a:ext cx="792088" cy="576064"/>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2736947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wipe(left)">
                                      <p:cBhvr>
                                        <p:cTn id="7" dur="500"/>
                                        <p:tgtEl>
                                          <p:spTgt spid="5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124">
                                            <p:txEl>
                                              <p:pRg st="1" end="1"/>
                                            </p:txEl>
                                          </p:spTgt>
                                        </p:tgtEl>
                                        <p:attrNameLst>
                                          <p:attrName>style.visibility</p:attrName>
                                        </p:attrNameLst>
                                      </p:cBhvr>
                                      <p:to>
                                        <p:strVal val="visible"/>
                                      </p:to>
                                    </p:set>
                                    <p:animEffect transition="in" filter="wipe(left)">
                                      <p:cBhvr>
                                        <p:cTn id="12" dur="500"/>
                                        <p:tgtEl>
                                          <p:spTgt spid="512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4">
                                            <p:txEl>
                                              <p:pRg st="2" end="2"/>
                                            </p:txEl>
                                          </p:spTgt>
                                        </p:tgtEl>
                                        <p:attrNameLst>
                                          <p:attrName>style.visibility</p:attrName>
                                        </p:attrNameLst>
                                      </p:cBhvr>
                                      <p:to>
                                        <p:strVal val="visible"/>
                                      </p:to>
                                    </p:set>
                                    <p:animEffect transition="in" filter="wipe(left)">
                                      <p:cBhvr>
                                        <p:cTn id="17" dur="500"/>
                                        <p:tgtEl>
                                          <p:spTgt spid="512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4">
                                            <p:txEl>
                                              <p:pRg st="3" end="3"/>
                                            </p:txEl>
                                          </p:spTgt>
                                        </p:tgtEl>
                                        <p:attrNameLst>
                                          <p:attrName>style.visibility</p:attrName>
                                        </p:attrNameLst>
                                      </p:cBhvr>
                                      <p:to>
                                        <p:strVal val="visible"/>
                                      </p:to>
                                    </p:set>
                                    <p:animEffect transition="in" filter="wipe(left)">
                                      <p:cBhvr>
                                        <p:cTn id="22" dur="500"/>
                                        <p:tgtEl>
                                          <p:spTgt spid="512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25"/>
                                        </p:tgtEl>
                                        <p:attrNameLst>
                                          <p:attrName>style.visibility</p:attrName>
                                        </p:attrNameLst>
                                      </p:cBhvr>
                                      <p:to>
                                        <p:strVal val="visible"/>
                                      </p:to>
                                    </p:set>
                                    <p:animEffect transition="in" filter="wipe(left)">
                                      <p:cBhvr>
                                        <p:cTn id="27" dur="500"/>
                                        <p:tgtEl>
                                          <p:spTgt spid="5125"/>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heel(1)">
                                      <p:cBhvr>
                                        <p:cTn id="32" dur="1000"/>
                                        <p:tgtEl>
                                          <p:spTgt spid="7"/>
                                        </p:tgtEl>
                                      </p:cBhvr>
                                    </p:animEffect>
                                  </p:childTnLst>
                                </p:cTn>
                              </p:par>
                            </p:childTnLst>
                          </p:cTn>
                        </p:par>
                        <p:par>
                          <p:cTn id="33" fill="hold">
                            <p:stCondLst>
                              <p:cond delay="1000"/>
                            </p:stCondLst>
                            <p:childTnLst>
                              <p:par>
                                <p:cTn id="34" presetID="22" presetClass="entr" presetSubtype="8" fill="hold" nodeType="afterEffect">
                                  <p:stCondLst>
                                    <p:cond delay="50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500"/>
                                        <p:tgtEl>
                                          <p:spTgt spid="6"/>
                                        </p:tgtEl>
                                      </p:cBhvr>
                                    </p:animEffect>
                                  </p:childTnLst>
                                </p:cTn>
                              </p:par>
                            </p:childTnLst>
                          </p:cTn>
                        </p:par>
                        <p:par>
                          <p:cTn id="37" fill="hold">
                            <p:stCondLst>
                              <p:cond delay="2000"/>
                            </p:stCondLst>
                            <p:childTnLst>
                              <p:par>
                                <p:cTn id="38" presetID="21" presetClass="entr" presetSubtype="1" fill="hold" grpId="0" nodeType="afterEffect">
                                  <p:stCondLst>
                                    <p:cond delay="500"/>
                                  </p:stCondLst>
                                  <p:childTnLst>
                                    <p:set>
                                      <p:cBhvr>
                                        <p:cTn id="39" dur="1" fill="hold">
                                          <p:stCondLst>
                                            <p:cond delay="0"/>
                                          </p:stCondLst>
                                        </p:cTn>
                                        <p:tgtEl>
                                          <p:spTgt spid="8"/>
                                        </p:tgtEl>
                                        <p:attrNameLst>
                                          <p:attrName>style.visibility</p:attrName>
                                        </p:attrNameLst>
                                      </p:cBhvr>
                                      <p:to>
                                        <p:strVal val="visible"/>
                                      </p:to>
                                    </p:set>
                                    <p:animEffect transition="in" filter="wheel(1)">
                                      <p:cBhvr>
                                        <p:cTn id="40" dur="10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9"/>
                                        </p:tgtEl>
                                        <p:attrNameLst>
                                          <p:attrName>style.visibility</p:attrName>
                                        </p:attrNameLst>
                                      </p:cBhvr>
                                      <p:to>
                                        <p:strVal val="visible"/>
                                      </p:to>
                                    </p:set>
                                    <p:animEffect transition="in" filter="fade">
                                      <p:cBhvr>
                                        <p:cTn id="45" dur="500"/>
                                        <p:tgtEl>
                                          <p:spTgt spid="9"/>
                                        </p:tgtEl>
                                      </p:cBhvr>
                                    </p:animEffect>
                                  </p:childTnLst>
                                </p:cTn>
                              </p:par>
                            </p:childTnLst>
                          </p:cTn>
                        </p:par>
                        <p:par>
                          <p:cTn id="46" fill="hold">
                            <p:stCondLst>
                              <p:cond delay="500"/>
                            </p:stCondLst>
                            <p:childTnLst>
                              <p:par>
                                <p:cTn id="47" presetID="10" presetClass="exit" presetSubtype="0" fill="hold" nodeType="afterEffect">
                                  <p:stCondLst>
                                    <p:cond delay="1000"/>
                                  </p:stCondLst>
                                  <p:childTnLst>
                                    <p:animEffect transition="out" filter="fade">
                                      <p:cBhvr>
                                        <p:cTn id="48" dur="500"/>
                                        <p:tgtEl>
                                          <p:spTgt spid="9"/>
                                        </p:tgtEl>
                                      </p:cBhvr>
                                    </p:animEffect>
                                    <p:set>
                                      <p:cBhvr>
                                        <p:cTn id="49" dur="1" fill="hold">
                                          <p:stCondLst>
                                            <p:cond delay="499"/>
                                          </p:stCondLst>
                                        </p:cTn>
                                        <p:tgtEl>
                                          <p:spTgt spid="9"/>
                                        </p:tgtEl>
                                        <p:attrNameLst>
                                          <p:attrName>style.visibility</p:attrName>
                                        </p:attrNameLst>
                                      </p:cBhvr>
                                      <p:to>
                                        <p:strVal val="hidden"/>
                                      </p:to>
                                    </p:set>
                                  </p:childTnLst>
                                </p:cTn>
                              </p:par>
                              <p:par>
                                <p:cTn id="50" presetID="10" presetClass="exit" presetSubtype="0" fill="hold" grpId="1" nodeType="withEffect">
                                  <p:stCondLst>
                                    <p:cond delay="1000"/>
                                  </p:stCondLst>
                                  <p:childTnLst>
                                    <p:animEffect transition="out" filter="fade">
                                      <p:cBhvr>
                                        <p:cTn id="51" dur="500"/>
                                        <p:tgtEl>
                                          <p:spTgt spid="8"/>
                                        </p:tgtEl>
                                      </p:cBhvr>
                                    </p:animEffect>
                                    <p:set>
                                      <p:cBhvr>
                                        <p:cTn id="52" dur="1" fill="hold">
                                          <p:stCondLst>
                                            <p:cond delay="499"/>
                                          </p:stCondLst>
                                        </p:cTn>
                                        <p:tgtEl>
                                          <p:spTgt spid="8"/>
                                        </p:tgtEl>
                                        <p:attrNameLst>
                                          <p:attrName>style.visibility</p:attrName>
                                        </p:attrNameLst>
                                      </p:cBhvr>
                                      <p:to>
                                        <p:strVal val="hidden"/>
                                      </p:to>
                                    </p:set>
                                  </p:childTnLst>
                                </p:cTn>
                              </p:par>
                              <p:par>
                                <p:cTn id="53" presetID="10" presetClass="exit" presetSubtype="0" fill="hold" nodeType="withEffect">
                                  <p:stCondLst>
                                    <p:cond delay="1000"/>
                                  </p:stCondLst>
                                  <p:childTnLst>
                                    <p:animEffect transition="out" filter="fade">
                                      <p:cBhvr>
                                        <p:cTn id="54" dur="500"/>
                                        <p:tgtEl>
                                          <p:spTgt spid="6"/>
                                        </p:tgtEl>
                                      </p:cBhvr>
                                    </p:animEffect>
                                    <p:set>
                                      <p:cBhvr>
                                        <p:cTn id="55" dur="1" fill="hold">
                                          <p:stCondLst>
                                            <p:cond delay="499"/>
                                          </p:stCondLst>
                                        </p:cTn>
                                        <p:tgtEl>
                                          <p:spTgt spid="6"/>
                                        </p:tgtEl>
                                        <p:attrNameLst>
                                          <p:attrName>style.visibility</p:attrName>
                                        </p:attrNameLst>
                                      </p:cBhvr>
                                      <p:to>
                                        <p:strVal val="hidden"/>
                                      </p:to>
                                    </p:set>
                                  </p:childTnLst>
                                </p:cTn>
                              </p:par>
                            </p:childTnLst>
                          </p:cTn>
                        </p:par>
                        <p:par>
                          <p:cTn id="56" fill="hold">
                            <p:stCondLst>
                              <p:cond delay="2000"/>
                            </p:stCondLst>
                            <p:childTnLst>
                              <p:par>
                                <p:cTn id="57" presetID="22" presetClass="entr" presetSubtype="8" fill="hold" nodeType="afterEffect">
                                  <p:stCondLst>
                                    <p:cond delay="500"/>
                                  </p:stCondLst>
                                  <p:childTnLst>
                                    <p:set>
                                      <p:cBhvr>
                                        <p:cTn id="58" dur="1" fill="hold">
                                          <p:stCondLst>
                                            <p:cond delay="0"/>
                                          </p:stCondLst>
                                        </p:cTn>
                                        <p:tgtEl>
                                          <p:spTgt spid="13"/>
                                        </p:tgtEl>
                                        <p:attrNameLst>
                                          <p:attrName>style.visibility</p:attrName>
                                        </p:attrNameLst>
                                      </p:cBhvr>
                                      <p:to>
                                        <p:strVal val="visible"/>
                                      </p:to>
                                    </p:set>
                                    <p:animEffect transition="in" filter="wipe(left)">
                                      <p:cBhvr>
                                        <p:cTn id="59" dur="500"/>
                                        <p:tgtEl>
                                          <p:spTgt spid="13"/>
                                        </p:tgtEl>
                                      </p:cBhvr>
                                    </p:animEffect>
                                  </p:childTnLst>
                                </p:cTn>
                              </p:par>
                            </p:childTnLst>
                          </p:cTn>
                        </p:par>
                        <p:par>
                          <p:cTn id="60" fill="hold">
                            <p:stCondLst>
                              <p:cond delay="3000"/>
                            </p:stCondLst>
                            <p:childTnLst>
                              <p:par>
                                <p:cTn id="61" presetID="21" presetClass="entr" presetSubtype="1" fill="hold" grpId="0" nodeType="afterEffect">
                                  <p:stCondLst>
                                    <p:cond delay="500"/>
                                  </p:stCondLst>
                                  <p:childTnLst>
                                    <p:set>
                                      <p:cBhvr>
                                        <p:cTn id="62" dur="1" fill="hold">
                                          <p:stCondLst>
                                            <p:cond delay="0"/>
                                          </p:stCondLst>
                                        </p:cTn>
                                        <p:tgtEl>
                                          <p:spTgt spid="18"/>
                                        </p:tgtEl>
                                        <p:attrNameLst>
                                          <p:attrName>style.visibility</p:attrName>
                                        </p:attrNameLst>
                                      </p:cBhvr>
                                      <p:to>
                                        <p:strVal val="visible"/>
                                      </p:to>
                                    </p:set>
                                    <p:animEffect transition="in" filter="wheel(1)">
                                      <p:cBhvr>
                                        <p:cTn id="63" dur="1000"/>
                                        <p:tgtEl>
                                          <p:spTgt spid="18"/>
                                        </p:tgtEl>
                                      </p:cBhvr>
                                    </p:animEffect>
                                  </p:childTnLst>
                                </p:cTn>
                              </p:par>
                            </p:childTnLst>
                          </p:cTn>
                        </p:par>
                        <p:par>
                          <p:cTn id="64" fill="hold">
                            <p:stCondLst>
                              <p:cond delay="4500"/>
                            </p:stCondLst>
                            <p:childTnLst>
                              <p:par>
                                <p:cTn id="65" presetID="10" presetClass="exit" presetSubtype="0" fill="hold" grpId="1" nodeType="afterEffect">
                                  <p:stCondLst>
                                    <p:cond delay="1500"/>
                                  </p:stCondLst>
                                  <p:childTnLst>
                                    <p:animEffect transition="out" filter="fade">
                                      <p:cBhvr>
                                        <p:cTn id="66" dur="500"/>
                                        <p:tgtEl>
                                          <p:spTgt spid="7"/>
                                        </p:tgtEl>
                                      </p:cBhvr>
                                    </p:animEffect>
                                    <p:set>
                                      <p:cBhvr>
                                        <p:cTn id="67" dur="1" fill="hold">
                                          <p:stCondLst>
                                            <p:cond delay="499"/>
                                          </p:stCondLst>
                                        </p:cTn>
                                        <p:tgtEl>
                                          <p:spTgt spid="7"/>
                                        </p:tgtEl>
                                        <p:attrNameLst>
                                          <p:attrName>style.visibility</p:attrName>
                                        </p:attrNameLst>
                                      </p:cBhvr>
                                      <p:to>
                                        <p:strVal val="hidden"/>
                                      </p:to>
                                    </p:set>
                                  </p:childTnLst>
                                </p:cTn>
                              </p:par>
                              <p:par>
                                <p:cTn id="68" presetID="10" presetClass="exit" presetSubtype="0" fill="hold" grpId="1" nodeType="withEffect">
                                  <p:stCondLst>
                                    <p:cond delay="1500"/>
                                  </p:stCondLst>
                                  <p:childTnLst>
                                    <p:animEffect transition="out" filter="fade">
                                      <p:cBhvr>
                                        <p:cTn id="69" dur="500"/>
                                        <p:tgtEl>
                                          <p:spTgt spid="18"/>
                                        </p:tgtEl>
                                      </p:cBhvr>
                                    </p:animEffect>
                                    <p:set>
                                      <p:cBhvr>
                                        <p:cTn id="70" dur="1" fill="hold">
                                          <p:stCondLst>
                                            <p:cond delay="499"/>
                                          </p:stCondLst>
                                        </p:cTn>
                                        <p:tgtEl>
                                          <p:spTgt spid="18"/>
                                        </p:tgtEl>
                                        <p:attrNameLst>
                                          <p:attrName>style.visibility</p:attrName>
                                        </p:attrNameLst>
                                      </p:cBhvr>
                                      <p:to>
                                        <p:strVal val="hidden"/>
                                      </p:to>
                                    </p:set>
                                  </p:childTnLst>
                                </p:cTn>
                              </p:par>
                              <p:par>
                                <p:cTn id="71" presetID="10" presetClass="exit" presetSubtype="0" fill="hold" nodeType="withEffect">
                                  <p:stCondLst>
                                    <p:cond delay="1500"/>
                                  </p:stCondLst>
                                  <p:childTnLst>
                                    <p:animEffect transition="out" filter="fade">
                                      <p:cBhvr>
                                        <p:cTn id="72" dur="500"/>
                                        <p:tgtEl>
                                          <p:spTgt spid="13"/>
                                        </p:tgtEl>
                                      </p:cBhvr>
                                    </p:animEffect>
                                    <p:set>
                                      <p:cBhvr>
                                        <p:cTn id="7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8" grpId="0" animBg="1"/>
      <p:bldP spid="18" grpId="1"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6147" name="Rectangle 2"/>
          <p:cNvSpPr>
            <a:spLocks noGrp="1" noChangeArrowheads="1"/>
          </p:cNvSpPr>
          <p:nvPr>
            <p:ph type="title" idx="4294967295"/>
          </p:nvPr>
        </p:nvSpPr>
        <p:spPr>
          <a:xfrm>
            <a:off x="914400" y="138113"/>
            <a:ext cx="7391400" cy="422275"/>
          </a:xfrm>
        </p:spPr>
        <p:txBody>
          <a:bodyPr/>
          <a:lstStyle/>
          <a:p>
            <a:pPr eaLnBrk="1" hangingPunct="1"/>
            <a:r>
              <a:rPr lang="zh-CN" altLang="zh-CN" sz="3600"/>
              <a:t>数据库镜像（续）</a:t>
            </a:r>
          </a:p>
        </p:txBody>
      </p:sp>
      <p:sp>
        <p:nvSpPr>
          <p:cNvPr id="6148" name="Rectangle 8"/>
          <p:cNvSpPr>
            <a:spLocks noChangeArrowheads="1"/>
          </p:cNvSpPr>
          <p:nvPr/>
        </p:nvSpPr>
        <p:spPr bwMode="auto">
          <a:xfrm>
            <a:off x="428625" y="788988"/>
            <a:ext cx="8229600" cy="16927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marL="342900" indent="-342900">
              <a:spcBef>
                <a:spcPts val="600"/>
              </a:spcBef>
              <a:spcAft>
                <a:spcPts val="600"/>
              </a:spcAft>
              <a:buSzPct val="100000"/>
              <a:buFont typeface="Wingdings" pitchFamily="2" charset="2"/>
              <a:buChar char="v"/>
            </a:pPr>
            <a:r>
              <a:rPr lang="zh-CN" altLang="en-US" sz="2400" b="1" dirty="0">
                <a:latin typeface="Times New Roman" pitchFamily="18" charset="0"/>
              </a:rPr>
              <a:t>没有出现故障时</a:t>
            </a:r>
          </a:p>
          <a:p>
            <a:pPr marL="708025" lvl="1" indent="-250825">
              <a:spcBef>
                <a:spcPts val="600"/>
              </a:spcBef>
              <a:spcAft>
                <a:spcPts val="600"/>
              </a:spcAft>
              <a:buFont typeface="Wingdings" pitchFamily="2" charset="2"/>
              <a:buChar char="n"/>
            </a:pPr>
            <a:r>
              <a:rPr lang="zh-CN" altLang="en-US" sz="2000" b="1" dirty="0">
                <a:latin typeface="Times New Roman" pitchFamily="18" charset="0"/>
              </a:rPr>
              <a:t>可用于并发操作</a:t>
            </a:r>
          </a:p>
          <a:p>
            <a:pPr marL="708025" lvl="1" indent="-250825">
              <a:spcBef>
                <a:spcPts val="600"/>
              </a:spcBef>
              <a:spcAft>
                <a:spcPts val="600"/>
              </a:spcAft>
              <a:buFont typeface="Wingdings" pitchFamily="2" charset="2"/>
              <a:buChar char="n"/>
            </a:pPr>
            <a:r>
              <a:rPr lang="zh-CN" altLang="en-US" sz="2000" b="1" dirty="0">
                <a:latin typeface="Times New Roman" pitchFamily="18" charset="0"/>
              </a:rPr>
              <a:t>一个用户对数据加排他锁修改数据，其他用户可以读镜像数据库上的数据，而不必等待该用户释放锁 </a:t>
            </a:r>
          </a:p>
        </p:txBody>
      </p:sp>
      <p:pic>
        <p:nvPicPr>
          <p:cNvPr id="6149" name="Picture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2838450"/>
            <a:ext cx="7743825" cy="181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椭圆 1"/>
          <p:cNvSpPr/>
          <p:nvPr/>
        </p:nvSpPr>
        <p:spPr bwMode="auto">
          <a:xfrm>
            <a:off x="2051720" y="3219822"/>
            <a:ext cx="864096" cy="360040"/>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
        <p:nvSpPr>
          <p:cNvPr id="7" name="椭圆 6"/>
          <p:cNvSpPr/>
          <p:nvPr/>
        </p:nvSpPr>
        <p:spPr bwMode="auto">
          <a:xfrm>
            <a:off x="6732240" y="2931790"/>
            <a:ext cx="864096" cy="1224136"/>
          </a:xfrm>
          <a:prstGeom prst="ellipse">
            <a:avLst/>
          </a:prstGeom>
          <a:noFill/>
          <a:ln w="285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 typeface="Arial" pitchFamily="34" charset="0"/>
              <a:buNone/>
              <a:tabLst/>
            </a:pPr>
            <a:endParaRPr kumimoji="0" lang="zh-CN" altLang="en-US" sz="1800" b="0" i="0" u="none" strike="noStrike" cap="none" normalizeH="0" baseline="0">
              <a:ln>
                <a:noFill/>
              </a:ln>
              <a:solidFill>
                <a:schemeClr val="tx1"/>
              </a:solidFill>
              <a:effectLst/>
              <a:latin typeface="Arial" pitchFamily="34" charset="0"/>
              <a:ea typeface="宋体" pitchFamily="2" charset="-122"/>
            </a:endParaRPr>
          </a:p>
        </p:txBody>
      </p:sp>
    </p:spTree>
    <p:extLst>
      <p:ext uri="{BB962C8B-B14F-4D97-AF65-F5344CB8AC3E}">
        <p14:creationId xmlns:p14="http://schemas.microsoft.com/office/powerpoint/2010/main" val="414350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148">
                                            <p:txEl>
                                              <p:pRg st="0" end="0"/>
                                            </p:txEl>
                                          </p:spTgt>
                                        </p:tgtEl>
                                        <p:attrNameLst>
                                          <p:attrName>style.visibility</p:attrName>
                                        </p:attrNameLst>
                                      </p:cBhvr>
                                      <p:to>
                                        <p:strVal val="visible"/>
                                      </p:to>
                                    </p:set>
                                    <p:animEffect transition="in" filter="wipe(left)">
                                      <p:cBhvr>
                                        <p:cTn id="7" dur="500"/>
                                        <p:tgtEl>
                                          <p:spTgt spid="614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48">
                                            <p:txEl>
                                              <p:pRg st="1" end="1"/>
                                            </p:txEl>
                                          </p:spTgt>
                                        </p:tgtEl>
                                        <p:attrNameLst>
                                          <p:attrName>style.visibility</p:attrName>
                                        </p:attrNameLst>
                                      </p:cBhvr>
                                      <p:to>
                                        <p:strVal val="visible"/>
                                      </p:to>
                                    </p:set>
                                    <p:animEffect transition="in" filter="wipe(left)">
                                      <p:cBhvr>
                                        <p:cTn id="12" dur="500"/>
                                        <p:tgtEl>
                                          <p:spTgt spid="614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48">
                                            <p:txEl>
                                              <p:pRg st="2" end="2"/>
                                            </p:txEl>
                                          </p:spTgt>
                                        </p:tgtEl>
                                        <p:attrNameLst>
                                          <p:attrName>style.visibility</p:attrName>
                                        </p:attrNameLst>
                                      </p:cBhvr>
                                      <p:to>
                                        <p:strVal val="visible"/>
                                      </p:to>
                                    </p:set>
                                    <p:animEffect transition="in" filter="wipe(left)">
                                      <p:cBhvr>
                                        <p:cTn id="17" dur="500"/>
                                        <p:tgtEl>
                                          <p:spTgt spid="614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49"/>
                                        </p:tgtEl>
                                        <p:attrNameLst>
                                          <p:attrName>style.visibility</p:attrName>
                                        </p:attrNameLst>
                                      </p:cBhvr>
                                      <p:to>
                                        <p:strVal val="visible"/>
                                      </p:to>
                                    </p:set>
                                    <p:animEffect transition="in" filter="wipe(left)">
                                      <p:cBhvr>
                                        <p:cTn id="22" dur="500"/>
                                        <p:tgtEl>
                                          <p:spTgt spid="6149"/>
                                        </p:tgtEl>
                                      </p:cBhvr>
                                    </p:animEffect>
                                  </p:childTnLst>
                                </p:cTn>
                              </p:par>
                            </p:childTnLst>
                          </p:cTn>
                        </p:par>
                      </p:childTnLst>
                    </p:cTn>
                  </p:par>
                  <p:par>
                    <p:cTn id="23" fill="hold">
                      <p:stCondLst>
                        <p:cond delay="indefinite"/>
                      </p:stCondLst>
                      <p:childTnLst>
                        <p:par>
                          <p:cTn id="24" fill="hold">
                            <p:stCondLst>
                              <p:cond delay="0"/>
                            </p:stCondLst>
                            <p:childTnLst>
                              <p:par>
                                <p:cTn id="25" presetID="21"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heel(1)">
                                      <p:cBhvr>
                                        <p:cTn id="27" dur="1000"/>
                                        <p:tgtEl>
                                          <p:spTgt spid="2"/>
                                        </p:tgtEl>
                                      </p:cBhvr>
                                    </p:animEffect>
                                  </p:childTnLst>
                                </p:cTn>
                              </p:par>
                            </p:childTnLst>
                          </p:cTn>
                        </p:par>
                        <p:par>
                          <p:cTn id="28" fill="hold">
                            <p:stCondLst>
                              <p:cond delay="1000"/>
                            </p:stCondLst>
                            <p:childTnLst>
                              <p:par>
                                <p:cTn id="29" presetID="21" presetClass="entr" presetSubtype="1" fill="hold" grpId="0" nodeType="afterEffect">
                                  <p:stCondLst>
                                    <p:cond delay="500"/>
                                  </p:stCondLst>
                                  <p:childTnLst>
                                    <p:set>
                                      <p:cBhvr>
                                        <p:cTn id="30" dur="1" fill="hold">
                                          <p:stCondLst>
                                            <p:cond delay="0"/>
                                          </p:stCondLst>
                                        </p:cTn>
                                        <p:tgtEl>
                                          <p:spTgt spid="7"/>
                                        </p:tgtEl>
                                        <p:attrNameLst>
                                          <p:attrName>style.visibility</p:attrName>
                                        </p:attrNameLst>
                                      </p:cBhvr>
                                      <p:to>
                                        <p:strVal val="visible"/>
                                      </p:to>
                                    </p:set>
                                    <p:animEffect transition="in" filter="wheel(1)">
                                      <p:cBhvr>
                                        <p:cTn id="31"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7171" name="Rectangle 2"/>
          <p:cNvSpPr>
            <a:spLocks noGrp="1" noChangeArrowheads="1"/>
          </p:cNvSpPr>
          <p:nvPr>
            <p:ph type="title" idx="4294967295"/>
          </p:nvPr>
        </p:nvSpPr>
        <p:spPr>
          <a:xfrm>
            <a:off x="914400" y="192088"/>
            <a:ext cx="7391400" cy="422275"/>
          </a:xfrm>
        </p:spPr>
        <p:txBody>
          <a:bodyPr/>
          <a:lstStyle/>
          <a:p>
            <a:pPr eaLnBrk="1" hangingPunct="1"/>
            <a:r>
              <a:rPr lang="zh-CN" altLang="zh-CN" sz="3600"/>
              <a:t>数据库镜像（续）</a:t>
            </a:r>
          </a:p>
        </p:txBody>
      </p:sp>
      <p:sp>
        <p:nvSpPr>
          <p:cNvPr id="7172" name="Rectangle 3"/>
          <p:cNvSpPr>
            <a:spLocks noGrp="1" noChangeArrowheads="1"/>
          </p:cNvSpPr>
          <p:nvPr>
            <p:ph type="body" idx="4294967295"/>
          </p:nvPr>
        </p:nvSpPr>
        <p:spPr>
          <a:xfrm>
            <a:off x="457200" y="898525"/>
            <a:ext cx="8229600" cy="3844925"/>
          </a:xfrm>
        </p:spPr>
        <p:txBody>
          <a:bodyPr/>
          <a:lstStyle/>
          <a:p>
            <a:pPr eaLnBrk="1" hangingPunct="1">
              <a:lnSpc>
                <a:spcPct val="150000"/>
              </a:lnSpc>
            </a:pPr>
            <a:r>
              <a:rPr lang="zh-CN" altLang="en-US" dirty="0"/>
              <a:t>频繁地复制数据自然会降低系统运行效率</a:t>
            </a:r>
          </a:p>
          <a:p>
            <a:pPr lvl="1" eaLnBrk="1" hangingPunct="1">
              <a:lnSpc>
                <a:spcPct val="150000"/>
              </a:lnSpc>
            </a:pPr>
            <a:endParaRPr lang="en-US" altLang="zh-CN" dirty="0"/>
          </a:p>
          <a:p>
            <a:pPr eaLnBrk="1" hangingPunct="1">
              <a:lnSpc>
                <a:spcPct val="150000"/>
              </a:lnSpc>
            </a:pPr>
            <a:r>
              <a:rPr lang="zh-CN" altLang="en-US" dirty="0"/>
              <a:t>在实际应用中用户往往只选择对</a:t>
            </a:r>
            <a:r>
              <a:rPr lang="zh-CN" altLang="en-US" dirty="0">
                <a:solidFill>
                  <a:srgbClr val="FF00FF"/>
                </a:solidFill>
              </a:rPr>
              <a:t>关键数据</a:t>
            </a:r>
            <a:r>
              <a:rPr lang="zh-CN" altLang="en-US" dirty="0"/>
              <a:t>和</a:t>
            </a:r>
            <a:r>
              <a:rPr lang="zh-CN" altLang="en-US" dirty="0">
                <a:solidFill>
                  <a:srgbClr val="FF00FF"/>
                </a:solidFill>
              </a:rPr>
              <a:t>日志文件</a:t>
            </a:r>
            <a:r>
              <a:rPr lang="zh-CN" altLang="en-US" dirty="0"/>
              <a:t>镜像。而不是对整个数据库进行镜像</a:t>
            </a:r>
          </a:p>
        </p:txBody>
      </p:sp>
    </p:spTree>
    <p:extLst>
      <p:ext uri="{BB962C8B-B14F-4D97-AF65-F5344CB8AC3E}">
        <p14:creationId xmlns:p14="http://schemas.microsoft.com/office/powerpoint/2010/main" val="4134664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72">
                                            <p:txEl>
                                              <p:pRg st="0" end="0"/>
                                            </p:txEl>
                                          </p:spTgt>
                                        </p:tgtEl>
                                        <p:attrNameLst>
                                          <p:attrName>style.visibility</p:attrName>
                                        </p:attrNameLst>
                                      </p:cBhvr>
                                      <p:to>
                                        <p:strVal val="visible"/>
                                      </p:to>
                                    </p:set>
                                    <p:animEffect transition="in" filter="wipe(left)">
                                      <p:cBhvr>
                                        <p:cTn id="7" dur="500"/>
                                        <p:tgtEl>
                                          <p:spTgt spid="717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72">
                                            <p:txEl>
                                              <p:pRg st="2" end="2"/>
                                            </p:txEl>
                                          </p:spTgt>
                                        </p:tgtEl>
                                        <p:attrNameLst>
                                          <p:attrName>style.visibility</p:attrName>
                                        </p:attrNameLst>
                                      </p:cBhvr>
                                      <p:to>
                                        <p:strVal val="visible"/>
                                      </p:to>
                                    </p:set>
                                    <p:animEffect transition="in" filter="wipe(left)">
                                      <p:cBhvr>
                                        <p:cTn id="12" dur="500"/>
                                        <p:tgtEl>
                                          <p:spTgt spid="717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9219" name="Rectangle 2"/>
          <p:cNvSpPr>
            <a:spLocks noGrp="1" noChangeArrowheads="1"/>
          </p:cNvSpPr>
          <p:nvPr>
            <p:ph type="title" idx="4294967295"/>
          </p:nvPr>
        </p:nvSpPr>
        <p:spPr>
          <a:xfrm>
            <a:off x="914400" y="192088"/>
            <a:ext cx="7391400" cy="422275"/>
          </a:xfrm>
        </p:spPr>
        <p:txBody>
          <a:bodyPr/>
          <a:lstStyle/>
          <a:p>
            <a:pPr eaLnBrk="1" hangingPunct="1"/>
            <a:r>
              <a:rPr lang="zh-CN" altLang="en-US" sz="3600" dirty="0"/>
              <a:t>本章小结</a:t>
            </a:r>
          </a:p>
        </p:txBody>
      </p:sp>
      <p:sp>
        <p:nvSpPr>
          <p:cNvPr id="9220" name="Rectangle 3"/>
          <p:cNvSpPr>
            <a:spLocks noGrp="1" noChangeArrowheads="1"/>
          </p:cNvSpPr>
          <p:nvPr>
            <p:ph type="body" idx="4294967295"/>
          </p:nvPr>
        </p:nvSpPr>
        <p:spPr>
          <a:xfrm>
            <a:off x="457200" y="898525"/>
            <a:ext cx="8229600" cy="3844925"/>
          </a:xfrm>
        </p:spPr>
        <p:txBody>
          <a:bodyPr/>
          <a:lstStyle/>
          <a:p>
            <a:pPr eaLnBrk="1" hangingPunct="1">
              <a:lnSpc>
                <a:spcPct val="180000"/>
              </a:lnSpc>
            </a:pPr>
            <a:r>
              <a:rPr lang="zh-CN" altLang="en-US" dirty="0"/>
              <a:t>事务的概念和性质</a:t>
            </a:r>
            <a:endParaRPr lang="en-US" altLang="zh-CN" dirty="0"/>
          </a:p>
          <a:p>
            <a:pPr lvl="1" eaLnBrk="1" hangingPunct="1">
              <a:lnSpc>
                <a:spcPct val="180000"/>
              </a:lnSpc>
            </a:pPr>
            <a:r>
              <a:rPr lang="zh-CN" altLang="en-US" dirty="0"/>
              <a:t>事务是数据库的逻辑工作单位</a:t>
            </a:r>
          </a:p>
          <a:p>
            <a:pPr lvl="1" eaLnBrk="1" hangingPunct="1">
              <a:lnSpc>
                <a:spcPct val="180000"/>
              </a:lnSpc>
            </a:pPr>
            <a:r>
              <a:rPr lang="zh-CN" altLang="en-US" dirty="0"/>
              <a:t>数据库管理系统保证系统中一切事务的原子性、一致性、隔离性和持续性，就保证了数据库处于一致状态</a:t>
            </a:r>
          </a:p>
          <a:p>
            <a:pPr eaLnBrk="1" hangingPunct="1"/>
            <a:endParaRPr lang="en-US" altLang="zh-CN" sz="2400" dirty="0"/>
          </a:p>
        </p:txBody>
      </p:sp>
    </p:spTree>
    <p:extLst>
      <p:ext uri="{BB962C8B-B14F-4D97-AF65-F5344CB8AC3E}">
        <p14:creationId xmlns:p14="http://schemas.microsoft.com/office/powerpoint/2010/main" val="5738172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0243" name="Rectangle 2"/>
          <p:cNvSpPr>
            <a:spLocks noGrp="1" noChangeArrowheads="1"/>
          </p:cNvSpPr>
          <p:nvPr>
            <p:ph type="title" idx="4294967295"/>
          </p:nvPr>
        </p:nvSpPr>
        <p:spPr>
          <a:xfrm>
            <a:off x="914400" y="192088"/>
            <a:ext cx="7391400" cy="422275"/>
          </a:xfrm>
        </p:spPr>
        <p:txBody>
          <a:bodyPr/>
          <a:lstStyle/>
          <a:p>
            <a:pPr eaLnBrk="1" hangingPunct="1"/>
            <a:r>
              <a:rPr lang="zh-CN" altLang="en-US" sz="3600" dirty="0"/>
              <a:t>本章</a:t>
            </a:r>
            <a:r>
              <a:rPr lang="zh-CN" altLang="zh-CN" sz="3600" dirty="0"/>
              <a:t>小结（续）</a:t>
            </a:r>
          </a:p>
        </p:txBody>
      </p:sp>
      <p:sp>
        <p:nvSpPr>
          <p:cNvPr id="10244" name="Rectangle 3"/>
          <p:cNvSpPr>
            <a:spLocks noGrp="1" noChangeArrowheads="1"/>
          </p:cNvSpPr>
          <p:nvPr>
            <p:ph type="body" idx="4294967295"/>
          </p:nvPr>
        </p:nvSpPr>
        <p:spPr>
          <a:xfrm>
            <a:off x="457200" y="898525"/>
            <a:ext cx="8229600" cy="3522663"/>
          </a:xfrm>
        </p:spPr>
        <p:txBody>
          <a:bodyPr/>
          <a:lstStyle/>
          <a:p>
            <a:pPr eaLnBrk="1" hangingPunct="1">
              <a:spcBef>
                <a:spcPts val="600"/>
              </a:spcBef>
              <a:spcAft>
                <a:spcPts val="600"/>
              </a:spcAft>
            </a:pPr>
            <a:r>
              <a:rPr lang="zh-CN" altLang="en-US" dirty="0"/>
              <a:t>故障的种类</a:t>
            </a:r>
            <a:endParaRPr lang="en-US" altLang="zh-CN" dirty="0"/>
          </a:p>
          <a:p>
            <a:pPr lvl="1" eaLnBrk="1" hangingPunct="1">
              <a:spcBef>
                <a:spcPts val="600"/>
              </a:spcBef>
              <a:spcAft>
                <a:spcPts val="600"/>
              </a:spcAft>
            </a:pPr>
            <a:r>
              <a:rPr lang="zh-CN" altLang="en-US" dirty="0"/>
              <a:t>事务故障</a:t>
            </a:r>
            <a:endParaRPr lang="en-US" altLang="zh-CN" dirty="0"/>
          </a:p>
          <a:p>
            <a:pPr lvl="1" eaLnBrk="1" hangingPunct="1">
              <a:spcBef>
                <a:spcPts val="600"/>
              </a:spcBef>
              <a:spcAft>
                <a:spcPts val="600"/>
              </a:spcAft>
            </a:pPr>
            <a:r>
              <a:rPr lang="zh-CN" altLang="en-US" dirty="0"/>
              <a:t>系统故障</a:t>
            </a:r>
            <a:endParaRPr lang="en-US" altLang="zh-CN" dirty="0"/>
          </a:p>
          <a:p>
            <a:pPr lvl="1" eaLnBrk="1" hangingPunct="1">
              <a:spcBef>
                <a:spcPts val="600"/>
              </a:spcBef>
              <a:spcAft>
                <a:spcPts val="600"/>
              </a:spcAft>
            </a:pPr>
            <a:r>
              <a:rPr lang="zh-CN" altLang="en-US" dirty="0"/>
              <a:t>介质故障</a:t>
            </a:r>
            <a:endParaRPr lang="en-US" altLang="zh-CN" dirty="0"/>
          </a:p>
        </p:txBody>
      </p:sp>
    </p:spTree>
    <p:extLst>
      <p:ext uri="{BB962C8B-B14F-4D97-AF65-F5344CB8AC3E}">
        <p14:creationId xmlns:p14="http://schemas.microsoft.com/office/powerpoint/2010/main" val="208021444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页脚占位符 4"/>
          <p:cNvSpPr txBox="1">
            <a:spLocks noGrp="1" noChangeArrowheads="1"/>
          </p:cNvSpPr>
          <p:nvPr/>
        </p:nvSpPr>
        <p:spPr bwMode="auto">
          <a:xfrm>
            <a:off x="5219700" y="4786313"/>
            <a:ext cx="3600450" cy="24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buFont typeface="Arial" charset="0"/>
              <a:defRPr>
                <a:solidFill>
                  <a:schemeClr val="tx1"/>
                </a:solidFill>
                <a:latin typeface="Arial" charset="0"/>
                <a:ea typeface="宋体" pitchFamily="2" charset="-122"/>
              </a:defRPr>
            </a:lvl6pPr>
            <a:lvl7pPr marL="2971800" indent="-228600" eaLnBrk="0" fontAlgn="base" hangingPunct="0">
              <a:spcBef>
                <a:spcPct val="0"/>
              </a:spcBef>
              <a:spcAft>
                <a:spcPct val="0"/>
              </a:spcAft>
              <a:buFont typeface="Arial" charset="0"/>
              <a:defRPr>
                <a:solidFill>
                  <a:schemeClr val="tx1"/>
                </a:solidFill>
                <a:latin typeface="Arial" charset="0"/>
                <a:ea typeface="宋体" pitchFamily="2" charset="-122"/>
              </a:defRPr>
            </a:lvl7pPr>
            <a:lvl8pPr marL="3429000" indent="-228600" eaLnBrk="0" fontAlgn="base" hangingPunct="0">
              <a:spcBef>
                <a:spcPct val="0"/>
              </a:spcBef>
              <a:spcAft>
                <a:spcPct val="0"/>
              </a:spcAft>
              <a:buFont typeface="Arial" charset="0"/>
              <a:defRPr>
                <a:solidFill>
                  <a:schemeClr val="tx1"/>
                </a:solidFill>
                <a:latin typeface="Arial" charset="0"/>
                <a:ea typeface="宋体" pitchFamily="2" charset="-122"/>
              </a:defRPr>
            </a:lvl8pPr>
            <a:lvl9pPr marL="3886200" indent="-228600" eaLnBrk="0" fontAlgn="base" hangingPunct="0">
              <a:spcBef>
                <a:spcPct val="0"/>
              </a:spcBef>
              <a:spcAft>
                <a:spcPct val="0"/>
              </a:spcAft>
              <a:buFont typeface="Arial" charset="0"/>
              <a:defRPr>
                <a:solidFill>
                  <a:schemeClr val="tx1"/>
                </a:solidFill>
                <a:latin typeface="Arial" charset="0"/>
                <a:ea typeface="宋体" pitchFamily="2" charset="-122"/>
              </a:defRPr>
            </a:lvl9pPr>
          </a:lstStyle>
          <a:p>
            <a:pPr eaLnBrk="1" hangingPunct="1"/>
            <a:endParaRPr lang="en-US" altLang="zh-CN" sz="1400">
              <a:solidFill>
                <a:srgbClr val="F03628"/>
              </a:solidFill>
            </a:endParaRPr>
          </a:p>
        </p:txBody>
      </p:sp>
      <p:sp>
        <p:nvSpPr>
          <p:cNvPr id="11267" name="Rectangle 2"/>
          <p:cNvSpPr>
            <a:spLocks noGrp="1" noChangeArrowheads="1"/>
          </p:cNvSpPr>
          <p:nvPr>
            <p:ph type="title" idx="4294967295"/>
          </p:nvPr>
        </p:nvSpPr>
        <p:spPr>
          <a:xfrm>
            <a:off x="914400" y="138113"/>
            <a:ext cx="7391400" cy="422275"/>
          </a:xfrm>
        </p:spPr>
        <p:txBody>
          <a:bodyPr/>
          <a:lstStyle/>
          <a:p>
            <a:pPr eaLnBrk="1" hangingPunct="1"/>
            <a:r>
              <a:rPr lang="zh-CN" altLang="en-US" sz="3600" dirty="0"/>
              <a:t>本章</a:t>
            </a:r>
            <a:r>
              <a:rPr lang="zh-CN" altLang="zh-CN" sz="3600" dirty="0"/>
              <a:t>小结（续）</a:t>
            </a:r>
          </a:p>
        </p:txBody>
      </p:sp>
      <p:sp>
        <p:nvSpPr>
          <p:cNvPr id="11268" name="Rectangle 3"/>
          <p:cNvSpPr>
            <a:spLocks noGrp="1" noChangeArrowheads="1"/>
          </p:cNvSpPr>
          <p:nvPr>
            <p:ph type="body" idx="4294967295"/>
          </p:nvPr>
        </p:nvSpPr>
        <p:spPr>
          <a:xfrm>
            <a:off x="457200" y="896938"/>
            <a:ext cx="8229600" cy="3630612"/>
          </a:xfrm>
        </p:spPr>
        <p:txBody>
          <a:bodyPr/>
          <a:lstStyle/>
          <a:p>
            <a:pPr eaLnBrk="1" hangingPunct="1">
              <a:spcBef>
                <a:spcPts val="1800"/>
              </a:spcBef>
              <a:spcAft>
                <a:spcPts val="600"/>
              </a:spcAft>
            </a:pPr>
            <a:r>
              <a:rPr lang="zh-CN" altLang="en-US" dirty="0"/>
              <a:t>恢复中最经常使用的技术</a:t>
            </a:r>
            <a:endParaRPr lang="en-US" altLang="zh-CN" dirty="0"/>
          </a:p>
          <a:p>
            <a:pPr lvl="1" eaLnBrk="1" hangingPunct="1">
              <a:spcBef>
                <a:spcPts val="600"/>
              </a:spcBef>
              <a:spcAft>
                <a:spcPts val="600"/>
              </a:spcAft>
            </a:pPr>
            <a:r>
              <a:rPr lang="zh-CN" altLang="en-US" dirty="0"/>
              <a:t>数据库转储</a:t>
            </a:r>
            <a:endParaRPr lang="en-US" altLang="zh-CN" dirty="0"/>
          </a:p>
          <a:p>
            <a:pPr lvl="1" eaLnBrk="1" hangingPunct="1">
              <a:spcBef>
                <a:spcPts val="600"/>
              </a:spcBef>
              <a:spcAft>
                <a:spcPts val="600"/>
              </a:spcAft>
            </a:pPr>
            <a:r>
              <a:rPr lang="zh-CN" altLang="en-US" dirty="0"/>
              <a:t>登记日志文件</a:t>
            </a:r>
          </a:p>
          <a:p>
            <a:pPr eaLnBrk="1" hangingPunct="1">
              <a:lnSpc>
                <a:spcPct val="140000"/>
              </a:lnSpc>
              <a:spcBef>
                <a:spcPts val="1800"/>
              </a:spcBef>
            </a:pPr>
            <a:r>
              <a:rPr lang="zh-CN" altLang="en-US" dirty="0"/>
              <a:t>恢复的基本原理</a:t>
            </a:r>
          </a:p>
          <a:p>
            <a:pPr lvl="1" eaLnBrk="1" hangingPunct="1">
              <a:lnSpc>
                <a:spcPct val="140000"/>
              </a:lnSpc>
            </a:pPr>
            <a:r>
              <a:rPr lang="zh-CN" altLang="en-US" dirty="0"/>
              <a:t>利用存储在后备副本、日志文件和数据库镜像中的冗余数据来重建数据库</a:t>
            </a:r>
            <a:endParaRPr lang="en-US" altLang="zh-CN" dirty="0"/>
          </a:p>
        </p:txBody>
      </p:sp>
    </p:spTree>
    <p:extLst>
      <p:ext uri="{BB962C8B-B14F-4D97-AF65-F5344CB8AC3E}">
        <p14:creationId xmlns:p14="http://schemas.microsoft.com/office/powerpoint/2010/main" val="2849297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68">
                                            <p:txEl>
                                              <p:pRg st="3" end="3"/>
                                            </p:txEl>
                                          </p:spTgt>
                                        </p:tgtEl>
                                        <p:attrNameLst>
                                          <p:attrName>style.visibility</p:attrName>
                                        </p:attrNameLst>
                                      </p:cBhvr>
                                      <p:to>
                                        <p:strVal val="visible"/>
                                      </p:to>
                                    </p:set>
                                    <p:animEffect transition="in" filter="wipe(left)">
                                      <p:cBhvr>
                                        <p:cTn id="7" dur="500"/>
                                        <p:tgtEl>
                                          <p:spTgt spid="11268">
                                            <p:txEl>
                                              <p:pRg st="3" end="3"/>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11268">
                                            <p:txEl>
                                              <p:pRg st="4" end="4"/>
                                            </p:txEl>
                                          </p:spTgt>
                                        </p:tgtEl>
                                        <p:attrNameLst>
                                          <p:attrName>style.visibility</p:attrName>
                                        </p:attrNameLst>
                                      </p:cBhvr>
                                      <p:to>
                                        <p:strVal val="visible"/>
                                      </p:to>
                                    </p:set>
                                    <p:animEffect transition="in" filter="wipe(left)">
                                      <p:cBhvr>
                                        <p:cTn id="10" dur="500"/>
                                        <p:tgtEl>
                                          <p:spTgt spid="1126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10396</TotalTime>
  <Words>6419</Words>
  <Application>Microsoft Macintosh PowerPoint</Application>
  <PresentationFormat>全屏显示(16:9)</PresentationFormat>
  <Paragraphs>1158</Paragraphs>
  <Slides>106</Slides>
  <Notes>6</Notes>
  <HiddenSlides>17</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0</vt:i4>
      </vt:variant>
      <vt:variant>
        <vt:lpstr>幻灯片标题</vt:lpstr>
      </vt:variant>
      <vt:variant>
        <vt:i4>106</vt:i4>
      </vt:variant>
    </vt:vector>
  </HeadingPairs>
  <TitlesOfParts>
    <vt:vector size="115" baseType="lpstr">
      <vt:lpstr>黑体</vt:lpstr>
      <vt:lpstr>华文楷体</vt:lpstr>
      <vt:lpstr>楷体_GB2312</vt:lpstr>
      <vt:lpstr>宋体</vt:lpstr>
      <vt:lpstr>Arial</vt:lpstr>
      <vt:lpstr>Calibri</vt:lpstr>
      <vt:lpstr>Times New Roman</vt:lpstr>
      <vt:lpstr>Wingdings</vt:lpstr>
      <vt:lpstr>数据库系统概论</vt:lpstr>
      <vt:lpstr>PowerPoint 演示文稿</vt:lpstr>
      <vt:lpstr>第11章  数据库恢复技术</vt:lpstr>
      <vt:lpstr>11.1  事务的基本概念</vt:lpstr>
      <vt:lpstr>11.1  事务的基本概念</vt:lpstr>
      <vt:lpstr>1.事务</vt:lpstr>
      <vt:lpstr>定义事务</vt:lpstr>
      <vt:lpstr>定义事务</vt:lpstr>
      <vt:lpstr>事务结束</vt:lpstr>
      <vt:lpstr>2.事务的特性（ACID特性）</vt:lpstr>
      <vt:lpstr>（1）原子性</vt:lpstr>
      <vt:lpstr>（2）一致性</vt:lpstr>
      <vt:lpstr>一致性与原子性</vt:lpstr>
      <vt:lpstr>（3）隔离性</vt:lpstr>
      <vt:lpstr>（4）持续性</vt:lpstr>
      <vt:lpstr>事务的特性 </vt:lpstr>
      <vt:lpstr>PowerPoint 演示文稿</vt:lpstr>
      <vt:lpstr>11.2  数据库恢复概述</vt:lpstr>
      <vt:lpstr>数据库恢复概述（续）</vt:lpstr>
      <vt:lpstr>PowerPoint 演示文稿</vt:lpstr>
      <vt:lpstr>故障的种类</vt:lpstr>
      <vt:lpstr>1.事务内部的故障</vt:lpstr>
      <vt:lpstr>通过事务程序本身发现的事务故障</vt:lpstr>
      <vt:lpstr>非预期的事务故障</vt:lpstr>
      <vt:lpstr>事务内部故障的恢复</vt:lpstr>
      <vt:lpstr>2.系统故障</vt:lpstr>
      <vt:lpstr>系统故障（续）</vt:lpstr>
      <vt:lpstr>系统故障的恢复</vt:lpstr>
      <vt:lpstr>系统故障的恢复</vt:lpstr>
      <vt:lpstr>3.介质故障</vt:lpstr>
      <vt:lpstr>故障小结</vt:lpstr>
      <vt:lpstr>恢复</vt:lpstr>
      <vt:lpstr>第11章  数据库恢复技术</vt:lpstr>
      <vt:lpstr>11.4  恢复的实现技术</vt:lpstr>
      <vt:lpstr>1.什么是数据转储</vt:lpstr>
      <vt:lpstr>数据转储（续）</vt:lpstr>
      <vt:lpstr>数据转储（续）</vt:lpstr>
      <vt:lpstr>2.转储方法</vt:lpstr>
      <vt:lpstr>（1）静态转储与动态转储</vt:lpstr>
      <vt:lpstr>静态转储与动态转储（续）</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静态转储与动态转储（续）</vt:lpstr>
      <vt:lpstr>PowerPoint 演示文稿</vt:lpstr>
      <vt:lpstr>PowerPoint 演示文稿</vt:lpstr>
      <vt:lpstr>PowerPoint 演示文稿</vt:lpstr>
      <vt:lpstr>PowerPoint 演示文稿</vt:lpstr>
      <vt:lpstr>（2）海量转储与增量转储</vt:lpstr>
      <vt:lpstr>（3）转储方法小结</vt:lpstr>
      <vt:lpstr>11.4.2  登记日志文件</vt:lpstr>
      <vt:lpstr>1.日志文件的格式和内容</vt:lpstr>
      <vt:lpstr>PowerPoint 演示文稿</vt:lpstr>
      <vt:lpstr>PowerPoint 演示文稿</vt:lpstr>
      <vt:lpstr>PowerPoint 演示文稿</vt:lpstr>
      <vt:lpstr>PowerPoint 演示文稿</vt:lpstr>
      <vt:lpstr>PowerPoint 演示文稿</vt:lpstr>
      <vt:lpstr>2.日志文件的作用</vt:lpstr>
      <vt:lpstr>日志文件的作用（续）</vt:lpstr>
      <vt:lpstr>PowerPoint 演示文稿</vt:lpstr>
      <vt:lpstr>3.登记日志文件</vt:lpstr>
      <vt:lpstr>登记日志文件（续）</vt:lpstr>
      <vt:lpstr>第11章  数据库恢复技术</vt:lpstr>
      <vt:lpstr>11.5  恢复策略</vt:lpstr>
      <vt:lpstr>1.  事务故障的恢复</vt:lpstr>
      <vt:lpstr>事务故障的恢复步骤</vt:lpstr>
      <vt:lpstr>2.  系统故障的恢复</vt:lpstr>
      <vt:lpstr>系统故障的恢复步骤</vt:lpstr>
      <vt:lpstr>系统故障的恢复步骤（续）</vt:lpstr>
      <vt:lpstr>3.  介质故障的恢复</vt:lpstr>
      <vt:lpstr>PowerPoint 演示文稿</vt:lpstr>
      <vt:lpstr>介质故障的恢复（续）</vt:lpstr>
      <vt:lpstr>介质故障的恢复（续）</vt:lpstr>
      <vt:lpstr>第11章  数据库恢复技术</vt:lpstr>
      <vt:lpstr>11.6  具有检查点的恢复技术</vt:lpstr>
      <vt:lpstr>问题的提出</vt:lpstr>
      <vt:lpstr>解决方案</vt:lpstr>
      <vt:lpstr>1.检查点记录</vt:lpstr>
      <vt:lpstr>2.重新开始文件</vt:lpstr>
      <vt:lpstr>3. 动态维护日志文件</vt:lpstr>
      <vt:lpstr>4. 恢复子系统的恢复策略</vt:lpstr>
      <vt:lpstr>恢复子系统的恢复策略（续）</vt:lpstr>
      <vt:lpstr>利用检查点的恢复策略（续）</vt:lpstr>
      <vt:lpstr>利用检查点的恢复策略（续）</vt:lpstr>
      <vt:lpstr>利用检查点的恢复策略（续）</vt:lpstr>
      <vt:lpstr>小结</vt:lpstr>
      <vt:lpstr>第11章  数据库恢复技术</vt:lpstr>
      <vt:lpstr>11.7  数据库镜像</vt:lpstr>
      <vt:lpstr>数据库镜像（续）</vt:lpstr>
      <vt:lpstr>数据库镜像的用途</vt:lpstr>
      <vt:lpstr>数据库镜像（续）</vt:lpstr>
      <vt:lpstr>数据库镜像（续）</vt:lpstr>
      <vt:lpstr>本章小结</vt:lpstr>
      <vt:lpstr>本章小结（续）</vt:lpstr>
      <vt:lpstr>本章小结（续）</vt:lpstr>
      <vt:lpstr>本章小结（续）</vt:lpstr>
      <vt:lpstr>本章小结（续）</vt:lpstr>
      <vt:lpstr>本章小结（续）</vt:lpstr>
      <vt:lpstr>习题</vt:lpstr>
      <vt:lpstr>习题</vt:lpstr>
      <vt:lpstr>习题</vt:lpstr>
      <vt:lpstr>习题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Shu</dc:creator>
  <cp:lastModifiedBy>li wen</cp:lastModifiedBy>
  <cp:revision>160</cp:revision>
  <dcterms:modified xsi:type="dcterms:W3CDTF">2024-11-21T10:51:33Z</dcterms:modified>
</cp:coreProperties>
</file>