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55"/>
  </p:notesMasterIdLst>
  <p:sldIdLst>
    <p:sldId id="1058" r:id="rId2"/>
    <p:sldId id="1006" r:id="rId3"/>
    <p:sldId id="1095" r:id="rId4"/>
    <p:sldId id="1096" r:id="rId5"/>
    <p:sldId id="1097" r:id="rId6"/>
    <p:sldId id="1098" r:id="rId7"/>
    <p:sldId id="1099" r:id="rId8"/>
    <p:sldId id="1101" r:id="rId9"/>
    <p:sldId id="1102" r:id="rId10"/>
    <p:sldId id="1103" r:id="rId11"/>
    <p:sldId id="1104" r:id="rId12"/>
    <p:sldId id="1105" r:id="rId13"/>
    <p:sldId id="1100" r:id="rId14"/>
    <p:sldId id="1107" r:id="rId15"/>
    <p:sldId id="1108" r:id="rId16"/>
    <p:sldId id="1145" r:id="rId17"/>
    <p:sldId id="1109" r:id="rId18"/>
    <p:sldId id="1110" r:id="rId19"/>
    <p:sldId id="1111" r:id="rId20"/>
    <p:sldId id="1113" r:id="rId21"/>
    <p:sldId id="1114" r:id="rId22"/>
    <p:sldId id="1115" r:id="rId23"/>
    <p:sldId id="1146" r:id="rId24"/>
    <p:sldId id="1116" r:id="rId25"/>
    <p:sldId id="1117" r:id="rId26"/>
    <p:sldId id="1118" r:id="rId27"/>
    <p:sldId id="1119" r:id="rId28"/>
    <p:sldId id="1120" r:id="rId29"/>
    <p:sldId id="1122" r:id="rId30"/>
    <p:sldId id="1123" r:id="rId31"/>
    <p:sldId id="1143" r:id="rId32"/>
    <p:sldId id="1112" r:id="rId33"/>
    <p:sldId id="1144" r:id="rId34"/>
    <p:sldId id="1125" r:id="rId35"/>
    <p:sldId id="1124" r:id="rId36"/>
    <p:sldId id="1127" r:id="rId37"/>
    <p:sldId id="1126" r:id="rId38"/>
    <p:sldId id="1128" r:id="rId39"/>
    <p:sldId id="1129" r:id="rId40"/>
    <p:sldId id="1130" r:id="rId41"/>
    <p:sldId id="1131" r:id="rId42"/>
    <p:sldId id="1132" r:id="rId43"/>
    <p:sldId id="1133" r:id="rId44"/>
    <p:sldId id="1134" r:id="rId45"/>
    <p:sldId id="1135" r:id="rId46"/>
    <p:sldId id="1136" r:id="rId47"/>
    <p:sldId id="1137" r:id="rId48"/>
    <p:sldId id="1138" r:id="rId49"/>
    <p:sldId id="1139" r:id="rId50"/>
    <p:sldId id="1140" r:id="rId51"/>
    <p:sldId id="1141" r:id="rId52"/>
    <p:sldId id="1142" r:id="rId53"/>
    <p:sldId id="904" r:id="rId54"/>
  </p:sldIdLst>
  <p:sldSz cx="12190413" cy="6859588"/>
  <p:notesSz cx="6761163" cy="99425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54027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108055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62082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216109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701375" algn="l" defTabSz="108055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3241650" algn="l" defTabSz="108055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781925" algn="l" defTabSz="108055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4322200" algn="l" defTabSz="108055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9A3CD"/>
    <a:srgbClr val="EAEAEA"/>
    <a:srgbClr val="2277B8"/>
    <a:srgbClr val="008080"/>
    <a:srgbClr val="269D80"/>
    <a:srgbClr val="006600"/>
    <a:srgbClr val="6CAC00"/>
    <a:srgbClr val="352F2F"/>
    <a:srgbClr val="663300"/>
    <a:srgbClr val="1C2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4" autoAdjust="0"/>
    <p:restoredTop sz="94431" autoAdjust="0"/>
  </p:normalViewPr>
  <p:slideViewPr>
    <p:cSldViewPr>
      <p:cViewPr varScale="1">
        <p:scale>
          <a:sx n="91" d="100"/>
          <a:sy n="91" d="100"/>
        </p:scale>
        <p:origin x="208" y="600"/>
      </p:cViewPr>
      <p:guideLst>
        <p:guide orient="horz" pos="2161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29761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62F39A-D1EB-41DE-93A8-CE84C38D0783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9850" y="746125"/>
            <a:ext cx="6621463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6117" y="4722694"/>
            <a:ext cx="5408930" cy="447413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29761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C2703E-2DCE-4048-BA9D-68B989FA44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4355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3972FD-C718-4762-B090-3B238B0AB96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34238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0545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47978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78370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5941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45130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6573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39497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26037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5835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1297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3972FD-C718-4762-B090-3B238B0AB96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9935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68955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64268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8376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50774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7425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61004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40794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65316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725096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5786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42649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12718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303205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6231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29507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02099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276992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99407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35306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363743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78907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72271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569748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658107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719364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537017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157583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17266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627668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751022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318473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7848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12048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29495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702813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272357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7632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09307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3160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49227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4895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922"/>
            <a:ext cx="10361851" cy="147036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7100"/>
            <a:ext cx="8533289" cy="17530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402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05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208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610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013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416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7819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22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2562CF-84C2-4DC5-9A09-652CDCC7B713}" type="datetimeFigureOut">
              <a:rPr lang="zh-CN" altLang="en-US"/>
              <a:pPr>
                <a:defRPr/>
              </a:pPr>
              <a:t>2024/5/21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AD371F-6295-4F8C-86F4-4B7EA72236F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15120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1714"/>
            <a:ext cx="7314248" cy="566871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916"/>
            <a:ext cx="7314248" cy="4115753"/>
          </a:xfrm>
        </p:spPr>
        <p:txBody>
          <a:bodyPr rtlCol="0">
            <a:normAutofit/>
          </a:bodyPr>
          <a:lstStyle>
            <a:lvl1pPr marL="0" indent="0">
              <a:buNone/>
              <a:defRPr sz="3700"/>
            </a:lvl1pPr>
            <a:lvl2pPr marL="540274" indent="0">
              <a:buNone/>
              <a:defRPr sz="3300"/>
            </a:lvl2pPr>
            <a:lvl3pPr marL="1080550" indent="0">
              <a:buNone/>
              <a:defRPr sz="2800"/>
            </a:lvl3pPr>
            <a:lvl4pPr marL="1620825" indent="0">
              <a:buNone/>
              <a:defRPr sz="2400"/>
            </a:lvl4pPr>
            <a:lvl5pPr marL="2161099" indent="0">
              <a:buNone/>
              <a:defRPr sz="2400"/>
            </a:lvl5pPr>
            <a:lvl6pPr marL="2701375" indent="0">
              <a:buNone/>
              <a:defRPr sz="2400"/>
            </a:lvl6pPr>
            <a:lvl7pPr marL="3241650" indent="0">
              <a:buNone/>
              <a:defRPr sz="2400"/>
            </a:lvl7pPr>
            <a:lvl8pPr marL="3781925" indent="0">
              <a:buNone/>
              <a:defRPr sz="2400"/>
            </a:lvl8pPr>
            <a:lvl9pPr marL="4322200" indent="0">
              <a:buNone/>
              <a:defRPr sz="24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8584"/>
            <a:ext cx="7314248" cy="805049"/>
          </a:xfrm>
        </p:spPr>
        <p:txBody>
          <a:bodyPr/>
          <a:lstStyle>
            <a:lvl1pPr marL="0" indent="0">
              <a:buNone/>
              <a:defRPr sz="1600"/>
            </a:lvl1pPr>
            <a:lvl2pPr marL="540274" indent="0">
              <a:buNone/>
              <a:defRPr sz="1500"/>
            </a:lvl2pPr>
            <a:lvl3pPr marL="1080550" indent="0">
              <a:buNone/>
              <a:defRPr sz="1200"/>
            </a:lvl3pPr>
            <a:lvl4pPr marL="1620825" indent="0">
              <a:buNone/>
              <a:defRPr sz="1100"/>
            </a:lvl4pPr>
            <a:lvl5pPr marL="2161099" indent="0">
              <a:buNone/>
              <a:defRPr sz="1100"/>
            </a:lvl5pPr>
            <a:lvl6pPr marL="2701375" indent="0">
              <a:buNone/>
              <a:defRPr sz="1100"/>
            </a:lvl6pPr>
            <a:lvl7pPr marL="3241650" indent="0">
              <a:buNone/>
              <a:defRPr sz="1100"/>
            </a:lvl7pPr>
            <a:lvl8pPr marL="3781925" indent="0">
              <a:buNone/>
              <a:defRPr sz="1100"/>
            </a:lvl8pPr>
            <a:lvl9pPr marL="4322200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F2D304-1B61-445C-8125-67B385A3BF8C}" type="datetimeFigureOut">
              <a:rPr lang="zh-CN" altLang="en-US"/>
              <a:pPr>
                <a:defRPr/>
              </a:pPr>
              <a:t>2024/5/21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DF4EAD-00C8-4F1C-9612-725F977C20A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15266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5B4482-745C-444A-B7A2-C5F796208378}" type="datetimeFigureOut">
              <a:rPr lang="zh-CN" altLang="en-US"/>
              <a:pPr>
                <a:defRPr/>
              </a:pPr>
              <a:t>2024/5/21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D2ABAB-8F9D-4B44-B387-F2985D44B20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0852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704"/>
            <a:ext cx="2742843" cy="585288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704"/>
            <a:ext cx="8025355" cy="585288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302D59-3269-4CF3-A995-124B870F16AE}" type="datetimeFigureOut">
              <a:rPr lang="zh-CN" altLang="en-US"/>
              <a:pPr>
                <a:defRPr/>
              </a:pPr>
              <a:t>2024/5/21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8E906F-AF9F-45B5-A20E-91D34438421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1919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33406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BDB806-C853-4A3E-BD7E-3BE65D30BF85}" type="datetimeFigureOut">
              <a:rPr lang="zh-CN" altLang="en-US"/>
              <a:pPr>
                <a:defRPr/>
              </a:pPr>
              <a:t>2024/5/21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E0DF45-DA80-48EF-9BED-B825FE64EE9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3873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7924"/>
            <a:ext cx="10361851" cy="1362391"/>
          </a:xfrm>
        </p:spPr>
        <p:txBody>
          <a:bodyPr anchor="t"/>
          <a:lstStyle>
            <a:lvl1pPr algn="l">
              <a:defRPr sz="47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7386"/>
            <a:ext cx="10361851" cy="150053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40274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8055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2082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16109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70137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24165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78192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322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D6DF6E-6F28-40AE-8856-B4B11770D7DC}" type="datetimeFigureOut">
              <a:rPr lang="zh-CN" altLang="en-US"/>
              <a:pPr>
                <a:defRPr/>
              </a:pPr>
              <a:t>2024/5/21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93FC3E-C7EB-4A11-9545-390B97ADFF6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31001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573"/>
            <a:ext cx="5384099" cy="4527011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573"/>
            <a:ext cx="5384099" cy="4527011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AF2D6D-C3FB-423E-AC11-943E9D7971B8}" type="datetimeFigureOut">
              <a:rPr lang="zh-CN" altLang="en-US"/>
              <a:pPr>
                <a:defRPr/>
              </a:pPr>
              <a:t>2024/5/21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88D8C7-B959-4711-80B0-2FEE46D8924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64768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470"/>
            <a:ext cx="5386216" cy="639911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40274" indent="0">
              <a:buNone/>
              <a:defRPr sz="2400" b="1"/>
            </a:lvl2pPr>
            <a:lvl3pPr marL="1080550" indent="0">
              <a:buNone/>
              <a:defRPr sz="2100" b="1"/>
            </a:lvl3pPr>
            <a:lvl4pPr marL="1620825" indent="0">
              <a:buNone/>
              <a:defRPr sz="1900" b="1"/>
            </a:lvl4pPr>
            <a:lvl5pPr marL="2161099" indent="0">
              <a:buNone/>
              <a:defRPr sz="1900" b="1"/>
            </a:lvl5pPr>
            <a:lvl6pPr marL="2701375" indent="0">
              <a:buNone/>
              <a:defRPr sz="1900" b="1"/>
            </a:lvl6pPr>
            <a:lvl7pPr marL="3241650" indent="0">
              <a:buNone/>
              <a:defRPr sz="1900" b="1"/>
            </a:lvl7pPr>
            <a:lvl8pPr marL="3781925" indent="0">
              <a:buNone/>
              <a:defRPr sz="1900" b="1"/>
            </a:lvl8pPr>
            <a:lvl9pPr marL="4322200" indent="0">
              <a:buNone/>
              <a:defRPr sz="19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5378"/>
            <a:ext cx="5386216" cy="39522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6" y="1535470"/>
            <a:ext cx="5388332" cy="639911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40274" indent="0">
              <a:buNone/>
              <a:defRPr sz="2400" b="1"/>
            </a:lvl2pPr>
            <a:lvl3pPr marL="1080550" indent="0">
              <a:buNone/>
              <a:defRPr sz="2100" b="1"/>
            </a:lvl3pPr>
            <a:lvl4pPr marL="1620825" indent="0">
              <a:buNone/>
              <a:defRPr sz="1900" b="1"/>
            </a:lvl4pPr>
            <a:lvl5pPr marL="2161099" indent="0">
              <a:buNone/>
              <a:defRPr sz="1900" b="1"/>
            </a:lvl5pPr>
            <a:lvl6pPr marL="2701375" indent="0">
              <a:buNone/>
              <a:defRPr sz="1900" b="1"/>
            </a:lvl6pPr>
            <a:lvl7pPr marL="3241650" indent="0">
              <a:buNone/>
              <a:defRPr sz="1900" b="1"/>
            </a:lvl7pPr>
            <a:lvl8pPr marL="3781925" indent="0">
              <a:buNone/>
              <a:defRPr sz="1900" b="1"/>
            </a:lvl8pPr>
            <a:lvl9pPr marL="4322200" indent="0">
              <a:buNone/>
              <a:defRPr sz="19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6" y="2175378"/>
            <a:ext cx="5388332" cy="39522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4294F0-8D4F-4292-864A-10B240A60BC8}" type="datetimeFigureOut">
              <a:rPr lang="zh-CN" altLang="en-US"/>
              <a:pPr>
                <a:defRPr/>
              </a:pPr>
              <a:t>2024/5/21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5BD3D3-2F85-45A7-9CE8-5CBE41B74AB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85069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EF52EA-E3C2-4B20-8C96-C16EE7C31C87}" type="datetimeFigureOut">
              <a:rPr lang="zh-CN" altLang="en-US"/>
              <a:pPr>
                <a:defRPr/>
              </a:pPr>
              <a:t>2024/5/21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01AAEC-1AB2-4FA3-B088-AC455504452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0928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9D33EE-5B92-4CD8-8982-F340FF25C829}" type="datetimeFigureOut">
              <a:rPr lang="zh-CN" altLang="en-US"/>
              <a:pPr>
                <a:defRPr/>
              </a:pPr>
              <a:t>2024/5/21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8A3D1D-B255-4449-9BDF-42DFEE7B1DC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01018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9D33EE-5B92-4CD8-8982-F340FF25C829}" type="datetimeFigureOut">
              <a:rPr lang="zh-CN" altLang="en-US"/>
              <a:pPr>
                <a:defRPr/>
              </a:pPr>
              <a:t>2024/5/21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8A3D1D-B255-4449-9BDF-42DFEE7B1DC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7874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7" y="273114"/>
            <a:ext cx="4010562" cy="1162320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4" y="273116"/>
            <a:ext cx="6814779" cy="5854469"/>
          </a:xfrm>
        </p:spPr>
        <p:txBody>
          <a:bodyPr/>
          <a:lstStyle>
            <a:lvl1pPr>
              <a:defRPr sz="3700"/>
            </a:lvl1pPr>
            <a:lvl2pPr>
              <a:defRPr sz="33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7" y="1435437"/>
            <a:ext cx="4010562" cy="4692149"/>
          </a:xfrm>
        </p:spPr>
        <p:txBody>
          <a:bodyPr/>
          <a:lstStyle>
            <a:lvl1pPr marL="0" indent="0">
              <a:buNone/>
              <a:defRPr sz="1600"/>
            </a:lvl1pPr>
            <a:lvl2pPr marL="540274" indent="0">
              <a:buNone/>
              <a:defRPr sz="1500"/>
            </a:lvl2pPr>
            <a:lvl3pPr marL="1080550" indent="0">
              <a:buNone/>
              <a:defRPr sz="1200"/>
            </a:lvl3pPr>
            <a:lvl4pPr marL="1620825" indent="0">
              <a:buNone/>
              <a:defRPr sz="1100"/>
            </a:lvl4pPr>
            <a:lvl5pPr marL="2161099" indent="0">
              <a:buNone/>
              <a:defRPr sz="1100"/>
            </a:lvl5pPr>
            <a:lvl6pPr marL="2701375" indent="0">
              <a:buNone/>
              <a:defRPr sz="1100"/>
            </a:lvl6pPr>
            <a:lvl7pPr marL="3241650" indent="0">
              <a:buNone/>
              <a:defRPr sz="1100"/>
            </a:lvl7pPr>
            <a:lvl8pPr marL="3781925" indent="0">
              <a:buNone/>
              <a:defRPr sz="1100"/>
            </a:lvl8pPr>
            <a:lvl9pPr marL="4322200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0F39C9-9B38-4976-AD9B-000088FF3339}" type="datetimeFigureOut">
              <a:rPr lang="zh-CN" altLang="en-US"/>
              <a:pPr>
                <a:defRPr/>
              </a:pPr>
              <a:t>2024/5/21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ACFE0C-EDA0-49F9-99E0-FC8F24E734E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1294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dkUpDiag">
          <a:fgClr>
            <a:srgbClr val="F2F2F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521" y="274702"/>
            <a:ext cx="10971372" cy="1143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8055" tIns="54028" rIns="108055" bIns="5402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521" y="1600570"/>
            <a:ext cx="10971372" cy="4527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8055" tIns="54028" rIns="108055" bIns="5402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7824"/>
            <a:ext cx="2844430" cy="365210"/>
          </a:xfrm>
          <a:prstGeom prst="rect">
            <a:avLst/>
          </a:prstGeom>
        </p:spPr>
        <p:txBody>
          <a:bodyPr vert="horz" lIns="108055" tIns="54028" rIns="108055" bIns="54028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5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4559B22-674E-4673-A0BA-A1202FF2D3F7}" type="datetimeFigureOut">
              <a:rPr lang="zh-CN" altLang="en-US"/>
              <a:pPr>
                <a:defRPr/>
              </a:pPr>
              <a:t>2024/5/21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7824"/>
            <a:ext cx="3860297" cy="365210"/>
          </a:xfrm>
          <a:prstGeom prst="rect">
            <a:avLst/>
          </a:prstGeom>
        </p:spPr>
        <p:txBody>
          <a:bodyPr vert="horz" lIns="108055" tIns="54028" rIns="108055" bIns="54028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5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7824"/>
            <a:ext cx="2844430" cy="365210"/>
          </a:xfrm>
          <a:prstGeom prst="rect">
            <a:avLst/>
          </a:prstGeom>
        </p:spPr>
        <p:txBody>
          <a:bodyPr vert="horz" lIns="108055" tIns="54028" rIns="108055" bIns="54028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5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23FCA13-DE7D-41AD-AF0C-3C4A1D8213C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xStyles>
    <p:titleStyle>
      <a:lvl1pPr algn="ctr" rtl="0" fontAlgn="base">
        <a:spcBef>
          <a:spcPct val="0"/>
        </a:spcBef>
        <a:spcAft>
          <a:spcPct val="0"/>
        </a:spcAft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540274" algn="ctr" rtl="0" fontAlgn="base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1080550" algn="ctr" rtl="0" fontAlgn="base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620825" algn="ctr" rtl="0" fontAlgn="base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2161099" algn="ctr" rtl="0" fontAlgn="base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05206" indent="-405206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77947" indent="-337672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50688" indent="-270137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890962" indent="-270137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1238" indent="-270137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71512" indent="-270137" algn="l" defTabSz="108055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11787" indent="-270137" algn="l" defTabSz="108055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52063" indent="-270137" algn="l" defTabSz="108055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592337" indent="-270137" algn="l" defTabSz="108055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055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0274" algn="l" defTabSz="108055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0550" algn="l" defTabSz="108055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20825" algn="l" defTabSz="108055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61099" algn="l" defTabSz="108055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01375" algn="l" defTabSz="108055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41650" algn="l" defTabSz="108055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781925" algn="l" defTabSz="108055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22200" algn="l" defTabSz="108055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1516668"/>
            <a:ext cx="12190413" cy="3193160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50000">
                <a:schemeClr val="accent1">
                  <a:lumMod val="75000"/>
                </a:schemeClr>
              </a:gs>
              <a:gs pos="100000">
                <a:srgbClr val="00B0F0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0" y="6534834"/>
            <a:ext cx="12190413" cy="323514"/>
          </a:xfrm>
          <a:prstGeom prst="rect">
            <a:avLst/>
          </a:prstGeom>
          <a:solidFill>
            <a:srgbClr val="0042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5" name="TextBox 14"/>
          <p:cNvSpPr txBox="1"/>
          <p:nvPr/>
        </p:nvSpPr>
        <p:spPr>
          <a:xfrm>
            <a:off x="434540" y="2540568"/>
            <a:ext cx="11321331" cy="1015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999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5999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5999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章  用户和权限管理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475832" y="269491"/>
            <a:ext cx="7344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2277B8"/>
                </a:solidFill>
              </a:rPr>
              <a:t>《MySQL</a:t>
            </a:r>
            <a:r>
              <a:rPr lang="zh-CN" altLang="en-US" sz="2400" b="1" dirty="0">
                <a:solidFill>
                  <a:srgbClr val="2277B8"/>
                </a:solidFill>
              </a:rPr>
              <a:t>数据库应用教程</a:t>
            </a:r>
            <a:r>
              <a:rPr lang="en-US" altLang="zh-CN" sz="2400" b="1" dirty="0">
                <a:solidFill>
                  <a:srgbClr val="2277B8"/>
                </a:solidFill>
              </a:rPr>
              <a:t>》</a:t>
            </a:r>
            <a:r>
              <a:rPr lang="zh-CN" altLang="en-US" sz="2400" b="1" dirty="0">
                <a:solidFill>
                  <a:srgbClr val="2277B8"/>
                </a:solidFill>
              </a:rPr>
              <a:t> 刘瑞新主编 配套资源</a:t>
            </a:r>
          </a:p>
        </p:txBody>
      </p:sp>
    </p:spTree>
    <p:extLst>
      <p:ext uri="{BB962C8B-B14F-4D97-AF65-F5344CB8AC3E}">
        <p14:creationId xmlns:p14="http://schemas.microsoft.com/office/powerpoint/2010/main" val="33465817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30710" y="4223072"/>
            <a:ext cx="15315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66614" y="1285351"/>
            <a:ext cx="10657184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en-US" altLang="zh-CN" sz="24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tables_priv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</a:p>
          <a:p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DESC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mysql.tables_priv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zh-CN" altLang="en-US" sz="2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12.1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权限管理概述</a:t>
            </a:r>
          </a:p>
        </p:txBody>
      </p:sp>
    </p:spTree>
    <p:extLst>
      <p:ext uri="{BB962C8B-B14F-4D97-AF65-F5344CB8AC3E}">
        <p14:creationId xmlns:p14="http://schemas.microsoft.com/office/powerpoint/2010/main" val="38598324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30710" y="4223072"/>
            <a:ext cx="15315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66614" y="1285351"/>
            <a:ext cx="10657184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en-US" altLang="zh-CN" sz="24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columns_priv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</a:p>
          <a:p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DESC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mysql.columns_priv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12.1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权限管理概述</a:t>
            </a:r>
          </a:p>
        </p:txBody>
      </p:sp>
      <p:pic>
        <p:nvPicPr>
          <p:cNvPr id="8194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54646" y="3221018"/>
            <a:ext cx="8947544" cy="2004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5619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30710" y="4223072"/>
            <a:ext cx="15315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66614" y="1285351"/>
            <a:ext cx="10657184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en-US" altLang="zh-CN" sz="24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procs_priv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</a:p>
          <a:p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DESC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mysql.procs_priv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12.1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权限管理概述</a:t>
            </a:r>
          </a:p>
        </p:txBody>
      </p:sp>
      <p:pic>
        <p:nvPicPr>
          <p:cNvPr id="9218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98662" y="3050316"/>
            <a:ext cx="8865574" cy="2252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99560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30710" y="4223072"/>
            <a:ext cx="15315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06574" y="1285351"/>
            <a:ext cx="1144927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12.2.1 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语句管理用户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USER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语句创建新普通用户账号</a:t>
            </a:r>
          </a:p>
          <a:p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USER [IF NOT EXISTS] user_name1 [IDENTIFIED BY 'password']</a:t>
            </a:r>
          </a:p>
          <a:p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[, user_name2 [IDENTIFIED BY 'password'] [, …]];</a:t>
            </a:r>
          </a:p>
          <a:p>
            <a:endParaRPr lang="zh-CN" altLang="en-US" sz="24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注：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user_name</a:t>
            </a:r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指定用户账号，其格式为‘</a:t>
            </a:r>
            <a:r>
              <a:rPr lang="en-US" altLang="zh-CN" sz="2400" b="1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usename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'@'hostname'</a:t>
            </a:r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username</a:t>
            </a:r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是连接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服务器使用的用户名；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hostname</a:t>
            </a:r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是连接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的客户机名或地址，也可以是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地址，也可以是客户机名称，如果是本机，则使用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localhost</a:t>
            </a:r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。如果只给出账户中的用户名，而没有指定主机名，则主机名默认为“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”，表示一组主机。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12.2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用户管理</a:t>
            </a:r>
          </a:p>
        </p:txBody>
      </p:sp>
    </p:spTree>
    <p:extLst>
      <p:ext uri="{BB962C8B-B14F-4D97-AF65-F5344CB8AC3E}">
        <p14:creationId xmlns:p14="http://schemas.microsoft.com/office/powerpoint/2010/main" val="29698552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30710" y="4223072"/>
            <a:ext cx="15315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35388" y="1143406"/>
            <a:ext cx="1186447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12-3】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创建两个新用户，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test1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的密码为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abc123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test2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的密码为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654321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，只能在本机登录。创建一个新用户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test3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，无密码，可以在任意客户机上连接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服务器。</a:t>
            </a:r>
          </a:p>
          <a:p>
            <a:pPr indent="457200"/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457200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USER 'test1'@'localhost' IDENTIFIED BY 'abc123',</a:t>
            </a:r>
          </a:p>
          <a:p>
            <a:pPr lvl="1" indent="457200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'test2'@'localhost' IDENTIFIED BY '654321',</a:t>
            </a:r>
          </a:p>
          <a:p>
            <a:pPr lvl="1" indent="457200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test3;</a:t>
            </a:r>
          </a:p>
          <a:p>
            <a:pPr indent="457200"/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12.2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用户管理</a:t>
            </a:r>
          </a:p>
        </p:txBody>
      </p:sp>
    </p:spTree>
    <p:extLst>
      <p:ext uri="{BB962C8B-B14F-4D97-AF65-F5344CB8AC3E}">
        <p14:creationId xmlns:p14="http://schemas.microsoft.com/office/powerpoint/2010/main" val="17793683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30710" y="4223072"/>
            <a:ext cx="15315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03285" y="1117841"/>
            <a:ext cx="1065718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查看用户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* FROM </a:t>
            </a:r>
            <a:r>
              <a:rPr lang="en-US" altLang="zh-CN" sz="2400" b="1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mysql.user</a:t>
            </a:r>
            <a:endParaRPr lang="en-US" altLang="zh-CN" sz="24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WHERE User = '</a:t>
            </a:r>
            <a:r>
              <a:rPr lang="en-US" altLang="zh-CN" sz="2400" b="1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user_name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 AND Host = '</a:t>
            </a:r>
            <a:r>
              <a:rPr lang="en-US" altLang="zh-CN" sz="2400" b="1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host_name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';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12.2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用户管理</a:t>
            </a:r>
          </a:p>
        </p:txBody>
      </p:sp>
    </p:spTree>
    <p:extLst>
      <p:ext uri="{BB962C8B-B14F-4D97-AF65-F5344CB8AC3E}">
        <p14:creationId xmlns:p14="http://schemas.microsoft.com/office/powerpoint/2010/main" val="24171581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30710" y="4223072"/>
            <a:ext cx="15315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03285" y="1117841"/>
            <a:ext cx="10657184" cy="2277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12-4】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查看主机上的所有用户名。</a:t>
            </a:r>
          </a:p>
          <a:p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Host, User,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authentication_string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FROM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mysql.user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12.2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用户管理</a:t>
            </a:r>
          </a:p>
        </p:txBody>
      </p:sp>
      <p:pic>
        <p:nvPicPr>
          <p:cNvPr id="3074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90750" y="3069754"/>
            <a:ext cx="7935453" cy="2135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31210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55575" y="1285351"/>
            <a:ext cx="11844287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RENAME USER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修改用户名</a:t>
            </a:r>
          </a:p>
          <a:p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RENAME USER old_user1 TO new_user1 [, old_user2 TO new_user2, …]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12-5】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把本地用户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test1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的用户名改为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Alex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，主机名改为“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%”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；把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root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用户名改为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admin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RENAME USER 'test1'@'localhost' TO 'Alex'@'%', '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root'@'localhost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 TO 'admin'@'%';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12.2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用户管理</a:t>
            </a:r>
          </a:p>
        </p:txBody>
      </p:sp>
    </p:spTree>
    <p:extLst>
      <p:ext uri="{BB962C8B-B14F-4D97-AF65-F5344CB8AC3E}">
        <p14:creationId xmlns:p14="http://schemas.microsoft.com/office/powerpoint/2010/main" val="3578472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12775" y="1095264"/>
            <a:ext cx="10657184" cy="5201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Host, User,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authentication_string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FROM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mysql.user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注意：要把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admin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用户名改回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默认的用户名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root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RENAME USER 'admin'@'%' TO '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root'@'localhost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';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12.2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用户管理</a:t>
            </a:r>
          </a:p>
        </p:txBody>
      </p:sp>
      <p:pic>
        <p:nvPicPr>
          <p:cNvPr id="4098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90750" y="2039792"/>
            <a:ext cx="5935726" cy="16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09251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766614" y="1285351"/>
            <a:ext cx="10657184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修改用户密码</a:t>
            </a:r>
          </a:p>
          <a:p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）使用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ALTER USER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语句修改用户密码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ALTER USER </a:t>
            </a:r>
            <a:r>
              <a:rPr lang="en-US" altLang="zh-CN" sz="2400" b="1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user_name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IDENTIFIED BY '</a:t>
            </a:r>
            <a:r>
              <a:rPr lang="en-US" altLang="zh-CN" sz="2400" b="1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newpassword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';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12-6】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'Alex'@'%'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用户的密码更改为“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12345678”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ALTER USER 'Alex'@'%' IDENTIFIED BY '12345678';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12.2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用户管理</a:t>
            </a:r>
          </a:p>
        </p:txBody>
      </p:sp>
    </p:spTree>
    <p:extLst>
      <p:ext uri="{BB962C8B-B14F-4D97-AF65-F5344CB8AC3E}">
        <p14:creationId xmlns:p14="http://schemas.microsoft.com/office/powerpoint/2010/main" val="40918694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 5"/>
          <p:cNvSpPr/>
          <p:nvPr/>
        </p:nvSpPr>
        <p:spPr>
          <a:xfrm>
            <a:off x="1755" y="2481"/>
            <a:ext cx="4556303" cy="6857107"/>
          </a:xfrm>
          <a:custGeom>
            <a:avLst/>
            <a:gdLst>
              <a:gd name="connsiteX0" fmla="*/ 0 w 4556896"/>
              <a:gd name="connsiteY0" fmla="*/ 0 h 6858000"/>
              <a:gd name="connsiteX1" fmla="*/ 1071144 w 4556896"/>
              <a:gd name="connsiteY1" fmla="*/ 0 h 6858000"/>
              <a:gd name="connsiteX2" fmla="*/ 2110154 w 4556896"/>
              <a:gd name="connsiteY2" fmla="*/ 0 h 6858000"/>
              <a:gd name="connsiteX3" fmla="*/ 4556896 w 4556896"/>
              <a:gd name="connsiteY3" fmla="*/ 0 h 6858000"/>
              <a:gd name="connsiteX4" fmla="*/ 3485752 w 4556896"/>
              <a:gd name="connsiteY4" fmla="*/ 6858000 h 6858000"/>
              <a:gd name="connsiteX5" fmla="*/ 2110154 w 4556896"/>
              <a:gd name="connsiteY5" fmla="*/ 6858000 h 6858000"/>
              <a:gd name="connsiteX6" fmla="*/ 0 w 455689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56896" h="6858000">
                <a:moveTo>
                  <a:pt x="0" y="0"/>
                </a:moveTo>
                <a:lnTo>
                  <a:pt x="1071144" y="0"/>
                </a:lnTo>
                <a:lnTo>
                  <a:pt x="2110154" y="0"/>
                </a:lnTo>
                <a:lnTo>
                  <a:pt x="4556896" y="0"/>
                </a:lnTo>
                <a:lnTo>
                  <a:pt x="3485752" y="6858000"/>
                </a:lnTo>
                <a:lnTo>
                  <a:pt x="21101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25001" y="792286"/>
            <a:ext cx="2533901" cy="769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cxnSp>
        <p:nvCxnSpPr>
          <p:cNvPr id="10" name="直接连接符 9"/>
          <p:cNvCxnSpPr>
            <a:cxnSpLocks/>
          </p:cNvCxnSpPr>
          <p:nvPr/>
        </p:nvCxnSpPr>
        <p:spPr>
          <a:xfrm>
            <a:off x="696778" y="792285"/>
            <a:ext cx="1569456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cxnSpLocks/>
          </p:cNvCxnSpPr>
          <p:nvPr/>
        </p:nvCxnSpPr>
        <p:spPr>
          <a:xfrm>
            <a:off x="696778" y="1552697"/>
            <a:ext cx="1569456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AF76E348-435B-4DD9-B696-95733FBE56C0}"/>
              </a:ext>
            </a:extLst>
          </p:cNvPr>
          <p:cNvSpPr/>
          <p:nvPr/>
        </p:nvSpPr>
        <p:spPr>
          <a:xfrm>
            <a:off x="4295006" y="2133650"/>
            <a:ext cx="7272808" cy="3494487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章  用户和权限管理</a:t>
            </a:r>
            <a:endParaRPr lang="en-US" altLang="zh-CN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12.1  </a:t>
            </a: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权限管理概述</a:t>
            </a:r>
          </a:p>
          <a:p>
            <a:pPr lvl="2"/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12.2  </a:t>
            </a: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用户管理</a:t>
            </a:r>
          </a:p>
          <a:p>
            <a:pPr lvl="2"/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12.3  </a:t>
            </a: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账户权限管理</a:t>
            </a:r>
            <a:endParaRPr lang="en-US" altLang="zh-CN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7782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766614" y="1285351"/>
            <a:ext cx="10657184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12-7】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root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超级用户的密码更改为“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abc123”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ALTER USER '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root'@'localhost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 IDENTIFIED BY 'abc123';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ALTER USER USER() IDENTIFIED BY 'abc123';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12.2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用户管理</a:t>
            </a:r>
          </a:p>
        </p:txBody>
      </p:sp>
      <p:pic>
        <p:nvPicPr>
          <p:cNvPr id="5122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42878" y="5009447"/>
            <a:ext cx="4942126" cy="1161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07069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07975" y="1285351"/>
            <a:ext cx="11691887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）使用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语句修改用户密码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 PASSWORD [FOR </a:t>
            </a:r>
            <a:r>
              <a:rPr lang="en-US" altLang="zh-CN" sz="2400" b="1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user_name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 = '</a:t>
            </a:r>
            <a:r>
              <a:rPr lang="en-US" altLang="zh-CN" sz="2400" b="1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newpassword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';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12-8】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当前使用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root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登陆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服务器，把用户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Alex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的密码更改为“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123456”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 PASSWORD FOR 'Alex'@'%' = '123456';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 PASSWORD = 'abc123';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12.2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用户管理</a:t>
            </a:r>
          </a:p>
        </p:txBody>
      </p:sp>
    </p:spTree>
    <p:extLst>
      <p:ext uri="{BB962C8B-B14F-4D97-AF65-F5344CB8AC3E}">
        <p14:creationId xmlns:p14="http://schemas.microsoft.com/office/powerpoint/2010/main" val="14636501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55575" y="1285351"/>
            <a:ext cx="1177227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）使用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mysqladmin.exe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程序修改用户密码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mysqladmin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-u username -</a:t>
            </a:r>
            <a:r>
              <a:rPr lang="en-US" altLang="zh-CN" sz="2400" b="1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p"userpassword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 password "</a:t>
            </a:r>
            <a:r>
              <a:rPr lang="en-US" altLang="zh-CN" sz="2400" b="1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newpassword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12.2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用户管理</a:t>
            </a:r>
          </a:p>
        </p:txBody>
      </p:sp>
    </p:spTree>
    <p:extLst>
      <p:ext uri="{BB962C8B-B14F-4D97-AF65-F5344CB8AC3E}">
        <p14:creationId xmlns:p14="http://schemas.microsoft.com/office/powerpoint/2010/main" val="13779733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55575" y="1285351"/>
            <a:ext cx="11772279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12-9】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root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用户的密码，登录密码为“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abc123”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，把密码更改为“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123456”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C:\Users\Administrator&gt;mysqladmin -u root -pabc123 password 123456</a:t>
            </a: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12.2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用户管理</a:t>
            </a:r>
          </a:p>
        </p:txBody>
      </p:sp>
      <p:pic>
        <p:nvPicPr>
          <p:cNvPr id="6146" name="图片 1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46734" y="3789834"/>
            <a:ext cx="7299336" cy="1032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60704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766614" y="1285351"/>
            <a:ext cx="10657184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C:\Users\Administrator&gt;mysqladmin -u root -p password 123456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C:\Users\Administrator&gt;mysqladmin -u root -p password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12.2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用户管理</a:t>
            </a:r>
          </a:p>
        </p:txBody>
      </p:sp>
      <p:pic>
        <p:nvPicPr>
          <p:cNvPr id="7170" name="图片 1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94278" y="2607108"/>
            <a:ext cx="7058444" cy="1125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图片 1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42678" y="4869954"/>
            <a:ext cx="7154060" cy="1232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98056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06574" y="1285351"/>
            <a:ext cx="11521280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DROP USER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语句删除普通用户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DROP USER user_name1[ , user_name2 …];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12-10】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删除名为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test2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的用户，其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host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值为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localhost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；删除用户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test3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，其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host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Host, User FROM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mysql.user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DROP USER 'test2'@'localhost', 'test3'@'%';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12.2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用户管理</a:t>
            </a:r>
          </a:p>
        </p:txBody>
      </p:sp>
    </p:spTree>
    <p:extLst>
      <p:ext uri="{BB962C8B-B14F-4D97-AF65-F5344CB8AC3E}">
        <p14:creationId xmlns:p14="http://schemas.microsoft.com/office/powerpoint/2010/main" val="20424028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766614" y="1285351"/>
            <a:ext cx="1065718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12.2.2 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Navicat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for MySQL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管理用户账号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AutoNum type="arabicPeriod"/>
            </a:pP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查看用户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AutoNum type="arabicPeriod"/>
            </a:pPr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12-11】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Navicat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for MySQL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中查看用户。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12.2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用户管理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14886" y="3231249"/>
            <a:ext cx="5976664" cy="347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98880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766614" y="1285351"/>
            <a:ext cx="1065718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创建用户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12-12】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Navicat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for MySQL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中创建用户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Jack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12.2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用户管理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09630" y="2647854"/>
            <a:ext cx="5184576" cy="3896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43614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766614" y="1285351"/>
            <a:ext cx="1065718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修改用户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12-13】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Navicat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for MySQL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中修改用户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Jack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12.2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用户管理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74926" y="2649178"/>
            <a:ext cx="5184576" cy="390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26115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12.3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账户权限管理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941" y="2393504"/>
            <a:ext cx="12027012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5136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/>
              <p:cNvSpPr/>
              <p:nvPr/>
            </p:nvSpPr>
            <p:spPr>
              <a:xfrm>
                <a:off x="460375" y="1643924"/>
                <a:ext cx="10657184" cy="48013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12.1.1  MySQL</a:t>
                </a:r>
                <a:r>
                  <a:rPr lang="zh-CN" altLang="en-US" sz="2400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用户和权限的实现</a:t>
                </a:r>
              </a:p>
              <a:p>
                <a:endParaRPr lang="zh-CN" altLang="en-US" sz="24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457200" indent="-457200">
                  <a:buAutoNum type="arabicPeriod"/>
                </a:pPr>
                <a:r>
                  <a:rPr lang="zh-CN" altLang="en-US" sz="2400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第一阶段，验证连接阶段</a:t>
                </a:r>
                <a:endParaRPr lang="en-US" altLang="zh-CN" sz="24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zh-CN" altLang="en-US" sz="24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en-US" altLang="zh-CN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MySQL</a:t>
                </a:r>
                <a:r>
                  <a:rPr lang="zh-CN" altLang="en-US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通过主机名（或</a:t>
                </a:r>
                <a:r>
                  <a:rPr lang="en-US" altLang="zh-CN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IP</a:t>
                </a:r>
                <a:r>
                  <a:rPr lang="zh-CN" altLang="en-US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地址）、用户名、密码进行身份认证。</a:t>
                </a:r>
                <a:r>
                  <a:rPr lang="zh-CN" altLang="en-US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用户登录</a:t>
                </a:r>
                <a:r>
                  <a:rPr lang="en-US" altLang="zh-CN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MySQL</a:t>
                </a:r>
                <a:r>
                  <a:rPr lang="zh-CN" altLang="en-US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服务器时，在客户端连接请求中提供用户名、主机地址和密码。</a:t>
                </a:r>
                <a:r>
                  <a:rPr lang="en-US" altLang="zh-CN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MySQL</a:t>
                </a:r>
                <a:r>
                  <a:rPr lang="zh-CN" altLang="en-US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服务器从</a:t>
                </a:r>
                <a:r>
                  <a:rPr lang="en-US" altLang="zh-CN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user</a:t>
                </a:r>
                <a:r>
                  <a:rPr lang="zh-CN" altLang="en-US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表中的</a:t>
                </a:r>
                <a:r>
                  <a:rPr lang="en-US" altLang="zh-CN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Host</a:t>
                </a:r>
                <a:r>
                  <a:rPr lang="zh-CN" altLang="en-US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</a:t>
                </a:r>
                <a:r>
                  <a:rPr lang="en-US" altLang="zh-CN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User</a:t>
                </a:r>
                <a:r>
                  <a:rPr lang="zh-CN" altLang="en-US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</a:t>
                </a:r>
                <a:r>
                  <a:rPr lang="en-US" altLang="zh-CN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password</a:t>
                </a:r>
                <a:r>
                  <a:rPr lang="zh-CN" altLang="en-US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这</a:t>
                </a:r>
                <a:r>
                  <a:rPr lang="en-US" altLang="zh-CN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r>
                  <a:rPr lang="zh-CN" altLang="en-US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个列中，判断连接的主机名（或</a:t>
                </a:r>
                <a:r>
                  <a:rPr lang="en-US" altLang="zh-CN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IP</a:t>
                </a:r>
                <a:r>
                  <a:rPr lang="zh-CN" altLang="en-US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地址）、用户名和密码是否在</a:t>
                </a:r>
                <a:r>
                  <a:rPr lang="en-US" altLang="zh-CN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user</a:t>
                </a:r>
                <a:r>
                  <a:rPr lang="zh-CN" altLang="en-US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表中有匹配记录，如果存在，则</a:t>
                </a:r>
                <a:r>
                  <a:rPr lang="en-US" altLang="zh-CN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MySQL</a:t>
                </a:r>
                <a:r>
                  <a:rPr lang="zh-CN" altLang="en-US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服务器通过身份认证，接受连接，否则拒绝。</a:t>
                </a:r>
                <a:endParaRPr lang="en-US" altLang="zh-CN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sz="24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en-US" altLang="zh-CN" sz="2400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2. </a:t>
                </a:r>
                <a:r>
                  <a:rPr lang="zh-CN" altLang="en-US" sz="2400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第二阶段，请求核实阶段</a:t>
                </a:r>
                <a:endParaRPr lang="en-US" altLang="zh-CN" sz="24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建立连接许可后，进入请求核实阶段，</a:t>
                </a:r>
                <a:r>
                  <a:rPr lang="zh-CN" altLang="en-US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在第二阶段，</a:t>
                </a:r>
                <a:r>
                  <a:rPr lang="en-US" altLang="zh-CN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MySQL</a:t>
                </a:r>
                <a:r>
                  <a:rPr lang="zh-CN" altLang="en-US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服务器对当前用户的每个操作都检查权限，以判断该用户是否有足够的权限来执行它</a:t>
                </a:r>
                <a:r>
                  <a:rPr lang="zh-CN" altLang="en-US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。用户权限保存在</a:t>
                </a:r>
                <a:r>
                  <a:rPr lang="en-US" altLang="zh-CN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user</a:t>
                </a:r>
                <a:r>
                  <a:rPr lang="zh-CN" altLang="en-US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</a:t>
                </a:r>
                <a:r>
                  <a:rPr lang="en-US" altLang="zh-CN" dirty="0" err="1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db</a:t>
                </a:r>
                <a:r>
                  <a:rPr lang="zh-CN" altLang="en-US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</a:t>
                </a:r>
                <a:r>
                  <a:rPr lang="en-US" altLang="zh-CN" dirty="0" err="1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tables_priv</a:t>
                </a:r>
                <a:r>
                  <a:rPr lang="zh-CN" altLang="en-US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</a:t>
                </a:r>
                <a:r>
                  <a:rPr lang="en-US" altLang="zh-CN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dirty="0" err="1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column_priv</a:t>
                </a:r>
                <a:r>
                  <a:rPr lang="zh-CN" altLang="en-US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或</a:t>
                </a:r>
                <a:r>
                  <a:rPr lang="en-US" altLang="zh-CN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procs _</a:t>
                </a:r>
                <a:r>
                  <a:rPr lang="en-US" altLang="zh-CN" dirty="0" err="1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priv</a:t>
                </a:r>
                <a:r>
                  <a:rPr lang="zh-CN" altLang="en-US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权限表中。用户按照以下权限表的顺序得到数据库权限：</a:t>
                </a:r>
                <a:r>
                  <a:rPr lang="en-US" altLang="zh-CN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user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→</m:t>
                    </m:r>
                  </m:oMath>
                </a14:m>
                <a:r>
                  <a:rPr lang="en-US" altLang="zh-CN" dirty="0" err="1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db</a:t>
                </a:r>
                <a:r>
                  <a:rPr lang="zh-CN" altLang="en-US" dirty="0">
                    <a:solidFill>
                      <a:schemeClr val="tx2"/>
                    </a:solidFill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→ </m:t>
                    </m:r>
                  </m:oMath>
                </a14:m>
                <a:r>
                  <a:rPr lang="en-US" altLang="zh-CN" dirty="0" err="1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tables_priv</a:t>
                </a:r>
                <a:r>
                  <a:rPr lang="zh-CN" altLang="en-US" dirty="0">
                    <a:solidFill>
                      <a:schemeClr val="tx2"/>
                    </a:solidFill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→</m:t>
                    </m:r>
                  </m:oMath>
                </a14:m>
                <a:r>
                  <a:rPr lang="en-US" altLang="zh-CN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dirty="0" err="1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column_priv</a:t>
                </a:r>
                <a:r>
                  <a:rPr lang="zh-CN" altLang="en-US" dirty="0">
                    <a:solidFill>
                      <a:schemeClr val="tx2"/>
                    </a:solidFill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→ </m:t>
                    </m:r>
                  </m:oMath>
                </a14:m>
                <a:r>
                  <a:rPr lang="en-US" altLang="zh-CN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procs _</a:t>
                </a:r>
                <a:r>
                  <a:rPr lang="en-US" altLang="zh-CN" dirty="0" err="1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priv</a:t>
                </a:r>
                <a:r>
                  <a:rPr lang="zh-CN" altLang="en-US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。这几个权限表中权限范围依次递减。</a:t>
                </a:r>
                <a:endParaRPr lang="en-US" altLang="zh-CN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375" y="1643924"/>
                <a:ext cx="10657184" cy="4801314"/>
              </a:xfrm>
              <a:prstGeom prst="rect">
                <a:avLst/>
              </a:prstGeom>
              <a:blipFill>
                <a:blip r:embed="rId3"/>
                <a:stretch>
                  <a:fillRect l="-1071" t="-1055" r="-238" b="-10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12.1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权限管理概述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8D0EF01-564C-366C-1F71-5FC073AA23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401" y="1419008"/>
            <a:ext cx="12027012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8436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12775" y="1749860"/>
            <a:ext cx="1065718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12.3.1  MySQL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的权限级别</a:t>
            </a:r>
          </a:p>
          <a:p>
            <a:pPr indent="457200"/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97474" lvl="1" indent="-457200">
              <a:buAutoNum type="arabicPeriod"/>
            </a:pP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全局权限级别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AutoNum type="arabicPeriod"/>
            </a:pPr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12.2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用户管理</a:t>
            </a:r>
          </a:p>
        </p:txBody>
      </p:sp>
    </p:spTree>
    <p:extLst>
      <p:ext uri="{BB962C8B-B14F-4D97-AF65-F5344CB8AC3E}">
        <p14:creationId xmlns:p14="http://schemas.microsoft.com/office/powerpoint/2010/main" val="25029408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01365" y="1589552"/>
            <a:ext cx="1065718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数据库权限级别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12.2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用户管理</a:t>
            </a:r>
          </a:p>
        </p:txBody>
      </p:sp>
    </p:spTree>
    <p:extLst>
      <p:ext uri="{BB962C8B-B14F-4D97-AF65-F5344CB8AC3E}">
        <p14:creationId xmlns:p14="http://schemas.microsoft.com/office/powerpoint/2010/main" val="13866670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767409" y="1773610"/>
            <a:ext cx="106571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表权限级别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12.2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用户管理</a:t>
            </a:r>
          </a:p>
        </p:txBody>
      </p:sp>
    </p:spTree>
    <p:extLst>
      <p:ext uri="{BB962C8B-B14F-4D97-AF65-F5344CB8AC3E}">
        <p14:creationId xmlns:p14="http://schemas.microsoft.com/office/powerpoint/2010/main" val="4916248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767409" y="2061642"/>
            <a:ext cx="106571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列权限级别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12.2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用户管理</a:t>
            </a:r>
          </a:p>
        </p:txBody>
      </p:sp>
    </p:spTree>
    <p:extLst>
      <p:ext uri="{BB962C8B-B14F-4D97-AF65-F5344CB8AC3E}">
        <p14:creationId xmlns:p14="http://schemas.microsoft.com/office/powerpoint/2010/main" val="19942767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32981" y="1701602"/>
            <a:ext cx="106571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子程序权限级别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12.2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用户管理</a:t>
            </a:r>
          </a:p>
        </p:txBody>
      </p:sp>
    </p:spTree>
    <p:extLst>
      <p:ext uri="{BB962C8B-B14F-4D97-AF65-F5344CB8AC3E}">
        <p14:creationId xmlns:p14="http://schemas.microsoft.com/office/powerpoint/2010/main" val="38203108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766614" y="1285351"/>
            <a:ext cx="106571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12.3.2 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权限类型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12.2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用户管理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2678" y="414350"/>
            <a:ext cx="8864218" cy="7507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7948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55575" y="1161456"/>
            <a:ext cx="11772279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12.3.3 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授予用户权限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AutoNum type="arabicPeriod"/>
            </a:pP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GRANT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语句给用户授权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AutoNum type="arabicPeriod"/>
            </a:pPr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GRANT </a:t>
            </a:r>
            <a:r>
              <a:rPr lang="en-US" altLang="zh-CN" sz="2400" b="1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priv_type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[(</a:t>
            </a:r>
            <a:r>
              <a:rPr lang="en-US" altLang="zh-CN" sz="2400" b="1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column_list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)] [, </a:t>
            </a:r>
            <a:r>
              <a:rPr lang="en-US" altLang="zh-CN" sz="2400" b="1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priv_type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[(</a:t>
            </a:r>
            <a:r>
              <a:rPr lang="en-US" altLang="zh-CN" sz="2400" b="1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column_list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)] [, …]]</a:t>
            </a:r>
          </a:p>
          <a:p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ON [</a:t>
            </a:r>
            <a:r>
              <a:rPr lang="en-US" altLang="zh-CN" sz="2400" b="1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object_type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 </a:t>
            </a:r>
            <a:r>
              <a:rPr lang="en-US" altLang="zh-CN" sz="2400" b="1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priv_level</a:t>
            </a:r>
            <a:endParaRPr lang="en-US" altLang="zh-CN" sz="24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TO </a:t>
            </a:r>
            <a:r>
              <a:rPr lang="en-US" altLang="zh-CN" sz="2400" b="1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user_name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[IDENTIFIED BY 'password'] [, …]</a:t>
            </a:r>
          </a:p>
          <a:p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[WITH GRANT OPTION];</a:t>
            </a:r>
          </a:p>
          <a:p>
            <a:endParaRPr lang="en-US" altLang="zh-CN" sz="24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注：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object_type</a:t>
            </a:r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表示指定权限授予的对象类型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TABLE | FUNCTION | PROCEDURE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priv_level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表示指定权限的级别，包括全局权限、数据库权限或表权限。格式为：</a:t>
            </a:r>
          </a:p>
          <a:p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 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*.* | db_name.* | </a:t>
            </a:r>
            <a:r>
              <a:rPr lang="en-US" altLang="zh-CN" sz="24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db_name.table_name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| </a:t>
            </a:r>
            <a:r>
              <a:rPr lang="en-US" altLang="zh-CN" sz="24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table_name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| </a:t>
            </a:r>
            <a:r>
              <a:rPr lang="en-US" altLang="zh-CN" sz="24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db_name.routine_name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12.2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用户管理</a:t>
            </a:r>
          </a:p>
        </p:txBody>
      </p:sp>
    </p:spTree>
    <p:extLst>
      <p:ext uri="{BB962C8B-B14F-4D97-AF65-F5344CB8AC3E}">
        <p14:creationId xmlns:p14="http://schemas.microsoft.com/office/powerpoint/2010/main" val="29110905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767409" y="1773610"/>
            <a:ext cx="1065718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GRANT</a:t>
            </a:r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权限列表 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 *.* TO </a:t>
            </a:r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账户名 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[WITH GRANT OPTION];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GRANT</a:t>
            </a:r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权限列表 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 </a:t>
            </a:r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数据库名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.*  TO </a:t>
            </a:r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账户名 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[WITH GRANT OPTION];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GRANT</a:t>
            </a:r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权限列表 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 </a:t>
            </a:r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数据库名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表名 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 </a:t>
            </a:r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账户名 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[WITH GRANT OPTION];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12.2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用户管理</a:t>
            </a:r>
          </a:p>
        </p:txBody>
      </p:sp>
    </p:spTree>
    <p:extLst>
      <p:ext uri="{BB962C8B-B14F-4D97-AF65-F5344CB8AC3E}">
        <p14:creationId xmlns:p14="http://schemas.microsoft.com/office/powerpoint/2010/main" val="2364897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07975" y="1285351"/>
            <a:ext cx="1176389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GRANT </a:t>
            </a:r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权限类型 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字段列表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[,…] ON </a:t>
            </a:r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数据库名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表名  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 </a:t>
            </a:r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账户名 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[WITH GRANT OPTION];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GRANT EXECUTE|ALTER ROUTINE|CREATE ROUTINE ON {[*.*|</a:t>
            </a:r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数据库名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.* ]|PROCEDURE </a:t>
            </a:r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数据库名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存储过程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 TO </a:t>
            </a:r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账户名 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[WITH GRANT OPTION];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GRANT PROXY ON </a:t>
            </a:r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账户名 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 </a:t>
            </a:r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账户名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[, </a:t>
            </a:r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账户名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2] ... [WITH GRANT OPTION]</a:t>
            </a: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12.2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用户管理</a:t>
            </a:r>
          </a:p>
        </p:txBody>
      </p:sp>
    </p:spTree>
    <p:extLst>
      <p:ext uri="{BB962C8B-B14F-4D97-AF65-F5344CB8AC3E}">
        <p14:creationId xmlns:p14="http://schemas.microsoft.com/office/powerpoint/2010/main" val="27410600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00365" y="1161456"/>
            <a:ext cx="11115823" cy="4370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12-15】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授予已存在用户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Alex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studentinfo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数据库中对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表执行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的权限；对</a:t>
            </a:r>
            <a:r>
              <a:rPr lang="en-US" altLang="zh-CN" sz="24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selectcourse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表执行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，对</a:t>
            </a:r>
            <a:r>
              <a:rPr lang="en-US" altLang="zh-CN" sz="24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selectcourse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表的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Score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SelectCourseDate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列执行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UPDATE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操作的权限。</a:t>
            </a:r>
          </a:p>
          <a:p>
            <a:pPr indent="457200"/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lvl="1" indent="457200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GRANT SELECT ON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studentinfo.student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TO 'Alex'@'%';</a:t>
            </a:r>
          </a:p>
          <a:p>
            <a:pPr lvl="1" indent="457200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GRANT SELECT, UPDATE (Score,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SelectCourseDate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ON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studentinfo.SelectCourse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TO 'Alex'@'%';</a:t>
            </a:r>
          </a:p>
          <a:p>
            <a:pPr indent="457200"/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lvl="1" indent="457200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db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table_name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table_priv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column_priv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FROM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mysql.tables_priv</a:t>
            </a:r>
            <a:endParaRPr lang="en-US" altLang="zh-CN" sz="2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457200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WHERE user='Alex';</a:t>
            </a:r>
          </a:p>
          <a:p>
            <a:pPr indent="457200"/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12.2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用户管理</a:t>
            </a:r>
          </a:p>
        </p:txBody>
      </p:sp>
      <p:pic>
        <p:nvPicPr>
          <p:cNvPr id="11266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58702" y="5013970"/>
            <a:ext cx="6174628" cy="1499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50438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30710" y="4223072"/>
            <a:ext cx="15315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12.1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权限管理概述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78783" y="431001"/>
            <a:ext cx="3096344" cy="6102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33663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766614" y="1285351"/>
            <a:ext cx="10657184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db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table_name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column_name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column_priv</a:t>
            </a:r>
            <a:endParaRPr lang="en-US" altLang="zh-CN" sz="2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FROM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mysql.columns_priv</a:t>
            </a:r>
            <a:endParaRPr lang="en-US" altLang="zh-CN" sz="2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WHERE user='Alex';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12.2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用户管理</a:t>
            </a:r>
          </a:p>
        </p:txBody>
      </p:sp>
      <p:pic>
        <p:nvPicPr>
          <p:cNvPr id="12290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48708" y="3014947"/>
            <a:ext cx="5998626" cy="1435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46777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766614" y="1285351"/>
            <a:ext cx="11089232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12-16】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创建两个新用户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Jack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Merry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，并设置登录口令；授予在数据库</a:t>
            </a:r>
            <a:r>
              <a:rPr lang="en-US" altLang="zh-CN" sz="24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studentinfo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中的所有表上拥有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UPDATE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的权限。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USER '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Jack'@'localhost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 IDENTIFIED BY '123', '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Merry'@'localhost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 IDENTIFIED BY '321';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GRANT SELECT, UPDATE ON studentinfo.* TO '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Jack'@'localhost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', '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Merry'@'localhost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';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12.2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用户管理</a:t>
            </a:r>
          </a:p>
        </p:txBody>
      </p:sp>
    </p:spTree>
    <p:extLst>
      <p:ext uri="{BB962C8B-B14F-4D97-AF65-F5344CB8AC3E}">
        <p14:creationId xmlns:p14="http://schemas.microsoft.com/office/powerpoint/2010/main" val="29356945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07975" y="1285351"/>
            <a:ext cx="11547871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权限的转移</a:t>
            </a:r>
          </a:p>
          <a:p>
            <a:pPr indent="457200"/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12-17】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授予当前系统中的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Jack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用户在</a:t>
            </a:r>
            <a:r>
              <a:rPr lang="en-US" altLang="zh-CN" sz="24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studentinfo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数据库的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表上拥有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UPDATE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DELETE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的权限，并允许将自身的这个权限授予其他用户。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lvl="1" indent="457200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USER '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Lisa'@'localhost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 IDENTIFIED BY '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abc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';</a:t>
            </a:r>
          </a:p>
          <a:p>
            <a:pPr lvl="1" indent="457200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GRANT SELECT, UPDATE, DELETE ON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studentinfo.student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TO '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Jack'@'localhost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 </a:t>
            </a:r>
          </a:p>
          <a:p>
            <a:pPr lvl="1" indent="457200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WITH GRANT OPTION;</a:t>
            </a:r>
          </a:p>
          <a:p>
            <a:pPr indent="457200"/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12.2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用户管理</a:t>
            </a:r>
          </a:p>
        </p:txBody>
      </p:sp>
      <p:pic>
        <p:nvPicPr>
          <p:cNvPr id="13314" name="图片 1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27254" y="4265370"/>
            <a:ext cx="4680520" cy="2289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44035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766614" y="1285351"/>
            <a:ext cx="10945216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C:\Users\Administrator&gt;mysql -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uJack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-p123</a:t>
            </a:r>
          </a:p>
          <a:p>
            <a:pPr lvl="1"/>
            <a:endParaRPr lang="en-US" altLang="zh-CN" sz="2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GRANT SELECT, UPDATE, DELETE ON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studentinfo.student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TO '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Lisa'@'localhost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';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12.2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用户管理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79183" y="4069040"/>
            <a:ext cx="5112568" cy="2811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20651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06574" y="1079230"/>
            <a:ext cx="10657184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C:\Users\Administrator&gt;mysql -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uLisa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–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pabc</a:t>
            </a:r>
            <a:endParaRPr lang="en-US" altLang="zh-CN" sz="2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sz="2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studentinfo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* FROM student WHERE Address='</a:t>
            </a:r>
            <a:r>
              <a:rPr lang="zh-CN" altLang="en-US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';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* FROM class;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12.2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用户管理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75326" y="3665126"/>
            <a:ext cx="4248472" cy="2966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8504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68482" y="1122861"/>
            <a:ext cx="1065718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12.3.4 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查看权限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SHOW GRANTS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查看指定用户账户的权限信息，基本语法格式为：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SHOW GRANTS FOR '</a:t>
            </a:r>
            <a:r>
              <a:rPr lang="en-US" altLang="zh-CN" sz="2400" b="1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username'@'hostname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';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12.2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用户管理</a:t>
            </a:r>
          </a:p>
        </p:txBody>
      </p:sp>
    </p:spTree>
    <p:extLst>
      <p:ext uri="{BB962C8B-B14F-4D97-AF65-F5344CB8AC3E}">
        <p14:creationId xmlns:p14="http://schemas.microsoft.com/office/powerpoint/2010/main" val="7870400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766614" y="1285351"/>
            <a:ext cx="1065718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12.3.5 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权限的撤销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AutoNum type="arabicPeriod"/>
            </a:pP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撤销指定权限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AutoNum type="arabicPeriod"/>
            </a:pPr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REVOKE </a:t>
            </a:r>
            <a:r>
              <a:rPr lang="en-US" altLang="zh-CN" sz="2400" b="1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priv_type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[(</a:t>
            </a:r>
            <a:r>
              <a:rPr lang="en-US" altLang="zh-CN" sz="2400" b="1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column_list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)] [, </a:t>
            </a:r>
            <a:r>
              <a:rPr lang="en-US" altLang="zh-CN" sz="2400" b="1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priv_type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[(</a:t>
            </a:r>
            <a:r>
              <a:rPr lang="en-US" altLang="zh-CN" sz="2400" b="1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column_list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)]] …</a:t>
            </a:r>
          </a:p>
          <a:p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ON [</a:t>
            </a:r>
            <a:r>
              <a:rPr lang="en-US" altLang="zh-CN" sz="2400" b="1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object_type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 </a:t>
            </a:r>
            <a:r>
              <a:rPr lang="en-US" altLang="zh-CN" sz="2400" b="1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priv_level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FROM </a:t>
            </a:r>
            <a:r>
              <a:rPr lang="en-US" altLang="zh-CN" sz="2400" b="1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user_name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[, </a:t>
            </a:r>
            <a:r>
              <a:rPr lang="en-US" altLang="zh-CN" sz="2400" b="1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user_name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 …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12.2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用户管理</a:t>
            </a:r>
          </a:p>
        </p:txBody>
      </p:sp>
    </p:spTree>
    <p:extLst>
      <p:ext uri="{BB962C8B-B14F-4D97-AF65-F5344CB8AC3E}">
        <p14:creationId xmlns:p14="http://schemas.microsoft.com/office/powerpoint/2010/main" val="397330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60374" y="1241200"/>
            <a:ext cx="11467479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12-19】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撤销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Lisa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用户对</a:t>
            </a:r>
            <a:r>
              <a:rPr lang="en-US" altLang="zh-CN" sz="24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studentinfo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数据库中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表的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UPDATE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DELETE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权限。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REVOKE UPDATE, DELETE ON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studentinfo.student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FROM</a:t>
            </a:r>
            <a:r>
              <a:rPr lang="zh-CN" altLang="en-US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Lisa</a:t>
            </a:r>
            <a:r>
              <a:rPr lang="en-US" altLang="zh-CN" sz="2000" b="1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</a:t>
            </a:r>
            <a:r>
              <a:rPr lang="en-US" altLang="zh-CN" sz="2000" b="1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localhost</a:t>
            </a:r>
            <a:r>
              <a:rPr lang="en-US" altLang="zh-CN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12.2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用户管理</a:t>
            </a:r>
          </a:p>
        </p:txBody>
      </p:sp>
    </p:spTree>
    <p:extLst>
      <p:ext uri="{BB962C8B-B14F-4D97-AF65-F5344CB8AC3E}">
        <p14:creationId xmlns:p14="http://schemas.microsoft.com/office/powerpoint/2010/main" val="27048688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766614" y="1285351"/>
            <a:ext cx="10657184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收回所有权限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REVOKE ALL PRIVILEGES,GRANT OPTION </a:t>
            </a:r>
          </a:p>
          <a:p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FROM '</a:t>
            </a:r>
            <a:r>
              <a:rPr lang="en-US" altLang="zh-CN" sz="2400" b="1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username'@'hostname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'[,'</a:t>
            </a:r>
            <a:r>
              <a:rPr lang="en-US" altLang="zh-CN" sz="2400" b="1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username'@'hostname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']…;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12-20】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撤销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Lisa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用户的所有权限，包括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GRANT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权限。</a:t>
            </a:r>
          </a:p>
          <a:p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REVOKE ALL PRIVILEGES, GRANT OPTION FROM </a:t>
            </a:r>
            <a:r>
              <a:rPr lang="en-US" altLang="zh-CN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Lisa</a:t>
            </a:r>
            <a:r>
              <a:rPr lang="en-US" altLang="zh-CN" sz="2000" b="1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</a:t>
            </a:r>
            <a:r>
              <a:rPr lang="en-US" altLang="zh-CN" sz="2000" b="1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localhost</a:t>
            </a:r>
            <a:r>
              <a:rPr lang="en-US" altLang="zh-CN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12.2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用户管理</a:t>
            </a:r>
          </a:p>
        </p:txBody>
      </p:sp>
    </p:spTree>
    <p:extLst>
      <p:ext uri="{BB962C8B-B14F-4D97-AF65-F5344CB8AC3E}">
        <p14:creationId xmlns:p14="http://schemas.microsoft.com/office/powerpoint/2010/main" val="3568019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766614" y="1285351"/>
            <a:ext cx="1065718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重新加载用户的权限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FLUSH PRIVILEGES;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12.2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用户管理</a:t>
            </a:r>
          </a:p>
        </p:txBody>
      </p:sp>
    </p:spTree>
    <p:extLst>
      <p:ext uri="{BB962C8B-B14F-4D97-AF65-F5344CB8AC3E}">
        <p14:creationId xmlns:p14="http://schemas.microsoft.com/office/powerpoint/2010/main" val="21669440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30710" y="4223072"/>
            <a:ext cx="15315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66614" y="1285351"/>
            <a:ext cx="10657184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12.1.2  MySQL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的用户和权限表</a:t>
            </a: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权限表存储在名为</a:t>
            </a:r>
            <a:r>
              <a:rPr lang="en-US" altLang="zh-CN" sz="24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的数据库中，</a:t>
            </a:r>
            <a:r>
              <a:rPr lang="en-US" altLang="zh-CN" sz="24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数据库中用到的权限表有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db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tables_priv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column_priv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procs _</a:t>
            </a:r>
            <a:r>
              <a:rPr lang="en-US" altLang="zh-CN" sz="24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priv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user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DESC user;</a:t>
            </a:r>
          </a:p>
          <a:p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12.1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权限管理概述</a:t>
            </a:r>
          </a:p>
        </p:txBody>
      </p:sp>
      <p:pic>
        <p:nvPicPr>
          <p:cNvPr id="2050" name="图片 1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22798" y="-98745"/>
            <a:ext cx="10353087" cy="7010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56630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767409" y="1413570"/>
            <a:ext cx="1065718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12.3.6 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Navicat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for MySQL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管理用户权限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12-21】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Navicat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for MySQL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中编辑用户的权限。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12.2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用户管理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14886" y="2981077"/>
            <a:ext cx="5256584" cy="3609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71212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12.2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用户管理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62758" y="1234344"/>
            <a:ext cx="8629276" cy="1842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4349" y="3513792"/>
            <a:ext cx="3088252" cy="2652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67014" y="3513792"/>
            <a:ext cx="3119082" cy="2652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08444" y="3513792"/>
            <a:ext cx="3134546" cy="2652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60255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12.2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用户管理</a:t>
            </a:r>
          </a:p>
        </p:txBody>
      </p:sp>
      <p:pic>
        <p:nvPicPr>
          <p:cNvPr id="21506" name="图片 1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86694" y="2501610"/>
            <a:ext cx="9433357" cy="2777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12486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0" y="6534834"/>
            <a:ext cx="12190413" cy="323514"/>
          </a:xfrm>
          <a:prstGeom prst="rect">
            <a:avLst/>
          </a:prstGeom>
          <a:solidFill>
            <a:srgbClr val="0042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BA8DFE1D-FC62-4CF6-A08C-6DFAE72D00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49" y="504382"/>
            <a:ext cx="12190413" cy="150790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78782" y="3257899"/>
            <a:ext cx="93048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>
                <a:solidFill>
                  <a:srgbClr val="39A3C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祝贺你又完成了一章</a:t>
            </a:r>
            <a:endParaRPr lang="zh-CN" altLang="en-US" sz="6000" b="1" dirty="0">
              <a:solidFill>
                <a:srgbClr val="39A3C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790950" y="719727"/>
            <a:ext cx="510909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《MySQL</a:t>
            </a:r>
            <a:r>
              <a:rPr lang="zh-CN" altLang="en-US" sz="32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数据库应用教程</a:t>
            </a:r>
            <a:r>
              <a:rPr lang="en-US" altLang="zh-CN" sz="32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》 </a:t>
            </a:r>
          </a:p>
          <a:p>
            <a:pPr algn="ctr"/>
            <a:r>
              <a:rPr lang="zh-CN" altLang="en-US" sz="32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刘瑞新主编 配套资源</a:t>
            </a:r>
          </a:p>
        </p:txBody>
      </p:sp>
    </p:spTree>
    <p:extLst>
      <p:ext uri="{BB962C8B-B14F-4D97-AF65-F5344CB8AC3E}">
        <p14:creationId xmlns:p14="http://schemas.microsoft.com/office/powerpoint/2010/main" val="42751442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30710" y="4223072"/>
            <a:ext cx="15315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66614" y="1285351"/>
            <a:ext cx="1065718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12-1】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表的用户列，即查看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有哪些用户。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Host, User FROM user;</a:t>
            </a:r>
          </a:p>
          <a:p>
            <a:pPr lvl="1"/>
            <a:endParaRPr lang="zh-CN" altLang="en-US" sz="2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12.1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权限管理概述</a:t>
            </a:r>
          </a:p>
        </p:txBody>
      </p:sp>
      <p:pic>
        <p:nvPicPr>
          <p:cNvPr id="3074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96660" y="3861842"/>
            <a:ext cx="2839506" cy="1727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17532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30710" y="4223072"/>
            <a:ext cx="15315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06574" y="1285351"/>
            <a:ext cx="11377264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）权限列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12-2】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localhost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主机下用户的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INSERT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UPDATE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权限。</a:t>
            </a:r>
          </a:p>
          <a:p>
            <a:pPr lvl="1"/>
            <a:endParaRPr lang="en-US" altLang="zh-CN" sz="2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Select_priv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Insert_priv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Update_priv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Create_priv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User, Host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FROM user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WHERE Host='localhost';</a:t>
            </a:r>
          </a:p>
          <a:p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12.1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权限管理概述</a:t>
            </a:r>
          </a:p>
        </p:txBody>
      </p:sp>
      <p:pic>
        <p:nvPicPr>
          <p:cNvPr id="4098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2938"/>
          <a:stretch>
            <a:fillRect/>
          </a:stretch>
        </p:blipFill>
        <p:spPr bwMode="auto">
          <a:xfrm>
            <a:off x="910630" y="3995705"/>
            <a:ext cx="9387291" cy="159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55271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30710" y="4223072"/>
            <a:ext cx="15315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66614" y="1285351"/>
            <a:ext cx="10945216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）安全列</a:t>
            </a: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User, plugin,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authentication_string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FROM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mysql.user</a:t>
            </a:r>
            <a:endParaRPr lang="en-US" altLang="zh-CN" sz="2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WHERE User='root';</a:t>
            </a:r>
          </a:p>
          <a:p>
            <a:pPr lvl="1"/>
            <a:endParaRPr lang="en-US" altLang="zh-CN" sz="2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sz="2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sz="2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sz="2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sz="2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User,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password_expired,password_last_changed,password_lifetime</a:t>
            </a:r>
            <a:endParaRPr lang="en-US" altLang="zh-CN" sz="2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FROM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mysql.user</a:t>
            </a:r>
            <a:endParaRPr lang="en-US" altLang="zh-CN" sz="2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WHERE User='root';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12.1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权限管理概述</a:t>
            </a:r>
          </a:p>
        </p:txBody>
      </p:sp>
      <p:pic>
        <p:nvPicPr>
          <p:cNvPr id="5122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45283" y="2442451"/>
            <a:ext cx="9787877" cy="1094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45283" y="5197868"/>
            <a:ext cx="6516701" cy="1039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20563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52">
            <a:extLst>
              <a:ext uri="{FF2B5EF4-FFF2-40B4-BE49-F238E27FC236}">
                <a16:creationId xmlns:a16="http://schemas.microsoft.com/office/drawing/2014/main" id="{0E6DFF81-619F-463B-89F6-9F8ECA2A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A1AF8D-9EF5-4A7B-9FB1-70AA51E8113C}"/>
              </a:ext>
            </a:extLst>
          </p:cNvPr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766614" y="1285351"/>
            <a:ext cx="10657184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en-US" altLang="zh-CN" sz="24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db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db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表中存储了用户对某个数据库的操作权限，决定用户能从哪个主机存取哪个数据库。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DESC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mysql.db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12.1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权限管理概述</a:t>
            </a:r>
          </a:p>
        </p:txBody>
      </p:sp>
      <p:pic>
        <p:nvPicPr>
          <p:cNvPr id="6146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06974" y="-426708"/>
            <a:ext cx="5400600" cy="70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39936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20761</TotalTime>
  <Words>2233</Words>
  <Application>Microsoft Macintosh PowerPoint</Application>
  <PresentationFormat>自定义</PresentationFormat>
  <Paragraphs>377</Paragraphs>
  <Slides>53</Slides>
  <Notes>53</Notes>
  <HiddenSlides>30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60" baseType="lpstr">
      <vt:lpstr>方正姚体</vt:lpstr>
      <vt:lpstr>黑体</vt:lpstr>
      <vt:lpstr>微软雅黑</vt:lpstr>
      <vt:lpstr>Arial</vt:lpstr>
      <vt:lpstr>Calibri</vt:lpstr>
      <vt:lpstr>Cambria Math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ChrIsh</dc:creator>
  <cp:lastModifiedBy>li wen</cp:lastModifiedBy>
  <cp:revision>536</cp:revision>
  <cp:lastPrinted>2020-03-17T02:29:23Z</cp:lastPrinted>
  <dcterms:created xsi:type="dcterms:W3CDTF">2014-10-15T02:21:11Z</dcterms:created>
  <dcterms:modified xsi:type="dcterms:W3CDTF">2024-05-27T02:52:01Z</dcterms:modified>
</cp:coreProperties>
</file>