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4"/>
  </p:notesMasterIdLst>
  <p:sldIdLst>
    <p:sldId id="258" r:id="rId3"/>
    <p:sldId id="260" r:id="rId4"/>
    <p:sldId id="261" r:id="rId5"/>
    <p:sldId id="262" r:id="rId6"/>
    <p:sldId id="389" r:id="rId7"/>
    <p:sldId id="392" r:id="rId8"/>
    <p:sldId id="266" r:id="rId9"/>
    <p:sldId id="267" r:id="rId10"/>
    <p:sldId id="394" r:id="rId11"/>
    <p:sldId id="529" r:id="rId12"/>
    <p:sldId id="270" r:id="rId13"/>
    <p:sldId id="271" r:id="rId14"/>
    <p:sldId id="530" r:id="rId15"/>
    <p:sldId id="531" r:id="rId16"/>
    <p:sldId id="273" r:id="rId17"/>
    <p:sldId id="275" r:id="rId18"/>
    <p:sldId id="274" r:id="rId19"/>
    <p:sldId id="279" r:id="rId20"/>
    <p:sldId id="280" r:id="rId21"/>
    <p:sldId id="398" r:id="rId22"/>
    <p:sldId id="532" r:id="rId23"/>
    <p:sldId id="535" r:id="rId24"/>
    <p:sldId id="536" r:id="rId25"/>
    <p:sldId id="537" r:id="rId26"/>
    <p:sldId id="538" r:id="rId27"/>
    <p:sldId id="539" r:id="rId28"/>
    <p:sldId id="540" r:id="rId29"/>
    <p:sldId id="541" r:id="rId30"/>
    <p:sldId id="533" r:id="rId31"/>
    <p:sldId id="402" r:id="rId32"/>
    <p:sldId id="403" r:id="rId33"/>
    <p:sldId id="405" r:id="rId34"/>
    <p:sldId id="406" r:id="rId35"/>
    <p:sldId id="407" r:id="rId36"/>
    <p:sldId id="419" r:id="rId37"/>
    <p:sldId id="542" r:id="rId38"/>
    <p:sldId id="421" r:id="rId39"/>
    <p:sldId id="543" r:id="rId40"/>
    <p:sldId id="422" r:id="rId41"/>
    <p:sldId id="423" r:id="rId42"/>
    <p:sldId id="424" r:id="rId43"/>
    <p:sldId id="425" r:id="rId44"/>
    <p:sldId id="426" r:id="rId45"/>
    <p:sldId id="427" r:id="rId46"/>
    <p:sldId id="428" r:id="rId47"/>
    <p:sldId id="429" r:id="rId48"/>
    <p:sldId id="430" r:id="rId49"/>
    <p:sldId id="431" r:id="rId50"/>
    <p:sldId id="432" r:id="rId51"/>
    <p:sldId id="433" r:id="rId52"/>
    <p:sldId id="434" r:id="rId53"/>
    <p:sldId id="435" r:id="rId54"/>
    <p:sldId id="544" r:id="rId55"/>
    <p:sldId id="440" r:id="rId56"/>
    <p:sldId id="442" r:id="rId57"/>
    <p:sldId id="443" r:id="rId58"/>
    <p:sldId id="444" r:id="rId59"/>
    <p:sldId id="445" r:id="rId60"/>
    <p:sldId id="446" r:id="rId61"/>
    <p:sldId id="447" r:id="rId62"/>
    <p:sldId id="448" r:id="rId63"/>
    <p:sldId id="449"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545" r:id="rId78"/>
    <p:sldId id="467" r:id="rId79"/>
    <p:sldId id="468" r:id="rId80"/>
    <p:sldId id="469" r:id="rId81"/>
    <p:sldId id="470" r:id="rId82"/>
    <p:sldId id="471" r:id="rId83"/>
    <p:sldId id="472" r:id="rId84"/>
    <p:sldId id="473" r:id="rId85"/>
    <p:sldId id="474" r:id="rId86"/>
    <p:sldId id="475" r:id="rId87"/>
    <p:sldId id="476" r:id="rId88"/>
    <p:sldId id="477" r:id="rId89"/>
    <p:sldId id="478" r:id="rId90"/>
    <p:sldId id="479" r:id="rId91"/>
    <p:sldId id="480" r:id="rId92"/>
    <p:sldId id="546" r:id="rId93"/>
    <p:sldId id="491" r:id="rId94"/>
    <p:sldId id="492" r:id="rId95"/>
    <p:sldId id="547" r:id="rId96"/>
    <p:sldId id="496" r:id="rId97"/>
    <p:sldId id="497" r:id="rId98"/>
    <p:sldId id="498" r:id="rId99"/>
    <p:sldId id="548" r:id="rId100"/>
    <p:sldId id="508" r:id="rId101"/>
    <p:sldId id="509" r:id="rId102"/>
    <p:sldId id="510" r:id="rId103"/>
    <p:sldId id="513" r:id="rId104"/>
    <p:sldId id="514" r:id="rId105"/>
    <p:sldId id="550" r:id="rId106"/>
    <p:sldId id="518" r:id="rId107"/>
    <p:sldId id="519" r:id="rId108"/>
    <p:sldId id="551" r:id="rId109"/>
    <p:sldId id="522" r:id="rId110"/>
    <p:sldId id="553" r:id="rId111"/>
    <p:sldId id="554" r:id="rId112"/>
    <p:sldId id="555" r:id="rId113"/>
    <p:sldId id="556" r:id="rId114"/>
    <p:sldId id="557" r:id="rId115"/>
    <p:sldId id="558" r:id="rId116"/>
    <p:sldId id="559" r:id="rId117"/>
    <p:sldId id="560" r:id="rId118"/>
    <p:sldId id="561" r:id="rId119"/>
    <p:sldId id="562" r:id="rId120"/>
    <p:sldId id="563" r:id="rId121"/>
    <p:sldId id="564" r:id="rId122"/>
    <p:sldId id="565" r:id="rId123"/>
    <p:sldId id="566" r:id="rId124"/>
    <p:sldId id="567" r:id="rId125"/>
    <p:sldId id="568" r:id="rId126"/>
    <p:sldId id="569" r:id="rId127"/>
    <p:sldId id="588" r:id="rId128"/>
    <p:sldId id="523" r:id="rId129"/>
    <p:sldId id="524" r:id="rId130"/>
    <p:sldId id="525" r:id="rId131"/>
    <p:sldId id="526" r:id="rId132"/>
    <p:sldId id="528" r:id="rId133"/>
  </p:sldIdLst>
  <p:sldSz cx="9144000" cy="5143500" type="screen16x9"/>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FF"/>
    <a:srgbClr val="FFCCFF"/>
    <a:srgbClr val="CCF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10" autoAdjust="0"/>
    <p:restoredTop sz="86929" autoAdjust="0"/>
  </p:normalViewPr>
  <p:slideViewPr>
    <p:cSldViewPr snapToObjects="1">
      <p:cViewPr varScale="1">
        <p:scale>
          <a:sx n="126" d="100"/>
          <a:sy n="126" d="100"/>
        </p:scale>
        <p:origin x="1504" y="184"/>
      </p:cViewPr>
      <p:guideLst>
        <p:guide orient="horz" pos="1620"/>
        <p:guide pos="2878"/>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presProps" Target="pres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C118059B-315D-4BDF-98CB-D2E12F6A7657}" type="datetimeFigureOut">
              <a:rPr lang="zh-CN" altLang="en-US"/>
              <a:pPr>
                <a:defRPr/>
              </a:pPr>
              <a:t>2024/12/2</a:t>
            </a:fld>
            <a:endParaRPr lang="en-US"/>
          </a:p>
        </p:txBody>
      </p:sp>
      <p:sp>
        <p:nvSpPr>
          <p:cNvPr id="115716" name="Rectangle 4"/>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A8C75388-5723-40CD-BD58-18351295B7FB}" type="slidenum">
              <a:rPr lang="zh-CN" altLang="en-US"/>
              <a:pPr>
                <a:defRPr/>
              </a:pPr>
              <a:t>‹#›</a:t>
            </a:fld>
            <a:endParaRPr lang="en-US"/>
          </a:p>
        </p:txBody>
      </p:sp>
    </p:spTree>
    <p:extLst>
      <p:ext uri="{BB962C8B-B14F-4D97-AF65-F5344CB8AC3E}">
        <p14:creationId xmlns:p14="http://schemas.microsoft.com/office/powerpoint/2010/main" val="9037775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9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多个事务同时在数据库管理系统中运行的时候，我们怎么保证并发执行的结果是正确的有效的？前面讲了一些封锁协议，，，但是核心的问题是数据库管理系统怎么来调度这些事务，来保证不出来读脏数据，丢失修改等出现不一致的情况。</a:t>
            </a:r>
          </a:p>
        </p:txBody>
      </p:sp>
      <p:sp>
        <p:nvSpPr>
          <p:cNvPr id="4" name="灯片编号占位符 3"/>
          <p:cNvSpPr>
            <a:spLocks noGrp="1"/>
          </p:cNvSpPr>
          <p:nvPr>
            <p:ph type="sldNum" sz="quarter" idx="5"/>
          </p:nvPr>
        </p:nvSpPr>
        <p:spPr/>
        <p:txBody>
          <a:bodyPr/>
          <a:lstStyle/>
          <a:p>
            <a:pPr>
              <a:defRPr/>
            </a:pPr>
            <a:fld id="{A8C75388-5723-40CD-BD58-18351295B7FB}" type="slidenum">
              <a:rPr lang="zh-CN" altLang="en-US" smtClean="0"/>
              <a:pPr>
                <a:defRPr/>
              </a:pPr>
              <a:t>76</a:t>
            </a:fld>
            <a:endParaRPr lang="en-US"/>
          </a:p>
        </p:txBody>
      </p:sp>
    </p:spTree>
    <p:extLst>
      <p:ext uri="{BB962C8B-B14F-4D97-AF65-F5344CB8AC3E}">
        <p14:creationId xmlns:p14="http://schemas.microsoft.com/office/powerpoint/2010/main" val="2220086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3871126" y="9478342"/>
            <a:ext cx="2963063" cy="498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algn="r" eaLnBrk="1" hangingPunct="1"/>
            <a:fld id="{0A1C1C36-8BEF-4553-AF11-87790359F2C1}" type="slidenum">
              <a:rPr lang="en-US" altLang="zh-CN" sz="1200"/>
              <a:pPr algn="r" eaLnBrk="1" hangingPunct="1"/>
              <a:t>99</a:t>
            </a:fld>
            <a:endParaRPr lang="en-US" altLang="zh-CN" sz="1200"/>
          </a:p>
        </p:txBody>
      </p:sp>
      <p:sp>
        <p:nvSpPr>
          <p:cNvPr id="7171" name="Rectangle 2"/>
          <p:cNvSpPr>
            <a:spLocks noGrp="1" noRot="1" noChangeAspect="1" noChangeArrowheads="1" noTextEdit="1"/>
          </p:cNvSpPr>
          <p:nvPr>
            <p:ph type="sldImg"/>
          </p:nvPr>
        </p:nvSpPr>
        <p:spPr>
          <a:xfrm>
            <a:off x="88900" y="746125"/>
            <a:ext cx="6654800" cy="3743325"/>
          </a:xfrm>
        </p:spPr>
      </p:sp>
      <p:sp>
        <p:nvSpPr>
          <p:cNvPr id="7172" name="Rectangle 3"/>
          <p:cNvSpPr>
            <a:spLocks noGrp="1" noChangeArrowheads="1"/>
          </p:cNvSpPr>
          <p:nvPr>
            <p:ph type="body" idx="1"/>
          </p:nvPr>
        </p:nvSpPr>
        <p:spPr>
          <a:xfrm>
            <a:off x="909644" y="4738305"/>
            <a:ext cx="5011738" cy="4490561"/>
          </a:xfrm>
          <a:noFill/>
        </p:spPr>
        <p:txBody>
          <a:bodyPr/>
          <a:lstStyle/>
          <a:p>
            <a:pPr eaLnBrk="1" hangingPunct="1"/>
            <a:r>
              <a:rPr lang="zh-CN" altLang="en-US" dirty="0"/>
              <a:t>事务</a:t>
            </a:r>
            <a:r>
              <a:rPr lang="en-US" altLang="zh-CN" dirty="0"/>
              <a:t>T1</a:t>
            </a:r>
            <a:r>
              <a:rPr lang="zh-CN" altLang="en-US" dirty="0"/>
              <a:t>封锁了数据</a:t>
            </a:r>
            <a:r>
              <a:rPr lang="en-US" altLang="zh-CN" dirty="0"/>
              <a:t>R1</a:t>
            </a:r>
            <a:r>
              <a:rPr lang="zh-CN" altLang="en-US" dirty="0"/>
              <a:t>，事务</a:t>
            </a:r>
            <a:r>
              <a:rPr lang="en-US" altLang="zh-CN" dirty="0"/>
              <a:t>T2</a:t>
            </a:r>
            <a:r>
              <a:rPr lang="zh-CN" altLang="en-US" dirty="0"/>
              <a:t>又请求封锁</a:t>
            </a:r>
            <a:r>
              <a:rPr lang="en-US" altLang="zh-CN" dirty="0"/>
              <a:t>R2</a:t>
            </a:r>
            <a:r>
              <a:rPr lang="zh-CN" altLang="en-US" dirty="0"/>
              <a:t>，</a:t>
            </a:r>
            <a:endParaRPr lang="en-US" dirty="0"/>
          </a:p>
          <a:p>
            <a:pPr eaLnBrk="1" hangingPunct="1"/>
            <a:r>
              <a:rPr lang="zh-CN" altLang="en-US" dirty="0"/>
              <a:t>然后</a:t>
            </a:r>
            <a:r>
              <a:rPr lang="en-US" altLang="zh-CN" dirty="0"/>
              <a:t>T1</a:t>
            </a:r>
            <a:r>
              <a:rPr lang="zh-CN" altLang="en-US" dirty="0"/>
              <a:t>又请求封锁</a:t>
            </a:r>
            <a:r>
              <a:rPr lang="en-US" altLang="zh-CN" dirty="0"/>
              <a:t>R2</a:t>
            </a:r>
            <a:r>
              <a:rPr lang="zh-CN" altLang="en-US" dirty="0"/>
              <a:t>，因</a:t>
            </a:r>
            <a:r>
              <a:rPr lang="en-US" altLang="zh-CN" dirty="0"/>
              <a:t>T2</a:t>
            </a:r>
            <a:r>
              <a:rPr lang="zh-CN" altLang="en-US" dirty="0"/>
              <a:t>已封锁了</a:t>
            </a:r>
            <a:r>
              <a:rPr lang="en-US" altLang="zh-CN" dirty="0"/>
              <a:t>R2</a:t>
            </a:r>
            <a:r>
              <a:rPr lang="zh-CN" altLang="en-US" dirty="0"/>
              <a:t>，于是</a:t>
            </a:r>
            <a:r>
              <a:rPr lang="en-US" altLang="zh-CN" dirty="0"/>
              <a:t>T1</a:t>
            </a:r>
            <a:r>
              <a:rPr lang="zh-CN" altLang="en-US" dirty="0"/>
              <a:t>等待</a:t>
            </a:r>
            <a:r>
              <a:rPr lang="en-US" altLang="zh-CN" dirty="0"/>
              <a:t>T2</a:t>
            </a:r>
            <a:r>
              <a:rPr lang="zh-CN" altLang="en-US" dirty="0"/>
              <a:t>释放</a:t>
            </a:r>
            <a:r>
              <a:rPr lang="en-US" altLang="zh-CN" dirty="0"/>
              <a:t>R2</a:t>
            </a:r>
            <a:r>
              <a:rPr lang="zh-CN" altLang="en-US" dirty="0"/>
              <a:t>上的锁</a:t>
            </a:r>
            <a:endParaRPr lang="en-US" dirty="0"/>
          </a:p>
          <a:p>
            <a:pPr eaLnBrk="1" hangingPunct="1"/>
            <a:r>
              <a:rPr lang="zh-CN" altLang="en-US" dirty="0"/>
              <a:t>接着</a:t>
            </a:r>
            <a:r>
              <a:rPr lang="en-US" altLang="zh-CN" dirty="0"/>
              <a:t>T2</a:t>
            </a:r>
            <a:r>
              <a:rPr lang="zh-CN" altLang="en-US" dirty="0"/>
              <a:t>又请求封锁</a:t>
            </a:r>
            <a:r>
              <a:rPr lang="en-US" altLang="zh-CN" dirty="0"/>
              <a:t>R1</a:t>
            </a:r>
            <a:r>
              <a:rPr lang="zh-CN" altLang="en-US" dirty="0"/>
              <a:t>，因</a:t>
            </a:r>
            <a:r>
              <a:rPr lang="en-US" altLang="zh-CN" dirty="0"/>
              <a:t>T1</a:t>
            </a:r>
            <a:r>
              <a:rPr lang="zh-CN" altLang="en-US" dirty="0"/>
              <a:t>已封锁了</a:t>
            </a:r>
            <a:r>
              <a:rPr lang="en-US" altLang="zh-CN" dirty="0"/>
              <a:t>R1</a:t>
            </a:r>
            <a:r>
              <a:rPr lang="zh-CN" altLang="en-US" dirty="0"/>
              <a:t>，</a:t>
            </a:r>
            <a:r>
              <a:rPr lang="en-US" altLang="zh-CN" dirty="0"/>
              <a:t>T2</a:t>
            </a:r>
            <a:r>
              <a:rPr lang="zh-CN" altLang="en-US" dirty="0"/>
              <a:t>也只能等待</a:t>
            </a:r>
            <a:r>
              <a:rPr lang="en-US" altLang="zh-CN" dirty="0"/>
              <a:t>T1</a:t>
            </a:r>
            <a:r>
              <a:rPr lang="zh-CN" altLang="en-US" dirty="0"/>
              <a:t>释放</a:t>
            </a:r>
            <a:r>
              <a:rPr lang="en-US" altLang="zh-CN" dirty="0"/>
              <a:t>R1</a:t>
            </a:r>
            <a:r>
              <a:rPr lang="zh-CN" altLang="en-US" dirty="0"/>
              <a:t>上的锁</a:t>
            </a:r>
          </a:p>
          <a:p>
            <a:pPr eaLnBrk="1" hangingPunct="1"/>
            <a:r>
              <a:rPr lang="zh-CN" altLang="en-US" dirty="0"/>
              <a:t>这样就出现了</a:t>
            </a:r>
            <a:r>
              <a:rPr lang="en-US" altLang="zh-CN" dirty="0"/>
              <a:t>T1</a:t>
            </a:r>
            <a:r>
              <a:rPr lang="zh-CN" altLang="en-US" dirty="0"/>
              <a:t>在等待</a:t>
            </a:r>
            <a:r>
              <a:rPr lang="en-US" altLang="zh-CN" dirty="0"/>
              <a:t>T2</a:t>
            </a:r>
            <a:r>
              <a:rPr lang="zh-CN" altLang="en-US" dirty="0"/>
              <a:t>，而</a:t>
            </a:r>
            <a:r>
              <a:rPr lang="en-US" altLang="zh-CN" dirty="0"/>
              <a:t>T2</a:t>
            </a:r>
            <a:r>
              <a:rPr lang="zh-CN" altLang="en-US" dirty="0"/>
              <a:t>又在等待</a:t>
            </a:r>
            <a:r>
              <a:rPr lang="en-US" altLang="zh-CN" dirty="0"/>
              <a:t>T1</a:t>
            </a:r>
            <a:r>
              <a:rPr lang="zh-CN" altLang="en-US" dirty="0"/>
              <a:t>的局面，</a:t>
            </a:r>
            <a:r>
              <a:rPr lang="en-US" altLang="zh-CN" dirty="0"/>
              <a:t>T1</a:t>
            </a:r>
            <a:r>
              <a:rPr lang="zh-CN" altLang="en-US" dirty="0"/>
              <a:t>和</a:t>
            </a:r>
            <a:r>
              <a:rPr lang="en-US" altLang="zh-CN" dirty="0"/>
              <a:t>T2</a:t>
            </a:r>
            <a:r>
              <a:rPr lang="zh-CN" altLang="en-US" dirty="0"/>
              <a:t>两个事务永远不能结束，形成死锁。</a:t>
            </a:r>
            <a:endParaRPr lang="pt-BR" altLang="en-US" dirty="0"/>
          </a:p>
        </p:txBody>
      </p:sp>
    </p:spTree>
    <p:extLst>
      <p:ext uri="{BB962C8B-B14F-4D97-AF65-F5344CB8AC3E}">
        <p14:creationId xmlns:p14="http://schemas.microsoft.com/office/powerpoint/2010/main" val="3287431754"/>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Tree>
    <p:extLst>
      <p:ext uri="{BB962C8B-B14F-4D97-AF65-F5344CB8AC3E}">
        <p14:creationId xmlns:p14="http://schemas.microsoft.com/office/powerpoint/2010/main" val="973767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78907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8575"/>
            <a:ext cx="2057400" cy="467439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8575"/>
            <a:ext cx="6019800" cy="467439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4026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5"/>
            <a:ext cx="8229600" cy="852488"/>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04888"/>
            <a:ext cx="4038600" cy="364093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04888"/>
            <a:ext cx="4038600" cy="364093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5281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178858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09747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41527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83765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3965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99801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67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211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78867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Tree>
    <p:extLst>
      <p:ext uri="{BB962C8B-B14F-4D97-AF65-F5344CB8AC3E}">
        <p14:creationId xmlns:p14="http://schemas.microsoft.com/office/powerpoint/2010/main" val="23978744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56969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8575"/>
            <a:ext cx="2057400" cy="467439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8575"/>
            <a:ext cx="6019800" cy="467439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4458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8575"/>
            <a:ext cx="8229600" cy="852488"/>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04888"/>
            <a:ext cx="4038600" cy="364093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04888"/>
            <a:ext cx="4038600" cy="364093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597580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1"/>
            <a:ext cx="7391400" cy="422672"/>
          </a:xfrm>
        </p:spPr>
        <p:txBody>
          <a:bodyPr/>
          <a:lstStyle/>
          <a:p>
            <a:r>
              <a:rPr lang="zh-CN" altLang="en-US"/>
              <a:t>单击此处编辑母版标题样式</a:t>
            </a:r>
          </a:p>
        </p:txBody>
      </p:sp>
      <p:sp>
        <p:nvSpPr>
          <p:cNvPr id="3" name="表格占位符 2"/>
          <p:cNvSpPr>
            <a:spLocks noGrp="1"/>
          </p:cNvSpPr>
          <p:nvPr>
            <p:ph type="tbl" idx="1"/>
          </p:nvPr>
        </p:nvSpPr>
        <p:spPr>
          <a:xfrm>
            <a:off x="457200" y="1371600"/>
            <a:ext cx="8229600" cy="3371850"/>
          </a:xfrm>
        </p:spPr>
        <p:txBody>
          <a:bodyPr/>
          <a:lstStyle/>
          <a:p>
            <a:pPr lvl="0"/>
            <a:endParaRPr lang="zh-CN" altLang="en-US" noProof="0"/>
          </a:p>
        </p:txBody>
      </p:sp>
      <p:sp>
        <p:nvSpPr>
          <p:cNvPr id="4" name="Rectangle 15"/>
          <p:cNvSpPr>
            <a:spLocks noGrp="1" noChangeArrowheads="1"/>
          </p:cNvSpPr>
          <p:nvPr>
            <p:ph type="dt" sz="half" idx="10"/>
          </p:nvPr>
        </p:nvSpPr>
        <p:spPr>
          <a:xfrm>
            <a:off x="457200" y="4800601"/>
            <a:ext cx="2133600" cy="240506"/>
          </a:xfrm>
          <a:prstGeom prst="rect">
            <a:avLst/>
          </a:prstGeom>
        </p:spPr>
        <p:txBody>
          <a:bodyPr/>
          <a:lstStyle>
            <a:lvl1pPr eaLnBrk="1" hangingPunct="1">
              <a:buFont typeface="Arial" panose="020B0604020202020204" pitchFamily="34" charset="0"/>
              <a:buNone/>
              <a:defRPr/>
            </a:lvl1pPr>
          </a:lstStyle>
          <a:p>
            <a:pPr>
              <a:defRPr/>
            </a:pPr>
            <a:endParaRPr lang="en-US" altLang="zh-CN">
              <a:solidFill>
                <a:srgbClr val="000000"/>
              </a:solidFill>
            </a:endParaRPr>
          </a:p>
        </p:txBody>
      </p:sp>
      <p:sp>
        <p:nvSpPr>
          <p:cNvPr id="5" name="Rectangle 16"/>
          <p:cNvSpPr>
            <a:spLocks noGrp="1" noChangeArrowheads="1"/>
          </p:cNvSpPr>
          <p:nvPr>
            <p:ph type="ftr" sz="quarter" idx="11"/>
          </p:nvPr>
        </p:nvSpPr>
        <p:spPr>
          <a:xfrm>
            <a:off x="5219700" y="4786313"/>
            <a:ext cx="3600450" cy="240506"/>
          </a:xfrm>
          <a:prstGeom prst="rect">
            <a:avLst/>
          </a:prstGeom>
        </p:spPr>
        <p:txBody>
          <a:bodyPr/>
          <a:lstStyle>
            <a:lvl1pPr eaLnBrk="1" hangingPunct="1">
              <a:buFont typeface="Arial" panose="020B0604020202020204" pitchFamily="34" charset="0"/>
              <a:buNone/>
              <a:defRPr/>
            </a:lvl1pPr>
          </a:lstStyle>
          <a:p>
            <a:pPr>
              <a:defRPr/>
            </a:pPr>
            <a:r>
              <a:rPr lang="en-US" altLang="zh-CN">
                <a:solidFill>
                  <a:srgbClr val="000000"/>
                </a:solidFill>
              </a:rPr>
              <a:t>An Introduction to Database System</a:t>
            </a:r>
          </a:p>
        </p:txBody>
      </p:sp>
    </p:spTree>
    <p:extLst>
      <p:ext uri="{BB962C8B-B14F-4D97-AF65-F5344CB8AC3E}">
        <p14:creationId xmlns:p14="http://schemas.microsoft.com/office/powerpoint/2010/main" val="1850525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18465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106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15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6616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846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0704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dirty="0"/>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Tree>
    <p:extLst>
      <p:ext uri="{BB962C8B-B14F-4D97-AF65-F5344CB8AC3E}">
        <p14:creationId xmlns:p14="http://schemas.microsoft.com/office/powerpoint/2010/main" val="1535554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l="1405" t="12910" r="2878" b="10757"/>
          <a:stretch>
            <a:fillRect/>
          </a:stretch>
        </p:blipFill>
        <p:spPr bwMode="auto">
          <a:xfrm>
            <a:off x="-20638" y="628650"/>
            <a:ext cx="9159876"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20638" y="4840288"/>
            <a:ext cx="91646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20638" y="-20638"/>
            <a:ext cx="91646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28575"/>
            <a:ext cx="82296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p:cNvSpPr>
            <a:spLocks noGrp="1" noChangeArrowheads="1"/>
          </p:cNvSpPr>
          <p:nvPr>
            <p:ph type="body" idx="1"/>
          </p:nvPr>
        </p:nvSpPr>
        <p:spPr bwMode="auto">
          <a:xfrm>
            <a:off x="457200" y="1004888"/>
            <a:ext cx="82296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31" name="Text Box 7"/>
          <p:cNvSpPr txBox="1">
            <a:spLocks noChangeArrowheads="1"/>
          </p:cNvSpPr>
          <p:nvPr userDrawn="1"/>
        </p:nvSpPr>
        <p:spPr bwMode="auto">
          <a:xfrm>
            <a:off x="5510213" y="4841875"/>
            <a:ext cx="4103687" cy="338138"/>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49" r:id="rId12"/>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l="1405" t="12910" r="2878" b="10757"/>
          <a:stretch>
            <a:fillRect/>
          </a:stretch>
        </p:blipFill>
        <p:spPr bwMode="auto">
          <a:xfrm>
            <a:off x="-20638" y="628650"/>
            <a:ext cx="9159876"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0638" y="4840288"/>
            <a:ext cx="91646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0638" y="-20638"/>
            <a:ext cx="9164638"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28575"/>
            <a:ext cx="82296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p:cNvSpPr>
            <a:spLocks noGrp="1" noChangeArrowheads="1"/>
          </p:cNvSpPr>
          <p:nvPr>
            <p:ph type="body" idx="1"/>
          </p:nvPr>
        </p:nvSpPr>
        <p:spPr bwMode="auto">
          <a:xfrm>
            <a:off x="457200" y="1004888"/>
            <a:ext cx="82296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p:cNvSpPr txBox="1">
            <a:spLocks noChangeArrowheads="1"/>
          </p:cNvSpPr>
          <p:nvPr userDrawn="1"/>
        </p:nvSpPr>
        <p:spPr bwMode="auto">
          <a:xfrm>
            <a:off x="5510213" y="4841875"/>
            <a:ext cx="4103687" cy="338138"/>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a:solidFill>
                  <a:srgbClr val="FFFFFF"/>
                </a:solidFill>
              </a:rPr>
              <a:t>An Introduction to Database System</a:t>
            </a:r>
          </a:p>
        </p:txBody>
      </p:sp>
    </p:spTree>
    <p:extLst>
      <p:ext uri="{BB962C8B-B14F-4D97-AF65-F5344CB8AC3E}">
        <p14:creationId xmlns:p14="http://schemas.microsoft.com/office/powerpoint/2010/main" val="2440418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oleObject" Target="../embeddings/oleObject8.bin"/><Relationship Id="rId1" Type="http://schemas.openxmlformats.org/officeDocument/2006/relationships/slideLayout" Target="../slideLayouts/slideLayout1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13.tmp"/><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19.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2.xml"/><Relationship Id="rId7" Type="http://schemas.openxmlformats.org/officeDocument/2006/relationships/image" Target="../media/image9.png"/><Relationship Id="rId2" Type="http://schemas.openxmlformats.org/officeDocument/2006/relationships/slideLayout" Target="../slideLayouts/slideLayout19.xml"/><Relationship Id="rId1" Type="http://schemas.openxmlformats.org/officeDocument/2006/relationships/tags" Target="../tags/tag1.xml"/><Relationship Id="rId6" Type="http://schemas.openxmlformats.org/officeDocument/2006/relationships/oleObject" Target="../embeddings/oleObject6.bin"/><Relationship Id="rId5" Type="http://schemas.openxmlformats.org/officeDocument/2006/relationships/image" Target="../media/image8.png"/><Relationship Id="rId4" Type="http://schemas.openxmlformats.org/officeDocument/2006/relationships/oleObject" Target="../embeddings/oleObject5.bin"/><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noChangeArrowheads="1"/>
          </p:cNvSpPr>
          <p:nvPr>
            <p:ph type="ctrTitle" idx="4294967295"/>
          </p:nvPr>
        </p:nvSpPr>
        <p:spPr>
          <a:xfrm>
            <a:off x="685800" y="1598613"/>
            <a:ext cx="7772400" cy="1101725"/>
          </a:xfrm>
          <a:noFill/>
        </p:spPr>
        <p:txBody>
          <a:bodyPr/>
          <a:lstStyle/>
          <a:p>
            <a:pPr eaLnBrk="1" hangingPunct="1"/>
            <a:endParaRPr lang="zh-CN" altLang="zh-CN"/>
          </a:p>
        </p:txBody>
      </p:sp>
      <p:sp>
        <p:nvSpPr>
          <p:cNvPr id="2051" name="副标题 2"/>
          <p:cNvSpPr>
            <a:spLocks noGrp="1" noChangeArrowheads="1"/>
          </p:cNvSpPr>
          <p:nvPr>
            <p:ph type="subTitle" idx="1"/>
          </p:nvPr>
        </p:nvSpPr>
        <p:spPr>
          <a:noFill/>
        </p:spPr>
        <p:txBody>
          <a:bodyPr/>
          <a:lstStyle/>
          <a:p>
            <a:pPr eaLnBrk="1" hangingPunct="1"/>
            <a:endParaRPr lang="zh-CN" altLang="zh-CN">
              <a:solidFill>
                <a:srgbClr val="898989"/>
              </a:solidFill>
            </a:endParaRPr>
          </a:p>
        </p:txBody>
      </p:sp>
      <p:pic>
        <p:nvPicPr>
          <p:cNvPr id="2052" name="Picture 3"/>
          <p:cNvPicPr>
            <a:picLocks noChangeAspect="1" noChangeArrowheads="1"/>
          </p:cNvPicPr>
          <p:nvPr/>
        </p:nvPicPr>
        <p:blipFill>
          <a:blip r:embed="rId2" cstate="print">
            <a:lum bright="4000" contrast="-2000"/>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3"/>
          <p:cNvSpPr>
            <a:spLocks noChangeArrowheads="1"/>
          </p:cNvSpPr>
          <p:nvPr/>
        </p:nvSpPr>
        <p:spPr bwMode="auto">
          <a:xfrm>
            <a:off x="1692275" y="4284663"/>
            <a:ext cx="52562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spcBef>
                <a:spcPct val="20000"/>
              </a:spcBef>
            </a:pPr>
            <a:endParaRPr lang="zh-CN" altLang="en-US" sz="2400" b="1" dirty="0">
              <a:solidFill>
                <a:schemeClr val="bg1"/>
              </a:solidFill>
              <a:latin typeface="Times-Roman" charset="0"/>
              <a:ea typeface="隶书" pitchFamily="49" charset="-122"/>
              <a:sym typeface="宋体" pitchFamily="2" charset="-122"/>
            </a:endParaRPr>
          </a:p>
        </p:txBody>
      </p:sp>
      <p:sp>
        <p:nvSpPr>
          <p:cNvPr id="2054" name="Rectangle 4"/>
          <p:cNvSpPr>
            <a:spLocks noChangeArrowheads="1"/>
          </p:cNvSpPr>
          <p:nvPr/>
        </p:nvSpPr>
        <p:spPr bwMode="auto">
          <a:xfrm>
            <a:off x="685800" y="2571750"/>
            <a:ext cx="8208963"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nchor="ctr"/>
          <a:lstStyle/>
          <a:p>
            <a:pPr algn="ctr"/>
            <a:r>
              <a:rPr lang="zh-CN" altLang="en-US" sz="6000" dirty="0">
                <a:solidFill>
                  <a:schemeClr val="bg1"/>
                </a:solidFill>
                <a:latin typeface="黑体" pitchFamily="49" charset="-122"/>
                <a:ea typeface="黑体" pitchFamily="49" charset="-122"/>
                <a:sym typeface="宋体" pitchFamily="2" charset="-122"/>
              </a:rPr>
              <a:t>数据库系统概论</a:t>
            </a:r>
            <a:endParaRPr lang="en-US" altLang="zh-CN" sz="6000" dirty="0">
              <a:solidFill>
                <a:schemeClr val="bg1"/>
              </a:solidFill>
              <a:latin typeface="黑体" pitchFamily="49" charset="-122"/>
              <a:ea typeface="黑体" pitchFamily="49" charset="-122"/>
              <a:sym typeface="宋体" pitchFamily="2" charset="-122"/>
            </a:endParaRPr>
          </a:p>
          <a:p>
            <a:pPr algn="ctr"/>
            <a:r>
              <a:rPr lang="en-US" altLang="zh-CN" sz="3600" b="1" dirty="0">
                <a:solidFill>
                  <a:schemeClr val="bg1"/>
                </a:solidFill>
                <a:latin typeface="Times New Roman" pitchFamily="18" charset="0"/>
                <a:sym typeface="宋体" pitchFamily="2" charset="-122"/>
              </a:rPr>
              <a:t>An Introduction to Database System</a:t>
            </a:r>
            <a:endParaRPr lang="zh-CN" altLang="en-US" sz="6000" dirty="0">
              <a:solidFill>
                <a:schemeClr val="bg1"/>
              </a:solidFill>
              <a:latin typeface="黑体" pitchFamily="49" charset="-122"/>
              <a:ea typeface="黑体" pitchFamily="49" charset="-122"/>
              <a:sym typeface="宋体" pitchFamily="2" charset="-122"/>
            </a:endParaRPr>
          </a:p>
          <a:p>
            <a:pPr algn="ctr"/>
            <a:endParaRPr lang="zh-CN" altLang="en-US" sz="6000" dirty="0">
              <a:solidFill>
                <a:schemeClr val="bg1"/>
              </a:solidFill>
              <a:latin typeface="黑体" pitchFamily="49" charset="-122"/>
              <a:ea typeface="黑体" pitchFamily="49" charset="-122"/>
              <a:sym typeface="宋体" pitchFamily="2" charset="-122"/>
            </a:endParaRPr>
          </a:p>
          <a:p>
            <a:pPr algn="ctr"/>
            <a:r>
              <a:rPr lang="zh-CN" altLang="en-US" sz="4800" b="1" dirty="0">
                <a:solidFill>
                  <a:schemeClr val="bg1"/>
                </a:solidFill>
                <a:latin typeface="黑体" pitchFamily="49" charset="-122"/>
                <a:ea typeface="黑体" pitchFamily="49" charset="-122"/>
                <a:sym typeface="宋体" pitchFamily="2" charset="-122"/>
              </a:rPr>
              <a:t>第</a:t>
            </a:r>
            <a:r>
              <a:rPr lang="en-US" altLang="zh-CN" sz="4800" b="1" dirty="0">
                <a:solidFill>
                  <a:schemeClr val="bg1"/>
                </a:solidFill>
                <a:latin typeface="黑体" pitchFamily="49" charset="-122"/>
                <a:ea typeface="黑体" pitchFamily="49" charset="-122"/>
                <a:sym typeface="宋体" pitchFamily="2" charset="-122"/>
              </a:rPr>
              <a:t>12</a:t>
            </a:r>
            <a:r>
              <a:rPr lang="zh-CN" altLang="en-US" sz="4800" b="1" dirty="0">
                <a:solidFill>
                  <a:schemeClr val="bg1"/>
                </a:solidFill>
                <a:latin typeface="黑体" pitchFamily="49" charset="-122"/>
                <a:ea typeface="黑体" pitchFamily="49" charset="-122"/>
                <a:sym typeface="宋体" pitchFamily="2" charset="-122"/>
              </a:rPr>
              <a:t>章  并发控制</a:t>
            </a:r>
          </a:p>
          <a:p>
            <a:pPr algn="ctr"/>
            <a:br>
              <a:rPr lang="zh-CN" altLang="en-US" sz="6000" dirty="0">
                <a:latin typeface="黑体" pitchFamily="49" charset="-122"/>
                <a:ea typeface="黑体" pitchFamily="49" charset="-122"/>
                <a:sym typeface="宋体" pitchFamily="2" charset="-122"/>
              </a:rPr>
            </a:br>
            <a:endParaRPr lang="en-US" altLang="zh-CN" sz="3600" b="1" dirty="0">
              <a:solidFill>
                <a:schemeClr val="bg1"/>
              </a:solidFill>
              <a:latin typeface="Times New Roman" pitchFamily="18" charset="0"/>
              <a:sym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4294967295"/>
          </p:nvPr>
        </p:nvSpPr>
        <p:spPr>
          <a:xfrm>
            <a:off x="404601" y="987574"/>
            <a:ext cx="8631895" cy="3456384"/>
          </a:xfrm>
        </p:spPr>
        <p:txBody>
          <a:bodyPr/>
          <a:lstStyle/>
          <a:p>
            <a:pPr eaLnBrk="1" hangingPunct="1">
              <a:lnSpc>
                <a:spcPct val="150000"/>
              </a:lnSpc>
              <a:spcBef>
                <a:spcPct val="0"/>
              </a:spcBef>
            </a:pPr>
            <a:r>
              <a:rPr lang="zh-CN" altLang="en-US" sz="2400" dirty="0"/>
              <a:t>这种情况称为数据库的不一致性，是由并发操作引起的。</a:t>
            </a:r>
          </a:p>
          <a:p>
            <a:pPr eaLnBrk="1" hangingPunct="1">
              <a:lnSpc>
                <a:spcPct val="150000"/>
              </a:lnSpc>
              <a:spcBef>
                <a:spcPct val="0"/>
              </a:spcBef>
            </a:pPr>
            <a:r>
              <a:rPr lang="zh-CN" altLang="en-US" sz="2400" dirty="0"/>
              <a:t>在并发操作情况下，对</a:t>
            </a:r>
            <a:r>
              <a:rPr lang="en-US" altLang="zh-CN" sz="2400" dirty="0"/>
              <a:t>T</a:t>
            </a:r>
            <a:r>
              <a:rPr lang="en-US" altLang="zh-CN" sz="2400" baseline="-25000" dirty="0"/>
              <a:t>1</a:t>
            </a:r>
            <a:r>
              <a:rPr lang="zh-CN" altLang="en-US" sz="2400" dirty="0"/>
              <a:t>、</a:t>
            </a:r>
            <a:r>
              <a:rPr lang="en-US" altLang="zh-CN" sz="2400" dirty="0"/>
              <a:t>T</a:t>
            </a:r>
            <a:r>
              <a:rPr lang="en-US" altLang="zh-CN" sz="2400" baseline="-25000" dirty="0"/>
              <a:t>2</a:t>
            </a:r>
            <a:r>
              <a:rPr lang="zh-CN" altLang="en-US" sz="2400" dirty="0"/>
              <a:t>两个事务的操作序列的调度是随机的。</a:t>
            </a:r>
          </a:p>
          <a:p>
            <a:pPr eaLnBrk="1" hangingPunct="1">
              <a:lnSpc>
                <a:spcPct val="150000"/>
              </a:lnSpc>
              <a:spcBef>
                <a:spcPct val="0"/>
              </a:spcBef>
            </a:pPr>
            <a:r>
              <a:rPr lang="zh-CN" altLang="en-US" sz="2400" dirty="0"/>
              <a:t>若按上面的调度序列执行，</a:t>
            </a:r>
            <a:r>
              <a:rPr lang="en-US" altLang="zh-CN" sz="2400" dirty="0"/>
              <a:t>T</a:t>
            </a:r>
            <a:r>
              <a:rPr lang="en-US" altLang="zh-CN" sz="2400" baseline="-25000" dirty="0"/>
              <a:t>1</a:t>
            </a:r>
            <a:r>
              <a:rPr lang="zh-CN" altLang="en-US" sz="2400" dirty="0"/>
              <a:t>事务的修改就被丢失</a:t>
            </a:r>
            <a:r>
              <a:rPr lang="zh-CN" altLang="en-US" sz="1600" dirty="0"/>
              <a:t>。</a:t>
            </a:r>
          </a:p>
          <a:p>
            <a:pPr lvl="1" eaLnBrk="1" hangingPunct="1">
              <a:lnSpc>
                <a:spcPct val="150000"/>
              </a:lnSpc>
              <a:spcBef>
                <a:spcPct val="0"/>
              </a:spcBef>
            </a:pPr>
            <a:r>
              <a:rPr lang="zh-CN" altLang="en-US" sz="2000" dirty="0"/>
              <a:t>原因：第④步中</a:t>
            </a:r>
            <a:r>
              <a:rPr lang="en-US" altLang="zh-CN" sz="2000" dirty="0"/>
              <a:t>T</a:t>
            </a:r>
            <a:r>
              <a:rPr lang="en-US" altLang="zh-CN" sz="2000" baseline="-25000" dirty="0"/>
              <a:t>2</a:t>
            </a:r>
            <a:r>
              <a:rPr lang="zh-CN" altLang="en-US" sz="2000" dirty="0"/>
              <a:t>事务修改</a:t>
            </a:r>
            <a:r>
              <a:rPr lang="en-US" altLang="zh-CN" sz="2000" dirty="0"/>
              <a:t>A</a:t>
            </a:r>
            <a:r>
              <a:rPr lang="zh-CN" altLang="en-US" sz="2000" dirty="0"/>
              <a:t>并写回后覆盖了</a:t>
            </a:r>
            <a:r>
              <a:rPr lang="en-US" altLang="zh-CN" sz="2000" dirty="0"/>
              <a:t>T</a:t>
            </a:r>
            <a:r>
              <a:rPr lang="en-US" altLang="zh-CN" sz="2000" baseline="-25000" dirty="0"/>
              <a:t>1</a:t>
            </a:r>
            <a:r>
              <a:rPr lang="zh-CN" altLang="en-US" sz="2000" dirty="0"/>
              <a:t>事务的修改</a:t>
            </a:r>
          </a:p>
        </p:txBody>
      </p:sp>
      <p:sp>
        <p:nvSpPr>
          <p:cNvPr id="4" name="Rectangle 2"/>
          <p:cNvSpPr txBox="1">
            <a:spLocks noChangeArrowheads="1"/>
          </p:cNvSpPr>
          <p:nvPr/>
        </p:nvSpPr>
        <p:spPr bwMode="auto">
          <a:xfrm>
            <a:off x="755576" y="123478"/>
            <a:ext cx="73914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Tx/>
            </a:pPr>
            <a:r>
              <a:rPr lang="zh-CN" altLang="zh-CN" sz="3600" kern="0"/>
              <a:t>并发控制</a:t>
            </a:r>
            <a:r>
              <a:rPr lang="zh-CN" altLang="en-US" sz="3600" kern="0"/>
              <a:t>概述</a:t>
            </a:r>
            <a:r>
              <a:rPr lang="zh-CN" altLang="zh-CN" sz="3600" kern="0"/>
              <a:t>（续）</a:t>
            </a:r>
            <a:endParaRPr lang="zh-CN" altLang="en-US" sz="3600" kern="0" dirty="0"/>
          </a:p>
        </p:txBody>
      </p:sp>
    </p:spTree>
    <p:extLst>
      <p:ext uri="{BB962C8B-B14F-4D97-AF65-F5344CB8AC3E}">
        <p14:creationId xmlns:p14="http://schemas.microsoft.com/office/powerpoint/2010/main" val="250529697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两段锁协议（续）</a:t>
            </a:r>
          </a:p>
        </p:txBody>
      </p:sp>
      <p:sp>
        <p:nvSpPr>
          <p:cNvPr id="84037" name="Text Box 586"/>
          <p:cNvSpPr txBox="1">
            <a:spLocks noChangeArrowheads="1"/>
          </p:cNvSpPr>
          <p:nvPr/>
        </p:nvSpPr>
        <p:spPr bwMode="auto">
          <a:xfrm>
            <a:off x="3851920" y="1097325"/>
            <a:ext cx="525658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200000"/>
              </a:lnSpc>
              <a:buSzPct val="100000"/>
            </a:pPr>
            <a:r>
              <a:rPr lang="en-US" altLang="zh-CN" sz="2000" dirty="0"/>
              <a:t>     L</a:t>
            </a:r>
            <a:r>
              <a:rPr lang="en-US" altLang="zh-CN" sz="2000" baseline="-25000" dirty="0"/>
              <a:t>1</a:t>
            </a:r>
            <a:r>
              <a:rPr lang="en-US" altLang="zh-CN" sz="2000" dirty="0"/>
              <a:t>=R</a:t>
            </a:r>
            <a:r>
              <a:rPr lang="en-US" altLang="zh-CN" sz="2000" baseline="-25000" dirty="0"/>
              <a:t>1</a:t>
            </a:r>
            <a:r>
              <a:rPr lang="en-US" altLang="zh-CN" sz="2000" dirty="0"/>
              <a:t>(A)W</a:t>
            </a:r>
            <a:r>
              <a:rPr lang="en-US" altLang="zh-CN" sz="2000" baseline="-25000" dirty="0"/>
              <a:t>2</a:t>
            </a:r>
            <a:r>
              <a:rPr lang="en-US" altLang="zh-CN" sz="2000" dirty="0"/>
              <a:t>(B)W</a:t>
            </a:r>
            <a:r>
              <a:rPr lang="en-US" altLang="zh-CN" sz="2000" baseline="-25000" dirty="0"/>
              <a:t>1</a:t>
            </a:r>
            <a:r>
              <a:rPr lang="en-US" altLang="zh-CN" sz="2000" dirty="0"/>
              <a:t>(C)W</a:t>
            </a:r>
            <a:r>
              <a:rPr lang="en-US" altLang="zh-CN" sz="2000" baseline="-25000" dirty="0"/>
              <a:t>2</a:t>
            </a:r>
            <a:r>
              <a:rPr lang="en-US" altLang="zh-CN" sz="2000" dirty="0"/>
              <a:t>(A)</a:t>
            </a:r>
          </a:p>
          <a:p>
            <a:pPr marL="342900" indent="-342900">
              <a:lnSpc>
                <a:spcPct val="200000"/>
              </a:lnSpc>
              <a:buSzPct val="100000"/>
              <a:buFont typeface="Wingdings" pitchFamily="2" charset="2"/>
              <a:buChar char="n"/>
            </a:pPr>
            <a:endParaRPr lang="zh-CN" altLang="zh-CN" sz="2000" dirty="0"/>
          </a:p>
          <a:p>
            <a:pPr>
              <a:lnSpc>
                <a:spcPct val="200000"/>
              </a:lnSpc>
              <a:buSzPct val="100000"/>
            </a:pPr>
            <a:r>
              <a:rPr lang="en-US" altLang="zh-CN" sz="2000" dirty="0"/>
              <a:t>     L</a:t>
            </a:r>
            <a:r>
              <a:rPr lang="en-US" altLang="zh-CN" sz="2000" baseline="-25000" dirty="0"/>
              <a:t>S</a:t>
            </a:r>
            <a:r>
              <a:rPr lang="en-US" altLang="zh-CN" sz="2000" dirty="0"/>
              <a:t>=R</a:t>
            </a:r>
            <a:r>
              <a:rPr lang="en-US" altLang="zh-CN" sz="2000" baseline="-25000" dirty="0"/>
              <a:t>1</a:t>
            </a:r>
            <a:r>
              <a:rPr lang="en-US" altLang="zh-CN" sz="2000" dirty="0"/>
              <a:t>(A) W</a:t>
            </a:r>
            <a:r>
              <a:rPr lang="en-US" altLang="zh-CN" sz="2000" baseline="-25000" dirty="0"/>
              <a:t>1</a:t>
            </a:r>
            <a:r>
              <a:rPr lang="en-US" altLang="zh-CN" sz="2000" dirty="0"/>
              <a:t>(C) W</a:t>
            </a:r>
            <a:r>
              <a:rPr lang="en-US" altLang="zh-CN" sz="2000" baseline="-25000" dirty="0"/>
              <a:t>2</a:t>
            </a:r>
            <a:r>
              <a:rPr lang="en-US" altLang="zh-CN" sz="2000" dirty="0"/>
              <a:t>(B)W</a:t>
            </a:r>
            <a:r>
              <a:rPr lang="en-US" altLang="zh-CN" sz="2000" baseline="-25000" dirty="0"/>
              <a:t>2</a:t>
            </a:r>
            <a:r>
              <a:rPr lang="en-US" altLang="zh-CN" sz="2000" dirty="0"/>
              <a:t>(A)</a:t>
            </a:r>
            <a:endParaRPr lang="zh-CN" altLang="zh-CN" sz="2000" dirty="0"/>
          </a:p>
          <a:p>
            <a:pPr marL="342900" indent="-342900">
              <a:lnSpc>
                <a:spcPct val="200000"/>
              </a:lnSpc>
              <a:buSzPct val="100000"/>
              <a:buFont typeface="Wingdings" pitchFamily="2" charset="2"/>
              <a:buChar char="n"/>
            </a:pPr>
            <a:endParaRPr lang="zh-CN" altLang="zh-CN" sz="2000" b="1" dirty="0">
              <a:latin typeface="Times New Roman" pitchFamily="18" charset="0"/>
            </a:endParaRPr>
          </a:p>
        </p:txBody>
      </p:sp>
      <p:graphicFrame>
        <p:nvGraphicFramePr>
          <p:cNvPr id="9" name="Group 3"/>
          <p:cNvGraphicFramePr>
            <a:graphicFrameLocks noGrp="1"/>
          </p:cNvGraphicFramePr>
          <p:nvPr>
            <p:extLst>
              <p:ext uri="{D42A27DB-BD31-4B8C-83A1-F6EECF244321}">
                <p14:modId xmlns:p14="http://schemas.microsoft.com/office/powerpoint/2010/main" val="2036569541"/>
              </p:ext>
            </p:extLst>
          </p:nvPr>
        </p:nvGraphicFramePr>
        <p:xfrm>
          <a:off x="179512" y="707886"/>
          <a:ext cx="3096344" cy="4168120"/>
        </p:xfrm>
        <a:graphic>
          <a:graphicData uri="http://schemas.openxmlformats.org/drawingml/2006/table">
            <a:tbl>
              <a:tblPr/>
              <a:tblGrid>
                <a:gridCol w="158417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297396">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300" b="0" i="0" u="none" strike="noStrike" cap="none" normalizeH="0" baseline="0" dirty="0">
                          <a:ln>
                            <a:noFill/>
                          </a:ln>
                          <a:solidFill>
                            <a:schemeClr val="tx1"/>
                          </a:solidFill>
                          <a:effectLst/>
                          <a:latin typeface="Arial" pitchFamily="34" charset="0"/>
                          <a:ea typeface="宋体" pitchFamily="2" charset="-122"/>
                        </a:rPr>
                        <a:t>事务</a:t>
                      </a:r>
                      <a:r>
                        <a:rPr kumimoji="0" lang="en-US" sz="1300" b="0" i="0" u="none" strike="noStrike" cap="none" normalizeH="0" baseline="0" dirty="0">
                          <a:ln>
                            <a:noFill/>
                          </a:ln>
                          <a:solidFill>
                            <a:schemeClr val="tx1"/>
                          </a:solidFill>
                          <a:effectLst/>
                          <a:latin typeface="Arial" pitchFamily="34" charset="0"/>
                          <a:ea typeface="宋体" pitchFamily="2" charset="-122"/>
                        </a:rPr>
                        <a:t>T</a:t>
                      </a:r>
                      <a:r>
                        <a:rPr kumimoji="0" lang="en-US" sz="1300" b="0" i="0" u="none" strike="noStrike" cap="none" normalizeH="0" baseline="-25000" dirty="0">
                          <a:ln>
                            <a:noFill/>
                          </a:ln>
                          <a:solidFill>
                            <a:schemeClr val="tx1"/>
                          </a:solidFill>
                          <a:effectLst/>
                          <a:latin typeface="Arial" pitchFamily="34" charset="0"/>
                          <a:ea typeface="宋体" pitchFamily="2" charset="-122"/>
                        </a:rPr>
                        <a:t>1</a:t>
                      </a: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300" b="0" i="0" u="none" strike="noStrike" cap="none" normalizeH="0" baseline="0">
                          <a:ln>
                            <a:noFill/>
                          </a:ln>
                          <a:solidFill>
                            <a:srgbClr val="000000"/>
                          </a:solidFill>
                          <a:effectLst/>
                          <a:latin typeface="Arial" pitchFamily="34" charset="0"/>
                          <a:ea typeface="宋体" pitchFamily="2" charset="-122"/>
                        </a:rPr>
                        <a:t>事务</a:t>
                      </a:r>
                      <a:r>
                        <a:rPr kumimoji="0" lang="en-US" sz="1300" b="0" i="0" u="none" strike="noStrike" cap="none" normalizeH="0" baseline="0">
                          <a:ln>
                            <a:noFill/>
                          </a:ln>
                          <a:solidFill>
                            <a:srgbClr val="000000"/>
                          </a:solidFill>
                          <a:effectLst/>
                          <a:latin typeface="Arial" pitchFamily="34" charset="0"/>
                          <a:ea typeface="宋体" pitchFamily="2" charset="-122"/>
                        </a:rPr>
                        <a:t>T</a:t>
                      </a:r>
                      <a:r>
                        <a:rPr kumimoji="0" lang="en-US" sz="1300" b="0" i="0" u="none" strike="noStrike" cap="none" normalizeH="0" baseline="-25000">
                          <a:ln>
                            <a:noFill/>
                          </a:ln>
                          <a:solidFill>
                            <a:srgbClr val="000000"/>
                          </a:solidFill>
                          <a:effectLst/>
                          <a:latin typeface="Arial" pitchFamily="34" charset="0"/>
                          <a:ea typeface="宋体" pitchFamily="2" charset="-122"/>
                        </a:rPr>
                        <a:t>2</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739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300" b="0" i="0" u="none" strike="noStrike" cap="none" normalizeH="0" baseline="0" dirty="0" err="1">
                          <a:ln>
                            <a:noFill/>
                          </a:ln>
                          <a:solidFill>
                            <a:schemeClr val="tx1"/>
                          </a:solidFill>
                          <a:effectLst/>
                          <a:latin typeface="Times New Roman" pitchFamily="18" charset="0"/>
                          <a:cs typeface="Times New Roman" pitchFamily="18" charset="0"/>
                        </a:rPr>
                        <a:t>Slock</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(A)</a:t>
                      </a: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0" i="0" u="none" strike="noStrike" cap="none" normalizeH="0" baseline="0">
                        <a:ln>
                          <a:noFill/>
                        </a:ln>
                        <a:solidFill>
                          <a:srgbClr val="000000"/>
                        </a:solidFill>
                        <a:effectLst/>
                        <a:latin typeface="Arial" pitchFamily="34" charset="0"/>
                      </a:endParaRP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solidFill>
                      <a:schemeClr val="bg1"/>
                    </a:solidFill>
                  </a:tcPr>
                </a:tc>
                <a:extLst>
                  <a:ext uri="{0D108BD9-81ED-4DB2-BD59-A6C34878D82A}">
                    <a16:rowId xmlns:a16="http://schemas.microsoft.com/office/drawing/2014/main" val="10001"/>
                  </a:ext>
                </a:extLst>
              </a:tr>
              <a:tr h="254568">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300" b="0" i="0" u="none" strike="noStrike" cap="none" normalizeH="0" baseline="0" dirty="0">
                          <a:ln>
                            <a:noFill/>
                          </a:ln>
                          <a:solidFill>
                            <a:schemeClr val="tx1"/>
                          </a:solidFill>
                          <a:effectLst/>
                          <a:latin typeface="Times New Roman" pitchFamily="18" charset="0"/>
                          <a:cs typeface="Times New Roman" pitchFamily="18" charset="0"/>
                        </a:rPr>
                        <a:t>R(A)=260</a:t>
                      </a: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300" b="0" i="0" u="none" strike="noStrike" cap="none" normalizeH="0" baseline="0">
                        <a:ln>
                          <a:noFill/>
                        </a:ln>
                        <a:solidFill>
                          <a:srgbClr val="000000"/>
                        </a:solidFill>
                        <a:effectLst/>
                        <a:latin typeface="Arial" pitchFamily="34" charset="0"/>
                      </a:endParaRP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2"/>
                  </a:ext>
                </a:extLst>
              </a:tr>
              <a:tr h="309844">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0" i="0" u="none" strike="noStrike" cap="none" normalizeH="0" baseline="0" dirty="0">
                        <a:ln>
                          <a:noFill/>
                        </a:ln>
                        <a:solidFill>
                          <a:srgbClr val="000000"/>
                        </a:solidFill>
                        <a:effectLst/>
                        <a:latin typeface="Arial" pitchFamily="34" charset="0"/>
                      </a:endParaRP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300" b="0" i="0" u="none" strike="noStrike" cap="none" normalizeH="0" baseline="0" dirty="0">
                          <a:ln>
                            <a:noFill/>
                          </a:ln>
                          <a:solidFill>
                            <a:schemeClr val="tx1"/>
                          </a:solidFill>
                          <a:effectLst/>
                          <a:latin typeface="Times New Roman" pitchFamily="18" charset="0"/>
                          <a:ea typeface="宋体" pitchFamily="2" charset="-122"/>
                        </a:rPr>
                        <a:t>X</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lock(</a:t>
                      </a:r>
                      <a:r>
                        <a:rPr kumimoji="0" lang="zh-CN" altLang="en-US" sz="1300" b="0" i="0" u="none" strike="noStrike" cap="none" normalizeH="0" baseline="0" dirty="0">
                          <a:ln>
                            <a:noFill/>
                          </a:ln>
                          <a:solidFill>
                            <a:schemeClr val="tx1"/>
                          </a:solidFill>
                          <a:effectLst/>
                          <a:latin typeface="Times New Roman" pitchFamily="18" charset="0"/>
                          <a:ea typeface="宋体" pitchFamily="2" charset="-122"/>
                        </a:rPr>
                        <a:t>B</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3"/>
                  </a:ext>
                </a:extLst>
              </a:tr>
              <a:tr h="29739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0" i="0" u="none" strike="noStrike" cap="none" normalizeH="0" baseline="0" dirty="0">
                        <a:ln>
                          <a:noFill/>
                        </a:ln>
                        <a:solidFill>
                          <a:srgbClr val="000000"/>
                        </a:solidFill>
                        <a:effectLst/>
                        <a:latin typeface="Arial" pitchFamily="34" charset="0"/>
                      </a:endParaRP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300" b="0" i="0" u="none" strike="noStrike" cap="none" normalizeH="0" baseline="0" dirty="0">
                          <a:ln>
                            <a:noFill/>
                          </a:ln>
                          <a:solidFill>
                            <a:schemeClr val="tx1"/>
                          </a:solidFill>
                          <a:effectLst/>
                          <a:latin typeface="Times New Roman" pitchFamily="18" charset="0"/>
                          <a:ea typeface="宋体" pitchFamily="2" charset="-122"/>
                        </a:rPr>
                        <a:t>W</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a:t>
                      </a:r>
                      <a:r>
                        <a:rPr kumimoji="0" lang="zh-CN" altLang="en-US" sz="1300" b="0" i="0" u="none" strike="noStrike" cap="none" normalizeH="0" baseline="0" dirty="0">
                          <a:ln>
                            <a:noFill/>
                          </a:ln>
                          <a:solidFill>
                            <a:schemeClr val="tx1"/>
                          </a:solidFill>
                          <a:effectLst/>
                          <a:latin typeface="Times New Roman" pitchFamily="18" charset="0"/>
                          <a:ea typeface="宋体" pitchFamily="2" charset="-122"/>
                        </a:rPr>
                        <a:t>B</a:t>
                      </a:r>
                      <a:r>
                        <a:rPr kumimoji="0" lang="en-US" altLang="zh-CN" sz="1300" b="0" i="0" u="none" strike="noStrike" cap="none" normalizeH="0" baseline="0" dirty="0">
                          <a:ln>
                            <a:noFill/>
                          </a:ln>
                          <a:solidFill>
                            <a:schemeClr val="tx1"/>
                          </a:solidFill>
                          <a:effectLst/>
                          <a:latin typeface="Times New Roman" pitchFamily="18" charset="0"/>
                          <a:ea typeface="宋体" pitchFamily="2" charset="-122"/>
                        </a:rPr>
                        <a:t>)</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=300</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4"/>
                  </a:ext>
                </a:extLst>
              </a:tr>
              <a:tr h="29739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300" b="0" i="0" u="none" strike="noStrike" cap="none" normalizeH="0" baseline="0" dirty="0" err="1">
                          <a:ln>
                            <a:noFill/>
                          </a:ln>
                          <a:solidFill>
                            <a:schemeClr val="tx1"/>
                          </a:solidFill>
                          <a:effectLst/>
                          <a:latin typeface="Times New Roman" pitchFamily="18" charset="0"/>
                          <a:cs typeface="Times New Roman" pitchFamily="18" charset="0"/>
                        </a:rPr>
                        <a:t>Xlock</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a:t>
                      </a:r>
                      <a:r>
                        <a:rPr kumimoji="0" lang="zh-CN" altLang="en-US" sz="1300" b="0" i="0" u="none" strike="noStrike" cap="none" normalizeH="0" baseline="0" dirty="0">
                          <a:ln>
                            <a:noFill/>
                          </a:ln>
                          <a:solidFill>
                            <a:schemeClr val="tx1"/>
                          </a:solidFill>
                          <a:effectLst/>
                          <a:latin typeface="Times New Roman" pitchFamily="18" charset="0"/>
                          <a:ea typeface="宋体" pitchFamily="2" charset="-122"/>
                        </a:rPr>
                        <a:t>C</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a:t>
                      </a: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0" i="0" u="none" strike="noStrike" cap="none" normalizeH="0" baseline="0" dirty="0">
                        <a:ln>
                          <a:noFill/>
                        </a:ln>
                        <a:solidFill>
                          <a:srgbClr val="000000"/>
                        </a:solidFill>
                        <a:effectLst/>
                        <a:latin typeface="Arial" pitchFamily="34" charset="0"/>
                      </a:endParaRP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5"/>
                  </a:ext>
                </a:extLst>
              </a:tr>
              <a:tr h="29739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300" b="0" i="0" u="none" strike="noStrike" cap="none" normalizeH="0" baseline="0" dirty="0">
                          <a:ln>
                            <a:noFill/>
                          </a:ln>
                          <a:solidFill>
                            <a:schemeClr val="tx1"/>
                          </a:solidFill>
                          <a:effectLst/>
                          <a:latin typeface="Times New Roman" pitchFamily="18" charset="0"/>
                          <a:cs typeface="Times New Roman" pitchFamily="18" charset="0"/>
                        </a:rPr>
                        <a:t>W(</a:t>
                      </a:r>
                      <a:r>
                        <a:rPr kumimoji="0" lang="zh-CN" altLang="en-US" sz="1300" b="0" i="0" u="none" strike="noStrike" cap="none" normalizeH="0" baseline="0" dirty="0">
                          <a:ln>
                            <a:noFill/>
                          </a:ln>
                          <a:solidFill>
                            <a:schemeClr val="tx1"/>
                          </a:solidFill>
                          <a:effectLst/>
                          <a:latin typeface="Times New Roman" pitchFamily="18" charset="0"/>
                          <a:ea typeface="宋体" pitchFamily="2" charset="-122"/>
                        </a:rPr>
                        <a:t>C</a:t>
                      </a:r>
                      <a:r>
                        <a:rPr kumimoji="0" lang="en-US" altLang="zh-CN" sz="1300" b="0" i="0" u="none" strike="noStrike" cap="none" normalizeH="0" baseline="0" dirty="0">
                          <a:ln>
                            <a:noFill/>
                          </a:ln>
                          <a:solidFill>
                            <a:schemeClr val="tx1"/>
                          </a:solidFill>
                          <a:effectLst/>
                          <a:latin typeface="Times New Roman" pitchFamily="18" charset="0"/>
                          <a:ea typeface="宋体" pitchFamily="2" charset="-122"/>
                        </a:rPr>
                        <a:t>)</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=160</a:t>
                      </a: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0" i="0" u="none" strike="noStrike" cap="none" normalizeH="0" baseline="0" dirty="0">
                        <a:ln>
                          <a:noFill/>
                        </a:ln>
                        <a:solidFill>
                          <a:srgbClr val="000000"/>
                        </a:solidFill>
                        <a:effectLst/>
                        <a:latin typeface="Arial" pitchFamily="34" charset="0"/>
                      </a:endParaRP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6"/>
                  </a:ext>
                </a:extLst>
              </a:tr>
              <a:tr h="29739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0" i="0" u="none" strike="noStrike" cap="none" normalizeH="0" baseline="0" dirty="0">
                        <a:ln>
                          <a:noFill/>
                        </a:ln>
                        <a:solidFill>
                          <a:srgbClr val="000000"/>
                        </a:solidFill>
                        <a:effectLst/>
                        <a:latin typeface="Arial" pitchFamily="34" charset="0"/>
                      </a:endParaRP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300" b="0" i="0" u="none" strike="noStrike" cap="none" normalizeH="0" baseline="0" dirty="0" err="1">
                          <a:ln>
                            <a:noFill/>
                          </a:ln>
                          <a:solidFill>
                            <a:schemeClr val="tx1"/>
                          </a:solidFill>
                          <a:effectLst/>
                          <a:latin typeface="Times New Roman" pitchFamily="18" charset="0"/>
                          <a:cs typeface="Times New Roman" pitchFamily="18" charset="0"/>
                        </a:rPr>
                        <a:t>Xlock</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 </a:t>
                      </a:r>
                      <a:r>
                        <a:rPr kumimoji="0" lang="zh-CN" altLang="en-US" sz="1300" b="0" i="0" u="none" strike="noStrike" cap="none" normalizeH="0" baseline="0" dirty="0">
                          <a:ln>
                            <a:noFill/>
                          </a:ln>
                          <a:solidFill>
                            <a:schemeClr val="tx1"/>
                          </a:solidFill>
                          <a:effectLst/>
                          <a:latin typeface="Times New Roman" pitchFamily="18" charset="0"/>
                          <a:ea typeface="宋体" pitchFamily="2" charset="-122"/>
                        </a:rPr>
                        <a:t>A</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 )</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7"/>
                  </a:ext>
                </a:extLst>
              </a:tr>
              <a:tr h="29739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0" i="0" u="none" strike="noStrike" cap="none" normalizeH="0" baseline="0">
                        <a:ln>
                          <a:noFill/>
                        </a:ln>
                        <a:solidFill>
                          <a:srgbClr val="000000"/>
                        </a:solidFill>
                        <a:effectLst/>
                        <a:latin typeface="Arial" pitchFamily="34" charset="0"/>
                      </a:endParaRP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300" b="0" i="0" u="none" strike="noStrike" cap="none" normalizeH="0" baseline="0" dirty="0" err="1">
                          <a:ln>
                            <a:noFill/>
                          </a:ln>
                          <a:solidFill>
                            <a:schemeClr val="tx1"/>
                          </a:solidFill>
                          <a:effectLst/>
                          <a:latin typeface="Times New Roman" pitchFamily="18" charset="0"/>
                          <a:cs typeface="Times New Roman" pitchFamily="18" charset="0"/>
                        </a:rPr>
                        <a:t>等待</a:t>
                      </a:r>
                      <a:endParaRPr kumimoji="0" lang="en-US" sz="1300" b="0" i="0" u="none" strike="noStrike" cap="none" normalizeH="0" baseline="0" dirty="0">
                        <a:ln>
                          <a:noFill/>
                        </a:ln>
                        <a:solidFill>
                          <a:schemeClr val="tx1"/>
                        </a:solidFill>
                        <a:effectLst/>
                        <a:latin typeface="Times New Roman" pitchFamily="18" charset="0"/>
                        <a:cs typeface="Times New Roman" pitchFamily="18" charset="0"/>
                      </a:endParaRP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8"/>
                  </a:ext>
                </a:extLst>
              </a:tr>
              <a:tr h="29739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300" b="0" i="0" u="none" strike="noStrike" cap="none" normalizeH="0" baseline="0" dirty="0">
                          <a:ln>
                            <a:noFill/>
                          </a:ln>
                          <a:solidFill>
                            <a:schemeClr val="tx1"/>
                          </a:solidFill>
                          <a:effectLst/>
                          <a:latin typeface="Times New Roman" pitchFamily="18" charset="0"/>
                          <a:cs typeface="Times New Roman" pitchFamily="18" charset="0"/>
                        </a:rPr>
                        <a:t>Unlock(A)</a:t>
                      </a: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300" b="0" i="0" u="none" strike="noStrike" cap="none" normalizeH="0" baseline="0" dirty="0" err="1">
                          <a:ln>
                            <a:noFill/>
                          </a:ln>
                          <a:solidFill>
                            <a:schemeClr val="tx1"/>
                          </a:solidFill>
                          <a:effectLst/>
                          <a:latin typeface="Times New Roman" pitchFamily="18" charset="0"/>
                          <a:cs typeface="Times New Roman" pitchFamily="18" charset="0"/>
                        </a:rPr>
                        <a:t>等待</a:t>
                      </a:r>
                      <a:endParaRPr kumimoji="0" lang="en-US" sz="1300" b="0" i="0" u="none" strike="noStrike" cap="none" normalizeH="0" baseline="0" dirty="0">
                        <a:ln>
                          <a:noFill/>
                        </a:ln>
                        <a:solidFill>
                          <a:schemeClr val="tx1"/>
                        </a:solidFill>
                        <a:effectLst/>
                        <a:latin typeface="Times New Roman" pitchFamily="18" charset="0"/>
                        <a:cs typeface="Times New Roman" pitchFamily="18" charset="0"/>
                      </a:endParaRP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09"/>
                  </a:ext>
                </a:extLst>
              </a:tr>
              <a:tr h="29739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endParaRPr kumimoji="0" lang="en-US" sz="1300" b="0" i="0" u="none" strike="noStrike" cap="none" normalizeH="0" baseline="0">
                        <a:ln>
                          <a:noFill/>
                        </a:ln>
                        <a:solidFill>
                          <a:srgbClr val="000000"/>
                        </a:solidFill>
                        <a:effectLst/>
                        <a:latin typeface="Times New Roman" pitchFamily="18" charset="0"/>
                        <a:cs typeface="Times New Roman" pitchFamily="18" charset="0"/>
                      </a:endParaRP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1300" b="0" i="0" u="none" strike="noStrike" cap="none" normalizeH="0" baseline="0" dirty="0">
                          <a:ln>
                            <a:noFill/>
                          </a:ln>
                          <a:solidFill>
                            <a:schemeClr val="tx1"/>
                          </a:solidFill>
                          <a:effectLst/>
                          <a:latin typeface="Times New Roman" pitchFamily="18" charset="0"/>
                          <a:cs typeface="Times New Roman" pitchFamily="18" charset="0"/>
                        </a:rPr>
                        <a:t>W(</a:t>
                      </a:r>
                      <a:r>
                        <a:rPr kumimoji="0" lang="zh-CN" altLang="zh-CN" sz="1300" b="0"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1300" b="0" i="0" u="none" strike="noStrike" cap="none" normalizeH="0" baseline="0" dirty="0">
                          <a:ln>
                            <a:noFill/>
                          </a:ln>
                          <a:solidFill>
                            <a:schemeClr val="tx1"/>
                          </a:solidFill>
                          <a:effectLst/>
                          <a:latin typeface="Times New Roman" pitchFamily="18" charset="0"/>
                          <a:ea typeface="宋体" pitchFamily="2" charset="-122"/>
                        </a:rPr>
                        <a:t>)</a:t>
                      </a:r>
                      <a:r>
                        <a:rPr kumimoji="0" lang="zh-CN" altLang="zh-CN" sz="1300" b="0" i="0" u="none" strike="noStrike" cap="none" normalizeH="0" baseline="0" dirty="0">
                          <a:ln>
                            <a:noFill/>
                          </a:ln>
                          <a:solidFill>
                            <a:schemeClr val="tx1"/>
                          </a:solidFill>
                          <a:effectLst/>
                          <a:latin typeface="Times New Roman" pitchFamily="18" charset="0"/>
                          <a:cs typeface="Times New Roman" pitchFamily="18" charset="0"/>
                        </a:rPr>
                        <a:t>=250</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10"/>
                  </a:ext>
                </a:extLst>
              </a:tr>
              <a:tr h="29739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endParaRPr kumimoji="0" lang="en-US" sz="1300" b="0" i="0" u="none" strike="noStrike" cap="none" normalizeH="0" baseline="0">
                        <a:ln>
                          <a:noFill/>
                        </a:ln>
                        <a:solidFill>
                          <a:srgbClr val="000000"/>
                        </a:solidFill>
                        <a:effectLst/>
                        <a:latin typeface="Times New Roman" pitchFamily="18" charset="0"/>
                        <a:cs typeface="Times New Roman" pitchFamily="18" charset="0"/>
                      </a:endParaRP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300" b="0" i="0" u="none" strike="noStrike" cap="none" normalizeH="0" baseline="0" dirty="0">
                          <a:ln>
                            <a:noFill/>
                          </a:ln>
                          <a:solidFill>
                            <a:schemeClr val="tx1"/>
                          </a:solidFill>
                          <a:effectLst/>
                          <a:latin typeface="Times New Roman" pitchFamily="18" charset="0"/>
                          <a:cs typeface="Times New Roman" pitchFamily="18" charset="0"/>
                        </a:rPr>
                        <a:t>Unlock(</a:t>
                      </a:r>
                      <a:r>
                        <a:rPr kumimoji="0" lang="zh-CN" altLang="en-US" sz="1300" b="0" i="0" u="none" strike="noStrike" cap="none" normalizeH="0" baseline="0" dirty="0">
                          <a:ln>
                            <a:noFill/>
                          </a:ln>
                          <a:solidFill>
                            <a:schemeClr val="tx1"/>
                          </a:solidFill>
                          <a:effectLst/>
                          <a:latin typeface="Times New Roman" pitchFamily="18" charset="0"/>
                          <a:ea typeface="宋体" pitchFamily="2" charset="-122"/>
                        </a:rPr>
                        <a:t>B</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solidFill>
                      <a:schemeClr val="bg1"/>
                    </a:solidFill>
                  </a:tcPr>
                </a:tc>
                <a:extLst>
                  <a:ext uri="{0D108BD9-81ED-4DB2-BD59-A6C34878D82A}">
                    <a16:rowId xmlns:a16="http://schemas.microsoft.com/office/drawing/2014/main" val="10011"/>
                  </a:ext>
                </a:extLst>
              </a:tr>
              <a:tr h="29739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300" b="0" i="0" u="none" strike="noStrike" cap="none" normalizeH="0" baseline="0" dirty="0">
                          <a:ln>
                            <a:noFill/>
                          </a:ln>
                          <a:solidFill>
                            <a:schemeClr val="tx1"/>
                          </a:solidFill>
                          <a:effectLst/>
                          <a:latin typeface="Times New Roman" pitchFamily="18" charset="0"/>
                          <a:cs typeface="Times New Roman" pitchFamily="18" charset="0"/>
                        </a:rPr>
                        <a:t>Unlock(</a:t>
                      </a:r>
                      <a:r>
                        <a:rPr kumimoji="0" lang="zh-CN" altLang="en-US" sz="1300" b="0" i="0" u="none" strike="noStrike" cap="none" normalizeH="0" baseline="0" dirty="0">
                          <a:ln>
                            <a:noFill/>
                          </a:ln>
                          <a:solidFill>
                            <a:schemeClr val="tx1"/>
                          </a:solidFill>
                          <a:effectLst/>
                          <a:latin typeface="Times New Roman" pitchFamily="18" charset="0"/>
                          <a:ea typeface="宋体" pitchFamily="2" charset="-122"/>
                        </a:rPr>
                        <a:t>C</a:t>
                      </a:r>
                      <a:r>
                        <a:rPr kumimoji="0" lang="en-US" sz="1300" b="0" i="0" u="none" strike="noStrike" cap="none" normalizeH="0" baseline="0" dirty="0">
                          <a:ln>
                            <a:noFill/>
                          </a:ln>
                          <a:solidFill>
                            <a:schemeClr val="tx1"/>
                          </a:solidFill>
                          <a:effectLst/>
                          <a:latin typeface="Times New Roman" pitchFamily="18" charset="0"/>
                          <a:cs typeface="Times New Roman" pitchFamily="18" charset="0"/>
                        </a:rPr>
                        <a:t>)</a:t>
                      </a: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no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300" b="0" i="0" u="none" strike="noStrike" cap="none" normalizeH="0" baseline="0" dirty="0">
                        <a:ln>
                          <a:noFill/>
                        </a:ln>
                        <a:solidFill>
                          <a:srgbClr val="000000"/>
                        </a:solidFill>
                        <a:effectLst/>
                        <a:latin typeface="Times New Roman" pitchFamily="18" charset="0"/>
                        <a:cs typeface="Times New Roman" pitchFamily="18" charset="0"/>
                      </a:endParaRP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w="12700" cap="flat" cmpd="sng" algn="ctr">
                      <a:no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29739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endParaRPr kumimoji="0" lang="en-US" sz="1300" b="0" i="0" u="none" strike="noStrike" cap="none" normalizeH="0" baseline="0" dirty="0">
                        <a:ln>
                          <a:noFill/>
                        </a:ln>
                        <a:solidFill>
                          <a:schemeClr val="tx1"/>
                        </a:solidFill>
                        <a:effectLst/>
                        <a:latin typeface="Times New Roman" pitchFamily="18" charset="0"/>
                        <a:cs typeface="Times New Roman" pitchFamily="18" charset="0"/>
                      </a:endParaRPr>
                    </a:p>
                  </a:txBody>
                  <a:tcPr marT="45702" marB="45702"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300" b="0" i="0" u="none" strike="noStrike" cap="none" normalizeH="0" baseline="0" dirty="0">
                          <a:ln>
                            <a:noFill/>
                          </a:ln>
                          <a:solidFill>
                            <a:srgbClr val="000000"/>
                          </a:solidFill>
                          <a:effectLst/>
                          <a:latin typeface="Times New Roman" pitchFamily="18" charset="0"/>
                          <a:cs typeface="Times New Roman" pitchFamily="18" charset="0"/>
                        </a:rPr>
                        <a:t>Unlock(A)</a:t>
                      </a:r>
                    </a:p>
                  </a:txBody>
                  <a:tcPr marT="45702" marB="45702"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bl>
          </a:graphicData>
        </a:graphic>
      </p:graphicFrame>
      <p:sp>
        <p:nvSpPr>
          <p:cNvPr id="3" name="椭圆 2"/>
          <p:cNvSpPr/>
          <p:nvPr/>
        </p:nvSpPr>
        <p:spPr bwMode="auto">
          <a:xfrm>
            <a:off x="5220072" y="1241341"/>
            <a:ext cx="1512168" cy="576064"/>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4" name="下箭头 3"/>
          <p:cNvSpPr/>
          <p:nvPr/>
        </p:nvSpPr>
        <p:spPr bwMode="auto">
          <a:xfrm>
            <a:off x="5580112" y="1961421"/>
            <a:ext cx="504056" cy="504056"/>
          </a:xfrm>
          <a:prstGeom prst="downArrow">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cxnSp>
        <p:nvCxnSpPr>
          <p:cNvPr id="12" name="直接连接符 11"/>
          <p:cNvCxnSpPr/>
          <p:nvPr/>
        </p:nvCxnSpPr>
        <p:spPr bwMode="auto">
          <a:xfrm>
            <a:off x="4680657" y="2969533"/>
            <a:ext cx="1403511" cy="0"/>
          </a:xfrm>
          <a:prstGeom prst="line">
            <a:avLst/>
          </a:prstGeom>
          <a:noFill/>
          <a:ln w="28575" cap="flat" cmpd="sng" algn="ctr">
            <a:solidFill>
              <a:srgbClr val="00B050"/>
            </a:solidFill>
            <a:prstDash val="solid"/>
            <a:round/>
            <a:headEnd type="none" w="med" len="med"/>
            <a:tailEnd type="none" w="med" len="med"/>
          </a:ln>
          <a:effectLst/>
        </p:spPr>
      </p:cxnSp>
      <p:cxnSp>
        <p:nvCxnSpPr>
          <p:cNvPr id="13" name="直接连接符 12"/>
          <p:cNvCxnSpPr/>
          <p:nvPr/>
        </p:nvCxnSpPr>
        <p:spPr bwMode="auto">
          <a:xfrm>
            <a:off x="6156101" y="2969533"/>
            <a:ext cx="1296219" cy="0"/>
          </a:xfrm>
          <a:prstGeom prst="line">
            <a:avLst/>
          </a:prstGeom>
          <a:noFill/>
          <a:ln w="28575" cap="flat" cmpd="sng" algn="ctr">
            <a:solidFill>
              <a:srgbClr val="7030A0"/>
            </a:solidFill>
            <a:prstDash val="solid"/>
            <a:round/>
            <a:headEnd type="none" w="med" len="med"/>
            <a:tailEnd type="none" w="med" len="med"/>
          </a:ln>
          <a:effectLst/>
        </p:spPr>
      </p:cxnSp>
    </p:spTree>
    <p:extLst>
      <p:ext uri="{BB962C8B-B14F-4D97-AF65-F5344CB8AC3E}">
        <p14:creationId xmlns:p14="http://schemas.microsoft.com/office/powerpoint/2010/main" val="75992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037">
                                            <p:txEl>
                                              <p:pRg st="0" end="0"/>
                                            </p:txEl>
                                          </p:spTgt>
                                        </p:tgtEl>
                                        <p:attrNameLst>
                                          <p:attrName>style.visibility</p:attrName>
                                        </p:attrNameLst>
                                      </p:cBhvr>
                                      <p:to>
                                        <p:strVal val="visible"/>
                                      </p:to>
                                    </p:set>
                                    <p:animEffect transition="in" filter="wipe(left)">
                                      <p:cBhvr>
                                        <p:cTn id="7" dur="500"/>
                                        <p:tgtEl>
                                          <p:spTgt spid="840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22" presetClass="entr" presetSubtype="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84037">
                                            <p:txEl>
                                              <p:pRg st="2" end="2"/>
                                            </p:txEl>
                                          </p:spTgt>
                                        </p:tgtEl>
                                        <p:attrNameLst>
                                          <p:attrName>style.visibility</p:attrName>
                                        </p:attrNameLst>
                                      </p:cBhvr>
                                      <p:to>
                                        <p:strVal val="visible"/>
                                      </p:to>
                                    </p:set>
                                    <p:animEffect transition="in" filter="wipe(left)">
                                      <p:cBhvr>
                                        <p:cTn id="23" dur="500"/>
                                        <p:tgtEl>
                                          <p:spTgt spid="8403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25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750"/>
                                        <p:tgtEl>
                                          <p:spTgt spid="12"/>
                                        </p:tgtEl>
                                      </p:cBhvr>
                                    </p:animEffect>
                                  </p:childTnLst>
                                </p:cTn>
                              </p:par>
                            </p:childTnLst>
                          </p:cTn>
                        </p:par>
                        <p:par>
                          <p:cTn id="29" fill="hold">
                            <p:stCondLst>
                              <p:cond delay="1000"/>
                            </p:stCondLst>
                            <p:childTnLst>
                              <p:par>
                                <p:cTn id="30" presetID="22" presetClass="entr" presetSubtype="8" fill="hold" nodeType="afterEffect">
                                  <p:stCondLst>
                                    <p:cond delay="25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dirty="0"/>
              <a:t>两段锁协议（续）</a:t>
            </a:r>
          </a:p>
        </p:txBody>
      </p:sp>
      <p:sp>
        <p:nvSpPr>
          <p:cNvPr id="84995" name="Rectangle 3"/>
          <p:cNvSpPr>
            <a:spLocks noGrp="1" noChangeArrowheads="1"/>
          </p:cNvSpPr>
          <p:nvPr>
            <p:ph type="body" idx="4294967295"/>
          </p:nvPr>
        </p:nvSpPr>
        <p:spPr>
          <a:xfrm>
            <a:off x="472889" y="987574"/>
            <a:ext cx="8229600" cy="3683000"/>
          </a:xfrm>
        </p:spPr>
        <p:txBody>
          <a:bodyPr/>
          <a:lstStyle/>
          <a:p>
            <a:pPr eaLnBrk="1" hangingPunct="1">
              <a:lnSpc>
                <a:spcPct val="130000"/>
              </a:lnSpc>
              <a:spcBef>
                <a:spcPts val="600"/>
              </a:spcBef>
              <a:spcAft>
                <a:spcPts val="600"/>
              </a:spcAft>
            </a:pPr>
            <a:r>
              <a:rPr lang="zh-CN" altLang="zh-CN" sz="2400" dirty="0"/>
              <a:t>事务遵守两段锁协议是可串行化调度的充分条件，而不是必要条件。</a:t>
            </a:r>
          </a:p>
          <a:p>
            <a:pPr eaLnBrk="1" hangingPunct="1">
              <a:lnSpc>
                <a:spcPct val="130000"/>
              </a:lnSpc>
              <a:spcBef>
                <a:spcPts val="600"/>
              </a:spcBef>
              <a:spcAft>
                <a:spcPts val="600"/>
              </a:spcAft>
            </a:pPr>
            <a:r>
              <a:rPr lang="zh-CN" altLang="zh-CN" sz="2400" dirty="0"/>
              <a:t>若并发事务都遵守两段锁协议，则对这些事务的任何并发调度策略都是可串行化的</a:t>
            </a:r>
          </a:p>
          <a:p>
            <a:pPr eaLnBrk="1" hangingPunct="1">
              <a:lnSpc>
                <a:spcPct val="130000"/>
              </a:lnSpc>
              <a:spcBef>
                <a:spcPts val="600"/>
              </a:spcBef>
              <a:spcAft>
                <a:spcPts val="600"/>
              </a:spcAft>
            </a:pPr>
            <a:r>
              <a:rPr lang="zh-CN" altLang="zh-CN" sz="2400" dirty="0"/>
              <a:t>若并发事务的一个调度是可串行化的，不一定所有事务都符合两段锁协议</a:t>
            </a:r>
            <a:endParaRPr lang="en-US" altLang="zh-CN" sz="2400" dirty="0"/>
          </a:p>
        </p:txBody>
      </p:sp>
    </p:spTree>
    <p:extLst>
      <p:ext uri="{BB962C8B-B14F-4D97-AF65-F5344CB8AC3E}">
        <p14:creationId xmlns:p14="http://schemas.microsoft.com/office/powerpoint/2010/main" val="15920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wipe(left)">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wipe(left)">
                                      <p:cBhvr>
                                        <p:cTn id="12" dur="500"/>
                                        <p:tgtEl>
                                          <p:spTgt spid="84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wipe(left)">
                                      <p:cBhvr>
                                        <p:cTn id="17" dur="500"/>
                                        <p:tgtEl>
                                          <p:spTgt spid="84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两段锁协议（续）</a:t>
            </a:r>
          </a:p>
        </p:txBody>
      </p:sp>
      <p:sp>
        <p:nvSpPr>
          <p:cNvPr id="86019" name="Rectangle 3"/>
          <p:cNvSpPr>
            <a:spLocks noGrp="1" noChangeArrowheads="1"/>
          </p:cNvSpPr>
          <p:nvPr>
            <p:ph type="body" idx="4294967295"/>
          </p:nvPr>
        </p:nvSpPr>
        <p:spPr>
          <a:xfrm>
            <a:off x="457200" y="950913"/>
            <a:ext cx="8229600" cy="3686175"/>
          </a:xfrm>
        </p:spPr>
        <p:txBody>
          <a:bodyPr/>
          <a:lstStyle/>
          <a:p>
            <a:pPr eaLnBrk="1" hangingPunct="1">
              <a:spcBef>
                <a:spcPct val="0"/>
              </a:spcBef>
            </a:pPr>
            <a:r>
              <a:rPr lang="zh-CN" altLang="en-US" dirty="0"/>
              <a:t>两段锁协议与防止死锁的一次</a:t>
            </a:r>
            <a:r>
              <a:rPr lang="zh-CN" altLang="en-US"/>
              <a:t>封锁法的异同</a:t>
            </a:r>
            <a:endParaRPr lang="zh-CN" altLang="en-US" sz="2400" dirty="0"/>
          </a:p>
          <a:p>
            <a:pPr lvl="1" eaLnBrk="1" hangingPunct="1">
              <a:lnSpc>
                <a:spcPct val="120000"/>
              </a:lnSpc>
              <a:spcBef>
                <a:spcPts val="1200"/>
              </a:spcBef>
              <a:spcAft>
                <a:spcPts val="600"/>
              </a:spcAft>
            </a:pPr>
            <a:r>
              <a:rPr lang="zh-CN" altLang="en-US" dirty="0"/>
              <a:t>一次封锁法要求每个事务必须一次将所有要使用的数据全部加锁，否则就不能继续执行，因此一次封锁法遵守两段锁协议</a:t>
            </a:r>
          </a:p>
          <a:p>
            <a:pPr lvl="1" eaLnBrk="1" hangingPunct="1">
              <a:lnSpc>
                <a:spcPct val="120000"/>
              </a:lnSpc>
              <a:spcBef>
                <a:spcPts val="1200"/>
              </a:spcBef>
              <a:spcAft>
                <a:spcPts val="600"/>
              </a:spcAft>
            </a:pPr>
            <a:r>
              <a:rPr lang="zh-CN" altLang="en-US" dirty="0"/>
              <a:t>但是两段锁协议并不要求事务必须一次将所有要使用的数据全部加锁，因此遵守两段锁协议的事务可能发生死锁</a:t>
            </a:r>
          </a:p>
        </p:txBody>
      </p:sp>
    </p:spTree>
    <p:extLst>
      <p:ext uri="{BB962C8B-B14F-4D97-AF65-F5344CB8AC3E}">
        <p14:creationId xmlns:p14="http://schemas.microsoft.com/office/powerpoint/2010/main" val="32166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animEffect transition="in" filter="wipe(left)">
                                      <p:cBhvr>
                                        <p:cTn id="7" dur="500"/>
                                        <p:tgtEl>
                                          <p:spTgt spid="860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019">
                                            <p:txEl>
                                              <p:pRg st="2" end="2"/>
                                            </p:txEl>
                                          </p:spTgt>
                                        </p:tgtEl>
                                        <p:attrNameLst>
                                          <p:attrName>style.visibility</p:attrName>
                                        </p:attrNameLst>
                                      </p:cBhvr>
                                      <p:to>
                                        <p:strVal val="visible"/>
                                      </p:to>
                                    </p:set>
                                    <p:animEffect transition="in" filter="wipe(left)">
                                      <p:cBhvr>
                                        <p:cTn id="12" dur="500"/>
                                        <p:tgtEl>
                                          <p:spTgt spid="86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两段锁协议（续）</a:t>
            </a:r>
          </a:p>
        </p:txBody>
      </p:sp>
      <p:sp>
        <p:nvSpPr>
          <p:cNvPr id="87043" name="Rectangle 3"/>
          <p:cNvSpPr>
            <a:spLocks noGrp="1" noChangeArrowheads="1"/>
          </p:cNvSpPr>
          <p:nvPr>
            <p:ph type="body" idx="4294967295"/>
          </p:nvPr>
        </p:nvSpPr>
        <p:spPr>
          <a:xfrm>
            <a:off x="457200" y="995363"/>
            <a:ext cx="8229600" cy="441325"/>
          </a:xfrm>
        </p:spPr>
        <p:txBody>
          <a:bodyPr/>
          <a:lstStyle/>
          <a:p>
            <a:pPr eaLnBrk="1" hangingPunct="1">
              <a:buFont typeface="Wingdings" pitchFamily="2" charset="2"/>
              <a:buNone/>
            </a:pPr>
            <a:r>
              <a:rPr lang="en-US" altLang="zh-CN" sz="2400" dirty="0"/>
              <a:t>[</a:t>
            </a:r>
            <a:r>
              <a:rPr lang="zh-CN" altLang="en-US" sz="2400" dirty="0"/>
              <a:t>例</a:t>
            </a:r>
            <a:r>
              <a:rPr lang="en-US" altLang="zh-CN" sz="2400" dirty="0"/>
              <a:t>] </a:t>
            </a:r>
            <a:r>
              <a:rPr lang="zh-CN" altLang="en-US" sz="2400" dirty="0"/>
              <a:t>遵守两段锁协议的事务可能发生死锁</a:t>
            </a:r>
          </a:p>
        </p:txBody>
      </p:sp>
      <p:graphicFrame>
        <p:nvGraphicFramePr>
          <p:cNvPr id="9" name="表格 8"/>
          <p:cNvGraphicFramePr>
            <a:graphicFrameLocks noGrp="1"/>
          </p:cNvGraphicFramePr>
          <p:nvPr>
            <p:extLst>
              <p:ext uri="{D42A27DB-BD31-4B8C-83A1-F6EECF244321}">
                <p14:modId xmlns:p14="http://schemas.microsoft.com/office/powerpoint/2010/main" val="1207874169"/>
              </p:ext>
            </p:extLst>
          </p:nvPr>
        </p:nvGraphicFramePr>
        <p:xfrm>
          <a:off x="1524000" y="1580704"/>
          <a:ext cx="6096000" cy="2620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27620">
                <a:tc>
                  <a:txBody>
                    <a:bodyPr/>
                    <a:lstStyle/>
                    <a:p>
                      <a:pPr algn="ctr"/>
                      <a:r>
                        <a:rPr lang="zh-CN" altLang="en-US" sz="1700" b="1" dirty="0">
                          <a:solidFill>
                            <a:schemeClr val="tx1"/>
                          </a:solidFill>
                        </a:rPr>
                        <a:t>事务</a:t>
                      </a:r>
                      <a:r>
                        <a:rPr lang="en-US" altLang="zh-CN" sz="1700" b="1" dirty="0">
                          <a:solidFill>
                            <a:schemeClr val="tx1"/>
                          </a:solidFill>
                        </a:rPr>
                        <a:t>T</a:t>
                      </a:r>
                      <a:r>
                        <a:rPr lang="en-US" altLang="zh-CN" sz="1700" b="1" baseline="-25000" dirty="0">
                          <a:solidFill>
                            <a:schemeClr val="tx1"/>
                          </a:solidFill>
                        </a:rPr>
                        <a:t>1</a:t>
                      </a:r>
                      <a:endParaRPr lang="zh-CN" altLang="en-US" sz="1700" b="1" baseline="-25000" dirty="0">
                        <a:solidFill>
                          <a:schemeClr val="tx1"/>
                        </a:solidFill>
                      </a:endParaRPr>
                    </a:p>
                  </a:txBody>
                  <a:tcPr marT="34269" marB="34269">
                    <a:solidFill>
                      <a:schemeClr val="accent1">
                        <a:lumMod val="90000"/>
                      </a:schemeClr>
                    </a:solidFill>
                  </a:tcPr>
                </a:tc>
                <a:tc>
                  <a:txBody>
                    <a:bodyPr/>
                    <a:lstStyle/>
                    <a:p>
                      <a:pPr algn="ctr"/>
                      <a:r>
                        <a:rPr lang="zh-CN" altLang="en-US" sz="1700" b="1" dirty="0">
                          <a:solidFill>
                            <a:schemeClr val="tx1"/>
                          </a:solidFill>
                        </a:rPr>
                        <a:t>事务</a:t>
                      </a:r>
                      <a:r>
                        <a:rPr lang="en-US" altLang="zh-CN" sz="1700" b="1" dirty="0">
                          <a:solidFill>
                            <a:schemeClr val="tx1"/>
                          </a:solidFill>
                        </a:rPr>
                        <a:t>T</a:t>
                      </a:r>
                      <a:r>
                        <a:rPr lang="en-US" altLang="zh-CN" sz="1700" b="1" baseline="-25000" dirty="0">
                          <a:solidFill>
                            <a:schemeClr val="tx1"/>
                          </a:solidFill>
                        </a:rPr>
                        <a:t>2</a:t>
                      </a:r>
                      <a:endParaRPr lang="zh-CN" altLang="en-US" sz="1700" b="1" baseline="-25000" dirty="0">
                        <a:solidFill>
                          <a:schemeClr val="tx1"/>
                        </a:solidFill>
                      </a:endParaRPr>
                    </a:p>
                  </a:txBody>
                  <a:tcPr marT="34269" marB="34269">
                    <a:solidFill>
                      <a:schemeClr val="accent1">
                        <a:lumMod val="90000"/>
                      </a:schemeClr>
                    </a:solidFill>
                  </a:tcPr>
                </a:tc>
                <a:extLst>
                  <a:ext uri="{0D108BD9-81ED-4DB2-BD59-A6C34878D82A}">
                    <a16:rowId xmlns:a16="http://schemas.microsoft.com/office/drawing/2014/main" val="10000"/>
                  </a:ext>
                </a:extLst>
              </a:tr>
              <a:tr h="327620">
                <a:tc>
                  <a:txBody>
                    <a:bodyPr/>
                    <a:lstStyle/>
                    <a:p>
                      <a:pPr algn="ctr"/>
                      <a:r>
                        <a:rPr lang="en-US" altLang="zh-CN" sz="1700" b="1" dirty="0" err="1">
                          <a:solidFill>
                            <a:schemeClr val="tx1"/>
                          </a:solidFill>
                        </a:rPr>
                        <a:t>Slock</a:t>
                      </a:r>
                      <a:r>
                        <a:rPr lang="en-US" altLang="zh-CN" sz="1700" b="1" dirty="0">
                          <a:solidFill>
                            <a:schemeClr val="tx1"/>
                          </a:solidFill>
                        </a:rPr>
                        <a:t> B</a:t>
                      </a:r>
                      <a:endParaRPr lang="zh-CN" altLang="en-US" sz="1700" b="1" dirty="0">
                        <a:solidFill>
                          <a:schemeClr val="tx1"/>
                        </a:solidFill>
                      </a:endParaRPr>
                    </a:p>
                  </a:txBody>
                  <a:tcPr marT="34269" marB="34269">
                    <a:solidFill>
                      <a:schemeClr val="accent1">
                        <a:lumMod val="90000"/>
                      </a:schemeClr>
                    </a:solidFill>
                  </a:tcPr>
                </a:tc>
                <a:tc>
                  <a:txBody>
                    <a:bodyPr/>
                    <a:lstStyle/>
                    <a:p>
                      <a:pPr algn="ctr"/>
                      <a:endParaRPr lang="zh-CN" altLang="en-US" sz="1700" b="1" dirty="0">
                        <a:solidFill>
                          <a:schemeClr val="tx1"/>
                        </a:solidFill>
                      </a:endParaRPr>
                    </a:p>
                  </a:txBody>
                  <a:tcPr marT="34269" marB="34269">
                    <a:solidFill>
                      <a:schemeClr val="accent1">
                        <a:lumMod val="90000"/>
                      </a:schemeClr>
                    </a:solidFill>
                  </a:tcPr>
                </a:tc>
                <a:extLst>
                  <a:ext uri="{0D108BD9-81ED-4DB2-BD59-A6C34878D82A}">
                    <a16:rowId xmlns:a16="http://schemas.microsoft.com/office/drawing/2014/main" val="10001"/>
                  </a:ext>
                </a:extLst>
              </a:tr>
              <a:tr h="327620">
                <a:tc>
                  <a:txBody>
                    <a:bodyPr/>
                    <a:lstStyle/>
                    <a:p>
                      <a:pPr algn="ctr"/>
                      <a:r>
                        <a:rPr lang="en-US" altLang="zh-CN" sz="1700" b="1" dirty="0">
                          <a:solidFill>
                            <a:schemeClr val="tx1"/>
                          </a:solidFill>
                        </a:rPr>
                        <a:t>R(B)=2</a:t>
                      </a:r>
                      <a:endParaRPr lang="zh-CN" altLang="en-US" sz="1700" b="1" dirty="0">
                        <a:solidFill>
                          <a:schemeClr val="tx1"/>
                        </a:solidFill>
                      </a:endParaRPr>
                    </a:p>
                  </a:txBody>
                  <a:tcPr marT="34269" marB="34269">
                    <a:solidFill>
                      <a:schemeClr val="accent1">
                        <a:lumMod val="90000"/>
                      </a:schemeClr>
                    </a:solidFill>
                  </a:tcPr>
                </a:tc>
                <a:tc>
                  <a:txBody>
                    <a:bodyPr/>
                    <a:lstStyle/>
                    <a:p>
                      <a:pPr algn="ctr"/>
                      <a:endParaRPr lang="zh-CN" altLang="en-US" sz="1700" b="1" dirty="0">
                        <a:solidFill>
                          <a:schemeClr val="tx1"/>
                        </a:solidFill>
                      </a:endParaRPr>
                    </a:p>
                  </a:txBody>
                  <a:tcPr marT="34269" marB="34269">
                    <a:solidFill>
                      <a:schemeClr val="accent1">
                        <a:lumMod val="90000"/>
                      </a:schemeClr>
                    </a:solidFill>
                  </a:tcPr>
                </a:tc>
                <a:extLst>
                  <a:ext uri="{0D108BD9-81ED-4DB2-BD59-A6C34878D82A}">
                    <a16:rowId xmlns:a16="http://schemas.microsoft.com/office/drawing/2014/main" val="10002"/>
                  </a:ext>
                </a:extLst>
              </a:tr>
              <a:tr h="327620">
                <a:tc>
                  <a:txBody>
                    <a:bodyPr/>
                    <a:lstStyle/>
                    <a:p>
                      <a:pPr algn="ctr"/>
                      <a:endParaRPr lang="zh-CN" altLang="en-US" sz="1700" b="1" dirty="0">
                        <a:solidFill>
                          <a:schemeClr val="tx1"/>
                        </a:solidFill>
                      </a:endParaRPr>
                    </a:p>
                  </a:txBody>
                  <a:tcPr marT="34269" marB="34269">
                    <a:solidFill>
                      <a:schemeClr val="accent1">
                        <a:lumMod val="90000"/>
                      </a:schemeClr>
                    </a:solidFill>
                  </a:tcPr>
                </a:tc>
                <a:tc>
                  <a:txBody>
                    <a:bodyPr/>
                    <a:lstStyle/>
                    <a:p>
                      <a:pPr algn="ctr"/>
                      <a:r>
                        <a:rPr lang="en-US" altLang="zh-CN" sz="1700" b="1" dirty="0" err="1">
                          <a:solidFill>
                            <a:schemeClr val="tx1"/>
                          </a:solidFill>
                        </a:rPr>
                        <a:t>Slock</a:t>
                      </a:r>
                      <a:r>
                        <a:rPr lang="en-US" altLang="zh-CN" sz="1700" b="1" dirty="0">
                          <a:solidFill>
                            <a:schemeClr val="tx1"/>
                          </a:solidFill>
                        </a:rPr>
                        <a:t> A</a:t>
                      </a:r>
                      <a:endParaRPr lang="zh-CN" altLang="en-US" sz="1700" b="1" dirty="0">
                        <a:solidFill>
                          <a:schemeClr val="tx1"/>
                        </a:solidFill>
                      </a:endParaRPr>
                    </a:p>
                  </a:txBody>
                  <a:tcPr marT="34269" marB="34269">
                    <a:solidFill>
                      <a:schemeClr val="accent1">
                        <a:lumMod val="90000"/>
                      </a:schemeClr>
                    </a:solidFill>
                  </a:tcPr>
                </a:tc>
                <a:extLst>
                  <a:ext uri="{0D108BD9-81ED-4DB2-BD59-A6C34878D82A}">
                    <a16:rowId xmlns:a16="http://schemas.microsoft.com/office/drawing/2014/main" val="10003"/>
                  </a:ext>
                </a:extLst>
              </a:tr>
              <a:tr h="327620">
                <a:tc>
                  <a:txBody>
                    <a:bodyPr/>
                    <a:lstStyle/>
                    <a:p>
                      <a:pPr algn="ctr"/>
                      <a:endParaRPr lang="zh-CN" altLang="en-US" sz="1700" b="1">
                        <a:solidFill>
                          <a:schemeClr val="tx1"/>
                        </a:solidFill>
                      </a:endParaRPr>
                    </a:p>
                  </a:txBody>
                  <a:tcPr marT="34269" marB="34269">
                    <a:solidFill>
                      <a:schemeClr val="accent1">
                        <a:lumMod val="90000"/>
                      </a:schemeClr>
                    </a:solidFill>
                  </a:tcPr>
                </a:tc>
                <a:tc>
                  <a:txBody>
                    <a:bodyPr/>
                    <a:lstStyle/>
                    <a:p>
                      <a:pPr algn="ctr"/>
                      <a:r>
                        <a:rPr lang="en-US" altLang="zh-CN" sz="1700" b="1" dirty="0">
                          <a:solidFill>
                            <a:schemeClr val="tx1"/>
                          </a:solidFill>
                        </a:rPr>
                        <a:t>R(A)=2</a:t>
                      </a:r>
                      <a:endParaRPr lang="zh-CN" altLang="en-US" sz="1700" b="1" dirty="0">
                        <a:solidFill>
                          <a:schemeClr val="tx1"/>
                        </a:solidFill>
                      </a:endParaRPr>
                    </a:p>
                  </a:txBody>
                  <a:tcPr marT="34269" marB="34269">
                    <a:solidFill>
                      <a:schemeClr val="accent1">
                        <a:lumMod val="90000"/>
                      </a:schemeClr>
                    </a:solidFill>
                  </a:tcPr>
                </a:tc>
                <a:extLst>
                  <a:ext uri="{0D108BD9-81ED-4DB2-BD59-A6C34878D82A}">
                    <a16:rowId xmlns:a16="http://schemas.microsoft.com/office/drawing/2014/main" val="10004"/>
                  </a:ext>
                </a:extLst>
              </a:tr>
              <a:tr h="327620">
                <a:tc>
                  <a:txBody>
                    <a:bodyPr/>
                    <a:lstStyle/>
                    <a:p>
                      <a:pPr algn="ctr"/>
                      <a:r>
                        <a:rPr lang="en-US" altLang="zh-CN" sz="1700" b="1" dirty="0" err="1">
                          <a:solidFill>
                            <a:schemeClr val="tx1"/>
                          </a:solidFill>
                        </a:rPr>
                        <a:t>Xlock</a:t>
                      </a:r>
                      <a:r>
                        <a:rPr lang="en-US" altLang="zh-CN" sz="1700" b="1" baseline="0" dirty="0">
                          <a:solidFill>
                            <a:schemeClr val="tx1"/>
                          </a:solidFill>
                        </a:rPr>
                        <a:t> A</a:t>
                      </a:r>
                      <a:endParaRPr lang="zh-CN" altLang="en-US" sz="1700" b="1" dirty="0">
                        <a:solidFill>
                          <a:schemeClr val="tx1"/>
                        </a:solidFill>
                      </a:endParaRPr>
                    </a:p>
                  </a:txBody>
                  <a:tcPr marT="34269" marB="34269">
                    <a:solidFill>
                      <a:schemeClr val="accent1">
                        <a:lumMod val="90000"/>
                      </a:schemeClr>
                    </a:solidFill>
                  </a:tcPr>
                </a:tc>
                <a:tc>
                  <a:txBody>
                    <a:bodyPr/>
                    <a:lstStyle/>
                    <a:p>
                      <a:pPr algn="ctr"/>
                      <a:endParaRPr lang="zh-CN" altLang="en-US" sz="1700" b="1" dirty="0">
                        <a:solidFill>
                          <a:schemeClr val="tx1"/>
                        </a:solidFill>
                      </a:endParaRPr>
                    </a:p>
                  </a:txBody>
                  <a:tcPr marT="34269" marB="34269">
                    <a:solidFill>
                      <a:schemeClr val="accent1">
                        <a:lumMod val="90000"/>
                      </a:schemeClr>
                    </a:solidFill>
                  </a:tcPr>
                </a:tc>
                <a:extLst>
                  <a:ext uri="{0D108BD9-81ED-4DB2-BD59-A6C34878D82A}">
                    <a16:rowId xmlns:a16="http://schemas.microsoft.com/office/drawing/2014/main" val="10005"/>
                  </a:ext>
                </a:extLst>
              </a:tr>
              <a:tr h="327620">
                <a:tc>
                  <a:txBody>
                    <a:bodyPr/>
                    <a:lstStyle/>
                    <a:p>
                      <a:pPr algn="ctr"/>
                      <a:r>
                        <a:rPr lang="zh-CN" altLang="en-US" sz="1700" b="1" dirty="0">
                          <a:solidFill>
                            <a:schemeClr val="tx1"/>
                          </a:solidFill>
                        </a:rPr>
                        <a:t>等待</a:t>
                      </a:r>
                    </a:p>
                  </a:txBody>
                  <a:tcPr marT="34269" marB="34269">
                    <a:solidFill>
                      <a:schemeClr val="accent1">
                        <a:lumMod val="90000"/>
                      </a:schemeClr>
                    </a:solidFill>
                  </a:tcPr>
                </a:tc>
                <a:tc>
                  <a:txBody>
                    <a:bodyPr/>
                    <a:lstStyle/>
                    <a:p>
                      <a:pPr algn="ctr"/>
                      <a:r>
                        <a:rPr lang="en-US" altLang="zh-CN" sz="1700" b="1" dirty="0" err="1">
                          <a:solidFill>
                            <a:schemeClr val="tx1"/>
                          </a:solidFill>
                        </a:rPr>
                        <a:t>Xlock</a:t>
                      </a:r>
                      <a:r>
                        <a:rPr lang="en-US" altLang="zh-CN" sz="1700" b="1" baseline="0" dirty="0">
                          <a:solidFill>
                            <a:schemeClr val="tx1"/>
                          </a:solidFill>
                        </a:rPr>
                        <a:t> B</a:t>
                      </a:r>
                      <a:endParaRPr lang="zh-CN" altLang="en-US" sz="1700" b="1" dirty="0">
                        <a:solidFill>
                          <a:schemeClr val="tx1"/>
                        </a:solidFill>
                      </a:endParaRPr>
                    </a:p>
                  </a:txBody>
                  <a:tcPr marT="34269" marB="34269">
                    <a:solidFill>
                      <a:schemeClr val="accent1">
                        <a:lumMod val="90000"/>
                      </a:schemeClr>
                    </a:solidFill>
                  </a:tcPr>
                </a:tc>
                <a:extLst>
                  <a:ext uri="{0D108BD9-81ED-4DB2-BD59-A6C34878D82A}">
                    <a16:rowId xmlns:a16="http://schemas.microsoft.com/office/drawing/2014/main" val="10006"/>
                  </a:ext>
                </a:extLst>
              </a:tr>
              <a:tr h="327620">
                <a:tc>
                  <a:txBody>
                    <a:bodyPr/>
                    <a:lstStyle/>
                    <a:p>
                      <a:pPr algn="ctr"/>
                      <a:r>
                        <a:rPr lang="zh-CN" altLang="en-US" sz="1700" b="1" dirty="0">
                          <a:solidFill>
                            <a:schemeClr val="tx1"/>
                          </a:solidFill>
                        </a:rPr>
                        <a:t>等待</a:t>
                      </a:r>
                    </a:p>
                  </a:txBody>
                  <a:tcPr marT="34269" marB="34269">
                    <a:solidFill>
                      <a:schemeClr val="accent1">
                        <a:lumMod val="90000"/>
                      </a:schemeClr>
                    </a:solidFill>
                  </a:tcPr>
                </a:tc>
                <a:tc>
                  <a:txBody>
                    <a:bodyPr/>
                    <a:lstStyle/>
                    <a:p>
                      <a:pPr algn="ctr"/>
                      <a:r>
                        <a:rPr lang="zh-CN" altLang="en-US" sz="1700" b="1" dirty="0">
                          <a:solidFill>
                            <a:schemeClr val="tx1"/>
                          </a:solidFill>
                        </a:rPr>
                        <a:t>等待</a:t>
                      </a:r>
                    </a:p>
                  </a:txBody>
                  <a:tcPr marT="34269" marB="34269">
                    <a:solidFill>
                      <a:schemeClr val="accent1">
                        <a:lumMod val="90000"/>
                      </a:schemeClr>
                    </a:solidFill>
                  </a:tcPr>
                </a:tc>
                <a:extLst>
                  <a:ext uri="{0D108BD9-81ED-4DB2-BD59-A6C34878D82A}">
                    <a16:rowId xmlns:a16="http://schemas.microsoft.com/office/drawing/2014/main" val="10007"/>
                  </a:ext>
                </a:extLst>
              </a:tr>
            </a:tbl>
          </a:graphicData>
        </a:graphic>
      </p:graphicFrame>
      <p:cxnSp>
        <p:nvCxnSpPr>
          <p:cNvPr id="6" name="直接连接符 5"/>
          <p:cNvCxnSpPr/>
          <p:nvPr/>
        </p:nvCxnSpPr>
        <p:spPr bwMode="auto">
          <a:xfrm>
            <a:off x="2627784" y="2211710"/>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7" name="直接连接符 6"/>
          <p:cNvCxnSpPr/>
          <p:nvPr/>
        </p:nvCxnSpPr>
        <p:spPr bwMode="auto">
          <a:xfrm>
            <a:off x="2627784" y="2571750"/>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5724128" y="2859782"/>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5724128" y="3219822"/>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2627784" y="3507854"/>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2771800" y="3867894"/>
            <a:ext cx="576064" cy="0"/>
          </a:xfrm>
          <a:prstGeom prst="line">
            <a:avLst/>
          </a:prstGeom>
          <a:noFill/>
          <a:ln w="28575" cap="flat" cmpd="sng" algn="ctr">
            <a:solidFill>
              <a:srgbClr val="FF0000"/>
            </a:solidFill>
            <a:prstDash val="solid"/>
            <a:round/>
            <a:headEnd type="none" w="med" len="med"/>
            <a:tailEnd type="none" w="med" len="med"/>
          </a:ln>
          <a:effectLst/>
        </p:spPr>
      </p:cxnSp>
      <p:cxnSp>
        <p:nvCxnSpPr>
          <p:cNvPr id="16" name="直接连接符 15"/>
          <p:cNvCxnSpPr/>
          <p:nvPr/>
        </p:nvCxnSpPr>
        <p:spPr bwMode="auto">
          <a:xfrm>
            <a:off x="5652120" y="3867894"/>
            <a:ext cx="864096" cy="0"/>
          </a:xfrm>
          <a:prstGeom prst="line">
            <a:avLst/>
          </a:prstGeom>
          <a:noFill/>
          <a:ln w="28575" cap="flat" cmpd="sng" algn="ctr">
            <a:solidFill>
              <a:srgbClr val="FF0000"/>
            </a:solidFill>
            <a:prstDash val="solid"/>
            <a:round/>
            <a:headEnd type="none" w="med" len="med"/>
            <a:tailEnd type="none" w="med" len="med"/>
          </a:ln>
          <a:effectLst/>
        </p:spPr>
      </p:cxnSp>
      <p:cxnSp>
        <p:nvCxnSpPr>
          <p:cNvPr id="17" name="直接连接符 16"/>
          <p:cNvCxnSpPr/>
          <p:nvPr/>
        </p:nvCxnSpPr>
        <p:spPr bwMode="auto">
          <a:xfrm>
            <a:off x="5868144" y="4155926"/>
            <a:ext cx="576064" cy="0"/>
          </a:xfrm>
          <a:prstGeom prst="line">
            <a:avLst/>
          </a:prstGeom>
          <a:noFill/>
          <a:ln w="28575" cap="flat" cmpd="sng" algn="ctr">
            <a:solidFill>
              <a:srgbClr val="FF0000"/>
            </a:solidFill>
            <a:prstDash val="solid"/>
            <a:round/>
            <a:headEnd type="none" w="med" len="med"/>
            <a:tailEnd type="none" w="med" len="med"/>
          </a:ln>
          <a:effectLst/>
        </p:spPr>
      </p:cxnSp>
      <p:grpSp>
        <p:nvGrpSpPr>
          <p:cNvPr id="14" name="组合 13"/>
          <p:cNvGrpSpPr/>
          <p:nvPr/>
        </p:nvGrpSpPr>
        <p:grpSpPr>
          <a:xfrm>
            <a:off x="3851920" y="3841624"/>
            <a:ext cx="1440160" cy="818358"/>
            <a:chOff x="4427984" y="4057648"/>
            <a:chExt cx="1440160" cy="674342"/>
          </a:xfrm>
        </p:grpSpPr>
        <p:sp>
          <p:nvSpPr>
            <p:cNvPr id="8" name="爆炸形 1 7"/>
            <p:cNvSpPr/>
            <p:nvPr/>
          </p:nvSpPr>
          <p:spPr bwMode="auto">
            <a:xfrm>
              <a:off x="4427984" y="4057648"/>
              <a:ext cx="1440160" cy="674342"/>
            </a:xfrm>
            <a:prstGeom prst="irregularSeal1">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bg1"/>
                </a:solidFill>
                <a:effectLst/>
                <a:latin typeface="Arial" pitchFamily="34" charset="0"/>
                <a:ea typeface="宋体" pitchFamily="2" charset="-122"/>
              </a:endParaRPr>
            </a:p>
          </p:txBody>
        </p:sp>
        <p:sp>
          <p:nvSpPr>
            <p:cNvPr id="87044" name="Text Box 8"/>
            <p:cNvSpPr txBox="1">
              <a:spLocks noChangeArrowheads="1"/>
            </p:cNvSpPr>
            <p:nvPr/>
          </p:nvSpPr>
          <p:spPr bwMode="auto">
            <a:xfrm>
              <a:off x="4823359" y="4246563"/>
              <a:ext cx="7649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ctr">
                <a:buSzPct val="100000"/>
                <a:buFont typeface="Wingdings" pitchFamily="2" charset="2"/>
                <a:buNone/>
              </a:pPr>
              <a:r>
                <a:rPr lang="zh-CN" altLang="zh-CN" sz="2000" b="1" dirty="0">
                  <a:solidFill>
                    <a:srgbClr val="C00000"/>
                  </a:solidFill>
                  <a:latin typeface="Times New Roman" pitchFamily="18" charset="0"/>
                </a:rPr>
                <a:t>死锁 </a:t>
              </a:r>
            </a:p>
          </p:txBody>
        </p:sp>
      </p:grpSp>
    </p:spTree>
    <p:extLst>
      <p:ext uri="{BB962C8B-B14F-4D97-AF65-F5344CB8AC3E}">
        <p14:creationId xmlns:p14="http://schemas.microsoft.com/office/powerpoint/2010/main" val="302109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6"/>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7"/>
                                        </p:tgtEl>
                                        <p:attrNameLst>
                                          <p:attrName>style.visibility</p:attrName>
                                        </p:attrNameLst>
                                      </p:cBhvr>
                                      <p:to>
                                        <p:strVal val="hidden"/>
                                      </p:to>
                                    </p:set>
                                  </p:childTnLst>
                                </p:cTn>
                              </p:par>
                              <p:par>
                                <p:cTn id="18" presetID="22" presetClass="entr" presetSubtype="8"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22" presetClass="entr" presetSubtype="8"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left)">
                                      <p:cBhvr>
                                        <p:cTn id="33" dur="500"/>
                                        <p:tgtEl>
                                          <p:spTgt spid="12"/>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2"/>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3"/>
                                        </p:tgtEl>
                                        <p:attrNameLst>
                                          <p:attrName>style.visibility</p:attrName>
                                        </p:attrNameLst>
                                      </p:cBhvr>
                                      <p:to>
                                        <p:strVal val="hidden"/>
                                      </p:to>
                                    </p:set>
                                  </p:childTnLst>
                                </p:cTn>
                              </p:par>
                              <p:par>
                                <p:cTn id="44" presetID="22" presetClass="entr" presetSubtype="8"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1828800" y="138113"/>
            <a:ext cx="5543550" cy="422672"/>
          </a:xfrm>
        </p:spPr>
        <p:txBody>
          <a:bodyPr/>
          <a:lstStyle/>
          <a:p>
            <a:pPr eaLnBrk="1" hangingPunct="1"/>
            <a:r>
              <a:rPr lang="zh-CN" altLang="en-US" sz="3600" dirty="0"/>
              <a:t>第</a:t>
            </a:r>
            <a:r>
              <a:rPr lang="en-US" altLang="zh-CN" sz="3600" dirty="0"/>
              <a:t>12</a:t>
            </a:r>
            <a:r>
              <a:rPr lang="zh-CN" altLang="en-US" sz="3600" dirty="0"/>
              <a:t>章</a:t>
            </a:r>
            <a:r>
              <a:rPr lang="zh-CN" altLang="zh-CN" sz="3600" dirty="0"/>
              <a:t>  并发控制</a:t>
            </a:r>
          </a:p>
        </p:txBody>
      </p:sp>
      <p:sp>
        <p:nvSpPr>
          <p:cNvPr id="96259" name="Rectangle 3"/>
          <p:cNvSpPr>
            <a:spLocks noGrp="1" noChangeArrowheads="1"/>
          </p:cNvSpPr>
          <p:nvPr>
            <p:ph type="body" idx="4294967295"/>
          </p:nvPr>
        </p:nvSpPr>
        <p:spPr>
          <a:xfrm>
            <a:off x="1007269" y="654844"/>
            <a:ext cx="5786438" cy="3833813"/>
          </a:xfrm>
        </p:spPr>
        <p:txBody>
          <a:bodyPr/>
          <a:lstStyle/>
          <a:p>
            <a:pPr marL="0" indent="0" algn="just" eaLnBrk="1" hangingPunct="1">
              <a:spcBef>
                <a:spcPts val="400"/>
              </a:spcBef>
              <a:buNone/>
            </a:pPr>
            <a:r>
              <a:rPr lang="en-US" altLang="zh-CN" sz="2400" dirty="0"/>
              <a:t>12.1  </a:t>
            </a:r>
            <a:r>
              <a:rPr lang="zh-CN" altLang="en-US" sz="2400" dirty="0"/>
              <a:t>并发控制概述</a:t>
            </a:r>
          </a:p>
          <a:p>
            <a:pPr marL="0" indent="0" algn="just" eaLnBrk="1" hangingPunct="1">
              <a:spcBef>
                <a:spcPts val="400"/>
              </a:spcBef>
              <a:buNone/>
            </a:pPr>
            <a:r>
              <a:rPr lang="en-US" altLang="zh-CN" sz="2400" dirty="0"/>
              <a:t>12.2  </a:t>
            </a:r>
            <a:r>
              <a:rPr lang="zh-CN" altLang="en-US" sz="2400" dirty="0"/>
              <a:t>事务的隔离级别</a:t>
            </a:r>
            <a:endParaRPr lang="en-US" altLang="zh-CN" sz="2400" dirty="0"/>
          </a:p>
          <a:p>
            <a:pPr marL="0" indent="0" algn="just" eaLnBrk="1" hangingPunct="1">
              <a:spcBef>
                <a:spcPts val="400"/>
              </a:spcBef>
              <a:buNone/>
            </a:pPr>
            <a:r>
              <a:rPr lang="en-US" altLang="zh-CN" sz="2400" dirty="0"/>
              <a:t>12.3  </a:t>
            </a:r>
            <a:r>
              <a:rPr lang="zh-CN" altLang="en-US" sz="2400" dirty="0"/>
              <a:t>封锁</a:t>
            </a:r>
            <a:endParaRPr lang="en-US" altLang="zh-CN" sz="2400" dirty="0"/>
          </a:p>
          <a:p>
            <a:pPr marL="0" indent="0" algn="just" eaLnBrk="1" hangingPunct="1">
              <a:spcBef>
                <a:spcPts val="400"/>
              </a:spcBef>
              <a:buNone/>
            </a:pPr>
            <a:r>
              <a:rPr lang="en-US" altLang="zh-CN" sz="2400" dirty="0"/>
              <a:t>12.4 </a:t>
            </a:r>
            <a:r>
              <a:rPr lang="zh-CN" altLang="en-US" sz="2400" dirty="0"/>
              <a:t> 封锁协议</a:t>
            </a:r>
          </a:p>
          <a:p>
            <a:pPr marL="0" indent="0" algn="just" eaLnBrk="1" hangingPunct="1">
              <a:spcBef>
                <a:spcPts val="400"/>
              </a:spcBef>
              <a:buNone/>
            </a:pPr>
            <a:r>
              <a:rPr lang="en-US" altLang="zh-CN" sz="2400" dirty="0"/>
              <a:t>12.5  </a:t>
            </a:r>
            <a:r>
              <a:rPr lang="zh-CN" altLang="en-US" sz="2400" dirty="0"/>
              <a:t>活锁和死锁</a:t>
            </a:r>
          </a:p>
          <a:p>
            <a:pPr marL="0" indent="0" algn="just" eaLnBrk="1" hangingPunct="1">
              <a:spcBef>
                <a:spcPts val="400"/>
              </a:spcBef>
              <a:buNone/>
            </a:pPr>
            <a:r>
              <a:rPr lang="en-US" altLang="zh-CN" sz="2400" dirty="0"/>
              <a:t>12.6  </a:t>
            </a:r>
            <a:r>
              <a:rPr lang="zh-CN" altLang="en-US" sz="2400" dirty="0"/>
              <a:t>并发调度的可串行性</a:t>
            </a:r>
          </a:p>
          <a:p>
            <a:pPr marL="0" indent="0" algn="just" eaLnBrk="1" hangingPunct="1">
              <a:spcBef>
                <a:spcPts val="400"/>
              </a:spcBef>
              <a:buNone/>
            </a:pPr>
            <a:r>
              <a:rPr lang="en-US" altLang="zh-CN" sz="2400" dirty="0"/>
              <a:t>12.7  </a:t>
            </a:r>
            <a:r>
              <a:rPr lang="zh-CN" altLang="en-US" sz="2400" dirty="0"/>
              <a:t>两段锁协议</a:t>
            </a:r>
          </a:p>
          <a:p>
            <a:pPr marL="0" indent="0" algn="just" eaLnBrk="1" hangingPunct="1">
              <a:spcBef>
                <a:spcPts val="400"/>
              </a:spcBef>
              <a:buNone/>
            </a:pPr>
            <a:r>
              <a:rPr lang="en-US" altLang="zh-CN" sz="2400" dirty="0">
                <a:solidFill>
                  <a:srgbClr val="0066FF"/>
                </a:solidFill>
              </a:rPr>
              <a:t>12.8  </a:t>
            </a:r>
            <a:r>
              <a:rPr lang="zh-CN" altLang="en-US" sz="2400" dirty="0">
                <a:solidFill>
                  <a:srgbClr val="0066FF"/>
                </a:solidFill>
              </a:rPr>
              <a:t>封锁的粒度</a:t>
            </a:r>
          </a:p>
          <a:p>
            <a:pPr marL="0" indent="0" algn="just" eaLnBrk="1" hangingPunct="1">
              <a:spcBef>
                <a:spcPts val="400"/>
              </a:spcBef>
              <a:buNone/>
            </a:pPr>
            <a:r>
              <a:rPr lang="zh-CN" altLang="en-US" sz="2400" dirty="0"/>
              <a:t>*</a:t>
            </a:r>
            <a:r>
              <a:rPr lang="en-US" altLang="zh-CN" sz="2400" dirty="0"/>
              <a:t>12.9  </a:t>
            </a:r>
            <a:r>
              <a:rPr lang="zh-CN" altLang="en-US" sz="2400" dirty="0"/>
              <a:t>其他并发控制机制</a:t>
            </a:r>
          </a:p>
          <a:p>
            <a:pPr marL="0" indent="0" algn="just" eaLnBrk="1" hangingPunct="1">
              <a:spcBef>
                <a:spcPts val="400"/>
              </a:spcBef>
              <a:buNone/>
            </a:pPr>
            <a:r>
              <a:rPr lang="zh-CN" altLang="en-US" sz="2400" dirty="0"/>
              <a:t>本章小结</a:t>
            </a:r>
          </a:p>
        </p:txBody>
      </p:sp>
    </p:spTree>
    <p:extLst>
      <p:ext uri="{BB962C8B-B14F-4D97-AF65-F5344CB8AC3E}">
        <p14:creationId xmlns:p14="http://schemas.microsoft.com/office/powerpoint/2010/main" val="38964482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12.8  </a:t>
            </a:r>
            <a:r>
              <a:rPr lang="zh-CN" altLang="zh-CN" sz="3600" dirty="0"/>
              <a:t>封锁粒度</a:t>
            </a:r>
          </a:p>
        </p:txBody>
      </p:sp>
      <p:sp>
        <p:nvSpPr>
          <p:cNvPr id="89091" name="Rectangle 3"/>
          <p:cNvSpPr>
            <a:spLocks noGrp="1" noChangeArrowheads="1"/>
          </p:cNvSpPr>
          <p:nvPr>
            <p:ph type="body" idx="4294967295"/>
          </p:nvPr>
        </p:nvSpPr>
        <p:spPr>
          <a:xfrm>
            <a:off x="457200" y="844550"/>
            <a:ext cx="8229600" cy="3683000"/>
          </a:xfrm>
        </p:spPr>
        <p:txBody>
          <a:bodyPr/>
          <a:lstStyle/>
          <a:p>
            <a:pPr eaLnBrk="1" hangingPunct="1">
              <a:lnSpc>
                <a:spcPct val="110000"/>
              </a:lnSpc>
              <a:spcBef>
                <a:spcPts val="600"/>
              </a:spcBef>
              <a:spcAft>
                <a:spcPts val="1200"/>
              </a:spcAft>
            </a:pPr>
            <a:r>
              <a:rPr lang="zh-CN" altLang="en-US" sz="2400" dirty="0"/>
              <a:t>封锁对象的大小称为封锁粒度</a:t>
            </a:r>
            <a:r>
              <a:rPr lang="en-US" altLang="zh-CN" sz="2400" dirty="0"/>
              <a:t>(Granularity) </a:t>
            </a:r>
          </a:p>
          <a:p>
            <a:pPr eaLnBrk="1" hangingPunct="1">
              <a:lnSpc>
                <a:spcPct val="110000"/>
              </a:lnSpc>
              <a:spcBef>
                <a:spcPts val="1800"/>
              </a:spcBef>
              <a:spcAft>
                <a:spcPts val="600"/>
              </a:spcAft>
            </a:pPr>
            <a:r>
              <a:rPr lang="zh-CN" altLang="en-US" sz="2400" dirty="0"/>
              <a:t>封锁的对象</a:t>
            </a:r>
            <a:r>
              <a:rPr lang="en-US" altLang="zh-CN" sz="2400" dirty="0"/>
              <a:t>:</a:t>
            </a:r>
            <a:r>
              <a:rPr lang="zh-CN" altLang="en-US" sz="2400" dirty="0"/>
              <a:t>逻辑单元，物理单元 </a:t>
            </a:r>
          </a:p>
          <a:p>
            <a:pPr eaLnBrk="1" hangingPunct="1">
              <a:lnSpc>
                <a:spcPct val="110000"/>
              </a:lnSpc>
              <a:spcBef>
                <a:spcPts val="600"/>
              </a:spcBef>
              <a:spcAft>
                <a:spcPts val="600"/>
              </a:spcAft>
              <a:buFont typeface="Wingdings" pitchFamily="2" charset="2"/>
              <a:buNone/>
            </a:pPr>
            <a:r>
              <a:rPr lang="zh-CN" altLang="en-US" sz="2400" dirty="0"/>
              <a:t>     例：关系数据库中的封锁对象</a:t>
            </a:r>
            <a:endParaRPr lang="zh-CN" altLang="en-US" dirty="0"/>
          </a:p>
          <a:p>
            <a:pPr lvl="1" eaLnBrk="1" hangingPunct="1">
              <a:lnSpc>
                <a:spcPct val="110000"/>
              </a:lnSpc>
              <a:spcBef>
                <a:spcPts val="600"/>
              </a:spcBef>
              <a:spcAft>
                <a:spcPts val="600"/>
              </a:spcAft>
            </a:pPr>
            <a:r>
              <a:rPr lang="zh-CN" altLang="en-US" dirty="0"/>
              <a:t>逻辑单元</a:t>
            </a:r>
            <a:r>
              <a:rPr lang="en-US" altLang="zh-CN" dirty="0"/>
              <a:t>: </a:t>
            </a:r>
            <a:r>
              <a:rPr lang="zh-CN" altLang="en-US" dirty="0"/>
              <a:t>属性值、属性值的集合、元组、关系、索引项、整个索引、整个数据库等</a:t>
            </a:r>
          </a:p>
          <a:p>
            <a:pPr lvl="1" eaLnBrk="1" hangingPunct="1">
              <a:lnSpc>
                <a:spcPct val="110000"/>
              </a:lnSpc>
              <a:spcBef>
                <a:spcPts val="600"/>
              </a:spcBef>
              <a:spcAft>
                <a:spcPts val="600"/>
              </a:spcAft>
            </a:pPr>
            <a:r>
              <a:rPr lang="zh-CN" altLang="en-US" dirty="0"/>
              <a:t>物理单元：页（数据页或索引页）、物理记录等</a:t>
            </a:r>
          </a:p>
        </p:txBody>
      </p:sp>
    </p:spTree>
    <p:extLst>
      <p:ext uri="{BB962C8B-B14F-4D97-AF65-F5344CB8AC3E}">
        <p14:creationId xmlns:p14="http://schemas.microsoft.com/office/powerpoint/2010/main" val="65197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wipe(left)">
                                      <p:cBhvr>
                                        <p:cTn id="7" dur="5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wipe(left)">
                                      <p:cBhvr>
                                        <p:cTn id="12" dur="5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wipe(left)">
                                      <p:cBhvr>
                                        <p:cTn id="17" dur="5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wipe(left)">
                                      <p:cBhvr>
                                        <p:cTn id="22" dur="500"/>
                                        <p:tgtEl>
                                          <p:spTgt spid="89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wipe(left)">
                                      <p:cBhvr>
                                        <p:cTn id="27" dur="500"/>
                                        <p:tgtEl>
                                          <p:spTgt spid="89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选择封锁粒度原则</a:t>
            </a:r>
          </a:p>
        </p:txBody>
      </p:sp>
      <p:sp>
        <p:nvSpPr>
          <p:cNvPr id="90115" name="Rectangle 3"/>
          <p:cNvSpPr>
            <a:spLocks noGrp="1" noChangeArrowheads="1"/>
          </p:cNvSpPr>
          <p:nvPr>
            <p:ph type="body" idx="4294967295"/>
          </p:nvPr>
        </p:nvSpPr>
        <p:spPr>
          <a:xfrm>
            <a:off x="457200" y="1006475"/>
            <a:ext cx="8229600" cy="3736975"/>
          </a:xfrm>
        </p:spPr>
        <p:txBody>
          <a:bodyPr/>
          <a:lstStyle/>
          <a:p>
            <a:pPr eaLnBrk="1" hangingPunct="1">
              <a:lnSpc>
                <a:spcPct val="130000"/>
              </a:lnSpc>
              <a:spcAft>
                <a:spcPts val="600"/>
              </a:spcAft>
            </a:pPr>
            <a:r>
              <a:rPr lang="zh-CN" altLang="en-US" dirty="0"/>
              <a:t>封锁粒度与</a:t>
            </a:r>
            <a:r>
              <a:rPr lang="zh-CN" altLang="en-US" dirty="0">
                <a:solidFill>
                  <a:srgbClr val="0066FF"/>
                </a:solidFill>
              </a:rPr>
              <a:t>系统的并发度</a:t>
            </a:r>
            <a:r>
              <a:rPr lang="zh-CN" altLang="en-US" dirty="0"/>
              <a:t>和</a:t>
            </a:r>
            <a:r>
              <a:rPr lang="zh-CN" altLang="en-US" dirty="0">
                <a:solidFill>
                  <a:srgbClr val="00B050"/>
                </a:solidFill>
              </a:rPr>
              <a:t>并发控制的开销</a:t>
            </a:r>
            <a:r>
              <a:rPr lang="zh-CN" altLang="en-US" dirty="0"/>
              <a:t>密切相关。</a:t>
            </a:r>
          </a:p>
          <a:p>
            <a:pPr lvl="1" eaLnBrk="1" hangingPunct="1">
              <a:lnSpc>
                <a:spcPct val="130000"/>
              </a:lnSpc>
              <a:spcAft>
                <a:spcPts val="600"/>
              </a:spcAft>
            </a:pPr>
            <a:r>
              <a:rPr lang="zh-CN" altLang="en-US" dirty="0"/>
              <a:t>封锁的</a:t>
            </a:r>
            <a:r>
              <a:rPr lang="zh-CN" altLang="en-US" dirty="0">
                <a:solidFill>
                  <a:srgbClr val="FF00FF"/>
                </a:solidFill>
              </a:rPr>
              <a:t>粒度越大</a:t>
            </a:r>
            <a:r>
              <a:rPr lang="zh-CN" altLang="en-US" dirty="0"/>
              <a:t>，数据库所能够封锁的数据单元就越少，</a:t>
            </a:r>
            <a:r>
              <a:rPr lang="zh-CN" altLang="en-US" dirty="0">
                <a:solidFill>
                  <a:srgbClr val="0070C0"/>
                </a:solidFill>
              </a:rPr>
              <a:t>并发度就越小</a:t>
            </a:r>
            <a:r>
              <a:rPr lang="zh-CN" altLang="en-US" dirty="0"/>
              <a:t>，</a:t>
            </a:r>
            <a:r>
              <a:rPr lang="zh-CN" altLang="en-US" dirty="0">
                <a:solidFill>
                  <a:srgbClr val="00B050"/>
                </a:solidFill>
              </a:rPr>
              <a:t>系统开销也越小</a:t>
            </a:r>
            <a:r>
              <a:rPr lang="zh-CN" altLang="en-US" dirty="0"/>
              <a:t>；</a:t>
            </a:r>
          </a:p>
          <a:p>
            <a:pPr lvl="1" eaLnBrk="1" hangingPunct="1">
              <a:lnSpc>
                <a:spcPct val="130000"/>
              </a:lnSpc>
              <a:spcAft>
                <a:spcPts val="600"/>
              </a:spcAft>
            </a:pPr>
            <a:r>
              <a:rPr lang="zh-CN" altLang="en-US" dirty="0"/>
              <a:t>封锁的</a:t>
            </a:r>
            <a:r>
              <a:rPr lang="zh-CN" altLang="en-US" dirty="0">
                <a:solidFill>
                  <a:srgbClr val="FF00FF"/>
                </a:solidFill>
              </a:rPr>
              <a:t>粒度越小</a:t>
            </a:r>
            <a:r>
              <a:rPr lang="zh-CN" altLang="en-US" dirty="0"/>
              <a:t>，</a:t>
            </a:r>
            <a:r>
              <a:rPr lang="zh-CN" altLang="en-US" dirty="0">
                <a:solidFill>
                  <a:srgbClr val="0066FF"/>
                </a:solidFill>
              </a:rPr>
              <a:t>并发度较高</a:t>
            </a:r>
            <a:r>
              <a:rPr lang="zh-CN" altLang="en-US" dirty="0"/>
              <a:t>，但</a:t>
            </a:r>
            <a:r>
              <a:rPr lang="zh-CN" altLang="en-US" dirty="0">
                <a:solidFill>
                  <a:srgbClr val="00B050"/>
                </a:solidFill>
              </a:rPr>
              <a:t>系统开销也就越大</a:t>
            </a:r>
          </a:p>
        </p:txBody>
      </p:sp>
    </p:spTree>
    <p:extLst>
      <p:ext uri="{BB962C8B-B14F-4D97-AF65-F5344CB8AC3E}">
        <p14:creationId xmlns:p14="http://schemas.microsoft.com/office/powerpoint/2010/main" val="103578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wipe(left)">
                                      <p:cBhvr>
                                        <p:cTn id="7" dur="500"/>
                                        <p:tgtEl>
                                          <p:spTgt spid="901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15">
                                            <p:txEl>
                                              <p:pRg st="1" end="1"/>
                                            </p:txEl>
                                          </p:spTgt>
                                        </p:tgtEl>
                                        <p:attrNameLst>
                                          <p:attrName>style.visibility</p:attrName>
                                        </p:attrNameLst>
                                      </p:cBhvr>
                                      <p:to>
                                        <p:strVal val="visible"/>
                                      </p:to>
                                    </p:set>
                                    <p:animEffect transition="in" filter="wipe(left)">
                                      <p:cBhvr>
                                        <p:cTn id="12" dur="500"/>
                                        <p:tgtEl>
                                          <p:spTgt spid="901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wipe(left)">
                                      <p:cBhvr>
                                        <p:cTn id="17" dur="500"/>
                                        <p:tgtEl>
                                          <p:spTgt spid="90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选择封锁粒度的原则（续）</a:t>
            </a:r>
          </a:p>
        </p:txBody>
      </p:sp>
      <p:sp>
        <p:nvSpPr>
          <p:cNvPr id="99331" name="Rectangle 3"/>
          <p:cNvSpPr>
            <a:spLocks noGrp="1" noChangeArrowheads="1"/>
          </p:cNvSpPr>
          <p:nvPr>
            <p:ph type="body" idx="4294967295"/>
          </p:nvPr>
        </p:nvSpPr>
        <p:spPr>
          <a:xfrm>
            <a:off x="675605" y="771550"/>
            <a:ext cx="8468395" cy="3960440"/>
          </a:xfrm>
        </p:spPr>
        <p:txBody>
          <a:bodyPr/>
          <a:lstStyle/>
          <a:p>
            <a:pPr eaLnBrk="1" hangingPunct="1">
              <a:buFont typeface="Wingdings" pitchFamily="2" charset="2"/>
              <a:buNone/>
            </a:pPr>
            <a:r>
              <a:rPr lang="zh-CN" altLang="en-US" sz="2200" dirty="0"/>
              <a:t>例</a:t>
            </a:r>
          </a:p>
          <a:p>
            <a:pPr eaLnBrk="1" hangingPunct="1">
              <a:lnSpc>
                <a:spcPct val="140000"/>
              </a:lnSpc>
            </a:pPr>
            <a:r>
              <a:rPr lang="zh-CN" altLang="en-US" sz="2200" dirty="0">
                <a:solidFill>
                  <a:srgbClr val="0070C0"/>
                </a:solidFill>
              </a:rPr>
              <a:t>若封锁粒度是数据页</a:t>
            </a:r>
            <a:r>
              <a:rPr lang="zh-CN" altLang="en-US" sz="2200" dirty="0"/>
              <a:t>，事务</a:t>
            </a:r>
            <a:r>
              <a:rPr lang="en-US" altLang="zh-CN" sz="2200" dirty="0"/>
              <a:t>T</a:t>
            </a:r>
            <a:r>
              <a:rPr lang="en-US" altLang="zh-CN" sz="2200" baseline="-25000" dirty="0"/>
              <a:t>1</a:t>
            </a:r>
            <a:r>
              <a:rPr lang="zh-CN" altLang="en-US" sz="2200" dirty="0"/>
              <a:t>需要修改元组</a:t>
            </a:r>
            <a:r>
              <a:rPr lang="en-US" altLang="zh-CN" sz="2200" dirty="0"/>
              <a:t>L</a:t>
            </a:r>
            <a:r>
              <a:rPr lang="en-US" altLang="zh-CN" sz="2200" baseline="-25000" dirty="0"/>
              <a:t>1</a:t>
            </a:r>
            <a:r>
              <a:rPr lang="zh-CN" altLang="en-US" sz="2200" dirty="0"/>
              <a:t>，则</a:t>
            </a:r>
            <a:r>
              <a:rPr lang="en-US" altLang="zh-CN" sz="2200" dirty="0"/>
              <a:t>T</a:t>
            </a:r>
            <a:r>
              <a:rPr lang="en-US" altLang="zh-CN" sz="2200" baseline="-25000" dirty="0"/>
              <a:t>1</a:t>
            </a:r>
            <a:r>
              <a:rPr lang="zh-CN" altLang="en-US" sz="2200" dirty="0"/>
              <a:t>必须对包含</a:t>
            </a:r>
            <a:r>
              <a:rPr lang="en-US" altLang="zh-CN" sz="2200" dirty="0"/>
              <a:t>L</a:t>
            </a:r>
            <a:r>
              <a:rPr lang="en-US" altLang="zh-CN" sz="2200" baseline="-25000" dirty="0"/>
              <a:t>1</a:t>
            </a:r>
            <a:r>
              <a:rPr lang="zh-CN" altLang="en-US" sz="2200" dirty="0"/>
              <a:t>的整个数据页</a:t>
            </a:r>
            <a:r>
              <a:rPr lang="en-US" altLang="zh-CN" sz="2200" dirty="0"/>
              <a:t>A</a:t>
            </a:r>
            <a:r>
              <a:rPr lang="zh-CN" altLang="en-US" sz="2200" dirty="0"/>
              <a:t>加锁。如果</a:t>
            </a:r>
            <a:r>
              <a:rPr lang="en-US" altLang="zh-CN" sz="2200" dirty="0"/>
              <a:t>T</a:t>
            </a:r>
            <a:r>
              <a:rPr lang="en-US" altLang="zh-CN" sz="2200" baseline="-25000" dirty="0"/>
              <a:t>1</a:t>
            </a:r>
            <a:r>
              <a:rPr lang="zh-CN" altLang="en-US" sz="2200" dirty="0"/>
              <a:t>对</a:t>
            </a:r>
            <a:r>
              <a:rPr lang="en-US" altLang="zh-CN" sz="2200" dirty="0"/>
              <a:t>A</a:t>
            </a:r>
            <a:r>
              <a:rPr lang="zh-CN" altLang="en-US" sz="2200" dirty="0"/>
              <a:t>加锁后事务</a:t>
            </a:r>
            <a:r>
              <a:rPr lang="en-US" altLang="zh-CN" sz="2200" dirty="0"/>
              <a:t>T</a:t>
            </a:r>
            <a:r>
              <a:rPr lang="en-US" altLang="zh-CN" sz="2200" baseline="-25000" dirty="0"/>
              <a:t>2</a:t>
            </a:r>
            <a:r>
              <a:rPr lang="zh-CN" altLang="en-US" sz="2200" dirty="0"/>
              <a:t>要修改</a:t>
            </a:r>
            <a:r>
              <a:rPr lang="en-US" altLang="zh-CN" sz="2200" dirty="0"/>
              <a:t>A</a:t>
            </a:r>
            <a:r>
              <a:rPr lang="zh-CN" altLang="en-US" sz="2200" dirty="0"/>
              <a:t>中元组</a:t>
            </a:r>
            <a:r>
              <a:rPr lang="en-US" altLang="zh-CN" sz="2200" dirty="0"/>
              <a:t>L</a:t>
            </a:r>
            <a:r>
              <a:rPr lang="en-US" altLang="zh-CN" sz="2200" baseline="-25000" dirty="0"/>
              <a:t>2</a:t>
            </a:r>
            <a:r>
              <a:rPr lang="zh-CN" altLang="en-US" sz="2200" dirty="0"/>
              <a:t>，则</a:t>
            </a:r>
            <a:r>
              <a:rPr lang="en-US" altLang="zh-CN" sz="2200" dirty="0"/>
              <a:t>T</a:t>
            </a:r>
            <a:r>
              <a:rPr lang="en-US" altLang="zh-CN" sz="2200" baseline="-25000" dirty="0"/>
              <a:t>2</a:t>
            </a:r>
            <a:r>
              <a:rPr lang="zh-CN" altLang="en-US" sz="2200" dirty="0"/>
              <a:t>被迫等待，直到</a:t>
            </a:r>
            <a:r>
              <a:rPr lang="en-US" altLang="zh-CN" sz="2200" dirty="0"/>
              <a:t>T</a:t>
            </a:r>
            <a:r>
              <a:rPr lang="en-US" altLang="zh-CN" sz="2200" baseline="-25000" dirty="0"/>
              <a:t>1</a:t>
            </a:r>
            <a:r>
              <a:rPr lang="zh-CN" altLang="en-US" sz="2200" dirty="0"/>
              <a:t>释放</a:t>
            </a:r>
            <a:r>
              <a:rPr lang="en-US" altLang="zh-CN" sz="2200" dirty="0"/>
              <a:t>A</a:t>
            </a:r>
            <a:endParaRPr lang="zh-CN" altLang="en-US" sz="2200" dirty="0"/>
          </a:p>
          <a:p>
            <a:pPr eaLnBrk="1" hangingPunct="1">
              <a:lnSpc>
                <a:spcPct val="140000"/>
              </a:lnSpc>
            </a:pPr>
            <a:r>
              <a:rPr lang="zh-CN" altLang="en-US" sz="2200" dirty="0">
                <a:solidFill>
                  <a:srgbClr val="0070C0"/>
                </a:solidFill>
              </a:rPr>
              <a:t>如果封锁粒度是元组</a:t>
            </a:r>
            <a:r>
              <a:rPr lang="zh-CN" altLang="en-US" sz="2200" dirty="0"/>
              <a:t>，则</a:t>
            </a:r>
            <a:r>
              <a:rPr lang="en-US" altLang="zh-CN" sz="2200" dirty="0"/>
              <a:t>T</a:t>
            </a:r>
            <a:r>
              <a:rPr lang="en-US" altLang="zh-CN" sz="2200" baseline="-25000" dirty="0"/>
              <a:t>1</a:t>
            </a:r>
            <a:r>
              <a:rPr lang="zh-CN" altLang="en-US" sz="2200" dirty="0"/>
              <a:t>和</a:t>
            </a:r>
            <a:r>
              <a:rPr lang="en-US" altLang="zh-CN" sz="2200" dirty="0"/>
              <a:t>T</a:t>
            </a:r>
            <a:r>
              <a:rPr lang="en-US" altLang="zh-CN" sz="2200" baseline="-25000" dirty="0"/>
              <a:t>2</a:t>
            </a:r>
            <a:r>
              <a:rPr lang="zh-CN" altLang="en-US" sz="2200" dirty="0"/>
              <a:t>可以分别对</a:t>
            </a:r>
            <a:r>
              <a:rPr lang="en-US" altLang="zh-CN" sz="2200" dirty="0"/>
              <a:t>L</a:t>
            </a:r>
            <a:r>
              <a:rPr lang="en-US" altLang="zh-CN" sz="2200" baseline="-25000" dirty="0"/>
              <a:t>1</a:t>
            </a:r>
            <a:r>
              <a:rPr lang="zh-CN" altLang="en-US" sz="2200" dirty="0"/>
              <a:t>和</a:t>
            </a:r>
            <a:r>
              <a:rPr lang="en-US" altLang="zh-CN" sz="2200" dirty="0"/>
              <a:t>L</a:t>
            </a:r>
            <a:r>
              <a:rPr lang="en-US" altLang="zh-CN" sz="2200" baseline="-25000" dirty="0"/>
              <a:t>2</a:t>
            </a:r>
            <a:r>
              <a:rPr lang="zh-CN" altLang="en-US" sz="2200" dirty="0"/>
              <a:t>加锁，不需要互相等待，提高了系统的并行度</a:t>
            </a:r>
          </a:p>
          <a:p>
            <a:pPr eaLnBrk="1" hangingPunct="1">
              <a:lnSpc>
                <a:spcPct val="140000"/>
              </a:lnSpc>
            </a:pPr>
            <a:r>
              <a:rPr lang="zh-CN" altLang="en-US" sz="2200" dirty="0"/>
              <a:t>又如，事务</a:t>
            </a:r>
            <a:r>
              <a:rPr lang="en-US" altLang="zh-CN" sz="2200" dirty="0"/>
              <a:t>T</a:t>
            </a:r>
            <a:r>
              <a:rPr lang="zh-CN" altLang="en-US" sz="2200" dirty="0"/>
              <a:t>需要读取整个表，若封锁粒度是元组，</a:t>
            </a:r>
            <a:r>
              <a:rPr lang="en-US" altLang="zh-CN" sz="2200" dirty="0"/>
              <a:t>T</a:t>
            </a:r>
            <a:r>
              <a:rPr lang="zh-CN" altLang="en-US" sz="2200" dirty="0"/>
              <a:t>必须对表中的每一个元组加锁，开销极大 </a:t>
            </a:r>
          </a:p>
        </p:txBody>
      </p:sp>
    </p:spTree>
    <p:extLst>
      <p:ext uri="{BB962C8B-B14F-4D97-AF65-F5344CB8AC3E}">
        <p14:creationId xmlns:p14="http://schemas.microsoft.com/office/powerpoint/2010/main" val="261242034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选择封锁粒度的原则（续）</a:t>
            </a:r>
          </a:p>
        </p:txBody>
      </p:sp>
      <p:sp>
        <p:nvSpPr>
          <p:cNvPr id="92163" name="Rectangle 3"/>
          <p:cNvSpPr>
            <a:spLocks noGrp="1" noChangeArrowheads="1"/>
          </p:cNvSpPr>
          <p:nvPr>
            <p:ph type="body" idx="4294967295"/>
          </p:nvPr>
        </p:nvSpPr>
        <p:spPr>
          <a:xfrm>
            <a:off x="684213" y="837762"/>
            <a:ext cx="8135937" cy="3779838"/>
          </a:xfrm>
        </p:spPr>
        <p:txBody>
          <a:bodyPr/>
          <a:lstStyle/>
          <a:p>
            <a:pPr eaLnBrk="1" hangingPunct="1">
              <a:lnSpc>
                <a:spcPct val="120000"/>
              </a:lnSpc>
            </a:pPr>
            <a:r>
              <a:rPr lang="zh-CN" altLang="en-US" sz="2400" dirty="0"/>
              <a:t>多粒度封锁</a:t>
            </a:r>
            <a:r>
              <a:rPr lang="en-US" altLang="zh-CN" sz="2400" dirty="0"/>
              <a:t>(Multiple Granularity Locking)</a:t>
            </a:r>
          </a:p>
          <a:p>
            <a:pPr eaLnBrk="1" hangingPunct="1">
              <a:lnSpc>
                <a:spcPct val="120000"/>
              </a:lnSpc>
              <a:buFont typeface="Wingdings" pitchFamily="2" charset="2"/>
              <a:buNone/>
            </a:pPr>
            <a:r>
              <a:rPr lang="en-US" altLang="zh-CN" sz="2400" dirty="0"/>
              <a:t>    </a:t>
            </a:r>
            <a:r>
              <a:rPr lang="zh-CN" altLang="en-US" sz="2400" dirty="0"/>
              <a:t>在一个系统中同时支持多种封锁粒度供不同的事务选择</a:t>
            </a:r>
          </a:p>
          <a:p>
            <a:pPr eaLnBrk="1" hangingPunct="1">
              <a:lnSpc>
                <a:spcPct val="120000"/>
              </a:lnSpc>
            </a:pPr>
            <a:r>
              <a:rPr lang="zh-CN" altLang="en-US" sz="2400" dirty="0"/>
              <a:t>选择封锁粒度</a:t>
            </a:r>
          </a:p>
          <a:p>
            <a:pPr eaLnBrk="1" hangingPunct="1">
              <a:lnSpc>
                <a:spcPct val="120000"/>
              </a:lnSpc>
              <a:buFont typeface="Wingdings" pitchFamily="2" charset="2"/>
              <a:buNone/>
            </a:pPr>
            <a:r>
              <a:rPr lang="zh-CN" altLang="en-US" sz="2400" dirty="0"/>
              <a:t>     同时考虑封锁开销和并发度两个因素</a:t>
            </a:r>
            <a:r>
              <a:rPr lang="en-US" altLang="zh-CN" sz="2400" dirty="0"/>
              <a:t>, </a:t>
            </a:r>
            <a:r>
              <a:rPr lang="zh-CN" altLang="en-US" sz="2400" dirty="0"/>
              <a:t>适当选择封锁粒度</a:t>
            </a:r>
          </a:p>
          <a:p>
            <a:pPr lvl="1" eaLnBrk="1" hangingPunct="1">
              <a:lnSpc>
                <a:spcPct val="110000"/>
              </a:lnSpc>
            </a:pPr>
            <a:r>
              <a:rPr lang="zh-CN" altLang="en-US" dirty="0"/>
              <a:t>需要处理大量元组的用户事务：以关系为封锁单元</a:t>
            </a:r>
          </a:p>
          <a:p>
            <a:pPr lvl="1" eaLnBrk="1" hangingPunct="1">
              <a:lnSpc>
                <a:spcPct val="110000"/>
              </a:lnSpc>
            </a:pPr>
            <a:r>
              <a:rPr lang="zh-CN" altLang="en-US" dirty="0"/>
              <a:t>需要处理多个关系的大量元组的用户事务：以数据库为封锁单位</a:t>
            </a:r>
          </a:p>
          <a:p>
            <a:pPr lvl="1" eaLnBrk="1" hangingPunct="1">
              <a:lnSpc>
                <a:spcPct val="110000"/>
              </a:lnSpc>
            </a:pPr>
            <a:r>
              <a:rPr lang="zh-CN" altLang="en-US" dirty="0"/>
              <a:t>只处理少量元组的用户事务：以元组为封锁单位</a:t>
            </a:r>
          </a:p>
        </p:txBody>
      </p:sp>
    </p:spTree>
    <p:extLst>
      <p:ext uri="{BB962C8B-B14F-4D97-AF65-F5344CB8AC3E}">
        <p14:creationId xmlns:p14="http://schemas.microsoft.com/office/powerpoint/2010/main" val="7708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wipe(left)">
                                      <p:cBhvr>
                                        <p:cTn id="7" dur="500"/>
                                        <p:tgtEl>
                                          <p:spTgt spid="9216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animEffect transition="in" filter="wipe(left)">
                                      <p:cBhvr>
                                        <p:cTn id="11" dur="500"/>
                                        <p:tgtEl>
                                          <p:spTgt spid="9216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2163">
                                            <p:txEl>
                                              <p:pRg st="2" end="2"/>
                                            </p:txEl>
                                          </p:spTgt>
                                        </p:tgtEl>
                                        <p:attrNameLst>
                                          <p:attrName>style.visibility</p:attrName>
                                        </p:attrNameLst>
                                      </p:cBhvr>
                                      <p:to>
                                        <p:strVal val="visible"/>
                                      </p:to>
                                    </p:set>
                                    <p:animEffect transition="in" filter="wipe(left)">
                                      <p:cBhvr>
                                        <p:cTn id="16" dur="500"/>
                                        <p:tgtEl>
                                          <p:spTgt spid="92163">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500"/>
                                  </p:stCondLst>
                                  <p:childTnLst>
                                    <p:set>
                                      <p:cBhvr>
                                        <p:cTn id="19" dur="1" fill="hold">
                                          <p:stCondLst>
                                            <p:cond delay="0"/>
                                          </p:stCondLst>
                                        </p:cTn>
                                        <p:tgtEl>
                                          <p:spTgt spid="92163">
                                            <p:txEl>
                                              <p:pRg st="3" end="3"/>
                                            </p:txEl>
                                          </p:spTgt>
                                        </p:tgtEl>
                                        <p:attrNameLst>
                                          <p:attrName>style.visibility</p:attrName>
                                        </p:attrNameLst>
                                      </p:cBhvr>
                                      <p:to>
                                        <p:strVal val="visible"/>
                                      </p:to>
                                    </p:set>
                                    <p:animEffect transition="in" filter="wipe(left)">
                                      <p:cBhvr>
                                        <p:cTn id="20" dur="500"/>
                                        <p:tgtEl>
                                          <p:spTgt spid="9216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2163">
                                            <p:txEl>
                                              <p:pRg st="4" end="4"/>
                                            </p:txEl>
                                          </p:spTgt>
                                        </p:tgtEl>
                                        <p:attrNameLst>
                                          <p:attrName>style.visibility</p:attrName>
                                        </p:attrNameLst>
                                      </p:cBhvr>
                                      <p:to>
                                        <p:strVal val="visible"/>
                                      </p:to>
                                    </p:set>
                                    <p:animEffect transition="in" filter="wipe(left)">
                                      <p:cBhvr>
                                        <p:cTn id="25" dur="500"/>
                                        <p:tgtEl>
                                          <p:spTgt spid="921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2163">
                                            <p:txEl>
                                              <p:pRg st="5" end="5"/>
                                            </p:txEl>
                                          </p:spTgt>
                                        </p:tgtEl>
                                        <p:attrNameLst>
                                          <p:attrName>style.visibility</p:attrName>
                                        </p:attrNameLst>
                                      </p:cBhvr>
                                      <p:to>
                                        <p:strVal val="visible"/>
                                      </p:to>
                                    </p:set>
                                    <p:animEffect transition="in" filter="wipe(left)">
                                      <p:cBhvr>
                                        <p:cTn id="30" dur="500"/>
                                        <p:tgtEl>
                                          <p:spTgt spid="9216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2163">
                                            <p:txEl>
                                              <p:pRg st="6" end="6"/>
                                            </p:txEl>
                                          </p:spTgt>
                                        </p:tgtEl>
                                        <p:attrNameLst>
                                          <p:attrName>style.visibility</p:attrName>
                                        </p:attrNameLst>
                                      </p:cBhvr>
                                      <p:to>
                                        <p:strVal val="visible"/>
                                      </p:to>
                                    </p:set>
                                    <p:animEffect transition="in" filter="wipe(left)">
                                      <p:cBhvr>
                                        <p:cTn id="35" dur="500"/>
                                        <p:tgtEl>
                                          <p:spTgt spid="92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noChangeArrowheads="1"/>
          </p:cNvSpPr>
          <p:nvPr>
            <p:ph idx="4294967295"/>
          </p:nvPr>
        </p:nvSpPr>
        <p:spPr>
          <a:xfrm>
            <a:off x="1223963" y="1168004"/>
            <a:ext cx="6172200" cy="3683794"/>
          </a:xfrm>
        </p:spPr>
        <p:txBody>
          <a:bodyPr/>
          <a:lstStyle/>
          <a:p>
            <a:pPr marL="0" indent="0" eaLnBrk="1" hangingPunct="1">
              <a:buNone/>
            </a:pPr>
            <a:r>
              <a:rPr lang="en-US" altLang="zh-CN">
                <a:solidFill>
                  <a:srgbClr val="00B050"/>
                </a:solidFill>
              </a:rPr>
              <a:t>12.8.1 </a:t>
            </a:r>
            <a:r>
              <a:rPr lang="zh-CN" altLang="en-US">
                <a:solidFill>
                  <a:srgbClr val="00B050"/>
                </a:solidFill>
              </a:rPr>
              <a:t>多粒度封锁</a:t>
            </a:r>
          </a:p>
          <a:p>
            <a:pPr marL="0" indent="0" eaLnBrk="1" hangingPunct="1">
              <a:buNone/>
            </a:pPr>
            <a:endParaRPr lang="en-US" altLang="zh-CN"/>
          </a:p>
          <a:p>
            <a:pPr marL="0" indent="0" eaLnBrk="1" hangingPunct="1">
              <a:buNone/>
            </a:pPr>
            <a:r>
              <a:rPr lang="en-US" altLang="zh-CN"/>
              <a:t>12.8.2 </a:t>
            </a:r>
            <a:r>
              <a:rPr lang="zh-CN" altLang="en-US"/>
              <a:t>意向锁</a:t>
            </a:r>
          </a:p>
        </p:txBody>
      </p:sp>
      <p:sp>
        <p:nvSpPr>
          <p:cNvPr id="101379" name="Rectangle 2"/>
          <p:cNvSpPr txBox="1">
            <a:spLocks noChangeArrowheads="1"/>
          </p:cNvSpPr>
          <p:nvPr/>
        </p:nvSpPr>
        <p:spPr bwMode="auto">
          <a:xfrm>
            <a:off x="1828800" y="191691"/>
            <a:ext cx="5543550" cy="4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en-US" altLang="zh-CN" sz="3600" dirty="0">
                <a:solidFill>
                  <a:schemeClr val="bg1"/>
                </a:solidFill>
              </a:rPr>
              <a:t>12.8 </a:t>
            </a:r>
            <a:r>
              <a:rPr lang="zh-CN" altLang="en-US" sz="3600" dirty="0">
                <a:solidFill>
                  <a:schemeClr val="bg1"/>
                </a:solidFill>
              </a:rPr>
              <a:t>封锁的粒度</a:t>
            </a:r>
          </a:p>
        </p:txBody>
      </p:sp>
    </p:spTree>
    <p:extLst>
      <p:ext uri="{BB962C8B-B14F-4D97-AF65-F5344CB8AC3E}">
        <p14:creationId xmlns:p14="http://schemas.microsoft.com/office/powerpoint/2010/main" val="8268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914400" y="123478"/>
            <a:ext cx="7391400" cy="422275"/>
          </a:xfrm>
        </p:spPr>
        <p:txBody>
          <a:bodyPr/>
          <a:lstStyle/>
          <a:p>
            <a:pPr eaLnBrk="1" hangingPunct="1"/>
            <a:r>
              <a:rPr lang="zh-CN" altLang="zh-CN" sz="3600" dirty="0"/>
              <a:t>并发控制概述（续）</a:t>
            </a:r>
          </a:p>
        </p:txBody>
      </p:sp>
      <p:sp>
        <p:nvSpPr>
          <p:cNvPr id="14339" name="Rectangle 3"/>
          <p:cNvSpPr>
            <a:spLocks noGrp="1" noChangeArrowheads="1"/>
          </p:cNvSpPr>
          <p:nvPr>
            <p:ph type="body" idx="4294967295"/>
          </p:nvPr>
        </p:nvSpPr>
        <p:spPr>
          <a:xfrm>
            <a:off x="611560" y="741337"/>
            <a:ext cx="8229600" cy="4134669"/>
          </a:xfrm>
        </p:spPr>
        <p:txBody>
          <a:bodyPr/>
          <a:lstStyle/>
          <a:p>
            <a:pPr algn="just" eaLnBrk="1" hangingPunct="1"/>
            <a:r>
              <a:rPr lang="zh-CN" altLang="en-US" dirty="0"/>
              <a:t>并发操作带来的数据不一致性</a:t>
            </a:r>
          </a:p>
          <a:p>
            <a:pPr marL="457200" lvl="1" indent="0" algn="just" eaLnBrk="1" hangingPunct="1">
              <a:buNone/>
              <a:defRPr/>
            </a:pPr>
            <a:r>
              <a:rPr lang="en-US" altLang="zh-CN" dirty="0"/>
              <a:t>1.</a:t>
            </a:r>
            <a:r>
              <a:rPr lang="zh-CN" altLang="en-US" dirty="0"/>
              <a:t>丢失修改</a:t>
            </a:r>
          </a:p>
          <a:p>
            <a:pPr marL="457200" lvl="1" indent="0" algn="just" eaLnBrk="1" hangingPunct="1">
              <a:buNone/>
              <a:defRPr/>
            </a:pPr>
            <a:r>
              <a:rPr lang="en-US" altLang="zh-CN" dirty="0"/>
              <a:t>2.</a:t>
            </a:r>
            <a:r>
              <a:rPr lang="zh-CN" altLang="en-US" dirty="0"/>
              <a:t>脏读（</a:t>
            </a:r>
            <a:r>
              <a:rPr lang="en-US" altLang="zh-CN" dirty="0"/>
              <a:t>dirty read</a:t>
            </a:r>
            <a:r>
              <a:rPr lang="zh-CN" altLang="en-US" dirty="0"/>
              <a:t>）</a:t>
            </a:r>
            <a:endParaRPr lang="en-US" altLang="zh-CN" dirty="0"/>
          </a:p>
          <a:p>
            <a:pPr marL="457200" lvl="1" indent="0" algn="just" eaLnBrk="1" hangingPunct="1">
              <a:buNone/>
              <a:defRPr/>
            </a:pPr>
            <a:r>
              <a:rPr lang="en-US" altLang="zh-CN" dirty="0"/>
              <a:t>3.</a:t>
            </a:r>
            <a:r>
              <a:rPr lang="zh-CN" altLang="en-US" dirty="0"/>
              <a:t>不可重复读</a:t>
            </a:r>
            <a:endParaRPr lang="en-US" altLang="zh-CN" dirty="0"/>
          </a:p>
          <a:p>
            <a:pPr marL="457200" lvl="1" indent="0" algn="just" eaLnBrk="1" hangingPunct="1">
              <a:buNone/>
              <a:defRPr/>
            </a:pPr>
            <a:r>
              <a:rPr lang="zh-CN" altLang="en-US" dirty="0"/>
              <a:t>*</a:t>
            </a:r>
            <a:r>
              <a:rPr lang="en-US" altLang="zh-CN" dirty="0"/>
              <a:t>4.</a:t>
            </a:r>
            <a:r>
              <a:rPr lang="zh-CN" altLang="en-US" dirty="0"/>
              <a:t>幻读（ </a:t>
            </a:r>
            <a:r>
              <a:rPr lang="en-US" altLang="zh-CN" dirty="0"/>
              <a:t>phantom row </a:t>
            </a:r>
            <a:r>
              <a:rPr lang="zh-CN" altLang="en-US" dirty="0"/>
              <a:t>）</a:t>
            </a:r>
          </a:p>
          <a:p>
            <a:pPr marL="457200" lvl="1" indent="0" algn="just" eaLnBrk="1" hangingPunct="1">
              <a:spcBef>
                <a:spcPts val="0"/>
              </a:spcBef>
              <a:buFont typeface="Wingdings" pitchFamily="2" charset="2"/>
              <a:buNone/>
            </a:pPr>
            <a:endParaRPr lang="zh-CN" altLang="en-US" dirty="0"/>
          </a:p>
          <a:p>
            <a:pPr algn="just" eaLnBrk="1" hangingPunct="1"/>
            <a:r>
              <a:rPr lang="zh-CN" altLang="en-US" dirty="0"/>
              <a:t>记号</a:t>
            </a:r>
          </a:p>
          <a:p>
            <a:pPr marL="457200" lvl="1" indent="0" algn="just" eaLnBrk="1" hangingPunct="1"/>
            <a:r>
              <a:rPr lang="en-US" altLang="zh-CN" dirty="0"/>
              <a:t>R(x):  </a:t>
            </a:r>
            <a:r>
              <a:rPr lang="zh-CN" altLang="en-US" dirty="0"/>
              <a:t>读数据</a:t>
            </a:r>
            <a:r>
              <a:rPr lang="en-US" altLang="zh-CN" dirty="0"/>
              <a:t>x</a:t>
            </a:r>
          </a:p>
          <a:p>
            <a:pPr marL="457200" lvl="1" indent="0" algn="just" eaLnBrk="1" hangingPunct="1"/>
            <a:r>
              <a:rPr lang="en-US" altLang="zh-CN" dirty="0"/>
              <a:t>W(x): </a:t>
            </a:r>
            <a:r>
              <a:rPr lang="zh-CN" altLang="en-US" dirty="0"/>
              <a:t>写数据</a:t>
            </a:r>
            <a:r>
              <a:rPr lang="en-US" altLang="zh-CN" dirty="0"/>
              <a:t>x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wipe(left)">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9">
                                            <p:txEl>
                                              <p:pRg st="6" end="6"/>
                                            </p:txEl>
                                          </p:spTgt>
                                        </p:tgtEl>
                                        <p:attrNameLst>
                                          <p:attrName>style.visibility</p:attrName>
                                        </p:attrNameLst>
                                      </p:cBhvr>
                                      <p:to>
                                        <p:strVal val="visible"/>
                                      </p:to>
                                    </p:set>
                                    <p:animEffect transition="in" filter="wipe(left)">
                                      <p:cBhvr>
                                        <p:cTn id="12" dur="500"/>
                                        <p:tgtEl>
                                          <p:spTgt spid="14339">
                                            <p:txEl>
                                              <p:pRg st="6" end="6"/>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339">
                                            <p:txEl>
                                              <p:pRg st="7" end="7"/>
                                            </p:txEl>
                                          </p:spTgt>
                                        </p:tgtEl>
                                        <p:attrNameLst>
                                          <p:attrName>style.visibility</p:attrName>
                                        </p:attrNameLst>
                                      </p:cBhvr>
                                      <p:to>
                                        <p:strVal val="visible"/>
                                      </p:to>
                                    </p:set>
                                    <p:animEffect transition="in" filter="wipe(left)">
                                      <p:cBhvr>
                                        <p:cTn id="16" dur="500"/>
                                        <p:tgtEl>
                                          <p:spTgt spid="14339">
                                            <p:txEl>
                                              <p:pRg st="7" end="7"/>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4339">
                                            <p:txEl>
                                              <p:pRg st="8" end="8"/>
                                            </p:txEl>
                                          </p:spTgt>
                                        </p:tgtEl>
                                        <p:attrNameLst>
                                          <p:attrName>style.visibility</p:attrName>
                                        </p:attrNameLst>
                                      </p:cBhvr>
                                      <p:to>
                                        <p:strVal val="visible"/>
                                      </p:to>
                                    </p:set>
                                    <p:animEffect transition="in" filter="wipe(left)">
                                      <p:cBhvr>
                                        <p:cTn id="20" dur="5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1828800" y="191691"/>
            <a:ext cx="5543550" cy="422672"/>
          </a:xfrm>
        </p:spPr>
        <p:txBody>
          <a:bodyPr/>
          <a:lstStyle/>
          <a:p>
            <a:pPr eaLnBrk="1" hangingPunct="1"/>
            <a:r>
              <a:rPr lang="en-US" altLang="zh-CN" sz="3600" dirty="0"/>
              <a:t>12.8.1 </a:t>
            </a:r>
            <a:r>
              <a:rPr lang="zh-CN" altLang="en-US" sz="3600" dirty="0"/>
              <a:t>多粒度封锁</a:t>
            </a:r>
          </a:p>
        </p:txBody>
      </p:sp>
      <p:sp>
        <p:nvSpPr>
          <p:cNvPr id="102403" name="Rectangle 3"/>
          <p:cNvSpPr>
            <a:spLocks noGrp="1" noChangeArrowheads="1"/>
          </p:cNvSpPr>
          <p:nvPr>
            <p:ph type="body" idx="4294967295"/>
          </p:nvPr>
        </p:nvSpPr>
        <p:spPr>
          <a:xfrm>
            <a:off x="971600" y="987399"/>
            <a:ext cx="7920880" cy="3630215"/>
          </a:xfrm>
        </p:spPr>
        <p:txBody>
          <a:bodyPr/>
          <a:lstStyle/>
          <a:p>
            <a:pPr eaLnBrk="1" hangingPunct="1">
              <a:lnSpc>
                <a:spcPct val="190000"/>
              </a:lnSpc>
              <a:spcBef>
                <a:spcPts val="0"/>
              </a:spcBef>
            </a:pPr>
            <a:r>
              <a:rPr lang="zh-CN" altLang="en-US" dirty="0"/>
              <a:t>多粒度树</a:t>
            </a:r>
          </a:p>
          <a:p>
            <a:pPr lvl="1" eaLnBrk="1" hangingPunct="1">
              <a:lnSpc>
                <a:spcPct val="190000"/>
              </a:lnSpc>
              <a:spcBef>
                <a:spcPts val="0"/>
              </a:spcBef>
            </a:pPr>
            <a:r>
              <a:rPr lang="zh-CN" altLang="en-US" dirty="0"/>
              <a:t>以树形结构来表示多级封锁粒度</a:t>
            </a:r>
          </a:p>
          <a:p>
            <a:pPr lvl="1" eaLnBrk="1" hangingPunct="1">
              <a:lnSpc>
                <a:spcPct val="190000"/>
              </a:lnSpc>
              <a:spcBef>
                <a:spcPts val="0"/>
              </a:spcBef>
            </a:pPr>
            <a:r>
              <a:rPr lang="zh-CN" altLang="en-US" dirty="0"/>
              <a:t>根结点是整个数据库，表示最大的数据粒度</a:t>
            </a:r>
          </a:p>
          <a:p>
            <a:pPr lvl="1" eaLnBrk="1" hangingPunct="1">
              <a:lnSpc>
                <a:spcPct val="190000"/>
              </a:lnSpc>
              <a:spcBef>
                <a:spcPts val="0"/>
              </a:spcBef>
            </a:pPr>
            <a:r>
              <a:rPr lang="zh-CN" altLang="en-US" dirty="0"/>
              <a:t>叶结点表示最小的数据粒度</a:t>
            </a:r>
          </a:p>
          <a:p>
            <a:pPr lvl="3" eaLnBrk="1" hangingPunct="1">
              <a:lnSpc>
                <a:spcPct val="90000"/>
              </a:lnSpc>
              <a:spcBef>
                <a:spcPts val="0"/>
              </a:spcBef>
            </a:pPr>
            <a:endParaRPr lang="zh-CN" altLang="en-US" sz="1800" dirty="0"/>
          </a:p>
          <a:p>
            <a:pPr eaLnBrk="1" hangingPunct="1">
              <a:lnSpc>
                <a:spcPct val="90000"/>
              </a:lnSpc>
              <a:spcBef>
                <a:spcPts val="0"/>
              </a:spcBef>
              <a:buFont typeface="Wingdings" pitchFamily="2" charset="2"/>
              <a:buNone/>
            </a:pPr>
            <a:r>
              <a:rPr lang="zh-CN" altLang="en-US" sz="1800" dirty="0"/>
              <a:t>    </a:t>
            </a:r>
            <a:endParaRPr lang="zh-CN" altLang="en-US" sz="1500" dirty="0"/>
          </a:p>
        </p:txBody>
      </p:sp>
    </p:spTree>
    <p:extLst>
      <p:ext uri="{BB962C8B-B14F-4D97-AF65-F5344CB8AC3E}">
        <p14:creationId xmlns:p14="http://schemas.microsoft.com/office/powerpoint/2010/main" val="32725778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多粒度封锁（续）</a:t>
            </a:r>
          </a:p>
        </p:txBody>
      </p:sp>
      <p:sp>
        <p:nvSpPr>
          <p:cNvPr id="103427" name="Rectangle 3"/>
          <p:cNvSpPr>
            <a:spLocks noGrp="1" noChangeArrowheads="1"/>
          </p:cNvSpPr>
          <p:nvPr>
            <p:ph type="body" idx="4294967295"/>
          </p:nvPr>
        </p:nvSpPr>
        <p:spPr>
          <a:xfrm>
            <a:off x="1372791" y="897731"/>
            <a:ext cx="6172200" cy="3630216"/>
          </a:xfrm>
        </p:spPr>
        <p:txBody>
          <a:bodyPr/>
          <a:lstStyle/>
          <a:p>
            <a:pPr eaLnBrk="1" hangingPunct="1">
              <a:lnSpc>
                <a:spcPct val="130000"/>
              </a:lnSpc>
              <a:buFont typeface="Wingdings" pitchFamily="2" charset="2"/>
              <a:buNone/>
            </a:pPr>
            <a:r>
              <a:rPr lang="zh-CN" altLang="zh-CN" sz="1800"/>
              <a:t>例：三级粒度树。根结点为数据库，数据库的子结点为关系，关系的子结点为元组。</a:t>
            </a:r>
          </a:p>
        </p:txBody>
      </p:sp>
      <p:grpSp>
        <p:nvGrpSpPr>
          <p:cNvPr id="103428" name="Group 4"/>
          <p:cNvGrpSpPr>
            <a:grpSpLocks/>
          </p:cNvGrpSpPr>
          <p:nvPr/>
        </p:nvGrpSpPr>
        <p:grpSpPr bwMode="auto">
          <a:xfrm>
            <a:off x="2628900" y="2141935"/>
            <a:ext cx="3943350" cy="1902619"/>
            <a:chOff x="0" y="0"/>
            <a:chExt cx="3183" cy="1829"/>
          </a:xfrm>
        </p:grpSpPr>
        <p:sp>
          <p:nvSpPr>
            <p:cNvPr id="103430" name="Line 5"/>
            <p:cNvSpPr>
              <a:spLocks noChangeShapeType="1"/>
            </p:cNvSpPr>
            <p:nvPr/>
          </p:nvSpPr>
          <p:spPr bwMode="auto">
            <a:xfrm flipH="1">
              <a:off x="779" y="370"/>
              <a:ext cx="510" cy="381"/>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03431" name="Line 6"/>
            <p:cNvSpPr>
              <a:spLocks noChangeShapeType="1"/>
            </p:cNvSpPr>
            <p:nvPr/>
          </p:nvSpPr>
          <p:spPr bwMode="auto">
            <a:xfrm>
              <a:off x="1529" y="370"/>
              <a:ext cx="645" cy="36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03432" name="Line 7"/>
            <p:cNvSpPr>
              <a:spLocks noChangeShapeType="1"/>
            </p:cNvSpPr>
            <p:nvPr/>
          </p:nvSpPr>
          <p:spPr bwMode="auto">
            <a:xfrm flipH="1">
              <a:off x="314" y="1055"/>
              <a:ext cx="345" cy="436"/>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03433" name="Line 8"/>
            <p:cNvSpPr>
              <a:spLocks noChangeShapeType="1"/>
            </p:cNvSpPr>
            <p:nvPr/>
          </p:nvSpPr>
          <p:spPr bwMode="auto">
            <a:xfrm>
              <a:off x="824" y="1053"/>
              <a:ext cx="330" cy="44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03434" name="Line 9"/>
            <p:cNvSpPr>
              <a:spLocks noChangeShapeType="1"/>
            </p:cNvSpPr>
            <p:nvPr/>
          </p:nvSpPr>
          <p:spPr bwMode="auto">
            <a:xfrm flipH="1">
              <a:off x="1754" y="1079"/>
              <a:ext cx="315" cy="39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03435" name="Line 10"/>
            <p:cNvSpPr>
              <a:spLocks noChangeShapeType="1"/>
            </p:cNvSpPr>
            <p:nvPr/>
          </p:nvSpPr>
          <p:spPr bwMode="auto">
            <a:xfrm>
              <a:off x="2309" y="1090"/>
              <a:ext cx="375" cy="379"/>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103436" name="Text Box 11"/>
            <p:cNvSpPr txBox="1">
              <a:spLocks noChangeArrowheads="1"/>
            </p:cNvSpPr>
            <p:nvPr/>
          </p:nvSpPr>
          <p:spPr bwMode="auto">
            <a:xfrm>
              <a:off x="1068" y="0"/>
              <a:ext cx="795"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lnSpc>
                  <a:spcPct val="96000"/>
                </a:lnSpc>
                <a:spcBef>
                  <a:spcPct val="0"/>
                </a:spcBef>
                <a:buFont typeface="Wingdings" pitchFamily="2" charset="2"/>
                <a:buNone/>
              </a:pPr>
              <a:r>
                <a:rPr lang="zh-CN" altLang="zh-CN" sz="1800">
                  <a:latin typeface="Times New Roman" pitchFamily="18" charset="0"/>
                </a:rPr>
                <a:t>数据库</a:t>
              </a:r>
            </a:p>
          </p:txBody>
        </p:sp>
        <p:sp>
          <p:nvSpPr>
            <p:cNvPr id="103437" name="Text Box 12"/>
            <p:cNvSpPr txBox="1">
              <a:spLocks noChangeArrowheads="1"/>
            </p:cNvSpPr>
            <p:nvPr/>
          </p:nvSpPr>
          <p:spPr bwMode="auto">
            <a:xfrm>
              <a:off x="1818" y="690"/>
              <a:ext cx="81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lnSpc>
                  <a:spcPct val="96000"/>
                </a:lnSpc>
                <a:spcBef>
                  <a:spcPct val="0"/>
                </a:spcBef>
                <a:buFont typeface="Wingdings" pitchFamily="2" charset="2"/>
                <a:buNone/>
              </a:pPr>
              <a:r>
                <a:rPr lang="zh-CN" altLang="en-US" sz="1800">
                  <a:latin typeface="Times New Roman" pitchFamily="18" charset="0"/>
                </a:rPr>
                <a:t>关系</a:t>
              </a:r>
              <a:r>
                <a:rPr lang="en-US" altLang="zh-CN" sz="1800">
                  <a:latin typeface="Times New Roman" pitchFamily="18" charset="0"/>
                </a:rPr>
                <a:t>R</a:t>
              </a:r>
              <a:r>
                <a:rPr lang="en-US" altLang="zh-CN" sz="1800" i="1" baseline="-25000">
                  <a:latin typeface="Times New Roman" pitchFamily="18" charset="0"/>
                </a:rPr>
                <a:t>n</a:t>
              </a:r>
              <a:endParaRPr lang="en-US" altLang="zh-CN" sz="1800">
                <a:latin typeface="Times New Roman" pitchFamily="18" charset="0"/>
              </a:endParaRPr>
            </a:p>
          </p:txBody>
        </p:sp>
        <p:sp>
          <p:nvSpPr>
            <p:cNvPr id="103438" name="Text Box 13"/>
            <p:cNvSpPr txBox="1">
              <a:spLocks noChangeArrowheads="1"/>
            </p:cNvSpPr>
            <p:nvPr/>
          </p:nvSpPr>
          <p:spPr bwMode="auto">
            <a:xfrm>
              <a:off x="363" y="690"/>
              <a:ext cx="93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lnSpc>
                  <a:spcPct val="96000"/>
                </a:lnSpc>
                <a:spcBef>
                  <a:spcPct val="0"/>
                </a:spcBef>
                <a:buFont typeface="Wingdings" pitchFamily="2" charset="2"/>
                <a:buNone/>
              </a:pPr>
              <a:r>
                <a:rPr lang="zh-CN" altLang="en-US" sz="1500">
                  <a:latin typeface="Times New Roman" pitchFamily="18" charset="0"/>
                </a:rPr>
                <a:t>关系</a:t>
              </a:r>
              <a:r>
                <a:rPr lang="en-US" altLang="zh-CN" sz="1500">
                  <a:latin typeface="Times New Roman" pitchFamily="18" charset="0"/>
                </a:rPr>
                <a:t>R</a:t>
              </a:r>
              <a:r>
                <a:rPr lang="en-US" altLang="zh-CN" sz="1500" baseline="-25000">
                  <a:latin typeface="Times New Roman" pitchFamily="18" charset="0"/>
                </a:rPr>
                <a:t>1</a:t>
              </a:r>
              <a:endParaRPr lang="en-US" altLang="zh-CN" sz="1500">
                <a:latin typeface="Times New Roman" pitchFamily="18" charset="0"/>
              </a:endParaRPr>
            </a:p>
          </p:txBody>
        </p:sp>
        <p:sp>
          <p:nvSpPr>
            <p:cNvPr id="103439" name="Text Box 14"/>
            <p:cNvSpPr txBox="1">
              <a:spLocks noChangeArrowheads="1"/>
            </p:cNvSpPr>
            <p:nvPr/>
          </p:nvSpPr>
          <p:spPr bwMode="auto">
            <a:xfrm>
              <a:off x="0" y="1380"/>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lnSpc>
                  <a:spcPct val="96000"/>
                </a:lnSpc>
                <a:spcBef>
                  <a:spcPct val="0"/>
                </a:spcBef>
                <a:buFont typeface="Wingdings" pitchFamily="2" charset="2"/>
                <a:buNone/>
              </a:pPr>
              <a:r>
                <a:rPr lang="zh-CN" altLang="zh-CN" sz="1800">
                  <a:latin typeface="Times New Roman" pitchFamily="18" charset="0"/>
                </a:rPr>
                <a:t>元组</a:t>
              </a:r>
            </a:p>
          </p:txBody>
        </p:sp>
        <p:sp>
          <p:nvSpPr>
            <p:cNvPr id="103440" name="Text Box 15"/>
            <p:cNvSpPr txBox="1">
              <a:spLocks noChangeArrowheads="1"/>
            </p:cNvSpPr>
            <p:nvPr/>
          </p:nvSpPr>
          <p:spPr bwMode="auto">
            <a:xfrm>
              <a:off x="2388" y="1380"/>
              <a:ext cx="79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lnSpc>
                  <a:spcPct val="96000"/>
                </a:lnSpc>
                <a:spcBef>
                  <a:spcPct val="0"/>
                </a:spcBef>
                <a:buFont typeface="Wingdings" pitchFamily="2" charset="2"/>
                <a:buNone/>
              </a:pPr>
              <a:r>
                <a:rPr lang="zh-CN" altLang="zh-CN" sz="1800">
                  <a:latin typeface="Times New Roman" pitchFamily="18" charset="0"/>
                </a:rPr>
                <a:t>元组</a:t>
              </a:r>
            </a:p>
          </p:txBody>
        </p:sp>
        <p:sp>
          <p:nvSpPr>
            <p:cNvPr id="103441" name="Text Box 16"/>
            <p:cNvSpPr txBox="1">
              <a:spLocks noChangeArrowheads="1"/>
            </p:cNvSpPr>
            <p:nvPr/>
          </p:nvSpPr>
          <p:spPr bwMode="auto">
            <a:xfrm>
              <a:off x="810"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lnSpc>
                  <a:spcPct val="96000"/>
                </a:lnSpc>
                <a:spcBef>
                  <a:spcPct val="0"/>
                </a:spcBef>
                <a:buFont typeface="Wingdings" pitchFamily="2" charset="2"/>
                <a:buNone/>
              </a:pPr>
              <a:r>
                <a:rPr lang="zh-CN" altLang="zh-CN" sz="1800">
                  <a:latin typeface="Times New Roman" pitchFamily="18" charset="0"/>
                </a:rPr>
                <a:t>元组</a:t>
              </a:r>
            </a:p>
          </p:txBody>
        </p:sp>
        <p:sp>
          <p:nvSpPr>
            <p:cNvPr id="103442" name="Text Box 17"/>
            <p:cNvSpPr txBox="1">
              <a:spLocks noChangeArrowheads="1"/>
            </p:cNvSpPr>
            <p:nvPr/>
          </p:nvSpPr>
          <p:spPr bwMode="auto">
            <a:xfrm>
              <a:off x="1455" y="1398"/>
              <a:ext cx="63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lnSpc>
                  <a:spcPct val="96000"/>
                </a:lnSpc>
                <a:spcBef>
                  <a:spcPct val="0"/>
                </a:spcBef>
                <a:buFont typeface="Wingdings" pitchFamily="2" charset="2"/>
                <a:buNone/>
              </a:pPr>
              <a:r>
                <a:rPr lang="zh-CN" altLang="zh-CN" sz="1800">
                  <a:latin typeface="Times New Roman" pitchFamily="18" charset="0"/>
                </a:rPr>
                <a:t>元组</a:t>
              </a:r>
            </a:p>
          </p:txBody>
        </p:sp>
        <p:sp>
          <p:nvSpPr>
            <p:cNvPr id="103443" name="Text Box 18"/>
            <p:cNvSpPr txBox="1">
              <a:spLocks noChangeArrowheads="1"/>
            </p:cNvSpPr>
            <p:nvPr/>
          </p:nvSpPr>
          <p:spPr bwMode="auto">
            <a:xfrm>
              <a:off x="1245" y="780"/>
              <a:ext cx="117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just" eaLnBrk="1" hangingPunct="1">
                <a:lnSpc>
                  <a:spcPct val="96000"/>
                </a:lnSpc>
                <a:spcBef>
                  <a:spcPct val="0"/>
                </a:spcBef>
                <a:buFont typeface="Wingdings" pitchFamily="2" charset="2"/>
                <a:buNone/>
              </a:pPr>
              <a:endParaRPr lang="zh-CN" altLang="zh-CN" sz="500">
                <a:latin typeface="Times New Roman" pitchFamily="18" charset="0"/>
              </a:endParaRPr>
            </a:p>
          </p:txBody>
        </p:sp>
        <p:sp>
          <p:nvSpPr>
            <p:cNvPr id="103444" name="Text Box 19"/>
            <p:cNvSpPr txBox="1">
              <a:spLocks noChangeArrowheads="1"/>
            </p:cNvSpPr>
            <p:nvPr/>
          </p:nvSpPr>
          <p:spPr bwMode="auto">
            <a:xfrm>
              <a:off x="1218" y="70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just" eaLnBrk="1" hangingPunct="1">
                <a:lnSpc>
                  <a:spcPct val="96000"/>
                </a:lnSpc>
                <a:spcBef>
                  <a:spcPct val="0"/>
                </a:spcBef>
                <a:buFont typeface="Wingdings" pitchFamily="2" charset="2"/>
                <a:buNone/>
              </a:pPr>
              <a:r>
                <a:rPr lang="en-US" altLang="zh-CN" sz="1800">
                  <a:latin typeface="Times New Roman" pitchFamily="18" charset="0"/>
                </a:rPr>
                <a:t>……</a:t>
              </a:r>
            </a:p>
          </p:txBody>
        </p:sp>
        <p:sp>
          <p:nvSpPr>
            <p:cNvPr id="103445" name="Text Box 20"/>
            <p:cNvSpPr txBox="1">
              <a:spLocks noChangeArrowheads="1"/>
            </p:cNvSpPr>
            <p:nvPr/>
          </p:nvSpPr>
          <p:spPr bwMode="auto">
            <a:xfrm>
              <a:off x="1908" y="1395"/>
              <a:ext cx="810"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just" eaLnBrk="1" hangingPunct="1">
                <a:lnSpc>
                  <a:spcPct val="96000"/>
                </a:lnSpc>
                <a:spcBef>
                  <a:spcPct val="0"/>
                </a:spcBef>
                <a:buFont typeface="Wingdings" pitchFamily="2" charset="2"/>
                <a:buNone/>
              </a:pPr>
              <a:r>
                <a:rPr lang="en-US" altLang="zh-CN" sz="1500">
                  <a:latin typeface="宋体" pitchFamily="2" charset="-122"/>
                </a:rPr>
                <a:t>   </a:t>
              </a:r>
              <a:r>
                <a:rPr lang="en-US" altLang="zh-CN" sz="1500">
                  <a:latin typeface="Times New Roman" pitchFamily="18" charset="0"/>
                </a:rPr>
                <a:t>……</a:t>
              </a:r>
            </a:p>
          </p:txBody>
        </p:sp>
        <p:sp>
          <p:nvSpPr>
            <p:cNvPr id="103446" name="Text Box 21"/>
            <p:cNvSpPr txBox="1">
              <a:spLocks noChangeArrowheads="1"/>
            </p:cNvSpPr>
            <p:nvPr/>
          </p:nvSpPr>
          <p:spPr bwMode="auto">
            <a:xfrm>
              <a:off x="393" y="1395"/>
              <a:ext cx="81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just" eaLnBrk="1" hangingPunct="1">
                <a:lnSpc>
                  <a:spcPct val="96000"/>
                </a:lnSpc>
                <a:spcBef>
                  <a:spcPct val="0"/>
                </a:spcBef>
                <a:buFont typeface="Wingdings" pitchFamily="2" charset="2"/>
                <a:buNone/>
              </a:pPr>
              <a:r>
                <a:rPr lang="en-US" altLang="zh-CN" sz="1500">
                  <a:latin typeface="宋体" pitchFamily="2" charset="-122"/>
                </a:rPr>
                <a:t>  </a:t>
              </a:r>
              <a:r>
                <a:rPr lang="en-US" altLang="zh-CN" sz="1500">
                  <a:latin typeface="Times New Roman" pitchFamily="18" charset="0"/>
                </a:rPr>
                <a:t>……</a:t>
              </a:r>
            </a:p>
          </p:txBody>
        </p:sp>
      </p:grpSp>
      <p:sp>
        <p:nvSpPr>
          <p:cNvPr id="103429" name="Text Box 22"/>
          <p:cNvSpPr txBox="1">
            <a:spLocks noChangeArrowheads="1"/>
          </p:cNvSpPr>
          <p:nvPr/>
        </p:nvSpPr>
        <p:spPr bwMode="auto">
          <a:xfrm>
            <a:off x="4055696" y="4149329"/>
            <a:ext cx="1036181"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342900" indent="-34290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Font typeface="Wingdings" pitchFamily="2" charset="2"/>
              <a:buNone/>
            </a:pPr>
            <a:r>
              <a:rPr lang="zh-CN" altLang="zh-CN" sz="1400">
                <a:latin typeface="Times New Roman" pitchFamily="18" charset="0"/>
              </a:rPr>
              <a:t>三级粒度树</a:t>
            </a:r>
          </a:p>
        </p:txBody>
      </p:sp>
    </p:spTree>
    <p:extLst>
      <p:ext uri="{BB962C8B-B14F-4D97-AF65-F5344CB8AC3E}">
        <p14:creationId xmlns:p14="http://schemas.microsoft.com/office/powerpoint/2010/main" val="151618836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1828800" y="123478"/>
            <a:ext cx="5543550" cy="422672"/>
          </a:xfrm>
        </p:spPr>
        <p:txBody>
          <a:bodyPr/>
          <a:lstStyle/>
          <a:p>
            <a:pPr eaLnBrk="1" hangingPunct="1"/>
            <a:r>
              <a:rPr lang="zh-CN" altLang="zh-CN" sz="3600" dirty="0"/>
              <a:t>多粒度封锁协议</a:t>
            </a:r>
          </a:p>
        </p:txBody>
      </p:sp>
      <p:sp>
        <p:nvSpPr>
          <p:cNvPr id="104451" name="Rectangle 3"/>
          <p:cNvSpPr>
            <a:spLocks noGrp="1" noChangeArrowheads="1"/>
          </p:cNvSpPr>
          <p:nvPr>
            <p:ph type="body" idx="4294967295"/>
          </p:nvPr>
        </p:nvSpPr>
        <p:spPr>
          <a:xfrm>
            <a:off x="1007269" y="883097"/>
            <a:ext cx="7506891" cy="3899297"/>
          </a:xfrm>
        </p:spPr>
        <p:txBody>
          <a:bodyPr/>
          <a:lstStyle/>
          <a:p>
            <a:pPr eaLnBrk="1" hangingPunct="1">
              <a:lnSpc>
                <a:spcPct val="150000"/>
              </a:lnSpc>
            </a:pPr>
            <a:r>
              <a:rPr lang="zh-CN" altLang="zh-CN" dirty="0"/>
              <a:t>允许多粒度树中的每个结点被独立地加锁</a:t>
            </a:r>
          </a:p>
          <a:p>
            <a:pPr eaLnBrk="1" hangingPunct="1">
              <a:lnSpc>
                <a:spcPct val="150000"/>
              </a:lnSpc>
              <a:spcBef>
                <a:spcPct val="60000"/>
              </a:spcBef>
            </a:pPr>
            <a:r>
              <a:rPr lang="zh-CN" altLang="zh-CN" dirty="0"/>
              <a:t>对一个结点加锁意味着这个结点的所有后裔结点也被加以同样类型的锁</a:t>
            </a:r>
          </a:p>
          <a:p>
            <a:pPr eaLnBrk="1" hangingPunct="1">
              <a:lnSpc>
                <a:spcPct val="150000"/>
              </a:lnSpc>
              <a:spcBef>
                <a:spcPct val="60000"/>
              </a:spcBef>
            </a:pPr>
            <a:r>
              <a:rPr lang="zh-CN" altLang="zh-CN" dirty="0"/>
              <a:t>在多粒度封锁中一个数据对象可能以两种方式封锁：</a:t>
            </a:r>
            <a:r>
              <a:rPr lang="zh-CN" altLang="zh-CN" dirty="0">
                <a:solidFill>
                  <a:srgbClr val="FF00FF"/>
                </a:solidFill>
              </a:rPr>
              <a:t>显式封锁和隐式封锁</a:t>
            </a:r>
            <a:endParaRPr lang="zh-CN" altLang="zh-CN" sz="2400" dirty="0">
              <a:solidFill>
                <a:srgbClr val="FF00FF"/>
              </a:solidFill>
            </a:endParaRPr>
          </a:p>
        </p:txBody>
      </p:sp>
    </p:spTree>
    <p:extLst>
      <p:ext uri="{BB962C8B-B14F-4D97-AF65-F5344CB8AC3E}">
        <p14:creationId xmlns:p14="http://schemas.microsoft.com/office/powerpoint/2010/main" val="14882962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显式封锁和隐式封锁</a:t>
            </a:r>
          </a:p>
        </p:txBody>
      </p:sp>
      <p:sp>
        <p:nvSpPr>
          <p:cNvPr id="105475" name="Rectangle 3"/>
          <p:cNvSpPr>
            <a:spLocks noGrp="1" noChangeArrowheads="1"/>
          </p:cNvSpPr>
          <p:nvPr>
            <p:ph type="body" idx="4294967295"/>
          </p:nvPr>
        </p:nvSpPr>
        <p:spPr>
          <a:xfrm>
            <a:off x="1183481" y="1052513"/>
            <a:ext cx="7006829" cy="3899297"/>
          </a:xfrm>
        </p:spPr>
        <p:txBody>
          <a:bodyPr/>
          <a:lstStyle/>
          <a:p>
            <a:pPr eaLnBrk="1" hangingPunct="1">
              <a:lnSpc>
                <a:spcPct val="140000"/>
              </a:lnSpc>
            </a:pPr>
            <a:r>
              <a:rPr lang="zh-CN" altLang="en-US"/>
              <a:t>显式封锁</a:t>
            </a:r>
            <a:r>
              <a:rPr lang="en-US" altLang="zh-CN"/>
              <a:t>: </a:t>
            </a:r>
            <a:r>
              <a:rPr lang="zh-CN" altLang="en-US"/>
              <a:t>直接加到数据对象上的封锁</a:t>
            </a:r>
          </a:p>
          <a:p>
            <a:pPr eaLnBrk="1" hangingPunct="1">
              <a:lnSpc>
                <a:spcPct val="140000"/>
              </a:lnSpc>
              <a:spcBef>
                <a:spcPct val="60000"/>
              </a:spcBef>
            </a:pPr>
            <a:r>
              <a:rPr lang="zh-CN" altLang="en-US"/>
              <a:t>隐式封锁</a:t>
            </a:r>
            <a:r>
              <a:rPr lang="en-US" altLang="zh-CN"/>
              <a:t>:</a:t>
            </a:r>
            <a:r>
              <a:rPr lang="zh-CN" altLang="en-US"/>
              <a:t>是该数据对象没有独立加锁，是由于其上级结点加锁而使该数据对象加上了锁</a:t>
            </a:r>
          </a:p>
          <a:p>
            <a:pPr eaLnBrk="1" hangingPunct="1">
              <a:lnSpc>
                <a:spcPct val="140000"/>
              </a:lnSpc>
              <a:spcBef>
                <a:spcPct val="60000"/>
              </a:spcBef>
            </a:pPr>
            <a:r>
              <a:rPr lang="zh-CN" altLang="en-US"/>
              <a:t>显式封锁和隐式封锁的效果是一样的</a:t>
            </a:r>
          </a:p>
        </p:txBody>
      </p:sp>
    </p:spTree>
    <p:extLst>
      <p:ext uri="{BB962C8B-B14F-4D97-AF65-F5344CB8AC3E}">
        <p14:creationId xmlns:p14="http://schemas.microsoft.com/office/powerpoint/2010/main" val="300987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显式封锁和隐式封锁（续）</a:t>
            </a:r>
          </a:p>
        </p:txBody>
      </p:sp>
      <p:sp>
        <p:nvSpPr>
          <p:cNvPr id="106499" name="Rectangle 3"/>
          <p:cNvSpPr>
            <a:spLocks noGrp="1" noChangeArrowheads="1"/>
          </p:cNvSpPr>
          <p:nvPr>
            <p:ph type="body" idx="4294967295"/>
          </p:nvPr>
        </p:nvSpPr>
        <p:spPr>
          <a:xfrm>
            <a:off x="755576" y="789385"/>
            <a:ext cx="7920880" cy="3749278"/>
          </a:xfrm>
        </p:spPr>
        <p:txBody>
          <a:bodyPr/>
          <a:lstStyle/>
          <a:p>
            <a:pPr eaLnBrk="1" hangingPunct="1">
              <a:lnSpc>
                <a:spcPct val="130000"/>
              </a:lnSpc>
              <a:spcBef>
                <a:spcPts val="600"/>
              </a:spcBef>
            </a:pPr>
            <a:r>
              <a:rPr lang="zh-CN" altLang="en-US" dirty="0"/>
              <a:t>系统检查封锁冲突时</a:t>
            </a:r>
          </a:p>
          <a:p>
            <a:pPr lvl="1" eaLnBrk="1" hangingPunct="1">
              <a:lnSpc>
                <a:spcPct val="130000"/>
              </a:lnSpc>
              <a:spcBef>
                <a:spcPts val="600"/>
              </a:spcBef>
            </a:pPr>
            <a:r>
              <a:rPr lang="zh-CN" altLang="en-US" dirty="0"/>
              <a:t>要检查显式封锁和隐式封锁</a:t>
            </a:r>
          </a:p>
          <a:p>
            <a:pPr eaLnBrk="1" hangingPunct="1">
              <a:lnSpc>
                <a:spcPct val="130000"/>
              </a:lnSpc>
              <a:spcBef>
                <a:spcPts val="600"/>
              </a:spcBef>
            </a:pPr>
            <a:r>
              <a:rPr lang="zh-CN" altLang="en-US" dirty="0"/>
              <a:t>例如事务</a:t>
            </a:r>
            <a:r>
              <a:rPr lang="en-US" altLang="zh-CN" dirty="0"/>
              <a:t>T</a:t>
            </a:r>
            <a:r>
              <a:rPr lang="zh-CN" altLang="en-US" dirty="0"/>
              <a:t>要对关系</a:t>
            </a:r>
            <a:r>
              <a:rPr lang="en-US" altLang="zh-CN" i="1" dirty="0"/>
              <a:t>R</a:t>
            </a:r>
            <a:r>
              <a:rPr lang="en-US" altLang="zh-CN" baseline="-25000" dirty="0"/>
              <a:t>1</a:t>
            </a:r>
            <a:r>
              <a:rPr lang="zh-CN" altLang="en-US" dirty="0"/>
              <a:t>加</a:t>
            </a:r>
            <a:r>
              <a:rPr lang="en-US" altLang="zh-CN" dirty="0"/>
              <a:t>X</a:t>
            </a:r>
            <a:r>
              <a:rPr lang="zh-CN" altLang="en-US" dirty="0"/>
              <a:t>锁</a:t>
            </a:r>
          </a:p>
          <a:p>
            <a:pPr lvl="1" eaLnBrk="1" hangingPunct="1">
              <a:lnSpc>
                <a:spcPct val="130000"/>
              </a:lnSpc>
              <a:spcBef>
                <a:spcPts val="600"/>
              </a:spcBef>
            </a:pPr>
            <a:r>
              <a:rPr lang="zh-CN" altLang="en-US" dirty="0"/>
              <a:t>系统必须搜索其上级结点数据库、关系</a:t>
            </a:r>
            <a:r>
              <a:rPr lang="en-US" altLang="zh-CN" i="1" dirty="0"/>
              <a:t>R</a:t>
            </a:r>
            <a:r>
              <a:rPr lang="en-US" altLang="zh-CN" baseline="-25000" dirty="0"/>
              <a:t>1</a:t>
            </a:r>
          </a:p>
          <a:p>
            <a:pPr lvl="1" eaLnBrk="1" hangingPunct="1">
              <a:lnSpc>
                <a:spcPct val="130000"/>
              </a:lnSpc>
              <a:spcBef>
                <a:spcPts val="600"/>
              </a:spcBef>
            </a:pPr>
            <a:r>
              <a:rPr lang="zh-CN" altLang="en-US" dirty="0"/>
              <a:t>还要搜索</a:t>
            </a:r>
            <a:r>
              <a:rPr lang="en-US" altLang="zh-CN" i="1" dirty="0"/>
              <a:t>R</a:t>
            </a:r>
            <a:r>
              <a:rPr lang="en-US" altLang="zh-CN" baseline="-25000" dirty="0"/>
              <a:t>1</a:t>
            </a:r>
            <a:r>
              <a:rPr lang="zh-CN" altLang="en-US" dirty="0"/>
              <a:t>的下级结点，即</a:t>
            </a:r>
            <a:r>
              <a:rPr lang="en-US" altLang="zh-CN" i="1" dirty="0"/>
              <a:t>R</a:t>
            </a:r>
            <a:r>
              <a:rPr lang="en-US" altLang="zh-CN" baseline="-25000" dirty="0"/>
              <a:t>1</a:t>
            </a:r>
            <a:r>
              <a:rPr lang="zh-CN" altLang="en-US" dirty="0"/>
              <a:t>中的每一个元组</a:t>
            </a:r>
          </a:p>
          <a:p>
            <a:pPr lvl="1" eaLnBrk="1" hangingPunct="1">
              <a:lnSpc>
                <a:spcPct val="130000"/>
              </a:lnSpc>
              <a:spcBef>
                <a:spcPts val="600"/>
              </a:spcBef>
            </a:pPr>
            <a:r>
              <a:rPr lang="zh-CN" altLang="en-US" dirty="0"/>
              <a:t>如果其中某一个数据对象已经加了不相容锁，则</a:t>
            </a:r>
            <a:r>
              <a:rPr lang="en-US" altLang="zh-CN" dirty="0"/>
              <a:t>T</a:t>
            </a:r>
            <a:r>
              <a:rPr lang="zh-CN" altLang="en-US" dirty="0"/>
              <a:t>必须等待 </a:t>
            </a:r>
          </a:p>
        </p:txBody>
      </p:sp>
    </p:spTree>
    <p:extLst>
      <p:ext uri="{BB962C8B-B14F-4D97-AF65-F5344CB8AC3E}">
        <p14:creationId xmlns:p14="http://schemas.microsoft.com/office/powerpoint/2010/main" val="269554911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显式封锁和隐式封锁（续）</a:t>
            </a:r>
          </a:p>
        </p:txBody>
      </p:sp>
      <p:sp>
        <p:nvSpPr>
          <p:cNvPr id="107523" name="Rectangle 3"/>
          <p:cNvSpPr>
            <a:spLocks noGrp="1" noChangeArrowheads="1"/>
          </p:cNvSpPr>
          <p:nvPr>
            <p:ph type="body" idx="4294967295"/>
          </p:nvPr>
        </p:nvSpPr>
        <p:spPr>
          <a:xfrm>
            <a:off x="323528" y="668393"/>
            <a:ext cx="8568952" cy="4122960"/>
          </a:xfrm>
        </p:spPr>
        <p:txBody>
          <a:bodyPr/>
          <a:lstStyle/>
          <a:p>
            <a:pPr eaLnBrk="1" hangingPunct="1">
              <a:lnSpc>
                <a:spcPct val="150000"/>
              </a:lnSpc>
              <a:spcBef>
                <a:spcPct val="0"/>
              </a:spcBef>
            </a:pPr>
            <a:r>
              <a:rPr lang="zh-CN" altLang="en-US" dirty="0"/>
              <a:t>对某个数据对象加锁，系统要检查</a:t>
            </a:r>
          </a:p>
          <a:p>
            <a:pPr lvl="1" eaLnBrk="1" hangingPunct="1">
              <a:lnSpc>
                <a:spcPct val="150000"/>
              </a:lnSpc>
              <a:spcBef>
                <a:spcPct val="0"/>
              </a:spcBef>
            </a:pPr>
            <a:r>
              <a:rPr lang="zh-CN" altLang="en-US" dirty="0"/>
              <a:t> </a:t>
            </a:r>
            <a:r>
              <a:rPr lang="zh-CN" altLang="en-US" dirty="0">
                <a:solidFill>
                  <a:srgbClr val="0000FF"/>
                </a:solidFill>
              </a:rPr>
              <a:t>该数据对象</a:t>
            </a:r>
          </a:p>
          <a:p>
            <a:pPr lvl="2" eaLnBrk="1" hangingPunct="1">
              <a:lnSpc>
                <a:spcPct val="150000"/>
              </a:lnSpc>
              <a:spcBef>
                <a:spcPct val="0"/>
              </a:spcBef>
              <a:buSzPct val="87000"/>
              <a:buFont typeface="Wingdings" pitchFamily="2" charset="2"/>
              <a:buChar char="l"/>
            </a:pPr>
            <a:r>
              <a:rPr lang="zh-CN" altLang="en-US" sz="1700" dirty="0"/>
              <a:t>有无显式封锁与之冲突</a:t>
            </a:r>
          </a:p>
          <a:p>
            <a:pPr lvl="1" eaLnBrk="1" hangingPunct="1">
              <a:lnSpc>
                <a:spcPct val="150000"/>
              </a:lnSpc>
              <a:spcBef>
                <a:spcPct val="0"/>
              </a:spcBef>
            </a:pPr>
            <a:r>
              <a:rPr lang="zh-CN" altLang="en-US" dirty="0"/>
              <a:t> </a:t>
            </a:r>
            <a:r>
              <a:rPr lang="zh-CN" altLang="en-US" dirty="0">
                <a:solidFill>
                  <a:srgbClr val="0000FF"/>
                </a:solidFill>
              </a:rPr>
              <a:t>所有上级结点</a:t>
            </a:r>
            <a:endParaRPr lang="zh-CN" altLang="en-US" dirty="0"/>
          </a:p>
          <a:p>
            <a:pPr lvl="2" eaLnBrk="1" hangingPunct="1">
              <a:lnSpc>
                <a:spcPct val="150000"/>
              </a:lnSpc>
              <a:spcBef>
                <a:spcPct val="0"/>
              </a:spcBef>
              <a:buSzPct val="87000"/>
              <a:buFont typeface="Wingdings" pitchFamily="2" charset="2"/>
              <a:buChar char="l"/>
            </a:pPr>
            <a:r>
              <a:rPr lang="zh-CN" altLang="en-US" sz="1700" dirty="0"/>
              <a:t>检查本事务的显式封锁是否与该数据对象上的隐式封锁冲突：</a:t>
            </a:r>
            <a:r>
              <a:rPr lang="en-US" altLang="zh-CN" sz="1700" dirty="0">
                <a:solidFill>
                  <a:srgbClr val="0000FF"/>
                </a:solidFill>
              </a:rPr>
              <a:t>(</a:t>
            </a:r>
            <a:r>
              <a:rPr lang="zh-CN" altLang="en-US" sz="1700" dirty="0">
                <a:solidFill>
                  <a:srgbClr val="0000FF"/>
                </a:solidFill>
              </a:rPr>
              <a:t>由上级结点已加的封锁造成的）</a:t>
            </a:r>
            <a:endParaRPr lang="zh-CN" altLang="en-US" sz="1700" dirty="0"/>
          </a:p>
          <a:p>
            <a:pPr lvl="1" eaLnBrk="1" hangingPunct="1">
              <a:lnSpc>
                <a:spcPct val="150000"/>
              </a:lnSpc>
              <a:spcBef>
                <a:spcPct val="0"/>
              </a:spcBef>
            </a:pPr>
            <a:r>
              <a:rPr lang="zh-CN" altLang="en-US" dirty="0">
                <a:solidFill>
                  <a:srgbClr val="0000FF"/>
                </a:solidFill>
              </a:rPr>
              <a:t>所有下级结点</a:t>
            </a:r>
            <a:endParaRPr lang="zh-CN" altLang="en-US" dirty="0"/>
          </a:p>
          <a:p>
            <a:pPr lvl="2" eaLnBrk="1" hangingPunct="1">
              <a:lnSpc>
                <a:spcPct val="150000"/>
              </a:lnSpc>
              <a:spcBef>
                <a:spcPct val="0"/>
              </a:spcBef>
              <a:buSzPct val="87000"/>
              <a:buFont typeface="Wingdings" pitchFamily="2" charset="2"/>
              <a:buChar char="l"/>
            </a:pPr>
            <a:r>
              <a:rPr lang="zh-CN" altLang="en-US" sz="1700" dirty="0"/>
              <a:t>看上面的显式封锁是否与本事务的隐式封锁</a:t>
            </a:r>
            <a:r>
              <a:rPr lang="zh-CN" altLang="en-US" sz="1700" dirty="0">
                <a:solidFill>
                  <a:srgbClr val="0000FF"/>
                </a:solidFill>
              </a:rPr>
              <a:t>（将加到下级结点的封锁）</a:t>
            </a:r>
            <a:r>
              <a:rPr lang="zh-CN" altLang="en-US" sz="1700" dirty="0"/>
              <a:t>冲突</a:t>
            </a:r>
          </a:p>
        </p:txBody>
      </p:sp>
    </p:spTree>
    <p:extLst>
      <p:ext uri="{BB962C8B-B14F-4D97-AF65-F5344CB8AC3E}">
        <p14:creationId xmlns:p14="http://schemas.microsoft.com/office/powerpoint/2010/main" val="22520520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2"/>
          <p:cNvSpPr>
            <a:spLocks noGrp="1" noChangeArrowheads="1"/>
          </p:cNvSpPr>
          <p:nvPr>
            <p:ph idx="4294967295"/>
          </p:nvPr>
        </p:nvSpPr>
        <p:spPr>
          <a:xfrm>
            <a:off x="1207294" y="1067991"/>
            <a:ext cx="6172200" cy="3683794"/>
          </a:xfrm>
        </p:spPr>
        <p:txBody>
          <a:bodyPr/>
          <a:lstStyle/>
          <a:p>
            <a:pPr marL="0" indent="0" eaLnBrk="1" hangingPunct="1">
              <a:buNone/>
            </a:pPr>
            <a:r>
              <a:rPr lang="en-US" altLang="zh-CN"/>
              <a:t>12.8.1 </a:t>
            </a:r>
            <a:r>
              <a:rPr lang="zh-CN" altLang="en-US"/>
              <a:t>多粒度封锁</a:t>
            </a:r>
          </a:p>
          <a:p>
            <a:pPr marL="0" indent="0" eaLnBrk="1" hangingPunct="1">
              <a:buNone/>
            </a:pPr>
            <a:endParaRPr lang="en-US" altLang="zh-CN"/>
          </a:p>
          <a:p>
            <a:pPr marL="0" indent="0" eaLnBrk="1" hangingPunct="1">
              <a:buNone/>
            </a:pPr>
            <a:r>
              <a:rPr lang="en-US" altLang="zh-CN">
                <a:solidFill>
                  <a:srgbClr val="00B050"/>
                </a:solidFill>
              </a:rPr>
              <a:t>12.8.2 </a:t>
            </a:r>
            <a:r>
              <a:rPr lang="zh-CN" altLang="en-US">
                <a:solidFill>
                  <a:srgbClr val="00B050"/>
                </a:solidFill>
              </a:rPr>
              <a:t>意向锁</a:t>
            </a:r>
          </a:p>
        </p:txBody>
      </p:sp>
      <p:sp>
        <p:nvSpPr>
          <p:cNvPr id="108547" name="Rectangle 2"/>
          <p:cNvSpPr txBox="1">
            <a:spLocks noChangeArrowheads="1"/>
          </p:cNvSpPr>
          <p:nvPr/>
        </p:nvSpPr>
        <p:spPr bwMode="auto">
          <a:xfrm>
            <a:off x="1828800" y="191691"/>
            <a:ext cx="5543550" cy="4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SzTx/>
              <a:buFont typeface="Arial" pitchFamily="34" charset="0"/>
              <a:buNone/>
            </a:pPr>
            <a:r>
              <a:rPr lang="en-US" altLang="zh-CN" sz="3600" dirty="0">
                <a:solidFill>
                  <a:schemeClr val="bg1"/>
                </a:solidFill>
              </a:rPr>
              <a:t>12.8 </a:t>
            </a:r>
            <a:r>
              <a:rPr lang="zh-CN" altLang="en-US" sz="3600" dirty="0">
                <a:solidFill>
                  <a:schemeClr val="bg1"/>
                </a:solidFill>
              </a:rPr>
              <a:t>封锁的粒度</a:t>
            </a:r>
          </a:p>
        </p:txBody>
      </p:sp>
    </p:spTree>
    <p:extLst>
      <p:ext uri="{BB962C8B-B14F-4D97-AF65-F5344CB8AC3E}">
        <p14:creationId xmlns:p14="http://schemas.microsoft.com/office/powerpoint/2010/main" val="72455548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1828800" y="245269"/>
            <a:ext cx="5543550" cy="422672"/>
          </a:xfrm>
        </p:spPr>
        <p:txBody>
          <a:bodyPr/>
          <a:lstStyle/>
          <a:p>
            <a:pPr eaLnBrk="1" hangingPunct="1"/>
            <a:r>
              <a:rPr lang="en-US" altLang="zh-CN" sz="3600" dirty="0"/>
              <a:t>12.8.2 </a:t>
            </a:r>
            <a:r>
              <a:rPr lang="zh-CN" altLang="en-US" sz="3600" dirty="0"/>
              <a:t>意向锁</a:t>
            </a:r>
          </a:p>
        </p:txBody>
      </p:sp>
      <p:sp>
        <p:nvSpPr>
          <p:cNvPr id="109571" name="Rectangle 3"/>
          <p:cNvSpPr>
            <a:spLocks noGrp="1" noChangeArrowheads="1"/>
          </p:cNvSpPr>
          <p:nvPr>
            <p:ph type="body" idx="4294967295"/>
          </p:nvPr>
        </p:nvSpPr>
        <p:spPr>
          <a:xfrm>
            <a:off x="467544" y="843558"/>
            <a:ext cx="8047434" cy="4061222"/>
          </a:xfrm>
        </p:spPr>
        <p:txBody>
          <a:bodyPr/>
          <a:lstStyle/>
          <a:p>
            <a:pPr eaLnBrk="1" hangingPunct="1">
              <a:lnSpc>
                <a:spcPct val="120000"/>
              </a:lnSpc>
            </a:pPr>
            <a:r>
              <a:rPr lang="zh-CN" altLang="en-US" sz="2400" dirty="0"/>
              <a:t>引进意向锁（</a:t>
            </a:r>
            <a:r>
              <a:rPr lang="en-US" altLang="zh-CN" sz="2400" dirty="0"/>
              <a:t>intention lock</a:t>
            </a:r>
            <a:r>
              <a:rPr lang="zh-CN" altLang="en-US" sz="2400" dirty="0"/>
              <a:t>）目的</a:t>
            </a:r>
            <a:endParaRPr lang="zh-CN" altLang="en-US" sz="1600" dirty="0"/>
          </a:p>
          <a:p>
            <a:pPr lvl="1" eaLnBrk="1" hangingPunct="1">
              <a:lnSpc>
                <a:spcPct val="150000"/>
              </a:lnSpc>
            </a:pPr>
            <a:r>
              <a:rPr lang="zh-CN" altLang="en-US" sz="2000" dirty="0"/>
              <a:t>提高对某个数据对象加锁时系统的检查效率</a:t>
            </a:r>
            <a:endParaRPr lang="en-US" altLang="zh-CN" sz="2000" dirty="0"/>
          </a:p>
          <a:p>
            <a:pPr eaLnBrk="1" hangingPunct="1">
              <a:lnSpc>
                <a:spcPct val="150000"/>
              </a:lnSpc>
              <a:spcBef>
                <a:spcPct val="0"/>
              </a:spcBef>
            </a:pPr>
            <a:r>
              <a:rPr lang="zh-CN" altLang="en-US" sz="2400" dirty="0"/>
              <a:t>如果对一个结点加意向锁，则说明该结点的</a:t>
            </a:r>
            <a:r>
              <a:rPr lang="zh-CN" altLang="en-US" sz="2400" dirty="0">
                <a:solidFill>
                  <a:srgbClr val="FF00FF"/>
                </a:solidFill>
              </a:rPr>
              <a:t>下层结点</a:t>
            </a:r>
            <a:r>
              <a:rPr lang="zh-CN" altLang="en-US" sz="2400" dirty="0"/>
              <a:t>正在被加锁</a:t>
            </a:r>
          </a:p>
          <a:p>
            <a:pPr eaLnBrk="1" hangingPunct="1">
              <a:lnSpc>
                <a:spcPct val="150000"/>
              </a:lnSpc>
              <a:spcBef>
                <a:spcPct val="0"/>
              </a:spcBef>
            </a:pPr>
            <a:r>
              <a:rPr lang="zh-CN" altLang="en-US" sz="2400" dirty="0"/>
              <a:t>对任一结点加锁，必须</a:t>
            </a:r>
            <a:r>
              <a:rPr lang="zh-CN" altLang="en-US" sz="2400" dirty="0">
                <a:solidFill>
                  <a:srgbClr val="FF00FF"/>
                </a:solidFill>
              </a:rPr>
              <a:t>先</a:t>
            </a:r>
            <a:r>
              <a:rPr lang="zh-CN" altLang="en-US" sz="2400" dirty="0"/>
              <a:t>对它的上层结点</a:t>
            </a:r>
            <a:r>
              <a:rPr lang="zh-CN" altLang="en-US" sz="2400" dirty="0">
                <a:solidFill>
                  <a:srgbClr val="FF00FF"/>
                </a:solidFill>
              </a:rPr>
              <a:t>加意向锁</a:t>
            </a:r>
            <a:endParaRPr lang="en-US" altLang="zh-CN" sz="2400" dirty="0">
              <a:solidFill>
                <a:srgbClr val="FF00FF"/>
              </a:solidFill>
            </a:endParaRPr>
          </a:p>
          <a:p>
            <a:pPr lvl="1" eaLnBrk="1" hangingPunct="1">
              <a:lnSpc>
                <a:spcPct val="150000"/>
              </a:lnSpc>
              <a:spcBef>
                <a:spcPct val="0"/>
              </a:spcBef>
            </a:pPr>
            <a:r>
              <a:rPr lang="zh-CN" altLang="en-US" sz="2000" dirty="0"/>
              <a:t>例如，对任一元组加锁时，必须先对它所在的数据库和关系加意向锁 </a:t>
            </a:r>
            <a:endParaRPr lang="zh-CN" altLang="en-US" sz="2000" dirty="0">
              <a:solidFill>
                <a:srgbClr val="FF66FF"/>
              </a:solidFill>
            </a:endParaRPr>
          </a:p>
          <a:p>
            <a:pPr eaLnBrk="1" hangingPunct="1">
              <a:lnSpc>
                <a:spcPct val="150000"/>
              </a:lnSpc>
            </a:pPr>
            <a:endParaRPr lang="zh-CN" altLang="en-US" sz="2400" dirty="0"/>
          </a:p>
        </p:txBody>
      </p:sp>
    </p:spTree>
    <p:extLst>
      <p:ext uri="{BB962C8B-B14F-4D97-AF65-F5344CB8AC3E}">
        <p14:creationId xmlns:p14="http://schemas.microsoft.com/office/powerpoint/2010/main" val="12879384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常用意向锁</a:t>
            </a:r>
          </a:p>
        </p:txBody>
      </p:sp>
      <p:sp>
        <p:nvSpPr>
          <p:cNvPr id="110595" name="Rectangle 3"/>
          <p:cNvSpPr>
            <a:spLocks noGrp="1" noChangeArrowheads="1"/>
          </p:cNvSpPr>
          <p:nvPr>
            <p:ph type="body" idx="4294967295"/>
          </p:nvPr>
        </p:nvSpPr>
        <p:spPr>
          <a:xfrm>
            <a:off x="597040" y="883075"/>
            <a:ext cx="8208912" cy="3394472"/>
          </a:xfrm>
        </p:spPr>
        <p:txBody>
          <a:bodyPr/>
          <a:lstStyle/>
          <a:p>
            <a:pPr eaLnBrk="1" hangingPunct="1">
              <a:lnSpc>
                <a:spcPct val="160000"/>
              </a:lnSpc>
            </a:pPr>
            <a:r>
              <a:rPr lang="zh-CN" altLang="en-US" dirty="0"/>
              <a:t>意向共享型锁</a:t>
            </a:r>
            <a:r>
              <a:rPr lang="en-US" altLang="zh-CN" dirty="0"/>
              <a:t>(intent shared lock</a:t>
            </a:r>
            <a:r>
              <a:rPr lang="zh-CN" altLang="en-US" dirty="0"/>
              <a:t>，简称</a:t>
            </a:r>
            <a:r>
              <a:rPr lang="en-US" altLang="zh-CN" dirty="0"/>
              <a:t>IS</a:t>
            </a:r>
            <a:r>
              <a:rPr lang="zh-CN" altLang="en-US" dirty="0"/>
              <a:t>锁</a:t>
            </a:r>
            <a:r>
              <a:rPr lang="en-US" altLang="zh-CN" dirty="0"/>
              <a:t>)</a:t>
            </a:r>
          </a:p>
          <a:p>
            <a:pPr eaLnBrk="1" hangingPunct="1">
              <a:lnSpc>
                <a:spcPct val="160000"/>
              </a:lnSpc>
              <a:spcBef>
                <a:spcPct val="60000"/>
              </a:spcBef>
            </a:pPr>
            <a:r>
              <a:rPr lang="zh-CN" altLang="en-US" dirty="0"/>
              <a:t>意向排它型锁</a:t>
            </a:r>
            <a:r>
              <a:rPr lang="en-US" altLang="zh-CN" dirty="0"/>
              <a:t>(intent exclusive lock</a:t>
            </a:r>
            <a:r>
              <a:rPr lang="zh-CN" altLang="en-US" dirty="0"/>
              <a:t>，简称</a:t>
            </a:r>
            <a:r>
              <a:rPr lang="en-US" altLang="zh-CN" dirty="0"/>
              <a:t>IX</a:t>
            </a:r>
            <a:r>
              <a:rPr lang="zh-CN" altLang="en-US" dirty="0"/>
              <a:t>锁</a:t>
            </a:r>
            <a:r>
              <a:rPr lang="en-US" altLang="zh-CN" dirty="0"/>
              <a:t>)</a:t>
            </a:r>
          </a:p>
          <a:p>
            <a:pPr eaLnBrk="1" hangingPunct="1">
              <a:lnSpc>
                <a:spcPct val="160000"/>
              </a:lnSpc>
              <a:spcBef>
                <a:spcPct val="60000"/>
              </a:spcBef>
            </a:pPr>
            <a:r>
              <a:rPr lang="zh-CN" altLang="en-US" dirty="0"/>
              <a:t>共享意向排它型锁</a:t>
            </a:r>
            <a:r>
              <a:rPr lang="en-US" altLang="zh-CN" dirty="0"/>
              <a:t>(shared and intention exclusive lock</a:t>
            </a:r>
            <a:r>
              <a:rPr lang="zh-CN" altLang="en-US" dirty="0"/>
              <a:t>，简称</a:t>
            </a:r>
            <a:r>
              <a:rPr lang="en-US" altLang="zh-CN" dirty="0"/>
              <a:t>SIX</a:t>
            </a:r>
            <a:r>
              <a:rPr lang="zh-CN" altLang="en-US" dirty="0"/>
              <a:t>锁</a:t>
            </a:r>
            <a:r>
              <a:rPr lang="en-US" altLang="zh-CN" dirty="0"/>
              <a:t>)</a:t>
            </a:r>
          </a:p>
        </p:txBody>
      </p:sp>
    </p:spTree>
    <p:extLst>
      <p:ext uri="{BB962C8B-B14F-4D97-AF65-F5344CB8AC3E}">
        <p14:creationId xmlns:p14="http://schemas.microsoft.com/office/powerpoint/2010/main" val="34714966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意向锁（续）</a:t>
            </a:r>
          </a:p>
        </p:txBody>
      </p:sp>
      <p:sp>
        <p:nvSpPr>
          <p:cNvPr id="111619" name="Rectangle 3"/>
          <p:cNvSpPr>
            <a:spLocks noGrp="1" noChangeArrowheads="1"/>
          </p:cNvSpPr>
          <p:nvPr>
            <p:ph type="body" idx="4294967295"/>
          </p:nvPr>
        </p:nvSpPr>
        <p:spPr>
          <a:xfrm>
            <a:off x="900113" y="1119188"/>
            <a:ext cx="7452122" cy="3845719"/>
          </a:xfrm>
        </p:spPr>
        <p:txBody>
          <a:bodyPr/>
          <a:lstStyle/>
          <a:p>
            <a:pPr algn="just" eaLnBrk="1" hangingPunct="1"/>
            <a:r>
              <a:rPr lang="en-US" altLang="zh-CN" sz="2400"/>
              <a:t>IS</a:t>
            </a:r>
            <a:r>
              <a:rPr lang="zh-CN" altLang="en-US" sz="2400"/>
              <a:t>锁</a:t>
            </a:r>
          </a:p>
          <a:p>
            <a:pPr lvl="1" algn="just" eaLnBrk="1" hangingPunct="1">
              <a:lnSpc>
                <a:spcPct val="180000"/>
              </a:lnSpc>
            </a:pPr>
            <a:r>
              <a:rPr lang="zh-CN" altLang="en-US"/>
              <a:t>如果对一个数据对象加</a:t>
            </a:r>
            <a:r>
              <a:rPr lang="en-US" altLang="zh-CN"/>
              <a:t>IS</a:t>
            </a:r>
            <a:r>
              <a:rPr lang="zh-CN" altLang="en-US"/>
              <a:t>锁，表示它的后裔结点拟（意向）加</a:t>
            </a:r>
            <a:r>
              <a:rPr lang="en-US" altLang="zh-CN"/>
              <a:t>S</a:t>
            </a:r>
            <a:r>
              <a:rPr lang="zh-CN" altLang="en-US"/>
              <a:t>锁。</a:t>
            </a:r>
            <a:endParaRPr lang="zh-CN" altLang="en-US" sz="2100"/>
          </a:p>
          <a:p>
            <a:pPr lvl="1" algn="just" eaLnBrk="1" hangingPunct="1">
              <a:lnSpc>
                <a:spcPct val="180000"/>
              </a:lnSpc>
              <a:buFont typeface="Wingdings" pitchFamily="2" charset="2"/>
              <a:buNone/>
            </a:pPr>
            <a:r>
              <a:rPr lang="zh-CN" altLang="en-US"/>
              <a:t>  例如：事务</a:t>
            </a:r>
            <a:r>
              <a:rPr lang="en-US" altLang="zh-CN"/>
              <a:t>T</a:t>
            </a:r>
            <a:r>
              <a:rPr lang="en-US" altLang="zh-CN" baseline="-25000"/>
              <a:t>1</a:t>
            </a:r>
            <a:r>
              <a:rPr lang="zh-CN" altLang="en-US"/>
              <a:t>要对</a:t>
            </a:r>
            <a:r>
              <a:rPr lang="en-US" altLang="zh-CN" i="1"/>
              <a:t>R</a:t>
            </a:r>
            <a:r>
              <a:rPr lang="en-US" altLang="zh-CN" baseline="-25000"/>
              <a:t>1</a:t>
            </a:r>
            <a:r>
              <a:rPr lang="zh-CN" altLang="en-US"/>
              <a:t>中某个元组加</a:t>
            </a:r>
            <a:r>
              <a:rPr lang="en-US" altLang="zh-CN"/>
              <a:t>S</a:t>
            </a:r>
            <a:r>
              <a:rPr lang="zh-CN" altLang="en-US"/>
              <a:t>锁，则要首先对关系</a:t>
            </a:r>
            <a:r>
              <a:rPr lang="en-US" altLang="zh-CN" i="1"/>
              <a:t>R</a:t>
            </a:r>
            <a:r>
              <a:rPr lang="en-US" altLang="zh-CN" baseline="-25000"/>
              <a:t>1</a:t>
            </a:r>
            <a:r>
              <a:rPr lang="zh-CN" altLang="en-US"/>
              <a:t>和数据库加</a:t>
            </a:r>
            <a:r>
              <a:rPr lang="en-US" altLang="zh-CN"/>
              <a:t>IS</a:t>
            </a:r>
            <a:r>
              <a:rPr lang="zh-CN" altLang="en-US"/>
              <a:t>锁 </a:t>
            </a:r>
          </a:p>
        </p:txBody>
      </p:sp>
    </p:spTree>
    <p:extLst>
      <p:ext uri="{BB962C8B-B14F-4D97-AF65-F5344CB8AC3E}">
        <p14:creationId xmlns:p14="http://schemas.microsoft.com/office/powerpoint/2010/main" val="17235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a:t>1. </a:t>
            </a:r>
            <a:r>
              <a:rPr lang="zh-CN" altLang="en-US" sz="3600"/>
              <a:t>丢失修改</a:t>
            </a:r>
          </a:p>
        </p:txBody>
      </p:sp>
      <p:sp>
        <p:nvSpPr>
          <p:cNvPr id="13315" name="Rectangle 3"/>
          <p:cNvSpPr>
            <a:spLocks noGrp="1" noChangeArrowheads="1"/>
          </p:cNvSpPr>
          <p:nvPr>
            <p:ph type="body" idx="4294967295"/>
          </p:nvPr>
        </p:nvSpPr>
        <p:spPr>
          <a:xfrm>
            <a:off x="395536" y="771550"/>
            <a:ext cx="8229600" cy="3736975"/>
          </a:xfrm>
        </p:spPr>
        <p:txBody>
          <a:bodyPr/>
          <a:lstStyle/>
          <a:p>
            <a:pPr algn="just" eaLnBrk="1" hangingPunct="1">
              <a:lnSpc>
                <a:spcPct val="130000"/>
              </a:lnSpc>
            </a:pPr>
            <a:r>
              <a:rPr lang="zh-CN" altLang="en-US" dirty="0"/>
              <a:t>两个事务</a:t>
            </a:r>
            <a:r>
              <a:rPr lang="en-US" altLang="zh-CN" dirty="0"/>
              <a:t>T</a:t>
            </a:r>
            <a:r>
              <a:rPr lang="en-US" altLang="zh-CN" baseline="-25000" dirty="0"/>
              <a:t>1</a:t>
            </a:r>
            <a:r>
              <a:rPr lang="zh-CN" altLang="en-US" dirty="0"/>
              <a:t>和</a:t>
            </a:r>
            <a:r>
              <a:rPr lang="en-US" altLang="zh-CN" dirty="0"/>
              <a:t>T</a:t>
            </a:r>
            <a:r>
              <a:rPr lang="en-US" altLang="zh-CN" baseline="-25000" dirty="0"/>
              <a:t>2</a:t>
            </a:r>
            <a:r>
              <a:rPr lang="zh-CN" altLang="en-US" dirty="0"/>
              <a:t>读入同一数据并修改，</a:t>
            </a:r>
            <a:r>
              <a:rPr lang="en-US" altLang="zh-CN" dirty="0"/>
              <a:t>T</a:t>
            </a:r>
            <a:r>
              <a:rPr lang="en-US" altLang="zh-CN" baseline="-25000" dirty="0"/>
              <a:t>2</a:t>
            </a:r>
            <a:r>
              <a:rPr lang="zh-CN" altLang="en-US" dirty="0"/>
              <a:t>的提交结果破坏了</a:t>
            </a:r>
            <a:r>
              <a:rPr lang="en-US" altLang="zh-CN" dirty="0"/>
              <a:t>T</a:t>
            </a:r>
            <a:r>
              <a:rPr lang="en-US" altLang="zh-CN" baseline="-25000" dirty="0"/>
              <a:t>1</a:t>
            </a:r>
            <a:r>
              <a:rPr lang="zh-CN" altLang="en-US" dirty="0"/>
              <a:t>提交的结果，导致</a:t>
            </a:r>
            <a:r>
              <a:rPr lang="en-US" altLang="zh-CN" dirty="0"/>
              <a:t>T</a:t>
            </a:r>
            <a:r>
              <a:rPr lang="en-US" altLang="zh-CN" baseline="-25000" dirty="0"/>
              <a:t>1</a:t>
            </a:r>
            <a:r>
              <a:rPr lang="zh-CN" altLang="en-US" dirty="0"/>
              <a:t>的修改被丢失。</a:t>
            </a:r>
          </a:p>
        </p:txBody>
      </p:sp>
      <p:graphicFrame>
        <p:nvGraphicFramePr>
          <p:cNvPr id="4" name="Group 3"/>
          <p:cNvGraphicFramePr>
            <a:graphicFrameLocks/>
          </p:cNvGraphicFramePr>
          <p:nvPr>
            <p:extLst>
              <p:ext uri="{D42A27DB-BD31-4B8C-83A1-F6EECF244321}">
                <p14:modId xmlns:p14="http://schemas.microsoft.com/office/powerpoint/2010/main" val="3076739283"/>
              </p:ext>
            </p:extLst>
          </p:nvPr>
        </p:nvGraphicFramePr>
        <p:xfrm>
          <a:off x="1874670" y="2131297"/>
          <a:ext cx="4723898" cy="2293760"/>
        </p:xfrm>
        <a:graphic>
          <a:graphicData uri="http://schemas.openxmlformats.org/drawingml/2006/table">
            <a:tbl>
              <a:tblPr/>
              <a:tblGrid>
                <a:gridCol w="2267417">
                  <a:extLst>
                    <a:ext uri="{9D8B030D-6E8A-4147-A177-3AD203B41FA5}">
                      <a16:colId xmlns:a16="http://schemas.microsoft.com/office/drawing/2014/main" val="20000"/>
                    </a:ext>
                  </a:extLst>
                </a:gridCol>
                <a:gridCol w="2456481">
                  <a:extLst>
                    <a:ext uri="{9D8B030D-6E8A-4147-A177-3AD203B41FA5}">
                      <a16:colId xmlns:a16="http://schemas.microsoft.com/office/drawing/2014/main" val="20001"/>
                    </a:ext>
                  </a:extLst>
                </a:gridCol>
              </a:tblGrid>
              <a:tr h="24133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290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R(A)=16</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290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R(A)=16</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2904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A←A-1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290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290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④</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29041">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W(A)=13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bl>
          </a:graphicData>
        </a:graphic>
      </p:graphicFrame>
      <p:sp>
        <p:nvSpPr>
          <p:cNvPr id="2" name="爆炸形 2 1"/>
          <p:cNvSpPr/>
          <p:nvPr/>
        </p:nvSpPr>
        <p:spPr bwMode="auto">
          <a:xfrm>
            <a:off x="6598568" y="2696865"/>
            <a:ext cx="2232248" cy="1224136"/>
          </a:xfrm>
          <a:prstGeom prst="irregularSeal2">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写－写</a:t>
            </a:r>
          </a:p>
        </p:txBody>
      </p:sp>
      <p:sp>
        <p:nvSpPr>
          <p:cNvPr id="6" name="Text Box 185"/>
          <p:cNvSpPr txBox="1">
            <a:spLocks noChangeArrowheads="1"/>
          </p:cNvSpPr>
          <p:nvPr/>
        </p:nvSpPr>
        <p:spPr bwMode="auto">
          <a:xfrm>
            <a:off x="3419872" y="4515966"/>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Font typeface="Wingdings" pitchFamily="2" charset="2"/>
              <a:buNone/>
            </a:pPr>
            <a:r>
              <a:rPr lang="zh-CN" altLang="zh-CN" sz="1800" dirty="0">
                <a:latin typeface="华文楷体" panose="02010600040101010101" pitchFamily="2" charset="-122"/>
                <a:ea typeface="华文楷体" panose="02010600040101010101" pitchFamily="2" charset="-122"/>
              </a:rPr>
              <a:t>丢失修改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left)">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意向锁（续）</a:t>
            </a:r>
          </a:p>
        </p:txBody>
      </p:sp>
      <p:sp>
        <p:nvSpPr>
          <p:cNvPr id="112643" name="Rectangle 3"/>
          <p:cNvSpPr>
            <a:spLocks noGrp="1" noChangeArrowheads="1"/>
          </p:cNvSpPr>
          <p:nvPr>
            <p:ph type="body" idx="4294967295"/>
          </p:nvPr>
        </p:nvSpPr>
        <p:spPr>
          <a:xfrm>
            <a:off x="901304" y="1106091"/>
            <a:ext cx="8135192" cy="3265859"/>
          </a:xfrm>
        </p:spPr>
        <p:txBody>
          <a:bodyPr/>
          <a:lstStyle/>
          <a:p>
            <a:pPr eaLnBrk="1" hangingPunct="1">
              <a:lnSpc>
                <a:spcPct val="150000"/>
              </a:lnSpc>
            </a:pPr>
            <a:r>
              <a:rPr lang="en-US" altLang="zh-CN" sz="2400" dirty="0"/>
              <a:t>IX</a:t>
            </a:r>
            <a:r>
              <a:rPr lang="zh-CN" altLang="en-US" sz="2400" dirty="0"/>
              <a:t>锁</a:t>
            </a:r>
          </a:p>
          <a:p>
            <a:pPr lvl="1" eaLnBrk="1" hangingPunct="1">
              <a:lnSpc>
                <a:spcPct val="150000"/>
              </a:lnSpc>
            </a:pPr>
            <a:r>
              <a:rPr lang="zh-CN" altLang="en-US" dirty="0"/>
              <a:t>如果对一个数据对象加</a:t>
            </a:r>
            <a:r>
              <a:rPr lang="en-US" altLang="zh-CN" dirty="0"/>
              <a:t>IX</a:t>
            </a:r>
            <a:r>
              <a:rPr lang="zh-CN" altLang="en-US" dirty="0"/>
              <a:t>锁，表示它的后裔结点拟（意向）加</a:t>
            </a:r>
            <a:r>
              <a:rPr lang="en-US" altLang="zh-CN" dirty="0"/>
              <a:t>X</a:t>
            </a:r>
            <a:r>
              <a:rPr lang="zh-CN" altLang="en-US" dirty="0"/>
              <a:t>锁。</a:t>
            </a:r>
          </a:p>
          <a:p>
            <a:pPr eaLnBrk="1" hangingPunct="1">
              <a:lnSpc>
                <a:spcPct val="150000"/>
              </a:lnSpc>
              <a:buFont typeface="Wingdings" pitchFamily="2" charset="2"/>
              <a:buNone/>
            </a:pPr>
            <a:r>
              <a:rPr lang="zh-CN" altLang="en-US" sz="1800" dirty="0"/>
              <a:t>      例如：事务</a:t>
            </a:r>
            <a:r>
              <a:rPr lang="en-US" altLang="zh-CN" sz="1800" dirty="0"/>
              <a:t>T</a:t>
            </a:r>
            <a:r>
              <a:rPr lang="en-US" altLang="zh-CN" sz="1800" baseline="-25000" dirty="0"/>
              <a:t>1</a:t>
            </a:r>
            <a:r>
              <a:rPr lang="zh-CN" altLang="en-US" sz="1800" dirty="0"/>
              <a:t>要对</a:t>
            </a:r>
            <a:r>
              <a:rPr lang="en-US" altLang="zh-CN" sz="1800" i="1" dirty="0"/>
              <a:t>R</a:t>
            </a:r>
            <a:r>
              <a:rPr lang="en-US" altLang="zh-CN" sz="1800" baseline="-25000" dirty="0"/>
              <a:t>1</a:t>
            </a:r>
            <a:r>
              <a:rPr lang="zh-CN" altLang="en-US" sz="1800" dirty="0"/>
              <a:t>中某个元组加</a:t>
            </a:r>
            <a:r>
              <a:rPr lang="en-US" altLang="zh-CN" sz="1800" dirty="0"/>
              <a:t>X</a:t>
            </a:r>
            <a:r>
              <a:rPr lang="zh-CN" altLang="en-US" sz="1800" dirty="0"/>
              <a:t>锁，则要首先对关系</a:t>
            </a:r>
            <a:r>
              <a:rPr lang="en-US" altLang="zh-CN" sz="1800" i="1" dirty="0"/>
              <a:t>R</a:t>
            </a:r>
            <a:r>
              <a:rPr lang="en-US" altLang="zh-CN" sz="1800" baseline="-25000" dirty="0"/>
              <a:t>1</a:t>
            </a:r>
            <a:r>
              <a:rPr lang="zh-CN" altLang="en-US" sz="1800" dirty="0"/>
              <a:t>和数据库</a:t>
            </a:r>
            <a:r>
              <a:rPr lang="en-US" altLang="zh-CN" sz="1800" dirty="0"/>
              <a:t>      </a:t>
            </a:r>
          </a:p>
          <a:p>
            <a:pPr eaLnBrk="1" hangingPunct="1">
              <a:lnSpc>
                <a:spcPct val="150000"/>
              </a:lnSpc>
              <a:buFont typeface="Wingdings" pitchFamily="2" charset="2"/>
              <a:buNone/>
            </a:pPr>
            <a:r>
              <a:rPr lang="en-US" altLang="zh-CN" sz="1800" dirty="0"/>
              <a:t>                 </a:t>
            </a:r>
            <a:r>
              <a:rPr lang="zh-CN" altLang="en-US" sz="1800" dirty="0"/>
              <a:t>加</a:t>
            </a:r>
            <a:r>
              <a:rPr lang="en-US" altLang="zh-CN" sz="1800" dirty="0"/>
              <a:t>IX</a:t>
            </a:r>
            <a:r>
              <a:rPr lang="zh-CN" altLang="en-US" sz="1800" dirty="0"/>
              <a:t>锁 </a:t>
            </a:r>
          </a:p>
        </p:txBody>
      </p:sp>
    </p:spTree>
    <p:extLst>
      <p:ext uri="{BB962C8B-B14F-4D97-AF65-F5344CB8AC3E}">
        <p14:creationId xmlns:p14="http://schemas.microsoft.com/office/powerpoint/2010/main" val="41697817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意向锁（续）</a:t>
            </a:r>
          </a:p>
        </p:txBody>
      </p:sp>
      <p:sp>
        <p:nvSpPr>
          <p:cNvPr id="113667" name="Rectangle 3"/>
          <p:cNvSpPr>
            <a:spLocks noGrp="1" noChangeArrowheads="1"/>
          </p:cNvSpPr>
          <p:nvPr>
            <p:ph type="body" idx="4294967295"/>
          </p:nvPr>
        </p:nvSpPr>
        <p:spPr>
          <a:xfrm>
            <a:off x="953691" y="1113235"/>
            <a:ext cx="7398544" cy="3737372"/>
          </a:xfrm>
        </p:spPr>
        <p:txBody>
          <a:bodyPr/>
          <a:lstStyle/>
          <a:p>
            <a:pPr eaLnBrk="1" hangingPunct="1">
              <a:lnSpc>
                <a:spcPct val="120000"/>
              </a:lnSpc>
            </a:pPr>
            <a:r>
              <a:rPr lang="en-US" altLang="zh-CN" sz="2400"/>
              <a:t>SIX</a:t>
            </a:r>
            <a:r>
              <a:rPr lang="zh-CN" altLang="en-US" sz="2400"/>
              <a:t>锁</a:t>
            </a:r>
          </a:p>
          <a:p>
            <a:pPr lvl="1" eaLnBrk="1" hangingPunct="1">
              <a:lnSpc>
                <a:spcPct val="120000"/>
              </a:lnSpc>
            </a:pPr>
            <a:r>
              <a:rPr lang="zh-CN" altLang="en-US"/>
              <a:t>如果对一个数据对象加</a:t>
            </a:r>
            <a:r>
              <a:rPr lang="en-US" altLang="zh-CN"/>
              <a:t>SIX</a:t>
            </a:r>
            <a:r>
              <a:rPr lang="zh-CN" altLang="en-US"/>
              <a:t>锁，表示对它加</a:t>
            </a:r>
            <a:r>
              <a:rPr lang="en-US" altLang="zh-CN"/>
              <a:t>S</a:t>
            </a:r>
            <a:r>
              <a:rPr lang="zh-CN" altLang="en-US"/>
              <a:t>锁，再加</a:t>
            </a:r>
            <a:r>
              <a:rPr lang="en-US" altLang="zh-CN"/>
              <a:t>IX</a:t>
            </a:r>
            <a:r>
              <a:rPr lang="zh-CN" altLang="en-US"/>
              <a:t>锁，即</a:t>
            </a:r>
            <a:r>
              <a:rPr lang="en-US" altLang="zh-CN"/>
              <a:t>SIX = S + IX</a:t>
            </a:r>
            <a:endParaRPr lang="zh-CN" altLang="en-US"/>
          </a:p>
          <a:p>
            <a:pPr lvl="1" eaLnBrk="1" hangingPunct="1">
              <a:lnSpc>
                <a:spcPct val="120000"/>
              </a:lnSpc>
            </a:pPr>
            <a:endParaRPr lang="zh-CN" altLang="en-US"/>
          </a:p>
          <a:p>
            <a:pPr eaLnBrk="1" hangingPunct="1">
              <a:lnSpc>
                <a:spcPct val="120000"/>
              </a:lnSpc>
              <a:buFont typeface="Wingdings" pitchFamily="2" charset="2"/>
              <a:buNone/>
            </a:pPr>
            <a:r>
              <a:rPr lang="zh-CN" altLang="en-US" sz="1800"/>
              <a:t>    例：对某个表加</a:t>
            </a:r>
            <a:r>
              <a:rPr lang="en-US" altLang="zh-CN" sz="1800"/>
              <a:t>SIX</a:t>
            </a:r>
            <a:r>
              <a:rPr lang="zh-CN" altLang="en-US" sz="1800"/>
              <a:t>锁，则表示该事务要读整个表（所以要对该表加</a:t>
            </a:r>
            <a:r>
              <a:rPr lang="en-US" altLang="zh-CN" sz="1800"/>
              <a:t>S</a:t>
            </a:r>
            <a:r>
              <a:rPr lang="zh-CN" altLang="en-US" sz="1800"/>
              <a:t>锁），同时会更新个别元组（所以要对该表加</a:t>
            </a:r>
            <a:r>
              <a:rPr lang="en-US" altLang="zh-CN" sz="1800"/>
              <a:t>IX</a:t>
            </a:r>
            <a:r>
              <a:rPr lang="zh-CN" altLang="en-US" sz="1800"/>
              <a:t>锁）</a:t>
            </a:r>
            <a:endParaRPr lang="zh-CN" altLang="en-US"/>
          </a:p>
        </p:txBody>
      </p:sp>
    </p:spTree>
    <p:extLst>
      <p:ext uri="{BB962C8B-B14F-4D97-AF65-F5344CB8AC3E}">
        <p14:creationId xmlns:p14="http://schemas.microsoft.com/office/powerpoint/2010/main" val="25823521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意向锁（续）</a:t>
            </a:r>
          </a:p>
        </p:txBody>
      </p:sp>
      <p:sp>
        <p:nvSpPr>
          <p:cNvPr id="114691" name="Text Box 12"/>
          <p:cNvSpPr txBox="1">
            <a:spLocks noChangeArrowheads="1"/>
          </p:cNvSpPr>
          <p:nvPr/>
        </p:nvSpPr>
        <p:spPr bwMode="auto">
          <a:xfrm>
            <a:off x="1748803" y="1063229"/>
            <a:ext cx="138564" cy="284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342900" indent="-34290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Font typeface="Wingdings" pitchFamily="2" charset="2"/>
              <a:buNone/>
            </a:pPr>
            <a:endParaRPr lang="zh-CN" altLang="zh-CN" sz="1400">
              <a:latin typeface="Times New Roman" pitchFamily="18" charset="0"/>
            </a:endParaRPr>
          </a:p>
        </p:txBody>
      </p:sp>
      <p:sp>
        <p:nvSpPr>
          <p:cNvPr id="114692" name="Text Box 13"/>
          <p:cNvSpPr txBox="1">
            <a:spLocks noChangeArrowheads="1"/>
          </p:cNvSpPr>
          <p:nvPr/>
        </p:nvSpPr>
        <p:spPr bwMode="auto">
          <a:xfrm>
            <a:off x="1320346" y="891779"/>
            <a:ext cx="199798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marL="342900" indent="-34290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Font typeface="Wingdings" pitchFamily="2" charset="2"/>
              <a:buNone/>
            </a:pPr>
            <a:r>
              <a:rPr lang="zh-CN" altLang="zh-CN" sz="1800">
                <a:solidFill>
                  <a:srgbClr val="3333FF"/>
                </a:solidFill>
                <a:latin typeface="Times New Roman" pitchFamily="18" charset="0"/>
              </a:rPr>
              <a:t>意向锁的相容矩阵</a:t>
            </a:r>
          </a:p>
        </p:txBody>
      </p:sp>
      <p:pic>
        <p:nvPicPr>
          <p:cNvPr id="114693"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079" y="1238028"/>
            <a:ext cx="5670425" cy="3658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65061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意向锁（续）</a:t>
            </a:r>
          </a:p>
        </p:txBody>
      </p:sp>
      <p:sp>
        <p:nvSpPr>
          <p:cNvPr id="115715" name="Rectangle 3"/>
          <p:cNvSpPr>
            <a:spLocks noGrp="1" noChangeArrowheads="1"/>
          </p:cNvSpPr>
          <p:nvPr>
            <p:ph type="body" sz="half" idx="4294967295"/>
          </p:nvPr>
        </p:nvSpPr>
        <p:spPr>
          <a:xfrm>
            <a:off x="719552" y="843558"/>
            <a:ext cx="4752528" cy="3744416"/>
          </a:xfrm>
        </p:spPr>
        <p:txBody>
          <a:bodyPr/>
          <a:lstStyle/>
          <a:p>
            <a:pPr eaLnBrk="1" hangingPunct="1">
              <a:lnSpc>
                <a:spcPct val="150000"/>
              </a:lnSpc>
              <a:spcBef>
                <a:spcPts val="600"/>
              </a:spcBef>
            </a:pPr>
            <a:r>
              <a:rPr lang="zh-CN" altLang="zh-CN" dirty="0"/>
              <a:t>锁的强度</a:t>
            </a:r>
          </a:p>
          <a:p>
            <a:pPr lvl="1" eaLnBrk="1" hangingPunct="1">
              <a:lnSpc>
                <a:spcPct val="150000"/>
              </a:lnSpc>
              <a:spcBef>
                <a:spcPts val="600"/>
              </a:spcBef>
            </a:pPr>
            <a:r>
              <a:rPr lang="zh-CN" altLang="zh-CN" dirty="0"/>
              <a:t>锁的强度是指它对其他锁的排斥程度</a:t>
            </a:r>
          </a:p>
          <a:p>
            <a:pPr lvl="1" eaLnBrk="1" hangingPunct="1">
              <a:lnSpc>
                <a:spcPct val="150000"/>
              </a:lnSpc>
              <a:spcBef>
                <a:spcPts val="600"/>
              </a:spcBef>
            </a:pPr>
            <a:r>
              <a:rPr lang="zh-CN" altLang="zh-CN" dirty="0"/>
              <a:t>一个事务在申请封锁时以强锁代替弱锁是安全的，反之则不然</a:t>
            </a:r>
          </a:p>
        </p:txBody>
      </p:sp>
      <p:graphicFrame>
        <p:nvGraphicFramePr>
          <p:cNvPr id="115716" name="Object 21"/>
          <p:cNvGraphicFramePr>
            <a:graphicFrameLocks noGrp="1" noChangeAspect="1"/>
          </p:cNvGraphicFramePr>
          <p:nvPr>
            <p:ph sz="half" idx="4294967295"/>
            <p:extLst>
              <p:ext uri="{D42A27DB-BD31-4B8C-83A1-F6EECF244321}">
                <p14:modId xmlns:p14="http://schemas.microsoft.com/office/powerpoint/2010/main" val="2699026875"/>
              </p:ext>
            </p:extLst>
          </p:nvPr>
        </p:nvGraphicFramePr>
        <p:xfrm>
          <a:off x="5868144" y="1018928"/>
          <a:ext cx="2313384" cy="3371850"/>
        </p:xfrm>
        <a:graphic>
          <a:graphicData uri="http://schemas.openxmlformats.org/presentationml/2006/ole">
            <mc:AlternateContent xmlns:mc="http://schemas.openxmlformats.org/markup-compatibility/2006">
              <mc:Choice xmlns:v="urn:schemas-microsoft-com:vml" Requires="v">
                <p:oleObj r:id="rId2" imgW="10158730" imgH="14806349" progId="Photoshop.Image.7">
                  <p:embed/>
                </p:oleObj>
              </mc:Choice>
              <mc:Fallback>
                <p:oleObj r:id="rId2" imgW="10158730" imgH="14806349" progId="Photoshop.Image.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1018928"/>
                        <a:ext cx="2313384" cy="33718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64850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意向锁（续）</a:t>
            </a:r>
          </a:p>
        </p:txBody>
      </p:sp>
      <p:sp>
        <p:nvSpPr>
          <p:cNvPr id="116739" name="Rectangle 3"/>
          <p:cNvSpPr>
            <a:spLocks noGrp="1" noChangeArrowheads="1"/>
          </p:cNvSpPr>
          <p:nvPr>
            <p:ph type="body" idx="4294967295"/>
          </p:nvPr>
        </p:nvSpPr>
        <p:spPr>
          <a:xfrm>
            <a:off x="251520" y="617066"/>
            <a:ext cx="8748464" cy="4402956"/>
          </a:xfrm>
        </p:spPr>
        <p:txBody>
          <a:bodyPr/>
          <a:lstStyle/>
          <a:p>
            <a:pPr eaLnBrk="1" hangingPunct="1">
              <a:lnSpc>
                <a:spcPct val="130000"/>
              </a:lnSpc>
              <a:spcBef>
                <a:spcPts val="0"/>
              </a:spcBef>
            </a:pPr>
            <a:r>
              <a:rPr lang="zh-CN" altLang="en-US" dirty="0"/>
              <a:t>具有意向锁的多粒度封锁方法</a:t>
            </a:r>
          </a:p>
          <a:p>
            <a:pPr marL="614363" lvl="1" eaLnBrk="1" hangingPunct="1">
              <a:lnSpc>
                <a:spcPct val="150000"/>
              </a:lnSpc>
              <a:spcBef>
                <a:spcPts val="0"/>
              </a:spcBef>
            </a:pPr>
            <a:r>
              <a:rPr lang="zh-CN" altLang="en-US" dirty="0"/>
              <a:t>申请封锁时应该按自上而下的次序进行</a:t>
            </a:r>
          </a:p>
          <a:p>
            <a:pPr marL="614363" lvl="1" eaLnBrk="1" hangingPunct="1">
              <a:lnSpc>
                <a:spcPct val="150000"/>
              </a:lnSpc>
              <a:spcBef>
                <a:spcPts val="0"/>
              </a:spcBef>
            </a:pPr>
            <a:r>
              <a:rPr lang="zh-CN" altLang="en-US" dirty="0"/>
              <a:t>释放封锁时则应该按自下而上的次序进行</a:t>
            </a:r>
          </a:p>
          <a:p>
            <a:pPr eaLnBrk="1" hangingPunct="1">
              <a:lnSpc>
                <a:spcPct val="130000"/>
              </a:lnSpc>
              <a:spcBef>
                <a:spcPts val="0"/>
              </a:spcBef>
              <a:buFont typeface="Wingdings" pitchFamily="2" charset="2"/>
              <a:buNone/>
            </a:pPr>
            <a:r>
              <a:rPr lang="zh-CN" altLang="en-US" sz="1800" dirty="0"/>
              <a:t>   例如：事务</a:t>
            </a:r>
            <a:r>
              <a:rPr lang="en-US" altLang="zh-CN" sz="1800" dirty="0"/>
              <a:t>T</a:t>
            </a:r>
            <a:r>
              <a:rPr lang="en-US" altLang="zh-CN" sz="1800" baseline="-25000" dirty="0"/>
              <a:t>1</a:t>
            </a:r>
            <a:r>
              <a:rPr lang="zh-CN" altLang="en-US" sz="1800" dirty="0"/>
              <a:t>要对关系</a:t>
            </a:r>
            <a:r>
              <a:rPr lang="en-US" altLang="zh-CN" sz="1800" i="1" dirty="0"/>
              <a:t>R</a:t>
            </a:r>
            <a:r>
              <a:rPr lang="en-US" altLang="zh-CN" sz="1800" baseline="-25000" dirty="0"/>
              <a:t>1</a:t>
            </a:r>
            <a:r>
              <a:rPr lang="zh-CN" altLang="en-US" sz="1800" dirty="0"/>
              <a:t>加</a:t>
            </a:r>
            <a:r>
              <a:rPr lang="en-US" altLang="zh-CN" sz="1800" dirty="0"/>
              <a:t>S</a:t>
            </a:r>
            <a:r>
              <a:rPr lang="zh-CN" altLang="en-US" sz="1800" dirty="0"/>
              <a:t>锁</a:t>
            </a:r>
          </a:p>
          <a:p>
            <a:pPr marL="614363" lvl="1" eaLnBrk="1" hangingPunct="1">
              <a:lnSpc>
                <a:spcPct val="150000"/>
              </a:lnSpc>
              <a:spcBef>
                <a:spcPts val="0"/>
              </a:spcBef>
            </a:pPr>
            <a:r>
              <a:rPr lang="zh-CN" altLang="en-US" dirty="0"/>
              <a:t>要首先对数据库加</a:t>
            </a:r>
            <a:r>
              <a:rPr lang="en-US" altLang="zh-CN" dirty="0"/>
              <a:t>IS</a:t>
            </a:r>
            <a:r>
              <a:rPr lang="zh-CN" altLang="en-US" dirty="0"/>
              <a:t>锁</a:t>
            </a:r>
          </a:p>
          <a:p>
            <a:pPr marL="614363" lvl="1" eaLnBrk="1" hangingPunct="1">
              <a:lnSpc>
                <a:spcPct val="150000"/>
              </a:lnSpc>
              <a:spcBef>
                <a:spcPts val="0"/>
              </a:spcBef>
            </a:pPr>
            <a:r>
              <a:rPr lang="zh-CN" altLang="en-US" dirty="0"/>
              <a:t>检查数据库是否已加了不相容的锁</a:t>
            </a:r>
            <a:r>
              <a:rPr lang="en-US" altLang="zh-CN" dirty="0"/>
              <a:t>(X</a:t>
            </a:r>
            <a:r>
              <a:rPr lang="zh-CN" altLang="en-US" dirty="0"/>
              <a:t>锁</a:t>
            </a:r>
            <a:r>
              <a:rPr lang="en-US" altLang="zh-CN" dirty="0"/>
              <a:t>)</a:t>
            </a:r>
          </a:p>
          <a:p>
            <a:pPr marL="614363" lvl="1" eaLnBrk="1" hangingPunct="1">
              <a:lnSpc>
                <a:spcPct val="150000"/>
              </a:lnSpc>
              <a:spcBef>
                <a:spcPts val="0"/>
              </a:spcBef>
            </a:pPr>
            <a:r>
              <a:rPr lang="zh-CN" altLang="en-US" dirty="0"/>
              <a:t>然后检查</a:t>
            </a:r>
            <a:r>
              <a:rPr lang="en-US" altLang="zh-CN" dirty="0"/>
              <a:t>R</a:t>
            </a:r>
            <a:r>
              <a:rPr lang="en-US" altLang="zh-CN" baseline="-25000" dirty="0"/>
              <a:t>1</a:t>
            </a:r>
            <a:r>
              <a:rPr lang="zh-CN" altLang="en-US" dirty="0"/>
              <a:t>是否已加了不相容的锁</a:t>
            </a:r>
            <a:r>
              <a:rPr lang="en-US" altLang="zh-CN" dirty="0"/>
              <a:t>(X</a:t>
            </a:r>
            <a:r>
              <a:rPr lang="zh-CN" altLang="en-US" dirty="0"/>
              <a:t>或</a:t>
            </a:r>
            <a:r>
              <a:rPr lang="en-US" altLang="zh-CN" dirty="0"/>
              <a:t>IX</a:t>
            </a:r>
            <a:r>
              <a:rPr lang="zh-CN" altLang="en-US" dirty="0"/>
              <a:t>锁</a:t>
            </a:r>
            <a:r>
              <a:rPr lang="en-US" altLang="zh-CN" dirty="0"/>
              <a:t>)</a:t>
            </a:r>
          </a:p>
          <a:p>
            <a:pPr marL="614363" lvl="1" eaLnBrk="1" hangingPunct="1">
              <a:lnSpc>
                <a:spcPct val="150000"/>
              </a:lnSpc>
              <a:spcBef>
                <a:spcPts val="0"/>
              </a:spcBef>
            </a:pPr>
            <a:r>
              <a:rPr lang="zh-CN" altLang="en-US" dirty="0"/>
              <a:t>不再需要搜索和检查</a:t>
            </a:r>
            <a:r>
              <a:rPr lang="en-US" altLang="zh-CN" i="1" dirty="0"/>
              <a:t>R</a:t>
            </a:r>
            <a:r>
              <a:rPr lang="en-US" altLang="zh-CN" baseline="-25000" dirty="0"/>
              <a:t>1</a:t>
            </a:r>
            <a:r>
              <a:rPr lang="zh-CN" altLang="en-US" dirty="0"/>
              <a:t>中的元组是否加了不相容的锁</a:t>
            </a:r>
            <a:r>
              <a:rPr lang="en-US" altLang="zh-CN" dirty="0"/>
              <a:t>(X</a:t>
            </a:r>
            <a:r>
              <a:rPr lang="zh-CN" altLang="en-US" dirty="0"/>
              <a:t>锁</a:t>
            </a:r>
            <a:r>
              <a:rPr lang="en-US" altLang="zh-CN" dirty="0"/>
              <a:t>) </a:t>
            </a:r>
          </a:p>
        </p:txBody>
      </p:sp>
    </p:spTree>
    <p:extLst>
      <p:ext uri="{BB962C8B-B14F-4D97-AF65-F5344CB8AC3E}">
        <p14:creationId xmlns:p14="http://schemas.microsoft.com/office/powerpoint/2010/main" val="364051370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1828800" y="191691"/>
            <a:ext cx="5543550" cy="422672"/>
          </a:xfrm>
        </p:spPr>
        <p:txBody>
          <a:bodyPr/>
          <a:lstStyle/>
          <a:p>
            <a:pPr eaLnBrk="1" hangingPunct="1"/>
            <a:r>
              <a:rPr lang="zh-CN" altLang="zh-CN" sz="3600" dirty="0"/>
              <a:t>意向锁（续）</a:t>
            </a:r>
          </a:p>
        </p:txBody>
      </p:sp>
      <p:sp>
        <p:nvSpPr>
          <p:cNvPr id="117763" name="Rectangle 3"/>
          <p:cNvSpPr>
            <a:spLocks noGrp="1" noChangeArrowheads="1"/>
          </p:cNvSpPr>
          <p:nvPr>
            <p:ph type="body" idx="4294967295"/>
          </p:nvPr>
        </p:nvSpPr>
        <p:spPr>
          <a:xfrm>
            <a:off x="1115616" y="1006078"/>
            <a:ext cx="7704856" cy="3899297"/>
          </a:xfrm>
        </p:spPr>
        <p:txBody>
          <a:bodyPr/>
          <a:lstStyle/>
          <a:p>
            <a:pPr eaLnBrk="1" hangingPunct="1">
              <a:lnSpc>
                <a:spcPct val="160000"/>
              </a:lnSpc>
            </a:pPr>
            <a:r>
              <a:rPr lang="zh-CN" altLang="en-US" dirty="0"/>
              <a:t>具有意向锁的多粒度封锁方法</a:t>
            </a:r>
          </a:p>
          <a:p>
            <a:pPr lvl="1" eaLnBrk="1" hangingPunct="1">
              <a:lnSpc>
                <a:spcPct val="160000"/>
              </a:lnSpc>
            </a:pPr>
            <a:r>
              <a:rPr lang="zh-CN" altLang="en-US" dirty="0"/>
              <a:t>提高了系统的并发度</a:t>
            </a:r>
          </a:p>
          <a:p>
            <a:pPr lvl="1" eaLnBrk="1" hangingPunct="1">
              <a:lnSpc>
                <a:spcPct val="160000"/>
              </a:lnSpc>
            </a:pPr>
            <a:r>
              <a:rPr lang="zh-CN" altLang="en-US" dirty="0"/>
              <a:t>减少了加锁和解锁的开销</a:t>
            </a:r>
          </a:p>
          <a:p>
            <a:pPr lvl="1" eaLnBrk="1" hangingPunct="1">
              <a:lnSpc>
                <a:spcPct val="160000"/>
              </a:lnSpc>
            </a:pPr>
            <a:r>
              <a:rPr lang="zh-CN" altLang="en-US" dirty="0"/>
              <a:t>在实际的数据库管理系统产品中得到广泛应用 </a:t>
            </a:r>
          </a:p>
        </p:txBody>
      </p:sp>
    </p:spTree>
    <p:extLst>
      <p:ext uri="{BB962C8B-B14F-4D97-AF65-F5344CB8AC3E}">
        <p14:creationId xmlns:p14="http://schemas.microsoft.com/office/powerpoint/2010/main" val="15220577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idx="4294967295"/>
          </p:nvPr>
        </p:nvSpPr>
        <p:spPr>
          <a:xfrm>
            <a:off x="1828800" y="138113"/>
            <a:ext cx="5543550" cy="422672"/>
          </a:xfrm>
        </p:spPr>
        <p:txBody>
          <a:bodyPr/>
          <a:lstStyle/>
          <a:p>
            <a:pPr eaLnBrk="1" hangingPunct="1"/>
            <a:r>
              <a:rPr lang="zh-CN" altLang="en-US" sz="3600" dirty="0"/>
              <a:t>第</a:t>
            </a:r>
            <a:r>
              <a:rPr lang="en-US" altLang="zh-CN" sz="3600" dirty="0"/>
              <a:t>12</a:t>
            </a:r>
            <a:r>
              <a:rPr lang="zh-CN" altLang="en-US" sz="3600" dirty="0"/>
              <a:t>章</a:t>
            </a:r>
            <a:r>
              <a:rPr lang="zh-CN" altLang="zh-CN" sz="3600" dirty="0"/>
              <a:t>  并发控制</a:t>
            </a:r>
          </a:p>
        </p:txBody>
      </p:sp>
      <p:sp>
        <p:nvSpPr>
          <p:cNvPr id="138243" name="Rectangle 3"/>
          <p:cNvSpPr>
            <a:spLocks noGrp="1" noChangeArrowheads="1"/>
          </p:cNvSpPr>
          <p:nvPr>
            <p:ph type="body" idx="4294967295"/>
          </p:nvPr>
        </p:nvSpPr>
        <p:spPr>
          <a:xfrm>
            <a:off x="1062037" y="610145"/>
            <a:ext cx="5786438" cy="3833813"/>
          </a:xfrm>
        </p:spPr>
        <p:txBody>
          <a:bodyPr/>
          <a:lstStyle/>
          <a:p>
            <a:pPr marL="0" indent="0" algn="just" eaLnBrk="1" hangingPunct="1">
              <a:spcBef>
                <a:spcPts val="400"/>
              </a:spcBef>
              <a:buNone/>
            </a:pPr>
            <a:r>
              <a:rPr lang="en-US" altLang="zh-CN" sz="2400" dirty="0"/>
              <a:t>12.1  </a:t>
            </a:r>
            <a:r>
              <a:rPr lang="zh-CN" altLang="en-US" sz="2400" dirty="0"/>
              <a:t>并发控制概述</a:t>
            </a:r>
          </a:p>
          <a:p>
            <a:pPr marL="0" indent="0" algn="just" eaLnBrk="1" hangingPunct="1">
              <a:spcBef>
                <a:spcPts val="400"/>
              </a:spcBef>
              <a:buNone/>
            </a:pPr>
            <a:r>
              <a:rPr lang="en-US" altLang="zh-CN" sz="2400" dirty="0"/>
              <a:t>12.2  </a:t>
            </a:r>
            <a:r>
              <a:rPr lang="zh-CN" altLang="en-US" sz="2400" dirty="0"/>
              <a:t>事务的隔离级别</a:t>
            </a:r>
            <a:endParaRPr lang="en-US" altLang="zh-CN" sz="2400" dirty="0"/>
          </a:p>
          <a:p>
            <a:pPr marL="0" indent="0" algn="just" eaLnBrk="1" hangingPunct="1">
              <a:spcBef>
                <a:spcPts val="400"/>
              </a:spcBef>
              <a:buNone/>
            </a:pPr>
            <a:r>
              <a:rPr lang="en-US" altLang="zh-CN" sz="2400" dirty="0"/>
              <a:t>12.3  </a:t>
            </a:r>
            <a:r>
              <a:rPr lang="zh-CN" altLang="en-US" sz="2400" dirty="0"/>
              <a:t>封锁</a:t>
            </a:r>
            <a:endParaRPr lang="en-US" altLang="zh-CN" sz="2400" dirty="0"/>
          </a:p>
          <a:p>
            <a:pPr marL="0" indent="0" algn="just" eaLnBrk="1" hangingPunct="1">
              <a:spcBef>
                <a:spcPts val="400"/>
              </a:spcBef>
              <a:buNone/>
            </a:pPr>
            <a:r>
              <a:rPr lang="en-US" altLang="zh-CN" sz="2400" dirty="0"/>
              <a:t>12.4 </a:t>
            </a:r>
            <a:r>
              <a:rPr lang="zh-CN" altLang="en-US" sz="2400" dirty="0"/>
              <a:t> 封锁协议</a:t>
            </a:r>
          </a:p>
          <a:p>
            <a:pPr marL="0" indent="0" algn="just" eaLnBrk="1" hangingPunct="1">
              <a:spcBef>
                <a:spcPts val="400"/>
              </a:spcBef>
              <a:buNone/>
            </a:pPr>
            <a:r>
              <a:rPr lang="en-US" altLang="zh-CN" sz="2400" dirty="0"/>
              <a:t>12.5  </a:t>
            </a:r>
            <a:r>
              <a:rPr lang="zh-CN" altLang="en-US" sz="2400" dirty="0"/>
              <a:t>活锁和死锁</a:t>
            </a:r>
          </a:p>
          <a:p>
            <a:pPr marL="0" indent="0" algn="just" eaLnBrk="1" hangingPunct="1">
              <a:spcBef>
                <a:spcPts val="400"/>
              </a:spcBef>
              <a:buNone/>
            </a:pPr>
            <a:r>
              <a:rPr lang="en-US" altLang="zh-CN" sz="2400" dirty="0"/>
              <a:t>12.6  </a:t>
            </a:r>
            <a:r>
              <a:rPr lang="zh-CN" altLang="en-US" sz="2400" dirty="0"/>
              <a:t>并发调度的可串行性</a:t>
            </a:r>
          </a:p>
          <a:p>
            <a:pPr marL="0" indent="0" algn="just" eaLnBrk="1" hangingPunct="1">
              <a:spcBef>
                <a:spcPts val="400"/>
              </a:spcBef>
              <a:buNone/>
            </a:pPr>
            <a:r>
              <a:rPr lang="en-US" altLang="zh-CN" sz="2400" dirty="0"/>
              <a:t>12.7  </a:t>
            </a:r>
            <a:r>
              <a:rPr lang="zh-CN" altLang="en-US" sz="2400" dirty="0"/>
              <a:t>两段锁协议</a:t>
            </a:r>
          </a:p>
          <a:p>
            <a:pPr marL="0" indent="0" algn="just" eaLnBrk="1" hangingPunct="1">
              <a:spcBef>
                <a:spcPts val="400"/>
              </a:spcBef>
              <a:buNone/>
            </a:pPr>
            <a:r>
              <a:rPr lang="en-US" altLang="zh-CN" sz="2400" dirty="0"/>
              <a:t>12.8  </a:t>
            </a:r>
            <a:r>
              <a:rPr lang="zh-CN" altLang="en-US" sz="2400" dirty="0"/>
              <a:t>封锁的粒度</a:t>
            </a:r>
          </a:p>
          <a:p>
            <a:pPr marL="0" indent="0" algn="just" eaLnBrk="1" hangingPunct="1">
              <a:spcBef>
                <a:spcPts val="400"/>
              </a:spcBef>
              <a:buNone/>
            </a:pPr>
            <a:r>
              <a:rPr lang="zh-CN" altLang="en-US" sz="2400" dirty="0"/>
              <a:t>*</a:t>
            </a:r>
            <a:r>
              <a:rPr lang="en-US" altLang="zh-CN" sz="2400" dirty="0"/>
              <a:t>12.9  </a:t>
            </a:r>
            <a:r>
              <a:rPr lang="zh-CN" altLang="en-US" sz="2400" dirty="0"/>
              <a:t>其他并发控制机制</a:t>
            </a:r>
          </a:p>
          <a:p>
            <a:pPr marL="0" indent="0" algn="just" eaLnBrk="1" hangingPunct="1">
              <a:spcBef>
                <a:spcPts val="400"/>
              </a:spcBef>
              <a:buNone/>
            </a:pPr>
            <a:r>
              <a:rPr lang="zh-CN" altLang="en-US" sz="2400" dirty="0">
                <a:solidFill>
                  <a:srgbClr val="0066FF"/>
                </a:solidFill>
              </a:rPr>
              <a:t>本章小结</a:t>
            </a:r>
          </a:p>
        </p:txBody>
      </p:sp>
    </p:spTree>
    <p:extLst>
      <p:ext uri="{BB962C8B-B14F-4D97-AF65-F5344CB8AC3E}">
        <p14:creationId xmlns:p14="http://schemas.microsoft.com/office/powerpoint/2010/main" val="54288787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dirty="0"/>
              <a:t>本章小结</a:t>
            </a:r>
          </a:p>
        </p:txBody>
      </p:sp>
      <p:sp>
        <p:nvSpPr>
          <p:cNvPr id="112643" name="Rectangle 3"/>
          <p:cNvSpPr>
            <a:spLocks noGrp="1" noChangeArrowheads="1"/>
          </p:cNvSpPr>
          <p:nvPr>
            <p:ph type="body" idx="1"/>
          </p:nvPr>
        </p:nvSpPr>
        <p:spPr>
          <a:xfrm>
            <a:off x="470399" y="1004888"/>
            <a:ext cx="8229600" cy="3641725"/>
          </a:xfrm>
        </p:spPr>
        <p:txBody>
          <a:bodyPr/>
          <a:lstStyle/>
          <a:p>
            <a:pPr algn="just">
              <a:spcAft>
                <a:spcPts val="1800"/>
              </a:spcAft>
              <a:defRPr/>
            </a:pPr>
            <a:r>
              <a:rPr lang="zh-CN" altLang="en-US" dirty="0"/>
              <a:t>数据库的并发控制以事务为单位</a:t>
            </a:r>
            <a:endParaRPr lang="en-US" altLang="zh-CN" dirty="0"/>
          </a:p>
          <a:p>
            <a:pPr algn="just">
              <a:defRPr/>
            </a:pPr>
            <a:r>
              <a:rPr lang="zh-CN" altLang="en-US" dirty="0"/>
              <a:t>并发操作带来的数据不一致性</a:t>
            </a:r>
          </a:p>
          <a:p>
            <a:pPr marL="457200" lvl="1" indent="0" algn="just">
              <a:lnSpc>
                <a:spcPct val="150000"/>
              </a:lnSpc>
              <a:buNone/>
              <a:defRPr/>
            </a:pPr>
            <a:r>
              <a:rPr lang="en-US" altLang="zh-CN" dirty="0"/>
              <a:t>1.</a:t>
            </a:r>
            <a:r>
              <a:rPr lang="zh-CN" altLang="en-US" dirty="0"/>
              <a:t>丢失修改（</a:t>
            </a:r>
            <a:r>
              <a:rPr lang="en-US" altLang="zh-CN" dirty="0"/>
              <a:t>Lost Update</a:t>
            </a:r>
            <a:r>
              <a:rPr lang="zh-CN" altLang="en-US" dirty="0"/>
              <a:t>）</a:t>
            </a:r>
          </a:p>
          <a:p>
            <a:pPr marL="457200" lvl="1" indent="0" algn="just">
              <a:lnSpc>
                <a:spcPct val="150000"/>
              </a:lnSpc>
              <a:buNone/>
              <a:defRPr/>
            </a:pPr>
            <a:r>
              <a:rPr lang="en-US" altLang="zh-CN" dirty="0"/>
              <a:t>2.</a:t>
            </a:r>
            <a:r>
              <a:rPr lang="zh-CN" altLang="en-US" dirty="0"/>
              <a:t>不可重复读（</a:t>
            </a:r>
            <a:r>
              <a:rPr lang="en-US" altLang="zh-CN" dirty="0"/>
              <a:t>Non-repeatable Read</a:t>
            </a:r>
            <a:r>
              <a:rPr lang="zh-CN" altLang="en-US" dirty="0"/>
              <a:t>）</a:t>
            </a:r>
          </a:p>
          <a:p>
            <a:pPr marL="457200" lvl="1" indent="0" algn="just">
              <a:lnSpc>
                <a:spcPct val="150000"/>
              </a:lnSpc>
              <a:buNone/>
              <a:defRPr/>
            </a:pPr>
            <a:r>
              <a:rPr lang="en-US" altLang="zh-CN" dirty="0"/>
              <a:t>3.</a:t>
            </a:r>
            <a:r>
              <a:rPr lang="zh-CN" altLang="en-US" dirty="0"/>
              <a:t>读“脏”数据（</a:t>
            </a:r>
            <a:r>
              <a:rPr lang="en-US" altLang="zh-CN" dirty="0"/>
              <a:t>Dirty Read</a:t>
            </a:r>
            <a:r>
              <a:rPr lang="zh-CN" altLang="en-US" dirty="0"/>
              <a:t>）</a:t>
            </a:r>
            <a:endParaRPr lang="en-US" altLang="zh-CN" dirty="0"/>
          </a:p>
          <a:p>
            <a:pPr marL="0" indent="0" eaLnBrk="1" hangingPunct="1">
              <a:buNone/>
            </a:pPr>
            <a:endParaRPr lang="zh-CN" altLang="en-US" dirty="0"/>
          </a:p>
          <a:p>
            <a:pPr eaLnBrk="1" hangingPunct="1"/>
            <a:endParaRPr lang="en-US" altLang="zh-CN" sz="2400" dirty="0"/>
          </a:p>
        </p:txBody>
      </p:sp>
    </p:spTree>
    <p:extLst>
      <p:ext uri="{BB962C8B-B14F-4D97-AF65-F5344CB8AC3E}">
        <p14:creationId xmlns:p14="http://schemas.microsoft.com/office/powerpoint/2010/main" val="203126036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dirty="0"/>
              <a:t>本章小结（续）</a:t>
            </a:r>
          </a:p>
        </p:txBody>
      </p:sp>
      <p:sp>
        <p:nvSpPr>
          <p:cNvPr id="112643" name="Rectangle 3"/>
          <p:cNvSpPr>
            <a:spLocks noGrp="1" noChangeArrowheads="1"/>
          </p:cNvSpPr>
          <p:nvPr>
            <p:ph type="body" idx="1"/>
          </p:nvPr>
        </p:nvSpPr>
        <p:spPr/>
        <p:txBody>
          <a:bodyPr/>
          <a:lstStyle/>
          <a:p>
            <a:pPr eaLnBrk="1" hangingPunct="1"/>
            <a:r>
              <a:rPr lang="zh-CN" altLang="en-US" dirty="0"/>
              <a:t>数据库的并发控制通常使用封锁机制</a:t>
            </a:r>
          </a:p>
          <a:p>
            <a:pPr lvl="1" eaLnBrk="1" hangingPunct="1"/>
            <a:r>
              <a:rPr lang="zh-CN" altLang="en-US" dirty="0"/>
              <a:t>基本封锁（</a:t>
            </a:r>
            <a:r>
              <a:rPr lang="en-US" altLang="zh-CN" dirty="0"/>
              <a:t>X</a:t>
            </a:r>
            <a:r>
              <a:rPr lang="zh-CN" altLang="en-US" dirty="0"/>
              <a:t>锁和</a:t>
            </a:r>
            <a:r>
              <a:rPr lang="en-US" altLang="zh-CN" dirty="0"/>
              <a:t>S</a:t>
            </a:r>
            <a:r>
              <a:rPr lang="zh-CN" altLang="en-US" dirty="0"/>
              <a:t>锁）</a:t>
            </a:r>
            <a:endParaRPr lang="en-US" altLang="zh-CN" dirty="0"/>
          </a:p>
          <a:p>
            <a:pPr eaLnBrk="1" hangingPunct="1">
              <a:spcBef>
                <a:spcPts val="1800"/>
              </a:spcBef>
            </a:pPr>
            <a:r>
              <a:rPr lang="zh-CN" altLang="en-US" dirty="0"/>
              <a:t>活锁和死锁</a:t>
            </a:r>
            <a:endParaRPr lang="en-US" altLang="zh-CN" dirty="0"/>
          </a:p>
          <a:p>
            <a:pPr lvl="1"/>
            <a:r>
              <a:rPr lang="zh-CN" altLang="en-US" dirty="0"/>
              <a:t>活锁</a:t>
            </a:r>
            <a:endParaRPr lang="en-US" altLang="zh-CN" dirty="0"/>
          </a:p>
          <a:p>
            <a:pPr lvl="1"/>
            <a:r>
              <a:rPr lang="zh-CN" altLang="en-US" dirty="0"/>
              <a:t>死锁（预防，检测）</a:t>
            </a:r>
          </a:p>
          <a:p>
            <a:pPr marL="57150" lvl="1" indent="0" algn="just">
              <a:spcBef>
                <a:spcPts val="1800"/>
              </a:spcBef>
              <a:buFont typeface="Wingdings" pitchFamily="2" charset="2"/>
              <a:buChar char="v"/>
              <a:defRPr/>
            </a:pPr>
            <a:r>
              <a:rPr lang="zh-CN" altLang="en-US" sz="2800" dirty="0"/>
              <a:t> 解决数据不一致的并发控制协议：三级封锁协议</a:t>
            </a:r>
          </a:p>
        </p:txBody>
      </p:sp>
    </p:spTree>
    <p:extLst>
      <p:ext uri="{BB962C8B-B14F-4D97-AF65-F5344CB8AC3E}">
        <p14:creationId xmlns:p14="http://schemas.microsoft.com/office/powerpoint/2010/main" val="1250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wipe(left)">
                                      <p:cBhvr>
                                        <p:cTn id="7" dur="500"/>
                                        <p:tgtEl>
                                          <p:spTgt spid="11264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2643">
                                            <p:txEl>
                                              <p:pRg st="1" end="1"/>
                                            </p:txEl>
                                          </p:spTgt>
                                        </p:tgtEl>
                                        <p:attrNameLst>
                                          <p:attrName>style.visibility</p:attrName>
                                        </p:attrNameLst>
                                      </p:cBhvr>
                                      <p:to>
                                        <p:strVal val="visible"/>
                                      </p:to>
                                    </p:set>
                                    <p:animEffect transition="in" filter="wipe(left)">
                                      <p:cBhvr>
                                        <p:cTn id="10" dur="500"/>
                                        <p:tgtEl>
                                          <p:spTgt spid="1126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2643">
                                            <p:txEl>
                                              <p:pRg st="2" end="2"/>
                                            </p:txEl>
                                          </p:spTgt>
                                        </p:tgtEl>
                                        <p:attrNameLst>
                                          <p:attrName>style.visibility</p:attrName>
                                        </p:attrNameLst>
                                      </p:cBhvr>
                                      <p:to>
                                        <p:strVal val="visible"/>
                                      </p:to>
                                    </p:set>
                                    <p:animEffect transition="in" filter="wipe(left)">
                                      <p:cBhvr>
                                        <p:cTn id="15" dur="500"/>
                                        <p:tgtEl>
                                          <p:spTgt spid="11264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12643">
                                            <p:txEl>
                                              <p:pRg st="3" end="3"/>
                                            </p:txEl>
                                          </p:spTgt>
                                        </p:tgtEl>
                                        <p:attrNameLst>
                                          <p:attrName>style.visibility</p:attrName>
                                        </p:attrNameLst>
                                      </p:cBhvr>
                                      <p:to>
                                        <p:strVal val="visible"/>
                                      </p:to>
                                    </p:set>
                                    <p:animEffect transition="in" filter="wipe(left)">
                                      <p:cBhvr>
                                        <p:cTn id="18" dur="500"/>
                                        <p:tgtEl>
                                          <p:spTgt spid="11264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12643">
                                            <p:txEl>
                                              <p:pRg st="4" end="4"/>
                                            </p:txEl>
                                          </p:spTgt>
                                        </p:tgtEl>
                                        <p:attrNameLst>
                                          <p:attrName>style.visibility</p:attrName>
                                        </p:attrNameLst>
                                      </p:cBhvr>
                                      <p:to>
                                        <p:strVal val="visible"/>
                                      </p:to>
                                    </p:set>
                                    <p:animEffect transition="in" filter="wipe(left)">
                                      <p:cBhvr>
                                        <p:cTn id="21" dur="500"/>
                                        <p:tgtEl>
                                          <p:spTgt spid="1126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2643">
                                            <p:txEl>
                                              <p:pRg st="5" end="5"/>
                                            </p:txEl>
                                          </p:spTgt>
                                        </p:tgtEl>
                                        <p:attrNameLst>
                                          <p:attrName>style.visibility</p:attrName>
                                        </p:attrNameLst>
                                      </p:cBhvr>
                                      <p:to>
                                        <p:strVal val="visible"/>
                                      </p:to>
                                    </p:set>
                                    <p:animEffect transition="in" filter="wipe(left)">
                                      <p:cBhvr>
                                        <p:cTn id="26"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57200" y="-92075"/>
            <a:ext cx="8229600" cy="852488"/>
          </a:xfrm>
        </p:spPr>
        <p:txBody>
          <a:bodyPr/>
          <a:lstStyle/>
          <a:p>
            <a:pPr eaLnBrk="1" hangingPunct="1"/>
            <a:r>
              <a:rPr lang="zh-CN" altLang="en-US" dirty="0"/>
              <a:t>本章小结（续）</a:t>
            </a:r>
          </a:p>
        </p:txBody>
      </p:sp>
      <p:sp>
        <p:nvSpPr>
          <p:cNvPr id="113667" name="Rectangle 3"/>
          <p:cNvSpPr>
            <a:spLocks noGrp="1" noChangeArrowheads="1"/>
          </p:cNvSpPr>
          <p:nvPr>
            <p:ph type="body" idx="1"/>
          </p:nvPr>
        </p:nvSpPr>
        <p:spPr>
          <a:xfrm>
            <a:off x="424424" y="821184"/>
            <a:ext cx="8401050" cy="3190726"/>
          </a:xfrm>
        </p:spPr>
        <p:txBody>
          <a:bodyPr/>
          <a:lstStyle/>
          <a:p>
            <a:pPr eaLnBrk="1" hangingPunct="1"/>
            <a:r>
              <a:rPr lang="zh-CN" altLang="en-US" dirty="0"/>
              <a:t>并发事务调度的正确性</a:t>
            </a:r>
            <a:endParaRPr lang="en-US" altLang="zh-CN" dirty="0"/>
          </a:p>
          <a:p>
            <a:pPr lvl="1" eaLnBrk="1" hangingPunct="1"/>
            <a:r>
              <a:rPr lang="zh-CN" altLang="en-US" dirty="0"/>
              <a:t>可串行性</a:t>
            </a:r>
          </a:p>
          <a:p>
            <a:pPr lvl="2" eaLnBrk="1" hangingPunct="1">
              <a:spcBef>
                <a:spcPct val="60000"/>
              </a:spcBef>
              <a:buSzPct val="87000"/>
              <a:buFont typeface="Wingdings" pitchFamily="2" charset="2"/>
              <a:buChar char="l"/>
            </a:pPr>
            <a:r>
              <a:rPr lang="zh-CN" altLang="en-US" sz="2200" dirty="0"/>
              <a:t>并发操作的正确性则通常由两段锁协议来保证。</a:t>
            </a:r>
          </a:p>
          <a:p>
            <a:pPr lvl="2" eaLnBrk="1" hangingPunct="1">
              <a:spcBef>
                <a:spcPct val="60000"/>
              </a:spcBef>
              <a:buSzPct val="87000"/>
              <a:buFont typeface="Wingdings" pitchFamily="2" charset="2"/>
              <a:buChar char="l"/>
            </a:pPr>
            <a:r>
              <a:rPr lang="zh-CN" altLang="en-US" sz="2200" dirty="0"/>
              <a:t>两段锁协议是可串行化调度的充分条件，但不是必要条件</a:t>
            </a:r>
            <a:endParaRPr lang="en-US" altLang="zh-CN" sz="2200" dirty="0"/>
          </a:p>
          <a:p>
            <a:pPr lvl="1" eaLnBrk="1" hangingPunct="1">
              <a:spcBef>
                <a:spcPct val="60000"/>
              </a:spcBef>
            </a:pPr>
            <a:r>
              <a:rPr lang="zh-CN" altLang="en-US" dirty="0"/>
              <a:t>冲突可串行性</a:t>
            </a:r>
            <a:endParaRPr lang="en-US" altLang="zh-CN" dirty="0"/>
          </a:p>
          <a:p>
            <a:pPr lvl="1" eaLnBrk="1" hangingPunct="1">
              <a:spcBef>
                <a:spcPct val="60000"/>
              </a:spcBef>
            </a:pPr>
            <a:r>
              <a:rPr lang="zh-CN" altLang="en-US" dirty="0"/>
              <a:t>两段锁协议</a:t>
            </a:r>
            <a:r>
              <a:rPr lang="en-US" altLang="zh-CN" dirty="0"/>
              <a:t>—</a:t>
            </a:r>
            <a:r>
              <a:rPr lang="zh-CN" altLang="en-US" dirty="0"/>
              <a:t>实现并发调度的可串行性</a:t>
            </a:r>
            <a:endParaRPr lang="en-US" altLang="zh-CN" dirty="0"/>
          </a:p>
          <a:p>
            <a:pPr lvl="0" eaLnBrk="1" hangingPunct="1">
              <a:spcBef>
                <a:spcPts val="1200"/>
              </a:spcBef>
            </a:pPr>
            <a:r>
              <a:rPr lang="zh-CN" altLang="en-US" dirty="0">
                <a:solidFill>
                  <a:srgbClr val="000000"/>
                </a:solidFill>
              </a:rPr>
              <a:t>封锁的粒度</a:t>
            </a:r>
            <a:endParaRPr lang="en-US" altLang="zh-CN" dirty="0"/>
          </a:p>
          <a:p>
            <a:pPr marL="457200" lvl="1" indent="0" eaLnBrk="1" hangingPunct="1">
              <a:spcBef>
                <a:spcPct val="60000"/>
              </a:spcBef>
              <a:buNone/>
            </a:pPr>
            <a:endParaRPr lang="en-US" altLang="zh-CN" dirty="0"/>
          </a:p>
          <a:p>
            <a:pPr lvl="1" eaLnBrk="1" hangingPunct="1">
              <a:spcBef>
                <a:spcPct val="60000"/>
              </a:spcBef>
            </a:pPr>
            <a:endParaRPr lang="en-US" altLang="zh-CN" dirty="0"/>
          </a:p>
        </p:txBody>
      </p:sp>
    </p:spTree>
    <p:extLst>
      <p:ext uri="{BB962C8B-B14F-4D97-AF65-F5344CB8AC3E}">
        <p14:creationId xmlns:p14="http://schemas.microsoft.com/office/powerpoint/2010/main" val="96098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914400" y="146050"/>
            <a:ext cx="7391400" cy="422275"/>
          </a:xfrm>
        </p:spPr>
        <p:txBody>
          <a:bodyPr/>
          <a:lstStyle/>
          <a:p>
            <a:pPr eaLnBrk="1" hangingPunct="1"/>
            <a:r>
              <a:rPr lang="en-US" altLang="zh-CN" sz="3600" dirty="0"/>
              <a:t>2. </a:t>
            </a:r>
            <a:r>
              <a:rPr lang="zh-CN" altLang="en-US" sz="3600" dirty="0"/>
              <a:t>脏读（</a:t>
            </a:r>
            <a:r>
              <a:rPr lang="en-US" altLang="zh-CN" sz="3600" dirty="0"/>
              <a:t> dirty read </a:t>
            </a:r>
            <a:r>
              <a:rPr lang="zh-CN" altLang="en-US" sz="3600" dirty="0"/>
              <a:t>）</a:t>
            </a:r>
          </a:p>
        </p:txBody>
      </p:sp>
      <p:sp>
        <p:nvSpPr>
          <p:cNvPr id="19459" name="Rectangle 3"/>
          <p:cNvSpPr>
            <a:spLocks noGrp="1" noChangeArrowheads="1"/>
          </p:cNvSpPr>
          <p:nvPr>
            <p:ph type="body" idx="4294967295"/>
          </p:nvPr>
        </p:nvSpPr>
        <p:spPr>
          <a:xfrm>
            <a:off x="457200" y="844550"/>
            <a:ext cx="8229600" cy="3371850"/>
          </a:xfrm>
        </p:spPr>
        <p:txBody>
          <a:bodyPr/>
          <a:lstStyle/>
          <a:p>
            <a:pPr algn="just" eaLnBrk="1" hangingPunct="1">
              <a:lnSpc>
                <a:spcPct val="140000"/>
              </a:lnSpc>
              <a:buFont typeface="Wingdings" pitchFamily="2" charset="2"/>
              <a:buNone/>
            </a:pPr>
            <a:r>
              <a:rPr lang="en-US" altLang="zh-CN" dirty="0"/>
              <a:t>   </a:t>
            </a:r>
            <a:r>
              <a:rPr lang="zh-CN" altLang="en-US" dirty="0"/>
              <a:t>也称读“脏”数据，指：</a:t>
            </a:r>
          </a:p>
          <a:p>
            <a:pPr lvl="1" algn="just" eaLnBrk="1" hangingPunct="1">
              <a:lnSpc>
                <a:spcPct val="140000"/>
              </a:lnSpc>
            </a:pPr>
            <a:r>
              <a:rPr lang="zh-CN" altLang="en-US" dirty="0"/>
              <a:t>事务</a:t>
            </a:r>
            <a:r>
              <a:rPr lang="en-US" altLang="zh-CN" dirty="0"/>
              <a:t>T</a:t>
            </a:r>
            <a:r>
              <a:rPr lang="en-US" altLang="zh-CN" baseline="-25000" dirty="0"/>
              <a:t>1</a:t>
            </a:r>
            <a:r>
              <a:rPr lang="zh-CN" altLang="en-US" dirty="0"/>
              <a:t>修改某一数据，并将其写回磁盘</a:t>
            </a:r>
          </a:p>
          <a:p>
            <a:pPr lvl="1" algn="just" eaLnBrk="1" hangingPunct="1">
              <a:lnSpc>
                <a:spcPct val="140000"/>
              </a:lnSpc>
            </a:pPr>
            <a:r>
              <a:rPr lang="zh-CN" altLang="en-US" dirty="0"/>
              <a:t>事务</a:t>
            </a:r>
            <a:r>
              <a:rPr lang="en-US" altLang="zh-CN" dirty="0"/>
              <a:t>T</a:t>
            </a:r>
            <a:r>
              <a:rPr lang="en-US" altLang="zh-CN" baseline="-25000" dirty="0"/>
              <a:t>2</a:t>
            </a:r>
            <a:r>
              <a:rPr lang="zh-CN" altLang="en-US" dirty="0"/>
              <a:t>读取同一数据后，</a:t>
            </a:r>
            <a:r>
              <a:rPr lang="en-US" altLang="zh-CN" dirty="0"/>
              <a:t>T</a:t>
            </a:r>
            <a:r>
              <a:rPr lang="en-US" altLang="zh-CN" baseline="-25000" dirty="0"/>
              <a:t>1</a:t>
            </a:r>
            <a:r>
              <a:rPr lang="zh-CN" altLang="en-US" dirty="0"/>
              <a:t>由于某种原因被撤销</a:t>
            </a:r>
          </a:p>
          <a:p>
            <a:pPr lvl="1" algn="just" eaLnBrk="1" hangingPunct="1">
              <a:lnSpc>
                <a:spcPct val="140000"/>
              </a:lnSpc>
            </a:pPr>
            <a:r>
              <a:rPr lang="zh-CN" altLang="en-US" dirty="0"/>
              <a:t>这时</a:t>
            </a:r>
            <a:r>
              <a:rPr lang="en-US" altLang="zh-CN" dirty="0"/>
              <a:t>T</a:t>
            </a:r>
            <a:r>
              <a:rPr lang="en-US" altLang="zh-CN" baseline="-25000" dirty="0"/>
              <a:t>1</a:t>
            </a:r>
            <a:r>
              <a:rPr lang="zh-CN" altLang="en-US" dirty="0"/>
              <a:t>已修改过的数据恢复原值，</a:t>
            </a:r>
            <a:r>
              <a:rPr lang="en-US" altLang="zh-CN" dirty="0"/>
              <a:t>T</a:t>
            </a:r>
            <a:r>
              <a:rPr lang="en-US" altLang="zh-CN" baseline="-25000" dirty="0"/>
              <a:t>2</a:t>
            </a:r>
            <a:r>
              <a:rPr lang="zh-CN" altLang="en-US" dirty="0"/>
              <a:t>读到的数据就与数据库中的数据不一致</a:t>
            </a:r>
          </a:p>
          <a:p>
            <a:pPr lvl="1" algn="just" eaLnBrk="1" hangingPunct="1">
              <a:lnSpc>
                <a:spcPct val="140000"/>
              </a:lnSpc>
            </a:pPr>
            <a:r>
              <a:rPr lang="en-US" altLang="zh-CN" dirty="0"/>
              <a:t>T</a:t>
            </a:r>
            <a:r>
              <a:rPr lang="en-US" altLang="zh-CN" baseline="-25000" dirty="0"/>
              <a:t>2</a:t>
            </a:r>
            <a:r>
              <a:rPr lang="zh-CN" altLang="en-US" dirty="0"/>
              <a:t>读到的数据就为“脏”数据，即不正确的数据 </a:t>
            </a:r>
          </a:p>
        </p:txBody>
      </p:sp>
    </p:spTree>
    <p:extLst>
      <p:ext uri="{BB962C8B-B14F-4D97-AF65-F5344CB8AC3E}">
        <p14:creationId xmlns:p14="http://schemas.microsoft.com/office/powerpoint/2010/main" val="382685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wipe(left)">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wipe(left)">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wipe(left)">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wipe(left)">
                                      <p:cBhvr>
                                        <p:cTn id="22" dur="500"/>
                                        <p:tgtEl>
                                          <p:spTgt spid="194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animEffect transition="in" filter="wipe(left)">
                                      <p:cBhvr>
                                        <p:cTn id="27" dur="500"/>
                                        <p:tgtEl>
                                          <p:spTgt spid="194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本章小结（续）</a:t>
            </a:r>
          </a:p>
        </p:txBody>
      </p:sp>
      <p:sp>
        <p:nvSpPr>
          <p:cNvPr id="3" name="内容占位符 2"/>
          <p:cNvSpPr>
            <a:spLocks noGrp="1"/>
          </p:cNvSpPr>
          <p:nvPr>
            <p:ph idx="1"/>
          </p:nvPr>
        </p:nvSpPr>
        <p:spPr>
          <a:xfrm>
            <a:off x="457200" y="875317"/>
            <a:ext cx="8435280" cy="3332012"/>
          </a:xfrm>
        </p:spPr>
        <p:txBody>
          <a:bodyPr/>
          <a:lstStyle/>
          <a:p>
            <a:pPr lvl="0"/>
            <a:r>
              <a:rPr lang="zh-CN" altLang="en-US" sz="2400" dirty="0"/>
              <a:t>本章目标</a:t>
            </a:r>
            <a:endParaRPr lang="en-US" altLang="zh-CN" sz="2400" dirty="0"/>
          </a:p>
          <a:p>
            <a:pPr lvl="1"/>
            <a:r>
              <a:rPr lang="zh-CN" altLang="zh-CN" sz="2000" dirty="0"/>
              <a:t>了解数据库并发控制技术的必要性，</a:t>
            </a:r>
            <a:r>
              <a:rPr lang="zh-CN" altLang="en-US" sz="2000" dirty="0"/>
              <a:t>掌握并发控制的相关技术。</a:t>
            </a:r>
            <a:endParaRPr lang="zh-CN" altLang="zh-CN" sz="2000" dirty="0"/>
          </a:p>
          <a:p>
            <a:pPr lvl="0">
              <a:spcBef>
                <a:spcPts val="1200"/>
              </a:spcBef>
            </a:pPr>
            <a:r>
              <a:rPr lang="zh-CN" altLang="en-US" sz="2400" dirty="0"/>
              <a:t>本章重点</a:t>
            </a:r>
            <a:endParaRPr lang="en-US" altLang="zh-CN" sz="2400" dirty="0"/>
          </a:p>
          <a:p>
            <a:pPr lvl="1"/>
            <a:r>
              <a:rPr lang="zh-CN" altLang="zh-CN" sz="2000" dirty="0"/>
              <a:t>牢固掌握并发操作可能产生数据不一致性的情况；</a:t>
            </a:r>
            <a:r>
              <a:rPr lang="zh-CN" altLang="en-US" sz="2000" dirty="0"/>
              <a:t>基本</a:t>
            </a:r>
            <a:r>
              <a:rPr lang="zh-CN" altLang="zh-CN" sz="2000" dirty="0"/>
              <a:t>封锁</a:t>
            </a:r>
            <a:r>
              <a:rPr lang="zh-CN" altLang="en-US" sz="2000" dirty="0"/>
              <a:t>方法，</a:t>
            </a:r>
            <a:r>
              <a:rPr lang="zh-CN" altLang="zh-CN" sz="2000" dirty="0"/>
              <a:t>相关的相容控制矩阵；</a:t>
            </a:r>
          </a:p>
          <a:p>
            <a:pPr lvl="1"/>
            <a:r>
              <a:rPr lang="zh-CN" altLang="zh-CN" sz="2000" dirty="0"/>
              <a:t>举一反三：</a:t>
            </a:r>
            <a:r>
              <a:rPr lang="zh-CN" altLang="en-US" sz="2000" dirty="0"/>
              <a:t>三级</a:t>
            </a:r>
            <a:r>
              <a:rPr lang="zh-CN" altLang="zh-CN" sz="2000" dirty="0"/>
              <a:t>封锁协议与数据一致性的关系；并发调度的可串行性概念</a:t>
            </a:r>
            <a:r>
              <a:rPr lang="zh-CN" altLang="en-US" sz="2000" dirty="0"/>
              <a:t>；封锁粒度与系统并发度和并发控制的开销之间的关系</a:t>
            </a:r>
            <a:r>
              <a:rPr lang="zh-CN" altLang="zh-CN" sz="2000" dirty="0"/>
              <a:t>。</a:t>
            </a:r>
            <a:endParaRPr lang="en-US" altLang="zh-CN" sz="2000" dirty="0"/>
          </a:p>
        </p:txBody>
      </p:sp>
    </p:spTree>
    <p:extLst>
      <p:ext uri="{BB962C8B-B14F-4D97-AF65-F5344CB8AC3E}">
        <p14:creationId xmlns:p14="http://schemas.microsoft.com/office/powerpoint/2010/main" val="99035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文本框 4"/>
          <p:cNvSpPr txBox="1"/>
          <p:nvPr>
            <p:custDataLst>
              <p:tags r:id="rId2"/>
            </p:custDataLst>
          </p:nvPr>
        </p:nvSpPr>
        <p:spPr>
          <a:xfrm>
            <a:off x="254000" y="617220"/>
            <a:ext cx="8890000" cy="1607344"/>
          </a:xfrm>
          <a:prstGeom prst="rect">
            <a:avLst/>
          </a:prstGeom>
          <a:noFill/>
        </p:spPr>
        <p:txBody>
          <a:bodyPr vert="horz" wrap="squar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今有三个事务的一个调度：</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r2(B)r1(A)w2(B)r3(B)r3(A)w3(B)r1(B)w1(B)</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，该调度是冲突可串行化的调度吗？为什么？</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圆角矩形 5"/>
          <p:cNvSpPr/>
          <p:nvPr>
            <p:custDataLst>
              <p:tags r:id="rId3"/>
            </p:custDataLst>
          </p:nvPr>
        </p:nvSpPr>
        <p:spPr bwMode="auto">
          <a:xfrm>
            <a:off x="6686550" y="4661297"/>
            <a:ext cx="1157288" cy="308610"/>
          </a:xfrm>
          <a:prstGeom prst="roundRect">
            <a:avLst/>
          </a:prstGeom>
          <a:solidFill>
            <a:srgbClr val="808080"/>
          </a:solidFill>
          <a:ln w="38100"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2" name="矩形 11"/>
          <p:cNvSpPr/>
          <p:nvPr>
            <p:custDataLst>
              <p:tags r:id="rId4"/>
            </p:custDataLst>
          </p:nvPr>
        </p:nvSpPr>
        <p:spPr bwMode="auto">
          <a:xfrm>
            <a:off x="9525000" y="0"/>
            <a:ext cx="2880360" cy="5143500"/>
          </a:xfrm>
          <a:prstGeom prst="rect">
            <a:avLst/>
          </a:prstGeom>
          <a:solidFill>
            <a:srgbClr val="FFFFFF"/>
          </a:solidFill>
          <a:ln w="12700" cap="flat" cmpd="sng" algn="ctr">
            <a:solidFill>
              <a:srgbClr val="9B9B9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FFFFFF"/>
              </a:solidFill>
            </a:endParaRPr>
          </a:p>
        </p:txBody>
      </p:sp>
      <p:sp>
        <p:nvSpPr>
          <p:cNvPr id="17" name="文本框 16"/>
          <p:cNvSpPr txBox="1"/>
          <p:nvPr>
            <p:custDataLst>
              <p:tags r:id="rId5"/>
            </p:custDataLst>
          </p:nvPr>
        </p:nvSpPr>
        <p:spPr>
          <a:xfrm>
            <a:off x="9613900" y="4612332"/>
            <a:ext cx="270256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a:t>
            </a:r>
          </a:p>
        </p:txBody>
      </p:sp>
      <p:sp>
        <p:nvSpPr>
          <p:cNvPr id="18" name="文本框 17"/>
          <p:cNvSpPr txBox="1"/>
          <p:nvPr>
            <p:custDataLst>
              <p:tags r:id="rId6"/>
            </p:custDataLst>
          </p:nvPr>
        </p:nvSpPr>
        <p:spPr>
          <a:xfrm>
            <a:off x="9569450" y="787797"/>
            <a:ext cx="2791460" cy="3873500"/>
          </a:xfrm>
          <a:prstGeom prst="rect">
            <a:avLst/>
          </a:prstGeom>
          <a:noFill/>
        </p:spPr>
        <p:txBody>
          <a:bodyPr vert="horz" wrap="square" rtlCol="0" anchor="t" anchorCtr="0">
            <a:sp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该调度是冲突可串行化的调度。</a:t>
            </a: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证明如下：</a:t>
            </a: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）交换</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r1(A)</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和其后若干操作的顺序，得到：</a:t>
            </a:r>
          </a:p>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r2(B)w2(B)r3(B)r3(A)w3(B)r1(A )r1(B)w1(B)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）三个事务执行顺序变为：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T2→T3→T1</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，这是一个串行调度，因此原调度是冲突可串行化调度。</a:t>
            </a:r>
          </a:p>
        </p:txBody>
      </p:sp>
      <p:grpSp>
        <p:nvGrpSpPr>
          <p:cNvPr id="16" name="组合 15"/>
          <p:cNvGrpSpPr/>
          <p:nvPr>
            <p:custDataLst>
              <p:tags r:id="rId7"/>
            </p:custDataLst>
          </p:nvPr>
        </p:nvGrpSpPr>
        <p:grpSpPr>
          <a:xfrm>
            <a:off x="9537700" y="0"/>
            <a:ext cx="2854960" cy="647700"/>
            <a:chOff x="9537700" y="0"/>
            <a:chExt cx="2854960" cy="647700"/>
          </a:xfrm>
        </p:grpSpPr>
        <p:sp>
          <p:nvSpPr>
            <p:cNvPr id="13" name="RemarkBack"/>
            <p:cNvSpPr/>
            <p:nvPr>
              <p:custDataLst>
                <p:tags r:id="rId14"/>
              </p:custDataLst>
            </p:nvPr>
          </p:nvSpPr>
          <p:spPr bwMode="auto">
            <a:xfrm>
              <a:off x="9537700" y="12700"/>
              <a:ext cx="2854960" cy="635000"/>
            </a:xfrm>
            <a:prstGeom prst="rect">
              <a:avLst/>
            </a:prstGeom>
            <a:solidFill>
              <a:srgbClr val="F6F7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RemarkBlock"/>
            <p:cNvSpPr/>
            <p:nvPr>
              <p:custDataLst>
                <p:tags r:id="rId15"/>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RemarkTitleText"/>
            <p:cNvSpPr txBox="1"/>
            <p:nvPr>
              <p:custDataLst>
                <p:tags r:id="rId16"/>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1" name="组合 10"/>
          <p:cNvGrpSpPr/>
          <p:nvPr>
            <p:custDataLst>
              <p:tags r:id="rId8"/>
            </p:custDataLst>
          </p:nvPr>
        </p:nvGrpSpPr>
        <p:grpSpPr>
          <a:xfrm>
            <a:off x="0" y="0"/>
            <a:ext cx="9144000" cy="635000"/>
            <a:chOff x="0" y="0"/>
            <a:chExt cx="9144000" cy="635000"/>
          </a:xfrm>
        </p:grpSpPr>
        <p:sp>
          <p:nvSpPr>
            <p:cNvPr id="7" name="TitleBackground"/>
            <p:cNvSpPr/>
            <p:nvPr>
              <p:custDataLst>
                <p:tags r:id="rId10"/>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8" name="ColorBlock"/>
            <p:cNvSpPr/>
            <p:nvPr>
              <p:custDataLst>
                <p:tags r:id="rId11"/>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 name="TipText"/>
            <p:cNvSpPr txBox="1"/>
            <p:nvPr>
              <p:custDataLst>
                <p:tags r:id="rId13"/>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4" name="图片 3"/>
          <p:cNvPicPr>
            <a:picLocks/>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693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dirty="0"/>
              <a:t>脏读（</a:t>
            </a:r>
            <a:r>
              <a:rPr lang="en-US" altLang="zh-CN" sz="3600" dirty="0"/>
              <a:t> dirty read </a:t>
            </a:r>
            <a:r>
              <a:rPr lang="zh-CN" altLang="en-US" sz="3600" dirty="0"/>
              <a:t>）</a:t>
            </a:r>
            <a:r>
              <a:rPr lang="zh-CN" altLang="zh-CN" sz="3600" dirty="0"/>
              <a:t>（续）</a:t>
            </a:r>
          </a:p>
        </p:txBody>
      </p:sp>
      <p:sp>
        <p:nvSpPr>
          <p:cNvPr id="17411" name="Rectangle 3"/>
          <p:cNvSpPr>
            <a:spLocks noGrp="1" noChangeArrowheads="1"/>
          </p:cNvSpPr>
          <p:nvPr>
            <p:ph type="body" sz="half" idx="4294967295"/>
          </p:nvPr>
        </p:nvSpPr>
        <p:spPr>
          <a:xfrm>
            <a:off x="4859338" y="1274763"/>
            <a:ext cx="4038600" cy="3371850"/>
          </a:xfrm>
        </p:spPr>
        <p:txBody>
          <a:bodyPr/>
          <a:lstStyle/>
          <a:p>
            <a:pPr eaLnBrk="1" hangingPunct="1">
              <a:lnSpc>
                <a:spcPct val="140000"/>
              </a:lnSpc>
              <a:buFont typeface="Wingdings" pitchFamily="2" charset="2"/>
              <a:buChar char="n"/>
            </a:pPr>
            <a:r>
              <a:rPr lang="en-US" altLang="zh-CN" sz="2200" dirty="0">
                <a:latin typeface="Times New Roman" pitchFamily="18" charset="0"/>
              </a:rPr>
              <a:t>T</a:t>
            </a:r>
            <a:r>
              <a:rPr lang="en-US" altLang="zh-CN" sz="2200" baseline="-25000" dirty="0">
                <a:latin typeface="Times New Roman" pitchFamily="18" charset="0"/>
              </a:rPr>
              <a:t>1</a:t>
            </a:r>
            <a:r>
              <a:rPr lang="zh-CN" altLang="en-US" sz="2200" dirty="0">
                <a:latin typeface="Times New Roman" pitchFamily="18" charset="0"/>
              </a:rPr>
              <a:t>将</a:t>
            </a:r>
            <a:r>
              <a:rPr lang="en-US" altLang="zh-CN" sz="2200" dirty="0">
                <a:latin typeface="Times New Roman" pitchFamily="18" charset="0"/>
              </a:rPr>
              <a:t>C</a:t>
            </a:r>
            <a:r>
              <a:rPr lang="zh-CN" altLang="en-US" sz="2200" dirty="0">
                <a:latin typeface="Times New Roman" pitchFamily="18" charset="0"/>
              </a:rPr>
              <a:t>值修改为</a:t>
            </a:r>
            <a:r>
              <a:rPr lang="en-US" altLang="zh-CN" sz="2200" dirty="0">
                <a:latin typeface="Times New Roman" pitchFamily="18" charset="0"/>
              </a:rPr>
              <a:t>200</a:t>
            </a:r>
          </a:p>
          <a:p>
            <a:pPr eaLnBrk="1" hangingPunct="1">
              <a:lnSpc>
                <a:spcPct val="140000"/>
              </a:lnSpc>
              <a:buFont typeface="Wingdings" pitchFamily="2" charset="2"/>
              <a:buChar char="n"/>
            </a:pPr>
            <a:r>
              <a:rPr lang="en-US" altLang="zh-CN" sz="2200" dirty="0">
                <a:latin typeface="Times New Roman" pitchFamily="18" charset="0"/>
              </a:rPr>
              <a:t>T</a:t>
            </a:r>
            <a:r>
              <a:rPr lang="en-US" altLang="zh-CN" sz="2200" baseline="-25000" dirty="0">
                <a:latin typeface="Times New Roman" pitchFamily="18" charset="0"/>
              </a:rPr>
              <a:t>2</a:t>
            </a:r>
            <a:r>
              <a:rPr lang="zh-CN" altLang="en-US" sz="2200" dirty="0">
                <a:latin typeface="Times New Roman" pitchFamily="18" charset="0"/>
              </a:rPr>
              <a:t>读到</a:t>
            </a:r>
            <a:r>
              <a:rPr lang="en-US" altLang="zh-CN" sz="2200" dirty="0">
                <a:latin typeface="Times New Roman" pitchFamily="18" charset="0"/>
              </a:rPr>
              <a:t>C</a:t>
            </a:r>
            <a:r>
              <a:rPr lang="zh-CN" altLang="en-US" sz="2200" dirty="0">
                <a:latin typeface="Times New Roman" pitchFamily="18" charset="0"/>
              </a:rPr>
              <a:t>为</a:t>
            </a:r>
            <a:r>
              <a:rPr lang="en-US" altLang="zh-CN" sz="2200" dirty="0">
                <a:latin typeface="Times New Roman" pitchFamily="18" charset="0"/>
              </a:rPr>
              <a:t>200</a:t>
            </a:r>
          </a:p>
          <a:p>
            <a:pPr eaLnBrk="1" hangingPunct="1">
              <a:lnSpc>
                <a:spcPct val="140000"/>
              </a:lnSpc>
              <a:buFont typeface="Wingdings" pitchFamily="2" charset="2"/>
              <a:buChar char="n"/>
            </a:pPr>
            <a:r>
              <a:rPr lang="en-US" altLang="zh-CN" sz="2200" dirty="0">
                <a:latin typeface="Times New Roman" pitchFamily="18" charset="0"/>
              </a:rPr>
              <a:t>T</a:t>
            </a:r>
            <a:r>
              <a:rPr lang="en-US" altLang="zh-CN" sz="2200" baseline="-25000" dirty="0">
                <a:latin typeface="Times New Roman" pitchFamily="18" charset="0"/>
              </a:rPr>
              <a:t>1</a:t>
            </a:r>
            <a:r>
              <a:rPr lang="zh-CN" altLang="en-US" sz="2200" dirty="0">
                <a:latin typeface="Times New Roman" pitchFamily="18" charset="0"/>
              </a:rPr>
              <a:t>由于某种原因撤销，其修改作废，</a:t>
            </a:r>
            <a:r>
              <a:rPr lang="en-US" altLang="zh-CN" sz="2200" dirty="0">
                <a:latin typeface="Times New Roman" pitchFamily="18" charset="0"/>
              </a:rPr>
              <a:t>C</a:t>
            </a:r>
            <a:r>
              <a:rPr lang="zh-CN" altLang="en-US" sz="2200" dirty="0">
                <a:latin typeface="Times New Roman" pitchFamily="18" charset="0"/>
              </a:rPr>
              <a:t>恢复原值</a:t>
            </a:r>
            <a:r>
              <a:rPr lang="en-US" altLang="zh-CN" sz="2200" dirty="0">
                <a:latin typeface="Times New Roman" pitchFamily="18" charset="0"/>
              </a:rPr>
              <a:t>100 </a:t>
            </a:r>
            <a:r>
              <a:rPr lang="zh-CN" altLang="en-US" sz="2200" dirty="0"/>
              <a:t>。</a:t>
            </a:r>
          </a:p>
          <a:p>
            <a:pPr eaLnBrk="1" hangingPunct="1">
              <a:lnSpc>
                <a:spcPct val="140000"/>
              </a:lnSpc>
              <a:buFont typeface="Wingdings" pitchFamily="2" charset="2"/>
              <a:buChar char="n"/>
            </a:pPr>
            <a:r>
              <a:rPr lang="zh-CN" altLang="en-US" sz="2200" dirty="0">
                <a:latin typeface="Times New Roman" pitchFamily="18" charset="0"/>
              </a:rPr>
              <a:t>这时</a:t>
            </a:r>
            <a:r>
              <a:rPr lang="en-US" altLang="zh-CN" sz="2200" dirty="0">
                <a:latin typeface="Times New Roman" pitchFamily="18" charset="0"/>
              </a:rPr>
              <a:t>T</a:t>
            </a:r>
            <a:r>
              <a:rPr lang="en-US" altLang="zh-CN" sz="2200" baseline="-25000" dirty="0">
                <a:latin typeface="Times New Roman" pitchFamily="18" charset="0"/>
              </a:rPr>
              <a:t>2</a:t>
            </a:r>
            <a:r>
              <a:rPr lang="zh-CN" altLang="en-US" sz="2200" dirty="0">
                <a:latin typeface="Times New Roman" pitchFamily="18" charset="0"/>
              </a:rPr>
              <a:t>读到的</a:t>
            </a:r>
            <a:r>
              <a:rPr lang="en-US" altLang="zh-CN" sz="2200" dirty="0">
                <a:latin typeface="Times New Roman" pitchFamily="18" charset="0"/>
              </a:rPr>
              <a:t>C</a:t>
            </a:r>
            <a:r>
              <a:rPr lang="zh-CN" altLang="en-US" sz="2200" dirty="0">
                <a:latin typeface="Times New Roman" pitchFamily="18" charset="0"/>
              </a:rPr>
              <a:t>为</a:t>
            </a:r>
            <a:r>
              <a:rPr lang="en-US" altLang="zh-CN" sz="2200" dirty="0">
                <a:latin typeface="Times New Roman" pitchFamily="18" charset="0"/>
              </a:rPr>
              <a:t>200</a:t>
            </a:r>
            <a:r>
              <a:rPr lang="zh-CN" altLang="en-US" sz="2200" dirty="0">
                <a:latin typeface="Times New Roman" pitchFamily="18" charset="0"/>
              </a:rPr>
              <a:t>，与数据库内容不一致，就是“脏”数据 </a:t>
            </a:r>
            <a:endParaRPr lang="zh-CN" altLang="en-US" sz="2200" dirty="0"/>
          </a:p>
        </p:txBody>
      </p:sp>
      <p:graphicFrame>
        <p:nvGraphicFramePr>
          <p:cNvPr id="17412" name="Group 4"/>
          <p:cNvGraphicFramePr>
            <a:graphicFrameLocks noGrp="1"/>
          </p:cNvGraphicFramePr>
          <p:nvPr>
            <p:ph sz="half" idx="4294967295"/>
            <p:extLst>
              <p:ext uri="{D42A27DB-BD31-4B8C-83A1-F6EECF244321}">
                <p14:modId xmlns:p14="http://schemas.microsoft.com/office/powerpoint/2010/main" val="2069660367"/>
              </p:ext>
            </p:extLst>
          </p:nvPr>
        </p:nvGraphicFramePr>
        <p:xfrm>
          <a:off x="611188" y="1059582"/>
          <a:ext cx="3967162" cy="3294177"/>
        </p:xfrm>
        <a:graphic>
          <a:graphicData uri="http://schemas.openxmlformats.org/drawingml/2006/table">
            <a:tbl>
              <a:tblPr/>
              <a:tblGrid>
                <a:gridCol w="1984375">
                  <a:extLst>
                    <a:ext uri="{9D8B030D-6E8A-4147-A177-3AD203B41FA5}">
                      <a16:colId xmlns:a16="http://schemas.microsoft.com/office/drawing/2014/main" val="20000"/>
                    </a:ext>
                  </a:extLst>
                </a:gridCol>
                <a:gridCol w="1982787">
                  <a:extLst>
                    <a:ext uri="{9D8B030D-6E8A-4147-A177-3AD203B41FA5}">
                      <a16:colId xmlns:a16="http://schemas.microsoft.com/office/drawing/2014/main" val="20001"/>
                    </a:ext>
                  </a:extLst>
                </a:gridCol>
              </a:tblGrid>
              <a:tr h="34517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R(C)=100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C←C*2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2759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W(C)=200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altLang="zh-CN"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R(C)=200</a:t>
                      </a:r>
                      <a:endParaRPr kumimoji="0" lang="en-US" altLang="zh-CN"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ROLLBACK</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2759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r>
                        <a:rPr kumimoji="0" lang="zh-CN" alt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恢复为</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2759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bl>
          </a:graphicData>
        </a:graphic>
      </p:graphicFrame>
      <p:sp>
        <p:nvSpPr>
          <p:cNvPr id="17449" name="Rectangle 178"/>
          <p:cNvSpPr>
            <a:spLocks noChangeArrowheads="1"/>
          </p:cNvSpPr>
          <p:nvPr/>
        </p:nvSpPr>
        <p:spPr bwMode="auto">
          <a:xfrm>
            <a:off x="319088" y="617538"/>
            <a:ext cx="1190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ctr">
              <a:spcBef>
                <a:spcPct val="20000"/>
              </a:spcBef>
              <a:buSzPct val="100000"/>
              <a:buFont typeface="Wingdings" pitchFamily="2" charset="2"/>
              <a:buNone/>
            </a:pPr>
            <a:r>
              <a:rPr lang="zh-CN" altLang="zh-CN" sz="2600" b="1">
                <a:latin typeface="Times New Roman" pitchFamily="18" charset="0"/>
              </a:rPr>
              <a:t>例如：</a:t>
            </a:r>
          </a:p>
        </p:txBody>
      </p:sp>
      <p:sp>
        <p:nvSpPr>
          <p:cNvPr id="2" name="椭圆 1"/>
          <p:cNvSpPr/>
          <p:nvPr/>
        </p:nvSpPr>
        <p:spPr bwMode="auto">
          <a:xfrm>
            <a:off x="770384" y="1347614"/>
            <a:ext cx="1569368" cy="108096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8" name="椭圆 7"/>
          <p:cNvSpPr/>
          <p:nvPr/>
        </p:nvSpPr>
        <p:spPr bwMode="auto">
          <a:xfrm>
            <a:off x="2786608" y="2643758"/>
            <a:ext cx="1569368" cy="43204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椭圆 8"/>
          <p:cNvSpPr/>
          <p:nvPr/>
        </p:nvSpPr>
        <p:spPr bwMode="auto">
          <a:xfrm>
            <a:off x="842392" y="3147814"/>
            <a:ext cx="1641376" cy="108083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爆炸形 2 9"/>
          <p:cNvSpPr/>
          <p:nvPr/>
        </p:nvSpPr>
        <p:spPr bwMode="auto">
          <a:xfrm>
            <a:off x="2697235" y="3422477"/>
            <a:ext cx="2433464" cy="1224136"/>
          </a:xfrm>
          <a:prstGeom prst="irregularSeal2">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algn="ctr"/>
            <a:r>
              <a:rPr kumimoji="0" lang="zh-CN" altLang="en-US" sz="2000" b="1" i="0" u="none" strike="noStrike" cap="none" normalizeH="0" baseline="0" dirty="0">
                <a:ln>
                  <a:noFill/>
                </a:ln>
                <a:solidFill>
                  <a:schemeClr val="bg1"/>
                </a:solidFill>
                <a:effectLst/>
                <a:latin typeface="Arial" pitchFamily="34" charset="0"/>
                <a:ea typeface="宋体" pitchFamily="2" charset="-122"/>
              </a:rPr>
              <a:t>修改</a:t>
            </a:r>
            <a:r>
              <a:rPr lang="zh-CN" altLang="en-US" sz="2000" b="1" dirty="0">
                <a:solidFill>
                  <a:schemeClr val="bg1"/>
                </a:solidFill>
              </a:rPr>
              <a:t>－</a:t>
            </a:r>
            <a:r>
              <a:rPr kumimoji="0" lang="zh-CN" altLang="en-US" sz="2000" b="1" i="0" u="none" strike="noStrike" cap="none" normalizeH="0" baseline="0" dirty="0">
                <a:ln>
                  <a:noFill/>
                </a:ln>
                <a:solidFill>
                  <a:schemeClr val="bg1"/>
                </a:solidFill>
                <a:effectLst/>
                <a:latin typeface="Arial" pitchFamily="34" charset="0"/>
                <a:ea typeface="宋体" pitchFamily="2" charset="-122"/>
              </a:rPr>
              <a:t>读</a:t>
            </a:r>
          </a:p>
        </p:txBody>
      </p:sp>
      <p:sp>
        <p:nvSpPr>
          <p:cNvPr id="11" name="Rectangle 178"/>
          <p:cNvSpPr>
            <a:spLocks noChangeArrowheads="1"/>
          </p:cNvSpPr>
          <p:nvPr/>
        </p:nvSpPr>
        <p:spPr bwMode="auto">
          <a:xfrm>
            <a:off x="1331640" y="4461669"/>
            <a:ext cx="1636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Font typeface="Wingdings" pitchFamily="2" charset="2"/>
              <a:buNone/>
            </a:pPr>
            <a:r>
              <a:rPr lang="zh-CN" altLang="zh-CN" sz="1800" dirty="0">
                <a:latin typeface="华文楷体" panose="02010600040101010101" pitchFamily="2" charset="-122"/>
                <a:ea typeface="华文楷体" panose="02010600040101010101" pitchFamily="2" charset="-122"/>
              </a:rPr>
              <a:t>读“脏”数据 </a:t>
            </a:r>
          </a:p>
        </p:txBody>
      </p:sp>
    </p:spTree>
    <p:extLst>
      <p:ext uri="{BB962C8B-B14F-4D97-AF65-F5344CB8AC3E}">
        <p14:creationId xmlns:p14="http://schemas.microsoft.com/office/powerpoint/2010/main" val="4115521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49"/>
                                        </p:tgtEl>
                                        <p:attrNameLst>
                                          <p:attrName>style.visibility</p:attrName>
                                        </p:attrNameLst>
                                      </p:cBhvr>
                                      <p:to>
                                        <p:strVal val="visible"/>
                                      </p:to>
                                    </p:set>
                                    <p:animEffect transition="in" filter="fade">
                                      <p:cBhvr>
                                        <p:cTn id="7" dur="500"/>
                                        <p:tgtEl>
                                          <p:spTgt spid="1744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fade">
                                      <p:cBhvr>
                                        <p:cTn id="11" dur="500"/>
                                        <p:tgtEl>
                                          <p:spTgt spid="174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411">
                                            <p:txEl>
                                              <p:pRg st="0" end="0"/>
                                            </p:txEl>
                                          </p:spTgt>
                                        </p:tgtEl>
                                        <p:attrNameLst>
                                          <p:attrName>style.visibility</p:attrName>
                                        </p:attrNameLst>
                                      </p:cBhvr>
                                      <p:to>
                                        <p:strVal val="visible"/>
                                      </p:to>
                                    </p:set>
                                    <p:animEffect transition="in" filter="wipe(left)">
                                      <p:cBhvr>
                                        <p:cTn id="16" dur="500"/>
                                        <p:tgtEl>
                                          <p:spTgt spid="17411">
                                            <p:txEl>
                                              <p:pRg st="0" end="0"/>
                                            </p:txEl>
                                          </p:spTgt>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411">
                                            <p:txEl>
                                              <p:pRg st="1" end="1"/>
                                            </p:txEl>
                                          </p:spTgt>
                                        </p:tgtEl>
                                        <p:attrNameLst>
                                          <p:attrName>style.visibility</p:attrName>
                                        </p:attrNameLst>
                                      </p:cBhvr>
                                      <p:to>
                                        <p:strVal val="visible"/>
                                      </p:to>
                                    </p:set>
                                    <p:animEffect transition="in" filter="wipe(left)">
                                      <p:cBhvr>
                                        <p:cTn id="25" dur="500"/>
                                        <p:tgtEl>
                                          <p:spTgt spid="17411">
                                            <p:txEl>
                                              <p:pRg st="1" end="1"/>
                                            </p:txEl>
                                          </p:spTgt>
                                        </p:tgtEl>
                                      </p:cBhvr>
                                    </p:animEffect>
                                  </p:childTnLst>
                                </p:cTn>
                              </p:par>
                            </p:childTnLst>
                          </p:cTn>
                        </p:par>
                        <p:par>
                          <p:cTn id="26" fill="hold">
                            <p:stCondLst>
                              <p:cond delay="500"/>
                            </p:stCondLst>
                            <p:childTnLst>
                              <p:par>
                                <p:cTn id="27" presetID="21"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2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411">
                                            <p:txEl>
                                              <p:pRg st="2" end="2"/>
                                            </p:txEl>
                                          </p:spTgt>
                                        </p:tgtEl>
                                        <p:attrNameLst>
                                          <p:attrName>style.visibility</p:attrName>
                                        </p:attrNameLst>
                                      </p:cBhvr>
                                      <p:to>
                                        <p:strVal val="visible"/>
                                      </p:to>
                                    </p:set>
                                    <p:animEffect transition="in" filter="wipe(left)">
                                      <p:cBhvr>
                                        <p:cTn id="34" dur="500"/>
                                        <p:tgtEl>
                                          <p:spTgt spid="17411">
                                            <p:txEl>
                                              <p:pRg st="2" end="2"/>
                                            </p:txEl>
                                          </p:spTgt>
                                        </p:tgtEl>
                                      </p:cBhvr>
                                    </p:animEffect>
                                  </p:childTnLst>
                                </p:cTn>
                              </p:par>
                            </p:childTnLst>
                          </p:cTn>
                        </p:par>
                        <p:par>
                          <p:cTn id="35" fill="hold">
                            <p:stCondLst>
                              <p:cond delay="500"/>
                            </p:stCondLst>
                            <p:childTnLst>
                              <p:par>
                                <p:cTn id="36" presetID="21" presetClass="entr" presetSubtype="1"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heel(1)">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411">
                                            <p:txEl>
                                              <p:pRg st="3" end="3"/>
                                            </p:txEl>
                                          </p:spTgt>
                                        </p:tgtEl>
                                        <p:attrNameLst>
                                          <p:attrName>style.visibility</p:attrName>
                                        </p:attrNameLst>
                                      </p:cBhvr>
                                      <p:to>
                                        <p:strVal val="visible"/>
                                      </p:to>
                                    </p:set>
                                    <p:animEffect transition="in" filter="wipe(left)">
                                      <p:cBhvr>
                                        <p:cTn id="43" dur="500"/>
                                        <p:tgtEl>
                                          <p:spTgt spid="17411">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17449" grpId="0"/>
      <p:bldP spid="2"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914400" y="192088"/>
            <a:ext cx="7391400" cy="422275"/>
          </a:xfrm>
        </p:spPr>
        <p:txBody>
          <a:bodyPr lIns="90170" tIns="46990" rIns="90170" bIns="46990"/>
          <a:lstStyle/>
          <a:p>
            <a:pPr eaLnBrk="1" hangingPunct="1"/>
            <a:r>
              <a:rPr lang="en-US" altLang="zh-CN" sz="3600" dirty="0"/>
              <a:t>3. </a:t>
            </a:r>
            <a:r>
              <a:rPr lang="zh-CN" altLang="en-US" sz="3600" dirty="0"/>
              <a:t>不可重复读</a:t>
            </a:r>
          </a:p>
        </p:txBody>
      </p:sp>
      <p:sp>
        <p:nvSpPr>
          <p:cNvPr id="15363" name="Rectangle 3"/>
          <p:cNvSpPr>
            <a:spLocks noGrp="1" noChangeArrowheads="1"/>
          </p:cNvSpPr>
          <p:nvPr>
            <p:ph type="body" idx="4294967295"/>
          </p:nvPr>
        </p:nvSpPr>
        <p:spPr>
          <a:xfrm>
            <a:off x="457200" y="950913"/>
            <a:ext cx="8229600" cy="3792537"/>
          </a:xfrm>
        </p:spPr>
        <p:txBody>
          <a:bodyPr/>
          <a:lstStyle/>
          <a:p>
            <a:pPr algn="just" eaLnBrk="1" hangingPunct="1">
              <a:lnSpc>
                <a:spcPct val="130000"/>
              </a:lnSpc>
            </a:pPr>
            <a:r>
              <a:rPr lang="zh-CN" altLang="en-US" dirty="0"/>
              <a:t>不可重复读是指事务</a:t>
            </a:r>
            <a:r>
              <a:rPr lang="en-US" altLang="zh-CN" dirty="0"/>
              <a:t>T</a:t>
            </a:r>
            <a:r>
              <a:rPr lang="en-US" altLang="zh-CN" baseline="-25000" dirty="0"/>
              <a:t>1</a:t>
            </a:r>
            <a:r>
              <a:rPr lang="zh-CN" altLang="en-US" dirty="0"/>
              <a:t>读取数据后，事务</a:t>
            </a:r>
            <a:r>
              <a:rPr lang="en-US" altLang="zh-CN" dirty="0"/>
              <a:t>T</a:t>
            </a:r>
            <a:r>
              <a:rPr lang="en-US" altLang="zh-CN" baseline="-25000" dirty="0"/>
              <a:t>2</a:t>
            </a:r>
          </a:p>
          <a:p>
            <a:pPr algn="just" eaLnBrk="1" hangingPunct="1">
              <a:lnSpc>
                <a:spcPct val="130000"/>
              </a:lnSpc>
              <a:buFont typeface="Wingdings" pitchFamily="2" charset="2"/>
              <a:buNone/>
            </a:pPr>
            <a:r>
              <a:rPr lang="en-US" altLang="zh-CN" dirty="0"/>
              <a:t>    </a:t>
            </a:r>
            <a:r>
              <a:rPr lang="zh-CN" altLang="en-US" dirty="0"/>
              <a:t>执行更新操作，使</a:t>
            </a:r>
            <a:r>
              <a:rPr lang="en-US" altLang="zh-CN" dirty="0"/>
              <a:t>T</a:t>
            </a:r>
            <a:r>
              <a:rPr lang="en-US" altLang="zh-CN" baseline="-25000" dirty="0"/>
              <a:t>1</a:t>
            </a:r>
            <a:r>
              <a:rPr lang="zh-CN" altLang="en-US" dirty="0"/>
              <a:t>无法再现前一次读取结果。</a:t>
            </a:r>
            <a:endParaRPr lang="zh-CN" altLang="en-US" sz="3200" dirty="0"/>
          </a:p>
        </p:txBody>
      </p:sp>
      <p:sp>
        <p:nvSpPr>
          <p:cNvPr id="4" name="爆炸形 2 3"/>
          <p:cNvSpPr/>
          <p:nvPr/>
        </p:nvSpPr>
        <p:spPr bwMode="auto">
          <a:xfrm>
            <a:off x="2771800" y="2355726"/>
            <a:ext cx="2433464" cy="1224136"/>
          </a:xfrm>
          <a:prstGeom prst="irregularSeal2">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读－更新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不可重复读（续）</a:t>
            </a:r>
          </a:p>
        </p:txBody>
      </p:sp>
      <p:sp>
        <p:nvSpPr>
          <p:cNvPr id="17411" name="Rectangle 3"/>
          <p:cNvSpPr>
            <a:spLocks noGrp="1" noChangeArrowheads="1"/>
          </p:cNvSpPr>
          <p:nvPr>
            <p:ph type="body" sz="half" idx="4294967295"/>
          </p:nvPr>
        </p:nvSpPr>
        <p:spPr>
          <a:xfrm>
            <a:off x="4859338" y="1274763"/>
            <a:ext cx="4038600" cy="3371850"/>
          </a:xfrm>
        </p:spPr>
        <p:txBody>
          <a:bodyPr/>
          <a:lstStyle/>
          <a:p>
            <a:pPr eaLnBrk="1" hangingPunct="1">
              <a:lnSpc>
                <a:spcPct val="140000"/>
              </a:lnSpc>
              <a:buFont typeface="Wingdings" pitchFamily="2" charset="2"/>
              <a:buChar char="n"/>
            </a:pPr>
            <a:r>
              <a:rPr lang="en-US" altLang="zh-CN" sz="2200" dirty="0"/>
              <a:t>T</a:t>
            </a:r>
            <a:r>
              <a:rPr lang="en-US" altLang="zh-CN" sz="2200" baseline="-25000" dirty="0"/>
              <a:t>1</a:t>
            </a:r>
            <a:r>
              <a:rPr lang="zh-CN" altLang="en-US" sz="2200" dirty="0"/>
              <a:t>读取</a:t>
            </a:r>
            <a:r>
              <a:rPr lang="en-US" altLang="zh-CN" sz="2200" dirty="0"/>
              <a:t>B=100</a:t>
            </a:r>
            <a:r>
              <a:rPr lang="zh-CN" altLang="en-US" sz="2200" dirty="0"/>
              <a:t>进行运算</a:t>
            </a:r>
          </a:p>
          <a:p>
            <a:pPr eaLnBrk="1" hangingPunct="1">
              <a:lnSpc>
                <a:spcPct val="140000"/>
              </a:lnSpc>
              <a:buFont typeface="Wingdings" pitchFamily="2" charset="2"/>
              <a:buChar char="n"/>
            </a:pPr>
            <a:r>
              <a:rPr lang="en-US" altLang="zh-CN" sz="2200" dirty="0"/>
              <a:t>T</a:t>
            </a:r>
            <a:r>
              <a:rPr lang="en-US" altLang="zh-CN" sz="2200" baseline="-25000" dirty="0"/>
              <a:t>2</a:t>
            </a:r>
            <a:r>
              <a:rPr lang="zh-CN" altLang="en-US" sz="2200" dirty="0"/>
              <a:t>读取同一数据</a:t>
            </a:r>
            <a:r>
              <a:rPr lang="en-US" altLang="zh-CN" sz="2200" dirty="0"/>
              <a:t>B</a:t>
            </a:r>
            <a:r>
              <a:rPr lang="zh-CN" altLang="en-US" sz="2200" dirty="0"/>
              <a:t>，对其进行修改后将</a:t>
            </a:r>
            <a:r>
              <a:rPr lang="en-US" altLang="zh-CN" sz="2200" dirty="0"/>
              <a:t>B=200</a:t>
            </a:r>
            <a:r>
              <a:rPr lang="zh-CN" altLang="en-US" sz="2200" dirty="0"/>
              <a:t>写回数据库。</a:t>
            </a:r>
          </a:p>
          <a:p>
            <a:pPr eaLnBrk="1" hangingPunct="1">
              <a:lnSpc>
                <a:spcPct val="140000"/>
              </a:lnSpc>
              <a:buFont typeface="Wingdings" pitchFamily="2" charset="2"/>
              <a:buChar char="n"/>
            </a:pPr>
            <a:r>
              <a:rPr lang="en-US" altLang="zh-CN" sz="2200" dirty="0"/>
              <a:t>T</a:t>
            </a:r>
            <a:r>
              <a:rPr lang="en-US" altLang="zh-CN" sz="2200" baseline="-25000" dirty="0"/>
              <a:t>1</a:t>
            </a:r>
            <a:r>
              <a:rPr lang="zh-CN" altLang="en-US" sz="2200" dirty="0"/>
              <a:t>为了对读取值校对重读</a:t>
            </a:r>
            <a:r>
              <a:rPr lang="en-US" altLang="zh-CN" sz="2200" dirty="0"/>
              <a:t>B</a:t>
            </a:r>
            <a:r>
              <a:rPr lang="zh-CN" altLang="en-US" sz="2200" dirty="0"/>
              <a:t>，</a:t>
            </a:r>
            <a:r>
              <a:rPr lang="en-US" altLang="zh-CN" sz="2200" dirty="0"/>
              <a:t>B</a:t>
            </a:r>
            <a:r>
              <a:rPr lang="zh-CN" altLang="en-US" sz="2200" dirty="0"/>
              <a:t>已为</a:t>
            </a:r>
            <a:r>
              <a:rPr lang="en-US" altLang="zh-CN" sz="2200" dirty="0"/>
              <a:t>200</a:t>
            </a:r>
            <a:r>
              <a:rPr lang="zh-CN" altLang="en-US" sz="2200" dirty="0"/>
              <a:t>，与第一次读取值不一致 </a:t>
            </a:r>
          </a:p>
        </p:txBody>
      </p:sp>
      <p:graphicFrame>
        <p:nvGraphicFramePr>
          <p:cNvPr id="17412" name="Group 4"/>
          <p:cNvGraphicFramePr>
            <a:graphicFrameLocks noGrp="1"/>
          </p:cNvGraphicFramePr>
          <p:nvPr>
            <p:ph sz="half" idx="4294967295"/>
            <p:extLst>
              <p:ext uri="{D42A27DB-BD31-4B8C-83A1-F6EECF244321}">
                <p14:modId xmlns:p14="http://schemas.microsoft.com/office/powerpoint/2010/main" val="1249389132"/>
              </p:ext>
            </p:extLst>
          </p:nvPr>
        </p:nvGraphicFramePr>
        <p:xfrm>
          <a:off x="611188" y="997570"/>
          <a:ext cx="3967162" cy="3621673"/>
        </p:xfrm>
        <a:graphic>
          <a:graphicData uri="http://schemas.openxmlformats.org/drawingml/2006/table">
            <a:tbl>
              <a:tblPr/>
              <a:tblGrid>
                <a:gridCol w="1984375">
                  <a:extLst>
                    <a:ext uri="{9D8B030D-6E8A-4147-A177-3AD203B41FA5}">
                      <a16:colId xmlns:a16="http://schemas.microsoft.com/office/drawing/2014/main" val="20000"/>
                    </a:ext>
                  </a:extLst>
                </a:gridCol>
                <a:gridCol w="1982787">
                  <a:extLst>
                    <a:ext uri="{9D8B030D-6E8A-4147-A177-3AD203B41FA5}">
                      <a16:colId xmlns:a16="http://schemas.microsoft.com/office/drawing/2014/main" val="20001"/>
                    </a:ext>
                  </a:extLst>
                </a:gridCol>
              </a:tblGrid>
              <a:tr h="34517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R(A)=50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R(B)=100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275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275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(B)=200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R(B)=200</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=250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验算不对</a:t>
                      </a: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
        <p:nvSpPr>
          <p:cNvPr id="17449" name="Rectangle 178"/>
          <p:cNvSpPr>
            <a:spLocks noChangeArrowheads="1"/>
          </p:cNvSpPr>
          <p:nvPr/>
        </p:nvSpPr>
        <p:spPr bwMode="auto">
          <a:xfrm>
            <a:off x="319088" y="555526"/>
            <a:ext cx="11906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ctr">
              <a:spcBef>
                <a:spcPct val="20000"/>
              </a:spcBef>
              <a:buSzPct val="100000"/>
              <a:buFont typeface="Wingdings" pitchFamily="2" charset="2"/>
              <a:buNone/>
            </a:pPr>
            <a:r>
              <a:rPr lang="zh-CN" altLang="zh-CN" sz="2600" b="1">
                <a:latin typeface="Times New Roman" pitchFamily="18" charset="0"/>
              </a:rPr>
              <a:t>例如：</a:t>
            </a:r>
          </a:p>
        </p:txBody>
      </p:sp>
      <p:sp>
        <p:nvSpPr>
          <p:cNvPr id="2" name="椭圆 1"/>
          <p:cNvSpPr/>
          <p:nvPr/>
        </p:nvSpPr>
        <p:spPr bwMode="auto">
          <a:xfrm>
            <a:off x="626368" y="1337866"/>
            <a:ext cx="1569368" cy="108096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8" name="椭圆 7"/>
          <p:cNvSpPr/>
          <p:nvPr/>
        </p:nvSpPr>
        <p:spPr bwMode="auto">
          <a:xfrm>
            <a:off x="2786608" y="2273970"/>
            <a:ext cx="1569368" cy="108096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椭圆 8"/>
          <p:cNvSpPr/>
          <p:nvPr/>
        </p:nvSpPr>
        <p:spPr bwMode="auto">
          <a:xfrm>
            <a:off x="770384" y="3210917"/>
            <a:ext cx="1497360" cy="152997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爆炸形 2 9"/>
          <p:cNvSpPr/>
          <p:nvPr/>
        </p:nvSpPr>
        <p:spPr bwMode="auto">
          <a:xfrm>
            <a:off x="2627784" y="3472330"/>
            <a:ext cx="2433464" cy="1224136"/>
          </a:xfrm>
          <a:prstGeom prst="irregularSeal2">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读－修改</a:t>
            </a:r>
          </a:p>
        </p:txBody>
      </p:sp>
      <p:sp>
        <p:nvSpPr>
          <p:cNvPr id="11" name="Text Box 177"/>
          <p:cNvSpPr txBox="1">
            <a:spLocks noChangeArrowheads="1"/>
          </p:cNvSpPr>
          <p:nvPr/>
        </p:nvSpPr>
        <p:spPr bwMode="auto">
          <a:xfrm>
            <a:off x="1926109" y="4555951"/>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Font typeface="Wingdings" pitchFamily="2" charset="2"/>
              <a:buNone/>
            </a:pPr>
            <a:r>
              <a:rPr lang="zh-CN" altLang="zh-CN" sz="1800" dirty="0">
                <a:latin typeface="华文楷体" panose="02010600040101010101" pitchFamily="2" charset="-122"/>
                <a:ea typeface="华文楷体" panose="02010600040101010101" pitchFamily="2" charset="-122"/>
              </a:rPr>
              <a:t>不可重复读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449"/>
                                        </p:tgtEl>
                                        <p:attrNameLst>
                                          <p:attrName>style.visibility</p:attrName>
                                        </p:attrNameLst>
                                      </p:cBhvr>
                                      <p:to>
                                        <p:strVal val="visible"/>
                                      </p:to>
                                    </p:set>
                                    <p:animEffect transition="in" filter="fade">
                                      <p:cBhvr>
                                        <p:cTn id="7" dur="500"/>
                                        <p:tgtEl>
                                          <p:spTgt spid="1744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fade">
                                      <p:cBhvr>
                                        <p:cTn id="11" dur="500"/>
                                        <p:tgtEl>
                                          <p:spTgt spid="174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411">
                                            <p:txEl>
                                              <p:pRg st="0" end="0"/>
                                            </p:txEl>
                                          </p:spTgt>
                                        </p:tgtEl>
                                        <p:attrNameLst>
                                          <p:attrName>style.visibility</p:attrName>
                                        </p:attrNameLst>
                                      </p:cBhvr>
                                      <p:to>
                                        <p:strVal val="visible"/>
                                      </p:to>
                                    </p:set>
                                    <p:animEffect transition="in" filter="wipe(left)">
                                      <p:cBhvr>
                                        <p:cTn id="16" dur="500"/>
                                        <p:tgtEl>
                                          <p:spTgt spid="17411">
                                            <p:txEl>
                                              <p:pRg st="0" end="0"/>
                                            </p:txEl>
                                          </p:spTgt>
                                        </p:tgtEl>
                                      </p:cBhvr>
                                    </p:animEffect>
                                  </p:childTnLst>
                                </p:cTn>
                              </p:par>
                            </p:childTnLst>
                          </p:cTn>
                        </p:par>
                        <p:par>
                          <p:cTn id="17" fill="hold">
                            <p:stCondLst>
                              <p:cond delay="500"/>
                            </p:stCondLst>
                            <p:childTnLst>
                              <p:par>
                                <p:cTn id="18" presetID="21" presetClass="entr" presetSubtype="1"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20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411">
                                            <p:txEl>
                                              <p:pRg st="1" end="1"/>
                                            </p:txEl>
                                          </p:spTgt>
                                        </p:tgtEl>
                                        <p:attrNameLst>
                                          <p:attrName>style.visibility</p:attrName>
                                        </p:attrNameLst>
                                      </p:cBhvr>
                                      <p:to>
                                        <p:strVal val="visible"/>
                                      </p:to>
                                    </p:set>
                                    <p:animEffect transition="in" filter="wipe(left)">
                                      <p:cBhvr>
                                        <p:cTn id="25" dur="500"/>
                                        <p:tgtEl>
                                          <p:spTgt spid="17411">
                                            <p:txEl>
                                              <p:pRg st="1" end="1"/>
                                            </p:txEl>
                                          </p:spTgt>
                                        </p:tgtEl>
                                      </p:cBhvr>
                                    </p:animEffect>
                                  </p:childTnLst>
                                </p:cTn>
                              </p:par>
                            </p:childTnLst>
                          </p:cTn>
                        </p:par>
                        <p:par>
                          <p:cTn id="26" fill="hold">
                            <p:stCondLst>
                              <p:cond delay="500"/>
                            </p:stCondLst>
                            <p:childTnLst>
                              <p:par>
                                <p:cTn id="27" presetID="21"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20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7411">
                                            <p:txEl>
                                              <p:pRg st="2" end="2"/>
                                            </p:txEl>
                                          </p:spTgt>
                                        </p:tgtEl>
                                        <p:attrNameLst>
                                          <p:attrName>style.visibility</p:attrName>
                                        </p:attrNameLst>
                                      </p:cBhvr>
                                      <p:to>
                                        <p:strVal val="visible"/>
                                      </p:to>
                                    </p:set>
                                    <p:animEffect transition="in" filter="wipe(left)">
                                      <p:cBhvr>
                                        <p:cTn id="34" dur="500"/>
                                        <p:tgtEl>
                                          <p:spTgt spid="17411">
                                            <p:txEl>
                                              <p:pRg st="2" end="2"/>
                                            </p:txEl>
                                          </p:spTgt>
                                        </p:tgtEl>
                                      </p:cBhvr>
                                    </p:animEffect>
                                  </p:childTnLst>
                                </p:cTn>
                              </p:par>
                            </p:childTnLst>
                          </p:cTn>
                        </p:par>
                        <p:par>
                          <p:cTn id="35" fill="hold">
                            <p:stCondLst>
                              <p:cond delay="500"/>
                            </p:stCondLst>
                            <p:childTnLst>
                              <p:par>
                                <p:cTn id="36" presetID="21" presetClass="entr" presetSubtype="1"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heel(1)">
                                      <p:cBhvr>
                                        <p:cTn id="38" dur="20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uiExpand="1" build="p"/>
      <p:bldP spid="17449" grpId="0"/>
      <p:bldP spid="2" grpId="0" animBg="1"/>
      <p:bldP spid="8" grpId="0" animBg="1"/>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*4. </a:t>
            </a:r>
            <a:r>
              <a:rPr lang="zh-CN" altLang="en-US" sz="3600" dirty="0"/>
              <a:t>幻读（</a:t>
            </a:r>
            <a:r>
              <a:rPr lang="en-US" altLang="zh-CN" sz="3600" dirty="0"/>
              <a:t> phantom row </a:t>
            </a:r>
            <a:r>
              <a:rPr lang="zh-CN" altLang="en-US" sz="3600" dirty="0"/>
              <a:t>）</a:t>
            </a:r>
            <a:endParaRPr lang="zh-CN" altLang="zh-CN" sz="3600" dirty="0"/>
          </a:p>
        </p:txBody>
      </p:sp>
      <p:sp>
        <p:nvSpPr>
          <p:cNvPr id="4" name="Rectangle 3"/>
          <p:cNvSpPr txBox="1">
            <a:spLocks noChangeArrowheads="1"/>
          </p:cNvSpPr>
          <p:nvPr/>
        </p:nvSpPr>
        <p:spPr bwMode="auto">
          <a:xfrm>
            <a:off x="251520" y="764565"/>
            <a:ext cx="8568952" cy="4255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eaLnBrk="1" hangingPunct="1">
              <a:lnSpc>
                <a:spcPct val="140000"/>
              </a:lnSpc>
              <a:spcBef>
                <a:spcPct val="60000"/>
              </a:spcBef>
            </a:pPr>
            <a:r>
              <a:rPr lang="zh-CN" altLang="zh-CN" sz="2400" kern="0" dirty="0"/>
              <a:t>幻读也称作幻影（</a:t>
            </a:r>
            <a:r>
              <a:rPr lang="en-US" altLang="zh-CN" sz="2400" kern="0" dirty="0"/>
              <a:t>phantom row</a:t>
            </a:r>
            <a:r>
              <a:rPr lang="zh-CN" altLang="zh-CN" sz="2400" kern="0" dirty="0"/>
              <a:t>）现象，是指事务</a:t>
            </a:r>
            <a:r>
              <a:rPr lang="en-US" altLang="zh-CN" sz="2400" kern="0" dirty="0"/>
              <a:t>T</a:t>
            </a:r>
            <a:r>
              <a:rPr lang="en-US" altLang="zh-CN" sz="2400" kern="0" baseline="-25000" dirty="0"/>
              <a:t>1</a:t>
            </a:r>
            <a:r>
              <a:rPr lang="zh-CN" altLang="zh-CN" sz="2400" kern="0" dirty="0"/>
              <a:t>读取数据后，事务</a:t>
            </a:r>
            <a:r>
              <a:rPr lang="en-US" altLang="zh-CN" sz="2400" kern="0" dirty="0"/>
              <a:t>T</a:t>
            </a:r>
            <a:r>
              <a:rPr lang="en-US" altLang="zh-CN" sz="2400" kern="0" baseline="-25000" dirty="0"/>
              <a:t>2</a:t>
            </a:r>
            <a:r>
              <a:rPr lang="zh-CN" altLang="zh-CN" sz="2400" kern="0" dirty="0"/>
              <a:t>执行插入或删除操作，使</a:t>
            </a:r>
            <a:r>
              <a:rPr lang="en-US" altLang="zh-CN" sz="2400" kern="0" dirty="0"/>
              <a:t>T</a:t>
            </a:r>
            <a:r>
              <a:rPr lang="en-US" altLang="zh-CN" sz="2400" kern="0" baseline="-25000" dirty="0"/>
              <a:t>1</a:t>
            </a:r>
            <a:r>
              <a:rPr lang="zh-CN" altLang="zh-CN" sz="2400" kern="0" dirty="0"/>
              <a:t>无法再现前一次读取结果。</a:t>
            </a:r>
            <a:endParaRPr lang="en-US" altLang="zh-CN" sz="2400" kern="0" dirty="0"/>
          </a:p>
          <a:p>
            <a:pPr eaLnBrk="1" hangingPunct="1">
              <a:lnSpc>
                <a:spcPct val="140000"/>
              </a:lnSpc>
              <a:spcBef>
                <a:spcPct val="60000"/>
              </a:spcBef>
              <a:buFont typeface="Wingdings" pitchFamily="2" charset="2"/>
              <a:buNone/>
            </a:pPr>
            <a:r>
              <a:rPr lang="zh-CN" altLang="en-US" sz="2000" kern="0" dirty="0"/>
              <a:t>（</a:t>
            </a:r>
            <a:r>
              <a:rPr lang="en-US" altLang="zh-CN" sz="2000" kern="0" dirty="0"/>
              <a:t>1</a:t>
            </a:r>
            <a:r>
              <a:rPr lang="zh-CN" altLang="en-US" sz="2000" kern="0" dirty="0"/>
              <a:t>）事务</a:t>
            </a:r>
            <a:r>
              <a:rPr lang="en-US" altLang="zh-CN" sz="2000" kern="0" dirty="0"/>
              <a:t>T</a:t>
            </a:r>
            <a:r>
              <a:rPr lang="en-US" altLang="zh-CN" sz="2000" kern="0" baseline="-25000" dirty="0"/>
              <a:t>1</a:t>
            </a:r>
            <a:r>
              <a:rPr lang="zh-CN" altLang="en-US" sz="2000" kern="0" dirty="0"/>
              <a:t>按一定条件从数据库中读取某些数据记录后，</a:t>
            </a:r>
            <a:r>
              <a:rPr lang="zh-CN" altLang="en-US" sz="2000" kern="0" dirty="0">
                <a:solidFill>
                  <a:srgbClr val="FF00FF"/>
                </a:solidFill>
              </a:rPr>
              <a:t>事务</a:t>
            </a:r>
            <a:r>
              <a:rPr lang="en-US" altLang="zh-CN" sz="2000" kern="0" dirty="0">
                <a:solidFill>
                  <a:srgbClr val="FF00FF"/>
                </a:solidFill>
              </a:rPr>
              <a:t>T</a:t>
            </a:r>
            <a:r>
              <a:rPr lang="en-US" altLang="zh-CN" sz="2000" kern="0" baseline="-25000" dirty="0">
                <a:solidFill>
                  <a:srgbClr val="FF00FF"/>
                </a:solidFill>
              </a:rPr>
              <a:t>2</a:t>
            </a:r>
            <a:r>
              <a:rPr lang="zh-CN" altLang="en-US" sz="2000" kern="0" dirty="0">
                <a:solidFill>
                  <a:srgbClr val="FF00FF"/>
                </a:solidFill>
              </a:rPr>
              <a:t>删除了其中部分记录</a:t>
            </a:r>
            <a:r>
              <a:rPr lang="zh-CN" altLang="en-US" sz="2000" kern="0" dirty="0"/>
              <a:t>，当</a:t>
            </a:r>
            <a:r>
              <a:rPr lang="en-US" altLang="zh-CN" sz="2000" kern="0" dirty="0"/>
              <a:t>T</a:t>
            </a:r>
            <a:r>
              <a:rPr lang="en-US" altLang="zh-CN" sz="2000" kern="0" baseline="-25000" dirty="0"/>
              <a:t>1</a:t>
            </a:r>
            <a:r>
              <a:rPr lang="zh-CN" altLang="en-US" sz="2000" kern="0" dirty="0"/>
              <a:t>再次按相同条件读取数据时，发现某些记录“神秘地”消失了。 </a:t>
            </a:r>
          </a:p>
          <a:p>
            <a:pPr eaLnBrk="1" hangingPunct="1">
              <a:lnSpc>
                <a:spcPct val="140000"/>
              </a:lnSpc>
              <a:buFont typeface="Wingdings" pitchFamily="2" charset="2"/>
              <a:buNone/>
            </a:pPr>
            <a:r>
              <a:rPr lang="zh-CN" altLang="en-US" sz="2000" kern="0" dirty="0"/>
              <a:t>（</a:t>
            </a:r>
            <a:r>
              <a:rPr lang="en-US" altLang="zh-CN" sz="2000" kern="0" dirty="0"/>
              <a:t>2</a:t>
            </a:r>
            <a:r>
              <a:rPr lang="zh-CN" altLang="en-US" sz="2000" kern="0" dirty="0"/>
              <a:t>）事务</a:t>
            </a:r>
            <a:r>
              <a:rPr lang="en-US" altLang="zh-CN" sz="2000" kern="0" dirty="0"/>
              <a:t>T</a:t>
            </a:r>
            <a:r>
              <a:rPr lang="en-US" altLang="zh-CN" sz="2000" kern="0" baseline="-25000" dirty="0"/>
              <a:t>1</a:t>
            </a:r>
            <a:r>
              <a:rPr lang="zh-CN" altLang="en-US" sz="2000" kern="0" dirty="0"/>
              <a:t>按一定条件从数据库中读取某些数据记录后，</a:t>
            </a:r>
            <a:r>
              <a:rPr lang="zh-CN" altLang="en-US" sz="2000" kern="0" dirty="0">
                <a:solidFill>
                  <a:srgbClr val="FF00FF"/>
                </a:solidFill>
              </a:rPr>
              <a:t>事务</a:t>
            </a:r>
            <a:r>
              <a:rPr lang="en-US" altLang="zh-CN" sz="2000" kern="0" dirty="0">
                <a:solidFill>
                  <a:srgbClr val="FF00FF"/>
                </a:solidFill>
              </a:rPr>
              <a:t>T</a:t>
            </a:r>
            <a:r>
              <a:rPr lang="en-US" altLang="zh-CN" sz="2000" kern="0" baseline="-25000" dirty="0">
                <a:solidFill>
                  <a:srgbClr val="FF00FF"/>
                </a:solidFill>
              </a:rPr>
              <a:t>2</a:t>
            </a:r>
            <a:r>
              <a:rPr lang="zh-CN" altLang="en-US" sz="2000" kern="0" dirty="0">
                <a:solidFill>
                  <a:srgbClr val="FF00FF"/>
                </a:solidFill>
              </a:rPr>
              <a:t>插入了一些记录</a:t>
            </a:r>
            <a:r>
              <a:rPr lang="zh-CN" altLang="en-US" sz="2000" kern="0" dirty="0"/>
              <a:t>，当</a:t>
            </a:r>
            <a:r>
              <a:rPr lang="en-US" altLang="zh-CN" sz="2000" kern="0" dirty="0"/>
              <a:t>T</a:t>
            </a:r>
            <a:r>
              <a:rPr lang="en-US" altLang="zh-CN" sz="2000" kern="0" baseline="-25000" dirty="0"/>
              <a:t>1</a:t>
            </a:r>
            <a:r>
              <a:rPr lang="zh-CN" altLang="en-US" sz="2000" kern="0" dirty="0"/>
              <a:t>再次按相同条件读取数据时，发现多了一些记录。</a:t>
            </a:r>
          </a:p>
          <a:p>
            <a:pPr eaLnBrk="1" hangingPunct="1"/>
            <a:endParaRPr lang="en-US" altLang="zh-CN" sz="2400" kern="0" dirty="0"/>
          </a:p>
        </p:txBody>
      </p:sp>
      <p:sp>
        <p:nvSpPr>
          <p:cNvPr id="5" name="爆炸形 2 4"/>
          <p:cNvSpPr/>
          <p:nvPr/>
        </p:nvSpPr>
        <p:spPr bwMode="auto">
          <a:xfrm>
            <a:off x="5969040" y="1779662"/>
            <a:ext cx="2664296" cy="936104"/>
          </a:xfrm>
          <a:prstGeom prst="irregularSeal2">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读－删除</a:t>
            </a:r>
          </a:p>
        </p:txBody>
      </p:sp>
      <p:sp>
        <p:nvSpPr>
          <p:cNvPr id="6" name="爆炸形 2 5"/>
          <p:cNvSpPr/>
          <p:nvPr/>
        </p:nvSpPr>
        <p:spPr bwMode="auto">
          <a:xfrm>
            <a:off x="6687798" y="3219822"/>
            <a:ext cx="2405381" cy="863500"/>
          </a:xfrm>
          <a:prstGeom prst="irregularSeal2">
            <a:avLst/>
          </a:prstGeom>
          <a:solidFill>
            <a:srgbClr val="00B0F0"/>
          </a:solidFill>
          <a:ln w="9525" cap="flat" cmpd="sng" algn="ctr">
            <a:no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读－插入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并发控制概述（续）</a:t>
            </a:r>
          </a:p>
        </p:txBody>
      </p:sp>
      <p:sp>
        <p:nvSpPr>
          <p:cNvPr id="21507" name="Rectangle 3"/>
          <p:cNvSpPr>
            <a:spLocks noGrp="1" noChangeArrowheads="1"/>
          </p:cNvSpPr>
          <p:nvPr>
            <p:ph type="body" idx="4294967295"/>
          </p:nvPr>
        </p:nvSpPr>
        <p:spPr>
          <a:xfrm>
            <a:off x="457200" y="987574"/>
            <a:ext cx="8363272" cy="3751262"/>
          </a:xfrm>
        </p:spPr>
        <p:txBody>
          <a:bodyPr/>
          <a:lstStyle/>
          <a:p>
            <a:pPr eaLnBrk="1" hangingPunct="1">
              <a:lnSpc>
                <a:spcPct val="120000"/>
              </a:lnSpc>
              <a:spcBef>
                <a:spcPts val="600"/>
              </a:spcBef>
              <a:spcAft>
                <a:spcPts val="600"/>
              </a:spcAft>
            </a:pPr>
            <a:r>
              <a:rPr lang="zh-CN" altLang="zh-CN" sz="2400" dirty="0"/>
              <a:t>数据不一致性：由于</a:t>
            </a:r>
            <a:r>
              <a:rPr lang="zh-CN" altLang="zh-CN" sz="2400" dirty="0">
                <a:solidFill>
                  <a:srgbClr val="0066FF"/>
                </a:solidFill>
              </a:rPr>
              <a:t>并发操作破坏了事务的隔离性</a:t>
            </a:r>
          </a:p>
          <a:p>
            <a:pPr eaLnBrk="1" hangingPunct="1">
              <a:lnSpc>
                <a:spcPct val="120000"/>
              </a:lnSpc>
              <a:spcBef>
                <a:spcPts val="600"/>
              </a:spcBef>
              <a:spcAft>
                <a:spcPts val="600"/>
              </a:spcAft>
            </a:pPr>
            <a:r>
              <a:rPr lang="zh-CN" altLang="zh-CN" sz="2400" dirty="0"/>
              <a:t>并发控制就是要用</a:t>
            </a:r>
            <a:r>
              <a:rPr lang="zh-CN" altLang="zh-CN" sz="2400" dirty="0">
                <a:solidFill>
                  <a:srgbClr val="FF0000"/>
                </a:solidFill>
              </a:rPr>
              <a:t>正确的方式调度并发操作</a:t>
            </a:r>
            <a:r>
              <a:rPr lang="zh-CN" altLang="zh-CN" sz="2400" dirty="0"/>
              <a:t>，使一个用户事务的执行不受其他事务的干扰，从而避免造成数据的不一致性</a:t>
            </a:r>
            <a:endParaRPr lang="en-US" altLang="zh-CN" sz="2400" dirty="0"/>
          </a:p>
          <a:p>
            <a:pPr eaLnBrk="1" hangingPunct="1">
              <a:lnSpc>
                <a:spcPct val="120000"/>
              </a:lnSpc>
              <a:spcBef>
                <a:spcPts val="600"/>
              </a:spcBef>
              <a:spcAft>
                <a:spcPts val="600"/>
              </a:spcAft>
            </a:pPr>
            <a:r>
              <a:rPr lang="zh-CN" altLang="zh-CN" sz="2400" dirty="0"/>
              <a:t>对数据库的应用有时允许某些不一致性，例如有些统计工作涉及数据量很大，读到一些“脏”数据对统计精度没什么影响，可以降低对一致性的要求以减少系统开销 </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wipe(left)">
                                      <p:cBhvr>
                                        <p:cTn id="12" dur="500"/>
                                        <p:tgtEl>
                                          <p:spTgt spid="2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wipe(left)">
                                      <p:cBhvr>
                                        <p:cTn id="17" dur="500"/>
                                        <p:tgtEl>
                                          <p:spTgt spid="215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dirty="0"/>
              <a:t>并发控制概述（续）</a:t>
            </a:r>
          </a:p>
        </p:txBody>
      </p:sp>
      <p:sp>
        <p:nvSpPr>
          <p:cNvPr id="22531" name="Rectangle 3"/>
          <p:cNvSpPr>
            <a:spLocks noGrp="1" noChangeArrowheads="1"/>
          </p:cNvSpPr>
          <p:nvPr>
            <p:ph type="body" idx="4294967295"/>
          </p:nvPr>
        </p:nvSpPr>
        <p:spPr>
          <a:xfrm>
            <a:off x="457200" y="898525"/>
            <a:ext cx="8229600" cy="3522663"/>
          </a:xfrm>
        </p:spPr>
        <p:txBody>
          <a:bodyPr/>
          <a:lstStyle/>
          <a:p>
            <a:pPr eaLnBrk="1" hangingPunct="1">
              <a:spcAft>
                <a:spcPts val="1200"/>
              </a:spcAft>
            </a:pPr>
            <a:r>
              <a:rPr lang="zh-CN" altLang="en-US" dirty="0"/>
              <a:t>并发控制的主要技术</a:t>
            </a:r>
          </a:p>
          <a:p>
            <a:pPr lvl="1" eaLnBrk="1" hangingPunct="1">
              <a:spcAft>
                <a:spcPts val="1200"/>
              </a:spcAft>
            </a:pPr>
            <a:r>
              <a:rPr lang="zh-CN" altLang="en-US" dirty="0">
                <a:solidFill>
                  <a:srgbClr val="FF0000"/>
                </a:solidFill>
              </a:rPr>
              <a:t>封锁</a:t>
            </a:r>
            <a:r>
              <a:rPr lang="en-US" altLang="zh-CN" dirty="0">
                <a:solidFill>
                  <a:srgbClr val="FF0000"/>
                </a:solidFill>
              </a:rPr>
              <a:t>(Locking)</a:t>
            </a:r>
          </a:p>
          <a:p>
            <a:pPr lvl="1" eaLnBrk="1" hangingPunct="1">
              <a:spcAft>
                <a:spcPts val="1200"/>
              </a:spcAft>
            </a:pPr>
            <a:r>
              <a:rPr lang="zh-CN" altLang="en-US" dirty="0"/>
              <a:t>时间戳</a:t>
            </a:r>
            <a:r>
              <a:rPr lang="en-US" altLang="zh-CN" dirty="0"/>
              <a:t>(Timestamp)</a:t>
            </a:r>
          </a:p>
          <a:p>
            <a:pPr lvl="1" eaLnBrk="1" hangingPunct="1">
              <a:spcAft>
                <a:spcPts val="1200"/>
              </a:spcAft>
            </a:pPr>
            <a:r>
              <a:rPr lang="zh-CN" altLang="en-US" dirty="0"/>
              <a:t>乐观控制法</a:t>
            </a:r>
            <a:endParaRPr lang="en-US" altLang="zh-CN" dirty="0"/>
          </a:p>
          <a:p>
            <a:pPr lvl="1" eaLnBrk="1" hangingPunct="1">
              <a:spcAft>
                <a:spcPts val="1200"/>
              </a:spcAft>
            </a:pPr>
            <a:r>
              <a:rPr lang="zh-CN" altLang="en-US" dirty="0"/>
              <a:t>多版本并发控制</a:t>
            </a:r>
            <a:r>
              <a:rPr lang="en-US" altLang="zh-CN" dirty="0"/>
              <a:t>(MVCC)</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wipe(left)">
                                      <p:cBhvr>
                                        <p:cTn id="7" dur="500"/>
                                        <p:tgtEl>
                                          <p:spTgt spid="22531">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animEffect transition="in" filter="wipe(left)">
                                      <p:cBhvr>
                                        <p:cTn id="11" dur="500"/>
                                        <p:tgtEl>
                                          <p:spTgt spid="22531">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wipe(left)">
                                      <p:cBhvr>
                                        <p:cTn id="15" dur="500"/>
                                        <p:tgtEl>
                                          <p:spTgt spid="22531">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2531">
                                            <p:txEl>
                                              <p:pRg st="3" end="3"/>
                                            </p:txEl>
                                          </p:spTgt>
                                        </p:tgtEl>
                                        <p:attrNameLst>
                                          <p:attrName>style.visibility</p:attrName>
                                        </p:attrNameLst>
                                      </p:cBhvr>
                                      <p:to>
                                        <p:strVal val="visible"/>
                                      </p:to>
                                    </p:set>
                                    <p:animEffect transition="in" filter="wipe(left)">
                                      <p:cBhvr>
                                        <p:cTn id="19" dur="500"/>
                                        <p:tgtEl>
                                          <p:spTgt spid="22531">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531">
                                            <p:txEl>
                                              <p:pRg st="4" end="4"/>
                                            </p:txEl>
                                          </p:spTgt>
                                        </p:tgtEl>
                                        <p:attrNameLst>
                                          <p:attrName>style.visibility</p:attrName>
                                        </p:attrNameLst>
                                      </p:cBhvr>
                                      <p:to>
                                        <p:strVal val="visible"/>
                                      </p:to>
                                    </p:set>
                                    <p:animEffect transition="in" filter="wipe(left)">
                                      <p:cBhvr>
                                        <p:cTn id="23"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914400" y="92075"/>
            <a:ext cx="7391400" cy="422275"/>
          </a:xfrm>
        </p:spPr>
        <p:txBody>
          <a:bodyPr/>
          <a:lstStyle/>
          <a:p>
            <a:pPr eaLnBrk="1" hangingPunct="1"/>
            <a:r>
              <a:rPr lang="en-US" altLang="zh-CN" sz="3600"/>
              <a:t> </a:t>
            </a:r>
            <a:r>
              <a:rPr lang="zh-CN" altLang="en-US" sz="3600"/>
              <a:t>并发控制</a:t>
            </a:r>
          </a:p>
        </p:txBody>
      </p:sp>
      <p:sp>
        <p:nvSpPr>
          <p:cNvPr id="3075" name="Rectangle 3"/>
          <p:cNvSpPr>
            <a:spLocks noGrp="1" noChangeArrowheads="1"/>
          </p:cNvSpPr>
          <p:nvPr>
            <p:ph type="body" idx="4294967295"/>
          </p:nvPr>
        </p:nvSpPr>
        <p:spPr>
          <a:xfrm>
            <a:off x="463631" y="699542"/>
            <a:ext cx="8229600" cy="4752528"/>
          </a:xfrm>
        </p:spPr>
        <p:txBody>
          <a:bodyPr/>
          <a:lstStyle/>
          <a:p>
            <a:pPr eaLnBrk="1" hangingPunct="1">
              <a:lnSpc>
                <a:spcPct val="150000"/>
              </a:lnSpc>
            </a:pPr>
            <a:r>
              <a:rPr lang="zh-CN" altLang="en-US" dirty="0"/>
              <a:t>多用户数据库系统</a:t>
            </a:r>
          </a:p>
          <a:p>
            <a:pPr eaLnBrk="1" hangingPunct="1">
              <a:lnSpc>
                <a:spcPct val="150000"/>
              </a:lnSpc>
              <a:buFont typeface="Wingdings" pitchFamily="2" charset="2"/>
              <a:buNone/>
            </a:pPr>
            <a:r>
              <a:rPr lang="zh-CN" altLang="en-US" dirty="0"/>
              <a:t>    允许多个用户同时使用的数据库系统</a:t>
            </a:r>
          </a:p>
          <a:p>
            <a:pPr lvl="1" eaLnBrk="1" hangingPunct="1">
              <a:lnSpc>
                <a:spcPct val="150000"/>
              </a:lnSpc>
            </a:pPr>
            <a:r>
              <a:rPr lang="zh-CN" altLang="en-US" dirty="0"/>
              <a:t>飞机定票系统</a:t>
            </a:r>
          </a:p>
          <a:p>
            <a:pPr lvl="1" eaLnBrk="1" hangingPunct="1">
              <a:lnSpc>
                <a:spcPct val="150000"/>
              </a:lnSpc>
            </a:pPr>
            <a:r>
              <a:rPr lang="zh-CN" altLang="en-US" dirty="0"/>
              <a:t>银行数据库系统 </a:t>
            </a:r>
            <a:endParaRPr lang="en-US" altLang="zh-CN" dirty="0"/>
          </a:p>
          <a:p>
            <a:pPr lvl="1" eaLnBrk="1" hangingPunct="1">
              <a:lnSpc>
                <a:spcPct val="150000"/>
              </a:lnSpc>
            </a:pPr>
            <a:r>
              <a:rPr lang="zh-CN" altLang="en-US" dirty="0"/>
              <a:t>网上购物系统</a:t>
            </a:r>
          </a:p>
          <a:p>
            <a:pPr marL="457200" lvl="1" indent="0" eaLnBrk="1" hangingPunct="1">
              <a:lnSpc>
                <a:spcPct val="150000"/>
              </a:lnSpc>
              <a:buNone/>
            </a:pPr>
            <a:r>
              <a:rPr lang="zh-CN" altLang="en-US" dirty="0"/>
              <a:t>特点：在同一时刻并发运行的事务数可达数百上千个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wipe(left)">
                                      <p:cBhvr>
                                        <p:cTn id="7" dur="500"/>
                                        <p:tgtEl>
                                          <p:spTgt spid="307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animEffect transition="in" filter="wipe(left)">
                                      <p:cBhvr>
                                        <p:cTn id="11" dur="500"/>
                                        <p:tgtEl>
                                          <p:spTgt spid="307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075">
                                            <p:txEl>
                                              <p:pRg st="5" end="5"/>
                                            </p:txEl>
                                          </p:spTgt>
                                        </p:tgtEl>
                                        <p:attrNameLst>
                                          <p:attrName>style.visibility</p:attrName>
                                        </p:attrNameLst>
                                      </p:cBhvr>
                                      <p:to>
                                        <p:strVal val="visible"/>
                                      </p:to>
                                    </p:set>
                                    <p:animEffect transition="in" filter="wipe(left)">
                                      <p:cBhvr>
                                        <p:cTn id="16" dur="500"/>
                                        <p:tgtEl>
                                          <p:spTgt spid="3075">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075">
                                            <p:txEl>
                                              <p:pRg st="2" end="2"/>
                                            </p:txEl>
                                          </p:spTgt>
                                        </p:tgtEl>
                                        <p:attrNameLst>
                                          <p:attrName>style.visibility</p:attrName>
                                        </p:attrNameLst>
                                      </p:cBhvr>
                                      <p:to>
                                        <p:strVal val="visible"/>
                                      </p:to>
                                    </p:set>
                                    <p:animEffect transition="in" filter="wipe(left)">
                                      <p:cBhvr>
                                        <p:cTn id="21" dur="500"/>
                                        <p:tgtEl>
                                          <p:spTgt spid="307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075">
                                            <p:txEl>
                                              <p:pRg st="3" end="3"/>
                                            </p:txEl>
                                          </p:spTgt>
                                        </p:tgtEl>
                                        <p:attrNameLst>
                                          <p:attrName>style.visibility</p:attrName>
                                        </p:attrNameLst>
                                      </p:cBhvr>
                                      <p:to>
                                        <p:strVal val="visible"/>
                                      </p:to>
                                    </p:set>
                                    <p:animEffect transition="in" filter="wipe(left)">
                                      <p:cBhvr>
                                        <p:cTn id="26" dur="500"/>
                                        <p:tgtEl>
                                          <p:spTgt spid="307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075">
                                            <p:txEl>
                                              <p:pRg st="4" end="4"/>
                                            </p:txEl>
                                          </p:spTgt>
                                        </p:tgtEl>
                                        <p:attrNameLst>
                                          <p:attrName>style.visibility</p:attrName>
                                        </p:attrNameLst>
                                      </p:cBhvr>
                                      <p:to>
                                        <p:strVal val="visible"/>
                                      </p:to>
                                    </p:set>
                                    <p:animEffect transition="in" filter="wipe(left)">
                                      <p:cBhvr>
                                        <p:cTn id="31"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pPr algn="just">
              <a:defRPr/>
            </a:pPr>
            <a:r>
              <a:rPr lang="zh-CN" altLang="en-US" dirty="0"/>
              <a:t>并发操作带来的数据不一致性</a:t>
            </a:r>
          </a:p>
          <a:p>
            <a:pPr marL="457200" lvl="1" indent="0" algn="just">
              <a:buNone/>
              <a:defRPr/>
            </a:pPr>
            <a:r>
              <a:rPr lang="en-US" altLang="zh-CN" dirty="0"/>
              <a:t>1.</a:t>
            </a:r>
            <a:r>
              <a:rPr lang="zh-CN" altLang="en-US" dirty="0"/>
              <a:t>丢失修改 （</a:t>
            </a:r>
            <a:r>
              <a:rPr lang="zh-CN" altLang="en-US" dirty="0">
                <a:solidFill>
                  <a:srgbClr val="0066FF"/>
                </a:solidFill>
              </a:rPr>
              <a:t>修改</a:t>
            </a:r>
            <a:r>
              <a:rPr lang="en-US" altLang="zh-CN" dirty="0">
                <a:solidFill>
                  <a:srgbClr val="0066FF"/>
                </a:solidFill>
              </a:rPr>
              <a:t>-</a:t>
            </a:r>
            <a:r>
              <a:rPr lang="zh-CN" altLang="en-US" dirty="0">
                <a:solidFill>
                  <a:srgbClr val="0066FF"/>
                </a:solidFill>
              </a:rPr>
              <a:t>修改</a:t>
            </a:r>
            <a:r>
              <a:rPr lang="zh-CN" altLang="en-US" dirty="0"/>
              <a:t>冲突）</a:t>
            </a:r>
            <a:endParaRPr lang="en-US" altLang="zh-CN" dirty="0"/>
          </a:p>
          <a:p>
            <a:pPr marL="457200" lvl="1" indent="0" algn="just">
              <a:buNone/>
              <a:defRPr/>
            </a:pPr>
            <a:r>
              <a:rPr lang="en-US" altLang="zh-CN" dirty="0"/>
              <a:t>2.</a:t>
            </a:r>
            <a:r>
              <a:rPr lang="zh-CN" altLang="en-US" dirty="0"/>
              <a:t>不可重复读 （</a:t>
            </a:r>
            <a:r>
              <a:rPr lang="zh-CN" altLang="en-US" dirty="0">
                <a:solidFill>
                  <a:srgbClr val="0066FF"/>
                </a:solidFill>
              </a:rPr>
              <a:t>读</a:t>
            </a:r>
            <a:r>
              <a:rPr lang="en-US" altLang="zh-CN" dirty="0">
                <a:solidFill>
                  <a:srgbClr val="0066FF"/>
                </a:solidFill>
              </a:rPr>
              <a:t>-</a:t>
            </a:r>
            <a:r>
              <a:rPr lang="zh-CN" altLang="en-US" dirty="0">
                <a:solidFill>
                  <a:srgbClr val="0066FF"/>
                </a:solidFill>
              </a:rPr>
              <a:t>更新</a:t>
            </a:r>
            <a:r>
              <a:rPr lang="zh-CN" altLang="en-US" dirty="0"/>
              <a:t>冲突）</a:t>
            </a:r>
            <a:endParaRPr lang="en-US" altLang="zh-CN" dirty="0"/>
          </a:p>
          <a:p>
            <a:pPr marL="857250" lvl="2" indent="0" algn="just">
              <a:buNone/>
              <a:defRPr/>
            </a:pPr>
            <a:r>
              <a:rPr lang="zh-CN" altLang="en-US" dirty="0"/>
              <a:t>                                         </a:t>
            </a:r>
            <a:r>
              <a:rPr lang="zh-CN" altLang="en-US" dirty="0">
                <a:solidFill>
                  <a:srgbClr val="00B050"/>
                </a:solidFill>
              </a:rPr>
              <a:t>修改</a:t>
            </a:r>
            <a:endParaRPr lang="en-US" altLang="zh-CN" dirty="0">
              <a:solidFill>
                <a:srgbClr val="00B050"/>
              </a:solidFill>
            </a:endParaRPr>
          </a:p>
          <a:p>
            <a:pPr marL="857250" lvl="2" indent="0" algn="just">
              <a:buNone/>
              <a:defRPr/>
            </a:pPr>
            <a:r>
              <a:rPr lang="en-US" altLang="zh-CN" dirty="0">
                <a:solidFill>
                  <a:srgbClr val="00B050"/>
                </a:solidFill>
              </a:rPr>
              <a:t>				 </a:t>
            </a:r>
            <a:r>
              <a:rPr lang="zh-CN" altLang="en-US" dirty="0">
                <a:solidFill>
                  <a:srgbClr val="00B050"/>
                </a:solidFill>
              </a:rPr>
              <a:t>删除</a:t>
            </a:r>
            <a:endParaRPr lang="en-US" altLang="zh-CN" dirty="0">
              <a:solidFill>
                <a:srgbClr val="00B050"/>
              </a:solidFill>
            </a:endParaRPr>
          </a:p>
          <a:p>
            <a:pPr marL="857250" lvl="2" indent="0" algn="just">
              <a:buNone/>
              <a:defRPr/>
            </a:pPr>
            <a:r>
              <a:rPr lang="en-US" altLang="zh-CN" dirty="0">
                <a:solidFill>
                  <a:srgbClr val="00B050"/>
                </a:solidFill>
              </a:rPr>
              <a:t>				 </a:t>
            </a:r>
            <a:r>
              <a:rPr lang="zh-CN" altLang="en-US" dirty="0">
                <a:solidFill>
                  <a:srgbClr val="00B050"/>
                </a:solidFill>
              </a:rPr>
              <a:t>插入</a:t>
            </a:r>
          </a:p>
          <a:p>
            <a:pPr marL="457200" lvl="1" indent="0" algn="just">
              <a:buNone/>
              <a:defRPr/>
            </a:pPr>
            <a:r>
              <a:rPr lang="en-US" altLang="zh-CN" dirty="0"/>
              <a:t>3.</a:t>
            </a:r>
            <a:r>
              <a:rPr lang="zh-CN" altLang="en-US" dirty="0"/>
              <a:t>读“脏”数据（</a:t>
            </a:r>
            <a:r>
              <a:rPr lang="zh-CN" altLang="en-US" dirty="0">
                <a:solidFill>
                  <a:srgbClr val="0066FF"/>
                </a:solidFill>
              </a:rPr>
              <a:t>修改</a:t>
            </a:r>
            <a:r>
              <a:rPr lang="en-US" altLang="zh-CN" dirty="0">
                <a:solidFill>
                  <a:srgbClr val="0066FF"/>
                </a:solidFill>
              </a:rPr>
              <a:t>-</a:t>
            </a:r>
            <a:r>
              <a:rPr lang="zh-CN" altLang="en-US" dirty="0">
                <a:solidFill>
                  <a:srgbClr val="0066FF"/>
                </a:solidFill>
              </a:rPr>
              <a:t>读</a:t>
            </a:r>
            <a:r>
              <a:rPr lang="zh-CN" altLang="en-US" dirty="0"/>
              <a:t>冲突）</a:t>
            </a:r>
            <a:endParaRPr lang="en-US" altLang="zh-CN" dirty="0"/>
          </a:p>
        </p:txBody>
      </p:sp>
      <p:cxnSp>
        <p:nvCxnSpPr>
          <p:cNvPr id="5" name="直接连接符 4"/>
          <p:cNvCxnSpPr/>
          <p:nvPr/>
        </p:nvCxnSpPr>
        <p:spPr bwMode="auto">
          <a:xfrm>
            <a:off x="3923928" y="2355726"/>
            <a:ext cx="0" cy="1008112"/>
          </a:xfrm>
          <a:prstGeom prst="line">
            <a:avLst/>
          </a:prstGeom>
          <a:noFill/>
          <a:ln w="12700" cap="flat" cmpd="sng" algn="ctr">
            <a:solidFill>
              <a:srgbClr val="00B050"/>
            </a:solidFill>
            <a:prstDash val="solid"/>
            <a:round/>
            <a:headEnd type="none" w="med" len="med"/>
            <a:tailEnd type="none" w="med" len="med"/>
          </a:ln>
          <a:effectLst/>
        </p:spPr>
      </p:cxnSp>
      <p:cxnSp>
        <p:nvCxnSpPr>
          <p:cNvPr id="9" name="直接连接符 8"/>
          <p:cNvCxnSpPr/>
          <p:nvPr/>
        </p:nvCxnSpPr>
        <p:spPr bwMode="auto">
          <a:xfrm>
            <a:off x="3923928" y="2571750"/>
            <a:ext cx="288032" cy="0"/>
          </a:xfrm>
          <a:prstGeom prst="line">
            <a:avLst/>
          </a:prstGeom>
          <a:noFill/>
          <a:ln w="12700" cap="flat" cmpd="sng" algn="ctr">
            <a:solidFill>
              <a:srgbClr val="00B050"/>
            </a:solidFill>
            <a:prstDash val="solid"/>
            <a:round/>
            <a:headEnd type="none" w="med" len="med"/>
            <a:tailEnd type="none" w="med" len="med"/>
          </a:ln>
          <a:effectLst/>
        </p:spPr>
      </p:cxnSp>
      <p:cxnSp>
        <p:nvCxnSpPr>
          <p:cNvPr id="10" name="直接连接符 9"/>
          <p:cNvCxnSpPr/>
          <p:nvPr/>
        </p:nvCxnSpPr>
        <p:spPr bwMode="auto">
          <a:xfrm>
            <a:off x="3923928" y="2931790"/>
            <a:ext cx="288032" cy="0"/>
          </a:xfrm>
          <a:prstGeom prst="line">
            <a:avLst/>
          </a:prstGeom>
          <a:noFill/>
          <a:ln w="12700" cap="flat" cmpd="sng" algn="ctr">
            <a:solidFill>
              <a:srgbClr val="00B050"/>
            </a:solidFill>
            <a:prstDash val="solid"/>
            <a:round/>
            <a:headEnd type="none" w="med" len="med"/>
            <a:tailEnd type="none" w="med" len="med"/>
          </a:ln>
          <a:effectLst/>
        </p:spPr>
      </p:cxnSp>
      <p:cxnSp>
        <p:nvCxnSpPr>
          <p:cNvPr id="11" name="直接连接符 10"/>
          <p:cNvCxnSpPr/>
          <p:nvPr/>
        </p:nvCxnSpPr>
        <p:spPr bwMode="auto">
          <a:xfrm>
            <a:off x="3923928" y="3363838"/>
            <a:ext cx="288032" cy="0"/>
          </a:xfrm>
          <a:prstGeom prst="line">
            <a:avLst/>
          </a:prstGeom>
          <a:noFill/>
          <a:ln w="12700" cap="flat" cmpd="sng" algn="ctr">
            <a:solidFill>
              <a:srgbClr val="00B050"/>
            </a:solidFill>
            <a:prstDash val="solid"/>
            <a:round/>
            <a:headEnd type="none" w="med" len="med"/>
            <a:tailEnd type="none" w="med" len="med"/>
          </a:ln>
          <a:effectLst/>
        </p:spPr>
      </p:cxnSp>
    </p:spTree>
    <p:extLst>
      <p:ext uri="{BB962C8B-B14F-4D97-AF65-F5344CB8AC3E}">
        <p14:creationId xmlns:p14="http://schemas.microsoft.com/office/powerpoint/2010/main" val="275869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wipe(left)">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left)">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left)">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wipe(left)">
                                      <p:cBhvr>
                                        <p:cTn id="4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14400" y="138113"/>
            <a:ext cx="7391400" cy="422275"/>
          </a:xfrm>
        </p:spPr>
        <p:txBody>
          <a:bodyPr/>
          <a:lstStyle/>
          <a:p>
            <a:pPr eaLnBrk="1" hangingPunct="1"/>
            <a:r>
              <a:rPr lang="zh-CN" altLang="zh-CN" sz="3600" dirty="0"/>
              <a:t>第</a:t>
            </a:r>
            <a:r>
              <a:rPr lang="en-US" altLang="zh-CN" sz="3600" dirty="0"/>
              <a:t>12</a:t>
            </a:r>
            <a:r>
              <a:rPr lang="zh-CN" altLang="zh-CN" sz="3600" dirty="0"/>
              <a:t>章  并发控制</a:t>
            </a:r>
          </a:p>
        </p:txBody>
      </p:sp>
      <p:sp>
        <p:nvSpPr>
          <p:cNvPr id="4" name="Rectangle 3"/>
          <p:cNvSpPr txBox="1">
            <a:spLocks noChangeArrowheads="1"/>
          </p:cNvSpPr>
          <p:nvPr/>
        </p:nvSpPr>
        <p:spPr bwMode="auto">
          <a:xfrm>
            <a:off x="1115616" y="699542"/>
            <a:ext cx="771525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gn="just" eaLnBrk="1" hangingPunct="1">
              <a:lnSpc>
                <a:spcPct val="110000"/>
              </a:lnSpc>
              <a:spcBef>
                <a:spcPts val="0"/>
              </a:spcBef>
              <a:buNone/>
            </a:pPr>
            <a:r>
              <a:rPr lang="en-US" altLang="zh-CN" sz="2400" kern="0" dirty="0"/>
              <a:t>12.1  </a:t>
            </a:r>
            <a:r>
              <a:rPr lang="zh-CN" altLang="en-US" sz="2400" kern="0" dirty="0"/>
              <a:t>并发控制概述</a:t>
            </a:r>
          </a:p>
          <a:p>
            <a:pPr marL="0" indent="0" algn="just" eaLnBrk="1" hangingPunct="1">
              <a:lnSpc>
                <a:spcPct val="110000"/>
              </a:lnSpc>
              <a:spcBef>
                <a:spcPts val="0"/>
              </a:spcBef>
              <a:buNone/>
            </a:pPr>
            <a:r>
              <a:rPr lang="en-US" altLang="zh-CN" sz="2400" kern="0" dirty="0">
                <a:solidFill>
                  <a:srgbClr val="0066FF"/>
                </a:solidFill>
              </a:rPr>
              <a:t>12.2  </a:t>
            </a:r>
            <a:r>
              <a:rPr lang="zh-CN" altLang="en-US" sz="2400" kern="0" dirty="0">
                <a:solidFill>
                  <a:srgbClr val="0066FF"/>
                </a:solidFill>
              </a:rPr>
              <a:t>事务的隔离级别</a:t>
            </a:r>
            <a:endParaRPr lang="en-US" altLang="zh-CN" sz="2400" kern="0" dirty="0">
              <a:solidFill>
                <a:srgbClr val="0066FF"/>
              </a:solidFill>
            </a:endParaRPr>
          </a:p>
          <a:p>
            <a:pPr marL="0" indent="0" algn="just" eaLnBrk="1" hangingPunct="1">
              <a:lnSpc>
                <a:spcPct val="110000"/>
              </a:lnSpc>
              <a:spcBef>
                <a:spcPts val="0"/>
              </a:spcBef>
              <a:buFont typeface="Wingdings" pitchFamily="2" charset="2"/>
              <a:buNone/>
            </a:pPr>
            <a:r>
              <a:rPr lang="en-US" altLang="zh-CN" sz="2400" kern="0" dirty="0"/>
              <a:t>12.3  </a:t>
            </a:r>
            <a:r>
              <a:rPr lang="zh-CN" altLang="en-US" sz="2400" kern="0" dirty="0"/>
              <a:t>封锁</a:t>
            </a:r>
            <a:endParaRPr lang="en-US" altLang="zh-CN" sz="2400" kern="0" dirty="0"/>
          </a:p>
          <a:p>
            <a:pPr marL="0" indent="0" algn="just" eaLnBrk="1" hangingPunct="1">
              <a:lnSpc>
                <a:spcPct val="110000"/>
              </a:lnSpc>
              <a:spcBef>
                <a:spcPts val="0"/>
              </a:spcBef>
              <a:buFont typeface="Wingdings" pitchFamily="2" charset="2"/>
              <a:buNone/>
            </a:pPr>
            <a:r>
              <a:rPr lang="en-US" altLang="zh-CN" sz="2400" kern="0" dirty="0"/>
              <a:t>12.4 </a:t>
            </a:r>
            <a:r>
              <a:rPr lang="zh-CN" altLang="en-US" sz="2400" kern="0" dirty="0"/>
              <a:t> 封锁协议</a:t>
            </a:r>
          </a:p>
          <a:p>
            <a:pPr marL="0" indent="0" algn="just" eaLnBrk="1" hangingPunct="1">
              <a:lnSpc>
                <a:spcPct val="110000"/>
              </a:lnSpc>
              <a:spcBef>
                <a:spcPts val="0"/>
              </a:spcBef>
              <a:buFont typeface="Wingdings" pitchFamily="2" charset="2"/>
              <a:buNone/>
            </a:pPr>
            <a:r>
              <a:rPr lang="en-US" altLang="zh-CN" sz="2400" kern="0" dirty="0"/>
              <a:t>12.5  </a:t>
            </a:r>
            <a:r>
              <a:rPr lang="zh-CN" altLang="en-US" sz="2400" kern="0" dirty="0"/>
              <a:t>活锁和死锁</a:t>
            </a:r>
          </a:p>
          <a:p>
            <a:pPr marL="0" indent="0" algn="just" eaLnBrk="1" hangingPunct="1">
              <a:lnSpc>
                <a:spcPct val="110000"/>
              </a:lnSpc>
              <a:spcBef>
                <a:spcPts val="0"/>
              </a:spcBef>
              <a:buFont typeface="Wingdings" pitchFamily="2" charset="2"/>
              <a:buNone/>
            </a:pPr>
            <a:r>
              <a:rPr lang="en-US" altLang="zh-CN" sz="2400" kern="0" dirty="0"/>
              <a:t>12.6  </a:t>
            </a:r>
            <a:r>
              <a:rPr lang="zh-CN" altLang="en-US" sz="2400" kern="0" dirty="0"/>
              <a:t>并发调度的可串行性</a:t>
            </a:r>
          </a:p>
          <a:p>
            <a:pPr marL="0" indent="0" algn="just" eaLnBrk="1" hangingPunct="1">
              <a:lnSpc>
                <a:spcPct val="110000"/>
              </a:lnSpc>
              <a:spcBef>
                <a:spcPts val="0"/>
              </a:spcBef>
              <a:buFont typeface="Wingdings" pitchFamily="2" charset="2"/>
              <a:buNone/>
            </a:pPr>
            <a:r>
              <a:rPr lang="en-US" altLang="zh-CN" sz="2400" kern="0" dirty="0"/>
              <a:t>12.7  </a:t>
            </a:r>
            <a:r>
              <a:rPr lang="zh-CN" altLang="en-US" sz="2400" kern="0" dirty="0"/>
              <a:t>两段锁协议</a:t>
            </a:r>
          </a:p>
          <a:p>
            <a:pPr marL="0" indent="0" algn="just" eaLnBrk="1" hangingPunct="1">
              <a:lnSpc>
                <a:spcPct val="110000"/>
              </a:lnSpc>
              <a:spcBef>
                <a:spcPts val="0"/>
              </a:spcBef>
              <a:buFont typeface="Wingdings" pitchFamily="2" charset="2"/>
              <a:buNone/>
            </a:pPr>
            <a:r>
              <a:rPr lang="en-US" altLang="zh-CN" sz="2400" kern="0" dirty="0"/>
              <a:t>12.8  </a:t>
            </a:r>
            <a:r>
              <a:rPr lang="zh-CN" altLang="en-US" sz="2400" kern="0" dirty="0"/>
              <a:t>封锁的粒度</a:t>
            </a:r>
          </a:p>
          <a:p>
            <a:pPr marL="0" indent="0" algn="just" eaLnBrk="1" hangingPunct="1">
              <a:lnSpc>
                <a:spcPct val="110000"/>
              </a:lnSpc>
              <a:spcBef>
                <a:spcPts val="0"/>
              </a:spcBef>
              <a:buFont typeface="Wingdings" pitchFamily="2" charset="2"/>
              <a:buNone/>
            </a:pPr>
            <a:r>
              <a:rPr lang="zh-CN" altLang="en-US" sz="2400" kern="0" dirty="0"/>
              <a:t>*</a:t>
            </a:r>
            <a:r>
              <a:rPr lang="en-US" altLang="zh-CN" sz="2400" kern="0" dirty="0"/>
              <a:t>12.9  </a:t>
            </a:r>
            <a:r>
              <a:rPr lang="zh-CN" altLang="en-US" sz="2400" kern="0" dirty="0"/>
              <a:t>其他并发控制机制</a:t>
            </a:r>
          </a:p>
          <a:p>
            <a:pPr marL="0" indent="0" algn="just" eaLnBrk="1" hangingPunct="1">
              <a:lnSpc>
                <a:spcPct val="110000"/>
              </a:lnSpc>
              <a:spcBef>
                <a:spcPts val="0"/>
              </a:spcBef>
              <a:buFont typeface="Wingdings" pitchFamily="2" charset="2"/>
              <a:buNone/>
            </a:pPr>
            <a:r>
              <a:rPr lang="zh-CN" altLang="en-US" sz="2400" kern="0" dirty="0"/>
              <a:t>本章小结</a:t>
            </a:r>
          </a:p>
        </p:txBody>
      </p:sp>
    </p:spTree>
    <p:extLst>
      <p:ext uri="{BB962C8B-B14F-4D97-AF65-F5344CB8AC3E}">
        <p14:creationId xmlns:p14="http://schemas.microsoft.com/office/powerpoint/2010/main" val="211560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828800" y="123478"/>
            <a:ext cx="5543550" cy="422672"/>
          </a:xfrm>
        </p:spPr>
        <p:txBody>
          <a:bodyPr/>
          <a:lstStyle/>
          <a:p>
            <a:pPr eaLnBrk="1" hangingPunct="1"/>
            <a:r>
              <a:rPr lang="en-US" altLang="zh-CN" sz="3600" dirty="0"/>
              <a:t>12.2  </a:t>
            </a:r>
            <a:r>
              <a:rPr lang="zh-CN" altLang="en-US" sz="3600" dirty="0"/>
              <a:t>事务的隔离级别</a:t>
            </a:r>
          </a:p>
        </p:txBody>
      </p:sp>
      <p:sp>
        <p:nvSpPr>
          <p:cNvPr id="25603" name="Rectangle 3"/>
          <p:cNvSpPr>
            <a:spLocks noGrp="1" noChangeArrowheads="1"/>
          </p:cNvSpPr>
          <p:nvPr>
            <p:ph type="body" idx="4294967295"/>
          </p:nvPr>
        </p:nvSpPr>
        <p:spPr>
          <a:xfrm>
            <a:off x="334566" y="909638"/>
            <a:ext cx="8532019" cy="3736181"/>
          </a:xfrm>
        </p:spPr>
        <p:txBody>
          <a:bodyPr/>
          <a:lstStyle/>
          <a:p>
            <a:pPr eaLnBrk="1" hangingPunct="1">
              <a:lnSpc>
                <a:spcPct val="150000"/>
              </a:lnSpc>
            </a:pPr>
            <a:r>
              <a:rPr lang="zh-CN" altLang="en-US" sz="2000" dirty="0"/>
              <a:t>为防止数据不一致，需要数据库管理系统对并发操作进行控制</a:t>
            </a:r>
            <a:endParaRPr lang="en-US" altLang="zh-CN" sz="2000" dirty="0"/>
          </a:p>
          <a:p>
            <a:pPr eaLnBrk="1" hangingPunct="1">
              <a:lnSpc>
                <a:spcPct val="150000"/>
              </a:lnSpc>
            </a:pPr>
            <a:r>
              <a:rPr lang="zh-CN" altLang="en-US" sz="2000" dirty="0"/>
              <a:t>这种控制越严格，事务的隔离性就越强，数据的一致性就越有保障，但系统的效率也会随之下降。</a:t>
            </a:r>
            <a:endParaRPr lang="en-US" altLang="zh-CN" sz="2000" dirty="0"/>
          </a:p>
          <a:p>
            <a:pPr eaLnBrk="1" hangingPunct="1">
              <a:lnSpc>
                <a:spcPct val="150000"/>
              </a:lnSpc>
            </a:pPr>
            <a:r>
              <a:rPr lang="en-US" altLang="zh-CN" sz="2000" dirty="0"/>
              <a:t>SQL</a:t>
            </a:r>
            <a:r>
              <a:rPr lang="zh-CN" altLang="zh-CN" sz="2000" dirty="0"/>
              <a:t>标准中给出了事务的四类隔离级别，以满足不同应用场景的需求</a:t>
            </a:r>
            <a:endParaRPr lang="en-US" altLang="zh-CN" sz="2000" dirty="0"/>
          </a:p>
          <a:p>
            <a:pPr lvl="1" eaLnBrk="1" hangingPunct="1">
              <a:lnSpc>
                <a:spcPct val="150000"/>
              </a:lnSpc>
            </a:pPr>
            <a:r>
              <a:rPr lang="zh-CN" altLang="en-US" sz="1800" dirty="0"/>
              <a:t>四类隔离级别由低到高分别是：读未提交、读已提交、可重复读、可串行化</a:t>
            </a:r>
            <a:endParaRPr lang="zh-CN" altLang="zh-CN" sz="1800" dirty="0"/>
          </a:p>
        </p:txBody>
      </p:sp>
    </p:spTree>
    <p:extLst>
      <p:ext uri="{BB962C8B-B14F-4D97-AF65-F5344CB8AC3E}">
        <p14:creationId xmlns:p14="http://schemas.microsoft.com/office/powerpoint/2010/main" val="3652898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1828800" y="191691"/>
            <a:ext cx="6091238" cy="422672"/>
          </a:xfrm>
        </p:spPr>
        <p:txBody>
          <a:bodyPr lIns="67628" tIns="35243" rIns="67628" bIns="35243"/>
          <a:lstStyle/>
          <a:p>
            <a:pPr eaLnBrk="1" hangingPunct="1"/>
            <a:r>
              <a:rPr lang="en-US" altLang="zh-CN" sz="3600" dirty="0"/>
              <a:t>1.</a:t>
            </a:r>
            <a:r>
              <a:rPr lang="zh-CN" altLang="en-US" sz="3600" dirty="0"/>
              <a:t>读未提交</a:t>
            </a:r>
          </a:p>
        </p:txBody>
      </p:sp>
      <p:sp>
        <p:nvSpPr>
          <p:cNvPr id="26627" name="Rectangle 3"/>
          <p:cNvSpPr>
            <a:spLocks noGrp="1" noChangeArrowheads="1"/>
          </p:cNvSpPr>
          <p:nvPr>
            <p:ph type="body" idx="4294967295"/>
          </p:nvPr>
        </p:nvSpPr>
        <p:spPr>
          <a:xfrm>
            <a:off x="791766" y="1113235"/>
            <a:ext cx="7668815" cy="3792140"/>
          </a:xfrm>
        </p:spPr>
        <p:txBody>
          <a:bodyPr/>
          <a:lstStyle/>
          <a:p>
            <a:pPr algn="just" eaLnBrk="1" hangingPunct="1">
              <a:lnSpc>
                <a:spcPct val="130000"/>
              </a:lnSpc>
            </a:pPr>
            <a:r>
              <a:rPr lang="zh-CN" altLang="en-US" dirty="0">
                <a:solidFill>
                  <a:srgbClr val="C00000"/>
                </a:solidFill>
              </a:rPr>
              <a:t>“读未提交”</a:t>
            </a:r>
            <a:r>
              <a:rPr lang="zh-CN" altLang="en-US" dirty="0"/>
              <a:t>是允许一个事务可以读取另一个未提交事务正在修改的数据。它可能出现脏读、不可重复读和幻读的情形。 </a:t>
            </a:r>
          </a:p>
          <a:p>
            <a:pPr algn="just" eaLnBrk="1" hangingPunct="1">
              <a:lnSpc>
                <a:spcPct val="130000"/>
              </a:lnSpc>
              <a:buFont typeface="Wingdings" pitchFamily="2" charset="2"/>
              <a:buNone/>
            </a:pPr>
            <a:endParaRPr lang="zh-CN" altLang="en-US" sz="2400" dirty="0"/>
          </a:p>
        </p:txBody>
      </p:sp>
    </p:spTree>
    <p:extLst>
      <p:ext uri="{BB962C8B-B14F-4D97-AF65-F5344CB8AC3E}">
        <p14:creationId xmlns:p14="http://schemas.microsoft.com/office/powerpoint/2010/main" val="1992809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1828800" y="191691"/>
            <a:ext cx="6091238" cy="422672"/>
          </a:xfrm>
        </p:spPr>
        <p:txBody>
          <a:bodyPr lIns="67628" tIns="35243" rIns="67628" bIns="35243"/>
          <a:lstStyle/>
          <a:p>
            <a:pPr eaLnBrk="1" hangingPunct="1"/>
            <a:r>
              <a:rPr lang="en-US" altLang="zh-CN" sz="3600" dirty="0"/>
              <a:t>2.</a:t>
            </a:r>
            <a:r>
              <a:rPr lang="zh-CN" altLang="en-US" sz="3600" dirty="0"/>
              <a:t>读已提交</a:t>
            </a:r>
          </a:p>
        </p:txBody>
      </p:sp>
      <p:sp>
        <p:nvSpPr>
          <p:cNvPr id="27651" name="Rectangle 3"/>
          <p:cNvSpPr>
            <a:spLocks noGrp="1" noChangeArrowheads="1"/>
          </p:cNvSpPr>
          <p:nvPr>
            <p:ph type="body" idx="4294967295"/>
          </p:nvPr>
        </p:nvSpPr>
        <p:spPr>
          <a:xfrm>
            <a:off x="736998" y="957262"/>
            <a:ext cx="7670006" cy="3792141"/>
          </a:xfrm>
        </p:spPr>
        <p:txBody>
          <a:bodyPr/>
          <a:lstStyle/>
          <a:p>
            <a:pPr algn="just" eaLnBrk="1" hangingPunct="1">
              <a:lnSpc>
                <a:spcPct val="130000"/>
              </a:lnSpc>
            </a:pPr>
            <a:r>
              <a:rPr lang="zh-CN" altLang="en-US" dirty="0">
                <a:solidFill>
                  <a:srgbClr val="C00000"/>
                </a:solidFill>
              </a:rPr>
              <a:t>“读已提交”</a:t>
            </a:r>
            <a:r>
              <a:rPr lang="zh-CN" altLang="en-US" dirty="0"/>
              <a:t>是只允许一个事务读其他事务已提交的数据。显然，“读已提交”可以有效避免脏读，但是它不能保证可重复读和不幻读。</a:t>
            </a:r>
            <a:endParaRPr lang="zh-CN" altLang="en-US" sz="2400" dirty="0"/>
          </a:p>
        </p:txBody>
      </p:sp>
    </p:spTree>
    <p:extLst>
      <p:ext uri="{BB962C8B-B14F-4D97-AF65-F5344CB8AC3E}">
        <p14:creationId xmlns:p14="http://schemas.microsoft.com/office/powerpoint/2010/main" val="1915704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1828800" y="191691"/>
            <a:ext cx="6091238" cy="422672"/>
          </a:xfrm>
        </p:spPr>
        <p:txBody>
          <a:bodyPr lIns="67628" tIns="35243" rIns="67628" bIns="35243"/>
          <a:lstStyle/>
          <a:p>
            <a:pPr eaLnBrk="1" hangingPunct="1"/>
            <a:r>
              <a:rPr lang="en-US" altLang="zh-CN" sz="3600" dirty="0"/>
              <a:t>3.</a:t>
            </a:r>
            <a:r>
              <a:rPr lang="zh-CN" altLang="en-US" sz="3600" dirty="0"/>
              <a:t>可重复读</a:t>
            </a:r>
          </a:p>
        </p:txBody>
      </p:sp>
      <p:sp>
        <p:nvSpPr>
          <p:cNvPr id="28675" name="Rectangle 3"/>
          <p:cNvSpPr>
            <a:spLocks noGrp="1" noChangeArrowheads="1"/>
          </p:cNvSpPr>
          <p:nvPr>
            <p:ph type="body" idx="4294967295"/>
          </p:nvPr>
        </p:nvSpPr>
        <p:spPr>
          <a:xfrm>
            <a:off x="683419" y="951310"/>
            <a:ext cx="7723585" cy="3792140"/>
          </a:xfrm>
        </p:spPr>
        <p:txBody>
          <a:bodyPr/>
          <a:lstStyle/>
          <a:p>
            <a:pPr algn="just" eaLnBrk="1" hangingPunct="1">
              <a:lnSpc>
                <a:spcPct val="130000"/>
              </a:lnSpc>
            </a:pPr>
            <a:r>
              <a:rPr lang="zh-CN" altLang="en-US" dirty="0">
                <a:solidFill>
                  <a:srgbClr val="C00000"/>
                </a:solidFill>
              </a:rPr>
              <a:t>“可重复读”</a:t>
            </a:r>
            <a:r>
              <a:rPr lang="zh-CN" altLang="en-US" dirty="0"/>
              <a:t>是一个事务开始读取数据后，其他事务就不能再对该数据执行</a:t>
            </a:r>
            <a:r>
              <a:rPr lang="en-US" altLang="zh-CN" dirty="0"/>
              <a:t>UPDATE</a:t>
            </a:r>
            <a:r>
              <a:rPr lang="zh-CN" altLang="en-US" dirty="0"/>
              <a:t>操作了。</a:t>
            </a:r>
            <a:endParaRPr lang="en-US" altLang="zh-CN" dirty="0"/>
          </a:p>
          <a:p>
            <a:pPr algn="just" eaLnBrk="1" hangingPunct="1">
              <a:lnSpc>
                <a:spcPct val="130000"/>
              </a:lnSpc>
            </a:pPr>
            <a:r>
              <a:rPr lang="zh-CN" altLang="en-US" dirty="0"/>
              <a:t>“可重复读”杜绝了脏读和不可重复读</a:t>
            </a:r>
            <a:endParaRPr lang="en-US" altLang="zh-CN" dirty="0"/>
          </a:p>
          <a:p>
            <a:pPr algn="just" eaLnBrk="1" hangingPunct="1">
              <a:lnSpc>
                <a:spcPct val="130000"/>
              </a:lnSpc>
            </a:pPr>
            <a:r>
              <a:rPr lang="zh-CN" altLang="en-US" dirty="0"/>
              <a:t>不能保证不幻读</a:t>
            </a:r>
          </a:p>
        </p:txBody>
      </p:sp>
    </p:spTree>
    <p:extLst>
      <p:ext uri="{BB962C8B-B14F-4D97-AF65-F5344CB8AC3E}">
        <p14:creationId xmlns:p14="http://schemas.microsoft.com/office/powerpoint/2010/main" val="2324214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1828800" y="191691"/>
            <a:ext cx="6091238" cy="422672"/>
          </a:xfrm>
        </p:spPr>
        <p:txBody>
          <a:bodyPr lIns="67628" tIns="35243" rIns="67628" bIns="35243"/>
          <a:lstStyle/>
          <a:p>
            <a:pPr eaLnBrk="1" hangingPunct="1"/>
            <a:r>
              <a:rPr lang="es-ES" altLang="zh-CN" sz="3600" dirty="0"/>
              <a:t>4.</a:t>
            </a:r>
            <a:r>
              <a:rPr lang="zh-CN" altLang="es-ES" sz="3600" dirty="0"/>
              <a:t>可串行化</a:t>
            </a:r>
            <a:endParaRPr lang="zh-CN" altLang="en-US" sz="3600" dirty="0"/>
          </a:p>
        </p:txBody>
      </p:sp>
      <p:sp>
        <p:nvSpPr>
          <p:cNvPr id="29699" name="Rectangle 3"/>
          <p:cNvSpPr>
            <a:spLocks noGrp="1" noChangeArrowheads="1"/>
          </p:cNvSpPr>
          <p:nvPr>
            <p:ph type="body" idx="4294967295"/>
          </p:nvPr>
        </p:nvSpPr>
        <p:spPr>
          <a:xfrm>
            <a:off x="736997" y="1059656"/>
            <a:ext cx="7615238" cy="3792141"/>
          </a:xfrm>
        </p:spPr>
        <p:txBody>
          <a:bodyPr/>
          <a:lstStyle/>
          <a:p>
            <a:pPr algn="just" eaLnBrk="1" hangingPunct="1">
              <a:lnSpc>
                <a:spcPct val="130000"/>
              </a:lnSpc>
            </a:pPr>
            <a:r>
              <a:rPr lang="zh-CN" altLang="en-US" dirty="0">
                <a:solidFill>
                  <a:srgbClr val="C00000"/>
                </a:solidFill>
              </a:rPr>
              <a:t>“可串行化”</a:t>
            </a:r>
            <a:r>
              <a:rPr lang="zh-CN" altLang="en-US" dirty="0"/>
              <a:t>是最高的事务隔离级别</a:t>
            </a:r>
            <a:endParaRPr lang="en-US" altLang="zh-CN" dirty="0"/>
          </a:p>
          <a:p>
            <a:pPr algn="just" eaLnBrk="1" hangingPunct="1">
              <a:lnSpc>
                <a:spcPct val="130000"/>
              </a:lnSpc>
            </a:pPr>
            <a:r>
              <a:rPr lang="zh-CN" altLang="en-US" dirty="0"/>
              <a:t>事务执行顺序是可串行化的，可以避免丢失修改、脏读、不可重复读和幻读</a:t>
            </a:r>
            <a:endParaRPr lang="en-US" altLang="zh-CN" dirty="0"/>
          </a:p>
          <a:p>
            <a:pPr algn="just" eaLnBrk="1" hangingPunct="1">
              <a:lnSpc>
                <a:spcPct val="130000"/>
              </a:lnSpc>
            </a:pPr>
            <a:endParaRPr lang="zh-CN" altLang="en-US" dirty="0"/>
          </a:p>
        </p:txBody>
      </p:sp>
    </p:spTree>
    <p:extLst>
      <p:ext uri="{BB962C8B-B14F-4D97-AF65-F5344CB8AC3E}">
        <p14:creationId xmlns:p14="http://schemas.microsoft.com/office/powerpoint/2010/main" val="2247878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403648" y="123478"/>
            <a:ext cx="6991672" cy="422672"/>
          </a:xfrm>
          <a:prstGeom prst="rect">
            <a:avLst/>
          </a:prstGeom>
          <a:noFill/>
          <a:ln>
            <a:noFill/>
          </a:ln>
        </p:spPr>
        <p:txBody>
          <a:bodyPr lIns="67628" tIns="35243" rIns="67628" bIns="35243"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defRPr/>
            </a:pPr>
            <a:r>
              <a:rPr lang="zh-CN" altLang="en-US" sz="3200" kern="0" dirty="0"/>
              <a:t>事务隔离级别与数据不一致性的关系</a:t>
            </a:r>
          </a:p>
        </p:txBody>
      </p:sp>
      <p:pic>
        <p:nvPicPr>
          <p:cNvPr id="30723"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83506"/>
            <a:ext cx="8227434" cy="2556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98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971600" y="123478"/>
            <a:ext cx="7848872" cy="422672"/>
          </a:xfrm>
        </p:spPr>
        <p:txBody>
          <a:bodyPr lIns="67628" tIns="35243" rIns="67628" bIns="35243"/>
          <a:lstStyle/>
          <a:p>
            <a:pPr eaLnBrk="1" hangingPunct="1"/>
            <a:r>
              <a:rPr lang="zh-CN" altLang="en-US" sz="2800" dirty="0"/>
              <a:t>事务隔离级别与数据一致性以及系统代价的关系</a:t>
            </a:r>
          </a:p>
        </p:txBody>
      </p:sp>
      <p:sp>
        <p:nvSpPr>
          <p:cNvPr id="3" name="矩形 2"/>
          <p:cNvSpPr/>
          <p:nvPr/>
        </p:nvSpPr>
        <p:spPr>
          <a:xfrm>
            <a:off x="197644" y="897731"/>
            <a:ext cx="4860131" cy="3420666"/>
          </a:xfrm>
          <a:prstGeom prst="rect">
            <a:avLst/>
          </a:prstGeom>
        </p:spPr>
        <p:txBody>
          <a:bodyPr lIns="68580" tIns="34290" rIns="68580" bIns="34290">
            <a:spAutoFit/>
          </a:bodyPr>
          <a:lstStyle/>
          <a:p>
            <a:pPr marL="557213" lvl="1" indent="-214313">
              <a:lnSpc>
                <a:spcPct val="150000"/>
              </a:lnSpc>
              <a:spcBef>
                <a:spcPct val="20000"/>
              </a:spcBef>
              <a:buSzPct val="100000"/>
              <a:buFont typeface="Wingdings" panose="05000000000000000000" pitchFamily="2" charset="2"/>
              <a:buChar char="n"/>
              <a:defRPr/>
            </a:pPr>
            <a:r>
              <a:rPr lang="zh-CN" altLang="zh-CN" b="1" dirty="0">
                <a:latin typeface="+mn-lt"/>
                <a:ea typeface="+mn-ea"/>
              </a:rPr>
              <a:t>事务隔离级别并不是越高越好</a:t>
            </a:r>
            <a:endParaRPr lang="en-US" altLang="zh-CN" b="1" dirty="0">
              <a:latin typeface="+mn-lt"/>
              <a:ea typeface="+mn-ea"/>
            </a:endParaRPr>
          </a:p>
          <a:p>
            <a:pPr marL="557213" lvl="1" indent="-214313">
              <a:lnSpc>
                <a:spcPct val="150000"/>
              </a:lnSpc>
              <a:spcBef>
                <a:spcPct val="20000"/>
              </a:spcBef>
              <a:buSzPct val="100000"/>
              <a:buFont typeface="Wingdings" panose="05000000000000000000" pitchFamily="2" charset="2"/>
              <a:buChar char="n"/>
              <a:defRPr/>
            </a:pPr>
            <a:r>
              <a:rPr lang="zh-CN" altLang="zh-CN" b="1" dirty="0">
                <a:latin typeface="+mn-lt"/>
                <a:ea typeface="+mn-ea"/>
              </a:rPr>
              <a:t>应根据应用的特点和需求选择合适的事务隔离级别</a:t>
            </a:r>
            <a:endParaRPr lang="en-US" altLang="zh-CN" b="1" dirty="0">
              <a:latin typeface="+mn-lt"/>
              <a:ea typeface="+mn-ea"/>
            </a:endParaRPr>
          </a:p>
          <a:p>
            <a:pPr marL="557213" lvl="1" indent="-214313">
              <a:lnSpc>
                <a:spcPct val="150000"/>
              </a:lnSpc>
              <a:spcBef>
                <a:spcPct val="20000"/>
              </a:spcBef>
              <a:buSzPct val="100000"/>
              <a:buFont typeface="Wingdings" panose="05000000000000000000" pitchFamily="2" charset="2"/>
              <a:buChar char="n"/>
              <a:defRPr/>
            </a:pPr>
            <a:r>
              <a:rPr lang="zh-CN" altLang="en-US" b="1" dirty="0">
                <a:latin typeface="+mn-lt"/>
                <a:ea typeface="+mn-ea"/>
              </a:rPr>
              <a:t>目前大多数数据库默认的事务隔离级别是“读已提交”，如</a:t>
            </a:r>
            <a:r>
              <a:rPr lang="en-US" altLang="zh-CN" b="1" dirty="0" err="1">
                <a:latin typeface="+mn-lt"/>
                <a:ea typeface="+mn-ea"/>
              </a:rPr>
              <a:t>KingBase</a:t>
            </a:r>
            <a:r>
              <a:rPr lang="zh-CN" altLang="en-US" b="1" dirty="0">
                <a:latin typeface="+mn-lt"/>
                <a:ea typeface="+mn-ea"/>
              </a:rPr>
              <a:t>、</a:t>
            </a:r>
            <a:r>
              <a:rPr lang="en-US" altLang="zh-CN" b="1" dirty="0">
                <a:latin typeface="+mn-lt"/>
                <a:ea typeface="+mn-ea"/>
              </a:rPr>
              <a:t>SQL Server</a:t>
            </a:r>
            <a:r>
              <a:rPr lang="zh-CN" altLang="en-US" b="1" dirty="0">
                <a:latin typeface="+mn-lt"/>
                <a:ea typeface="+mn-ea"/>
              </a:rPr>
              <a:t>、</a:t>
            </a:r>
            <a:r>
              <a:rPr lang="en-US" altLang="zh-CN" b="1" dirty="0">
                <a:latin typeface="+mn-lt"/>
                <a:ea typeface="+mn-ea"/>
              </a:rPr>
              <a:t>Oracle</a:t>
            </a:r>
            <a:r>
              <a:rPr lang="zh-CN" altLang="en-US" b="1" dirty="0">
                <a:latin typeface="+mn-lt"/>
                <a:ea typeface="+mn-ea"/>
              </a:rPr>
              <a:t>等。</a:t>
            </a:r>
            <a:endParaRPr lang="en-US" altLang="zh-CN" b="1" dirty="0">
              <a:latin typeface="+mn-lt"/>
              <a:ea typeface="+mn-ea"/>
            </a:endParaRPr>
          </a:p>
          <a:p>
            <a:pPr marL="557213" lvl="1" indent="-214313">
              <a:lnSpc>
                <a:spcPct val="150000"/>
              </a:lnSpc>
              <a:spcBef>
                <a:spcPct val="20000"/>
              </a:spcBef>
              <a:buSzPct val="100000"/>
              <a:buFont typeface="Wingdings" panose="05000000000000000000" pitchFamily="2" charset="2"/>
              <a:buChar char="n"/>
              <a:defRPr/>
            </a:pPr>
            <a:r>
              <a:rPr lang="en-US" altLang="zh-CN" b="1" dirty="0" err="1">
                <a:latin typeface="+mn-lt"/>
                <a:ea typeface="+mn-ea"/>
              </a:rPr>
              <a:t>MySql</a:t>
            </a:r>
            <a:r>
              <a:rPr lang="zh-CN" altLang="en-US" b="1" dirty="0">
                <a:latin typeface="+mn-lt"/>
                <a:ea typeface="+mn-ea"/>
              </a:rPr>
              <a:t>的默认级别是“可重复读”</a:t>
            </a:r>
          </a:p>
          <a:p>
            <a:pPr marL="214313" indent="-214313">
              <a:buFont typeface="Arial" panose="020B0604020202020204" pitchFamily="34" charset="0"/>
              <a:buChar char="•"/>
              <a:defRPr/>
            </a:pPr>
            <a:endParaRPr lang="zh-CN" altLang="en-US" dirty="0"/>
          </a:p>
        </p:txBody>
      </p:sp>
      <p:pic>
        <p:nvPicPr>
          <p:cNvPr id="3174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666" y="1437085"/>
            <a:ext cx="2160984" cy="2106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4603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14400" y="138113"/>
            <a:ext cx="7391400" cy="422275"/>
          </a:xfrm>
        </p:spPr>
        <p:txBody>
          <a:bodyPr/>
          <a:lstStyle/>
          <a:p>
            <a:pPr eaLnBrk="1" hangingPunct="1"/>
            <a:r>
              <a:rPr lang="zh-CN" altLang="zh-CN" sz="3600" dirty="0"/>
              <a:t>第</a:t>
            </a:r>
            <a:r>
              <a:rPr lang="en-US" altLang="zh-CN" sz="3600" dirty="0"/>
              <a:t>12</a:t>
            </a:r>
            <a:r>
              <a:rPr lang="zh-CN" altLang="zh-CN" sz="3600" dirty="0"/>
              <a:t>章  并发控制</a:t>
            </a:r>
          </a:p>
        </p:txBody>
      </p:sp>
      <p:sp>
        <p:nvSpPr>
          <p:cNvPr id="4" name="Rectangle 3"/>
          <p:cNvSpPr txBox="1">
            <a:spLocks noChangeArrowheads="1"/>
          </p:cNvSpPr>
          <p:nvPr/>
        </p:nvSpPr>
        <p:spPr bwMode="auto">
          <a:xfrm>
            <a:off x="1115616" y="699542"/>
            <a:ext cx="771525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gn="just" eaLnBrk="1" hangingPunct="1">
              <a:lnSpc>
                <a:spcPct val="110000"/>
              </a:lnSpc>
              <a:spcBef>
                <a:spcPts val="0"/>
              </a:spcBef>
              <a:buNone/>
            </a:pPr>
            <a:r>
              <a:rPr lang="en-US" altLang="zh-CN" sz="2400" kern="0" dirty="0"/>
              <a:t>12.1  </a:t>
            </a:r>
            <a:r>
              <a:rPr lang="zh-CN" altLang="en-US" sz="2400" kern="0" dirty="0"/>
              <a:t>并发控制概述</a:t>
            </a:r>
          </a:p>
          <a:p>
            <a:pPr marL="0" indent="0" algn="just" eaLnBrk="1" hangingPunct="1">
              <a:lnSpc>
                <a:spcPct val="110000"/>
              </a:lnSpc>
              <a:spcBef>
                <a:spcPts val="0"/>
              </a:spcBef>
              <a:buNone/>
            </a:pPr>
            <a:r>
              <a:rPr lang="en-US" altLang="zh-CN" sz="2400" kern="0" dirty="0"/>
              <a:t>12.2  </a:t>
            </a:r>
            <a:r>
              <a:rPr lang="zh-CN" altLang="en-US" sz="2400" kern="0" dirty="0"/>
              <a:t>事务的隔离级别</a:t>
            </a:r>
            <a:endParaRPr lang="en-US" altLang="zh-CN" sz="2400" kern="0" dirty="0"/>
          </a:p>
          <a:p>
            <a:pPr marL="0" indent="0" algn="just" eaLnBrk="1" hangingPunct="1">
              <a:lnSpc>
                <a:spcPct val="110000"/>
              </a:lnSpc>
              <a:spcBef>
                <a:spcPts val="0"/>
              </a:spcBef>
              <a:buNone/>
            </a:pPr>
            <a:r>
              <a:rPr lang="en-US" altLang="zh-CN" sz="2400" kern="0" dirty="0">
                <a:solidFill>
                  <a:srgbClr val="0066FF"/>
                </a:solidFill>
              </a:rPr>
              <a:t>12.3  </a:t>
            </a:r>
            <a:r>
              <a:rPr lang="zh-CN" altLang="en-US" sz="2400" kern="0" dirty="0">
                <a:solidFill>
                  <a:srgbClr val="0066FF"/>
                </a:solidFill>
              </a:rPr>
              <a:t>封锁</a:t>
            </a:r>
            <a:endParaRPr lang="en-US" altLang="zh-CN" sz="2400" kern="0" dirty="0">
              <a:solidFill>
                <a:srgbClr val="0066FF"/>
              </a:solidFill>
            </a:endParaRPr>
          </a:p>
          <a:p>
            <a:pPr marL="0" indent="0" algn="just" eaLnBrk="1" hangingPunct="1">
              <a:lnSpc>
                <a:spcPct val="110000"/>
              </a:lnSpc>
              <a:spcBef>
                <a:spcPts val="0"/>
              </a:spcBef>
              <a:buFont typeface="Wingdings" pitchFamily="2" charset="2"/>
              <a:buNone/>
            </a:pPr>
            <a:r>
              <a:rPr lang="en-US" altLang="zh-CN" sz="2400" kern="0" dirty="0"/>
              <a:t>12.4 </a:t>
            </a:r>
            <a:r>
              <a:rPr lang="zh-CN" altLang="en-US" sz="2400" kern="0" dirty="0"/>
              <a:t> 封锁协议</a:t>
            </a:r>
          </a:p>
          <a:p>
            <a:pPr marL="0" indent="0" algn="just" eaLnBrk="1" hangingPunct="1">
              <a:lnSpc>
                <a:spcPct val="110000"/>
              </a:lnSpc>
              <a:spcBef>
                <a:spcPts val="0"/>
              </a:spcBef>
              <a:buFont typeface="Wingdings" pitchFamily="2" charset="2"/>
              <a:buNone/>
            </a:pPr>
            <a:r>
              <a:rPr lang="en-US" altLang="zh-CN" sz="2400" kern="0" dirty="0"/>
              <a:t>12.5  </a:t>
            </a:r>
            <a:r>
              <a:rPr lang="zh-CN" altLang="en-US" sz="2400" kern="0" dirty="0"/>
              <a:t>活锁和死锁</a:t>
            </a:r>
          </a:p>
          <a:p>
            <a:pPr marL="0" indent="0" algn="just" eaLnBrk="1" hangingPunct="1">
              <a:lnSpc>
                <a:spcPct val="110000"/>
              </a:lnSpc>
              <a:spcBef>
                <a:spcPts val="0"/>
              </a:spcBef>
              <a:buFont typeface="Wingdings" pitchFamily="2" charset="2"/>
              <a:buNone/>
            </a:pPr>
            <a:r>
              <a:rPr lang="en-US" altLang="zh-CN" sz="2400" kern="0" dirty="0"/>
              <a:t>12.6  </a:t>
            </a:r>
            <a:r>
              <a:rPr lang="zh-CN" altLang="en-US" sz="2400" kern="0" dirty="0"/>
              <a:t>并发调度的可串行性</a:t>
            </a:r>
          </a:p>
          <a:p>
            <a:pPr marL="0" indent="0" algn="just" eaLnBrk="1" hangingPunct="1">
              <a:lnSpc>
                <a:spcPct val="110000"/>
              </a:lnSpc>
              <a:spcBef>
                <a:spcPts val="0"/>
              </a:spcBef>
              <a:buFont typeface="Wingdings" pitchFamily="2" charset="2"/>
              <a:buNone/>
            </a:pPr>
            <a:r>
              <a:rPr lang="en-US" altLang="zh-CN" sz="2400" kern="0" dirty="0"/>
              <a:t>12.7  </a:t>
            </a:r>
            <a:r>
              <a:rPr lang="zh-CN" altLang="en-US" sz="2400" kern="0" dirty="0"/>
              <a:t>两段锁协议</a:t>
            </a:r>
          </a:p>
          <a:p>
            <a:pPr marL="0" indent="0" algn="just" eaLnBrk="1" hangingPunct="1">
              <a:lnSpc>
                <a:spcPct val="110000"/>
              </a:lnSpc>
              <a:spcBef>
                <a:spcPts val="0"/>
              </a:spcBef>
              <a:buFont typeface="Wingdings" pitchFamily="2" charset="2"/>
              <a:buNone/>
            </a:pPr>
            <a:r>
              <a:rPr lang="en-US" altLang="zh-CN" sz="2400" kern="0" dirty="0"/>
              <a:t>12.8  </a:t>
            </a:r>
            <a:r>
              <a:rPr lang="zh-CN" altLang="en-US" sz="2400" kern="0" dirty="0"/>
              <a:t>封锁的粒度</a:t>
            </a:r>
          </a:p>
          <a:p>
            <a:pPr marL="0" indent="0" algn="just" eaLnBrk="1" hangingPunct="1">
              <a:lnSpc>
                <a:spcPct val="110000"/>
              </a:lnSpc>
              <a:spcBef>
                <a:spcPts val="0"/>
              </a:spcBef>
              <a:buFont typeface="Wingdings" pitchFamily="2" charset="2"/>
              <a:buNone/>
            </a:pPr>
            <a:r>
              <a:rPr lang="zh-CN" altLang="en-US" sz="2400" kern="0" dirty="0"/>
              <a:t>*</a:t>
            </a:r>
            <a:r>
              <a:rPr lang="en-US" altLang="zh-CN" sz="2400" kern="0" dirty="0"/>
              <a:t>12.9  </a:t>
            </a:r>
            <a:r>
              <a:rPr lang="zh-CN" altLang="en-US" sz="2400" kern="0" dirty="0"/>
              <a:t>其他并发控制机制</a:t>
            </a:r>
          </a:p>
          <a:p>
            <a:pPr marL="0" indent="0" algn="just" eaLnBrk="1" hangingPunct="1">
              <a:lnSpc>
                <a:spcPct val="110000"/>
              </a:lnSpc>
              <a:spcBef>
                <a:spcPts val="0"/>
              </a:spcBef>
              <a:buFont typeface="Wingdings" pitchFamily="2" charset="2"/>
              <a:buNone/>
            </a:pPr>
            <a:r>
              <a:rPr lang="zh-CN" altLang="en-US" sz="2400" kern="0" dirty="0"/>
              <a:t>本章小结</a:t>
            </a:r>
          </a:p>
        </p:txBody>
      </p:sp>
    </p:spTree>
    <p:extLst>
      <p:ext uri="{BB962C8B-B14F-4D97-AF65-F5344CB8AC3E}">
        <p14:creationId xmlns:p14="http://schemas.microsoft.com/office/powerpoint/2010/main" val="1111075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914400" y="92075"/>
            <a:ext cx="7391400" cy="422275"/>
          </a:xfrm>
        </p:spPr>
        <p:txBody>
          <a:bodyPr/>
          <a:lstStyle/>
          <a:p>
            <a:pPr eaLnBrk="1" hangingPunct="1"/>
            <a:r>
              <a:rPr lang="en-US" altLang="zh-CN" sz="3600"/>
              <a:t> </a:t>
            </a:r>
            <a:r>
              <a:rPr lang="zh-CN" altLang="en-US" sz="3600"/>
              <a:t>并发控制（续）</a:t>
            </a:r>
          </a:p>
        </p:txBody>
      </p:sp>
      <p:sp>
        <p:nvSpPr>
          <p:cNvPr id="4099" name="Rectangle 3"/>
          <p:cNvSpPr>
            <a:spLocks noGrp="1" noChangeArrowheads="1"/>
          </p:cNvSpPr>
          <p:nvPr>
            <p:ph type="body" idx="4294967295"/>
          </p:nvPr>
        </p:nvSpPr>
        <p:spPr>
          <a:xfrm>
            <a:off x="179512" y="847726"/>
            <a:ext cx="7211144" cy="3371850"/>
          </a:xfrm>
        </p:spPr>
        <p:txBody>
          <a:bodyPr/>
          <a:lstStyle/>
          <a:p>
            <a:pPr algn="just" eaLnBrk="1" hangingPunct="1">
              <a:lnSpc>
                <a:spcPct val="135000"/>
              </a:lnSpc>
            </a:pPr>
            <a:r>
              <a:rPr lang="zh-CN" altLang="en-US" sz="2400" dirty="0"/>
              <a:t>多事务执行方式 </a:t>
            </a:r>
          </a:p>
          <a:p>
            <a:pPr algn="just" eaLnBrk="1" hangingPunct="1">
              <a:lnSpc>
                <a:spcPct val="135000"/>
              </a:lnSpc>
              <a:spcBef>
                <a:spcPct val="50000"/>
              </a:spcBef>
              <a:buFont typeface="Wingdings" pitchFamily="2" charset="2"/>
              <a:buNone/>
            </a:pPr>
            <a:r>
              <a:rPr lang="zh-CN" altLang="en-US" sz="2000" dirty="0"/>
              <a:t>  （</a:t>
            </a:r>
            <a:r>
              <a:rPr lang="en-US" altLang="zh-CN" sz="2000" dirty="0"/>
              <a:t>1</a:t>
            </a:r>
            <a:r>
              <a:rPr lang="zh-CN" altLang="en-US" sz="2000" dirty="0"/>
              <a:t>）事务串行执行</a:t>
            </a:r>
          </a:p>
          <a:p>
            <a:pPr lvl="1" algn="just" eaLnBrk="1" hangingPunct="1">
              <a:lnSpc>
                <a:spcPct val="135000"/>
              </a:lnSpc>
              <a:spcBef>
                <a:spcPct val="50000"/>
              </a:spcBef>
            </a:pPr>
            <a:r>
              <a:rPr lang="zh-CN" altLang="en-US" sz="2000" dirty="0"/>
              <a:t>每个时刻只有一个事务运行，其他事务必须等到这个事务结束以后方能运行</a:t>
            </a:r>
          </a:p>
          <a:p>
            <a:pPr lvl="1" algn="just" eaLnBrk="1" hangingPunct="1">
              <a:lnSpc>
                <a:spcPct val="135000"/>
              </a:lnSpc>
              <a:spcBef>
                <a:spcPct val="50000"/>
              </a:spcBef>
            </a:pPr>
            <a:r>
              <a:rPr lang="zh-CN" altLang="en-US" sz="2000" dirty="0"/>
              <a:t>事务在执行过程需要不同的资源，如</a:t>
            </a:r>
            <a:r>
              <a:rPr lang="en-US" altLang="zh-CN" sz="2000" dirty="0"/>
              <a:t>CPU</a:t>
            </a:r>
            <a:r>
              <a:rPr lang="zh-CN" altLang="en-US" sz="2000" dirty="0"/>
              <a:t>、磁盘、通信</a:t>
            </a:r>
            <a:endParaRPr lang="en-US" altLang="zh-CN" sz="2000" dirty="0"/>
          </a:p>
          <a:p>
            <a:pPr lvl="1" algn="just" eaLnBrk="1" hangingPunct="1">
              <a:lnSpc>
                <a:spcPct val="135000"/>
              </a:lnSpc>
              <a:spcBef>
                <a:spcPct val="50000"/>
              </a:spcBef>
            </a:pPr>
            <a:r>
              <a:rPr lang="zh-CN" altLang="en-US" sz="2000" dirty="0"/>
              <a:t>串行执行不能充分利用系统资源，不能发挥数据库共享资源的特点</a:t>
            </a:r>
          </a:p>
        </p:txBody>
      </p:sp>
      <p:grpSp>
        <p:nvGrpSpPr>
          <p:cNvPr id="3" name="组合 2"/>
          <p:cNvGrpSpPr/>
          <p:nvPr/>
        </p:nvGrpSpPr>
        <p:grpSpPr>
          <a:xfrm>
            <a:off x="6827837" y="1920876"/>
            <a:ext cx="2276475" cy="2800452"/>
            <a:chOff x="6827837" y="1920876"/>
            <a:chExt cx="2276475" cy="2800452"/>
          </a:xfrm>
        </p:grpSpPr>
        <p:grpSp>
          <p:nvGrpSpPr>
            <p:cNvPr id="2" name="组合 1"/>
            <p:cNvGrpSpPr/>
            <p:nvPr/>
          </p:nvGrpSpPr>
          <p:grpSpPr>
            <a:xfrm>
              <a:off x="7966074" y="1920876"/>
              <a:ext cx="434975" cy="2268537"/>
              <a:chOff x="7739063" y="1706563"/>
              <a:chExt cx="434975" cy="2268537"/>
            </a:xfrm>
          </p:grpSpPr>
          <p:sp>
            <p:nvSpPr>
              <p:cNvPr id="4100" name="Line 10"/>
              <p:cNvSpPr>
                <a:spLocks noChangeShapeType="1"/>
              </p:cNvSpPr>
              <p:nvPr/>
            </p:nvSpPr>
            <p:spPr bwMode="auto">
              <a:xfrm>
                <a:off x="7740650" y="1706563"/>
                <a:ext cx="0" cy="22685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 name="Line 11"/>
              <p:cNvSpPr>
                <a:spLocks noChangeShapeType="1"/>
              </p:cNvSpPr>
              <p:nvPr/>
            </p:nvSpPr>
            <p:spPr bwMode="auto">
              <a:xfrm>
                <a:off x="7740650" y="2787650"/>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2" name="Line 12"/>
              <p:cNvSpPr>
                <a:spLocks noChangeShapeType="1"/>
              </p:cNvSpPr>
              <p:nvPr/>
            </p:nvSpPr>
            <p:spPr bwMode="auto">
              <a:xfrm>
                <a:off x="7740650" y="3489325"/>
                <a:ext cx="2159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3" name="Text Box 13"/>
              <p:cNvSpPr txBox="1">
                <a:spLocks noChangeArrowheads="1"/>
              </p:cNvSpPr>
              <p:nvPr/>
            </p:nvSpPr>
            <p:spPr bwMode="auto">
              <a:xfrm>
                <a:off x="7739063" y="2135188"/>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ctr">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1</a:t>
                </a:r>
              </a:p>
            </p:txBody>
          </p:sp>
          <p:sp>
            <p:nvSpPr>
              <p:cNvPr id="4104" name="Text Box 14"/>
              <p:cNvSpPr txBox="1">
                <a:spLocks noChangeArrowheads="1"/>
              </p:cNvSpPr>
              <p:nvPr/>
            </p:nvSpPr>
            <p:spPr bwMode="auto">
              <a:xfrm>
                <a:off x="7758113" y="28956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ctr">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2</a:t>
                </a:r>
              </a:p>
            </p:txBody>
          </p:sp>
          <p:sp>
            <p:nvSpPr>
              <p:cNvPr id="4105" name="Text Box 15"/>
              <p:cNvSpPr txBox="1">
                <a:spLocks noChangeArrowheads="1"/>
              </p:cNvSpPr>
              <p:nvPr/>
            </p:nvSpPr>
            <p:spPr bwMode="auto">
              <a:xfrm>
                <a:off x="7758113" y="354330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ctr">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3</a:t>
                </a:r>
              </a:p>
            </p:txBody>
          </p:sp>
        </p:grpSp>
        <p:sp>
          <p:nvSpPr>
            <p:cNvPr id="11" name="Text Box 16"/>
            <p:cNvSpPr txBox="1">
              <a:spLocks noChangeArrowheads="1"/>
            </p:cNvSpPr>
            <p:nvPr/>
          </p:nvSpPr>
          <p:spPr bwMode="auto">
            <a:xfrm>
              <a:off x="6827837" y="4351441"/>
              <a:ext cx="22764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algn="ctr" eaLnBrk="1" hangingPunct="1">
                <a:spcBef>
                  <a:spcPct val="0"/>
                </a:spcBef>
                <a:buFont typeface="Wingdings" pitchFamily="2" charset="2"/>
                <a:buNone/>
              </a:pPr>
              <a:r>
                <a:rPr lang="zh-CN" altLang="zh-CN" sz="1800" dirty="0">
                  <a:latin typeface="华文楷体" panose="02010600040101010101" pitchFamily="2" charset="-122"/>
                  <a:ea typeface="华文楷体" panose="02010600040101010101" pitchFamily="2" charset="-122"/>
                </a:rPr>
                <a:t>事务的串行执行方式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wipe(left)">
                                      <p:cBhvr>
                                        <p:cTn id="7" dur="500"/>
                                        <p:tgtEl>
                                          <p:spTgt spid="40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wipe(left)">
                                      <p:cBhvr>
                                        <p:cTn id="12"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12.3  </a:t>
            </a:r>
            <a:r>
              <a:rPr lang="zh-CN" altLang="en-US" sz="3600" dirty="0"/>
              <a:t>封锁</a:t>
            </a:r>
          </a:p>
        </p:txBody>
      </p:sp>
      <p:sp>
        <p:nvSpPr>
          <p:cNvPr id="24579" name="Rectangle 3"/>
          <p:cNvSpPr>
            <a:spLocks noGrp="1" noChangeArrowheads="1"/>
          </p:cNvSpPr>
          <p:nvPr>
            <p:ph type="body" idx="4294967295"/>
          </p:nvPr>
        </p:nvSpPr>
        <p:spPr>
          <a:xfrm>
            <a:off x="457200" y="1006475"/>
            <a:ext cx="8229600" cy="3736975"/>
          </a:xfrm>
        </p:spPr>
        <p:txBody>
          <a:bodyPr/>
          <a:lstStyle/>
          <a:p>
            <a:pPr eaLnBrk="1" hangingPunct="1">
              <a:lnSpc>
                <a:spcPct val="150000"/>
              </a:lnSpc>
            </a:pPr>
            <a:r>
              <a:rPr lang="zh-CN" altLang="zh-CN"/>
              <a:t>什么是封锁</a:t>
            </a:r>
          </a:p>
          <a:p>
            <a:pPr eaLnBrk="1" hangingPunct="1">
              <a:lnSpc>
                <a:spcPct val="150000"/>
              </a:lnSpc>
            </a:pPr>
            <a:r>
              <a:rPr lang="zh-CN" altLang="zh-CN"/>
              <a:t>基本封锁类型</a:t>
            </a:r>
          </a:p>
          <a:p>
            <a:pPr eaLnBrk="1" hangingPunct="1">
              <a:lnSpc>
                <a:spcPct val="150000"/>
              </a:lnSpc>
            </a:pPr>
            <a:r>
              <a:rPr lang="zh-CN" altLang="zh-CN"/>
              <a:t>锁的相容矩阵</a:t>
            </a:r>
          </a:p>
        </p:txBody>
      </p:sp>
    </p:spTree>
    <p:extLst>
      <p:ext uri="{BB962C8B-B14F-4D97-AF65-F5344CB8AC3E}">
        <p14:creationId xmlns:p14="http://schemas.microsoft.com/office/powerpoint/2010/main" val="112524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什么是封锁</a:t>
            </a:r>
          </a:p>
        </p:txBody>
      </p:sp>
      <p:sp>
        <p:nvSpPr>
          <p:cNvPr id="25603" name="Rectangle 3"/>
          <p:cNvSpPr>
            <a:spLocks noGrp="1" noChangeArrowheads="1"/>
          </p:cNvSpPr>
          <p:nvPr>
            <p:ph type="body" idx="4294967295"/>
          </p:nvPr>
        </p:nvSpPr>
        <p:spPr>
          <a:xfrm>
            <a:off x="395536" y="896694"/>
            <a:ext cx="8352928" cy="3763288"/>
          </a:xfrm>
        </p:spPr>
        <p:txBody>
          <a:bodyPr/>
          <a:lstStyle/>
          <a:p>
            <a:pPr eaLnBrk="1" hangingPunct="1">
              <a:lnSpc>
                <a:spcPct val="120000"/>
              </a:lnSpc>
            </a:pPr>
            <a:r>
              <a:rPr lang="zh-CN" altLang="en-US" sz="2400" dirty="0"/>
              <a:t>封锁就是事务</a:t>
            </a:r>
            <a:r>
              <a:rPr lang="en-US" altLang="zh-CN" sz="2400" dirty="0"/>
              <a:t>T</a:t>
            </a:r>
            <a:r>
              <a:rPr lang="zh-CN" altLang="en-US" sz="2400" dirty="0"/>
              <a:t>在对某个数据对象（例如表、记录等）操作之前，先向系统发出请求，对其加锁</a:t>
            </a:r>
            <a:endParaRPr lang="zh-CN" altLang="en-US" sz="2400" dirty="0">
              <a:solidFill>
                <a:srgbClr val="FF0000"/>
              </a:solidFill>
            </a:endParaRPr>
          </a:p>
          <a:p>
            <a:pPr eaLnBrk="1" hangingPunct="1">
              <a:lnSpc>
                <a:spcPct val="120000"/>
              </a:lnSpc>
            </a:pPr>
            <a:r>
              <a:rPr lang="zh-CN" altLang="en-US" sz="2400" dirty="0"/>
              <a:t>加锁后事务</a:t>
            </a:r>
            <a:r>
              <a:rPr lang="en-US" altLang="zh-CN" sz="2400" dirty="0"/>
              <a:t>T</a:t>
            </a:r>
            <a:r>
              <a:rPr lang="zh-CN" altLang="en-US" sz="2400" dirty="0"/>
              <a:t>就对该数据对象有了一定的控制，在事务</a:t>
            </a:r>
            <a:r>
              <a:rPr lang="en-US" altLang="zh-CN" sz="2400" dirty="0"/>
              <a:t>T</a:t>
            </a:r>
            <a:r>
              <a:rPr lang="zh-CN" altLang="en-US" sz="2400" dirty="0"/>
              <a:t>释放它的锁之前，其它的事务不能更新此数据对象。</a:t>
            </a:r>
            <a:endParaRPr lang="en-US" altLang="zh-CN" sz="2400" dirty="0"/>
          </a:p>
          <a:p>
            <a:pPr eaLnBrk="1" hangingPunct="1">
              <a:lnSpc>
                <a:spcPct val="120000"/>
              </a:lnSpc>
            </a:pPr>
            <a:r>
              <a:rPr lang="zh-CN" altLang="en-US" sz="2400" dirty="0"/>
              <a:t>封锁是实现并发控制的一个非常重要的技术</a:t>
            </a:r>
          </a:p>
          <a:p>
            <a:pPr eaLnBrk="1" hangingPunct="1">
              <a:lnSpc>
                <a:spcPct val="120000"/>
              </a:lnSpc>
            </a:pPr>
            <a:endParaRPr lang="zh-CN" altLang="en-US" sz="2400" dirty="0"/>
          </a:p>
          <a:p>
            <a:pPr eaLnBrk="1" hangingPunct="1">
              <a:lnSpc>
                <a:spcPct val="120000"/>
              </a:lnSpc>
            </a:pPr>
            <a:endParaRPr lang="en-US" altLang="zh-CN" sz="2400" dirty="0"/>
          </a:p>
        </p:txBody>
      </p:sp>
      <p:graphicFrame>
        <p:nvGraphicFramePr>
          <p:cNvPr id="4" name="Group 3"/>
          <p:cNvGraphicFramePr>
            <a:graphicFrameLocks/>
          </p:cNvGraphicFramePr>
          <p:nvPr>
            <p:extLst>
              <p:ext uri="{D42A27DB-BD31-4B8C-83A1-F6EECF244321}">
                <p14:modId xmlns:p14="http://schemas.microsoft.com/office/powerpoint/2010/main" val="1596199323"/>
              </p:ext>
            </p:extLst>
          </p:nvPr>
        </p:nvGraphicFramePr>
        <p:xfrm>
          <a:off x="5868144" y="2787774"/>
          <a:ext cx="3125406" cy="1973720"/>
        </p:xfrm>
        <a:graphic>
          <a:graphicData uri="http://schemas.openxmlformats.org/drawingml/2006/table">
            <a:tbl>
              <a:tblPr/>
              <a:tblGrid>
                <a:gridCol w="1656184">
                  <a:extLst>
                    <a:ext uri="{9D8B030D-6E8A-4147-A177-3AD203B41FA5}">
                      <a16:colId xmlns:a16="http://schemas.microsoft.com/office/drawing/2014/main" val="20000"/>
                    </a:ext>
                  </a:extLst>
                </a:gridCol>
                <a:gridCol w="1469222">
                  <a:extLst>
                    <a:ext uri="{9D8B030D-6E8A-4147-A177-3AD203B41FA5}">
                      <a16:colId xmlns:a16="http://schemas.microsoft.com/office/drawing/2014/main" val="20001"/>
                    </a:ext>
                  </a:extLst>
                </a:gridCol>
              </a:tblGrid>
              <a:tr h="278786">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4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4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7878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R(A)=16</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7878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R(A)=16</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78786">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A←A-1</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7878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W(A)=15</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7878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④</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A←A-3</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7878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W(A)=13</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bl>
          </a:graphicData>
        </a:graphic>
      </p:graphicFrame>
      <p:sp>
        <p:nvSpPr>
          <p:cNvPr id="2" name="TextBox 1"/>
          <p:cNvSpPr txBox="1"/>
          <p:nvPr/>
        </p:nvSpPr>
        <p:spPr>
          <a:xfrm>
            <a:off x="6012160" y="3003798"/>
            <a:ext cx="415498" cy="369332"/>
          </a:xfrm>
          <a:prstGeom prst="rect">
            <a:avLst/>
          </a:prstGeom>
          <a:noFill/>
        </p:spPr>
        <p:txBody>
          <a:bodyPr wrap="none" rtlCol="0">
            <a:spAutoFit/>
          </a:bodyPr>
          <a:lstStyle/>
          <a:p>
            <a:r>
              <a:rPr lang="zh-CN" altLang="en-US" dirty="0">
                <a:solidFill>
                  <a:srgbClr val="FF0000"/>
                </a:solidFill>
                <a:sym typeface="Webdings"/>
              </a:rPr>
              <a:t></a:t>
            </a:r>
            <a:endParaRPr lang="zh-CN" altLang="en-US" dirty="0">
              <a:solidFill>
                <a:srgbClr val="000000"/>
              </a:solidFill>
            </a:endParaRPr>
          </a:p>
        </p:txBody>
      </p:sp>
      <p:sp>
        <p:nvSpPr>
          <p:cNvPr id="6" name="TextBox 5"/>
          <p:cNvSpPr txBox="1"/>
          <p:nvPr/>
        </p:nvSpPr>
        <p:spPr>
          <a:xfrm>
            <a:off x="6045763" y="3846792"/>
            <a:ext cx="415498" cy="369332"/>
          </a:xfrm>
          <a:prstGeom prst="rect">
            <a:avLst/>
          </a:prstGeom>
          <a:noFill/>
        </p:spPr>
        <p:txBody>
          <a:bodyPr wrap="none" rtlCol="0">
            <a:spAutoFit/>
          </a:bodyPr>
          <a:lstStyle/>
          <a:p>
            <a:r>
              <a:rPr lang="zh-CN" altLang="en-US" dirty="0">
                <a:solidFill>
                  <a:srgbClr val="FF0000"/>
                </a:solidFill>
                <a:sym typeface="Webdings"/>
              </a:rPr>
              <a:t></a:t>
            </a:r>
            <a:endParaRPr lang="zh-CN" altLang="en-US" dirty="0">
              <a:solidFill>
                <a:srgbClr val="000000"/>
              </a:solidFill>
            </a:endParaRPr>
          </a:p>
        </p:txBody>
      </p:sp>
    </p:spTree>
    <p:extLst>
      <p:ext uri="{BB962C8B-B14F-4D97-AF65-F5344CB8AC3E}">
        <p14:creationId xmlns:p14="http://schemas.microsoft.com/office/powerpoint/2010/main" val="306396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wipe(left)">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wipe(left)">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wipe(left)">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914400" y="138113"/>
            <a:ext cx="7391400" cy="422275"/>
          </a:xfrm>
        </p:spPr>
        <p:txBody>
          <a:bodyPr/>
          <a:lstStyle/>
          <a:p>
            <a:pPr eaLnBrk="1" hangingPunct="1"/>
            <a:r>
              <a:rPr lang="zh-CN" altLang="zh-CN" sz="3600"/>
              <a:t>基本封锁类型</a:t>
            </a:r>
          </a:p>
        </p:txBody>
      </p:sp>
      <p:sp>
        <p:nvSpPr>
          <p:cNvPr id="26627" name="Rectangle 3"/>
          <p:cNvSpPr>
            <a:spLocks noGrp="1" noChangeArrowheads="1"/>
          </p:cNvSpPr>
          <p:nvPr>
            <p:ph type="body" idx="4294967295"/>
          </p:nvPr>
        </p:nvSpPr>
        <p:spPr>
          <a:xfrm>
            <a:off x="457200" y="700088"/>
            <a:ext cx="8229600" cy="3630612"/>
          </a:xfrm>
        </p:spPr>
        <p:txBody>
          <a:bodyPr/>
          <a:lstStyle/>
          <a:p>
            <a:pPr eaLnBrk="1" hangingPunct="1">
              <a:lnSpc>
                <a:spcPct val="150000"/>
              </a:lnSpc>
            </a:pPr>
            <a:r>
              <a:rPr lang="zh-CN" altLang="en-US" dirty="0"/>
              <a:t>一个事务对某个数据对象加锁后究竟拥有什么样的控制由封锁的类型决定。</a:t>
            </a:r>
          </a:p>
          <a:p>
            <a:pPr eaLnBrk="1" hangingPunct="1">
              <a:lnSpc>
                <a:spcPct val="150000"/>
              </a:lnSpc>
            </a:pPr>
            <a:r>
              <a:rPr lang="zh-CN" altLang="en-US" dirty="0"/>
              <a:t>基本封锁类型</a:t>
            </a:r>
          </a:p>
          <a:p>
            <a:pPr lvl="1" eaLnBrk="1" hangingPunct="1">
              <a:lnSpc>
                <a:spcPct val="150000"/>
              </a:lnSpc>
            </a:pPr>
            <a:r>
              <a:rPr lang="zh-CN" altLang="en-US" dirty="0"/>
              <a:t>排它锁（</a:t>
            </a:r>
            <a:r>
              <a:rPr lang="en-US" altLang="zh-CN" dirty="0"/>
              <a:t>Exclusive Locks</a:t>
            </a:r>
            <a:r>
              <a:rPr lang="zh-CN" altLang="en-US" dirty="0"/>
              <a:t>，简记为</a:t>
            </a:r>
            <a:r>
              <a:rPr lang="en-US" altLang="zh-CN" dirty="0"/>
              <a:t>X</a:t>
            </a:r>
            <a:r>
              <a:rPr lang="zh-CN" altLang="en-US" dirty="0"/>
              <a:t>锁）</a:t>
            </a:r>
          </a:p>
          <a:p>
            <a:pPr lvl="1" eaLnBrk="1" hangingPunct="1">
              <a:lnSpc>
                <a:spcPct val="150000"/>
              </a:lnSpc>
            </a:pPr>
            <a:r>
              <a:rPr lang="zh-CN" altLang="en-US" dirty="0"/>
              <a:t>共享锁（</a:t>
            </a:r>
            <a:r>
              <a:rPr lang="en-US" altLang="zh-CN" dirty="0"/>
              <a:t>Share Locks</a:t>
            </a:r>
            <a:r>
              <a:rPr lang="zh-CN" altLang="en-US" dirty="0"/>
              <a:t>，简记为</a:t>
            </a:r>
            <a:r>
              <a:rPr lang="en-US" altLang="zh-CN" dirty="0"/>
              <a:t>S</a:t>
            </a:r>
            <a:r>
              <a:rPr lang="zh-CN" altLang="en-US" dirty="0"/>
              <a:t>锁）</a:t>
            </a:r>
          </a:p>
        </p:txBody>
      </p:sp>
    </p:spTree>
    <p:extLst>
      <p:ext uri="{BB962C8B-B14F-4D97-AF65-F5344CB8AC3E}">
        <p14:creationId xmlns:p14="http://schemas.microsoft.com/office/powerpoint/2010/main" val="186528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wipe(left)">
                                      <p:cBhvr>
                                        <p:cTn id="7" dur="500"/>
                                        <p:tgtEl>
                                          <p:spTgt spid="26627">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animEffect transition="in" filter="wipe(left)">
                                      <p:cBhvr>
                                        <p:cTn id="11" dur="500"/>
                                        <p:tgtEl>
                                          <p:spTgt spid="26627">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animEffect transition="in" filter="wipe(left)">
                                      <p:cBhvr>
                                        <p:cTn id="15" dur="500"/>
                                        <p:tgtEl>
                                          <p:spTgt spid="26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排它锁</a:t>
            </a:r>
          </a:p>
        </p:txBody>
      </p:sp>
      <p:sp>
        <p:nvSpPr>
          <p:cNvPr id="27651" name="Rectangle 3"/>
          <p:cNvSpPr>
            <a:spLocks noGrp="1" noChangeArrowheads="1"/>
          </p:cNvSpPr>
          <p:nvPr>
            <p:ph type="body" idx="4294967295"/>
          </p:nvPr>
        </p:nvSpPr>
        <p:spPr>
          <a:xfrm>
            <a:off x="457200" y="844550"/>
            <a:ext cx="8229600" cy="3898900"/>
          </a:xfrm>
        </p:spPr>
        <p:txBody>
          <a:bodyPr/>
          <a:lstStyle/>
          <a:p>
            <a:pPr eaLnBrk="1" hangingPunct="1">
              <a:lnSpc>
                <a:spcPct val="120000"/>
              </a:lnSpc>
              <a:spcBef>
                <a:spcPct val="60000"/>
              </a:spcBef>
            </a:pPr>
            <a:r>
              <a:rPr lang="zh-CN" altLang="en-US" dirty="0"/>
              <a:t>排它锁又称为写锁，</a:t>
            </a:r>
            <a:r>
              <a:rPr lang="en-US" altLang="zh-CN" dirty="0"/>
              <a:t>X</a:t>
            </a:r>
            <a:r>
              <a:rPr lang="zh-CN" altLang="en-US" dirty="0"/>
              <a:t>锁</a:t>
            </a:r>
          </a:p>
          <a:p>
            <a:pPr eaLnBrk="1" hangingPunct="1">
              <a:lnSpc>
                <a:spcPct val="120000"/>
              </a:lnSpc>
              <a:spcBef>
                <a:spcPct val="60000"/>
              </a:spcBef>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X</a:t>
            </a:r>
            <a:r>
              <a:rPr lang="zh-CN" altLang="en-US" dirty="0"/>
              <a:t>锁，则只允许</a:t>
            </a:r>
            <a:r>
              <a:rPr lang="en-US" altLang="zh-CN" dirty="0"/>
              <a:t>T</a:t>
            </a:r>
            <a:r>
              <a:rPr lang="zh-CN" altLang="en-US" dirty="0"/>
              <a:t>读取和修改</a:t>
            </a:r>
            <a:r>
              <a:rPr lang="en-US" altLang="zh-CN" dirty="0"/>
              <a:t>A</a:t>
            </a:r>
            <a:r>
              <a:rPr lang="zh-CN" altLang="en-US" dirty="0"/>
              <a:t>，其它任何事务都不能再对</a:t>
            </a:r>
            <a:r>
              <a:rPr lang="en-US" altLang="zh-CN" dirty="0"/>
              <a:t>A</a:t>
            </a:r>
            <a:r>
              <a:rPr lang="zh-CN" altLang="en-US" dirty="0"/>
              <a:t>加任何类型的锁，直到</a:t>
            </a:r>
            <a:r>
              <a:rPr lang="en-US" altLang="zh-CN" dirty="0"/>
              <a:t>T</a:t>
            </a:r>
            <a:r>
              <a:rPr lang="zh-CN" altLang="en-US" dirty="0"/>
              <a:t>释放</a:t>
            </a:r>
            <a:r>
              <a:rPr lang="en-US" altLang="zh-CN" dirty="0"/>
              <a:t>A</a:t>
            </a:r>
            <a:r>
              <a:rPr lang="zh-CN" altLang="en-US" dirty="0"/>
              <a:t>上的锁</a:t>
            </a:r>
          </a:p>
          <a:p>
            <a:pPr eaLnBrk="1" hangingPunct="1">
              <a:lnSpc>
                <a:spcPct val="120000"/>
              </a:lnSpc>
              <a:spcBef>
                <a:spcPct val="60000"/>
              </a:spcBef>
            </a:pPr>
            <a:r>
              <a:rPr lang="zh-CN" altLang="en-US" dirty="0"/>
              <a:t>保证其他事务在</a:t>
            </a:r>
            <a:r>
              <a:rPr lang="en-US" altLang="zh-CN" dirty="0"/>
              <a:t>T</a:t>
            </a:r>
            <a:r>
              <a:rPr lang="zh-CN" altLang="en-US" dirty="0"/>
              <a:t>释放</a:t>
            </a:r>
            <a:r>
              <a:rPr lang="en-US" altLang="zh-CN" dirty="0"/>
              <a:t>A</a:t>
            </a:r>
            <a:r>
              <a:rPr lang="zh-CN" altLang="en-US" dirty="0"/>
              <a:t>上的锁之前不能再读取和修改</a:t>
            </a:r>
            <a:r>
              <a:rPr lang="en-US" altLang="zh-CN" dirty="0"/>
              <a:t>A</a:t>
            </a:r>
          </a:p>
          <a:p>
            <a:pPr eaLnBrk="1" hangingPunct="1">
              <a:lnSpc>
                <a:spcPct val="120000"/>
              </a:lnSpc>
              <a:spcBef>
                <a:spcPct val="60000"/>
              </a:spcBef>
            </a:pPr>
            <a:endParaRPr lang="en-US" altLang="zh-CN" dirty="0"/>
          </a:p>
        </p:txBody>
      </p:sp>
    </p:spTree>
    <p:extLst>
      <p:ext uri="{BB962C8B-B14F-4D97-AF65-F5344CB8AC3E}">
        <p14:creationId xmlns:p14="http://schemas.microsoft.com/office/powerpoint/2010/main" val="214795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wipe(left)">
                                      <p:cBhvr>
                                        <p:cTn id="7" dur="500"/>
                                        <p:tgtEl>
                                          <p:spTgt spid="27651">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Effect transition="in" filter="wipe(left)">
                                      <p:cBhvr>
                                        <p:cTn id="11" dur="500"/>
                                        <p:tgtEl>
                                          <p:spTgt spid="2765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7651">
                                            <p:txEl>
                                              <p:pRg st="2" end="2"/>
                                            </p:txEl>
                                          </p:spTgt>
                                        </p:tgtEl>
                                        <p:attrNameLst>
                                          <p:attrName>style.visibility</p:attrName>
                                        </p:attrNameLst>
                                      </p:cBhvr>
                                      <p:to>
                                        <p:strVal val="visible"/>
                                      </p:to>
                                    </p:set>
                                    <p:animEffect transition="in" filter="wipe(left)">
                                      <p:cBhvr>
                                        <p:cTn id="16"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共享锁</a:t>
            </a:r>
          </a:p>
        </p:txBody>
      </p:sp>
      <p:sp>
        <p:nvSpPr>
          <p:cNvPr id="28675" name="Rectangle 3"/>
          <p:cNvSpPr>
            <a:spLocks noGrp="1" noChangeArrowheads="1"/>
          </p:cNvSpPr>
          <p:nvPr>
            <p:ph type="body" idx="4294967295"/>
          </p:nvPr>
        </p:nvSpPr>
        <p:spPr>
          <a:xfrm>
            <a:off x="457200" y="950913"/>
            <a:ext cx="8229600" cy="3792537"/>
          </a:xfrm>
        </p:spPr>
        <p:txBody>
          <a:bodyPr/>
          <a:lstStyle/>
          <a:p>
            <a:pPr eaLnBrk="1" hangingPunct="1">
              <a:lnSpc>
                <a:spcPct val="120000"/>
              </a:lnSpc>
              <a:spcBef>
                <a:spcPts val="600"/>
              </a:spcBef>
              <a:spcAft>
                <a:spcPts val="600"/>
              </a:spcAft>
            </a:pPr>
            <a:r>
              <a:rPr lang="zh-CN" altLang="en-US" dirty="0"/>
              <a:t>共享锁又称为读锁，</a:t>
            </a:r>
            <a:r>
              <a:rPr lang="en-US" altLang="zh-CN" dirty="0"/>
              <a:t>S</a:t>
            </a:r>
            <a:r>
              <a:rPr lang="zh-CN" altLang="en-US" dirty="0"/>
              <a:t>锁</a:t>
            </a:r>
          </a:p>
          <a:p>
            <a:pPr eaLnBrk="1" hangingPunct="1">
              <a:lnSpc>
                <a:spcPct val="120000"/>
              </a:lnSpc>
              <a:spcBef>
                <a:spcPts val="600"/>
              </a:spcBef>
              <a:spcAft>
                <a:spcPts val="600"/>
              </a:spcAft>
            </a:pPr>
            <a:r>
              <a:rPr lang="zh-CN" altLang="en-US" dirty="0"/>
              <a:t>若事务</a:t>
            </a:r>
            <a:r>
              <a:rPr lang="en-US" altLang="zh-CN" dirty="0"/>
              <a:t>T</a:t>
            </a:r>
            <a:r>
              <a:rPr lang="zh-CN" altLang="en-US" dirty="0"/>
              <a:t>对数据对象</a:t>
            </a:r>
            <a:r>
              <a:rPr lang="en-US" altLang="zh-CN" dirty="0"/>
              <a:t>A</a:t>
            </a:r>
            <a:r>
              <a:rPr lang="zh-CN" altLang="en-US" dirty="0"/>
              <a:t>加上</a:t>
            </a:r>
            <a:r>
              <a:rPr lang="en-US" altLang="zh-CN" dirty="0"/>
              <a:t>S</a:t>
            </a:r>
            <a:r>
              <a:rPr lang="zh-CN" altLang="en-US" dirty="0"/>
              <a:t>锁，则事务</a:t>
            </a:r>
            <a:r>
              <a:rPr lang="en-US" altLang="zh-CN" dirty="0"/>
              <a:t>T</a:t>
            </a:r>
            <a:r>
              <a:rPr lang="zh-CN" altLang="en-US" dirty="0"/>
              <a:t>可以读</a:t>
            </a:r>
            <a:r>
              <a:rPr lang="en-US" altLang="zh-CN" dirty="0"/>
              <a:t>A</a:t>
            </a:r>
            <a:r>
              <a:rPr lang="zh-CN" altLang="en-US" dirty="0"/>
              <a:t>但不能修改</a:t>
            </a:r>
            <a:r>
              <a:rPr lang="en-US" altLang="zh-CN" dirty="0"/>
              <a:t>A</a:t>
            </a:r>
            <a:r>
              <a:rPr lang="zh-CN" altLang="en-US" dirty="0"/>
              <a:t>，其它事务只能再对</a:t>
            </a:r>
            <a:r>
              <a:rPr lang="en-US" altLang="zh-CN" dirty="0"/>
              <a:t>A</a:t>
            </a:r>
            <a:r>
              <a:rPr lang="zh-CN" altLang="en-US" dirty="0"/>
              <a:t>加</a:t>
            </a:r>
            <a:r>
              <a:rPr lang="en-US" altLang="zh-CN" dirty="0"/>
              <a:t>S</a:t>
            </a:r>
            <a:r>
              <a:rPr lang="zh-CN" altLang="en-US" dirty="0"/>
              <a:t>锁，而不能加</a:t>
            </a:r>
            <a:r>
              <a:rPr lang="en-US" altLang="zh-CN" dirty="0"/>
              <a:t>X</a:t>
            </a:r>
            <a:r>
              <a:rPr lang="zh-CN" altLang="en-US" dirty="0"/>
              <a:t>锁，直到</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a:t>
            </a:r>
          </a:p>
          <a:p>
            <a:pPr eaLnBrk="1" hangingPunct="1">
              <a:lnSpc>
                <a:spcPct val="120000"/>
              </a:lnSpc>
              <a:spcBef>
                <a:spcPts val="600"/>
              </a:spcBef>
              <a:spcAft>
                <a:spcPts val="600"/>
              </a:spcAft>
            </a:pPr>
            <a:r>
              <a:rPr lang="zh-CN" altLang="en-US" dirty="0"/>
              <a:t>保证其他事务可以读</a:t>
            </a:r>
            <a:r>
              <a:rPr lang="en-US" altLang="zh-CN" dirty="0"/>
              <a:t>A</a:t>
            </a:r>
            <a:r>
              <a:rPr lang="zh-CN" altLang="en-US" dirty="0"/>
              <a:t>，但在</a:t>
            </a:r>
            <a:r>
              <a:rPr lang="en-US" altLang="zh-CN" dirty="0"/>
              <a:t>T</a:t>
            </a:r>
            <a:r>
              <a:rPr lang="zh-CN" altLang="en-US" dirty="0"/>
              <a:t>释放</a:t>
            </a:r>
            <a:r>
              <a:rPr lang="en-US" altLang="zh-CN" dirty="0"/>
              <a:t>A</a:t>
            </a:r>
            <a:r>
              <a:rPr lang="zh-CN" altLang="en-US" dirty="0"/>
              <a:t>上的</a:t>
            </a:r>
            <a:r>
              <a:rPr lang="en-US" altLang="zh-CN" dirty="0"/>
              <a:t>S</a:t>
            </a:r>
            <a:r>
              <a:rPr lang="zh-CN" altLang="en-US" dirty="0"/>
              <a:t>锁之前不能对</a:t>
            </a:r>
            <a:r>
              <a:rPr lang="en-US" altLang="zh-CN" dirty="0"/>
              <a:t>A</a:t>
            </a:r>
            <a:r>
              <a:rPr lang="zh-CN" altLang="en-US" dirty="0"/>
              <a:t>做任何修改 </a:t>
            </a:r>
          </a:p>
          <a:p>
            <a:pPr eaLnBrk="1" hangingPunct="1">
              <a:spcBef>
                <a:spcPct val="0"/>
              </a:spcBef>
            </a:pPr>
            <a:endParaRPr lang="en-US" altLang="zh-CN" dirty="0"/>
          </a:p>
        </p:txBody>
      </p:sp>
    </p:spTree>
    <p:extLst>
      <p:ext uri="{BB962C8B-B14F-4D97-AF65-F5344CB8AC3E}">
        <p14:creationId xmlns:p14="http://schemas.microsoft.com/office/powerpoint/2010/main" val="81487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wipe(left)">
                                      <p:cBhvr>
                                        <p:cTn id="7" dur="500"/>
                                        <p:tgtEl>
                                          <p:spTgt spid="2867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Effect transition="in" filter="wipe(left)">
                                      <p:cBhvr>
                                        <p:cTn id="11" dur="500"/>
                                        <p:tgtEl>
                                          <p:spTgt spid="2867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675">
                                            <p:txEl>
                                              <p:pRg st="2" end="2"/>
                                            </p:txEl>
                                          </p:spTgt>
                                        </p:tgtEl>
                                        <p:attrNameLst>
                                          <p:attrName>style.visibility</p:attrName>
                                        </p:attrNameLst>
                                      </p:cBhvr>
                                      <p:to>
                                        <p:strVal val="visible"/>
                                      </p:to>
                                    </p:set>
                                    <p:animEffect transition="in" filter="wipe(left)">
                                      <p:cBhvr>
                                        <p:cTn id="16"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914400" y="138113"/>
            <a:ext cx="7391400" cy="422275"/>
          </a:xfrm>
        </p:spPr>
        <p:txBody>
          <a:bodyPr/>
          <a:lstStyle/>
          <a:p>
            <a:pPr eaLnBrk="1" hangingPunct="1"/>
            <a:r>
              <a:rPr lang="zh-CN" altLang="zh-CN" sz="3600"/>
              <a:t>锁的相容矩阵</a:t>
            </a:r>
          </a:p>
        </p:txBody>
      </p:sp>
      <p:sp>
        <p:nvSpPr>
          <p:cNvPr id="29699" name="Text Box 4"/>
          <p:cNvSpPr txBox="1">
            <a:spLocks noChangeArrowheads="1"/>
          </p:cNvSpPr>
          <p:nvPr/>
        </p:nvSpPr>
        <p:spPr bwMode="auto">
          <a:xfrm>
            <a:off x="2700338" y="3489325"/>
            <a:ext cx="28114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Arial" pitchFamily="34" charset="0"/>
                <a:ea typeface="宋体" pitchFamily="2" charset="-122"/>
              </a:defRPr>
            </a:lvl1pPr>
            <a:lvl2pPr>
              <a:defRPr sz="2400" b="1">
                <a:solidFill>
                  <a:schemeClr val="tx1"/>
                </a:solidFill>
                <a:latin typeface="Arial" pitchFamily="34" charset="0"/>
                <a:ea typeface="宋体" pitchFamily="2" charset="-122"/>
              </a:defRPr>
            </a:lvl2pPr>
            <a:lvl3pPr>
              <a:defRPr sz="20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a:defRPr sz="2000" b="1">
                <a:solidFill>
                  <a:schemeClr val="tx1"/>
                </a:solidFill>
                <a:latin typeface="Arial" pitchFamily="34" charset="0"/>
                <a:ea typeface="宋体" pitchFamily="2" charset="-122"/>
              </a:defRPr>
            </a:lvl6pPr>
            <a:lvl7pPr>
              <a:defRPr sz="2000" b="1">
                <a:solidFill>
                  <a:schemeClr val="tx1"/>
                </a:solidFill>
                <a:latin typeface="Arial" pitchFamily="34" charset="0"/>
                <a:ea typeface="宋体" pitchFamily="2" charset="-122"/>
              </a:defRPr>
            </a:lvl7pPr>
            <a:lvl8pPr>
              <a:defRPr sz="2000" b="1">
                <a:solidFill>
                  <a:schemeClr val="tx1"/>
                </a:solidFill>
                <a:latin typeface="Arial" pitchFamily="34" charset="0"/>
                <a:ea typeface="宋体" pitchFamily="2" charset="-122"/>
              </a:defRPr>
            </a:lvl8pPr>
            <a:lvl9pPr>
              <a:defRPr sz="2000" b="1">
                <a:solidFill>
                  <a:schemeClr val="tx1"/>
                </a:solidFill>
                <a:latin typeface="Arial" pitchFamily="34" charset="0"/>
                <a:ea typeface="宋体" pitchFamily="2" charset="-122"/>
              </a:defRPr>
            </a:lvl9pPr>
          </a:lstStyle>
          <a:p>
            <a:pPr>
              <a:buSzPct val="100000"/>
              <a:buFont typeface="Wingdings" pitchFamily="2" charset="2"/>
              <a:buNone/>
            </a:pPr>
            <a:r>
              <a:rPr lang="en-US" altLang="zh-CN" sz="2000">
                <a:solidFill>
                  <a:srgbClr val="000000"/>
                </a:solidFill>
                <a:latin typeface="Times New Roman" pitchFamily="18" charset="0"/>
              </a:rPr>
              <a:t>Y=Yes</a:t>
            </a:r>
            <a:r>
              <a:rPr lang="zh-CN" altLang="en-US" sz="2000">
                <a:solidFill>
                  <a:srgbClr val="000000"/>
                </a:solidFill>
                <a:latin typeface="Times New Roman" pitchFamily="18" charset="0"/>
              </a:rPr>
              <a:t>，相容的请求</a:t>
            </a:r>
            <a:endParaRPr lang="zh-CN" altLang="en-US" sz="3200">
              <a:solidFill>
                <a:srgbClr val="000000"/>
              </a:solidFill>
              <a:latin typeface="Times New Roman" pitchFamily="18" charset="0"/>
            </a:endParaRPr>
          </a:p>
          <a:p>
            <a:pPr>
              <a:buSzPct val="100000"/>
              <a:buFont typeface="Wingdings" pitchFamily="2" charset="2"/>
              <a:buNone/>
            </a:pPr>
            <a:r>
              <a:rPr lang="en-US" altLang="zh-CN" sz="2000">
                <a:solidFill>
                  <a:srgbClr val="000000"/>
                </a:solidFill>
                <a:latin typeface="Times New Roman" pitchFamily="18" charset="0"/>
              </a:rPr>
              <a:t>N=No</a:t>
            </a:r>
            <a:r>
              <a:rPr lang="zh-CN" altLang="en-US" sz="2000">
                <a:solidFill>
                  <a:srgbClr val="000000"/>
                </a:solidFill>
                <a:latin typeface="Times New Roman" pitchFamily="18" charset="0"/>
              </a:rPr>
              <a:t>，不相容的请求</a:t>
            </a:r>
            <a:endParaRPr lang="zh-CN" altLang="en-US" sz="6000">
              <a:solidFill>
                <a:srgbClr val="000000"/>
              </a:solidFill>
              <a:latin typeface="Times New Roman" pitchFamily="18" charset="0"/>
            </a:endParaRPr>
          </a:p>
        </p:txBody>
      </p:sp>
      <p:sp>
        <p:nvSpPr>
          <p:cNvPr id="29700" name="Line 57"/>
          <p:cNvSpPr>
            <a:spLocks noChangeShapeType="1"/>
          </p:cNvSpPr>
          <p:nvPr/>
        </p:nvSpPr>
        <p:spPr bwMode="auto">
          <a:xfrm>
            <a:off x="1116013" y="1168400"/>
            <a:ext cx="1727200" cy="647700"/>
          </a:xfrm>
          <a:prstGeom prst="line">
            <a:avLst/>
          </a:prstGeom>
          <a:noFill/>
          <a:ln w="31750">
            <a:solidFill>
              <a:srgbClr val="FF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solidFill>
                <a:srgbClr val="000000"/>
              </a:solidFill>
            </a:endParaRPr>
          </a:p>
        </p:txBody>
      </p:sp>
      <p:graphicFrame>
        <p:nvGraphicFramePr>
          <p:cNvPr id="59" name="表格 58"/>
          <p:cNvGraphicFramePr>
            <a:graphicFrameLocks noGrp="1"/>
          </p:cNvGraphicFramePr>
          <p:nvPr>
            <p:extLst>
              <p:ext uri="{D42A27DB-BD31-4B8C-83A1-F6EECF244321}">
                <p14:modId xmlns:p14="http://schemas.microsoft.com/office/powerpoint/2010/main" val="92107239"/>
              </p:ext>
            </p:extLst>
          </p:nvPr>
        </p:nvGraphicFramePr>
        <p:xfrm>
          <a:off x="1116013" y="1168400"/>
          <a:ext cx="6829424" cy="2116139"/>
        </p:xfrm>
        <a:graphic>
          <a:graphicData uri="http://schemas.openxmlformats.org/drawingml/2006/table">
            <a:tbl>
              <a:tblPr firstRow="1" bandRow="1">
                <a:tableStyleId>{5C22544A-7EE6-4342-B048-85BDC9FD1C3A}</a:tableStyleId>
              </a:tblPr>
              <a:tblGrid>
                <a:gridCol w="1707356">
                  <a:extLst>
                    <a:ext uri="{9D8B030D-6E8A-4147-A177-3AD203B41FA5}">
                      <a16:colId xmlns:a16="http://schemas.microsoft.com/office/drawing/2014/main" val="20000"/>
                    </a:ext>
                  </a:extLst>
                </a:gridCol>
                <a:gridCol w="1707356">
                  <a:extLst>
                    <a:ext uri="{9D8B030D-6E8A-4147-A177-3AD203B41FA5}">
                      <a16:colId xmlns:a16="http://schemas.microsoft.com/office/drawing/2014/main" val="20001"/>
                    </a:ext>
                  </a:extLst>
                </a:gridCol>
                <a:gridCol w="1707356">
                  <a:extLst>
                    <a:ext uri="{9D8B030D-6E8A-4147-A177-3AD203B41FA5}">
                      <a16:colId xmlns:a16="http://schemas.microsoft.com/office/drawing/2014/main" val="20002"/>
                    </a:ext>
                  </a:extLst>
                </a:gridCol>
                <a:gridCol w="1707356">
                  <a:extLst>
                    <a:ext uri="{9D8B030D-6E8A-4147-A177-3AD203B41FA5}">
                      <a16:colId xmlns:a16="http://schemas.microsoft.com/office/drawing/2014/main" val="20003"/>
                    </a:ext>
                  </a:extLst>
                </a:gridCol>
              </a:tblGrid>
              <a:tr h="6173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rPr>
                        <a:t>T</a:t>
                      </a:r>
                      <a:r>
                        <a:rPr lang="en-US" altLang="zh-CN" sz="1800" b="1" baseline="-25000" dirty="0">
                          <a:solidFill>
                            <a:schemeClr val="tx1"/>
                          </a:solidFill>
                        </a:rPr>
                        <a:t>2</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b="1" dirty="0">
                        <a:solidFill>
                          <a:schemeClr val="tx1"/>
                        </a:solidFill>
                      </a:endParaRPr>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90000"/>
                      </a:schemeClr>
                    </a:solidFill>
                  </a:tcPr>
                </a:tc>
                <a:tc>
                  <a:txBody>
                    <a:bodyPr/>
                    <a:lstStyle/>
                    <a:p>
                      <a:pPr algn="ctr"/>
                      <a:r>
                        <a:rPr lang="en-US" altLang="zh-CN" sz="1800" b="1" dirty="0">
                          <a:solidFill>
                            <a:schemeClr val="tx1"/>
                          </a:solidFill>
                        </a:rPr>
                        <a:t>X</a:t>
                      </a:r>
                      <a:endParaRPr lang="zh-CN" altLang="en-US" sz="1800" b="1" dirty="0">
                        <a:solidFill>
                          <a:schemeClr val="tx1"/>
                        </a:solidFill>
                      </a:endParaRPr>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1800" b="1" dirty="0">
                          <a:solidFill>
                            <a:schemeClr val="tx1"/>
                          </a:solidFill>
                        </a:rPr>
                        <a:t>S</a:t>
                      </a:r>
                      <a:endParaRPr lang="zh-CN" altLang="en-US" sz="1800" b="1" dirty="0">
                        <a:solidFill>
                          <a:schemeClr val="tx1"/>
                        </a:solidFill>
                      </a:endParaRPr>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1800" b="1" dirty="0">
                          <a:solidFill>
                            <a:schemeClr val="tx1"/>
                          </a:solidFill>
                        </a:rPr>
                        <a:t>_</a:t>
                      </a:r>
                      <a:endParaRPr lang="zh-CN" altLang="en-US" sz="1800" b="1" dirty="0">
                        <a:solidFill>
                          <a:schemeClr val="tx1"/>
                        </a:solidFill>
                      </a:endParaRPr>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0"/>
                  </a:ext>
                </a:extLst>
              </a:tr>
              <a:tr h="499603">
                <a:tc>
                  <a:txBody>
                    <a:bodyPr/>
                    <a:lstStyle/>
                    <a:p>
                      <a:pPr algn="ctr"/>
                      <a:r>
                        <a:rPr lang="en-US" altLang="zh-CN" sz="1800" b="1" dirty="0"/>
                        <a:t>X</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1800" b="1" dirty="0"/>
                        <a:t>N</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1800" b="1" dirty="0"/>
                        <a:t>N</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1800" b="1" dirty="0"/>
                        <a:t>Y</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1"/>
                  </a:ext>
                </a:extLst>
              </a:tr>
              <a:tr h="499603">
                <a:tc>
                  <a:txBody>
                    <a:bodyPr/>
                    <a:lstStyle/>
                    <a:p>
                      <a:pPr algn="ctr"/>
                      <a:r>
                        <a:rPr lang="en-US" altLang="zh-CN" sz="1800" b="1" dirty="0"/>
                        <a:t>S</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1800" b="1" dirty="0"/>
                        <a:t>N</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1800" b="1" dirty="0"/>
                        <a:t>Y</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1800" b="1" dirty="0"/>
                        <a:t>Y</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2"/>
                  </a:ext>
                </a:extLst>
              </a:tr>
              <a:tr h="499603">
                <a:tc>
                  <a:txBody>
                    <a:bodyPr/>
                    <a:lstStyle/>
                    <a:p>
                      <a:pPr algn="ctr"/>
                      <a:r>
                        <a:rPr lang="en-US" altLang="zh-CN" sz="1800" b="1" dirty="0"/>
                        <a:t>_</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1800" b="1" dirty="0"/>
                        <a:t>Y</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1800" b="1" dirty="0"/>
                        <a:t>Y</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tc>
                  <a:txBody>
                    <a:bodyPr/>
                    <a:lstStyle/>
                    <a:p>
                      <a:pPr algn="ctr"/>
                      <a:r>
                        <a:rPr lang="en-US" altLang="zh-CN" sz="1800" b="1" dirty="0"/>
                        <a:t>Y</a:t>
                      </a:r>
                      <a:endParaRPr lang="zh-CN" altLang="en-US" sz="1800" b="1" dirty="0"/>
                    </a:p>
                  </a:txBody>
                  <a:tcPr marL="91430" marR="91430" marT="34293" marB="3429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alpha val="90000"/>
                      </a:schemeClr>
                    </a:solidFill>
                  </a:tcPr>
                </a:tc>
                <a:extLst>
                  <a:ext uri="{0D108BD9-81ED-4DB2-BD59-A6C34878D82A}">
                    <a16:rowId xmlns:a16="http://schemas.microsoft.com/office/drawing/2014/main" val="10003"/>
                  </a:ext>
                </a:extLst>
              </a:tr>
            </a:tbl>
          </a:graphicData>
        </a:graphic>
      </p:graphicFrame>
      <p:sp>
        <p:nvSpPr>
          <p:cNvPr id="29728" name="TextBox 59"/>
          <p:cNvSpPr txBox="1">
            <a:spLocks noChangeArrowheads="1"/>
          </p:cNvSpPr>
          <p:nvPr/>
        </p:nvSpPr>
        <p:spPr bwMode="auto">
          <a:xfrm>
            <a:off x="1187450" y="1382713"/>
            <a:ext cx="4267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b="1">
                <a:solidFill>
                  <a:schemeClr val="tx1"/>
                </a:solidFill>
                <a:latin typeface="Arial" pitchFamily="34" charset="0"/>
                <a:ea typeface="宋体" pitchFamily="2" charset="-122"/>
              </a:defRPr>
            </a:lvl1pPr>
            <a:lvl2pPr>
              <a:defRPr sz="2400" b="1">
                <a:solidFill>
                  <a:schemeClr val="tx1"/>
                </a:solidFill>
                <a:latin typeface="Arial" pitchFamily="34" charset="0"/>
                <a:ea typeface="宋体" pitchFamily="2" charset="-122"/>
              </a:defRPr>
            </a:lvl2pPr>
            <a:lvl3pPr>
              <a:defRPr sz="20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a:defRPr sz="2000" b="1">
                <a:solidFill>
                  <a:schemeClr val="tx1"/>
                </a:solidFill>
                <a:latin typeface="Arial" pitchFamily="34" charset="0"/>
                <a:ea typeface="宋体" pitchFamily="2" charset="-122"/>
              </a:defRPr>
            </a:lvl6pPr>
            <a:lvl7pPr>
              <a:defRPr sz="2000" b="1">
                <a:solidFill>
                  <a:schemeClr val="tx1"/>
                </a:solidFill>
                <a:latin typeface="Arial" pitchFamily="34" charset="0"/>
                <a:ea typeface="宋体" pitchFamily="2" charset="-122"/>
              </a:defRPr>
            </a:lvl7pPr>
            <a:lvl8pPr>
              <a:defRPr sz="2000" b="1">
                <a:solidFill>
                  <a:schemeClr val="tx1"/>
                </a:solidFill>
                <a:latin typeface="Arial" pitchFamily="34" charset="0"/>
                <a:ea typeface="宋体" pitchFamily="2" charset="-122"/>
              </a:defRPr>
            </a:lvl8pPr>
            <a:lvl9pPr>
              <a:defRPr sz="2000" b="1">
                <a:solidFill>
                  <a:schemeClr val="tx1"/>
                </a:solidFill>
                <a:latin typeface="Arial" pitchFamily="34" charset="0"/>
                <a:ea typeface="宋体" pitchFamily="2" charset="-122"/>
              </a:defRPr>
            </a:lvl9pPr>
          </a:lstStyle>
          <a:p>
            <a:r>
              <a:rPr lang="en-US" altLang="zh-CN" sz="2000" dirty="0">
                <a:solidFill>
                  <a:srgbClr val="000000"/>
                </a:solidFill>
              </a:rPr>
              <a:t>T</a:t>
            </a:r>
            <a:r>
              <a:rPr lang="en-US" altLang="zh-CN" sz="1800" baseline="-25000" dirty="0">
                <a:solidFill>
                  <a:srgbClr val="000000"/>
                </a:solidFill>
              </a:rPr>
              <a:t>1</a:t>
            </a:r>
            <a:endParaRPr lang="zh-CN" altLang="en-US" sz="1800" baseline="-25000" dirty="0">
              <a:solidFill>
                <a:srgbClr val="000000"/>
              </a:solidFill>
            </a:endParaRPr>
          </a:p>
        </p:txBody>
      </p:sp>
      <p:sp>
        <p:nvSpPr>
          <p:cNvPr id="13" name="椭圆 12"/>
          <p:cNvSpPr/>
          <p:nvPr/>
        </p:nvSpPr>
        <p:spPr bwMode="auto">
          <a:xfrm>
            <a:off x="5130549" y="1783109"/>
            <a:ext cx="521571" cy="36348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15" name="椭圆 14"/>
          <p:cNvSpPr/>
          <p:nvPr/>
        </p:nvSpPr>
        <p:spPr bwMode="auto">
          <a:xfrm>
            <a:off x="6858741" y="1783109"/>
            <a:ext cx="521571" cy="36348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18" name="椭圆 17"/>
          <p:cNvSpPr/>
          <p:nvPr/>
        </p:nvSpPr>
        <p:spPr bwMode="auto">
          <a:xfrm>
            <a:off x="3419872" y="2287165"/>
            <a:ext cx="521571" cy="36348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22" name="椭圆 21"/>
          <p:cNvSpPr/>
          <p:nvPr/>
        </p:nvSpPr>
        <p:spPr bwMode="auto">
          <a:xfrm>
            <a:off x="6858741" y="2290612"/>
            <a:ext cx="521571" cy="36348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26" name="椭圆 25"/>
          <p:cNvSpPr/>
          <p:nvPr/>
        </p:nvSpPr>
        <p:spPr bwMode="auto">
          <a:xfrm>
            <a:off x="3419872" y="2791221"/>
            <a:ext cx="521571" cy="36348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28" name="椭圆 27"/>
          <p:cNvSpPr/>
          <p:nvPr/>
        </p:nvSpPr>
        <p:spPr bwMode="auto">
          <a:xfrm>
            <a:off x="5130549" y="2794668"/>
            <a:ext cx="521571" cy="36348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cxnSp>
        <p:nvCxnSpPr>
          <p:cNvPr id="4" name="直接连接符 3"/>
          <p:cNvCxnSpPr/>
          <p:nvPr/>
        </p:nvCxnSpPr>
        <p:spPr bwMode="auto">
          <a:xfrm>
            <a:off x="1116013" y="1168400"/>
            <a:ext cx="1727200" cy="614709"/>
          </a:xfrm>
          <a:prstGeom prst="line">
            <a:avLst/>
          </a:prstGeom>
          <a:noFill/>
          <a:ln w="9525" cap="flat" cmpd="sng" algn="ctr">
            <a:solidFill>
              <a:schemeClr val="tx1"/>
            </a:solidFill>
            <a:prstDash val="solid"/>
            <a:round/>
            <a:headEnd type="none" w="med" len="med"/>
            <a:tailEnd type="none" w="med" len="med"/>
          </a:ln>
          <a:effectLst/>
        </p:spPr>
      </p:cxnSp>
      <p:cxnSp>
        <p:nvCxnSpPr>
          <p:cNvPr id="32" name="直接连接符 31"/>
          <p:cNvCxnSpPr/>
          <p:nvPr/>
        </p:nvCxnSpPr>
        <p:spPr bwMode="auto">
          <a:xfrm>
            <a:off x="3402357" y="1816100"/>
            <a:ext cx="4121971" cy="1328267"/>
          </a:xfrm>
          <a:prstGeom prst="line">
            <a:avLst/>
          </a:prstGeom>
          <a:noFill/>
          <a:ln w="38100" cap="flat" cmpd="sng" algn="ctr">
            <a:solidFill>
              <a:srgbClr val="FF00FF"/>
            </a:solidFill>
            <a:prstDash val="solid"/>
            <a:round/>
            <a:headEnd type="none" w="med" len="med"/>
            <a:tailEnd type="none" w="med" len="med"/>
          </a:ln>
          <a:effectLst/>
        </p:spPr>
      </p:cxnSp>
      <p:sp>
        <p:nvSpPr>
          <p:cNvPr id="42" name="椭圆 41"/>
          <p:cNvSpPr/>
          <p:nvPr/>
        </p:nvSpPr>
        <p:spPr bwMode="auto">
          <a:xfrm>
            <a:off x="5130549" y="1779662"/>
            <a:ext cx="521571" cy="363487"/>
          </a:xfrm>
          <a:prstGeom prst="ellipse">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43" name="椭圆 42"/>
          <p:cNvSpPr/>
          <p:nvPr/>
        </p:nvSpPr>
        <p:spPr bwMode="auto">
          <a:xfrm>
            <a:off x="6858741" y="1779662"/>
            <a:ext cx="521571" cy="363487"/>
          </a:xfrm>
          <a:prstGeom prst="ellipse">
            <a:avLst/>
          </a:prstGeom>
          <a:no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44" name="椭圆 43"/>
          <p:cNvSpPr/>
          <p:nvPr/>
        </p:nvSpPr>
        <p:spPr bwMode="auto">
          <a:xfrm>
            <a:off x="3419872" y="2283718"/>
            <a:ext cx="521571" cy="363487"/>
          </a:xfrm>
          <a:prstGeom prst="ellipse">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45" name="椭圆 44"/>
          <p:cNvSpPr/>
          <p:nvPr/>
        </p:nvSpPr>
        <p:spPr bwMode="auto">
          <a:xfrm>
            <a:off x="6858741" y="2287165"/>
            <a:ext cx="521571" cy="363487"/>
          </a:xfrm>
          <a:prstGeom prst="ellipse">
            <a:avLst/>
          </a:pr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46" name="椭圆 45"/>
          <p:cNvSpPr/>
          <p:nvPr/>
        </p:nvSpPr>
        <p:spPr bwMode="auto">
          <a:xfrm>
            <a:off x="3419872" y="2787774"/>
            <a:ext cx="521571" cy="363487"/>
          </a:xfrm>
          <a:prstGeom prst="ellipse">
            <a:avLst/>
          </a:prstGeom>
          <a:noFill/>
          <a:ln w="2857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47" name="椭圆 46"/>
          <p:cNvSpPr/>
          <p:nvPr/>
        </p:nvSpPr>
        <p:spPr bwMode="auto">
          <a:xfrm>
            <a:off x="5130549" y="2791221"/>
            <a:ext cx="521571" cy="363487"/>
          </a:xfrm>
          <a:prstGeom prst="ellipse">
            <a:avLst/>
          </a:prstGeom>
          <a:noFill/>
          <a:ln w="28575"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Tree>
    <p:extLst>
      <p:ext uri="{BB962C8B-B14F-4D97-AF65-F5344CB8AC3E}">
        <p14:creationId xmlns:p14="http://schemas.microsoft.com/office/powerpoint/2010/main" val="337119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500"/>
                                        <p:tgtEl>
                                          <p:spTgt spid="13"/>
                                        </p:tgtEl>
                                      </p:cBhvr>
                                    </p:animEffect>
                                  </p:childTnLst>
                                </p:cTn>
                              </p:par>
                              <p:par>
                                <p:cTn id="8" presetID="1" presetClass="exit" presetSubtype="0" fill="hold" grpId="1" nodeType="withEffect">
                                  <p:stCondLst>
                                    <p:cond delay="0"/>
                                  </p:stCondLst>
                                  <p:childTnLst>
                                    <p:set>
                                      <p:cBhvr>
                                        <p:cTn id="9" dur="1" fill="hold">
                                          <p:stCondLst>
                                            <p:cond delay="0"/>
                                          </p:stCondLst>
                                        </p:cTn>
                                        <p:tgtEl>
                                          <p:spTgt spid="1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heel(1)">
                                      <p:cBhvr>
                                        <p:cTn id="14" dur="500"/>
                                        <p:tgtEl>
                                          <p:spTgt spid="15"/>
                                        </p:tgtEl>
                                      </p:cBhvr>
                                    </p:animEffect>
                                  </p:childTnLst>
                                </p:cTn>
                              </p:par>
                              <p:par>
                                <p:cTn id="15" presetID="1" presetClass="exit"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heel(1)">
                                      <p:cBhvr>
                                        <p:cTn id="21" dur="500"/>
                                        <p:tgtEl>
                                          <p:spTgt spid="18"/>
                                        </p:tgtEl>
                                      </p:cBhvr>
                                    </p:animEffect>
                                  </p:childTnLst>
                                </p:cTn>
                              </p:par>
                              <p:par>
                                <p:cTn id="22" presetID="1" presetClass="exit" presetSubtype="0" fill="hold" grpId="1" nodeType="withEffect">
                                  <p:stCondLst>
                                    <p:cond delay="0"/>
                                  </p:stCondLst>
                                  <p:childTnLst>
                                    <p:set>
                                      <p:cBhvr>
                                        <p:cTn id="23" dur="1" fill="hold">
                                          <p:stCondLst>
                                            <p:cond delay="0"/>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heel(1)">
                                      <p:cBhvr>
                                        <p:cTn id="28" dur="500"/>
                                        <p:tgtEl>
                                          <p:spTgt spid="22"/>
                                        </p:tgtEl>
                                      </p:cBhvr>
                                    </p:animEffect>
                                  </p:childTnLst>
                                </p:cTn>
                              </p:par>
                              <p:par>
                                <p:cTn id="29" presetID="1" presetClass="exit" presetSubtype="0" fill="hold" grpId="1"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heel(1)">
                                      <p:cBhvr>
                                        <p:cTn id="35" dur="500"/>
                                        <p:tgtEl>
                                          <p:spTgt spid="26"/>
                                        </p:tgtEl>
                                      </p:cBhvr>
                                    </p:animEffect>
                                  </p:childTnLst>
                                </p:cTn>
                              </p:par>
                              <p:par>
                                <p:cTn id="36" presetID="1" presetClass="exit" presetSubtype="0" fill="hold" grpId="1" nodeType="withEffect">
                                  <p:stCondLst>
                                    <p:cond delay="0"/>
                                  </p:stCondLst>
                                  <p:childTnLst>
                                    <p:set>
                                      <p:cBhvr>
                                        <p:cTn id="37" dur="1" fill="hold">
                                          <p:stCondLst>
                                            <p:cond delay="0"/>
                                          </p:stCondLst>
                                        </p:cTn>
                                        <p:tgtEl>
                                          <p:spTgt spid="2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heel(1)">
                                      <p:cBhvr>
                                        <p:cTn id="42" dur="500"/>
                                        <p:tgtEl>
                                          <p:spTgt spid="28"/>
                                        </p:tgtEl>
                                      </p:cBhvr>
                                    </p:animEffect>
                                  </p:childTnLst>
                                </p:cTn>
                              </p:par>
                              <p:par>
                                <p:cTn id="43" presetID="1" presetClass="exit" presetSubtype="0" fill="hold" grpId="1" nodeType="withEffect">
                                  <p:stCondLst>
                                    <p:cond delay="0"/>
                                  </p:stCondLst>
                                  <p:childTnLst>
                                    <p:set>
                                      <p:cBhvr>
                                        <p:cTn id="44" dur="1" fill="hold">
                                          <p:stCondLst>
                                            <p:cond delay="0"/>
                                          </p:stCondLst>
                                        </p:cTn>
                                        <p:tgtEl>
                                          <p:spTgt spid="2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childTnLst>
                          </p:cTn>
                        </p:par>
                        <p:par>
                          <p:cTn id="50" fill="hold">
                            <p:stCondLst>
                              <p:cond delay="500"/>
                            </p:stCondLst>
                            <p:childTnLst>
                              <p:par>
                                <p:cTn id="51" presetID="21" presetClass="entr" presetSubtype="1"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heel(1)">
                                      <p:cBhvr>
                                        <p:cTn id="53" dur="500"/>
                                        <p:tgtEl>
                                          <p:spTgt spid="44"/>
                                        </p:tgtEl>
                                      </p:cBhvr>
                                    </p:animEffect>
                                  </p:childTnLst>
                                </p:cTn>
                              </p:par>
                            </p:childTnLst>
                          </p:cTn>
                        </p:par>
                        <p:par>
                          <p:cTn id="54" fill="hold">
                            <p:stCondLst>
                              <p:cond delay="1000"/>
                            </p:stCondLst>
                            <p:childTnLst>
                              <p:par>
                                <p:cTn id="55" presetID="21" presetClass="entr" presetSubtype="1" fill="hold" grpId="0" nodeType="after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heel(1)">
                                      <p:cBhvr>
                                        <p:cTn id="57" dur="500"/>
                                        <p:tgtEl>
                                          <p:spTgt spid="42"/>
                                        </p:tgtEl>
                                      </p:cBhvr>
                                    </p:animEffect>
                                  </p:childTnLst>
                                </p:cTn>
                              </p:par>
                            </p:childTnLst>
                          </p:cTn>
                        </p:par>
                        <p:par>
                          <p:cTn id="58" fill="hold">
                            <p:stCondLst>
                              <p:cond delay="1500"/>
                            </p:stCondLst>
                            <p:childTnLst>
                              <p:par>
                                <p:cTn id="59" presetID="21" presetClass="entr" presetSubtype="1" fill="hold" grpId="0" nodeType="after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heel(1)">
                                      <p:cBhvr>
                                        <p:cTn id="61" dur="500"/>
                                        <p:tgtEl>
                                          <p:spTgt spid="46"/>
                                        </p:tgtEl>
                                      </p:cBhvr>
                                    </p:animEffect>
                                  </p:childTnLst>
                                </p:cTn>
                              </p:par>
                            </p:childTnLst>
                          </p:cTn>
                        </p:par>
                        <p:par>
                          <p:cTn id="62" fill="hold">
                            <p:stCondLst>
                              <p:cond delay="2750"/>
                            </p:stCondLst>
                            <p:childTnLst>
                              <p:par>
                                <p:cTn id="63" presetID="21" presetClass="entr" presetSubtype="1" fill="hold" grpId="0" nodeType="after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wheel(1)">
                                      <p:cBhvr>
                                        <p:cTn id="65" dur="500"/>
                                        <p:tgtEl>
                                          <p:spTgt spid="43"/>
                                        </p:tgtEl>
                                      </p:cBhvr>
                                    </p:animEffect>
                                  </p:childTnLst>
                                </p:cTn>
                              </p:par>
                            </p:childTnLst>
                          </p:cTn>
                        </p:par>
                        <p:par>
                          <p:cTn id="66" fill="hold">
                            <p:stCondLst>
                              <p:cond delay="3250"/>
                            </p:stCondLst>
                            <p:childTnLst>
                              <p:par>
                                <p:cTn id="67" presetID="21" presetClass="entr" presetSubtype="1" fill="hold" grpId="0" nodeType="afterEffect">
                                  <p:stCondLst>
                                    <p:cond delay="750"/>
                                  </p:stCondLst>
                                  <p:childTnLst>
                                    <p:set>
                                      <p:cBhvr>
                                        <p:cTn id="68" dur="1" fill="hold">
                                          <p:stCondLst>
                                            <p:cond delay="0"/>
                                          </p:stCondLst>
                                        </p:cTn>
                                        <p:tgtEl>
                                          <p:spTgt spid="47"/>
                                        </p:tgtEl>
                                        <p:attrNameLst>
                                          <p:attrName>style.visibility</p:attrName>
                                        </p:attrNameLst>
                                      </p:cBhvr>
                                      <p:to>
                                        <p:strVal val="visible"/>
                                      </p:to>
                                    </p:set>
                                    <p:animEffect transition="in" filter="wheel(1)">
                                      <p:cBhvr>
                                        <p:cTn id="69" dur="500"/>
                                        <p:tgtEl>
                                          <p:spTgt spid="47"/>
                                        </p:tgtEl>
                                      </p:cBhvr>
                                    </p:animEffect>
                                  </p:childTnLst>
                                </p:cTn>
                              </p:par>
                            </p:childTnLst>
                          </p:cTn>
                        </p:par>
                        <p:par>
                          <p:cTn id="70" fill="hold">
                            <p:stCondLst>
                              <p:cond delay="4500"/>
                            </p:stCondLst>
                            <p:childTnLst>
                              <p:par>
                                <p:cTn id="71" presetID="21" presetClass="entr" presetSubtype="1" fill="hold" grpId="0" nodeType="after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heel(1)">
                                      <p:cBhvr>
                                        <p:cTn id="7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P spid="18" grpId="0" animBg="1"/>
      <p:bldP spid="18" grpId="1" animBg="1"/>
      <p:bldP spid="22" grpId="0" animBg="1"/>
      <p:bldP spid="22" grpId="1" animBg="1"/>
      <p:bldP spid="26" grpId="0" animBg="1"/>
      <p:bldP spid="26" grpId="1" animBg="1"/>
      <p:bldP spid="28" grpId="0" animBg="1"/>
      <p:bldP spid="28" grpId="1" animBg="1"/>
      <p:bldP spid="42" grpId="0" animBg="1"/>
      <p:bldP spid="43" grpId="0" animBg="1"/>
      <p:bldP spid="44" grpId="0" animBg="1"/>
      <p:bldP spid="45" grpId="0" animBg="1"/>
      <p:bldP spid="46" grpId="0" animBg="1"/>
      <p:bldP spid="4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1828800" y="138113"/>
            <a:ext cx="5543550" cy="422672"/>
          </a:xfrm>
        </p:spPr>
        <p:txBody>
          <a:bodyPr/>
          <a:lstStyle/>
          <a:p>
            <a:pPr eaLnBrk="1" hangingPunct="1"/>
            <a:r>
              <a:rPr lang="zh-CN" altLang="en-US" sz="3600" dirty="0"/>
              <a:t>第</a:t>
            </a:r>
            <a:r>
              <a:rPr lang="en-US" altLang="zh-CN" sz="3600" dirty="0"/>
              <a:t>12</a:t>
            </a:r>
            <a:r>
              <a:rPr lang="zh-CN" altLang="en-US" sz="3600" dirty="0"/>
              <a:t>章</a:t>
            </a:r>
            <a:r>
              <a:rPr lang="zh-CN" altLang="zh-CN" sz="3600" dirty="0"/>
              <a:t>  并发控制</a:t>
            </a:r>
          </a:p>
        </p:txBody>
      </p:sp>
      <p:sp>
        <p:nvSpPr>
          <p:cNvPr id="39939" name="Rectangle 3"/>
          <p:cNvSpPr>
            <a:spLocks noGrp="1" noChangeArrowheads="1"/>
          </p:cNvSpPr>
          <p:nvPr>
            <p:ph type="body" idx="4294967295"/>
          </p:nvPr>
        </p:nvSpPr>
        <p:spPr>
          <a:xfrm>
            <a:off x="1062036" y="726852"/>
            <a:ext cx="7038355" cy="4365178"/>
          </a:xfrm>
        </p:spPr>
        <p:txBody>
          <a:bodyPr/>
          <a:lstStyle/>
          <a:p>
            <a:pPr marL="0" indent="0" algn="just" eaLnBrk="1" hangingPunct="1">
              <a:buNone/>
            </a:pPr>
            <a:r>
              <a:rPr lang="en-US" altLang="zh-CN" sz="2200" dirty="0"/>
              <a:t>12.1  </a:t>
            </a:r>
            <a:r>
              <a:rPr lang="zh-CN" altLang="en-US" sz="2200" dirty="0"/>
              <a:t>并发控制概述</a:t>
            </a:r>
          </a:p>
          <a:p>
            <a:pPr marL="0" indent="0" algn="just" eaLnBrk="1" hangingPunct="1">
              <a:buNone/>
            </a:pPr>
            <a:r>
              <a:rPr lang="en-US" altLang="zh-CN" sz="2200" dirty="0"/>
              <a:t>12.2  </a:t>
            </a:r>
            <a:r>
              <a:rPr lang="zh-CN" altLang="en-US" sz="2200" dirty="0"/>
              <a:t>事务的隔离级别</a:t>
            </a:r>
            <a:endParaRPr lang="en-US" altLang="zh-CN" sz="2200" dirty="0"/>
          </a:p>
          <a:p>
            <a:pPr marL="0" indent="0" algn="just" eaLnBrk="1" hangingPunct="1">
              <a:buNone/>
            </a:pPr>
            <a:r>
              <a:rPr lang="en-US" altLang="zh-CN" sz="2200" dirty="0"/>
              <a:t>12.3  </a:t>
            </a:r>
            <a:r>
              <a:rPr lang="zh-CN" altLang="en-US" sz="2200" dirty="0"/>
              <a:t>封锁</a:t>
            </a:r>
            <a:endParaRPr lang="en-US" altLang="zh-CN" sz="2200" dirty="0"/>
          </a:p>
          <a:p>
            <a:pPr marL="0" indent="0" algn="just" eaLnBrk="1" hangingPunct="1">
              <a:buNone/>
            </a:pPr>
            <a:r>
              <a:rPr lang="en-US" altLang="zh-CN" sz="2200" dirty="0">
                <a:solidFill>
                  <a:srgbClr val="0066FF"/>
                </a:solidFill>
              </a:rPr>
              <a:t>12.4 </a:t>
            </a:r>
            <a:r>
              <a:rPr lang="zh-CN" altLang="en-US" sz="2200" dirty="0">
                <a:solidFill>
                  <a:srgbClr val="0066FF"/>
                </a:solidFill>
              </a:rPr>
              <a:t> 封锁协议</a:t>
            </a:r>
          </a:p>
          <a:p>
            <a:pPr marL="0" indent="0" algn="just" eaLnBrk="1" hangingPunct="1">
              <a:buNone/>
            </a:pPr>
            <a:r>
              <a:rPr lang="en-US" altLang="zh-CN" sz="2200" dirty="0"/>
              <a:t>12.5  </a:t>
            </a:r>
            <a:r>
              <a:rPr lang="zh-CN" altLang="en-US" sz="2200" dirty="0"/>
              <a:t>活锁和死锁</a:t>
            </a:r>
          </a:p>
          <a:p>
            <a:pPr marL="0" indent="0" algn="just" eaLnBrk="1" hangingPunct="1">
              <a:buNone/>
            </a:pPr>
            <a:r>
              <a:rPr lang="en-US" altLang="zh-CN" sz="2200" dirty="0"/>
              <a:t>12.6  </a:t>
            </a:r>
            <a:r>
              <a:rPr lang="zh-CN" altLang="en-US" sz="2200" dirty="0"/>
              <a:t>并发调度的可串行性</a:t>
            </a:r>
          </a:p>
          <a:p>
            <a:pPr marL="0" indent="0" algn="just" eaLnBrk="1" hangingPunct="1">
              <a:buNone/>
            </a:pPr>
            <a:r>
              <a:rPr lang="en-US" altLang="zh-CN" sz="2200" dirty="0"/>
              <a:t>12.7  </a:t>
            </a:r>
            <a:r>
              <a:rPr lang="zh-CN" altLang="en-US" sz="2200" dirty="0"/>
              <a:t>两段锁协议</a:t>
            </a:r>
          </a:p>
          <a:p>
            <a:pPr marL="0" indent="0" algn="just" eaLnBrk="1" hangingPunct="1">
              <a:buNone/>
            </a:pPr>
            <a:r>
              <a:rPr lang="en-US" altLang="zh-CN" sz="2200" dirty="0"/>
              <a:t>12.8  </a:t>
            </a:r>
            <a:r>
              <a:rPr lang="zh-CN" altLang="en-US" sz="2200" dirty="0"/>
              <a:t>封锁的粒度</a:t>
            </a:r>
          </a:p>
          <a:p>
            <a:pPr marL="0" indent="0" algn="just" eaLnBrk="1" hangingPunct="1">
              <a:buNone/>
            </a:pPr>
            <a:r>
              <a:rPr lang="zh-CN" altLang="en-US" sz="2200" dirty="0"/>
              <a:t>*</a:t>
            </a:r>
            <a:r>
              <a:rPr lang="en-US" altLang="zh-CN" sz="2200" dirty="0"/>
              <a:t>12.9  </a:t>
            </a:r>
            <a:r>
              <a:rPr lang="zh-CN" altLang="en-US" sz="2200" dirty="0"/>
              <a:t>其他并发控制机制</a:t>
            </a:r>
          </a:p>
          <a:p>
            <a:pPr marL="0" indent="0" algn="just" eaLnBrk="1" hangingPunct="1">
              <a:buNone/>
            </a:pPr>
            <a:r>
              <a:rPr lang="zh-CN" altLang="en-US" sz="2200" dirty="0"/>
              <a:t>本章小结</a:t>
            </a:r>
          </a:p>
        </p:txBody>
      </p:sp>
    </p:spTree>
    <p:extLst>
      <p:ext uri="{BB962C8B-B14F-4D97-AF65-F5344CB8AC3E}">
        <p14:creationId xmlns:p14="http://schemas.microsoft.com/office/powerpoint/2010/main" val="3349238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12.4  </a:t>
            </a:r>
            <a:r>
              <a:rPr lang="zh-CN" altLang="en-US" sz="3600" dirty="0"/>
              <a:t>封锁协议</a:t>
            </a:r>
          </a:p>
        </p:txBody>
      </p:sp>
      <p:sp>
        <p:nvSpPr>
          <p:cNvPr id="32771" name="Rectangle 3"/>
          <p:cNvSpPr>
            <a:spLocks noGrp="1" noChangeArrowheads="1"/>
          </p:cNvSpPr>
          <p:nvPr>
            <p:ph type="body" idx="4294967295"/>
          </p:nvPr>
        </p:nvSpPr>
        <p:spPr>
          <a:xfrm>
            <a:off x="457200" y="788988"/>
            <a:ext cx="8229600" cy="3481387"/>
          </a:xfrm>
        </p:spPr>
        <p:txBody>
          <a:bodyPr/>
          <a:lstStyle/>
          <a:p>
            <a:pPr eaLnBrk="1" hangingPunct="1">
              <a:spcBef>
                <a:spcPts val="600"/>
              </a:spcBef>
            </a:pPr>
            <a:r>
              <a:rPr lang="zh-CN" altLang="en-US" dirty="0"/>
              <a:t>什么是封锁协议</a:t>
            </a:r>
          </a:p>
          <a:p>
            <a:pPr lvl="1">
              <a:spcBef>
                <a:spcPts val="600"/>
              </a:spcBef>
            </a:pPr>
            <a:r>
              <a:rPr lang="zh-CN" altLang="en-US" dirty="0"/>
              <a:t>在运用</a:t>
            </a:r>
            <a:r>
              <a:rPr lang="en-US" altLang="zh-CN" dirty="0"/>
              <a:t>X</a:t>
            </a:r>
            <a:r>
              <a:rPr lang="zh-CN" altLang="en-US" dirty="0"/>
              <a:t>锁和</a:t>
            </a:r>
            <a:r>
              <a:rPr lang="en-US" altLang="zh-CN" dirty="0"/>
              <a:t>S</a:t>
            </a:r>
            <a:r>
              <a:rPr lang="zh-CN" altLang="en-US" dirty="0"/>
              <a:t>锁对数据对象加锁时，需要约定一些规则，这些规则为封锁协议（</a:t>
            </a:r>
            <a:r>
              <a:rPr lang="en-US" altLang="zh-CN" dirty="0"/>
              <a:t>Locking Protocol</a:t>
            </a:r>
            <a:r>
              <a:rPr lang="zh-CN" altLang="en-US" dirty="0"/>
              <a:t>）。 </a:t>
            </a:r>
            <a:endParaRPr lang="zh-CN" altLang="en-US" sz="3200" dirty="0"/>
          </a:p>
          <a:p>
            <a:pPr lvl="2">
              <a:spcBef>
                <a:spcPts val="600"/>
              </a:spcBef>
              <a:buSzPct val="87000"/>
              <a:buFont typeface="Wingdings" pitchFamily="2" charset="2"/>
              <a:buChar char="l"/>
            </a:pPr>
            <a:r>
              <a:rPr lang="zh-CN" altLang="en-US" sz="2200" dirty="0"/>
              <a:t>何时申请</a:t>
            </a:r>
            <a:r>
              <a:rPr lang="en-US" altLang="zh-CN" sz="2200" dirty="0"/>
              <a:t>X</a:t>
            </a:r>
            <a:r>
              <a:rPr lang="zh-CN" altLang="en-US" sz="2200" dirty="0"/>
              <a:t>锁或</a:t>
            </a:r>
            <a:r>
              <a:rPr lang="en-US" altLang="zh-CN" sz="2200" dirty="0"/>
              <a:t>S</a:t>
            </a:r>
            <a:r>
              <a:rPr lang="zh-CN" altLang="en-US" sz="2200" dirty="0"/>
              <a:t>锁</a:t>
            </a:r>
          </a:p>
          <a:p>
            <a:pPr lvl="2">
              <a:spcBef>
                <a:spcPts val="600"/>
              </a:spcBef>
              <a:buSzPct val="87000"/>
              <a:buFont typeface="Wingdings" pitchFamily="2" charset="2"/>
              <a:buChar char="l"/>
            </a:pPr>
            <a:r>
              <a:rPr lang="zh-CN" altLang="en-US" sz="2200" dirty="0"/>
              <a:t>持锁时间</a:t>
            </a:r>
          </a:p>
          <a:p>
            <a:pPr lvl="2">
              <a:spcBef>
                <a:spcPts val="600"/>
              </a:spcBef>
              <a:buSzPct val="87000"/>
              <a:buFont typeface="Wingdings" pitchFamily="2" charset="2"/>
              <a:buChar char="l"/>
            </a:pPr>
            <a:r>
              <a:rPr lang="zh-CN" altLang="en-US" sz="2200" dirty="0"/>
              <a:t>何时释放</a:t>
            </a:r>
          </a:p>
          <a:p>
            <a:pPr lvl="1">
              <a:spcBef>
                <a:spcPts val="1800"/>
              </a:spcBef>
            </a:pPr>
            <a:r>
              <a:rPr lang="zh-CN" altLang="en-US" dirty="0"/>
              <a:t>对封锁方式规定不同的规则，就形成了各种不同的封锁协议。</a:t>
            </a:r>
          </a:p>
        </p:txBody>
      </p:sp>
    </p:spTree>
    <p:extLst>
      <p:ext uri="{BB962C8B-B14F-4D97-AF65-F5344CB8AC3E}">
        <p14:creationId xmlns:p14="http://schemas.microsoft.com/office/powerpoint/2010/main" val="295355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animEffect transition="in" filter="wipe(left)">
                                      <p:cBhvr>
                                        <p:cTn id="7" dur="500"/>
                                        <p:tgtEl>
                                          <p:spTgt spid="32771">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2771">
                                            <p:txEl>
                                              <p:pRg st="2" end="2"/>
                                            </p:txEl>
                                          </p:spTgt>
                                        </p:tgtEl>
                                        <p:attrNameLst>
                                          <p:attrName>style.visibility</p:attrName>
                                        </p:attrNameLst>
                                      </p:cBhvr>
                                      <p:to>
                                        <p:strVal val="visible"/>
                                      </p:to>
                                    </p:set>
                                    <p:animEffect transition="in" filter="wipe(left)">
                                      <p:cBhvr>
                                        <p:cTn id="10" dur="500"/>
                                        <p:tgtEl>
                                          <p:spTgt spid="32771">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2771">
                                            <p:txEl>
                                              <p:pRg st="3" end="3"/>
                                            </p:txEl>
                                          </p:spTgt>
                                        </p:tgtEl>
                                        <p:attrNameLst>
                                          <p:attrName>style.visibility</p:attrName>
                                        </p:attrNameLst>
                                      </p:cBhvr>
                                      <p:to>
                                        <p:strVal val="visible"/>
                                      </p:to>
                                    </p:set>
                                    <p:animEffect transition="in" filter="wipe(left)">
                                      <p:cBhvr>
                                        <p:cTn id="13" dur="500"/>
                                        <p:tgtEl>
                                          <p:spTgt spid="32771">
                                            <p:txEl>
                                              <p:pRg st="3" end="3"/>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2771">
                                            <p:txEl>
                                              <p:pRg st="4" end="4"/>
                                            </p:txEl>
                                          </p:spTgt>
                                        </p:tgtEl>
                                        <p:attrNameLst>
                                          <p:attrName>style.visibility</p:attrName>
                                        </p:attrNameLst>
                                      </p:cBhvr>
                                      <p:to>
                                        <p:strVal val="visible"/>
                                      </p:to>
                                    </p:set>
                                    <p:animEffect transition="in" filter="wipe(left)">
                                      <p:cBhvr>
                                        <p:cTn id="16" dur="500"/>
                                        <p:tgtEl>
                                          <p:spTgt spid="3277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2771">
                                            <p:txEl>
                                              <p:pRg st="5" end="5"/>
                                            </p:txEl>
                                          </p:spTgt>
                                        </p:tgtEl>
                                        <p:attrNameLst>
                                          <p:attrName>style.visibility</p:attrName>
                                        </p:attrNameLst>
                                      </p:cBhvr>
                                      <p:to>
                                        <p:strVal val="visible"/>
                                      </p:to>
                                    </p:set>
                                    <p:animEffect transition="in" filter="wipe(left)">
                                      <p:cBhvr>
                                        <p:cTn id="21" dur="500"/>
                                        <p:tgtEl>
                                          <p:spTgt spid="327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818085" y="-28575"/>
            <a:ext cx="6048375" cy="852488"/>
          </a:xfrm>
        </p:spPr>
        <p:txBody>
          <a:bodyPr/>
          <a:lstStyle/>
          <a:p>
            <a:pPr eaLnBrk="1" hangingPunct="1"/>
            <a:r>
              <a:rPr lang="zh-CN" altLang="zh-CN" sz="3600" dirty="0"/>
              <a:t>封锁协议</a:t>
            </a:r>
            <a:r>
              <a:rPr lang="zh-CN" altLang="en-US" sz="3600" dirty="0"/>
              <a:t>（续）</a:t>
            </a:r>
            <a:endParaRPr lang="zh-CN" altLang="zh-CN" sz="3600" dirty="0"/>
          </a:p>
        </p:txBody>
      </p:sp>
      <p:sp>
        <p:nvSpPr>
          <p:cNvPr id="41987" name="Rectangle 3"/>
          <p:cNvSpPr>
            <a:spLocks noGrp="1" noChangeArrowheads="1"/>
          </p:cNvSpPr>
          <p:nvPr>
            <p:ph type="body" idx="4294967295"/>
          </p:nvPr>
        </p:nvSpPr>
        <p:spPr>
          <a:xfrm>
            <a:off x="683418" y="817960"/>
            <a:ext cx="8137053" cy="3845719"/>
          </a:xfrm>
        </p:spPr>
        <p:txBody>
          <a:bodyPr/>
          <a:lstStyle/>
          <a:p>
            <a:pPr eaLnBrk="1" hangingPunct="1"/>
            <a:r>
              <a:rPr lang="zh-CN" altLang="en-US" dirty="0"/>
              <a:t>三级封锁协议</a:t>
            </a:r>
          </a:p>
          <a:p>
            <a:pPr marL="657225" lvl="1">
              <a:lnSpc>
                <a:spcPct val="160000"/>
              </a:lnSpc>
            </a:pPr>
            <a:r>
              <a:rPr lang="zh-CN" altLang="zh-CN" dirty="0"/>
              <a:t>对并发操作的不正确调度可能会带来丢失修改、不可重复读和脏</a:t>
            </a:r>
            <a:r>
              <a:rPr lang="zh-CN" altLang="en-US" dirty="0"/>
              <a:t>读</a:t>
            </a:r>
            <a:r>
              <a:rPr lang="zh-CN" altLang="zh-CN" dirty="0"/>
              <a:t>等数据不一致性问题</a:t>
            </a:r>
            <a:endParaRPr lang="en-US" altLang="zh-CN" dirty="0"/>
          </a:p>
          <a:p>
            <a:pPr marL="657225" lvl="1">
              <a:lnSpc>
                <a:spcPct val="160000"/>
              </a:lnSpc>
            </a:pPr>
            <a:r>
              <a:rPr lang="zh-CN" altLang="zh-CN" dirty="0"/>
              <a:t>三级封锁协议分别在不同程度上解决了这些问题，为并发操作的正确调度提供一定的保证。</a:t>
            </a:r>
            <a:endParaRPr lang="en-US" altLang="zh-CN" dirty="0"/>
          </a:p>
          <a:p>
            <a:pPr marL="657225" lvl="1">
              <a:lnSpc>
                <a:spcPct val="160000"/>
              </a:lnSpc>
            </a:pPr>
            <a:r>
              <a:rPr lang="zh-CN" altLang="zh-CN" dirty="0"/>
              <a:t>不同级别的封锁协议达到的数据一致性级别是不同的</a:t>
            </a:r>
            <a:endParaRPr lang="zh-CN" altLang="en-US" dirty="0"/>
          </a:p>
        </p:txBody>
      </p:sp>
    </p:spTree>
    <p:extLst>
      <p:ext uri="{BB962C8B-B14F-4D97-AF65-F5344CB8AC3E}">
        <p14:creationId xmlns:p14="http://schemas.microsoft.com/office/powerpoint/2010/main" val="3197709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900113" y="-28575"/>
            <a:ext cx="8064500" cy="852488"/>
          </a:xfrm>
        </p:spPr>
        <p:txBody>
          <a:bodyPr/>
          <a:lstStyle/>
          <a:p>
            <a:pPr eaLnBrk="1" hangingPunct="1"/>
            <a:r>
              <a:rPr lang="zh-CN" altLang="zh-CN" sz="3600"/>
              <a:t>保持数据一致性的常用封锁协议</a:t>
            </a:r>
          </a:p>
        </p:txBody>
      </p:sp>
      <p:sp>
        <p:nvSpPr>
          <p:cNvPr id="33795" name="Rectangle 3"/>
          <p:cNvSpPr>
            <a:spLocks noGrp="1" noChangeArrowheads="1"/>
          </p:cNvSpPr>
          <p:nvPr>
            <p:ph type="body" idx="4294967295"/>
          </p:nvPr>
        </p:nvSpPr>
        <p:spPr>
          <a:xfrm>
            <a:off x="457200" y="898525"/>
            <a:ext cx="8229600" cy="3844925"/>
          </a:xfrm>
        </p:spPr>
        <p:txBody>
          <a:bodyPr/>
          <a:lstStyle/>
          <a:p>
            <a:pPr eaLnBrk="1" hangingPunct="1"/>
            <a:r>
              <a:rPr lang="zh-CN" altLang="en-US" dirty="0"/>
              <a:t>三级封锁协议</a:t>
            </a:r>
          </a:p>
          <a:p>
            <a:pPr marL="533400" lvl="1" indent="0">
              <a:lnSpc>
                <a:spcPct val="160000"/>
              </a:lnSpc>
              <a:buFont typeface="Wingdings" pitchFamily="2" charset="2"/>
              <a:buNone/>
            </a:pPr>
            <a:r>
              <a:rPr lang="en-US" altLang="zh-CN" dirty="0"/>
              <a:t>1.</a:t>
            </a:r>
            <a:r>
              <a:rPr lang="zh-CN" altLang="en-US" dirty="0"/>
              <a:t>一级封锁协议</a:t>
            </a:r>
          </a:p>
          <a:p>
            <a:pPr marL="533400" lvl="1" indent="0">
              <a:lnSpc>
                <a:spcPct val="160000"/>
              </a:lnSpc>
              <a:buFont typeface="Wingdings" pitchFamily="2" charset="2"/>
              <a:buNone/>
            </a:pPr>
            <a:r>
              <a:rPr lang="en-US" altLang="zh-CN" dirty="0"/>
              <a:t>2.</a:t>
            </a:r>
            <a:r>
              <a:rPr lang="zh-CN" altLang="en-US" dirty="0"/>
              <a:t>二级封锁协议</a:t>
            </a:r>
          </a:p>
          <a:p>
            <a:pPr marL="533400" lvl="1" indent="0">
              <a:lnSpc>
                <a:spcPct val="160000"/>
              </a:lnSpc>
              <a:buFont typeface="Wingdings" pitchFamily="2" charset="2"/>
              <a:buNone/>
            </a:pPr>
            <a:r>
              <a:rPr lang="en-US" altLang="zh-CN" dirty="0"/>
              <a:t>3.</a:t>
            </a:r>
            <a:r>
              <a:rPr lang="zh-CN" altLang="en-US" dirty="0"/>
              <a:t>三级封锁协议</a:t>
            </a:r>
          </a:p>
        </p:txBody>
      </p:sp>
    </p:spTree>
    <p:extLst>
      <p:ext uri="{BB962C8B-B14F-4D97-AF65-F5344CB8AC3E}">
        <p14:creationId xmlns:p14="http://schemas.microsoft.com/office/powerpoint/2010/main" val="153701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914400" y="138113"/>
            <a:ext cx="7391400" cy="422275"/>
          </a:xfrm>
        </p:spPr>
        <p:txBody>
          <a:bodyPr/>
          <a:lstStyle/>
          <a:p>
            <a:pPr eaLnBrk="1" hangingPunct="1"/>
            <a:r>
              <a:rPr lang="zh-CN" altLang="zh-CN" sz="3600"/>
              <a:t>并发控制（续）</a:t>
            </a:r>
          </a:p>
        </p:txBody>
      </p:sp>
      <p:sp>
        <p:nvSpPr>
          <p:cNvPr id="5123" name="Rectangle 3"/>
          <p:cNvSpPr>
            <a:spLocks noGrp="1" noChangeArrowheads="1"/>
          </p:cNvSpPr>
          <p:nvPr>
            <p:ph type="body" idx="4294967295"/>
          </p:nvPr>
        </p:nvSpPr>
        <p:spPr>
          <a:xfrm>
            <a:off x="107504" y="1478955"/>
            <a:ext cx="6059488" cy="2820987"/>
          </a:xfrm>
        </p:spPr>
        <p:txBody>
          <a:bodyPr/>
          <a:lstStyle/>
          <a:p>
            <a:pPr lvl="1" algn="just" eaLnBrk="1" hangingPunct="1">
              <a:lnSpc>
                <a:spcPct val="150000"/>
              </a:lnSpc>
              <a:spcBef>
                <a:spcPct val="0"/>
              </a:spcBef>
            </a:pPr>
            <a:r>
              <a:rPr lang="zh-CN" altLang="en-US" sz="2200" dirty="0"/>
              <a:t>在单处理机系统中，事务的并行执行是这些并行事务的并行操作轮流交叉运行</a:t>
            </a:r>
          </a:p>
          <a:p>
            <a:pPr lvl="1" algn="just" eaLnBrk="1" hangingPunct="1">
              <a:lnSpc>
                <a:spcPct val="150000"/>
              </a:lnSpc>
              <a:spcBef>
                <a:spcPct val="0"/>
              </a:spcBef>
            </a:pPr>
            <a:r>
              <a:rPr lang="zh-CN" altLang="en-US" sz="2200" dirty="0"/>
              <a:t>单处理机系统中的并行事务并没有真正地并行运行，但能够减少处理机的空闲时间，提高系统的效率</a:t>
            </a:r>
          </a:p>
        </p:txBody>
      </p:sp>
      <p:sp>
        <p:nvSpPr>
          <p:cNvPr id="5125" name="TextBox 1"/>
          <p:cNvSpPr txBox="1">
            <a:spLocks noChangeArrowheads="1"/>
          </p:cNvSpPr>
          <p:nvPr/>
        </p:nvSpPr>
        <p:spPr bwMode="auto">
          <a:xfrm>
            <a:off x="130384" y="802884"/>
            <a:ext cx="79930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Arial" pitchFamily="34" charset="0"/>
                <a:ea typeface="宋体" pitchFamily="2" charset="-122"/>
              </a:defRPr>
            </a:lvl1pPr>
            <a:lvl2pPr>
              <a:defRPr sz="2400" b="1">
                <a:solidFill>
                  <a:schemeClr val="tx1"/>
                </a:solidFill>
                <a:latin typeface="Arial" pitchFamily="34" charset="0"/>
                <a:ea typeface="宋体" pitchFamily="2" charset="-122"/>
              </a:defRPr>
            </a:lvl2pPr>
            <a:lvl3pPr>
              <a:defRPr sz="20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a:defRPr sz="2000" b="1">
                <a:solidFill>
                  <a:schemeClr val="tx1"/>
                </a:solidFill>
                <a:latin typeface="Arial" pitchFamily="34" charset="0"/>
                <a:ea typeface="宋体" pitchFamily="2" charset="-122"/>
              </a:defRPr>
            </a:lvl6pPr>
            <a:lvl7pPr>
              <a:defRPr sz="2000" b="1">
                <a:solidFill>
                  <a:schemeClr val="tx1"/>
                </a:solidFill>
                <a:latin typeface="Arial" pitchFamily="34" charset="0"/>
                <a:ea typeface="宋体" pitchFamily="2" charset="-122"/>
              </a:defRPr>
            </a:lvl7pPr>
            <a:lvl8pPr>
              <a:defRPr sz="2000" b="1">
                <a:solidFill>
                  <a:schemeClr val="tx1"/>
                </a:solidFill>
                <a:latin typeface="Arial" pitchFamily="34" charset="0"/>
                <a:ea typeface="宋体" pitchFamily="2" charset="-122"/>
              </a:defRPr>
            </a:lvl8pPr>
            <a:lvl9pPr>
              <a:defRPr sz="2000" b="1">
                <a:solidFill>
                  <a:schemeClr val="tx1"/>
                </a:solidFill>
                <a:latin typeface="Arial" pitchFamily="34" charset="0"/>
                <a:ea typeface="宋体" pitchFamily="2" charset="-122"/>
              </a:defRPr>
            </a:lvl9pPr>
          </a:lstStyle>
          <a:p>
            <a:pPr algn="just">
              <a:lnSpc>
                <a:spcPct val="150000"/>
              </a:lnSpc>
              <a:buFont typeface="Wingdings" pitchFamily="2" charset="2"/>
              <a:buNone/>
            </a:pPr>
            <a:r>
              <a:rPr lang="zh-CN" altLang="en-US" sz="2400" dirty="0"/>
              <a:t>（</a:t>
            </a:r>
            <a:r>
              <a:rPr lang="en-US" altLang="zh-CN" sz="2400" dirty="0"/>
              <a:t>2</a:t>
            </a:r>
            <a:r>
              <a:rPr lang="zh-CN" altLang="en-US" sz="2400" dirty="0"/>
              <a:t>）交叉并发方式（</a:t>
            </a:r>
            <a:r>
              <a:rPr lang="en-US" altLang="zh-CN" sz="2400" dirty="0"/>
              <a:t>Interleaved  Concurrency</a:t>
            </a:r>
            <a:r>
              <a:rPr lang="zh-CN" altLang="en-US" sz="2400" dirty="0"/>
              <a:t>）</a:t>
            </a:r>
          </a:p>
          <a:p>
            <a:endParaRPr lang="zh-CN" altLang="en-US" sz="2400" dirty="0"/>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4103" y="1703347"/>
            <a:ext cx="2198688" cy="288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left)">
                                      <p:cBhvr>
                                        <p:cTn id="7" dur="500"/>
                                        <p:tgtEl>
                                          <p:spTgt spid="512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123">
                                            <p:txEl>
                                              <p:pRg st="1" end="1"/>
                                            </p:txEl>
                                          </p:spTgt>
                                        </p:tgtEl>
                                        <p:attrNameLst>
                                          <p:attrName>style.visibility</p:attrName>
                                        </p:attrNameLst>
                                      </p:cBhvr>
                                      <p:to>
                                        <p:strVal val="visible"/>
                                      </p:to>
                                    </p:set>
                                    <p:animEffect transition="in" filter="wipe(left)">
                                      <p:cBhvr>
                                        <p:cTn id="10" dur="500"/>
                                        <p:tgtEl>
                                          <p:spTgt spid="5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a:t>1. </a:t>
            </a:r>
            <a:r>
              <a:rPr lang="zh-CN" altLang="en-US" sz="3600"/>
              <a:t>一级封锁协议</a:t>
            </a:r>
          </a:p>
        </p:txBody>
      </p:sp>
      <p:sp>
        <p:nvSpPr>
          <p:cNvPr id="34819" name="Rectangle 3"/>
          <p:cNvSpPr>
            <a:spLocks noGrp="1" noChangeArrowheads="1"/>
          </p:cNvSpPr>
          <p:nvPr>
            <p:ph type="body" idx="4294967295"/>
          </p:nvPr>
        </p:nvSpPr>
        <p:spPr>
          <a:xfrm>
            <a:off x="457200" y="788988"/>
            <a:ext cx="8229600" cy="3686175"/>
          </a:xfrm>
        </p:spPr>
        <p:txBody>
          <a:bodyPr/>
          <a:lstStyle/>
          <a:p>
            <a:pPr eaLnBrk="1" hangingPunct="1">
              <a:spcBef>
                <a:spcPts val="600"/>
              </a:spcBef>
            </a:pPr>
            <a:r>
              <a:rPr lang="zh-CN" altLang="en-US" dirty="0"/>
              <a:t>一级封锁协议</a:t>
            </a:r>
          </a:p>
          <a:p>
            <a:pPr lvl="1">
              <a:spcBef>
                <a:spcPts val="600"/>
              </a:spcBef>
            </a:pPr>
            <a:r>
              <a:rPr lang="zh-CN" altLang="en-US" dirty="0"/>
              <a:t>事务</a:t>
            </a:r>
            <a:r>
              <a:rPr lang="en-US" altLang="zh-CN" dirty="0"/>
              <a:t>T</a:t>
            </a:r>
            <a:r>
              <a:rPr lang="zh-CN" altLang="en-US" dirty="0"/>
              <a:t>在修改数据</a:t>
            </a:r>
            <a:r>
              <a:rPr lang="en-US" altLang="zh-CN" dirty="0"/>
              <a:t>R</a:t>
            </a:r>
            <a:r>
              <a:rPr lang="zh-CN" altLang="en-US" dirty="0"/>
              <a:t>之前必须先对其加</a:t>
            </a:r>
            <a:r>
              <a:rPr lang="en-US" altLang="zh-CN" dirty="0"/>
              <a:t>X</a:t>
            </a:r>
            <a:r>
              <a:rPr lang="zh-CN" altLang="en-US" dirty="0"/>
              <a:t>锁，直到事务结束才释放。</a:t>
            </a:r>
          </a:p>
          <a:p>
            <a:pPr lvl="2">
              <a:spcBef>
                <a:spcPts val="600"/>
              </a:spcBef>
              <a:buSzPct val="87000"/>
              <a:buFont typeface="Wingdings" pitchFamily="2" charset="2"/>
              <a:buChar char="l"/>
            </a:pPr>
            <a:r>
              <a:rPr lang="zh-CN" altLang="en-US" sz="2400" dirty="0"/>
              <a:t>正常结束（</a:t>
            </a:r>
            <a:r>
              <a:rPr lang="en-US" altLang="zh-CN" sz="2400" dirty="0"/>
              <a:t>COMMIT</a:t>
            </a:r>
            <a:r>
              <a:rPr lang="zh-CN" altLang="en-US" sz="2400" dirty="0"/>
              <a:t>）</a:t>
            </a:r>
          </a:p>
          <a:p>
            <a:pPr lvl="2">
              <a:spcBef>
                <a:spcPts val="600"/>
              </a:spcBef>
              <a:buSzPct val="87000"/>
              <a:buFont typeface="Wingdings" pitchFamily="2" charset="2"/>
              <a:buChar char="l"/>
            </a:pPr>
            <a:r>
              <a:rPr lang="zh-CN" altLang="en-US" sz="2400" dirty="0"/>
              <a:t>非正常结束（</a:t>
            </a:r>
            <a:r>
              <a:rPr lang="en-US" altLang="zh-CN" sz="2400" dirty="0"/>
              <a:t>ROLLBACK</a:t>
            </a:r>
            <a:r>
              <a:rPr lang="zh-CN" altLang="en-US" sz="2400" dirty="0"/>
              <a:t>）</a:t>
            </a:r>
            <a:endParaRPr lang="en-US" altLang="zh-CN" sz="2400" dirty="0"/>
          </a:p>
          <a:p>
            <a:pPr lvl="2">
              <a:spcBef>
                <a:spcPts val="600"/>
              </a:spcBef>
              <a:buSzPct val="87000"/>
              <a:buFont typeface="Wingdings" pitchFamily="2" charset="2"/>
              <a:buChar char="l"/>
            </a:pPr>
            <a:endParaRPr lang="zh-CN" altLang="en-US" sz="2200" dirty="0"/>
          </a:p>
          <a:p>
            <a:pPr eaLnBrk="1" hangingPunct="1">
              <a:spcBef>
                <a:spcPts val="600"/>
              </a:spcBef>
            </a:pPr>
            <a:r>
              <a:rPr lang="zh-CN" altLang="en-US" dirty="0"/>
              <a:t>一级封锁协议可防止丢失修改，并保证事务</a:t>
            </a:r>
            <a:r>
              <a:rPr lang="en-US" altLang="zh-CN" dirty="0"/>
              <a:t>T</a:t>
            </a:r>
            <a:r>
              <a:rPr lang="zh-CN" altLang="en-US" dirty="0"/>
              <a:t>是可恢复的。</a:t>
            </a:r>
          </a:p>
        </p:txBody>
      </p:sp>
    </p:spTree>
    <p:extLst>
      <p:ext uri="{BB962C8B-B14F-4D97-AF65-F5344CB8AC3E}">
        <p14:creationId xmlns:p14="http://schemas.microsoft.com/office/powerpoint/2010/main" val="183074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animEffect transition="in" filter="wipe(left)">
                                      <p:cBhvr>
                                        <p:cTn id="11" dur="500"/>
                                        <p:tgtEl>
                                          <p:spTgt spid="3481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wipe(left)">
                                      <p:cBhvr>
                                        <p:cTn id="15" dur="500"/>
                                        <p:tgtEl>
                                          <p:spTgt spid="34819">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animEffect transition="in" filter="wipe(left)">
                                      <p:cBhvr>
                                        <p:cTn id="19" dur="500"/>
                                        <p:tgtEl>
                                          <p:spTgt spid="3481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wipe(left)">
                                      <p:cBhvr>
                                        <p:cTn id="24"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使用封锁机制解决丢失修改问题</a:t>
            </a:r>
          </a:p>
        </p:txBody>
      </p:sp>
      <p:graphicFrame>
        <p:nvGraphicFramePr>
          <p:cNvPr id="35843" name="Group 3"/>
          <p:cNvGraphicFramePr>
            <a:graphicFrameLocks noGrp="1"/>
          </p:cNvGraphicFramePr>
          <p:nvPr>
            <p:ph idx="4294967295"/>
            <p:extLst>
              <p:ext uri="{D42A27DB-BD31-4B8C-83A1-F6EECF244321}">
                <p14:modId xmlns:p14="http://schemas.microsoft.com/office/powerpoint/2010/main" val="1244532839"/>
              </p:ext>
            </p:extLst>
          </p:nvPr>
        </p:nvGraphicFramePr>
        <p:xfrm>
          <a:off x="4427984" y="681038"/>
          <a:ext cx="4546600" cy="4160842"/>
        </p:xfrm>
        <a:graphic>
          <a:graphicData uri="http://schemas.openxmlformats.org/drawingml/2006/table">
            <a:tbl>
              <a:tblPr/>
              <a:tblGrid>
                <a:gridCol w="2278063">
                  <a:extLst>
                    <a:ext uri="{9D8B030D-6E8A-4147-A177-3AD203B41FA5}">
                      <a16:colId xmlns:a16="http://schemas.microsoft.com/office/drawing/2014/main" val="20000"/>
                    </a:ext>
                  </a:extLst>
                </a:gridCol>
                <a:gridCol w="2268537">
                  <a:extLst>
                    <a:ext uri="{9D8B030D-6E8A-4147-A177-3AD203B41FA5}">
                      <a16:colId xmlns:a16="http://schemas.microsoft.com/office/drawing/2014/main" val="20001"/>
                    </a:ext>
                  </a:extLst>
                </a:gridCol>
              </a:tblGrid>
              <a:tr h="29720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5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15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29720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a:t>
                      </a:r>
                      <a:r>
                        <a:rPr kumimoji="0" lang="en-US" sz="15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a:ln>
                          <a:noFill/>
                        </a:ln>
                        <a:solidFill>
                          <a:schemeClr val="tx1"/>
                        </a:solidFill>
                        <a:effectLst/>
                        <a:latin typeface="Arial" pitchFamily="34" charset="0"/>
                        <a:ea typeface="宋体" pitchFamily="2" charset="-122"/>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29720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    R(A)=16</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a:ln>
                          <a:noFill/>
                        </a:ln>
                        <a:solidFill>
                          <a:schemeClr val="tx1"/>
                        </a:solidFill>
                        <a:effectLst/>
                        <a:latin typeface="Arial" pitchFamily="34" charset="0"/>
                        <a:ea typeface="宋体" pitchFamily="2" charset="-122"/>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2972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dirty="0">
                        <a:ln>
                          <a:noFill/>
                        </a:ln>
                        <a:solidFill>
                          <a:schemeClr val="tx1"/>
                        </a:solidFill>
                        <a:effectLst/>
                        <a:latin typeface="Arial" pitchFamily="34" charset="0"/>
                        <a:ea typeface="宋体" pitchFamily="2" charset="-122"/>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29720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A←A-1</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r h="29720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5"/>
                  </a:ext>
                </a:extLst>
              </a:tr>
              <a:tr h="29720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6"/>
                  </a:ext>
                </a:extLst>
              </a:tr>
              <a:tr h="29720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7"/>
                  </a:ext>
                </a:extLst>
              </a:tr>
              <a:tr h="29720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8"/>
                  </a:ext>
                </a:extLst>
              </a:tr>
              <a:tr h="2972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a:ln>
                          <a:noFill/>
                        </a:ln>
                        <a:solidFill>
                          <a:schemeClr val="tx1"/>
                        </a:solidFill>
                        <a:effectLst/>
                        <a:latin typeface="Arial" pitchFamily="34" charset="0"/>
                        <a:ea typeface="宋体" pitchFamily="2" charset="-122"/>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R(A)=15</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9"/>
                  </a:ext>
                </a:extLst>
              </a:tr>
              <a:tr h="2972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dirty="0">
                        <a:ln>
                          <a:noFill/>
                        </a:ln>
                        <a:solidFill>
                          <a:schemeClr val="tx1"/>
                        </a:solidFill>
                        <a:effectLst/>
                        <a:latin typeface="Arial" pitchFamily="34" charset="0"/>
                        <a:ea typeface="宋体" pitchFamily="2" charset="-122"/>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A←A-3</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0"/>
                  </a:ext>
                </a:extLst>
              </a:tr>
              <a:tr h="29720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W(A)=12</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1"/>
                  </a:ext>
                </a:extLst>
              </a:tr>
              <a:tr h="2972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a:ln>
                          <a:noFill/>
                        </a:ln>
                        <a:solidFill>
                          <a:schemeClr val="tx1"/>
                        </a:solidFill>
                        <a:effectLst/>
                        <a:latin typeface="Arial" pitchFamily="34" charset="0"/>
                        <a:ea typeface="宋体" pitchFamily="2" charset="-122"/>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2"/>
                  </a:ext>
                </a:extLst>
              </a:tr>
              <a:tr h="29720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a:ln>
                          <a:noFill/>
                        </a:ln>
                        <a:solidFill>
                          <a:schemeClr val="tx1"/>
                        </a:solidFill>
                        <a:effectLst/>
                        <a:latin typeface="Arial" pitchFamily="34" charset="0"/>
                        <a:ea typeface="宋体" pitchFamily="2" charset="-122"/>
                      </a:endParaRPr>
                    </a:p>
                  </a:txBody>
                  <a:tcPr marT="34283" marB="34283"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3" marB="3428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13"/>
                  </a:ext>
                </a:extLst>
              </a:tr>
            </a:tbl>
          </a:graphicData>
        </a:graphic>
      </p:graphicFrame>
      <p:sp>
        <p:nvSpPr>
          <p:cNvPr id="35889" name="Text Box 194"/>
          <p:cNvSpPr txBox="1">
            <a:spLocks noChangeArrowheads="1"/>
          </p:cNvSpPr>
          <p:nvPr/>
        </p:nvSpPr>
        <p:spPr bwMode="auto">
          <a:xfrm>
            <a:off x="266700" y="736600"/>
            <a:ext cx="650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ctr">
              <a:buSzPct val="100000"/>
              <a:buFont typeface="Wingdings" pitchFamily="2" charset="2"/>
              <a:buNone/>
            </a:pPr>
            <a:r>
              <a:rPr lang="zh-CN" altLang="zh-CN" b="1">
                <a:solidFill>
                  <a:srgbClr val="000000"/>
                </a:solidFill>
                <a:latin typeface="Times New Roman" pitchFamily="18" charset="0"/>
              </a:rPr>
              <a:t>例：</a:t>
            </a:r>
          </a:p>
        </p:txBody>
      </p:sp>
      <p:sp>
        <p:nvSpPr>
          <p:cNvPr id="35891" name="Text Box 241"/>
          <p:cNvSpPr txBox="1">
            <a:spLocks noChangeArrowheads="1"/>
          </p:cNvSpPr>
          <p:nvPr/>
        </p:nvSpPr>
        <p:spPr bwMode="auto">
          <a:xfrm>
            <a:off x="4917232" y="4434666"/>
            <a:ext cx="1728192" cy="369332"/>
          </a:xfrm>
          <a:prstGeom prst="rect">
            <a:avLst/>
          </a:prstGeom>
          <a:solidFill>
            <a:srgbClr val="00B0F0"/>
          </a:solidFill>
          <a:ln>
            <a:noFill/>
          </a:ln>
        </p:spPr>
        <p:txBody>
          <a:bodyPr wrap="square">
            <a:spAutoFit/>
          </a:bodyPr>
          <a:lstStyle/>
          <a:p>
            <a:pPr marL="342900" indent="-342900" algn="ctr">
              <a:buSzPct val="100000"/>
              <a:buFont typeface="Wingdings" pitchFamily="2" charset="2"/>
              <a:buNone/>
            </a:pPr>
            <a:r>
              <a:rPr lang="zh-CN" altLang="zh-CN" b="1" dirty="0">
                <a:solidFill>
                  <a:srgbClr val="000000"/>
                </a:solidFill>
                <a:latin typeface="Times New Roman" pitchFamily="18" charset="0"/>
              </a:rPr>
              <a:t>没有丢失修改</a:t>
            </a:r>
          </a:p>
        </p:txBody>
      </p:sp>
      <p:cxnSp>
        <p:nvCxnSpPr>
          <p:cNvPr id="7" name="直接连接符 6"/>
          <p:cNvCxnSpPr/>
          <p:nvPr/>
        </p:nvCxnSpPr>
        <p:spPr bwMode="auto">
          <a:xfrm>
            <a:off x="4845224" y="1275606"/>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9" name="直接连接符 8"/>
          <p:cNvCxnSpPr/>
          <p:nvPr/>
        </p:nvCxnSpPr>
        <p:spPr bwMode="auto">
          <a:xfrm>
            <a:off x="6789440" y="1851670"/>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4917232" y="3003798"/>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6789440" y="3363838"/>
            <a:ext cx="1080120" cy="0"/>
          </a:xfrm>
          <a:prstGeom prst="line">
            <a:avLst/>
          </a:prstGeom>
          <a:noFill/>
          <a:ln w="28575" cap="flat" cmpd="sng" algn="ctr">
            <a:solidFill>
              <a:srgbClr val="FF0000"/>
            </a:solidFill>
            <a:prstDash val="solid"/>
            <a:round/>
            <a:headEnd type="none" w="med" len="med"/>
            <a:tailEnd type="none" w="med" len="med"/>
          </a:ln>
          <a:effectLst/>
        </p:spPr>
      </p:cxnSp>
      <p:cxnSp>
        <p:nvCxnSpPr>
          <p:cNvPr id="14" name="直接连接符 13"/>
          <p:cNvCxnSpPr/>
          <p:nvPr/>
        </p:nvCxnSpPr>
        <p:spPr bwMode="auto">
          <a:xfrm>
            <a:off x="4917232" y="2499742"/>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5" name="直接连接符 14"/>
          <p:cNvCxnSpPr/>
          <p:nvPr/>
        </p:nvCxnSpPr>
        <p:spPr bwMode="auto">
          <a:xfrm>
            <a:off x="6789440" y="3651870"/>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16" name="直接连接符 15"/>
          <p:cNvCxnSpPr/>
          <p:nvPr/>
        </p:nvCxnSpPr>
        <p:spPr bwMode="auto">
          <a:xfrm>
            <a:off x="6789440" y="3939902"/>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17" name="直接连接符 16"/>
          <p:cNvCxnSpPr/>
          <p:nvPr/>
        </p:nvCxnSpPr>
        <p:spPr bwMode="auto">
          <a:xfrm>
            <a:off x="6789440" y="4227934"/>
            <a:ext cx="720080" cy="0"/>
          </a:xfrm>
          <a:prstGeom prst="line">
            <a:avLst/>
          </a:prstGeom>
          <a:noFill/>
          <a:ln w="28575" cap="flat" cmpd="sng" algn="ctr">
            <a:solidFill>
              <a:srgbClr val="FF0000"/>
            </a:solidFill>
            <a:prstDash val="solid"/>
            <a:round/>
            <a:headEnd type="none" w="med" len="med"/>
            <a:tailEnd type="none" w="med" len="med"/>
          </a:ln>
          <a:effectLst/>
        </p:spPr>
      </p:cxnSp>
      <p:graphicFrame>
        <p:nvGraphicFramePr>
          <p:cNvPr id="19" name="Group 3"/>
          <p:cNvGraphicFramePr>
            <a:graphicFrameLocks/>
          </p:cNvGraphicFramePr>
          <p:nvPr>
            <p:extLst>
              <p:ext uri="{D42A27DB-BD31-4B8C-83A1-F6EECF244321}">
                <p14:modId xmlns:p14="http://schemas.microsoft.com/office/powerpoint/2010/main" val="876961911"/>
              </p:ext>
            </p:extLst>
          </p:nvPr>
        </p:nvGraphicFramePr>
        <p:xfrm>
          <a:off x="917575" y="704790"/>
          <a:ext cx="3272661" cy="2293760"/>
        </p:xfrm>
        <a:graphic>
          <a:graphicData uri="http://schemas.openxmlformats.org/drawingml/2006/table">
            <a:tbl>
              <a:tblPr/>
              <a:tblGrid>
                <a:gridCol w="1616477">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tblGrid>
              <a:tr h="24133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290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R(A)=16</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290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R(A)=16</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29041">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A←A-1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290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W(A)=15</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2904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④</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29041">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300" marB="34300"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W(A)=13</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300" marB="3430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bl>
          </a:graphicData>
        </a:graphic>
      </p:graphicFrame>
      <p:cxnSp>
        <p:nvCxnSpPr>
          <p:cNvPr id="20" name="直接连接符 19"/>
          <p:cNvCxnSpPr/>
          <p:nvPr/>
        </p:nvCxnSpPr>
        <p:spPr bwMode="auto">
          <a:xfrm>
            <a:off x="1403648" y="1347614"/>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1" name="直接连接符 20"/>
          <p:cNvCxnSpPr/>
          <p:nvPr/>
        </p:nvCxnSpPr>
        <p:spPr bwMode="auto">
          <a:xfrm>
            <a:off x="2771800" y="1635646"/>
            <a:ext cx="864096" cy="0"/>
          </a:xfrm>
          <a:prstGeom prst="line">
            <a:avLst/>
          </a:prstGeom>
          <a:noFill/>
          <a:ln w="28575" cap="flat" cmpd="sng" algn="ctr">
            <a:solidFill>
              <a:srgbClr val="FF0000"/>
            </a:solidFill>
            <a:prstDash val="solid"/>
            <a:round/>
            <a:headEnd type="none" w="med" len="med"/>
            <a:tailEnd type="none" w="med" len="med"/>
          </a:ln>
          <a:effectLst/>
        </p:spPr>
      </p:cxnSp>
      <p:cxnSp>
        <p:nvCxnSpPr>
          <p:cNvPr id="23" name="直接连接符 22"/>
          <p:cNvCxnSpPr/>
          <p:nvPr/>
        </p:nvCxnSpPr>
        <p:spPr bwMode="auto">
          <a:xfrm>
            <a:off x="1403648" y="1995686"/>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24" name="直接连接符 23"/>
          <p:cNvCxnSpPr/>
          <p:nvPr/>
        </p:nvCxnSpPr>
        <p:spPr bwMode="auto">
          <a:xfrm>
            <a:off x="1403648" y="2355726"/>
            <a:ext cx="864096" cy="0"/>
          </a:xfrm>
          <a:prstGeom prst="line">
            <a:avLst/>
          </a:prstGeom>
          <a:noFill/>
          <a:ln w="28575" cap="flat" cmpd="sng" algn="ctr">
            <a:solidFill>
              <a:srgbClr val="FF0000"/>
            </a:solidFill>
            <a:prstDash val="solid"/>
            <a:round/>
            <a:headEnd type="none" w="med" len="med"/>
            <a:tailEnd type="none" w="med" len="med"/>
          </a:ln>
          <a:effectLst/>
        </p:spPr>
      </p:cxnSp>
      <p:cxnSp>
        <p:nvCxnSpPr>
          <p:cNvPr id="26" name="直接连接符 25"/>
          <p:cNvCxnSpPr/>
          <p:nvPr/>
        </p:nvCxnSpPr>
        <p:spPr bwMode="auto">
          <a:xfrm>
            <a:off x="2843808" y="2643758"/>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27" name="直接连接符 26"/>
          <p:cNvCxnSpPr/>
          <p:nvPr/>
        </p:nvCxnSpPr>
        <p:spPr bwMode="auto">
          <a:xfrm>
            <a:off x="2843808" y="3003798"/>
            <a:ext cx="864096"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01192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childTnLst>
                          </p:cTn>
                        </p:par>
                        <p:par>
                          <p:cTn id="17" fill="hold">
                            <p:stCondLst>
                              <p:cond delay="0"/>
                            </p:stCondLst>
                            <p:childTnLst>
                              <p:par>
                                <p:cTn id="18" presetID="22" presetClass="entr" presetSubtype="8"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1"/>
                                        </p:tgtEl>
                                        <p:attrNameLst>
                                          <p:attrName>style.visibility</p:attrName>
                                        </p:attrNameLst>
                                      </p:cBhvr>
                                      <p:to>
                                        <p:strVal val="hidden"/>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childTnLst>
                          </p:cTn>
                        </p:par>
                        <p:par>
                          <p:cTn id="39" fill="hold">
                            <p:stCondLst>
                              <p:cond delay="0"/>
                            </p:stCondLst>
                            <p:childTnLst>
                              <p:par>
                                <p:cTn id="40" presetID="22" presetClass="entr" presetSubtype="8"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500"/>
                                        <p:tgtEl>
                                          <p:spTgt spid="26"/>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wipe(left)">
                                      <p:cBhvr>
                                        <p:cTn id="46" dur="500"/>
                                        <p:tgtEl>
                                          <p:spTgt spid="2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2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7"/>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35843"/>
                                        </p:tgtEl>
                                        <p:attrNameLst>
                                          <p:attrName>style.visibility</p:attrName>
                                        </p:attrNameLst>
                                      </p:cBhvr>
                                      <p:to>
                                        <p:strVal val="visible"/>
                                      </p:to>
                                    </p:set>
                                    <p:animEffect transition="in" filter="fade">
                                      <p:cBhvr>
                                        <p:cTn id="55" dur="500"/>
                                        <p:tgtEl>
                                          <p:spTgt spid="3584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wipe(left)">
                                      <p:cBhvr>
                                        <p:cTn id="60" dur="500"/>
                                        <p:tgtEl>
                                          <p:spTgt spid="7"/>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7"/>
                                        </p:tgtEl>
                                        <p:attrNameLst>
                                          <p:attrName>style.visibility</p:attrName>
                                        </p:attrNameLst>
                                      </p:cBhvr>
                                      <p:to>
                                        <p:strVal val="hidden"/>
                                      </p:to>
                                    </p:set>
                                  </p:childTnLst>
                                </p:cTn>
                              </p:par>
                            </p:childTnLst>
                          </p:cTn>
                        </p:par>
                        <p:par>
                          <p:cTn id="65" fill="hold">
                            <p:stCondLst>
                              <p:cond delay="0"/>
                            </p:stCondLst>
                            <p:childTnLst>
                              <p:par>
                                <p:cTn id="66" presetID="22" presetClass="entr" presetSubtype="8" fill="hold" nodeType="after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wipe(left)">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9"/>
                                        </p:tgtEl>
                                        <p:attrNameLst>
                                          <p:attrName>style.visibility</p:attrName>
                                        </p:attrNameLst>
                                      </p:cBhvr>
                                      <p:to>
                                        <p:strVal val="hidden"/>
                                      </p:to>
                                    </p:set>
                                  </p:childTnLst>
                                </p:cTn>
                              </p:par>
                            </p:childTnLst>
                          </p:cTn>
                        </p:par>
                        <p:par>
                          <p:cTn id="73" fill="hold">
                            <p:stCondLst>
                              <p:cond delay="0"/>
                            </p:stCondLst>
                            <p:childTnLst>
                              <p:par>
                                <p:cTn id="74" presetID="22" presetClass="entr" presetSubtype="8" fill="hold" nodeType="after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ipe(left)">
                                      <p:cBhvr>
                                        <p:cTn id="76" dur="500"/>
                                        <p:tgtEl>
                                          <p:spTgt spid="11"/>
                                        </p:tgtEl>
                                      </p:cBhvr>
                                    </p:animEffect>
                                  </p:childTnLst>
                                </p:cTn>
                              </p:par>
                            </p:childTnLst>
                          </p:cTn>
                        </p:par>
                        <p:par>
                          <p:cTn id="77" fill="hold">
                            <p:stCondLst>
                              <p:cond delay="500"/>
                            </p:stCondLst>
                            <p:childTnLst>
                              <p:par>
                                <p:cTn id="78" presetID="22" presetClass="entr" presetSubtype="8" fill="hold" nodeType="afterEffect">
                                  <p:stCondLst>
                                    <p:cond delay="50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500"/>
                                        <p:tgtEl>
                                          <p:spTgt spid="12"/>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2"/>
                                        </p:tgtEl>
                                        <p:attrNameLst>
                                          <p:attrName>style.visibility</p:attrName>
                                        </p:attrNameLst>
                                      </p:cBhvr>
                                      <p:to>
                                        <p:strVal val="hidden"/>
                                      </p:to>
                                    </p:set>
                                  </p:childTnLst>
                                </p:cTn>
                              </p:par>
                            </p:childTnLst>
                          </p:cTn>
                        </p:par>
                        <p:par>
                          <p:cTn id="87" fill="hold">
                            <p:stCondLst>
                              <p:cond delay="0"/>
                            </p:stCondLst>
                            <p:childTnLst>
                              <p:par>
                                <p:cTn id="88" presetID="22" presetClass="entr" presetSubtype="8" fill="hold" nodeType="afterEffect">
                                  <p:stCondLst>
                                    <p:cond delay="0"/>
                                  </p:stCondLst>
                                  <p:childTnLst>
                                    <p:set>
                                      <p:cBhvr>
                                        <p:cTn id="89" dur="1" fill="hold">
                                          <p:stCondLst>
                                            <p:cond delay="0"/>
                                          </p:stCondLst>
                                        </p:cTn>
                                        <p:tgtEl>
                                          <p:spTgt spid="14"/>
                                        </p:tgtEl>
                                        <p:attrNameLst>
                                          <p:attrName>style.visibility</p:attrName>
                                        </p:attrNameLst>
                                      </p:cBhvr>
                                      <p:to>
                                        <p:strVal val="visible"/>
                                      </p:to>
                                    </p:set>
                                    <p:animEffect transition="in" filter="wipe(left)">
                                      <p:cBhvr>
                                        <p:cTn id="90" dur="500"/>
                                        <p:tgtEl>
                                          <p:spTgt spid="14"/>
                                        </p:tgtEl>
                                      </p:cBhvr>
                                    </p:animEffect>
                                  </p:childTnLst>
                                </p:cTn>
                              </p:par>
                            </p:childTnLst>
                          </p:cTn>
                        </p:par>
                        <p:par>
                          <p:cTn id="91" fill="hold">
                            <p:stCondLst>
                              <p:cond delay="500"/>
                            </p:stCondLst>
                            <p:childTnLst>
                              <p:par>
                                <p:cTn id="92" presetID="22" presetClass="entr" presetSubtype="8" fill="hold" nodeType="afterEffect">
                                  <p:stCondLst>
                                    <p:cond delay="500"/>
                                  </p:stCondLst>
                                  <p:childTnLst>
                                    <p:set>
                                      <p:cBhvr>
                                        <p:cTn id="93" dur="1" fill="hold">
                                          <p:stCondLst>
                                            <p:cond delay="0"/>
                                          </p:stCondLst>
                                        </p:cTn>
                                        <p:tgtEl>
                                          <p:spTgt spid="15"/>
                                        </p:tgtEl>
                                        <p:attrNameLst>
                                          <p:attrName>style.visibility</p:attrName>
                                        </p:attrNameLst>
                                      </p:cBhvr>
                                      <p:to>
                                        <p:strVal val="visible"/>
                                      </p:to>
                                    </p:set>
                                    <p:animEffect transition="in" filter="wipe(left)">
                                      <p:cBhvr>
                                        <p:cTn id="94" dur="500"/>
                                        <p:tgtEl>
                                          <p:spTgt spid="15"/>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1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5"/>
                                        </p:tgtEl>
                                        <p:attrNameLst>
                                          <p:attrName>style.visibility</p:attrName>
                                        </p:attrNameLst>
                                      </p:cBhvr>
                                      <p:to>
                                        <p:strVal val="hidden"/>
                                      </p:to>
                                    </p:set>
                                  </p:childTnLst>
                                </p:cTn>
                              </p:par>
                            </p:childTnLst>
                          </p:cTn>
                        </p:par>
                        <p:par>
                          <p:cTn id="101" fill="hold">
                            <p:stCondLst>
                              <p:cond delay="0"/>
                            </p:stCondLst>
                            <p:childTnLst>
                              <p:par>
                                <p:cTn id="102" presetID="22" presetClass="entr" presetSubtype="8" fill="hold" nodeType="after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wipe(left)">
                                      <p:cBhvr>
                                        <p:cTn id="104" dur="500"/>
                                        <p:tgtEl>
                                          <p:spTgt spid="16"/>
                                        </p:tgtEl>
                                      </p:cBhvr>
                                    </p:animEffect>
                                  </p:childTnLst>
                                </p:cTn>
                              </p:par>
                            </p:childTnLst>
                          </p:cTn>
                        </p:par>
                        <p:par>
                          <p:cTn id="105" fill="hold">
                            <p:stCondLst>
                              <p:cond delay="500"/>
                            </p:stCondLst>
                            <p:childTnLst>
                              <p:par>
                                <p:cTn id="106" presetID="22" presetClass="entr" presetSubtype="8" fill="hold" nodeType="afterEffect">
                                  <p:stCondLst>
                                    <p:cond delay="0"/>
                                  </p:stCondLst>
                                  <p:childTnLst>
                                    <p:set>
                                      <p:cBhvr>
                                        <p:cTn id="107" dur="1" fill="hold">
                                          <p:stCondLst>
                                            <p:cond delay="0"/>
                                          </p:stCondLst>
                                        </p:cTn>
                                        <p:tgtEl>
                                          <p:spTgt spid="17"/>
                                        </p:tgtEl>
                                        <p:attrNameLst>
                                          <p:attrName>style.visibility</p:attrName>
                                        </p:attrNameLst>
                                      </p:cBhvr>
                                      <p:to>
                                        <p:strVal val="visible"/>
                                      </p:to>
                                    </p:set>
                                    <p:animEffect transition="in" filter="wipe(left)">
                                      <p:cBhvr>
                                        <p:cTn id="108" dur="500"/>
                                        <p:tgtEl>
                                          <p:spTgt spid="1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35891"/>
                                        </p:tgtEl>
                                        <p:attrNameLst>
                                          <p:attrName>style.visibility</p:attrName>
                                        </p:attrNameLst>
                                      </p:cBhvr>
                                      <p:to>
                                        <p:strVal val="visible"/>
                                      </p:to>
                                    </p:set>
                                    <p:animEffect transition="in" filter="wipe(left)">
                                      <p:cBhvr>
                                        <p:cTn id="113" dur="500"/>
                                        <p:tgtEl>
                                          <p:spTgt spid="35891"/>
                                        </p:tgtEl>
                                      </p:cBhvr>
                                    </p:animEffect>
                                  </p:childTnLst>
                                </p:cTn>
                              </p:par>
                              <p:par>
                                <p:cTn id="114" presetID="1" presetClass="exit" presetSubtype="0" fill="hold" nodeType="withEffect">
                                  <p:stCondLst>
                                    <p:cond delay="0"/>
                                  </p:stCondLst>
                                  <p:childTnLst>
                                    <p:set>
                                      <p:cBhvr>
                                        <p:cTn id="115" dur="1" fill="hold">
                                          <p:stCondLst>
                                            <p:cond delay="0"/>
                                          </p:stCondLst>
                                        </p:cTn>
                                        <p:tgtEl>
                                          <p:spTgt spid="16"/>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9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dirty="0"/>
              <a:t>一级封锁协议（续）</a:t>
            </a:r>
          </a:p>
        </p:txBody>
      </p:sp>
      <p:sp>
        <p:nvSpPr>
          <p:cNvPr id="34819" name="Rectangle 3"/>
          <p:cNvSpPr>
            <a:spLocks noGrp="1" noChangeArrowheads="1"/>
          </p:cNvSpPr>
          <p:nvPr>
            <p:ph type="body" idx="4294967295"/>
          </p:nvPr>
        </p:nvSpPr>
        <p:spPr>
          <a:xfrm>
            <a:off x="457200" y="788988"/>
            <a:ext cx="8229600" cy="3686175"/>
          </a:xfrm>
        </p:spPr>
        <p:txBody>
          <a:bodyPr/>
          <a:lstStyle/>
          <a:p>
            <a:pPr eaLnBrk="1" hangingPunct="1">
              <a:lnSpc>
                <a:spcPct val="150000"/>
              </a:lnSpc>
              <a:spcBef>
                <a:spcPct val="0"/>
              </a:spcBef>
            </a:pPr>
            <a:r>
              <a:rPr lang="zh-CN" altLang="en-US" dirty="0"/>
              <a:t>在一级封锁协议中，如果仅仅是读数据不对其进行修改，是不需要加锁的，所以它不能保证可重复读和不读“脏”数据。</a:t>
            </a:r>
          </a:p>
        </p:txBody>
      </p:sp>
    </p:spTree>
    <p:extLst>
      <p:ext uri="{BB962C8B-B14F-4D97-AF65-F5344CB8AC3E}">
        <p14:creationId xmlns:p14="http://schemas.microsoft.com/office/powerpoint/2010/main" val="3724787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990600" y="57150"/>
            <a:ext cx="7772400" cy="571500"/>
          </a:xfrm>
        </p:spPr>
        <p:txBody>
          <a:bodyPr/>
          <a:lstStyle/>
          <a:p>
            <a:r>
              <a:rPr lang="zh-CN" altLang="zh-CN" sz="3600" dirty="0"/>
              <a:t>使用</a:t>
            </a:r>
            <a:r>
              <a:rPr lang="zh-CN" altLang="en-US" sz="3600" dirty="0"/>
              <a:t>一级封锁协议不能</a:t>
            </a:r>
            <a:r>
              <a:rPr lang="zh-CN" altLang="zh-CN" sz="3600" dirty="0"/>
              <a:t>解决</a:t>
            </a:r>
            <a:r>
              <a:rPr lang="zh-CN" altLang="en-US" sz="3600" dirty="0"/>
              <a:t>的</a:t>
            </a:r>
            <a:r>
              <a:rPr lang="zh-CN" altLang="zh-CN" sz="3600" dirty="0"/>
              <a:t>问题</a:t>
            </a:r>
            <a:endParaRPr lang="zh-CN" altLang="en-US" sz="3600" dirty="0"/>
          </a:p>
        </p:txBody>
      </p:sp>
      <p:grpSp>
        <p:nvGrpSpPr>
          <p:cNvPr id="16" name="Group 3"/>
          <p:cNvGrpSpPr>
            <a:grpSpLocks/>
          </p:cNvGrpSpPr>
          <p:nvPr/>
        </p:nvGrpSpPr>
        <p:grpSpPr bwMode="auto">
          <a:xfrm>
            <a:off x="5031432" y="663531"/>
            <a:ext cx="3429000" cy="3906441"/>
            <a:chOff x="912" y="753"/>
            <a:chExt cx="2160" cy="3281"/>
          </a:xfrm>
          <a:solidFill>
            <a:schemeClr val="bg1"/>
          </a:solidFill>
        </p:grpSpPr>
        <p:sp>
          <p:nvSpPr>
            <p:cNvPr id="17" name="Rectangle 4"/>
            <p:cNvSpPr>
              <a:spLocks noChangeArrowheads="1"/>
            </p:cNvSpPr>
            <p:nvPr/>
          </p:nvSpPr>
          <p:spPr bwMode="auto">
            <a:xfrm>
              <a:off x="2016" y="1003"/>
              <a:ext cx="1056" cy="3031"/>
            </a:xfrm>
            <a:prstGeom prst="rect">
              <a:avLst/>
            </a:prstGeom>
            <a:grpFill/>
            <a:ln w="28575">
              <a:noFill/>
              <a:miter lim="800000"/>
              <a:headEnd/>
              <a:tailEnd/>
            </a:ln>
            <a:effectLst/>
          </p:spPr>
          <p:txBody>
            <a:bodyPr lIns="90000" tIns="46800" rIns="90000" bIns="46800"/>
            <a:lstStyle/>
            <a:p>
              <a:pPr>
                <a:spcBef>
                  <a:spcPct val="20000"/>
                </a:spcBef>
                <a:buClr>
                  <a:srgbClr val="CFDEF3"/>
                </a:buClr>
                <a:buSzPct val="90000"/>
                <a:buFont typeface="Monotype Sorts"/>
                <a:buNone/>
              </a:pPr>
              <a:r>
                <a:rPr lang="en-US" altLang="zh-CN" sz="1400" b="1" dirty="0">
                  <a:solidFill>
                    <a:srgbClr val="000000"/>
                  </a:solidFill>
                </a:rPr>
                <a:t>   </a:t>
              </a:r>
            </a:p>
            <a:p>
              <a:pPr>
                <a:spcBef>
                  <a:spcPct val="20000"/>
                </a:spcBef>
                <a:buClr>
                  <a:srgbClr val="CFDEF3"/>
                </a:buClr>
                <a:buSzPct val="90000"/>
                <a:buFont typeface="Monotype Sorts"/>
                <a:buNone/>
              </a:pPr>
              <a:endParaRPr lang="en-US" altLang="zh-CN" sz="1400" b="1" dirty="0">
                <a:solidFill>
                  <a:srgbClr val="000000"/>
                </a:solidFill>
              </a:endParaRPr>
            </a:p>
            <a:p>
              <a:pPr>
                <a:spcBef>
                  <a:spcPct val="20000"/>
                </a:spcBef>
                <a:buClr>
                  <a:srgbClr val="CFDEF3"/>
                </a:buClr>
                <a:buSzPct val="90000"/>
                <a:buFont typeface="Monotype Sorts"/>
                <a:buNone/>
              </a:pPr>
              <a:endParaRPr lang="en-US" altLang="zh-CN" sz="1400" b="1" dirty="0">
                <a:solidFill>
                  <a:srgbClr val="000000"/>
                </a:solidFill>
              </a:endParaRPr>
            </a:p>
            <a:p>
              <a:pPr>
                <a:spcBef>
                  <a:spcPct val="20000"/>
                </a:spcBef>
                <a:buClr>
                  <a:srgbClr val="CFDEF3"/>
                </a:buClr>
                <a:buSzPct val="90000"/>
                <a:buFont typeface="Monotype Sorts"/>
                <a:buNone/>
              </a:pPr>
              <a:r>
                <a:rPr lang="en-US" altLang="zh-CN" sz="1400" b="1" dirty="0">
                  <a:solidFill>
                    <a:srgbClr val="000000"/>
                  </a:solidFill>
                </a:rPr>
                <a:t>   </a:t>
              </a:r>
              <a:r>
                <a:rPr lang="en-US" altLang="zh-CN" sz="1400" b="1" dirty="0" err="1">
                  <a:solidFill>
                    <a:srgbClr val="000000"/>
                  </a:solidFill>
                </a:rPr>
                <a:t>Xlock</a:t>
              </a:r>
              <a:r>
                <a:rPr lang="en-US" altLang="zh-CN" sz="1400" b="1" dirty="0">
                  <a:solidFill>
                    <a:srgbClr val="000000"/>
                  </a:solidFill>
                </a:rPr>
                <a:t> B</a:t>
              </a:r>
            </a:p>
            <a:p>
              <a:pPr>
                <a:spcBef>
                  <a:spcPct val="20000"/>
                </a:spcBef>
                <a:buClr>
                  <a:srgbClr val="CFDEF3"/>
                </a:buClr>
                <a:buSzPct val="90000"/>
                <a:buFont typeface="Monotype Sorts"/>
                <a:buNone/>
              </a:pPr>
              <a:r>
                <a:rPr lang="en-US" altLang="zh-CN" sz="1400" b="1" dirty="0">
                  <a:solidFill>
                    <a:srgbClr val="000000"/>
                  </a:solidFill>
                </a:rPr>
                <a:t>    </a:t>
              </a:r>
              <a:r>
                <a:rPr lang="zh-CN" altLang="en-US" sz="1400" b="1" dirty="0">
                  <a:solidFill>
                    <a:srgbClr val="000000"/>
                  </a:solidFill>
                </a:rPr>
                <a:t>获得</a:t>
              </a:r>
            </a:p>
            <a:p>
              <a:pPr>
                <a:spcBef>
                  <a:spcPct val="20000"/>
                </a:spcBef>
                <a:buClr>
                  <a:srgbClr val="CFDEF3"/>
                </a:buClr>
                <a:buSzPct val="90000"/>
                <a:buFont typeface="Monotype Sorts"/>
                <a:buNone/>
              </a:pPr>
              <a:r>
                <a:rPr lang="zh-CN" altLang="en-US" sz="1400" b="1" dirty="0">
                  <a:solidFill>
                    <a:srgbClr val="000000"/>
                  </a:solidFill>
                </a:rPr>
                <a:t>   </a:t>
              </a:r>
              <a:r>
                <a:rPr lang="en-US" altLang="zh-CN" sz="1400" b="1" dirty="0">
                  <a:solidFill>
                    <a:srgbClr val="000000"/>
                  </a:solidFill>
                </a:rPr>
                <a:t>R(B)=100</a:t>
              </a:r>
            </a:p>
            <a:p>
              <a:pPr>
                <a:spcBef>
                  <a:spcPct val="20000"/>
                </a:spcBef>
                <a:buClr>
                  <a:srgbClr val="CFDEF3"/>
                </a:buClr>
                <a:buSzPct val="90000"/>
                <a:buFont typeface="Monotype Sorts"/>
                <a:buNone/>
              </a:pPr>
              <a:r>
                <a:rPr lang="en-US" altLang="zh-CN" sz="1400" b="1" dirty="0">
                  <a:solidFill>
                    <a:srgbClr val="000000"/>
                  </a:solidFill>
                </a:rPr>
                <a:t>   B←B*2</a:t>
              </a:r>
            </a:p>
            <a:p>
              <a:pPr>
                <a:spcBef>
                  <a:spcPct val="20000"/>
                </a:spcBef>
                <a:buClr>
                  <a:srgbClr val="CFDEF3"/>
                </a:buClr>
                <a:buSzPct val="90000"/>
                <a:buFont typeface="Monotype Sorts"/>
                <a:buNone/>
              </a:pPr>
              <a:r>
                <a:rPr lang="en-US" altLang="zh-CN" sz="1400" b="1" dirty="0">
                  <a:solidFill>
                    <a:srgbClr val="000000"/>
                  </a:solidFill>
                </a:rPr>
                <a:t>   W(B)=200</a:t>
              </a:r>
            </a:p>
            <a:p>
              <a:pPr>
                <a:spcBef>
                  <a:spcPct val="20000"/>
                </a:spcBef>
                <a:buClr>
                  <a:srgbClr val="CFDEF3"/>
                </a:buClr>
                <a:buSzPct val="90000"/>
                <a:buFont typeface="Monotype Sorts"/>
                <a:buNone/>
              </a:pPr>
              <a:r>
                <a:rPr lang="en-US" altLang="zh-CN" sz="1400" b="1" dirty="0">
                  <a:solidFill>
                    <a:srgbClr val="000000"/>
                  </a:solidFill>
                </a:rPr>
                <a:t>   Commit</a:t>
              </a:r>
            </a:p>
            <a:p>
              <a:pPr>
                <a:spcBef>
                  <a:spcPct val="20000"/>
                </a:spcBef>
                <a:buClr>
                  <a:srgbClr val="CFDEF3"/>
                </a:buClr>
                <a:buSzPct val="90000"/>
                <a:buFont typeface="Monotype Sorts"/>
                <a:buNone/>
              </a:pPr>
              <a:r>
                <a:rPr lang="en-US" altLang="zh-CN" sz="1400" b="1" dirty="0">
                  <a:solidFill>
                    <a:srgbClr val="000000"/>
                  </a:solidFill>
                </a:rPr>
                <a:t>   Unlock B</a:t>
              </a:r>
            </a:p>
            <a:p>
              <a:pPr>
                <a:spcBef>
                  <a:spcPct val="20000"/>
                </a:spcBef>
                <a:buClr>
                  <a:srgbClr val="CFDEF3"/>
                </a:buClr>
                <a:buSzPct val="90000"/>
                <a:buFont typeface="Monotype Sorts"/>
                <a:buNone/>
              </a:pPr>
              <a:endParaRPr lang="en-US" altLang="zh-CN" sz="1400" b="1" dirty="0">
                <a:solidFill>
                  <a:srgbClr val="000000"/>
                </a:solidFill>
              </a:endParaRPr>
            </a:p>
            <a:p>
              <a:pPr>
                <a:spcBef>
                  <a:spcPct val="20000"/>
                </a:spcBef>
                <a:buClr>
                  <a:srgbClr val="CFDEF3"/>
                </a:buClr>
                <a:buSzPct val="90000"/>
                <a:buFont typeface="Monotype Sorts"/>
                <a:buNone/>
              </a:pPr>
              <a:endParaRPr lang="en-US" altLang="zh-CN" sz="1400" b="1" dirty="0">
                <a:solidFill>
                  <a:srgbClr val="000000"/>
                </a:solidFill>
              </a:endParaRPr>
            </a:p>
          </p:txBody>
        </p:sp>
        <p:sp>
          <p:nvSpPr>
            <p:cNvPr id="18" name="Rectangle 5"/>
            <p:cNvSpPr>
              <a:spLocks noChangeArrowheads="1"/>
            </p:cNvSpPr>
            <p:nvPr/>
          </p:nvSpPr>
          <p:spPr bwMode="auto">
            <a:xfrm>
              <a:off x="912" y="1003"/>
              <a:ext cx="1104" cy="3031"/>
            </a:xfrm>
            <a:prstGeom prst="rect">
              <a:avLst/>
            </a:prstGeom>
            <a:grpFill/>
            <a:ln w="28575">
              <a:noFill/>
              <a:miter lim="800000"/>
              <a:headEnd/>
              <a:tailEnd/>
            </a:ln>
            <a:effectLst/>
          </p:spPr>
          <p:txBody>
            <a:bodyPr lIns="90000" tIns="46800" rIns="90000" bIns="46800"/>
            <a:lstStyle/>
            <a:p>
              <a:pPr>
                <a:spcBef>
                  <a:spcPct val="20000"/>
                </a:spcBef>
                <a:buClr>
                  <a:srgbClr val="CFDEF3"/>
                </a:buClr>
                <a:buSzPct val="90000"/>
                <a:buFont typeface="Monotype Sorts"/>
                <a:buNone/>
              </a:pPr>
              <a:r>
                <a:rPr lang="en-US" altLang="zh-CN" sz="1400" b="1" dirty="0">
                  <a:solidFill>
                    <a:srgbClr val="000000"/>
                  </a:solidFill>
                </a:rPr>
                <a:t>①R(A)=50</a:t>
              </a:r>
            </a:p>
            <a:p>
              <a:pPr>
                <a:spcBef>
                  <a:spcPct val="20000"/>
                </a:spcBef>
                <a:buClr>
                  <a:srgbClr val="CFDEF3"/>
                </a:buClr>
                <a:buSzPct val="90000"/>
                <a:buFont typeface="Monotype Sorts"/>
                <a:buNone/>
              </a:pPr>
              <a:r>
                <a:rPr lang="en-US" altLang="zh-CN" sz="1400" b="1" dirty="0">
                  <a:solidFill>
                    <a:srgbClr val="000000"/>
                  </a:solidFill>
                </a:rPr>
                <a:t>    R(B)=100</a:t>
              </a:r>
            </a:p>
            <a:p>
              <a:pPr>
                <a:spcBef>
                  <a:spcPct val="20000"/>
                </a:spcBef>
                <a:buClr>
                  <a:srgbClr val="CFDEF3"/>
                </a:buClr>
                <a:buSzPct val="90000"/>
                <a:buFont typeface="Monotype Sorts"/>
                <a:buNone/>
              </a:pPr>
              <a:r>
                <a:rPr lang="en-US" altLang="zh-CN" sz="1400" b="1" dirty="0">
                  <a:solidFill>
                    <a:srgbClr val="000000"/>
                  </a:solidFill>
                </a:rPr>
                <a:t>    </a:t>
              </a:r>
              <a:r>
                <a:rPr lang="zh-CN" altLang="en-US" sz="1400" b="1" dirty="0">
                  <a:solidFill>
                    <a:srgbClr val="000000"/>
                  </a:solidFill>
                </a:rPr>
                <a:t>求和</a:t>
              </a:r>
              <a:r>
                <a:rPr lang="en-US" altLang="zh-CN" sz="1400" b="1" dirty="0">
                  <a:solidFill>
                    <a:srgbClr val="000000"/>
                  </a:solidFill>
                </a:rPr>
                <a:t>=150</a:t>
              </a:r>
            </a:p>
            <a:p>
              <a:pPr>
                <a:spcBef>
                  <a:spcPct val="20000"/>
                </a:spcBef>
                <a:buClr>
                  <a:srgbClr val="CFDEF3"/>
                </a:buClr>
                <a:buSzPct val="90000"/>
                <a:buFont typeface="Monotype Sorts"/>
                <a:buNone/>
              </a:pPr>
              <a:r>
                <a:rPr lang="en-US" altLang="zh-CN" sz="1400" b="1" dirty="0">
                  <a:solidFill>
                    <a:srgbClr val="000000"/>
                  </a:solidFill>
                </a:rPr>
                <a:t>②</a:t>
              </a:r>
            </a:p>
            <a:p>
              <a:pPr>
                <a:spcBef>
                  <a:spcPct val="20000"/>
                </a:spcBef>
                <a:buClr>
                  <a:srgbClr val="CFDEF3"/>
                </a:buClr>
                <a:buSzPct val="90000"/>
                <a:buFont typeface="Monotype Sorts"/>
                <a:buNone/>
              </a:pPr>
              <a:endParaRPr lang="en-US" altLang="zh-CN" sz="1400" b="1" dirty="0">
                <a:solidFill>
                  <a:srgbClr val="000000"/>
                </a:solidFill>
              </a:endParaRPr>
            </a:p>
            <a:p>
              <a:pPr>
                <a:spcBef>
                  <a:spcPct val="20000"/>
                </a:spcBef>
                <a:buClr>
                  <a:srgbClr val="CFDEF3"/>
                </a:buClr>
                <a:buSzPct val="90000"/>
                <a:buFont typeface="Monotype Sorts"/>
                <a:buNone/>
              </a:pPr>
              <a:endParaRPr lang="en-US" altLang="zh-CN" sz="1400" b="1" dirty="0">
                <a:solidFill>
                  <a:srgbClr val="000000"/>
                </a:solidFill>
              </a:endParaRPr>
            </a:p>
            <a:p>
              <a:pPr>
                <a:spcBef>
                  <a:spcPct val="20000"/>
                </a:spcBef>
                <a:buClr>
                  <a:srgbClr val="CFDEF3"/>
                </a:buClr>
                <a:buSzPct val="90000"/>
                <a:buFont typeface="Monotype Sorts"/>
                <a:buNone/>
              </a:pPr>
              <a:endParaRPr lang="en-US" altLang="zh-CN" sz="1400" b="1" dirty="0">
                <a:solidFill>
                  <a:srgbClr val="000000"/>
                </a:solidFill>
              </a:endParaRPr>
            </a:p>
            <a:p>
              <a:pPr>
                <a:spcBef>
                  <a:spcPct val="20000"/>
                </a:spcBef>
                <a:buClr>
                  <a:srgbClr val="CFDEF3"/>
                </a:buClr>
                <a:buSzPct val="90000"/>
                <a:buFont typeface="Monotype Sorts"/>
                <a:buNone/>
              </a:pPr>
              <a:endParaRPr lang="en-US" altLang="zh-CN" sz="1400" b="1" dirty="0">
                <a:solidFill>
                  <a:srgbClr val="000000"/>
                </a:solidFill>
              </a:endParaRPr>
            </a:p>
            <a:p>
              <a:pPr>
                <a:spcBef>
                  <a:spcPct val="20000"/>
                </a:spcBef>
                <a:buClr>
                  <a:srgbClr val="CFDEF3"/>
                </a:buClr>
                <a:buSzPct val="90000"/>
                <a:buFont typeface="Monotype Sorts"/>
                <a:buNone/>
              </a:pPr>
              <a:endParaRPr lang="en-US" altLang="zh-CN" sz="1400" b="1" dirty="0">
                <a:solidFill>
                  <a:srgbClr val="000000"/>
                </a:solidFill>
              </a:endParaRPr>
            </a:p>
            <a:p>
              <a:pPr>
                <a:spcBef>
                  <a:spcPct val="20000"/>
                </a:spcBef>
                <a:buClr>
                  <a:srgbClr val="CFDEF3"/>
                </a:buClr>
                <a:buSzPct val="90000"/>
                <a:buFont typeface="Monotype Sorts"/>
                <a:buNone/>
              </a:pPr>
              <a:endParaRPr lang="en-US" altLang="zh-CN" sz="1400" b="1" dirty="0">
                <a:solidFill>
                  <a:srgbClr val="000000"/>
                </a:solidFill>
              </a:endParaRPr>
            </a:p>
            <a:p>
              <a:pPr>
                <a:spcBef>
                  <a:spcPct val="20000"/>
                </a:spcBef>
                <a:buClr>
                  <a:srgbClr val="CFDEF3"/>
                </a:buClr>
                <a:buSzPct val="90000"/>
                <a:buFont typeface="Monotype Sorts"/>
                <a:buNone/>
              </a:pPr>
              <a:r>
                <a:rPr lang="en-US" altLang="zh-CN" sz="1400" b="1" dirty="0">
                  <a:solidFill>
                    <a:srgbClr val="000000"/>
                  </a:solidFill>
                </a:rPr>
                <a:t>③R(A)=50</a:t>
              </a:r>
            </a:p>
            <a:p>
              <a:pPr>
                <a:spcBef>
                  <a:spcPct val="20000"/>
                </a:spcBef>
                <a:buClr>
                  <a:srgbClr val="CFDEF3"/>
                </a:buClr>
                <a:buSzPct val="90000"/>
                <a:buFont typeface="Monotype Sorts"/>
                <a:buNone/>
              </a:pPr>
              <a:r>
                <a:rPr lang="en-US" altLang="zh-CN" sz="1400" b="1" dirty="0">
                  <a:solidFill>
                    <a:srgbClr val="000000"/>
                  </a:solidFill>
                </a:rPr>
                <a:t>    R(B)=200</a:t>
              </a:r>
            </a:p>
            <a:p>
              <a:pPr>
                <a:spcBef>
                  <a:spcPct val="20000"/>
                </a:spcBef>
                <a:buClr>
                  <a:srgbClr val="CFDEF3"/>
                </a:buClr>
                <a:buSzPct val="90000"/>
                <a:buFont typeface="Monotype Sorts"/>
                <a:buNone/>
              </a:pPr>
              <a:r>
                <a:rPr lang="en-US" altLang="zh-CN" sz="1400" b="1" dirty="0">
                  <a:solidFill>
                    <a:srgbClr val="000000"/>
                  </a:solidFill>
                </a:rPr>
                <a:t>    </a:t>
              </a:r>
              <a:r>
                <a:rPr lang="zh-CN" altLang="en-US" sz="1400" b="1" dirty="0">
                  <a:solidFill>
                    <a:srgbClr val="000000"/>
                  </a:solidFill>
                </a:rPr>
                <a:t>求和</a:t>
              </a:r>
              <a:r>
                <a:rPr lang="en-US" altLang="zh-CN" sz="1400" b="1" dirty="0">
                  <a:solidFill>
                    <a:srgbClr val="000000"/>
                  </a:solidFill>
                </a:rPr>
                <a:t>=250</a:t>
              </a:r>
            </a:p>
            <a:p>
              <a:pPr>
                <a:spcBef>
                  <a:spcPct val="20000"/>
                </a:spcBef>
                <a:buClr>
                  <a:srgbClr val="CFDEF3"/>
                </a:buClr>
                <a:buSzPct val="90000"/>
                <a:buFont typeface="Monotype Sorts"/>
                <a:buNone/>
              </a:pPr>
              <a:r>
                <a:rPr lang="en-US" altLang="zh-CN" sz="1400" b="1" dirty="0">
                  <a:solidFill>
                    <a:srgbClr val="000000"/>
                  </a:solidFill>
                </a:rPr>
                <a:t>   (</a:t>
              </a:r>
              <a:r>
                <a:rPr lang="zh-CN" altLang="en-US" sz="1400" b="1" dirty="0">
                  <a:solidFill>
                    <a:srgbClr val="000000"/>
                  </a:solidFill>
                </a:rPr>
                <a:t>验算不对</a:t>
              </a:r>
              <a:r>
                <a:rPr lang="en-US" altLang="zh-CN" sz="1400" b="1" dirty="0">
                  <a:solidFill>
                    <a:srgbClr val="000000"/>
                  </a:solidFill>
                </a:rPr>
                <a:t>) </a:t>
              </a:r>
            </a:p>
          </p:txBody>
        </p:sp>
        <p:sp>
          <p:nvSpPr>
            <p:cNvPr id="19" name="Rectangle 6"/>
            <p:cNvSpPr>
              <a:spLocks noChangeArrowheads="1"/>
            </p:cNvSpPr>
            <p:nvPr/>
          </p:nvSpPr>
          <p:spPr bwMode="auto">
            <a:xfrm>
              <a:off x="2016" y="753"/>
              <a:ext cx="1056" cy="250"/>
            </a:xfrm>
            <a:prstGeom prst="rect">
              <a:avLst/>
            </a:prstGeom>
            <a:grpFill/>
            <a:ln w="28575">
              <a:noFill/>
              <a:miter lim="800000"/>
              <a:headEnd/>
              <a:tailEnd/>
            </a:ln>
            <a:effectLst/>
          </p:spPr>
          <p:txBody>
            <a:bodyPr lIns="90000" tIns="46800" rIns="90000" bIns="46800"/>
            <a:lstStyle/>
            <a:p>
              <a:pPr>
                <a:spcBef>
                  <a:spcPct val="20000"/>
                </a:spcBef>
                <a:buClr>
                  <a:srgbClr val="CFDEF3"/>
                </a:buClr>
                <a:buSzPct val="90000"/>
                <a:buFont typeface="Monotype Sorts"/>
                <a:buNone/>
              </a:pPr>
              <a:r>
                <a:rPr lang="en-US" altLang="zh-CN" sz="1400" b="1">
                  <a:solidFill>
                    <a:srgbClr val="000000"/>
                  </a:solidFill>
                </a:rPr>
                <a:t>T</a:t>
              </a:r>
              <a:r>
                <a:rPr lang="en-US" altLang="zh-CN" sz="1400" b="1" baseline="-25000">
                  <a:solidFill>
                    <a:srgbClr val="000000"/>
                  </a:solidFill>
                </a:rPr>
                <a:t>2</a:t>
              </a:r>
            </a:p>
          </p:txBody>
        </p:sp>
        <p:sp>
          <p:nvSpPr>
            <p:cNvPr id="20" name="Rectangle 7"/>
            <p:cNvSpPr>
              <a:spLocks noChangeArrowheads="1"/>
            </p:cNvSpPr>
            <p:nvPr/>
          </p:nvSpPr>
          <p:spPr bwMode="auto">
            <a:xfrm>
              <a:off x="912" y="753"/>
              <a:ext cx="1104" cy="250"/>
            </a:xfrm>
            <a:prstGeom prst="rect">
              <a:avLst/>
            </a:prstGeom>
            <a:grpFill/>
            <a:ln w="28575">
              <a:noFill/>
              <a:miter lim="800000"/>
              <a:headEnd/>
              <a:tailEnd/>
            </a:ln>
            <a:effectLst/>
          </p:spPr>
          <p:txBody>
            <a:bodyPr lIns="90000" tIns="46800" rIns="90000" bIns="46800"/>
            <a:lstStyle/>
            <a:p>
              <a:pPr>
                <a:spcBef>
                  <a:spcPct val="20000"/>
                </a:spcBef>
                <a:buClr>
                  <a:srgbClr val="CFDEF3"/>
                </a:buClr>
                <a:buSzPct val="90000"/>
                <a:buFont typeface="Monotype Sorts"/>
                <a:buNone/>
              </a:pPr>
              <a:r>
                <a:rPr lang="en-US" altLang="zh-CN" sz="1400" b="1">
                  <a:solidFill>
                    <a:srgbClr val="000000"/>
                  </a:solidFill>
                </a:rPr>
                <a:t>T</a:t>
              </a:r>
              <a:r>
                <a:rPr lang="en-US" altLang="zh-CN" sz="1400" b="1" baseline="-25000">
                  <a:solidFill>
                    <a:srgbClr val="000000"/>
                  </a:solidFill>
                </a:rPr>
                <a:t>1</a:t>
              </a:r>
            </a:p>
          </p:txBody>
        </p:sp>
        <p:sp>
          <p:nvSpPr>
            <p:cNvPr id="21" name="Line 8"/>
            <p:cNvSpPr>
              <a:spLocks noChangeShapeType="1"/>
            </p:cNvSpPr>
            <p:nvPr/>
          </p:nvSpPr>
          <p:spPr bwMode="auto">
            <a:xfrm>
              <a:off x="912" y="753"/>
              <a:ext cx="2160" cy="0"/>
            </a:xfrm>
            <a:prstGeom prst="line">
              <a:avLst/>
            </a:prstGeom>
            <a:grpFill/>
            <a:ln w="28575" cap="sq">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sp>
          <p:nvSpPr>
            <p:cNvPr id="22" name="Line 9"/>
            <p:cNvSpPr>
              <a:spLocks noChangeShapeType="1"/>
            </p:cNvSpPr>
            <p:nvPr/>
          </p:nvSpPr>
          <p:spPr bwMode="auto">
            <a:xfrm>
              <a:off x="912" y="1003"/>
              <a:ext cx="2160" cy="0"/>
            </a:xfrm>
            <a:prstGeom prst="line">
              <a:avLst/>
            </a:prstGeom>
            <a:grpFill/>
            <a:ln w="12700">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sp>
          <p:nvSpPr>
            <p:cNvPr id="23" name="Line 10"/>
            <p:cNvSpPr>
              <a:spLocks noChangeShapeType="1"/>
            </p:cNvSpPr>
            <p:nvPr/>
          </p:nvSpPr>
          <p:spPr bwMode="auto">
            <a:xfrm>
              <a:off x="912" y="4034"/>
              <a:ext cx="2160" cy="0"/>
            </a:xfrm>
            <a:prstGeom prst="line">
              <a:avLst/>
            </a:prstGeom>
            <a:grpFill/>
            <a:ln w="28575" cap="sq">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sp>
          <p:nvSpPr>
            <p:cNvPr id="24" name="Line 11"/>
            <p:cNvSpPr>
              <a:spLocks noChangeShapeType="1"/>
            </p:cNvSpPr>
            <p:nvPr/>
          </p:nvSpPr>
          <p:spPr bwMode="auto">
            <a:xfrm>
              <a:off x="912" y="753"/>
              <a:ext cx="0" cy="3281"/>
            </a:xfrm>
            <a:prstGeom prst="line">
              <a:avLst/>
            </a:prstGeom>
            <a:grpFill/>
            <a:ln w="28575" cap="sq">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sp>
          <p:nvSpPr>
            <p:cNvPr id="25" name="Line 12"/>
            <p:cNvSpPr>
              <a:spLocks noChangeShapeType="1"/>
            </p:cNvSpPr>
            <p:nvPr/>
          </p:nvSpPr>
          <p:spPr bwMode="auto">
            <a:xfrm>
              <a:off x="2016" y="753"/>
              <a:ext cx="0" cy="3281"/>
            </a:xfrm>
            <a:prstGeom prst="line">
              <a:avLst/>
            </a:prstGeom>
            <a:grpFill/>
            <a:ln w="12700">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sp>
          <p:nvSpPr>
            <p:cNvPr id="26" name="Line 13"/>
            <p:cNvSpPr>
              <a:spLocks noChangeShapeType="1"/>
            </p:cNvSpPr>
            <p:nvPr/>
          </p:nvSpPr>
          <p:spPr bwMode="auto">
            <a:xfrm>
              <a:off x="3072" y="753"/>
              <a:ext cx="0" cy="3281"/>
            </a:xfrm>
            <a:prstGeom prst="line">
              <a:avLst/>
            </a:prstGeom>
            <a:grpFill/>
            <a:ln w="28575" cap="sq">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grpSp>
      <p:sp>
        <p:nvSpPr>
          <p:cNvPr id="27" name="Rectangle 14"/>
          <p:cNvSpPr>
            <a:spLocks noChangeArrowheads="1"/>
          </p:cNvSpPr>
          <p:nvPr/>
        </p:nvSpPr>
        <p:spPr bwMode="auto">
          <a:xfrm>
            <a:off x="1187624" y="4440286"/>
            <a:ext cx="2590800" cy="457200"/>
          </a:xfrm>
          <a:prstGeom prst="rect">
            <a:avLst/>
          </a:prstGeom>
          <a:noFill/>
          <a:ln w="28575">
            <a:noFill/>
            <a:miter lim="800000"/>
            <a:headEnd/>
            <a:tailEnd/>
          </a:ln>
          <a:effectLst/>
        </p:spPr>
        <p:txBody>
          <a:bodyPr wrap="none" lIns="90000" tIns="46800" rIns="90000" bIns="46800" anchor="ctr"/>
          <a:lstStyle/>
          <a:p>
            <a:pPr algn="ctr" eaLnBrk="0" hangingPunct="0"/>
            <a:r>
              <a:rPr lang="zh-CN" altLang="en-US" sz="1400" b="1" dirty="0">
                <a:solidFill>
                  <a:srgbClr val="000000"/>
                </a:solidFill>
              </a:rPr>
              <a:t>不可重复读</a:t>
            </a:r>
          </a:p>
        </p:txBody>
      </p:sp>
      <p:graphicFrame>
        <p:nvGraphicFramePr>
          <p:cNvPr id="28" name="Group 4"/>
          <p:cNvGraphicFramePr>
            <a:graphicFrameLocks noGrp="1"/>
          </p:cNvGraphicFramePr>
          <p:nvPr>
            <p:ph sz="half" idx="4294967295"/>
            <p:extLst>
              <p:ext uri="{D42A27DB-BD31-4B8C-83A1-F6EECF244321}">
                <p14:modId xmlns:p14="http://schemas.microsoft.com/office/powerpoint/2010/main" val="3303346331"/>
              </p:ext>
            </p:extLst>
          </p:nvPr>
        </p:nvGraphicFramePr>
        <p:xfrm>
          <a:off x="611188" y="781546"/>
          <a:ext cx="3967162" cy="3723714"/>
        </p:xfrm>
        <a:graphic>
          <a:graphicData uri="http://schemas.openxmlformats.org/drawingml/2006/table">
            <a:tbl>
              <a:tblPr/>
              <a:tblGrid>
                <a:gridCol w="1984375">
                  <a:extLst>
                    <a:ext uri="{9D8B030D-6E8A-4147-A177-3AD203B41FA5}">
                      <a16:colId xmlns:a16="http://schemas.microsoft.com/office/drawing/2014/main" val="20000"/>
                    </a:ext>
                  </a:extLst>
                </a:gridCol>
                <a:gridCol w="1982787">
                  <a:extLst>
                    <a:ext uri="{9D8B030D-6E8A-4147-A177-3AD203B41FA5}">
                      <a16:colId xmlns:a16="http://schemas.microsoft.com/office/drawing/2014/main" val="20001"/>
                    </a:ext>
                  </a:extLst>
                </a:gridCol>
              </a:tblGrid>
              <a:tr h="34517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R(A)=50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R(B)=100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429691">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R(B)=100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275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B←B*2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275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(B)=200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R(B)=200</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=250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验算不对</a:t>
                      </a:r>
                      <a:r>
                        <a:rPr kumimoji="0" lang="en-US" sz="17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sz="17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
        <p:nvSpPr>
          <p:cNvPr id="29" name="椭圆 28"/>
          <p:cNvSpPr/>
          <p:nvPr/>
        </p:nvSpPr>
        <p:spPr bwMode="auto">
          <a:xfrm>
            <a:off x="626368" y="1121842"/>
            <a:ext cx="1569368" cy="108096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0" name="椭圆 29"/>
          <p:cNvSpPr/>
          <p:nvPr/>
        </p:nvSpPr>
        <p:spPr bwMode="auto">
          <a:xfrm>
            <a:off x="2786608" y="2057946"/>
            <a:ext cx="1569368" cy="108096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1" name="椭圆 30"/>
          <p:cNvSpPr/>
          <p:nvPr/>
        </p:nvSpPr>
        <p:spPr bwMode="auto">
          <a:xfrm>
            <a:off x="770384" y="2994893"/>
            <a:ext cx="1497360" cy="152997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2" name="椭圆 31"/>
          <p:cNvSpPr/>
          <p:nvPr/>
        </p:nvSpPr>
        <p:spPr bwMode="auto">
          <a:xfrm>
            <a:off x="5076056" y="915567"/>
            <a:ext cx="1296144" cy="936104"/>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3" name="椭圆 32"/>
          <p:cNvSpPr/>
          <p:nvPr/>
        </p:nvSpPr>
        <p:spPr bwMode="auto">
          <a:xfrm>
            <a:off x="6732240" y="1684616"/>
            <a:ext cx="1282452" cy="207526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4" name="椭圆 33"/>
          <p:cNvSpPr/>
          <p:nvPr/>
        </p:nvSpPr>
        <p:spPr bwMode="auto">
          <a:xfrm>
            <a:off x="5076056" y="3435845"/>
            <a:ext cx="1497360" cy="1233041"/>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 name="爆炸形 1 2"/>
          <p:cNvSpPr/>
          <p:nvPr/>
        </p:nvSpPr>
        <p:spPr bwMode="auto">
          <a:xfrm>
            <a:off x="6686128" y="3759882"/>
            <a:ext cx="2076872" cy="864613"/>
          </a:xfrm>
          <a:prstGeom prst="irregularSeal1">
            <a:avLst/>
          </a:prstGeom>
          <a:solidFill>
            <a:srgbClr val="00B0F0"/>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400" b="1" dirty="0">
                <a:solidFill>
                  <a:srgbClr val="FFFFFF"/>
                </a:solidFill>
              </a:rPr>
              <a:t>不可重复读</a:t>
            </a:r>
          </a:p>
          <a:p>
            <a:endParaRPr lang="zh-CN" altLang="en-US" sz="2000" dirty="0">
              <a:solidFill>
                <a:srgbClr val="000000"/>
              </a:solidFill>
            </a:endParaRPr>
          </a:p>
        </p:txBody>
      </p:sp>
    </p:spTree>
    <p:extLst>
      <p:ext uri="{BB962C8B-B14F-4D97-AF65-F5344CB8AC3E}">
        <p14:creationId xmlns:p14="http://schemas.microsoft.com/office/powerpoint/2010/main" val="373650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heel(1)">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heel(1)">
                                      <p:cBhvr>
                                        <p:cTn id="12" dur="20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heel(1)">
                                      <p:cBhvr>
                                        <p:cTn id="17" dur="2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xit" presetSubtype="0" fill="hold" grpId="1" nodeType="with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0"/>
                                        </p:tgtEl>
                                      </p:cBhvr>
                                    </p:animEffect>
                                    <p:set>
                                      <p:cBhvr>
                                        <p:cTn id="28" dur="1" fill="hold">
                                          <p:stCondLst>
                                            <p:cond delay="499"/>
                                          </p:stCondLst>
                                        </p:cTn>
                                        <p:tgtEl>
                                          <p:spTgt spid="30"/>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1"/>
                                        </p:tgtEl>
                                      </p:cBhvr>
                                    </p:animEffect>
                                    <p:set>
                                      <p:cBhvr>
                                        <p:cTn id="31" dur="1" fill="hold">
                                          <p:stCondLst>
                                            <p:cond delay="499"/>
                                          </p:stCondLst>
                                        </p:cTn>
                                        <p:tgtEl>
                                          <p:spTgt spid="31"/>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wheel(1)">
                                      <p:cBhvr>
                                        <p:cTn id="36" dur="20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heel(1)">
                                      <p:cBhvr>
                                        <p:cTn id="41" dur="20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heel(1)">
                                      <p:cBhvr>
                                        <p:cTn id="46" dur="20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1" grpId="0" animBg="1"/>
      <p:bldP spid="31" grpId="1" animBg="1"/>
      <p:bldP spid="32" grpId="0" animBg="1"/>
      <p:bldP spid="33" grpId="0" animBg="1"/>
      <p:bldP spid="34" grpId="0" animBg="1"/>
      <p:bldP spid="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990600" y="57150"/>
            <a:ext cx="7772400" cy="571500"/>
          </a:xfrm>
        </p:spPr>
        <p:txBody>
          <a:bodyPr/>
          <a:lstStyle/>
          <a:p>
            <a:r>
              <a:rPr lang="zh-CN" altLang="zh-CN" sz="3600" dirty="0"/>
              <a:t>使用</a:t>
            </a:r>
            <a:r>
              <a:rPr lang="zh-CN" altLang="en-US" sz="3600" dirty="0"/>
              <a:t>一级封锁协议不能</a:t>
            </a:r>
            <a:r>
              <a:rPr lang="zh-CN" altLang="zh-CN" sz="3600" dirty="0"/>
              <a:t>解决</a:t>
            </a:r>
            <a:r>
              <a:rPr lang="zh-CN" altLang="en-US" sz="3600" dirty="0"/>
              <a:t>的</a:t>
            </a:r>
            <a:r>
              <a:rPr lang="zh-CN" altLang="zh-CN" sz="3600" dirty="0"/>
              <a:t>问题</a:t>
            </a:r>
            <a:endParaRPr lang="zh-CN" altLang="en-US" sz="3600" dirty="0"/>
          </a:p>
        </p:txBody>
      </p:sp>
      <p:grpSp>
        <p:nvGrpSpPr>
          <p:cNvPr id="2" name="Group 3"/>
          <p:cNvGrpSpPr>
            <a:grpSpLocks/>
          </p:cNvGrpSpPr>
          <p:nvPr/>
        </p:nvGrpSpPr>
        <p:grpSpPr bwMode="auto">
          <a:xfrm>
            <a:off x="5220072" y="915566"/>
            <a:ext cx="3501008" cy="3486150"/>
            <a:chOff x="912" y="753"/>
            <a:chExt cx="2160" cy="3281"/>
          </a:xfrm>
          <a:solidFill>
            <a:schemeClr val="bg1"/>
          </a:solidFill>
        </p:grpSpPr>
        <p:sp>
          <p:nvSpPr>
            <p:cNvPr id="537604" name="Rectangle 4"/>
            <p:cNvSpPr>
              <a:spLocks noChangeArrowheads="1"/>
            </p:cNvSpPr>
            <p:nvPr/>
          </p:nvSpPr>
          <p:spPr bwMode="auto">
            <a:xfrm>
              <a:off x="2016" y="1003"/>
              <a:ext cx="1056" cy="3031"/>
            </a:xfrm>
            <a:prstGeom prst="rect">
              <a:avLst/>
            </a:prstGeom>
            <a:grpFill/>
            <a:ln w="28575">
              <a:noFill/>
              <a:miter lim="800000"/>
              <a:headEnd/>
              <a:tailEnd/>
            </a:ln>
            <a:effectLst/>
          </p:spPr>
          <p:txBody>
            <a:bodyPr lIns="90000" tIns="46800" rIns="90000" bIns="46800"/>
            <a:lstStyle/>
            <a:p>
              <a:pPr>
                <a:spcBef>
                  <a:spcPct val="20000"/>
                </a:spcBef>
                <a:buClr>
                  <a:srgbClr val="CFDEF3"/>
                </a:buClr>
                <a:buSzPct val="90000"/>
                <a:buFont typeface="Monotype Sorts"/>
                <a:buNone/>
              </a:pPr>
              <a:r>
                <a:rPr lang="en-US" altLang="zh-CN" sz="1400" b="1" dirty="0">
                  <a:solidFill>
                    <a:srgbClr val="000000"/>
                  </a:solidFill>
                </a:rPr>
                <a:t>  </a:t>
              </a:r>
            </a:p>
            <a:p>
              <a:pPr algn="just">
                <a:spcBef>
                  <a:spcPct val="20000"/>
                </a:spcBef>
                <a:buClr>
                  <a:srgbClr val="CFDEF3"/>
                </a:buClr>
                <a:buSzPct val="90000"/>
                <a:buFont typeface="Monotype Sorts"/>
                <a:buNone/>
              </a:pPr>
              <a:r>
                <a:rPr lang="en-US" altLang="zh-CN" sz="1400" b="1" dirty="0">
                  <a:solidFill>
                    <a:srgbClr val="000000"/>
                  </a:solidFill>
                </a:rPr>
                <a:t> </a:t>
              </a:r>
            </a:p>
            <a:p>
              <a:pPr algn="just">
                <a:spcBef>
                  <a:spcPct val="20000"/>
                </a:spcBef>
                <a:buClr>
                  <a:srgbClr val="CFDEF3"/>
                </a:buClr>
                <a:buSzPct val="90000"/>
                <a:buFont typeface="Monotype Sorts"/>
                <a:buNone/>
              </a:pPr>
              <a:r>
                <a:rPr lang="en-US" altLang="zh-CN" sz="1400" b="1" dirty="0">
                  <a:solidFill>
                    <a:srgbClr val="000000"/>
                  </a:solidFill>
                </a:rPr>
                <a:t> </a:t>
              </a:r>
            </a:p>
            <a:p>
              <a:pPr algn="just">
                <a:spcBef>
                  <a:spcPct val="20000"/>
                </a:spcBef>
                <a:buClr>
                  <a:srgbClr val="CFDEF3"/>
                </a:buClr>
                <a:buSzPct val="90000"/>
                <a:buFont typeface="Monotype Sorts"/>
                <a:buNone/>
              </a:pPr>
              <a:endParaRPr lang="en-US" altLang="zh-CN" sz="1400" b="1" dirty="0">
                <a:solidFill>
                  <a:srgbClr val="000000"/>
                </a:solidFill>
              </a:endParaRPr>
            </a:p>
            <a:p>
              <a:pPr algn="just">
                <a:spcBef>
                  <a:spcPct val="20000"/>
                </a:spcBef>
                <a:buClr>
                  <a:srgbClr val="CFDEF3"/>
                </a:buClr>
                <a:buSzPct val="90000"/>
                <a:buFont typeface="Monotype Sorts"/>
                <a:buNone/>
              </a:pPr>
              <a:endParaRPr lang="en-US" altLang="zh-CN" sz="1400" b="1" dirty="0">
                <a:solidFill>
                  <a:srgbClr val="000000"/>
                </a:solidFill>
              </a:endParaRPr>
            </a:p>
            <a:p>
              <a:pPr algn="just">
                <a:spcBef>
                  <a:spcPct val="20000"/>
                </a:spcBef>
                <a:buClr>
                  <a:srgbClr val="CFDEF3"/>
                </a:buClr>
                <a:buSzPct val="90000"/>
                <a:buFont typeface="Monotype Sorts"/>
                <a:buNone/>
              </a:pPr>
              <a:r>
                <a:rPr lang="en-US" altLang="zh-CN" sz="1400" b="1" dirty="0">
                  <a:solidFill>
                    <a:srgbClr val="000000"/>
                  </a:solidFill>
                </a:rPr>
                <a:t>R(C)=200</a:t>
              </a:r>
            </a:p>
            <a:p>
              <a:pPr algn="just">
                <a:spcBef>
                  <a:spcPct val="20000"/>
                </a:spcBef>
                <a:buClr>
                  <a:srgbClr val="CFDEF3"/>
                </a:buClr>
                <a:buSzPct val="90000"/>
                <a:buFont typeface="Monotype Sorts"/>
                <a:buNone/>
              </a:pPr>
              <a:endParaRPr lang="en-US" altLang="zh-CN" sz="1400" b="1" dirty="0">
                <a:solidFill>
                  <a:srgbClr val="000000"/>
                </a:solidFill>
              </a:endParaRPr>
            </a:p>
            <a:p>
              <a:pPr algn="just">
                <a:spcBef>
                  <a:spcPct val="20000"/>
                </a:spcBef>
                <a:buClr>
                  <a:srgbClr val="CFDEF3"/>
                </a:buClr>
                <a:buSzPct val="90000"/>
                <a:buFont typeface="Monotype Sorts"/>
                <a:buNone/>
              </a:pPr>
              <a:endParaRPr lang="en-US" altLang="zh-CN" sz="1400" b="1" dirty="0">
                <a:solidFill>
                  <a:srgbClr val="000000"/>
                </a:solidFill>
              </a:endParaRPr>
            </a:p>
            <a:p>
              <a:pPr algn="just">
                <a:spcBef>
                  <a:spcPct val="20000"/>
                </a:spcBef>
                <a:buClr>
                  <a:srgbClr val="CFDEF3"/>
                </a:buClr>
                <a:buSzPct val="90000"/>
                <a:buFont typeface="Monotype Sorts"/>
                <a:buNone/>
              </a:pPr>
              <a:endParaRPr lang="en-US" altLang="zh-CN" sz="1400" b="1" dirty="0">
                <a:solidFill>
                  <a:srgbClr val="000000"/>
                </a:solidFill>
              </a:endParaRPr>
            </a:p>
            <a:p>
              <a:pPr algn="just">
                <a:spcBef>
                  <a:spcPct val="20000"/>
                </a:spcBef>
                <a:buClr>
                  <a:srgbClr val="CFDEF3"/>
                </a:buClr>
                <a:buSzPct val="90000"/>
                <a:buFont typeface="Monotype Sorts"/>
                <a:buNone/>
              </a:pPr>
              <a:endParaRPr lang="en-US" altLang="zh-CN" sz="1400" b="1" dirty="0">
                <a:solidFill>
                  <a:srgbClr val="000000"/>
                </a:solidFill>
              </a:endParaRPr>
            </a:p>
          </p:txBody>
        </p:sp>
        <p:sp>
          <p:nvSpPr>
            <p:cNvPr id="537605" name="Rectangle 5"/>
            <p:cNvSpPr>
              <a:spLocks noChangeArrowheads="1"/>
            </p:cNvSpPr>
            <p:nvPr/>
          </p:nvSpPr>
          <p:spPr bwMode="auto">
            <a:xfrm>
              <a:off x="912" y="1003"/>
              <a:ext cx="1104" cy="3031"/>
            </a:xfrm>
            <a:prstGeom prst="rect">
              <a:avLst/>
            </a:prstGeom>
            <a:grpFill/>
            <a:ln w="28575">
              <a:noFill/>
              <a:miter lim="800000"/>
              <a:headEnd/>
              <a:tailEnd/>
            </a:ln>
            <a:effectLst/>
          </p:spPr>
          <p:txBody>
            <a:bodyPr lIns="90000" tIns="46800" rIns="90000" bIns="46800"/>
            <a:lstStyle/>
            <a:p>
              <a:pPr algn="just">
                <a:spcBef>
                  <a:spcPct val="20000"/>
                </a:spcBef>
                <a:buClr>
                  <a:srgbClr val="CFDEF3"/>
                </a:buClr>
                <a:buSzPct val="90000"/>
                <a:buFont typeface="Monotype Sorts"/>
                <a:buNone/>
              </a:pPr>
              <a:r>
                <a:rPr lang="en-US" altLang="zh-CN" sz="1400" b="1" dirty="0">
                  <a:solidFill>
                    <a:srgbClr val="000000"/>
                  </a:solidFill>
                </a:rPr>
                <a:t>①</a:t>
              </a:r>
              <a:r>
                <a:rPr lang="en-US" altLang="zh-CN" sz="1400" b="1" dirty="0">
                  <a:solidFill>
                    <a:srgbClr val="000000"/>
                  </a:solidFill>
                  <a:cs typeface="Times New Roman" pitchFamily="18" charset="0"/>
                </a:rPr>
                <a:t>  </a:t>
              </a:r>
              <a:r>
                <a:rPr lang="en-US" altLang="zh-CN" sz="1400" b="1" dirty="0" err="1">
                  <a:solidFill>
                    <a:srgbClr val="000000"/>
                  </a:solidFill>
                </a:rPr>
                <a:t>Xlock</a:t>
              </a:r>
              <a:r>
                <a:rPr lang="en-US" altLang="zh-CN" sz="1400" b="1" dirty="0">
                  <a:solidFill>
                    <a:srgbClr val="000000"/>
                  </a:solidFill>
                </a:rPr>
                <a:t> C</a:t>
              </a:r>
            </a:p>
            <a:p>
              <a:pPr algn="just">
                <a:spcBef>
                  <a:spcPct val="20000"/>
                </a:spcBef>
                <a:buClr>
                  <a:srgbClr val="CFDEF3"/>
                </a:buClr>
                <a:buSzPct val="90000"/>
                <a:buFont typeface="Monotype Sorts"/>
                <a:buNone/>
              </a:pPr>
              <a:r>
                <a:rPr lang="en-US" altLang="zh-CN" sz="1400" b="1" dirty="0">
                  <a:solidFill>
                    <a:srgbClr val="000000"/>
                  </a:solidFill>
                </a:rPr>
                <a:t>       </a:t>
              </a:r>
              <a:r>
                <a:rPr lang="zh-CN" altLang="en-US" sz="1400" b="1" dirty="0">
                  <a:solidFill>
                    <a:srgbClr val="000000"/>
                  </a:solidFill>
                </a:rPr>
                <a:t>获得</a:t>
              </a:r>
            </a:p>
            <a:p>
              <a:pPr algn="just">
                <a:spcBef>
                  <a:spcPct val="20000"/>
                </a:spcBef>
                <a:buClr>
                  <a:srgbClr val="CFDEF3"/>
                </a:buClr>
                <a:buSzPct val="90000"/>
                <a:buFont typeface="Monotype Sorts"/>
                <a:buNone/>
              </a:pPr>
              <a:r>
                <a:rPr lang="zh-CN" altLang="en-US" sz="1400" b="1" dirty="0">
                  <a:solidFill>
                    <a:srgbClr val="000000"/>
                  </a:solidFill>
                </a:rPr>
                <a:t>②</a:t>
              </a:r>
              <a:r>
                <a:rPr lang="zh-CN" altLang="en-US" sz="1400" b="1" dirty="0">
                  <a:solidFill>
                    <a:srgbClr val="000000"/>
                  </a:solidFill>
                  <a:cs typeface="Times New Roman" pitchFamily="18" charset="0"/>
                </a:rPr>
                <a:t>  </a:t>
              </a:r>
              <a:r>
                <a:rPr lang="en-US" altLang="zh-CN" sz="1400" b="1" dirty="0">
                  <a:solidFill>
                    <a:srgbClr val="000000"/>
                  </a:solidFill>
                  <a:cs typeface="Times New Roman" pitchFamily="18" charset="0"/>
                </a:rPr>
                <a:t>R(</a:t>
              </a:r>
              <a:r>
                <a:rPr lang="en-US" altLang="zh-CN" sz="1400" b="1" dirty="0">
                  <a:solidFill>
                    <a:srgbClr val="000000"/>
                  </a:solidFill>
                </a:rPr>
                <a:t>C)=100</a:t>
              </a:r>
            </a:p>
            <a:p>
              <a:pPr algn="just">
                <a:spcBef>
                  <a:spcPct val="20000"/>
                </a:spcBef>
                <a:buClr>
                  <a:srgbClr val="CFDEF3"/>
                </a:buClr>
                <a:buSzPct val="90000"/>
                <a:buFont typeface="Monotype Sorts"/>
                <a:buNone/>
              </a:pPr>
              <a:r>
                <a:rPr lang="en-US" altLang="zh-CN" sz="1400" b="1" dirty="0">
                  <a:solidFill>
                    <a:srgbClr val="000000"/>
                  </a:solidFill>
                </a:rPr>
                <a:t>      C←C*2</a:t>
              </a:r>
            </a:p>
            <a:p>
              <a:pPr algn="just">
                <a:spcBef>
                  <a:spcPct val="20000"/>
                </a:spcBef>
                <a:buClr>
                  <a:srgbClr val="CFDEF3"/>
                </a:buClr>
                <a:buSzPct val="90000"/>
                <a:buFont typeface="Monotype Sorts"/>
                <a:buNone/>
              </a:pPr>
              <a:r>
                <a:rPr lang="en-US" altLang="zh-CN" sz="1400" b="1" dirty="0">
                  <a:solidFill>
                    <a:srgbClr val="000000"/>
                  </a:solidFill>
                </a:rPr>
                <a:t>      W(C)=200</a:t>
              </a:r>
            </a:p>
            <a:p>
              <a:pPr algn="just">
                <a:spcBef>
                  <a:spcPct val="20000"/>
                </a:spcBef>
                <a:buClr>
                  <a:srgbClr val="CFDEF3"/>
                </a:buClr>
                <a:buSzPct val="90000"/>
                <a:buFont typeface="Monotype Sorts"/>
                <a:buNone/>
              </a:pPr>
              <a:r>
                <a:rPr lang="en-US" altLang="zh-CN" sz="1400" b="1" dirty="0">
                  <a:solidFill>
                    <a:srgbClr val="000000"/>
                  </a:solidFill>
                </a:rPr>
                <a:t>③</a:t>
              </a:r>
            </a:p>
            <a:p>
              <a:pPr algn="just">
                <a:spcBef>
                  <a:spcPct val="20000"/>
                </a:spcBef>
                <a:buClr>
                  <a:srgbClr val="CFDEF3"/>
                </a:buClr>
                <a:buSzPct val="90000"/>
                <a:buFont typeface="Monotype Sorts"/>
                <a:buNone/>
              </a:pPr>
              <a:r>
                <a:rPr lang="en-US" altLang="zh-CN" sz="1400" b="1" dirty="0">
                  <a:solidFill>
                    <a:srgbClr val="000000"/>
                  </a:solidFill>
                </a:rPr>
                <a:t> </a:t>
              </a:r>
            </a:p>
            <a:p>
              <a:pPr algn="just">
                <a:spcBef>
                  <a:spcPct val="20000"/>
                </a:spcBef>
                <a:buClr>
                  <a:srgbClr val="CFDEF3"/>
                </a:buClr>
                <a:buSzPct val="90000"/>
                <a:buFont typeface="Monotype Sorts"/>
                <a:buNone/>
              </a:pPr>
              <a:r>
                <a:rPr lang="en-US" altLang="zh-CN" sz="1400" b="1" dirty="0">
                  <a:solidFill>
                    <a:srgbClr val="000000"/>
                  </a:solidFill>
                </a:rPr>
                <a:t>④ Rollback</a:t>
              </a:r>
            </a:p>
            <a:p>
              <a:pPr algn="just">
                <a:spcBef>
                  <a:spcPct val="20000"/>
                </a:spcBef>
                <a:buClr>
                  <a:srgbClr val="CFDEF3"/>
                </a:buClr>
                <a:buSzPct val="90000"/>
                <a:buFont typeface="Monotype Sorts"/>
                <a:buNone/>
              </a:pPr>
              <a:r>
                <a:rPr lang="en-US" altLang="zh-CN" sz="1400" b="1" dirty="0">
                  <a:solidFill>
                    <a:srgbClr val="000000"/>
                  </a:solidFill>
                </a:rPr>
                <a:t>     C</a:t>
              </a:r>
              <a:r>
                <a:rPr lang="zh-CN" altLang="en-US" sz="1400" b="1" dirty="0">
                  <a:solidFill>
                    <a:srgbClr val="000000"/>
                  </a:solidFill>
                </a:rPr>
                <a:t>恢复为</a:t>
              </a:r>
              <a:r>
                <a:rPr lang="en-US" altLang="zh-CN" sz="1400" b="1" dirty="0">
                  <a:solidFill>
                    <a:srgbClr val="000000"/>
                  </a:solidFill>
                </a:rPr>
                <a:t>100</a:t>
              </a:r>
            </a:p>
            <a:p>
              <a:pPr>
                <a:spcBef>
                  <a:spcPct val="20000"/>
                </a:spcBef>
                <a:buClr>
                  <a:srgbClr val="CFDEF3"/>
                </a:buClr>
                <a:buSzPct val="90000"/>
                <a:buFont typeface="Monotype Sorts"/>
                <a:buNone/>
              </a:pPr>
              <a:r>
                <a:rPr lang="en-US" altLang="zh-CN" sz="1400" b="1" dirty="0">
                  <a:solidFill>
                    <a:srgbClr val="000000"/>
                  </a:solidFill>
                </a:rPr>
                <a:t>     Unlock C</a:t>
              </a:r>
            </a:p>
            <a:p>
              <a:pPr>
                <a:spcBef>
                  <a:spcPct val="20000"/>
                </a:spcBef>
                <a:buClr>
                  <a:srgbClr val="CFDEF3"/>
                </a:buClr>
                <a:buSzPct val="90000"/>
                <a:buFont typeface="Monotype Sorts"/>
                <a:buNone/>
              </a:pPr>
              <a:endParaRPr lang="en-US" altLang="zh-CN" sz="1400" b="1" dirty="0">
                <a:solidFill>
                  <a:srgbClr val="000000"/>
                </a:solidFill>
              </a:endParaRPr>
            </a:p>
            <a:p>
              <a:pPr algn="just">
                <a:spcBef>
                  <a:spcPct val="20000"/>
                </a:spcBef>
                <a:buClr>
                  <a:srgbClr val="CFDEF3"/>
                </a:buClr>
                <a:buSzPct val="90000"/>
                <a:buFont typeface="Monotype Sorts"/>
                <a:buNone/>
              </a:pPr>
              <a:r>
                <a:rPr lang="en-US" altLang="zh-CN" sz="1400" b="1" dirty="0">
                  <a:solidFill>
                    <a:srgbClr val="000000"/>
                  </a:solidFill>
                </a:rPr>
                <a:t> </a:t>
              </a:r>
            </a:p>
            <a:p>
              <a:pPr algn="just">
                <a:spcBef>
                  <a:spcPct val="20000"/>
                </a:spcBef>
                <a:buClr>
                  <a:srgbClr val="CFDEF3"/>
                </a:buClr>
                <a:buSzPct val="90000"/>
                <a:buFont typeface="Monotype Sorts"/>
                <a:buNone/>
              </a:pPr>
              <a:endParaRPr lang="en-US" altLang="zh-CN" sz="1400" b="1" dirty="0">
                <a:solidFill>
                  <a:srgbClr val="000000"/>
                </a:solidFill>
              </a:endParaRPr>
            </a:p>
          </p:txBody>
        </p:sp>
        <p:sp>
          <p:nvSpPr>
            <p:cNvPr id="537606" name="Rectangle 6"/>
            <p:cNvSpPr>
              <a:spLocks noChangeArrowheads="1"/>
            </p:cNvSpPr>
            <p:nvPr/>
          </p:nvSpPr>
          <p:spPr bwMode="auto">
            <a:xfrm>
              <a:off x="2016" y="753"/>
              <a:ext cx="1056" cy="250"/>
            </a:xfrm>
            <a:prstGeom prst="rect">
              <a:avLst/>
            </a:prstGeom>
            <a:grpFill/>
            <a:ln w="28575">
              <a:noFill/>
              <a:miter lim="800000"/>
              <a:headEnd/>
              <a:tailEnd/>
            </a:ln>
            <a:effectLst/>
          </p:spPr>
          <p:txBody>
            <a:bodyPr lIns="90000" tIns="46800" rIns="90000" bIns="46800"/>
            <a:lstStyle/>
            <a:p>
              <a:pPr>
                <a:spcBef>
                  <a:spcPct val="20000"/>
                </a:spcBef>
                <a:buClr>
                  <a:srgbClr val="CFDEF3"/>
                </a:buClr>
                <a:buSzPct val="90000"/>
                <a:buFont typeface="Monotype Sorts"/>
                <a:buNone/>
              </a:pPr>
              <a:r>
                <a:rPr lang="en-US" altLang="zh-CN" sz="1400" b="1">
                  <a:solidFill>
                    <a:srgbClr val="000000"/>
                  </a:solidFill>
                </a:rPr>
                <a:t>T</a:t>
              </a:r>
              <a:r>
                <a:rPr lang="en-US" altLang="zh-CN" sz="1400" b="1" baseline="-25000">
                  <a:solidFill>
                    <a:srgbClr val="000000"/>
                  </a:solidFill>
                </a:rPr>
                <a:t>2</a:t>
              </a:r>
            </a:p>
          </p:txBody>
        </p:sp>
        <p:sp>
          <p:nvSpPr>
            <p:cNvPr id="537607" name="Rectangle 7"/>
            <p:cNvSpPr>
              <a:spLocks noChangeArrowheads="1"/>
            </p:cNvSpPr>
            <p:nvPr/>
          </p:nvSpPr>
          <p:spPr bwMode="auto">
            <a:xfrm>
              <a:off x="912" y="753"/>
              <a:ext cx="1104" cy="250"/>
            </a:xfrm>
            <a:prstGeom prst="rect">
              <a:avLst/>
            </a:prstGeom>
            <a:grpFill/>
            <a:ln w="28575">
              <a:noFill/>
              <a:miter lim="800000"/>
              <a:headEnd/>
              <a:tailEnd/>
            </a:ln>
            <a:effectLst/>
          </p:spPr>
          <p:txBody>
            <a:bodyPr lIns="90000" tIns="46800" rIns="90000" bIns="46800"/>
            <a:lstStyle/>
            <a:p>
              <a:pPr>
                <a:spcBef>
                  <a:spcPct val="20000"/>
                </a:spcBef>
                <a:buClr>
                  <a:srgbClr val="CFDEF3"/>
                </a:buClr>
                <a:buSzPct val="90000"/>
                <a:buFont typeface="Monotype Sorts"/>
                <a:buNone/>
              </a:pPr>
              <a:r>
                <a:rPr lang="en-US" altLang="zh-CN" sz="1400" b="1">
                  <a:solidFill>
                    <a:srgbClr val="000000"/>
                  </a:solidFill>
                </a:rPr>
                <a:t>T</a:t>
              </a:r>
              <a:r>
                <a:rPr lang="en-US" altLang="zh-CN" sz="1400" b="1" baseline="-25000">
                  <a:solidFill>
                    <a:srgbClr val="000000"/>
                  </a:solidFill>
                </a:rPr>
                <a:t>1</a:t>
              </a:r>
            </a:p>
          </p:txBody>
        </p:sp>
        <p:sp>
          <p:nvSpPr>
            <p:cNvPr id="537608" name="Line 8"/>
            <p:cNvSpPr>
              <a:spLocks noChangeShapeType="1"/>
            </p:cNvSpPr>
            <p:nvPr/>
          </p:nvSpPr>
          <p:spPr bwMode="auto">
            <a:xfrm>
              <a:off x="912" y="753"/>
              <a:ext cx="2160" cy="0"/>
            </a:xfrm>
            <a:prstGeom prst="line">
              <a:avLst/>
            </a:prstGeom>
            <a:grpFill/>
            <a:ln w="28575" cap="sq">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sp>
          <p:nvSpPr>
            <p:cNvPr id="537609" name="Line 9"/>
            <p:cNvSpPr>
              <a:spLocks noChangeShapeType="1"/>
            </p:cNvSpPr>
            <p:nvPr/>
          </p:nvSpPr>
          <p:spPr bwMode="auto">
            <a:xfrm>
              <a:off x="912" y="1003"/>
              <a:ext cx="2160" cy="0"/>
            </a:xfrm>
            <a:prstGeom prst="line">
              <a:avLst/>
            </a:prstGeom>
            <a:grpFill/>
            <a:ln w="12700">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sp>
          <p:nvSpPr>
            <p:cNvPr id="537610" name="Line 10"/>
            <p:cNvSpPr>
              <a:spLocks noChangeShapeType="1"/>
            </p:cNvSpPr>
            <p:nvPr/>
          </p:nvSpPr>
          <p:spPr bwMode="auto">
            <a:xfrm>
              <a:off x="912" y="4034"/>
              <a:ext cx="2160" cy="0"/>
            </a:xfrm>
            <a:prstGeom prst="line">
              <a:avLst/>
            </a:prstGeom>
            <a:grpFill/>
            <a:ln w="28575" cap="sq">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sp>
          <p:nvSpPr>
            <p:cNvPr id="537611" name="Line 11"/>
            <p:cNvSpPr>
              <a:spLocks noChangeShapeType="1"/>
            </p:cNvSpPr>
            <p:nvPr/>
          </p:nvSpPr>
          <p:spPr bwMode="auto">
            <a:xfrm>
              <a:off x="912" y="753"/>
              <a:ext cx="0" cy="3281"/>
            </a:xfrm>
            <a:prstGeom prst="line">
              <a:avLst/>
            </a:prstGeom>
            <a:grpFill/>
            <a:ln w="28575" cap="sq">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sp>
          <p:nvSpPr>
            <p:cNvPr id="537612" name="Line 12"/>
            <p:cNvSpPr>
              <a:spLocks noChangeShapeType="1"/>
            </p:cNvSpPr>
            <p:nvPr/>
          </p:nvSpPr>
          <p:spPr bwMode="auto">
            <a:xfrm>
              <a:off x="2016" y="753"/>
              <a:ext cx="0" cy="3281"/>
            </a:xfrm>
            <a:prstGeom prst="line">
              <a:avLst/>
            </a:prstGeom>
            <a:grpFill/>
            <a:ln w="12700">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sp>
          <p:nvSpPr>
            <p:cNvPr id="537613" name="Line 13"/>
            <p:cNvSpPr>
              <a:spLocks noChangeShapeType="1"/>
            </p:cNvSpPr>
            <p:nvPr/>
          </p:nvSpPr>
          <p:spPr bwMode="auto">
            <a:xfrm>
              <a:off x="3072" y="753"/>
              <a:ext cx="0" cy="3281"/>
            </a:xfrm>
            <a:prstGeom prst="line">
              <a:avLst/>
            </a:prstGeom>
            <a:grpFill/>
            <a:ln w="28575" cap="sq">
              <a:solidFill>
                <a:schemeClr val="tx1"/>
              </a:solidFill>
              <a:round/>
              <a:headEnd/>
              <a:tailEnd/>
            </a:ln>
            <a:effectLst/>
          </p:spPr>
          <p:txBody>
            <a:bodyPr wrap="none" lIns="90000" tIns="46800" rIns="90000" bIns="46800" anchor="ctr"/>
            <a:lstStyle/>
            <a:p>
              <a:endParaRPr lang="zh-CN" altLang="en-US" sz="1400">
                <a:solidFill>
                  <a:srgbClr val="000000"/>
                </a:solidFill>
              </a:endParaRPr>
            </a:p>
          </p:txBody>
        </p:sp>
      </p:grpSp>
      <p:sp>
        <p:nvSpPr>
          <p:cNvPr id="537614" name="Rectangle 14"/>
          <p:cNvSpPr>
            <a:spLocks noChangeArrowheads="1"/>
          </p:cNvSpPr>
          <p:nvPr/>
        </p:nvSpPr>
        <p:spPr bwMode="auto">
          <a:xfrm>
            <a:off x="1331640" y="4227934"/>
            <a:ext cx="2590800" cy="457200"/>
          </a:xfrm>
          <a:prstGeom prst="rect">
            <a:avLst/>
          </a:prstGeom>
          <a:noFill/>
          <a:ln w="28575">
            <a:noFill/>
            <a:miter lim="800000"/>
            <a:headEnd/>
            <a:tailEnd/>
          </a:ln>
          <a:effectLst/>
        </p:spPr>
        <p:txBody>
          <a:bodyPr wrap="none" lIns="90000" tIns="46800" rIns="90000" bIns="46800" anchor="ctr"/>
          <a:lstStyle/>
          <a:p>
            <a:pPr algn="ctr" eaLnBrk="0" hangingPunct="0"/>
            <a:r>
              <a:rPr lang="en-US" altLang="zh-CN" sz="1400" b="1" dirty="0">
                <a:solidFill>
                  <a:srgbClr val="000000"/>
                </a:solidFill>
              </a:rPr>
              <a:t> </a:t>
            </a:r>
            <a:r>
              <a:rPr lang="zh-CN" altLang="en-US" sz="1400" b="1" dirty="0">
                <a:solidFill>
                  <a:srgbClr val="000000"/>
                </a:solidFill>
              </a:rPr>
              <a:t>读“脏”数据</a:t>
            </a:r>
          </a:p>
        </p:txBody>
      </p:sp>
      <p:graphicFrame>
        <p:nvGraphicFramePr>
          <p:cNvPr id="34" name="Group 4"/>
          <p:cNvGraphicFramePr>
            <a:graphicFrameLocks noGrp="1"/>
          </p:cNvGraphicFramePr>
          <p:nvPr>
            <p:ph sz="half" idx="4294967295"/>
            <p:extLst>
              <p:ext uri="{D42A27DB-BD31-4B8C-83A1-F6EECF244321}">
                <p14:modId xmlns:p14="http://schemas.microsoft.com/office/powerpoint/2010/main" val="3766017560"/>
              </p:ext>
            </p:extLst>
          </p:nvPr>
        </p:nvGraphicFramePr>
        <p:xfrm>
          <a:off x="611188" y="890814"/>
          <a:ext cx="3967162" cy="3294177"/>
        </p:xfrm>
        <a:graphic>
          <a:graphicData uri="http://schemas.openxmlformats.org/drawingml/2006/table">
            <a:tbl>
              <a:tblPr/>
              <a:tblGrid>
                <a:gridCol w="1984375">
                  <a:extLst>
                    <a:ext uri="{9D8B030D-6E8A-4147-A177-3AD203B41FA5}">
                      <a16:colId xmlns:a16="http://schemas.microsoft.com/office/drawing/2014/main" val="20000"/>
                    </a:ext>
                  </a:extLst>
                </a:gridCol>
                <a:gridCol w="1982787">
                  <a:extLst>
                    <a:ext uri="{9D8B030D-6E8A-4147-A177-3AD203B41FA5}">
                      <a16:colId xmlns:a16="http://schemas.microsoft.com/office/drawing/2014/main" val="20001"/>
                    </a:ext>
                  </a:extLst>
                </a:gridCol>
              </a:tblGrid>
              <a:tr h="34517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R(C)=100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C←C*2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2759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W(C)=200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altLang="zh-CN"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R(C)=200</a:t>
                      </a:r>
                      <a:endParaRPr kumimoji="0" lang="en-US" altLang="zh-CN"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ROLLBACK</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2759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r>
                        <a:rPr kumimoji="0" lang="zh-CN" alt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恢复为</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2759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bl>
          </a:graphicData>
        </a:graphic>
      </p:graphicFrame>
      <p:sp>
        <p:nvSpPr>
          <p:cNvPr id="35" name="椭圆 34"/>
          <p:cNvSpPr/>
          <p:nvPr/>
        </p:nvSpPr>
        <p:spPr bwMode="auto">
          <a:xfrm>
            <a:off x="770384" y="1178846"/>
            <a:ext cx="1569368" cy="108096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6" name="椭圆 35"/>
          <p:cNvSpPr/>
          <p:nvPr/>
        </p:nvSpPr>
        <p:spPr bwMode="auto">
          <a:xfrm>
            <a:off x="2786608" y="2474990"/>
            <a:ext cx="1569368" cy="43204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7" name="椭圆 36"/>
          <p:cNvSpPr/>
          <p:nvPr/>
        </p:nvSpPr>
        <p:spPr bwMode="auto">
          <a:xfrm>
            <a:off x="842392" y="2979046"/>
            <a:ext cx="1641376" cy="108083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8" name="椭圆 37"/>
          <p:cNvSpPr/>
          <p:nvPr/>
        </p:nvSpPr>
        <p:spPr bwMode="auto">
          <a:xfrm>
            <a:off x="5234880" y="1131590"/>
            <a:ext cx="1497360" cy="144016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9" name="椭圆 38"/>
          <p:cNvSpPr/>
          <p:nvPr/>
        </p:nvSpPr>
        <p:spPr bwMode="auto">
          <a:xfrm>
            <a:off x="7009476" y="2427734"/>
            <a:ext cx="1018908" cy="43204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40" name="椭圆 39"/>
          <p:cNvSpPr/>
          <p:nvPr/>
        </p:nvSpPr>
        <p:spPr bwMode="auto">
          <a:xfrm>
            <a:off x="5306888" y="2931790"/>
            <a:ext cx="1281336" cy="108083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41" name="爆炸形 1 40"/>
          <p:cNvSpPr/>
          <p:nvPr/>
        </p:nvSpPr>
        <p:spPr bwMode="auto">
          <a:xfrm>
            <a:off x="6876256" y="3580313"/>
            <a:ext cx="2027458" cy="864613"/>
          </a:xfrm>
          <a:prstGeom prst="irregularSeal1">
            <a:avLst/>
          </a:prstGeom>
          <a:solidFill>
            <a:srgbClr val="00B0F0"/>
          </a:solidFill>
          <a:ln w="9525" cap="flat" cmpd="sng" algn="ctr">
            <a:solidFill>
              <a:srgbClr val="0066FF"/>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r>
              <a:rPr lang="zh-CN" altLang="en-US" sz="1400" b="1" dirty="0">
                <a:solidFill>
                  <a:srgbClr val="FFFFFF"/>
                </a:solidFill>
              </a:rPr>
              <a:t> 读“脏”数据</a:t>
            </a:r>
          </a:p>
          <a:p>
            <a:endParaRPr lang="zh-CN" altLang="en-US" sz="2000" dirty="0">
              <a:solidFill>
                <a:srgbClr val="000000"/>
              </a:solidFill>
            </a:endParaRPr>
          </a:p>
        </p:txBody>
      </p:sp>
    </p:spTree>
    <p:extLst>
      <p:ext uri="{BB962C8B-B14F-4D97-AF65-F5344CB8AC3E}">
        <p14:creationId xmlns:p14="http://schemas.microsoft.com/office/powerpoint/2010/main" val="2495991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heel(1)">
                                      <p:cBhvr>
                                        <p:cTn id="7" dur="2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heel(1)">
                                      <p:cBhvr>
                                        <p:cTn id="12" dur="20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heel(1)">
                                      <p:cBhvr>
                                        <p:cTn id="17" dur="20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xit" presetSubtype="0" fill="hold" grpId="1" nodeType="withEffect">
                                  <p:stCondLst>
                                    <p:cond delay="0"/>
                                  </p:stCondLst>
                                  <p:childTnLst>
                                    <p:animEffect transition="out" filter="fade">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36"/>
                                        </p:tgtEl>
                                      </p:cBhvr>
                                    </p:animEffect>
                                    <p:set>
                                      <p:cBhvr>
                                        <p:cTn id="28" dur="1" fill="hold">
                                          <p:stCondLst>
                                            <p:cond delay="499"/>
                                          </p:stCondLst>
                                        </p:cTn>
                                        <p:tgtEl>
                                          <p:spTgt spid="3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7"/>
                                        </p:tgtEl>
                                      </p:cBhvr>
                                    </p:animEffect>
                                    <p:set>
                                      <p:cBhvr>
                                        <p:cTn id="31" dur="1" fill="hold">
                                          <p:stCondLst>
                                            <p:cond delay="499"/>
                                          </p:stCondLst>
                                        </p:cTn>
                                        <p:tgtEl>
                                          <p:spTgt spid="3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heel(1)">
                                      <p:cBhvr>
                                        <p:cTn id="36" dur="20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heel(1)">
                                      <p:cBhvr>
                                        <p:cTn id="41" dur="20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heel(1)">
                                      <p:cBhvr>
                                        <p:cTn id="46" dur="20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fade">
                                      <p:cBhvr>
                                        <p:cTn id="5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9" grpId="0" animBg="1"/>
      <p:bldP spid="40" grpId="0" animBg="1"/>
      <p:bldP spid="4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a:t>2. </a:t>
            </a:r>
            <a:r>
              <a:rPr lang="zh-CN" altLang="en-US" sz="3600"/>
              <a:t>二级封锁协议</a:t>
            </a:r>
          </a:p>
        </p:txBody>
      </p:sp>
      <p:sp>
        <p:nvSpPr>
          <p:cNvPr id="36867" name="Rectangle 3"/>
          <p:cNvSpPr>
            <a:spLocks noGrp="1" noChangeArrowheads="1"/>
          </p:cNvSpPr>
          <p:nvPr>
            <p:ph type="body" idx="4294967295"/>
          </p:nvPr>
        </p:nvSpPr>
        <p:spPr>
          <a:xfrm>
            <a:off x="684213" y="950913"/>
            <a:ext cx="8135937" cy="3506787"/>
          </a:xfrm>
        </p:spPr>
        <p:txBody>
          <a:bodyPr/>
          <a:lstStyle/>
          <a:p>
            <a:pPr eaLnBrk="1" hangingPunct="1">
              <a:spcAft>
                <a:spcPts val="600"/>
              </a:spcAft>
            </a:pPr>
            <a:r>
              <a:rPr lang="zh-CN" altLang="en-US" dirty="0"/>
              <a:t>二级封锁协议</a:t>
            </a:r>
          </a:p>
          <a:p>
            <a:pPr lvl="1">
              <a:spcAft>
                <a:spcPts val="600"/>
              </a:spcAft>
            </a:pPr>
            <a:r>
              <a:rPr lang="zh-CN" altLang="en-US" dirty="0"/>
              <a:t>一级封锁协议基础上，增加事务</a:t>
            </a:r>
            <a:r>
              <a:rPr lang="en-US" altLang="zh-CN" dirty="0"/>
              <a:t>T</a:t>
            </a:r>
            <a:r>
              <a:rPr lang="zh-CN" altLang="en-US" dirty="0"/>
              <a:t>在读取数据</a:t>
            </a:r>
            <a:r>
              <a:rPr lang="en-US" altLang="zh-CN" dirty="0"/>
              <a:t>R</a:t>
            </a:r>
            <a:r>
              <a:rPr lang="zh-CN" altLang="en-US" dirty="0"/>
              <a:t>之前</a:t>
            </a:r>
            <a:endParaRPr lang="en-US" altLang="zh-CN" dirty="0"/>
          </a:p>
          <a:p>
            <a:pPr lvl="1">
              <a:spcAft>
                <a:spcPts val="600"/>
              </a:spcAft>
              <a:buNone/>
            </a:pPr>
            <a:r>
              <a:rPr lang="zh-CN" altLang="en-US" dirty="0"/>
              <a:t>   必须先对其加</a:t>
            </a:r>
            <a:r>
              <a:rPr lang="en-US" altLang="zh-CN" dirty="0"/>
              <a:t>S</a:t>
            </a:r>
            <a:r>
              <a:rPr lang="zh-CN" altLang="en-US" dirty="0"/>
              <a:t>锁，读完后即可释放</a:t>
            </a:r>
            <a:r>
              <a:rPr lang="en-US" altLang="zh-CN" dirty="0"/>
              <a:t>S</a:t>
            </a:r>
            <a:r>
              <a:rPr lang="zh-CN" altLang="en-US" dirty="0"/>
              <a:t>锁。</a:t>
            </a:r>
            <a:endParaRPr lang="en-US" altLang="zh-CN" dirty="0"/>
          </a:p>
          <a:p>
            <a:pPr lvl="1">
              <a:spcAft>
                <a:spcPts val="600"/>
              </a:spcAft>
              <a:buFont typeface="Wingdings" pitchFamily="2" charset="2"/>
              <a:buNone/>
            </a:pPr>
            <a:endParaRPr lang="zh-CN" altLang="en-US" dirty="0"/>
          </a:p>
          <a:p>
            <a:pPr eaLnBrk="1" hangingPunct="1">
              <a:spcAft>
                <a:spcPts val="600"/>
              </a:spcAft>
            </a:pPr>
            <a:r>
              <a:rPr lang="zh-CN" altLang="en-US" dirty="0"/>
              <a:t>二级封锁协议可以防止丢失修改和读“脏”数据。</a:t>
            </a:r>
          </a:p>
        </p:txBody>
      </p:sp>
    </p:spTree>
    <p:extLst>
      <p:ext uri="{BB962C8B-B14F-4D97-AF65-F5344CB8AC3E}">
        <p14:creationId xmlns:p14="http://schemas.microsoft.com/office/powerpoint/2010/main" val="212589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left)">
                                      <p:cBhvr>
                                        <p:cTn id="7" dur="500"/>
                                        <p:tgtEl>
                                          <p:spTgt spid="3686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animEffect transition="in" filter="wipe(left)">
                                      <p:cBhvr>
                                        <p:cTn id="11" dur="500"/>
                                        <p:tgtEl>
                                          <p:spTgt spid="36867">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animEffect transition="in" filter="wipe(left)">
                                      <p:cBhvr>
                                        <p:cTn id="15" dur="500"/>
                                        <p:tgtEl>
                                          <p:spTgt spid="3686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6867">
                                            <p:txEl>
                                              <p:pRg st="4" end="4"/>
                                            </p:txEl>
                                          </p:spTgt>
                                        </p:tgtEl>
                                        <p:attrNameLst>
                                          <p:attrName>style.visibility</p:attrName>
                                        </p:attrNameLst>
                                      </p:cBhvr>
                                      <p:to>
                                        <p:strVal val="visible"/>
                                      </p:to>
                                    </p:set>
                                    <p:animEffect transition="in" filter="wipe(left)">
                                      <p:cBhvr>
                                        <p:cTn id="20"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14400" y="86916"/>
            <a:ext cx="7690048" cy="422672"/>
          </a:xfrm>
        </p:spPr>
        <p:txBody>
          <a:bodyPr/>
          <a:lstStyle/>
          <a:p>
            <a:pPr eaLnBrk="1" hangingPunct="1"/>
            <a:r>
              <a:rPr lang="zh-CN" altLang="en-US" sz="3600" dirty="0"/>
              <a:t>使用二级封锁协议解决丢失修改问题</a:t>
            </a:r>
          </a:p>
        </p:txBody>
      </p:sp>
      <p:graphicFrame>
        <p:nvGraphicFramePr>
          <p:cNvPr id="482547" name="Group 243"/>
          <p:cNvGraphicFramePr>
            <a:graphicFrameLocks noGrp="1"/>
          </p:cNvGraphicFramePr>
          <p:nvPr>
            <p:ph idx="1"/>
            <p:extLst>
              <p:ext uri="{D42A27DB-BD31-4B8C-83A1-F6EECF244321}">
                <p14:modId xmlns:p14="http://schemas.microsoft.com/office/powerpoint/2010/main" val="2663664891"/>
              </p:ext>
            </p:extLst>
          </p:nvPr>
        </p:nvGraphicFramePr>
        <p:xfrm>
          <a:off x="467544" y="939908"/>
          <a:ext cx="3528392" cy="3792082"/>
        </p:xfrm>
        <a:graphic>
          <a:graphicData uri="http://schemas.openxmlformats.org/drawingml/2006/table">
            <a:tbl>
              <a:tblPr/>
              <a:tblGrid>
                <a:gridCol w="1800200">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tblGrid>
              <a:tr h="2708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1" lang="en-US" altLang="zh-CN"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1" lang="en-US" altLang="zh-CN"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1" lang="en-US" altLang="zh-CN"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1" lang="en-US" altLang="zh-CN"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70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①    Xlock A</a:t>
                      </a: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a:ln>
                          <a:noFill/>
                        </a:ln>
                        <a:solidFill>
                          <a:schemeClr val="tx1"/>
                        </a:solidFill>
                        <a:effectLst/>
                        <a:latin typeface="Arial"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70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    R(A)=16</a:t>
                      </a: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a:ln>
                          <a:noFill/>
                        </a:ln>
                        <a:solidFill>
                          <a:schemeClr val="tx1"/>
                        </a:solidFill>
                        <a:effectLst/>
                        <a:latin typeface="Arial"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708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a:ln>
                          <a:noFill/>
                        </a:ln>
                        <a:solidFill>
                          <a:schemeClr val="tx1"/>
                        </a:solidFill>
                        <a:effectLst/>
                        <a:latin typeface="Arial" charset="0"/>
                        <a:ea typeface="宋体" pitchFamily="2" charset="-122"/>
                      </a:endParaRP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70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A←A-1</a:t>
                      </a: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70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W(A)=15</a:t>
                      </a: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70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Commit</a:t>
                      </a: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270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A</a:t>
                      </a: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270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1" lang="en-US" altLang="zh-CN"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2708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a:ln>
                          <a:noFill/>
                        </a:ln>
                        <a:solidFill>
                          <a:schemeClr val="tx1"/>
                        </a:solidFill>
                        <a:effectLst/>
                        <a:latin typeface="Arial" charset="0"/>
                        <a:ea typeface="宋体" pitchFamily="2" charset="-122"/>
                      </a:endParaRP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R(A)=15</a:t>
                      </a: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2708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a:ln>
                          <a:noFill/>
                        </a:ln>
                        <a:solidFill>
                          <a:schemeClr val="tx1"/>
                        </a:solidFill>
                        <a:effectLst/>
                        <a:latin typeface="Arial" charset="0"/>
                        <a:ea typeface="宋体" pitchFamily="2" charset="-122"/>
                      </a:endParaRP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A←A-3</a:t>
                      </a: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2708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W(A)=12</a:t>
                      </a: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2708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a:ln>
                          <a:noFill/>
                        </a:ln>
                        <a:solidFill>
                          <a:schemeClr val="tx1"/>
                        </a:solidFill>
                        <a:effectLst/>
                        <a:latin typeface="Arial" charset="0"/>
                        <a:ea typeface="宋体" pitchFamily="2" charset="-122"/>
                      </a:endParaRP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270863">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300" b="1" i="0" u="none" strike="noStrike" cap="none" normalizeH="0" baseline="0" dirty="0">
                        <a:ln>
                          <a:noFill/>
                        </a:ln>
                        <a:solidFill>
                          <a:schemeClr val="tx1"/>
                        </a:solidFill>
                        <a:effectLst/>
                        <a:latin typeface="Arial" charset="0"/>
                        <a:ea typeface="宋体" pitchFamily="2" charset="-122"/>
                      </a:endParaRPr>
                    </a:p>
                  </a:txBody>
                  <a:tcPr marT="34288" marB="34288" horzOverflow="overflow">
                    <a:lnL w="12700" cap="flat" cmpd="sng" algn="ctr">
                      <a:solidFill>
                        <a:srgbClr val="FFFFF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p>
                  </a:txBody>
                  <a:tcPr marT="34288" marB="34288" horzOverflow="overflow">
                    <a:lnL w="12700" cap="flat" cmpd="sng" algn="ctr">
                      <a:solidFill>
                        <a:srgbClr val="000000"/>
                      </a:solidFill>
                      <a:prstDash val="solid"/>
                      <a:round/>
                      <a:headEnd type="none" w="med" len="med"/>
                      <a:tailEnd type="none" w="med" len="med"/>
                    </a:lnL>
                    <a:lnR cap="flat">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41009" name="Text Box 194"/>
          <p:cNvSpPr txBox="1">
            <a:spLocks noChangeArrowheads="1"/>
          </p:cNvSpPr>
          <p:nvPr/>
        </p:nvSpPr>
        <p:spPr bwMode="auto">
          <a:xfrm>
            <a:off x="323528" y="627534"/>
            <a:ext cx="649537" cy="369332"/>
          </a:xfrm>
          <a:prstGeom prst="rect">
            <a:avLst/>
          </a:prstGeom>
          <a:noFill/>
          <a:ln w="25400" algn="ctr">
            <a:noFill/>
            <a:miter lim="800000"/>
            <a:headEnd/>
            <a:tailEnd/>
          </a:ln>
        </p:spPr>
        <p:txBody>
          <a:bodyPr wrap="none">
            <a:spAutoFit/>
          </a:bodyPr>
          <a:lstStyle/>
          <a:p>
            <a:pPr marL="342900" indent="-342900"/>
            <a:r>
              <a:rPr lang="zh-CN" altLang="en-US" b="1" dirty="0">
                <a:solidFill>
                  <a:srgbClr val="000000"/>
                </a:solidFill>
                <a:latin typeface="Times New Roman" pitchFamily="18" charset="0"/>
              </a:rPr>
              <a:t>例：</a:t>
            </a:r>
          </a:p>
        </p:txBody>
      </p:sp>
      <p:sp>
        <p:nvSpPr>
          <p:cNvPr id="41010" name="Text Box 240"/>
          <p:cNvSpPr txBox="1">
            <a:spLocks noChangeArrowheads="1"/>
          </p:cNvSpPr>
          <p:nvPr/>
        </p:nvSpPr>
        <p:spPr bwMode="auto">
          <a:xfrm>
            <a:off x="4716017" y="904540"/>
            <a:ext cx="4104455" cy="3600986"/>
          </a:xfrm>
          <a:prstGeom prst="rect">
            <a:avLst/>
          </a:prstGeom>
          <a:noFill/>
          <a:ln w="25400" algn="ctr">
            <a:noFill/>
            <a:miter lim="800000"/>
            <a:headEnd/>
            <a:tailEnd/>
          </a:ln>
        </p:spPr>
        <p:txBody>
          <a:bodyPr wrap="square">
            <a:spAutoFit/>
          </a:bodyPr>
          <a:lstStyle/>
          <a:p>
            <a:pPr marL="342900" indent="-342900">
              <a:spcBef>
                <a:spcPct val="50000"/>
              </a:spcBef>
              <a:buClr>
                <a:srgbClr val="000000"/>
              </a:buClr>
              <a:buFont typeface="Wingdings" pitchFamily="2" charset="2"/>
              <a:buChar char="n"/>
            </a:pPr>
            <a:r>
              <a:rPr lang="zh-CN" altLang="en-US" sz="1900" b="1" dirty="0">
                <a:solidFill>
                  <a:srgbClr val="000000"/>
                </a:solidFill>
                <a:latin typeface="Times New Roman" pitchFamily="18" charset="0"/>
              </a:rPr>
              <a:t>事务</a:t>
            </a:r>
            <a:r>
              <a:rPr lang="en-US" altLang="zh-CN" sz="1900" b="1" dirty="0">
                <a:solidFill>
                  <a:srgbClr val="000000"/>
                </a:solidFill>
                <a:latin typeface="Times New Roman" pitchFamily="18" charset="0"/>
              </a:rPr>
              <a:t>T1</a:t>
            </a:r>
            <a:r>
              <a:rPr lang="zh-CN" altLang="en-US" sz="1900" b="1" dirty="0">
                <a:solidFill>
                  <a:srgbClr val="000000"/>
                </a:solidFill>
                <a:latin typeface="Times New Roman" pitchFamily="18" charset="0"/>
              </a:rPr>
              <a:t>在读</a:t>
            </a:r>
            <a:r>
              <a:rPr lang="en-US" altLang="zh-CN" sz="1900" b="1" dirty="0">
                <a:solidFill>
                  <a:srgbClr val="000000"/>
                </a:solidFill>
                <a:latin typeface="Times New Roman" pitchFamily="18" charset="0"/>
              </a:rPr>
              <a:t>A</a:t>
            </a:r>
            <a:r>
              <a:rPr lang="zh-CN" altLang="en-US" sz="1900" b="1" dirty="0">
                <a:solidFill>
                  <a:srgbClr val="000000"/>
                </a:solidFill>
                <a:latin typeface="Times New Roman" pitchFamily="18" charset="0"/>
              </a:rPr>
              <a:t>进行修改之前先对</a:t>
            </a:r>
            <a:r>
              <a:rPr lang="en-US" altLang="zh-CN" sz="1900" b="1" dirty="0">
                <a:solidFill>
                  <a:srgbClr val="000000"/>
                </a:solidFill>
                <a:latin typeface="Times New Roman" pitchFamily="18" charset="0"/>
              </a:rPr>
              <a:t>A</a:t>
            </a:r>
            <a:r>
              <a:rPr lang="zh-CN" altLang="en-US" sz="1900" b="1" dirty="0">
                <a:solidFill>
                  <a:srgbClr val="000000"/>
                </a:solidFill>
                <a:latin typeface="Times New Roman" pitchFamily="18" charset="0"/>
              </a:rPr>
              <a:t>加</a:t>
            </a:r>
            <a:r>
              <a:rPr lang="en-US" altLang="zh-CN" sz="1900" b="1" dirty="0">
                <a:solidFill>
                  <a:srgbClr val="000000"/>
                </a:solidFill>
                <a:latin typeface="Times New Roman" pitchFamily="18" charset="0"/>
              </a:rPr>
              <a:t>X</a:t>
            </a:r>
            <a:r>
              <a:rPr lang="zh-CN" altLang="en-US" sz="1900" b="1" dirty="0">
                <a:solidFill>
                  <a:srgbClr val="000000"/>
                </a:solidFill>
                <a:latin typeface="Times New Roman" pitchFamily="18" charset="0"/>
              </a:rPr>
              <a:t>锁</a:t>
            </a:r>
          </a:p>
          <a:p>
            <a:pPr marL="342900" indent="-342900">
              <a:spcBef>
                <a:spcPct val="50000"/>
              </a:spcBef>
              <a:buClr>
                <a:srgbClr val="000000"/>
              </a:buClr>
              <a:buFont typeface="Wingdings" pitchFamily="2" charset="2"/>
              <a:buChar char="n"/>
            </a:pPr>
            <a:r>
              <a:rPr lang="zh-CN" altLang="en-US" sz="1900" b="1" dirty="0">
                <a:solidFill>
                  <a:srgbClr val="000000"/>
                </a:solidFill>
                <a:latin typeface="Times New Roman" pitchFamily="18" charset="0"/>
              </a:rPr>
              <a:t>当</a:t>
            </a:r>
            <a:r>
              <a:rPr lang="en-US" altLang="zh-CN" sz="1900" b="1" dirty="0">
                <a:solidFill>
                  <a:srgbClr val="000000"/>
                </a:solidFill>
                <a:latin typeface="Times New Roman" pitchFamily="18" charset="0"/>
              </a:rPr>
              <a:t>T2</a:t>
            </a:r>
            <a:r>
              <a:rPr lang="zh-CN" altLang="en-US" sz="1900" b="1" dirty="0">
                <a:solidFill>
                  <a:srgbClr val="000000"/>
                </a:solidFill>
                <a:latin typeface="Times New Roman" pitchFamily="18" charset="0"/>
              </a:rPr>
              <a:t>再请求对</a:t>
            </a:r>
            <a:r>
              <a:rPr lang="en-US" altLang="zh-CN" sz="1900" b="1" dirty="0">
                <a:solidFill>
                  <a:srgbClr val="000000"/>
                </a:solidFill>
                <a:latin typeface="Times New Roman" pitchFamily="18" charset="0"/>
              </a:rPr>
              <a:t>A</a:t>
            </a:r>
            <a:r>
              <a:rPr lang="zh-CN" altLang="en-US" sz="1900" b="1" dirty="0">
                <a:solidFill>
                  <a:srgbClr val="000000"/>
                </a:solidFill>
                <a:latin typeface="Times New Roman" pitchFamily="18" charset="0"/>
              </a:rPr>
              <a:t>加</a:t>
            </a:r>
            <a:r>
              <a:rPr lang="en-US" altLang="zh-CN" sz="1900" b="1" dirty="0">
                <a:solidFill>
                  <a:srgbClr val="000000"/>
                </a:solidFill>
                <a:latin typeface="Times New Roman" pitchFamily="18" charset="0"/>
              </a:rPr>
              <a:t>X</a:t>
            </a:r>
            <a:r>
              <a:rPr lang="zh-CN" altLang="en-US" sz="1900" b="1" dirty="0">
                <a:solidFill>
                  <a:srgbClr val="000000"/>
                </a:solidFill>
                <a:latin typeface="Times New Roman" pitchFamily="18" charset="0"/>
              </a:rPr>
              <a:t>锁时被拒绝</a:t>
            </a:r>
          </a:p>
          <a:p>
            <a:pPr marL="342900" indent="-342900">
              <a:spcBef>
                <a:spcPct val="50000"/>
              </a:spcBef>
              <a:buClr>
                <a:srgbClr val="000000"/>
              </a:buClr>
              <a:buFont typeface="Wingdings" pitchFamily="2" charset="2"/>
              <a:buChar char="n"/>
            </a:pPr>
            <a:r>
              <a:rPr lang="en-US" altLang="zh-CN" sz="1900" b="1" dirty="0">
                <a:solidFill>
                  <a:srgbClr val="000000"/>
                </a:solidFill>
                <a:latin typeface="Times New Roman" pitchFamily="18" charset="0"/>
              </a:rPr>
              <a:t>T2</a:t>
            </a:r>
            <a:r>
              <a:rPr lang="zh-CN" altLang="en-US" sz="1900" b="1" dirty="0">
                <a:solidFill>
                  <a:srgbClr val="000000"/>
                </a:solidFill>
                <a:latin typeface="Times New Roman" pitchFamily="18" charset="0"/>
              </a:rPr>
              <a:t>只能等待</a:t>
            </a:r>
            <a:r>
              <a:rPr lang="en-US" altLang="zh-CN" sz="1900" b="1" dirty="0">
                <a:solidFill>
                  <a:srgbClr val="000000"/>
                </a:solidFill>
                <a:latin typeface="Times New Roman" pitchFamily="18" charset="0"/>
              </a:rPr>
              <a:t>T1</a:t>
            </a:r>
            <a:r>
              <a:rPr lang="zh-CN" altLang="en-US" sz="1900" b="1" dirty="0">
                <a:solidFill>
                  <a:srgbClr val="000000"/>
                </a:solidFill>
                <a:latin typeface="Times New Roman" pitchFamily="18" charset="0"/>
              </a:rPr>
              <a:t>释放</a:t>
            </a:r>
            <a:r>
              <a:rPr lang="en-US" altLang="zh-CN" sz="1900" b="1" dirty="0">
                <a:solidFill>
                  <a:srgbClr val="000000"/>
                </a:solidFill>
                <a:latin typeface="Times New Roman" pitchFamily="18" charset="0"/>
              </a:rPr>
              <a:t>A</a:t>
            </a:r>
            <a:r>
              <a:rPr lang="zh-CN" altLang="en-US" sz="1900" b="1" dirty="0">
                <a:solidFill>
                  <a:srgbClr val="000000"/>
                </a:solidFill>
                <a:latin typeface="Times New Roman" pitchFamily="18" charset="0"/>
              </a:rPr>
              <a:t>上的锁后</a:t>
            </a:r>
            <a:r>
              <a:rPr lang="en-US" altLang="zh-CN" sz="1900" b="1" dirty="0">
                <a:solidFill>
                  <a:srgbClr val="000000"/>
                </a:solidFill>
                <a:latin typeface="Times New Roman" pitchFamily="18" charset="0"/>
              </a:rPr>
              <a:t>T2</a:t>
            </a:r>
            <a:r>
              <a:rPr lang="zh-CN" altLang="en-US" sz="1900" b="1" dirty="0">
                <a:solidFill>
                  <a:srgbClr val="000000"/>
                </a:solidFill>
                <a:latin typeface="Times New Roman" pitchFamily="18" charset="0"/>
              </a:rPr>
              <a:t>获得对</a:t>
            </a:r>
            <a:r>
              <a:rPr lang="en-US" altLang="zh-CN" sz="1900" b="1" dirty="0">
                <a:solidFill>
                  <a:srgbClr val="000000"/>
                </a:solidFill>
                <a:latin typeface="Times New Roman" pitchFamily="18" charset="0"/>
              </a:rPr>
              <a:t>A</a:t>
            </a:r>
            <a:r>
              <a:rPr lang="zh-CN" altLang="en-US" sz="1900" b="1" dirty="0">
                <a:solidFill>
                  <a:srgbClr val="000000"/>
                </a:solidFill>
                <a:latin typeface="Times New Roman" pitchFamily="18" charset="0"/>
              </a:rPr>
              <a:t>的</a:t>
            </a:r>
            <a:r>
              <a:rPr lang="en-US" altLang="zh-CN" sz="1900" b="1" dirty="0">
                <a:solidFill>
                  <a:srgbClr val="000000"/>
                </a:solidFill>
                <a:latin typeface="Times New Roman" pitchFamily="18" charset="0"/>
              </a:rPr>
              <a:t>X</a:t>
            </a:r>
            <a:r>
              <a:rPr lang="zh-CN" altLang="en-US" sz="1900" b="1" dirty="0">
                <a:solidFill>
                  <a:srgbClr val="000000"/>
                </a:solidFill>
                <a:latin typeface="Times New Roman" pitchFamily="18" charset="0"/>
              </a:rPr>
              <a:t>锁</a:t>
            </a:r>
          </a:p>
          <a:p>
            <a:pPr marL="342900" indent="-342900">
              <a:spcBef>
                <a:spcPct val="50000"/>
              </a:spcBef>
              <a:buClr>
                <a:srgbClr val="000000"/>
              </a:buClr>
              <a:buFont typeface="Wingdings" pitchFamily="2" charset="2"/>
              <a:buChar char="n"/>
            </a:pPr>
            <a:r>
              <a:rPr lang="zh-CN" altLang="en-US" sz="1900" b="1" dirty="0">
                <a:solidFill>
                  <a:srgbClr val="000000"/>
                </a:solidFill>
                <a:latin typeface="Times New Roman" pitchFamily="18" charset="0"/>
              </a:rPr>
              <a:t>这时</a:t>
            </a:r>
            <a:r>
              <a:rPr lang="en-US" altLang="zh-CN" sz="1900" b="1" dirty="0">
                <a:solidFill>
                  <a:srgbClr val="000000"/>
                </a:solidFill>
                <a:latin typeface="Times New Roman" pitchFamily="18" charset="0"/>
              </a:rPr>
              <a:t>T2</a:t>
            </a:r>
            <a:r>
              <a:rPr lang="zh-CN" altLang="en-US" sz="1900" b="1" dirty="0">
                <a:solidFill>
                  <a:srgbClr val="000000"/>
                </a:solidFill>
                <a:latin typeface="Times New Roman" pitchFamily="18" charset="0"/>
              </a:rPr>
              <a:t>读到的</a:t>
            </a:r>
            <a:r>
              <a:rPr lang="en-US" altLang="zh-CN" sz="1900" b="1" dirty="0">
                <a:solidFill>
                  <a:srgbClr val="000000"/>
                </a:solidFill>
                <a:latin typeface="Times New Roman" pitchFamily="18" charset="0"/>
              </a:rPr>
              <a:t>A</a:t>
            </a:r>
            <a:r>
              <a:rPr lang="zh-CN" altLang="en-US" sz="1900" b="1" dirty="0">
                <a:solidFill>
                  <a:srgbClr val="000000"/>
                </a:solidFill>
                <a:latin typeface="Times New Roman" pitchFamily="18" charset="0"/>
              </a:rPr>
              <a:t>已经是</a:t>
            </a:r>
            <a:r>
              <a:rPr lang="en-US" altLang="zh-CN" sz="1900" b="1" dirty="0">
                <a:solidFill>
                  <a:srgbClr val="000000"/>
                </a:solidFill>
                <a:latin typeface="Times New Roman" pitchFamily="18" charset="0"/>
              </a:rPr>
              <a:t>T1</a:t>
            </a:r>
            <a:r>
              <a:rPr lang="zh-CN" altLang="en-US" sz="1900" b="1" dirty="0">
                <a:solidFill>
                  <a:srgbClr val="000000"/>
                </a:solidFill>
                <a:latin typeface="Times New Roman" pitchFamily="18" charset="0"/>
              </a:rPr>
              <a:t>更新过的值</a:t>
            </a:r>
            <a:r>
              <a:rPr lang="en-US" altLang="zh-CN" sz="1900" b="1" dirty="0">
                <a:solidFill>
                  <a:srgbClr val="000000"/>
                </a:solidFill>
                <a:latin typeface="Times New Roman" pitchFamily="18" charset="0"/>
              </a:rPr>
              <a:t>15</a:t>
            </a:r>
          </a:p>
          <a:p>
            <a:pPr marL="342900" indent="-342900">
              <a:spcBef>
                <a:spcPct val="50000"/>
              </a:spcBef>
              <a:buClr>
                <a:srgbClr val="000000"/>
              </a:buClr>
              <a:buFont typeface="Wingdings" pitchFamily="2" charset="2"/>
              <a:buChar char="n"/>
            </a:pPr>
            <a:r>
              <a:rPr lang="en-US" altLang="zh-CN" sz="1900" b="1" dirty="0">
                <a:solidFill>
                  <a:srgbClr val="000000"/>
                </a:solidFill>
                <a:latin typeface="Times New Roman" pitchFamily="18" charset="0"/>
              </a:rPr>
              <a:t>T2</a:t>
            </a:r>
            <a:r>
              <a:rPr lang="zh-CN" altLang="en-US" sz="1900" b="1" dirty="0">
                <a:solidFill>
                  <a:srgbClr val="000000"/>
                </a:solidFill>
                <a:latin typeface="Times New Roman" pitchFamily="18" charset="0"/>
              </a:rPr>
              <a:t>按此新的</a:t>
            </a:r>
            <a:r>
              <a:rPr lang="en-US" altLang="zh-CN" sz="1900" b="1" dirty="0">
                <a:solidFill>
                  <a:srgbClr val="000000"/>
                </a:solidFill>
                <a:latin typeface="Times New Roman" pitchFamily="18" charset="0"/>
              </a:rPr>
              <a:t>A</a:t>
            </a:r>
            <a:r>
              <a:rPr lang="zh-CN" altLang="en-US" sz="1900" b="1" dirty="0">
                <a:solidFill>
                  <a:srgbClr val="000000"/>
                </a:solidFill>
                <a:latin typeface="Times New Roman" pitchFamily="18" charset="0"/>
              </a:rPr>
              <a:t>值进行运算，并将结果值</a:t>
            </a:r>
            <a:r>
              <a:rPr lang="en-US" altLang="zh-CN" sz="1900" b="1" dirty="0">
                <a:solidFill>
                  <a:srgbClr val="000000"/>
                </a:solidFill>
                <a:latin typeface="Times New Roman" pitchFamily="18" charset="0"/>
              </a:rPr>
              <a:t>A=12</a:t>
            </a:r>
            <a:r>
              <a:rPr lang="zh-CN" altLang="en-US" sz="1900" b="1" dirty="0">
                <a:solidFill>
                  <a:srgbClr val="000000"/>
                </a:solidFill>
                <a:latin typeface="Times New Roman" pitchFamily="18" charset="0"/>
              </a:rPr>
              <a:t>送回到磁盘。避免了丢失</a:t>
            </a:r>
            <a:r>
              <a:rPr lang="en-US" altLang="zh-CN" sz="1900" b="1" dirty="0">
                <a:solidFill>
                  <a:srgbClr val="000000"/>
                </a:solidFill>
                <a:latin typeface="Times New Roman" pitchFamily="18" charset="0"/>
              </a:rPr>
              <a:t>T1</a:t>
            </a:r>
            <a:r>
              <a:rPr lang="zh-CN" altLang="en-US" sz="1900" b="1" dirty="0">
                <a:solidFill>
                  <a:srgbClr val="000000"/>
                </a:solidFill>
                <a:latin typeface="Times New Roman" pitchFamily="18" charset="0"/>
              </a:rPr>
              <a:t>的更新。</a:t>
            </a:r>
          </a:p>
        </p:txBody>
      </p:sp>
      <p:sp>
        <p:nvSpPr>
          <p:cNvPr id="7" name="爆炸形 1 6"/>
          <p:cNvSpPr/>
          <p:nvPr/>
        </p:nvSpPr>
        <p:spPr bwMode="auto">
          <a:xfrm>
            <a:off x="3090593" y="3885783"/>
            <a:ext cx="2027458" cy="864613"/>
          </a:xfrm>
          <a:prstGeom prst="irregularSeal1">
            <a:avLst/>
          </a:prstGeom>
          <a:solidFill>
            <a:srgbClr val="00B0F0"/>
          </a:solidFill>
          <a:ln w="9525" cap="flat" cmpd="sng" algn="ctr">
            <a:solidFill>
              <a:srgbClr val="0066FF"/>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342900" indent="-342900"/>
            <a:r>
              <a:rPr lang="zh-CN" altLang="en-US" sz="1400" b="1" dirty="0">
                <a:solidFill>
                  <a:srgbClr val="FFFFFF"/>
                </a:solidFill>
                <a:latin typeface="Times New Roman" pitchFamily="18" charset="0"/>
              </a:rPr>
              <a:t>没有丢失修改</a:t>
            </a:r>
          </a:p>
          <a:p>
            <a:endParaRPr lang="zh-CN" altLang="en-US" sz="2000" dirty="0">
              <a:solidFill>
                <a:srgbClr val="000000"/>
              </a:solidFill>
            </a:endParaRPr>
          </a:p>
        </p:txBody>
      </p:sp>
    </p:spTree>
    <p:extLst>
      <p:ext uri="{BB962C8B-B14F-4D97-AF65-F5344CB8AC3E}">
        <p14:creationId xmlns:p14="http://schemas.microsoft.com/office/powerpoint/2010/main" val="229136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68313" y="141288"/>
            <a:ext cx="7991475" cy="422275"/>
          </a:xfrm>
        </p:spPr>
        <p:txBody>
          <a:bodyPr/>
          <a:lstStyle/>
          <a:p>
            <a:pPr eaLnBrk="1" hangingPunct="1"/>
            <a:r>
              <a:rPr lang="zh-CN" altLang="zh-CN" sz="3600"/>
              <a:t>使用封锁机制解决读“脏”数据问题</a:t>
            </a:r>
          </a:p>
        </p:txBody>
      </p:sp>
      <p:graphicFrame>
        <p:nvGraphicFramePr>
          <p:cNvPr id="38915" name="Group 3"/>
          <p:cNvGraphicFramePr>
            <a:graphicFrameLocks noGrp="1"/>
          </p:cNvGraphicFramePr>
          <p:nvPr>
            <p:ph idx="4294967295"/>
            <p:extLst>
              <p:ext uri="{D42A27DB-BD31-4B8C-83A1-F6EECF244321}">
                <p14:modId xmlns:p14="http://schemas.microsoft.com/office/powerpoint/2010/main" val="918590803"/>
              </p:ext>
            </p:extLst>
          </p:nvPr>
        </p:nvGraphicFramePr>
        <p:xfrm>
          <a:off x="5076056" y="627534"/>
          <a:ext cx="3786188" cy="4167193"/>
        </p:xfrm>
        <a:graphic>
          <a:graphicData uri="http://schemas.openxmlformats.org/drawingml/2006/table">
            <a:tbl>
              <a:tblPr/>
              <a:tblGrid>
                <a:gridCol w="2069828">
                  <a:extLst>
                    <a:ext uri="{9D8B030D-6E8A-4147-A177-3AD203B41FA5}">
                      <a16:colId xmlns:a16="http://schemas.microsoft.com/office/drawing/2014/main" val="20000"/>
                    </a:ext>
                  </a:extLst>
                </a:gridCol>
                <a:gridCol w="1716360">
                  <a:extLst>
                    <a:ext uri="{9D8B030D-6E8A-4147-A177-3AD203B41FA5}">
                      <a16:colId xmlns:a16="http://schemas.microsoft.com/office/drawing/2014/main" val="20001"/>
                    </a:ext>
                  </a:extLst>
                </a:gridCol>
              </a:tblGrid>
              <a:tr h="30363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5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T</a:t>
                      </a:r>
                      <a:r>
                        <a:rPr kumimoji="0" lang="en-US" sz="1500" b="1"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9719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a:t>
                      </a:r>
                      <a:r>
                        <a:rPr kumimoji="0" lang="en-US" sz="15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dirty="0">
                        <a:ln>
                          <a:noFill/>
                        </a:ln>
                        <a:solidFill>
                          <a:schemeClr val="tx1"/>
                        </a:solidFill>
                        <a:effectLst/>
                        <a:latin typeface="Arial" pitchFamily="34" charset="0"/>
                        <a:ea typeface="宋体" pitchFamily="2"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9719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R(C)=100</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a:ln>
                          <a:noFill/>
                        </a:ln>
                        <a:solidFill>
                          <a:schemeClr val="tx1"/>
                        </a:solidFill>
                        <a:effectLst/>
                        <a:latin typeface="Arial" pitchFamily="34" charset="0"/>
                        <a:ea typeface="宋体" pitchFamily="2"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9719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C←C*2</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a:ln>
                          <a:noFill/>
                        </a:ln>
                        <a:solidFill>
                          <a:schemeClr val="tx1"/>
                        </a:solidFill>
                        <a:effectLst/>
                        <a:latin typeface="Arial" pitchFamily="34" charset="0"/>
                        <a:ea typeface="宋体" pitchFamily="2"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9719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W(C)=200</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a:ln>
                          <a:noFill/>
                        </a:ln>
                        <a:solidFill>
                          <a:schemeClr val="tx1"/>
                        </a:solidFill>
                        <a:effectLst/>
                        <a:latin typeface="Arial" pitchFamily="34" charset="0"/>
                        <a:ea typeface="宋体" pitchFamily="2"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9719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971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a:ln>
                          <a:noFill/>
                        </a:ln>
                        <a:solidFill>
                          <a:schemeClr val="tx1"/>
                        </a:solidFill>
                        <a:effectLst/>
                        <a:latin typeface="Arial" pitchFamily="34" charset="0"/>
                        <a:ea typeface="宋体" pitchFamily="2" charset="-122"/>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29719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宋体" pitchFamily="2" charset="-122"/>
                          <a:ea typeface="宋体" pitchFamily="2" charset="-122"/>
                          <a:cs typeface="Times New Roman" pitchFamily="18" charset="0"/>
                        </a:rPr>
                        <a:t>③</a:t>
                      </a: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ROLLBACK</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29719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(C</a:t>
                      </a:r>
                      <a:r>
                        <a:rPr kumimoji="0" lang="zh-CN" alt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恢复为</a:t>
                      </a: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endParaRPr kumimoji="0" lang="zh-CN"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29719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Unlock C</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29719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④</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C</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2971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a:ln>
                          <a:noFill/>
                        </a:ln>
                        <a:solidFill>
                          <a:schemeClr val="tx1"/>
                        </a:solidFill>
                        <a:effectLst/>
                        <a:latin typeface="Arial" pitchFamily="34" charset="0"/>
                        <a:ea typeface="宋体" pitchFamily="2" charset="-122"/>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R(C)=100</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297197">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⑤</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 C</a:t>
                      </a:r>
                      <a:endParaRPr kumimoji="0" lang="en-US" sz="15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2971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500" b="1" i="0" u="none" strike="noStrike" cap="none" normalizeH="0" baseline="0">
                        <a:ln>
                          <a:noFill/>
                        </a:ln>
                        <a:solidFill>
                          <a:schemeClr val="tx1"/>
                        </a:solidFill>
                        <a:effectLst/>
                        <a:latin typeface="Arial" pitchFamily="34" charset="0"/>
                        <a:ea typeface="宋体" pitchFamily="2" charset="-122"/>
                      </a:endParaRPr>
                    </a:p>
                  </a:txBody>
                  <a:tcPr marT="34290" marB="3429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5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C</a:t>
                      </a:r>
                      <a:endParaRPr kumimoji="0" lang="en-US" sz="15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bl>
          </a:graphicData>
        </a:graphic>
      </p:graphicFrame>
      <p:sp>
        <p:nvSpPr>
          <p:cNvPr id="37937" name="Text Box 222"/>
          <p:cNvSpPr txBox="1">
            <a:spLocks noChangeArrowheads="1"/>
          </p:cNvSpPr>
          <p:nvPr/>
        </p:nvSpPr>
        <p:spPr bwMode="auto">
          <a:xfrm>
            <a:off x="222250" y="765175"/>
            <a:ext cx="4937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ctr">
              <a:buSzPct val="100000"/>
              <a:buFont typeface="Wingdings" pitchFamily="2" charset="2"/>
              <a:buNone/>
            </a:pPr>
            <a:r>
              <a:rPr lang="zh-CN" altLang="zh-CN" sz="2400" b="1">
                <a:solidFill>
                  <a:srgbClr val="000000"/>
                </a:solidFill>
                <a:latin typeface="Times New Roman" pitchFamily="18" charset="0"/>
              </a:rPr>
              <a:t>例</a:t>
            </a:r>
          </a:p>
        </p:txBody>
      </p:sp>
      <p:graphicFrame>
        <p:nvGraphicFramePr>
          <p:cNvPr id="7" name="Group 4"/>
          <p:cNvGraphicFramePr>
            <a:graphicFrameLocks/>
          </p:cNvGraphicFramePr>
          <p:nvPr>
            <p:extLst>
              <p:ext uri="{D42A27DB-BD31-4B8C-83A1-F6EECF244321}">
                <p14:modId xmlns:p14="http://schemas.microsoft.com/office/powerpoint/2010/main" val="692382445"/>
              </p:ext>
            </p:extLst>
          </p:nvPr>
        </p:nvGraphicFramePr>
        <p:xfrm>
          <a:off x="755576" y="933757"/>
          <a:ext cx="3967162" cy="3294177"/>
        </p:xfrm>
        <a:graphic>
          <a:graphicData uri="http://schemas.openxmlformats.org/drawingml/2006/table">
            <a:tbl>
              <a:tblPr/>
              <a:tblGrid>
                <a:gridCol w="1984375">
                  <a:extLst>
                    <a:ext uri="{9D8B030D-6E8A-4147-A177-3AD203B41FA5}">
                      <a16:colId xmlns:a16="http://schemas.microsoft.com/office/drawing/2014/main" val="20000"/>
                    </a:ext>
                  </a:extLst>
                </a:gridCol>
                <a:gridCol w="1982787">
                  <a:extLst>
                    <a:ext uri="{9D8B030D-6E8A-4147-A177-3AD203B41FA5}">
                      <a16:colId xmlns:a16="http://schemas.microsoft.com/office/drawing/2014/main" val="20001"/>
                    </a:ext>
                  </a:extLst>
                </a:gridCol>
              </a:tblGrid>
              <a:tr h="34517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7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R(C)=100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C←C*2</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2759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W(C)=200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altLang="zh-CN"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②</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R(C)=200</a:t>
                      </a:r>
                      <a:endParaRPr kumimoji="0" lang="en-US" altLang="zh-CN"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ROLLBACK</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29530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a:t>
                      </a:r>
                      <a:r>
                        <a:rPr kumimoji="0" lang="zh-CN" alt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恢复为</a:t>
                      </a:r>
                      <a:r>
                        <a:rPr kumimoji="0" lang="en-US" sz="17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a:t>
                      </a: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27592">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endParaRPr kumimoji="0" lang="en-US" sz="17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96" marB="34296"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7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bl>
          </a:graphicData>
        </a:graphic>
      </p:graphicFrame>
      <p:sp>
        <p:nvSpPr>
          <p:cNvPr id="8" name="椭圆 7"/>
          <p:cNvSpPr/>
          <p:nvPr/>
        </p:nvSpPr>
        <p:spPr bwMode="auto">
          <a:xfrm>
            <a:off x="914772" y="1221789"/>
            <a:ext cx="1569368" cy="108096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9" name="椭圆 8"/>
          <p:cNvSpPr/>
          <p:nvPr/>
        </p:nvSpPr>
        <p:spPr bwMode="auto">
          <a:xfrm>
            <a:off x="2930996" y="2517933"/>
            <a:ext cx="1569368" cy="43204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10" name="椭圆 9"/>
          <p:cNvSpPr/>
          <p:nvPr/>
        </p:nvSpPr>
        <p:spPr bwMode="auto">
          <a:xfrm>
            <a:off x="986780" y="3021989"/>
            <a:ext cx="1641376" cy="108083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11" name="爆炸形 1 10"/>
          <p:cNvSpPr/>
          <p:nvPr/>
        </p:nvSpPr>
        <p:spPr bwMode="auto">
          <a:xfrm>
            <a:off x="4788024" y="4102819"/>
            <a:ext cx="2489519" cy="864613"/>
          </a:xfrm>
          <a:prstGeom prst="irregularSeal1">
            <a:avLst/>
          </a:prstGeom>
          <a:solidFill>
            <a:srgbClr val="00B0F0"/>
          </a:solidFill>
          <a:ln w="9525" cap="flat" cmpd="sng" algn="ctr">
            <a:solidFill>
              <a:srgbClr val="0066FF"/>
            </a:solidFill>
            <a:prstDash val="solid"/>
            <a:round/>
            <a:headEnd type="none" w="med" len="med"/>
            <a:tailEnd type="none" w="med" len="med"/>
          </a:ln>
          <a:effectLst/>
        </p:spPr>
        <p:txBody>
          <a:bodyPr vert="horz" wrap="square" lIns="0" tIns="45720" rIns="0" bIns="45720" numCol="1" rtlCol="0" anchor="t" anchorCtr="0" compatLnSpc="1">
            <a:prstTxWarp prst="textNoShape">
              <a:avLst/>
            </a:prstTxWarp>
          </a:bodyPr>
          <a:lstStyle/>
          <a:p>
            <a:pPr marL="342900" indent="-342900"/>
            <a:r>
              <a:rPr lang="zh-CN" altLang="en-US" sz="1400" b="1" dirty="0">
                <a:solidFill>
                  <a:srgbClr val="FFFFFF"/>
                </a:solidFill>
                <a:latin typeface="Times New Roman" pitchFamily="18" charset="0"/>
              </a:rPr>
              <a:t>未读“脏”数据 </a:t>
            </a:r>
          </a:p>
          <a:p>
            <a:endParaRPr lang="zh-CN" altLang="en-US" sz="2000" dirty="0">
              <a:solidFill>
                <a:srgbClr val="000000"/>
              </a:solidFill>
            </a:endParaRPr>
          </a:p>
        </p:txBody>
      </p:sp>
      <p:sp>
        <p:nvSpPr>
          <p:cNvPr id="12" name="Rectangle 14"/>
          <p:cNvSpPr>
            <a:spLocks noChangeArrowheads="1"/>
          </p:cNvSpPr>
          <p:nvPr/>
        </p:nvSpPr>
        <p:spPr bwMode="auto">
          <a:xfrm>
            <a:off x="1331640" y="4227934"/>
            <a:ext cx="2590800" cy="457200"/>
          </a:xfrm>
          <a:prstGeom prst="rect">
            <a:avLst/>
          </a:prstGeom>
          <a:noFill/>
          <a:ln w="28575">
            <a:noFill/>
            <a:miter lim="800000"/>
            <a:headEnd/>
            <a:tailEnd/>
          </a:ln>
          <a:effectLst/>
        </p:spPr>
        <p:txBody>
          <a:bodyPr wrap="none" lIns="90000" tIns="46800" rIns="90000" bIns="46800" anchor="ctr"/>
          <a:lstStyle/>
          <a:p>
            <a:pPr algn="ctr" eaLnBrk="0" hangingPunct="0"/>
            <a:r>
              <a:rPr lang="en-US" altLang="zh-CN" sz="1400" b="1" dirty="0">
                <a:solidFill>
                  <a:srgbClr val="000000"/>
                </a:solidFill>
              </a:rPr>
              <a:t> </a:t>
            </a:r>
            <a:r>
              <a:rPr lang="zh-CN" altLang="en-US" sz="1400" b="1" dirty="0">
                <a:solidFill>
                  <a:srgbClr val="000000"/>
                </a:solidFill>
              </a:rPr>
              <a:t>读“脏”数据</a:t>
            </a:r>
          </a:p>
        </p:txBody>
      </p:sp>
      <p:sp>
        <p:nvSpPr>
          <p:cNvPr id="13" name="椭圆 12"/>
          <p:cNvSpPr/>
          <p:nvPr/>
        </p:nvSpPr>
        <p:spPr bwMode="auto">
          <a:xfrm>
            <a:off x="5085401" y="843558"/>
            <a:ext cx="1430815" cy="1408631"/>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cxnSp>
        <p:nvCxnSpPr>
          <p:cNvPr id="14" name="直接连接符 13"/>
          <p:cNvCxnSpPr/>
          <p:nvPr/>
        </p:nvCxnSpPr>
        <p:spPr bwMode="auto">
          <a:xfrm>
            <a:off x="7164288" y="2427734"/>
            <a:ext cx="864096" cy="0"/>
          </a:xfrm>
          <a:prstGeom prst="line">
            <a:avLst/>
          </a:prstGeom>
          <a:noFill/>
          <a:ln w="28575" cap="flat" cmpd="sng" algn="ctr">
            <a:solidFill>
              <a:srgbClr val="FF0000"/>
            </a:solidFill>
            <a:prstDash val="solid"/>
            <a:round/>
            <a:headEnd type="none" w="med" len="med"/>
            <a:tailEnd type="none" w="med" len="med"/>
          </a:ln>
          <a:effectLst/>
        </p:spPr>
      </p:cxnSp>
      <p:sp>
        <p:nvSpPr>
          <p:cNvPr id="15" name="椭圆 14"/>
          <p:cNvSpPr/>
          <p:nvPr/>
        </p:nvSpPr>
        <p:spPr bwMode="auto">
          <a:xfrm>
            <a:off x="5229417" y="2571750"/>
            <a:ext cx="1430815" cy="1152128"/>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cxnSp>
        <p:nvCxnSpPr>
          <p:cNvPr id="16" name="直接连接符 15"/>
          <p:cNvCxnSpPr/>
          <p:nvPr/>
        </p:nvCxnSpPr>
        <p:spPr bwMode="auto">
          <a:xfrm>
            <a:off x="7164288" y="3867894"/>
            <a:ext cx="1152128" cy="0"/>
          </a:xfrm>
          <a:prstGeom prst="line">
            <a:avLst/>
          </a:prstGeom>
          <a:noFill/>
          <a:ln w="28575" cap="flat" cmpd="sng" algn="ctr">
            <a:solidFill>
              <a:srgbClr val="FF0000"/>
            </a:solidFill>
            <a:prstDash val="solid"/>
            <a:round/>
            <a:headEnd type="none" w="med" len="med"/>
            <a:tailEnd type="none" w="med" len="med"/>
          </a:ln>
          <a:effectLst/>
        </p:spPr>
      </p:cxnSp>
      <p:sp>
        <p:nvSpPr>
          <p:cNvPr id="18" name="椭圆 17"/>
          <p:cNvSpPr/>
          <p:nvPr/>
        </p:nvSpPr>
        <p:spPr bwMode="auto">
          <a:xfrm>
            <a:off x="7020272" y="3867894"/>
            <a:ext cx="1224136" cy="92683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Tree>
    <p:extLst>
      <p:ext uri="{BB962C8B-B14F-4D97-AF65-F5344CB8AC3E}">
        <p14:creationId xmlns:p14="http://schemas.microsoft.com/office/powerpoint/2010/main" val="132318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heel(1)">
                                      <p:cBhvr>
                                        <p:cTn id="11" dur="2000"/>
                                        <p:tgtEl>
                                          <p:spTgt spid="9"/>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1)">
                                      <p:cBhvr>
                                        <p:cTn id="15" dur="2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915"/>
                                        </p:tgtEl>
                                        <p:attrNameLst>
                                          <p:attrName>style.visibility</p:attrName>
                                        </p:attrNameLst>
                                      </p:cBhvr>
                                      <p:to>
                                        <p:strVal val="visible"/>
                                      </p:to>
                                    </p:set>
                                    <p:animEffect transition="in" filter="fade">
                                      <p:cBhvr>
                                        <p:cTn id="20" dur="500"/>
                                        <p:tgtEl>
                                          <p:spTgt spid="38915"/>
                                        </p:tgtEl>
                                      </p:cBhvr>
                                    </p:animEffect>
                                  </p:childTnLst>
                                </p:cTn>
                              </p:par>
                              <p:par>
                                <p:cTn id="21" presetID="10" presetClass="exit" presetSubtype="0" fill="hold" grpId="1" nodeType="withEffect">
                                  <p:stCondLst>
                                    <p:cond delay="0"/>
                                  </p:stCondLst>
                                  <p:childTnLst>
                                    <p:animEffect transition="out" filter="fade">
                                      <p:cBhvr>
                                        <p:cTn id="22" dur="500"/>
                                        <p:tgtEl>
                                          <p:spTgt spid="8"/>
                                        </p:tgtEl>
                                      </p:cBhvr>
                                    </p:animEffect>
                                    <p:set>
                                      <p:cBhvr>
                                        <p:cTn id="23" dur="1" fill="hold">
                                          <p:stCondLst>
                                            <p:cond delay="499"/>
                                          </p:stCondLst>
                                        </p:cTn>
                                        <p:tgtEl>
                                          <p:spTgt spid="8"/>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9"/>
                                        </p:tgtEl>
                                      </p:cBhvr>
                                    </p:animEffect>
                                    <p:set>
                                      <p:cBhvr>
                                        <p:cTn id="26" dur="1" fill="hold">
                                          <p:stCondLst>
                                            <p:cond delay="499"/>
                                          </p:stCondLst>
                                        </p:cTn>
                                        <p:tgtEl>
                                          <p:spTgt spid="9"/>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heel(1)">
                                      <p:cBhvr>
                                        <p:cTn id="34" dur="2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par>
                                <p:cTn id="40" presetID="22" presetClass="entr" presetSubtype="8"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21" presetClass="entr" presetSubtype="1"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heel(1)">
                                      <p:cBhvr>
                                        <p:cTn id="49" dur="2000"/>
                                        <p:tgtEl>
                                          <p:spTgt spid="1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par>
                                <p:cTn id="55" presetID="22" presetClass="entr" presetSubtype="8"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0"/>
                                          </p:stCondLst>
                                        </p:cTn>
                                        <p:tgtEl>
                                          <p:spTgt spid="16"/>
                                        </p:tgtEl>
                                        <p:attrNameLst>
                                          <p:attrName>style.visibility</p:attrName>
                                        </p:attrNameLst>
                                      </p:cBhvr>
                                      <p:to>
                                        <p:strVal val="hidden"/>
                                      </p:to>
                                    </p:set>
                                  </p:childTnLst>
                                </p:cTn>
                              </p:par>
                              <p:par>
                                <p:cTn id="62" presetID="21" presetClass="entr" presetSubtype="1"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heel(1)">
                                      <p:cBhvr>
                                        <p:cTn id="64" dur="20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18"/>
                                        </p:tgtEl>
                                      </p:cBhvr>
                                    </p:animEffect>
                                    <p:set>
                                      <p:cBhvr>
                                        <p:cTn id="69" dur="1" fill="hold">
                                          <p:stCondLst>
                                            <p:cond delay="499"/>
                                          </p:stCondLst>
                                        </p:cTn>
                                        <p:tgtEl>
                                          <p:spTgt spid="18"/>
                                        </p:tgtEl>
                                        <p:attrNameLst>
                                          <p:attrName>style.visibility</p:attrName>
                                        </p:attrNameLst>
                                      </p:cBhvr>
                                      <p:to>
                                        <p:strVal val="hidden"/>
                                      </p:to>
                                    </p:set>
                                  </p:childTnLst>
                                </p:cTn>
                              </p:par>
                              <p:par>
                                <p:cTn id="70" presetID="1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3" grpId="0" animBg="1"/>
      <p:bldP spid="13" grpId="1" animBg="1"/>
      <p:bldP spid="15" grpId="0" animBg="1"/>
      <p:bldP spid="15" grpId="1" animBg="1"/>
      <p:bldP spid="18" grpId="0" animBg="1"/>
      <p:bldP spid="18"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dirty="0"/>
              <a:t>二级封锁协议（续）</a:t>
            </a:r>
          </a:p>
        </p:txBody>
      </p:sp>
      <p:sp>
        <p:nvSpPr>
          <p:cNvPr id="36867" name="Rectangle 3"/>
          <p:cNvSpPr>
            <a:spLocks noGrp="1" noChangeArrowheads="1"/>
          </p:cNvSpPr>
          <p:nvPr>
            <p:ph type="body" idx="4294967295"/>
          </p:nvPr>
        </p:nvSpPr>
        <p:spPr>
          <a:xfrm>
            <a:off x="684213" y="950913"/>
            <a:ext cx="8135937" cy="3506787"/>
          </a:xfrm>
        </p:spPr>
        <p:txBody>
          <a:bodyPr/>
          <a:lstStyle/>
          <a:p>
            <a:pPr eaLnBrk="1" hangingPunct="1">
              <a:lnSpc>
                <a:spcPct val="150000"/>
              </a:lnSpc>
            </a:pPr>
            <a:r>
              <a:rPr lang="zh-CN" altLang="en-US" dirty="0"/>
              <a:t>在二级封锁协议中，由于读完数据后即可释放</a:t>
            </a:r>
            <a:r>
              <a:rPr lang="en-US" altLang="zh-CN" dirty="0"/>
              <a:t>S</a:t>
            </a:r>
            <a:r>
              <a:rPr lang="zh-CN" altLang="en-US" dirty="0"/>
              <a:t>锁，所以它不能保证可重复读。</a:t>
            </a:r>
          </a:p>
        </p:txBody>
      </p:sp>
    </p:spTree>
    <p:extLst>
      <p:ext uri="{BB962C8B-B14F-4D97-AF65-F5344CB8AC3E}">
        <p14:creationId xmlns:p14="http://schemas.microsoft.com/office/powerpoint/2010/main" val="2110713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79512" y="33338"/>
            <a:ext cx="8784976" cy="571500"/>
          </a:xfrm>
        </p:spPr>
        <p:txBody>
          <a:bodyPr/>
          <a:lstStyle/>
          <a:p>
            <a:r>
              <a:rPr lang="zh-CN" altLang="zh-CN" sz="3200" dirty="0"/>
              <a:t>使用</a:t>
            </a:r>
            <a:r>
              <a:rPr lang="zh-CN" altLang="en-US" sz="3200" dirty="0"/>
              <a:t>二级封锁协议不能</a:t>
            </a:r>
            <a:r>
              <a:rPr lang="zh-CN" altLang="zh-CN" sz="3200" dirty="0"/>
              <a:t>解决</a:t>
            </a:r>
            <a:r>
              <a:rPr lang="zh-CN" altLang="en-US" sz="3200" dirty="0"/>
              <a:t>的</a:t>
            </a:r>
            <a:r>
              <a:rPr lang="zh-CN" altLang="zh-CN" sz="3200" dirty="0"/>
              <a:t>问题</a:t>
            </a:r>
            <a:r>
              <a:rPr lang="en-US" altLang="zh-CN" sz="3200" dirty="0"/>
              <a:t>: </a:t>
            </a:r>
            <a:r>
              <a:rPr lang="zh-CN" altLang="en-US" sz="3200" dirty="0"/>
              <a:t>不可重复读</a:t>
            </a:r>
          </a:p>
        </p:txBody>
      </p:sp>
      <p:grpSp>
        <p:nvGrpSpPr>
          <p:cNvPr id="43011" name="Group 27"/>
          <p:cNvGrpSpPr>
            <a:grpSpLocks/>
          </p:cNvGrpSpPr>
          <p:nvPr/>
        </p:nvGrpSpPr>
        <p:grpSpPr bwMode="auto">
          <a:xfrm>
            <a:off x="3303240" y="615177"/>
            <a:ext cx="2852936" cy="4199160"/>
            <a:chOff x="720" y="744"/>
            <a:chExt cx="2160" cy="3013"/>
          </a:xfrm>
          <a:solidFill>
            <a:srgbClr val="FFFFCC"/>
          </a:solidFill>
        </p:grpSpPr>
        <p:sp>
          <p:nvSpPr>
            <p:cNvPr id="43023" name="Rectangle 6"/>
            <p:cNvSpPr>
              <a:spLocks noChangeArrowheads="1"/>
            </p:cNvSpPr>
            <p:nvPr/>
          </p:nvSpPr>
          <p:spPr bwMode="auto">
            <a:xfrm>
              <a:off x="720" y="1008"/>
              <a:ext cx="1104" cy="2749"/>
            </a:xfrm>
            <a:prstGeom prst="rect">
              <a:avLst/>
            </a:prstGeom>
            <a:grpFill/>
            <a:ln w="28575">
              <a:noFill/>
              <a:miter lim="800000"/>
              <a:headEnd/>
              <a:tailEnd/>
            </a:ln>
          </p:spPr>
          <p:txBody>
            <a:bodyPr lIns="90000" tIns="46800" rIns="90000" bIns="46800"/>
            <a:lstStyle/>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①</a:t>
              </a:r>
              <a:r>
                <a:rPr lang="en-US" altLang="zh-CN" sz="1400" b="1" dirty="0">
                  <a:solidFill>
                    <a:srgbClr val="000000"/>
                  </a:solidFill>
                  <a:latin typeface="Times New Roman" pitchFamily="18" charset="0"/>
                  <a:cs typeface="Times New Roman" pitchFamily="18" charset="0"/>
                </a:rPr>
                <a:t> </a:t>
              </a:r>
              <a:r>
                <a:rPr lang="en-US" altLang="zh-CN" sz="1400" b="1" dirty="0" err="1">
                  <a:solidFill>
                    <a:srgbClr val="000000"/>
                  </a:solidFill>
                  <a:latin typeface="Times New Roman" pitchFamily="18" charset="0"/>
                </a:rPr>
                <a:t>Sclock</a:t>
              </a:r>
              <a:r>
                <a:rPr lang="en-US" altLang="zh-CN" sz="1400" b="1" dirty="0">
                  <a:solidFill>
                    <a:srgbClr val="000000"/>
                  </a:solidFill>
                  <a:latin typeface="Times New Roman" pitchFamily="18" charset="0"/>
                </a:rPr>
                <a:t> A</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     </a:t>
              </a:r>
              <a:r>
                <a:rPr lang="zh-CN" altLang="en-US" sz="1400" b="1" dirty="0">
                  <a:solidFill>
                    <a:srgbClr val="000000"/>
                  </a:solidFill>
                  <a:latin typeface="Times New Roman" pitchFamily="18" charset="0"/>
                </a:rPr>
                <a:t>获得</a:t>
              </a:r>
            </a:p>
            <a:p>
              <a:pPr>
                <a:spcBef>
                  <a:spcPct val="20000"/>
                </a:spcBef>
                <a:buClr>
                  <a:srgbClr val="CFDEF3"/>
                </a:buClr>
                <a:buSzPct val="90000"/>
                <a:buFont typeface="Monotype Sorts"/>
                <a:buNone/>
              </a:pPr>
              <a:r>
                <a:rPr lang="zh-CN" altLang="en-US" sz="1400" b="1" dirty="0">
                  <a:solidFill>
                    <a:srgbClr val="000000"/>
                  </a:solidFill>
                  <a:latin typeface="Times New Roman" pitchFamily="18" charset="0"/>
                </a:rPr>
                <a:t>     读</a:t>
              </a:r>
              <a:r>
                <a:rPr lang="en-US" altLang="zh-CN" sz="1400" b="1" dirty="0">
                  <a:solidFill>
                    <a:srgbClr val="000000"/>
                  </a:solidFill>
                  <a:latin typeface="Times New Roman" pitchFamily="18" charset="0"/>
                </a:rPr>
                <a:t>A=50</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     Unlock A</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② </a:t>
              </a:r>
              <a:r>
                <a:rPr lang="en-US" altLang="zh-CN" sz="1400" b="1" dirty="0" err="1">
                  <a:solidFill>
                    <a:srgbClr val="000000"/>
                  </a:solidFill>
                  <a:latin typeface="Times New Roman" pitchFamily="18" charset="0"/>
                </a:rPr>
                <a:t>Sclock</a:t>
              </a:r>
              <a:r>
                <a:rPr lang="en-US" altLang="zh-CN" sz="1400" b="1" dirty="0">
                  <a:solidFill>
                    <a:srgbClr val="000000"/>
                  </a:solidFill>
                  <a:latin typeface="Times New Roman" pitchFamily="18" charset="0"/>
                </a:rPr>
                <a:t> B</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     </a:t>
              </a:r>
              <a:r>
                <a:rPr lang="zh-CN" altLang="en-US" sz="1400" b="1" dirty="0">
                  <a:solidFill>
                    <a:srgbClr val="000000"/>
                  </a:solidFill>
                  <a:latin typeface="Times New Roman" pitchFamily="18" charset="0"/>
                </a:rPr>
                <a:t>获得</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③</a:t>
              </a:r>
              <a:r>
                <a:rPr lang="zh-CN" altLang="en-US" sz="1400" b="1" dirty="0">
                  <a:solidFill>
                    <a:srgbClr val="000000"/>
                  </a:solidFill>
                  <a:latin typeface="Times New Roman" pitchFamily="18" charset="0"/>
                </a:rPr>
                <a:t>    </a:t>
              </a:r>
              <a:endParaRPr lang="en-US" altLang="zh-CN" sz="1400" b="1" dirty="0">
                <a:solidFill>
                  <a:srgbClr val="000000"/>
                </a:solidFill>
                <a:latin typeface="Times New Roman" pitchFamily="18" charset="0"/>
              </a:endParaRP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④ </a:t>
              </a:r>
              <a:r>
                <a:rPr lang="zh-CN" altLang="en-US" sz="1400" b="1" dirty="0">
                  <a:solidFill>
                    <a:srgbClr val="000000"/>
                  </a:solidFill>
                  <a:latin typeface="Times New Roman" pitchFamily="18" charset="0"/>
                </a:rPr>
                <a:t>读</a:t>
              </a:r>
              <a:r>
                <a:rPr lang="en-US" altLang="zh-CN" sz="1400" b="1" dirty="0">
                  <a:solidFill>
                    <a:srgbClr val="000000"/>
                  </a:solidFill>
                  <a:latin typeface="Times New Roman" pitchFamily="18" charset="0"/>
                </a:rPr>
                <a:t>B=100</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     Unlock  B</a:t>
              </a:r>
            </a:p>
            <a:p>
              <a:pPr>
                <a:spcBef>
                  <a:spcPct val="20000"/>
                </a:spcBef>
                <a:buClr>
                  <a:srgbClr val="CFDEF3"/>
                </a:buClr>
                <a:buSzPct val="90000"/>
                <a:buFont typeface="Monotype Sorts"/>
                <a:buNone/>
              </a:pPr>
              <a:r>
                <a:rPr lang="zh-CN" altLang="en-US" sz="1400" b="1" dirty="0">
                  <a:solidFill>
                    <a:srgbClr val="000000"/>
                  </a:solidFill>
                  <a:latin typeface="Times New Roman" pitchFamily="18" charset="0"/>
                </a:rPr>
                <a:t>    求和</a:t>
              </a:r>
              <a:r>
                <a:rPr lang="en-US" altLang="zh-CN" sz="1400" b="1" dirty="0">
                  <a:solidFill>
                    <a:srgbClr val="000000"/>
                  </a:solidFill>
                  <a:latin typeface="Times New Roman" pitchFamily="18" charset="0"/>
                </a:rPr>
                <a:t>=150</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⑤</a:t>
              </a:r>
            </a:p>
            <a:p>
              <a:pPr>
                <a:spcBef>
                  <a:spcPct val="20000"/>
                </a:spcBef>
                <a:buClr>
                  <a:srgbClr val="CFDEF3"/>
                </a:buClr>
                <a:buSzPct val="90000"/>
                <a:buFont typeface="Monotype Sorts"/>
                <a:buNone/>
              </a:pPr>
              <a:endParaRPr lang="en-US" altLang="zh-CN" sz="1400" b="1" dirty="0">
                <a:solidFill>
                  <a:srgbClr val="000000"/>
                </a:solidFill>
                <a:latin typeface="Times New Roman" pitchFamily="18" charset="0"/>
              </a:endParaRPr>
            </a:p>
          </p:txBody>
        </p:sp>
        <p:sp>
          <p:nvSpPr>
            <p:cNvPr id="43024" name="Rectangle 7"/>
            <p:cNvSpPr>
              <a:spLocks noChangeArrowheads="1"/>
            </p:cNvSpPr>
            <p:nvPr/>
          </p:nvSpPr>
          <p:spPr bwMode="auto">
            <a:xfrm>
              <a:off x="1824" y="1008"/>
              <a:ext cx="1056" cy="2749"/>
            </a:xfrm>
            <a:prstGeom prst="rect">
              <a:avLst/>
            </a:prstGeom>
            <a:grpFill/>
            <a:ln w="28575">
              <a:noFill/>
              <a:miter lim="800000"/>
              <a:headEnd/>
              <a:tailEnd/>
            </a:ln>
          </p:spPr>
          <p:txBody>
            <a:bodyPr lIns="90000" tIns="46800" rIns="90000" bIns="46800"/>
            <a:lstStyle/>
            <a:p>
              <a:pPr algn="just">
                <a:spcBef>
                  <a:spcPct val="20000"/>
                </a:spcBef>
                <a:buClr>
                  <a:srgbClr val="CFDEF3"/>
                </a:buClr>
                <a:buSzPct val="90000"/>
                <a:buFont typeface="Monotype Sorts"/>
                <a:buNone/>
              </a:pPr>
              <a:r>
                <a:rPr lang="en-US" altLang="zh-CN" sz="1400" b="1" dirty="0">
                  <a:solidFill>
                    <a:srgbClr val="000000"/>
                  </a:solidFill>
                  <a:latin typeface="Times New Roman" pitchFamily="18" charset="0"/>
                  <a:cs typeface="Times New Roman" pitchFamily="18" charset="0"/>
                </a:rPr>
                <a:t> </a:t>
              </a:r>
            </a:p>
            <a:p>
              <a:pPr algn="just">
                <a:spcBef>
                  <a:spcPct val="20000"/>
                </a:spcBef>
                <a:buClr>
                  <a:srgbClr val="CFDEF3"/>
                </a:buClr>
                <a:buSzPct val="90000"/>
                <a:buFont typeface="Monotype Sorts"/>
                <a:buNone/>
              </a:pPr>
              <a:endParaRPr lang="en-US" altLang="zh-CN" sz="1400" b="1" dirty="0">
                <a:solidFill>
                  <a:srgbClr val="000000"/>
                </a:solidFill>
                <a:latin typeface="Times New Roman" pitchFamily="18" charset="0"/>
                <a:cs typeface="Times New Roman" pitchFamily="18" charset="0"/>
              </a:endParaRPr>
            </a:p>
            <a:p>
              <a:pPr>
                <a:spcBef>
                  <a:spcPts val="0"/>
                </a:spcBef>
                <a:buClr>
                  <a:srgbClr val="CFDEF3"/>
                </a:buClr>
                <a:buSzPct val="90000"/>
                <a:buFont typeface="Monotype Sorts"/>
                <a:buNone/>
              </a:pPr>
              <a:endParaRPr lang="en-US" altLang="zh-CN" sz="1400" b="1" dirty="0">
                <a:solidFill>
                  <a:srgbClr val="FFFFFF"/>
                </a:solidFill>
                <a:latin typeface="Times New Roman" pitchFamily="18" charset="0"/>
              </a:endParaRPr>
            </a:p>
            <a:p>
              <a:pPr>
                <a:spcBef>
                  <a:spcPts val="0"/>
                </a:spcBef>
                <a:buClr>
                  <a:srgbClr val="CFDEF3"/>
                </a:buClr>
                <a:buSzPct val="90000"/>
                <a:buFont typeface="Monotype Sorts"/>
                <a:buNone/>
              </a:pPr>
              <a:endParaRPr lang="en-US" altLang="zh-CN" sz="1400" b="1" dirty="0">
                <a:solidFill>
                  <a:srgbClr val="FFFFFF"/>
                </a:solidFill>
                <a:latin typeface="Times New Roman" pitchFamily="18" charset="0"/>
              </a:endParaRPr>
            </a:p>
            <a:p>
              <a:pPr algn="just">
                <a:lnSpc>
                  <a:spcPct val="120000"/>
                </a:lnSpc>
                <a:spcBef>
                  <a:spcPct val="20000"/>
                </a:spcBef>
                <a:buClr>
                  <a:srgbClr val="CFDEF3"/>
                </a:buClr>
                <a:buSzPct val="90000"/>
                <a:buFont typeface="Monotype Sorts"/>
                <a:buNone/>
              </a:pPr>
              <a:endParaRPr lang="en-US" altLang="zh-CN" sz="1400" b="1" dirty="0">
                <a:solidFill>
                  <a:srgbClr val="FFFFFF"/>
                </a:solidFill>
                <a:latin typeface="Times New Roman" pitchFamily="18" charset="0"/>
              </a:endParaRPr>
            </a:p>
            <a:p>
              <a:pPr algn="just">
                <a:lnSpc>
                  <a:spcPct val="120000"/>
                </a:lnSpc>
                <a:spcBef>
                  <a:spcPct val="20000"/>
                </a:spcBef>
                <a:buClr>
                  <a:srgbClr val="CFDEF3"/>
                </a:buClr>
                <a:buSzPct val="90000"/>
                <a:buFont typeface="Monotype Sorts"/>
                <a:buNone/>
              </a:pPr>
              <a:endParaRPr lang="en-US" altLang="zh-CN" sz="1400" b="1" dirty="0">
                <a:solidFill>
                  <a:srgbClr val="FFFFFF"/>
                </a:solidFill>
                <a:latin typeface="Times New Roman" pitchFamily="18" charset="0"/>
              </a:endParaRPr>
            </a:p>
            <a:p>
              <a:pPr algn="just">
                <a:lnSpc>
                  <a:spcPct val="120000"/>
                </a:lnSpc>
                <a:spcBef>
                  <a:spcPct val="20000"/>
                </a:spcBef>
                <a:buClr>
                  <a:srgbClr val="CFDEF3"/>
                </a:buClr>
                <a:buSzPct val="90000"/>
                <a:buFont typeface="Monotype Sorts"/>
                <a:buNone/>
              </a:pPr>
              <a:r>
                <a:rPr lang="en-US" altLang="zh-CN" sz="1400" b="1" dirty="0" err="1">
                  <a:solidFill>
                    <a:srgbClr val="000000"/>
                  </a:solidFill>
                  <a:latin typeface="Times New Roman" pitchFamily="18" charset="0"/>
                </a:rPr>
                <a:t>Xlock</a:t>
              </a:r>
              <a:r>
                <a:rPr lang="en-US" altLang="zh-CN" sz="1400" b="1" dirty="0">
                  <a:solidFill>
                    <a:srgbClr val="000000"/>
                  </a:solidFill>
                  <a:latin typeface="Times New Roman" pitchFamily="18" charset="0"/>
                </a:rPr>
                <a:t> B</a:t>
              </a:r>
              <a:endParaRPr lang="en-US" altLang="zh-CN" sz="1400" b="1" dirty="0">
                <a:solidFill>
                  <a:srgbClr val="000000"/>
                </a:solidFill>
                <a:latin typeface="Times New Roman" pitchFamily="18" charset="0"/>
                <a:cs typeface="Times New Roman" pitchFamily="18" charset="0"/>
              </a:endParaRPr>
            </a:p>
            <a:p>
              <a:pPr>
                <a:lnSpc>
                  <a:spcPct val="90000"/>
                </a:lnSpc>
                <a:spcBef>
                  <a:spcPct val="20000"/>
                </a:spcBef>
                <a:buClr>
                  <a:srgbClr val="CFDEF3"/>
                </a:buClr>
                <a:buSzPct val="90000"/>
                <a:buFont typeface="Monotype Sorts"/>
                <a:buNone/>
              </a:pPr>
              <a:r>
                <a:rPr lang="zh-CN" altLang="en-US" sz="1400" b="1" dirty="0">
                  <a:solidFill>
                    <a:srgbClr val="000000"/>
                  </a:solidFill>
                  <a:latin typeface="Times New Roman" pitchFamily="18" charset="0"/>
                </a:rPr>
                <a:t>等待</a:t>
              </a:r>
            </a:p>
            <a:p>
              <a:pPr>
                <a:lnSpc>
                  <a:spcPct val="90000"/>
                </a:lnSpc>
                <a:spcBef>
                  <a:spcPct val="20000"/>
                </a:spcBef>
                <a:buClr>
                  <a:srgbClr val="CFDEF3"/>
                </a:buClr>
                <a:buSzPct val="90000"/>
                <a:buFont typeface="Monotype Sorts"/>
                <a:buNone/>
              </a:pPr>
              <a:r>
                <a:rPr lang="zh-CN" altLang="en-US" sz="1400" b="1" dirty="0">
                  <a:solidFill>
                    <a:srgbClr val="000000"/>
                  </a:solidFill>
                  <a:latin typeface="Times New Roman" pitchFamily="18" charset="0"/>
                </a:rPr>
                <a:t>等待</a:t>
              </a:r>
              <a:endParaRPr lang="en-US" altLang="zh-CN" sz="1400" b="1" dirty="0">
                <a:solidFill>
                  <a:srgbClr val="000000"/>
                </a:solidFill>
                <a:latin typeface="Times New Roman" pitchFamily="18" charset="0"/>
              </a:endParaRPr>
            </a:p>
            <a:p>
              <a:pPr>
                <a:lnSpc>
                  <a:spcPct val="90000"/>
                </a:lnSpc>
                <a:spcBef>
                  <a:spcPct val="20000"/>
                </a:spcBef>
                <a:buClr>
                  <a:srgbClr val="CFDEF3"/>
                </a:buClr>
                <a:buSzPct val="90000"/>
                <a:buFont typeface="Monotype Sorts"/>
                <a:buNone/>
              </a:pPr>
              <a:endParaRPr lang="zh-CN" altLang="en-US" sz="1400" b="1" dirty="0">
                <a:solidFill>
                  <a:srgbClr val="000000"/>
                </a:solidFill>
                <a:latin typeface="Times New Roman" pitchFamily="18" charset="0"/>
              </a:endParaRPr>
            </a:p>
            <a:p>
              <a:pPr>
                <a:lnSpc>
                  <a:spcPct val="90000"/>
                </a:lnSpc>
                <a:spcBef>
                  <a:spcPts val="600"/>
                </a:spcBef>
                <a:buClr>
                  <a:srgbClr val="CFDEF3"/>
                </a:buClr>
                <a:buSzPct val="90000"/>
                <a:buFont typeface="Monotype Sorts"/>
                <a:buNone/>
              </a:pPr>
              <a:r>
                <a:rPr lang="zh-CN" altLang="en-US" sz="1400" b="1" dirty="0">
                  <a:solidFill>
                    <a:srgbClr val="000000"/>
                  </a:solidFill>
                  <a:latin typeface="Times New Roman" pitchFamily="18" charset="0"/>
                </a:rPr>
                <a:t>获得</a:t>
              </a:r>
              <a:endParaRPr lang="en-US" altLang="zh-CN" sz="1400" b="1" dirty="0">
                <a:solidFill>
                  <a:srgbClr val="000000"/>
                </a:solidFill>
                <a:latin typeface="Times New Roman" pitchFamily="18" charset="0"/>
              </a:endParaRPr>
            </a:p>
            <a:p>
              <a:pPr>
                <a:lnSpc>
                  <a:spcPct val="90000"/>
                </a:lnSpc>
                <a:spcBef>
                  <a:spcPts val="0"/>
                </a:spcBef>
                <a:buClr>
                  <a:srgbClr val="CFDEF3"/>
                </a:buClr>
                <a:buSzPct val="90000"/>
                <a:buFont typeface="Monotype Sorts"/>
                <a:buNone/>
              </a:pPr>
              <a:r>
                <a:rPr lang="zh-CN" altLang="en-US" sz="1400" b="1" dirty="0">
                  <a:solidFill>
                    <a:srgbClr val="000000"/>
                  </a:solidFill>
                  <a:latin typeface="Times New Roman" pitchFamily="18" charset="0"/>
                </a:rPr>
                <a:t>读</a:t>
              </a:r>
              <a:r>
                <a:rPr lang="en-US" altLang="zh-CN" sz="1400" b="1" dirty="0">
                  <a:solidFill>
                    <a:srgbClr val="000000"/>
                  </a:solidFill>
                  <a:latin typeface="Times New Roman" pitchFamily="18" charset="0"/>
                </a:rPr>
                <a:t>B=100</a:t>
              </a:r>
            </a:p>
            <a:p>
              <a:pPr>
                <a:lnSpc>
                  <a:spcPct val="90000"/>
                </a:lnSpc>
                <a:spcBef>
                  <a:spcPts val="0"/>
                </a:spcBef>
                <a:buClr>
                  <a:srgbClr val="CFDEF3"/>
                </a:buClr>
                <a:buSzPct val="90000"/>
                <a:buFont typeface="Monotype Sorts"/>
                <a:buNone/>
              </a:pPr>
              <a:r>
                <a:rPr lang="en-US" altLang="zh-CN" sz="1400" b="1" dirty="0">
                  <a:solidFill>
                    <a:srgbClr val="000000"/>
                  </a:solidFill>
                  <a:latin typeface="Times New Roman" pitchFamily="18" charset="0"/>
                </a:rPr>
                <a:t>B←B*2</a:t>
              </a:r>
            </a:p>
            <a:p>
              <a:pPr>
                <a:lnSpc>
                  <a:spcPct val="90000"/>
                </a:lnSpc>
                <a:spcBef>
                  <a:spcPts val="0"/>
                </a:spcBef>
                <a:buClr>
                  <a:srgbClr val="CFDEF3"/>
                </a:buClr>
                <a:buSzPct val="90000"/>
                <a:buFont typeface="Monotype Sorts"/>
                <a:buNone/>
              </a:pPr>
              <a:r>
                <a:rPr lang="zh-CN" altLang="en-US" sz="1400" b="1" dirty="0">
                  <a:solidFill>
                    <a:srgbClr val="000000"/>
                  </a:solidFill>
                  <a:latin typeface="Times New Roman" pitchFamily="18" charset="0"/>
                </a:rPr>
                <a:t>写回</a:t>
              </a:r>
              <a:r>
                <a:rPr lang="en-US" altLang="zh-CN" sz="1400" b="1" dirty="0">
                  <a:solidFill>
                    <a:srgbClr val="000000"/>
                  </a:solidFill>
                  <a:latin typeface="Times New Roman" pitchFamily="18" charset="0"/>
                </a:rPr>
                <a:t>B=200</a:t>
              </a:r>
            </a:p>
            <a:p>
              <a:pPr>
                <a:lnSpc>
                  <a:spcPct val="90000"/>
                </a:lnSpc>
                <a:spcBef>
                  <a:spcPts val="0"/>
                </a:spcBef>
                <a:buClr>
                  <a:srgbClr val="CFDEF3"/>
                </a:buClr>
                <a:buSzPct val="90000"/>
                <a:buFont typeface="Monotype Sorts"/>
                <a:buNone/>
              </a:pPr>
              <a:r>
                <a:rPr lang="en-US" altLang="zh-CN" sz="1400" b="1" dirty="0">
                  <a:solidFill>
                    <a:srgbClr val="000000"/>
                  </a:solidFill>
                  <a:latin typeface="Times New Roman" pitchFamily="18" charset="0"/>
                </a:rPr>
                <a:t>Commit</a:t>
              </a:r>
            </a:p>
            <a:p>
              <a:pPr>
                <a:lnSpc>
                  <a:spcPct val="90000"/>
                </a:lnSpc>
                <a:spcBef>
                  <a:spcPts val="0"/>
                </a:spcBef>
                <a:buClr>
                  <a:srgbClr val="CFDEF3"/>
                </a:buClr>
                <a:buSzPct val="90000"/>
                <a:buFont typeface="Monotype Sorts"/>
                <a:buNone/>
              </a:pPr>
              <a:r>
                <a:rPr lang="en-US" altLang="zh-CN" sz="1400" b="1" dirty="0">
                  <a:solidFill>
                    <a:srgbClr val="000000"/>
                  </a:solidFill>
                  <a:latin typeface="Times New Roman" pitchFamily="18" charset="0"/>
                </a:rPr>
                <a:t>Unlock B</a:t>
              </a:r>
            </a:p>
          </p:txBody>
        </p:sp>
        <p:sp>
          <p:nvSpPr>
            <p:cNvPr id="43025" name="Rectangle 8"/>
            <p:cNvSpPr>
              <a:spLocks noChangeArrowheads="1"/>
            </p:cNvSpPr>
            <p:nvPr/>
          </p:nvSpPr>
          <p:spPr bwMode="auto">
            <a:xfrm>
              <a:off x="1824" y="768"/>
              <a:ext cx="1056" cy="227"/>
            </a:xfrm>
            <a:prstGeom prst="rect">
              <a:avLst/>
            </a:prstGeom>
            <a:grpFill/>
            <a:ln w="28575">
              <a:noFill/>
              <a:miter lim="800000"/>
              <a:headEnd/>
              <a:tailEnd/>
            </a:ln>
          </p:spPr>
          <p:txBody>
            <a:bodyPr lIns="90000" tIns="46800" rIns="90000" bIns="46800"/>
            <a:lstStyle/>
            <a:p>
              <a:pPr>
                <a:spcBef>
                  <a:spcPct val="20000"/>
                </a:spcBef>
                <a:buClr>
                  <a:srgbClr val="CFDEF3"/>
                </a:buClr>
                <a:buSzPct val="90000"/>
                <a:buFont typeface="Monotype Sorts"/>
                <a:buNone/>
              </a:pPr>
              <a:r>
                <a:rPr lang="en-US" altLang="zh-CN" sz="1400" b="1">
                  <a:solidFill>
                    <a:srgbClr val="000000"/>
                  </a:solidFill>
                  <a:latin typeface="Times New Roman" pitchFamily="18" charset="0"/>
                </a:rPr>
                <a:t>T</a:t>
              </a:r>
              <a:r>
                <a:rPr lang="en-US" altLang="zh-CN" sz="1400" b="1" baseline="-25000">
                  <a:solidFill>
                    <a:srgbClr val="000000"/>
                  </a:solidFill>
                  <a:latin typeface="Times New Roman" pitchFamily="18" charset="0"/>
                </a:rPr>
                <a:t>2</a:t>
              </a:r>
            </a:p>
          </p:txBody>
        </p:sp>
        <p:sp>
          <p:nvSpPr>
            <p:cNvPr id="43026" name="Rectangle 9"/>
            <p:cNvSpPr>
              <a:spLocks noChangeArrowheads="1"/>
            </p:cNvSpPr>
            <p:nvPr/>
          </p:nvSpPr>
          <p:spPr bwMode="auto">
            <a:xfrm>
              <a:off x="720" y="768"/>
              <a:ext cx="1104" cy="227"/>
            </a:xfrm>
            <a:prstGeom prst="rect">
              <a:avLst/>
            </a:prstGeom>
            <a:grpFill/>
            <a:ln w="28575">
              <a:noFill/>
              <a:miter lim="800000"/>
              <a:headEnd/>
              <a:tailEnd/>
            </a:ln>
          </p:spPr>
          <p:txBody>
            <a:bodyPr lIns="90000" tIns="46800" rIns="90000" bIns="46800"/>
            <a:lstStyle/>
            <a:p>
              <a:pPr>
                <a:spcBef>
                  <a:spcPct val="20000"/>
                </a:spcBef>
                <a:buClr>
                  <a:srgbClr val="CFDEF3"/>
                </a:buClr>
                <a:buSzPct val="90000"/>
                <a:buFont typeface="Monotype Sorts"/>
                <a:buNone/>
              </a:pPr>
              <a:r>
                <a:rPr lang="en-US" altLang="zh-CN" sz="1400" b="1">
                  <a:solidFill>
                    <a:srgbClr val="000000"/>
                  </a:solidFill>
                  <a:latin typeface="Times New Roman" pitchFamily="18" charset="0"/>
                </a:rPr>
                <a:t>T</a:t>
              </a:r>
              <a:r>
                <a:rPr lang="en-US" altLang="zh-CN" sz="1400" b="1" baseline="-25000">
                  <a:solidFill>
                    <a:srgbClr val="000000"/>
                  </a:solidFill>
                  <a:latin typeface="Times New Roman" pitchFamily="18" charset="0"/>
                </a:rPr>
                <a:t>1</a:t>
              </a:r>
            </a:p>
          </p:txBody>
        </p:sp>
        <p:sp>
          <p:nvSpPr>
            <p:cNvPr id="43027" name="Line 10"/>
            <p:cNvSpPr>
              <a:spLocks noChangeShapeType="1"/>
            </p:cNvSpPr>
            <p:nvPr/>
          </p:nvSpPr>
          <p:spPr bwMode="auto">
            <a:xfrm>
              <a:off x="720" y="744"/>
              <a:ext cx="2160" cy="0"/>
            </a:xfrm>
            <a:prstGeom prst="line">
              <a:avLst/>
            </a:prstGeom>
            <a:grpFill/>
            <a:ln w="28575" cap="sq">
              <a:solidFill>
                <a:schemeClr val="tx1"/>
              </a:solidFill>
              <a:round/>
              <a:headEnd/>
              <a:tailEnd/>
            </a:ln>
          </p:spPr>
          <p:txBody>
            <a:bodyPr wrap="none" lIns="90000" tIns="46800" rIns="90000" bIns="46800" anchor="ctr"/>
            <a:lstStyle/>
            <a:p>
              <a:endParaRPr lang="zh-CN" altLang="en-US" sz="1400">
                <a:solidFill>
                  <a:srgbClr val="000000"/>
                </a:solidFill>
              </a:endParaRPr>
            </a:p>
          </p:txBody>
        </p:sp>
        <p:sp>
          <p:nvSpPr>
            <p:cNvPr id="43028" name="Line 11"/>
            <p:cNvSpPr>
              <a:spLocks noChangeShapeType="1"/>
            </p:cNvSpPr>
            <p:nvPr/>
          </p:nvSpPr>
          <p:spPr bwMode="auto">
            <a:xfrm>
              <a:off x="720" y="995"/>
              <a:ext cx="2160" cy="0"/>
            </a:xfrm>
            <a:prstGeom prst="line">
              <a:avLst/>
            </a:prstGeom>
            <a:grpFill/>
            <a:ln w="12700">
              <a:solidFill>
                <a:schemeClr val="tx1"/>
              </a:solidFill>
              <a:round/>
              <a:headEnd/>
              <a:tailEnd/>
            </a:ln>
          </p:spPr>
          <p:txBody>
            <a:bodyPr wrap="none" lIns="90000" tIns="46800" rIns="90000" bIns="46800" anchor="ctr"/>
            <a:lstStyle/>
            <a:p>
              <a:endParaRPr lang="zh-CN" altLang="en-US" sz="1400">
                <a:solidFill>
                  <a:srgbClr val="000000"/>
                </a:solidFill>
              </a:endParaRPr>
            </a:p>
          </p:txBody>
        </p:sp>
        <p:sp>
          <p:nvSpPr>
            <p:cNvPr id="43029" name="Line 12"/>
            <p:cNvSpPr>
              <a:spLocks noChangeShapeType="1"/>
            </p:cNvSpPr>
            <p:nvPr/>
          </p:nvSpPr>
          <p:spPr bwMode="auto">
            <a:xfrm>
              <a:off x="720" y="3744"/>
              <a:ext cx="2160" cy="0"/>
            </a:xfrm>
            <a:prstGeom prst="line">
              <a:avLst/>
            </a:prstGeom>
            <a:grpFill/>
            <a:ln w="28575" cap="sq">
              <a:solidFill>
                <a:schemeClr val="tx1"/>
              </a:solidFill>
              <a:round/>
              <a:headEnd/>
              <a:tailEnd/>
            </a:ln>
          </p:spPr>
          <p:txBody>
            <a:bodyPr wrap="none" lIns="90000" tIns="46800" rIns="90000" bIns="46800" anchor="ctr"/>
            <a:lstStyle/>
            <a:p>
              <a:endParaRPr lang="zh-CN" altLang="en-US" sz="1400">
                <a:solidFill>
                  <a:srgbClr val="000000"/>
                </a:solidFill>
              </a:endParaRPr>
            </a:p>
          </p:txBody>
        </p:sp>
        <p:sp>
          <p:nvSpPr>
            <p:cNvPr id="43030" name="Line 13"/>
            <p:cNvSpPr>
              <a:spLocks noChangeShapeType="1"/>
            </p:cNvSpPr>
            <p:nvPr/>
          </p:nvSpPr>
          <p:spPr bwMode="auto">
            <a:xfrm>
              <a:off x="720" y="768"/>
              <a:ext cx="0" cy="2976"/>
            </a:xfrm>
            <a:prstGeom prst="line">
              <a:avLst/>
            </a:prstGeom>
            <a:grpFill/>
            <a:ln w="28575" cap="sq">
              <a:solidFill>
                <a:schemeClr val="tx1"/>
              </a:solidFill>
              <a:round/>
              <a:headEnd/>
              <a:tailEnd/>
            </a:ln>
          </p:spPr>
          <p:txBody>
            <a:bodyPr wrap="none" lIns="90000" tIns="46800" rIns="90000" bIns="46800" anchor="ctr"/>
            <a:lstStyle/>
            <a:p>
              <a:endParaRPr lang="zh-CN" altLang="en-US" sz="1400">
                <a:solidFill>
                  <a:srgbClr val="000000"/>
                </a:solidFill>
              </a:endParaRPr>
            </a:p>
          </p:txBody>
        </p:sp>
        <p:sp>
          <p:nvSpPr>
            <p:cNvPr id="43031" name="Line 14"/>
            <p:cNvSpPr>
              <a:spLocks noChangeShapeType="1"/>
            </p:cNvSpPr>
            <p:nvPr/>
          </p:nvSpPr>
          <p:spPr bwMode="auto">
            <a:xfrm>
              <a:off x="1824" y="768"/>
              <a:ext cx="0" cy="2976"/>
            </a:xfrm>
            <a:prstGeom prst="line">
              <a:avLst/>
            </a:prstGeom>
            <a:grpFill/>
            <a:ln w="12700">
              <a:solidFill>
                <a:schemeClr val="tx1"/>
              </a:solidFill>
              <a:round/>
              <a:headEnd/>
              <a:tailEnd/>
            </a:ln>
          </p:spPr>
          <p:txBody>
            <a:bodyPr wrap="none" lIns="90000" tIns="46800" rIns="90000" bIns="46800" anchor="ctr"/>
            <a:lstStyle/>
            <a:p>
              <a:endParaRPr lang="zh-CN" altLang="en-US" sz="1400">
                <a:solidFill>
                  <a:srgbClr val="000000"/>
                </a:solidFill>
              </a:endParaRPr>
            </a:p>
          </p:txBody>
        </p:sp>
        <p:sp>
          <p:nvSpPr>
            <p:cNvPr id="43032" name="Line 15"/>
            <p:cNvSpPr>
              <a:spLocks noChangeShapeType="1"/>
            </p:cNvSpPr>
            <p:nvPr/>
          </p:nvSpPr>
          <p:spPr bwMode="auto">
            <a:xfrm>
              <a:off x="2880" y="768"/>
              <a:ext cx="0" cy="2976"/>
            </a:xfrm>
            <a:prstGeom prst="line">
              <a:avLst/>
            </a:prstGeom>
            <a:grpFill/>
            <a:ln w="28575" cap="sq">
              <a:solidFill>
                <a:schemeClr val="tx1"/>
              </a:solidFill>
              <a:round/>
              <a:headEnd/>
              <a:tailEnd/>
            </a:ln>
          </p:spPr>
          <p:txBody>
            <a:bodyPr wrap="none" lIns="90000" tIns="46800" rIns="90000" bIns="46800" anchor="ctr"/>
            <a:lstStyle/>
            <a:p>
              <a:endParaRPr lang="zh-CN" altLang="en-US" sz="1400">
                <a:solidFill>
                  <a:srgbClr val="000000"/>
                </a:solidFill>
              </a:endParaRPr>
            </a:p>
          </p:txBody>
        </p:sp>
      </p:grpSp>
      <p:grpSp>
        <p:nvGrpSpPr>
          <p:cNvPr id="2" name="组合 1"/>
          <p:cNvGrpSpPr/>
          <p:nvPr/>
        </p:nvGrpSpPr>
        <p:grpSpPr>
          <a:xfrm>
            <a:off x="6334510" y="773215"/>
            <a:ext cx="2630111" cy="3771900"/>
            <a:chOff x="6334510" y="773215"/>
            <a:chExt cx="2630111" cy="3771900"/>
          </a:xfrm>
        </p:grpSpPr>
        <p:sp>
          <p:nvSpPr>
            <p:cNvPr id="43013" name="Rectangle 17"/>
            <p:cNvSpPr>
              <a:spLocks noChangeArrowheads="1"/>
            </p:cNvSpPr>
            <p:nvPr/>
          </p:nvSpPr>
          <p:spPr bwMode="auto">
            <a:xfrm>
              <a:off x="6334510" y="954932"/>
              <a:ext cx="1431776" cy="3417298"/>
            </a:xfrm>
            <a:prstGeom prst="rect">
              <a:avLst/>
            </a:prstGeom>
            <a:solidFill>
              <a:srgbClr val="FFFFCC"/>
            </a:solidFill>
            <a:ln w="28575">
              <a:noFill/>
              <a:miter lim="800000"/>
              <a:headEnd/>
              <a:tailEnd/>
            </a:ln>
          </p:spPr>
          <p:txBody>
            <a:bodyPr lIns="90000" tIns="46800" rIns="90000" bIns="46800"/>
            <a:lstStyle/>
            <a:p>
              <a:pPr>
                <a:lnSpc>
                  <a:spcPct val="0"/>
                </a:lnSpc>
                <a:spcBef>
                  <a:spcPct val="20000"/>
                </a:spcBef>
                <a:buClr>
                  <a:srgbClr val="CFDEF3"/>
                </a:buClr>
                <a:buSzPct val="90000"/>
                <a:buFont typeface="Monotype Sorts"/>
                <a:buNone/>
              </a:pPr>
              <a:endParaRPr lang="en-US" altLang="zh-CN" sz="1600" b="1" dirty="0">
                <a:solidFill>
                  <a:srgbClr val="000000"/>
                </a:solidFill>
                <a:latin typeface="Times New Roman" pitchFamily="18" charset="0"/>
              </a:endParaRPr>
            </a:p>
            <a:p>
              <a:pPr>
                <a:lnSpc>
                  <a:spcPct val="150000"/>
                </a:lnSpc>
                <a:spcBef>
                  <a:spcPct val="20000"/>
                </a:spcBef>
                <a:buClr>
                  <a:srgbClr val="CFDEF3"/>
                </a:buClr>
                <a:buSzPct val="90000"/>
                <a:buFont typeface="Monotype Sorts"/>
                <a:buNone/>
              </a:pPr>
              <a:r>
                <a:rPr lang="en-US" altLang="zh-CN" sz="1600" b="1" dirty="0">
                  <a:solidFill>
                    <a:srgbClr val="000000"/>
                  </a:solidFill>
                  <a:latin typeface="Times New Roman" pitchFamily="18" charset="0"/>
                </a:rPr>
                <a:t>⑥ </a:t>
              </a:r>
              <a:r>
                <a:rPr lang="en-US" altLang="zh-CN" sz="1600" b="1" dirty="0" err="1">
                  <a:solidFill>
                    <a:srgbClr val="000000"/>
                  </a:solidFill>
                  <a:latin typeface="Times New Roman" pitchFamily="18" charset="0"/>
                </a:rPr>
                <a:t>Sclock</a:t>
              </a:r>
              <a:r>
                <a:rPr lang="en-US" altLang="zh-CN" sz="1600" b="1" dirty="0">
                  <a:solidFill>
                    <a:srgbClr val="000000"/>
                  </a:solidFill>
                  <a:latin typeface="Times New Roman" pitchFamily="18" charset="0"/>
                </a:rPr>
                <a:t> A</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a:t>
              </a:r>
              <a:r>
                <a:rPr lang="zh-CN" altLang="en-US" sz="1600" b="1" dirty="0">
                  <a:solidFill>
                    <a:srgbClr val="000000"/>
                  </a:solidFill>
                  <a:latin typeface="Times New Roman" pitchFamily="18" charset="0"/>
                </a:rPr>
                <a:t>获得</a:t>
              </a:r>
            </a:p>
            <a:p>
              <a:pPr>
                <a:spcBef>
                  <a:spcPct val="20000"/>
                </a:spcBef>
                <a:buClr>
                  <a:srgbClr val="CFDEF3"/>
                </a:buClr>
                <a:buSzPct val="90000"/>
                <a:buFont typeface="Monotype Sorts"/>
                <a:buNone/>
              </a:pPr>
              <a:r>
                <a:rPr lang="zh-CN" altLang="en-US" sz="1600" b="1" dirty="0">
                  <a:solidFill>
                    <a:srgbClr val="000000"/>
                  </a:solidFill>
                  <a:latin typeface="Times New Roman" pitchFamily="18" charset="0"/>
                </a:rPr>
                <a:t>     读</a:t>
              </a:r>
              <a:r>
                <a:rPr lang="en-US" altLang="zh-CN" sz="1600" b="1" dirty="0">
                  <a:solidFill>
                    <a:srgbClr val="000000"/>
                  </a:solidFill>
                  <a:latin typeface="Times New Roman" pitchFamily="18" charset="0"/>
                </a:rPr>
                <a:t>A=50</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Unlock A</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a:t>
              </a:r>
              <a:r>
                <a:rPr lang="en-US" altLang="zh-CN" sz="1600" b="1" dirty="0" err="1">
                  <a:solidFill>
                    <a:srgbClr val="000000"/>
                  </a:solidFill>
                  <a:latin typeface="Times New Roman" pitchFamily="18" charset="0"/>
                </a:rPr>
                <a:t>Sclock</a:t>
              </a:r>
              <a:r>
                <a:rPr lang="en-US" altLang="zh-CN" sz="1600" b="1" dirty="0">
                  <a:solidFill>
                    <a:srgbClr val="000000"/>
                  </a:solidFill>
                  <a:latin typeface="Times New Roman" pitchFamily="18" charset="0"/>
                </a:rPr>
                <a:t> B</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a:t>
              </a:r>
              <a:r>
                <a:rPr lang="zh-CN" altLang="en-US" sz="1600" b="1" dirty="0">
                  <a:solidFill>
                    <a:srgbClr val="000000"/>
                  </a:solidFill>
                  <a:latin typeface="Times New Roman" pitchFamily="18" charset="0"/>
                </a:rPr>
                <a:t>获得</a:t>
              </a:r>
            </a:p>
            <a:p>
              <a:pPr>
                <a:spcBef>
                  <a:spcPct val="20000"/>
                </a:spcBef>
                <a:buClr>
                  <a:srgbClr val="CFDEF3"/>
                </a:buClr>
                <a:buSzPct val="90000"/>
                <a:buFont typeface="Monotype Sorts"/>
                <a:buNone/>
              </a:pPr>
              <a:r>
                <a:rPr lang="zh-CN" altLang="en-US" sz="1600" b="1" dirty="0">
                  <a:solidFill>
                    <a:srgbClr val="000000"/>
                  </a:solidFill>
                  <a:latin typeface="Times New Roman" pitchFamily="18" charset="0"/>
                </a:rPr>
                <a:t>     读</a:t>
              </a:r>
              <a:r>
                <a:rPr lang="en-US" altLang="zh-CN" sz="1600" b="1" dirty="0">
                  <a:solidFill>
                    <a:srgbClr val="000000"/>
                  </a:solidFill>
                  <a:latin typeface="Times New Roman" pitchFamily="18" charset="0"/>
                </a:rPr>
                <a:t>B=200</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Unlock  B</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a:t>
              </a:r>
              <a:r>
                <a:rPr lang="zh-CN" altLang="en-US" sz="1600" b="1" dirty="0">
                  <a:solidFill>
                    <a:srgbClr val="000000"/>
                  </a:solidFill>
                  <a:latin typeface="Times New Roman" pitchFamily="18" charset="0"/>
                </a:rPr>
                <a:t>求和</a:t>
              </a:r>
              <a:r>
                <a:rPr lang="en-US" altLang="zh-CN" sz="1600" b="1" dirty="0">
                  <a:solidFill>
                    <a:srgbClr val="000000"/>
                  </a:solidFill>
                  <a:latin typeface="Times New Roman" pitchFamily="18" charset="0"/>
                </a:rPr>
                <a:t>=250</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a:t>
              </a:r>
              <a:r>
                <a:rPr lang="zh-CN" altLang="en-US" sz="1600" b="1" dirty="0">
                  <a:solidFill>
                    <a:srgbClr val="000000"/>
                  </a:solidFill>
                  <a:latin typeface="Times New Roman" pitchFamily="18" charset="0"/>
                </a:rPr>
                <a:t>验算不对</a:t>
              </a:r>
              <a:r>
                <a:rPr lang="en-US" altLang="zh-CN" sz="1600" b="1" dirty="0">
                  <a:solidFill>
                    <a:srgbClr val="000000"/>
                  </a:solidFill>
                  <a:latin typeface="Times New Roman" pitchFamily="18" charset="0"/>
                </a:rPr>
                <a:t>)</a:t>
              </a:r>
            </a:p>
          </p:txBody>
        </p:sp>
        <p:sp>
          <p:nvSpPr>
            <p:cNvPr id="43014" name="Rectangle 18"/>
            <p:cNvSpPr>
              <a:spLocks noChangeArrowheads="1"/>
            </p:cNvSpPr>
            <p:nvPr/>
          </p:nvSpPr>
          <p:spPr bwMode="auto">
            <a:xfrm>
              <a:off x="7766286" y="1076077"/>
              <a:ext cx="1198334" cy="3469038"/>
            </a:xfrm>
            <a:prstGeom prst="rect">
              <a:avLst/>
            </a:prstGeom>
            <a:solidFill>
              <a:srgbClr val="FFFFCC"/>
            </a:solidFill>
            <a:ln w="28575">
              <a:noFill/>
              <a:miter lim="800000"/>
              <a:headEnd/>
              <a:tailEnd/>
            </a:ln>
          </p:spPr>
          <p:txBody>
            <a:bodyPr lIns="90000" tIns="46800" rIns="90000" bIns="46800"/>
            <a:lstStyle/>
            <a:p>
              <a:pPr algn="just">
                <a:spcBef>
                  <a:spcPct val="20000"/>
                </a:spcBef>
                <a:buClr>
                  <a:srgbClr val="CFDEF3"/>
                </a:buClr>
                <a:buSzPct val="90000"/>
                <a:buFont typeface="Monotype Sorts"/>
                <a:buNone/>
              </a:pPr>
              <a:r>
                <a:rPr lang="en-US" altLang="zh-CN" sz="1600" b="1">
                  <a:solidFill>
                    <a:srgbClr val="000000"/>
                  </a:solidFill>
                  <a:latin typeface="Times New Roman" pitchFamily="18" charset="0"/>
                  <a:cs typeface="Times New Roman" pitchFamily="18" charset="0"/>
                </a:rPr>
                <a:t>  </a:t>
              </a:r>
            </a:p>
            <a:p>
              <a:pPr algn="just">
                <a:spcBef>
                  <a:spcPct val="20000"/>
                </a:spcBef>
                <a:buClr>
                  <a:srgbClr val="CFDEF3"/>
                </a:buClr>
                <a:buSzPct val="90000"/>
                <a:buFont typeface="Monotype Sorts"/>
                <a:buNone/>
              </a:pPr>
              <a:endParaRPr lang="en-US" altLang="zh-CN" sz="1600" b="1">
                <a:solidFill>
                  <a:srgbClr val="000000"/>
                </a:solidFill>
                <a:latin typeface="Times New Roman" pitchFamily="18" charset="0"/>
                <a:cs typeface="Times New Roman" pitchFamily="18" charset="0"/>
              </a:endParaRPr>
            </a:p>
            <a:p>
              <a:pPr algn="just">
                <a:spcBef>
                  <a:spcPct val="20000"/>
                </a:spcBef>
                <a:buClr>
                  <a:srgbClr val="CFDEF3"/>
                </a:buClr>
                <a:buSzPct val="90000"/>
                <a:buFont typeface="Monotype Sorts"/>
                <a:buNone/>
              </a:pPr>
              <a:endParaRPr lang="en-US" altLang="zh-CN" sz="1600" b="1">
                <a:solidFill>
                  <a:srgbClr val="000000"/>
                </a:solidFill>
                <a:latin typeface="Times New Roman" pitchFamily="18" charset="0"/>
                <a:cs typeface="Times New Roman" pitchFamily="18" charset="0"/>
              </a:endParaRPr>
            </a:p>
            <a:p>
              <a:pPr algn="just">
                <a:spcBef>
                  <a:spcPct val="20000"/>
                </a:spcBef>
                <a:buClr>
                  <a:srgbClr val="CFDEF3"/>
                </a:buClr>
                <a:buSzPct val="90000"/>
                <a:buFont typeface="Monotype Sorts"/>
                <a:buNone/>
              </a:pPr>
              <a:r>
                <a:rPr lang="en-US" altLang="zh-CN" sz="1600" b="1">
                  <a:solidFill>
                    <a:srgbClr val="000000"/>
                  </a:solidFill>
                  <a:latin typeface="Times New Roman" pitchFamily="18" charset="0"/>
                </a:rPr>
                <a:t> </a:t>
              </a:r>
            </a:p>
            <a:p>
              <a:pPr algn="just">
                <a:spcBef>
                  <a:spcPct val="20000"/>
                </a:spcBef>
                <a:buClr>
                  <a:srgbClr val="CFDEF3"/>
                </a:buClr>
                <a:buSzPct val="90000"/>
                <a:buFont typeface="Monotype Sorts"/>
                <a:buNone/>
              </a:pPr>
              <a:endParaRPr lang="en-US" altLang="zh-CN" sz="1600" b="1">
                <a:solidFill>
                  <a:srgbClr val="000000"/>
                </a:solidFill>
                <a:latin typeface="Times New Roman" pitchFamily="18" charset="0"/>
              </a:endParaRPr>
            </a:p>
          </p:txBody>
        </p:sp>
        <p:sp>
          <p:nvSpPr>
            <p:cNvPr id="43015" name="Rectangle 19"/>
            <p:cNvSpPr>
              <a:spLocks noChangeArrowheads="1"/>
            </p:cNvSpPr>
            <p:nvPr/>
          </p:nvSpPr>
          <p:spPr bwMode="auto">
            <a:xfrm>
              <a:off x="7766287" y="773215"/>
              <a:ext cx="1198202" cy="286457"/>
            </a:xfrm>
            <a:prstGeom prst="rect">
              <a:avLst/>
            </a:prstGeom>
            <a:solidFill>
              <a:srgbClr val="FFFFCC"/>
            </a:solidFill>
            <a:ln w="28575">
              <a:noFill/>
              <a:miter lim="800000"/>
              <a:headEnd/>
              <a:tailEnd/>
            </a:ln>
          </p:spPr>
          <p:txBody>
            <a:bodyPr lIns="90000" tIns="46800" rIns="90000" bIns="46800"/>
            <a:lstStyle/>
            <a:p>
              <a:pPr>
                <a:spcBef>
                  <a:spcPct val="20000"/>
                </a:spcBef>
                <a:buClr>
                  <a:srgbClr val="CFDEF3"/>
                </a:buClr>
                <a:buSzPct val="90000"/>
                <a:buFont typeface="Monotype Sorts"/>
                <a:buNone/>
              </a:pPr>
              <a:r>
                <a:rPr lang="en-US" altLang="zh-CN" sz="1600" b="1">
                  <a:solidFill>
                    <a:srgbClr val="000000"/>
                  </a:solidFill>
                  <a:latin typeface="Times New Roman" pitchFamily="18" charset="0"/>
                </a:rPr>
                <a:t>T</a:t>
              </a:r>
              <a:r>
                <a:rPr lang="en-US" altLang="zh-CN" sz="1600" b="1" baseline="-25000">
                  <a:solidFill>
                    <a:srgbClr val="000000"/>
                  </a:solidFill>
                  <a:latin typeface="Times New Roman" pitchFamily="18" charset="0"/>
                </a:rPr>
                <a:t>2</a:t>
              </a:r>
            </a:p>
          </p:txBody>
        </p:sp>
        <p:sp>
          <p:nvSpPr>
            <p:cNvPr id="43016" name="Rectangle 20"/>
            <p:cNvSpPr>
              <a:spLocks noChangeArrowheads="1"/>
            </p:cNvSpPr>
            <p:nvPr/>
          </p:nvSpPr>
          <p:spPr bwMode="auto">
            <a:xfrm>
              <a:off x="6334510" y="773215"/>
              <a:ext cx="1431776" cy="286457"/>
            </a:xfrm>
            <a:prstGeom prst="rect">
              <a:avLst/>
            </a:prstGeom>
            <a:solidFill>
              <a:srgbClr val="FFFFCC"/>
            </a:solidFill>
            <a:ln w="28575">
              <a:noFill/>
              <a:miter lim="800000"/>
              <a:headEnd/>
              <a:tailEnd/>
            </a:ln>
          </p:spPr>
          <p:txBody>
            <a:bodyPr lIns="90000" tIns="46800" rIns="90000" bIns="46800"/>
            <a:lstStyle/>
            <a:p>
              <a:pPr>
                <a:spcBef>
                  <a:spcPct val="20000"/>
                </a:spcBef>
                <a:buClr>
                  <a:srgbClr val="CFDEF3"/>
                </a:buClr>
                <a:buSzPct val="90000"/>
                <a:buFont typeface="Monotype Sorts"/>
                <a:buNone/>
              </a:pPr>
              <a:r>
                <a:rPr lang="en-US" altLang="zh-CN" sz="1600" b="1">
                  <a:solidFill>
                    <a:srgbClr val="000000"/>
                  </a:solidFill>
                  <a:latin typeface="Times New Roman" pitchFamily="18" charset="0"/>
                </a:rPr>
                <a:t>T</a:t>
              </a:r>
              <a:r>
                <a:rPr lang="en-US" altLang="zh-CN" sz="1600" b="1" baseline="-25000">
                  <a:solidFill>
                    <a:srgbClr val="000000"/>
                  </a:solidFill>
                  <a:latin typeface="Times New Roman" pitchFamily="18" charset="0"/>
                </a:rPr>
                <a:t>1 </a:t>
              </a:r>
              <a:r>
                <a:rPr lang="en-US" altLang="zh-CN" sz="1600" b="1">
                  <a:solidFill>
                    <a:srgbClr val="000000"/>
                  </a:solidFill>
                  <a:latin typeface="Times New Roman" pitchFamily="18" charset="0"/>
                </a:rPr>
                <a:t>(</a:t>
              </a:r>
              <a:r>
                <a:rPr lang="zh-CN" altLang="en-US" sz="1600" b="1">
                  <a:solidFill>
                    <a:srgbClr val="000000"/>
                  </a:solidFill>
                  <a:latin typeface="Times New Roman" pitchFamily="18" charset="0"/>
                </a:rPr>
                <a:t>续</a:t>
              </a:r>
              <a:r>
                <a:rPr lang="en-US" altLang="zh-CN" sz="1600" b="1">
                  <a:solidFill>
                    <a:srgbClr val="000000"/>
                  </a:solidFill>
                  <a:latin typeface="Times New Roman" pitchFamily="18" charset="0"/>
                </a:rPr>
                <a:t>)</a:t>
              </a:r>
            </a:p>
          </p:txBody>
        </p:sp>
        <p:sp>
          <p:nvSpPr>
            <p:cNvPr id="43017" name="Line 21"/>
            <p:cNvSpPr>
              <a:spLocks noChangeShapeType="1"/>
            </p:cNvSpPr>
            <p:nvPr/>
          </p:nvSpPr>
          <p:spPr bwMode="auto">
            <a:xfrm>
              <a:off x="6334510" y="773215"/>
              <a:ext cx="2630110" cy="0"/>
            </a:xfrm>
            <a:prstGeom prst="line">
              <a:avLst/>
            </a:prstGeom>
            <a:solidFill>
              <a:srgbClr val="FFFFCC"/>
            </a:solidFill>
            <a:ln w="28575" cap="sq">
              <a:solidFill>
                <a:schemeClr val="tx1"/>
              </a:solidFill>
              <a:round/>
              <a:headEnd/>
              <a:tailEnd/>
            </a:ln>
          </p:spPr>
          <p:txBody>
            <a:bodyPr wrap="none" lIns="90000" tIns="46800" rIns="90000" bIns="46800" anchor="ctr"/>
            <a:lstStyle/>
            <a:p>
              <a:endParaRPr lang="zh-CN" altLang="en-US" sz="1600">
                <a:solidFill>
                  <a:srgbClr val="000000"/>
                </a:solidFill>
              </a:endParaRPr>
            </a:p>
          </p:txBody>
        </p:sp>
        <p:sp>
          <p:nvSpPr>
            <p:cNvPr id="43018" name="Line 22"/>
            <p:cNvSpPr>
              <a:spLocks noChangeShapeType="1"/>
            </p:cNvSpPr>
            <p:nvPr/>
          </p:nvSpPr>
          <p:spPr bwMode="auto">
            <a:xfrm>
              <a:off x="6334511" y="1059672"/>
              <a:ext cx="2630110" cy="0"/>
            </a:xfrm>
            <a:prstGeom prst="line">
              <a:avLst/>
            </a:prstGeom>
            <a:solidFill>
              <a:srgbClr val="FFFFCC"/>
            </a:solidFill>
            <a:ln w="12700">
              <a:solidFill>
                <a:schemeClr val="tx1"/>
              </a:solidFill>
              <a:round/>
              <a:headEnd/>
              <a:tailEnd/>
            </a:ln>
          </p:spPr>
          <p:txBody>
            <a:bodyPr wrap="none" lIns="90000" tIns="46800" rIns="90000" bIns="46800" anchor="ctr"/>
            <a:lstStyle/>
            <a:p>
              <a:endParaRPr lang="zh-CN" altLang="en-US" sz="1600">
                <a:solidFill>
                  <a:srgbClr val="000000"/>
                </a:solidFill>
              </a:endParaRPr>
            </a:p>
          </p:txBody>
        </p:sp>
        <p:sp>
          <p:nvSpPr>
            <p:cNvPr id="43019" name="Line 23"/>
            <p:cNvSpPr>
              <a:spLocks noChangeShapeType="1"/>
            </p:cNvSpPr>
            <p:nvPr/>
          </p:nvSpPr>
          <p:spPr bwMode="auto">
            <a:xfrm>
              <a:off x="6334510" y="4528710"/>
              <a:ext cx="2630110" cy="0"/>
            </a:xfrm>
            <a:prstGeom prst="line">
              <a:avLst/>
            </a:prstGeom>
            <a:solidFill>
              <a:srgbClr val="FFFFCC"/>
            </a:solidFill>
            <a:ln w="28575" cap="sq">
              <a:solidFill>
                <a:schemeClr val="tx1"/>
              </a:solidFill>
              <a:round/>
              <a:headEnd/>
              <a:tailEnd/>
            </a:ln>
          </p:spPr>
          <p:txBody>
            <a:bodyPr wrap="none" lIns="90000" tIns="46800" rIns="90000" bIns="46800" anchor="ctr"/>
            <a:lstStyle/>
            <a:p>
              <a:endParaRPr lang="zh-CN" altLang="en-US" sz="1600">
                <a:solidFill>
                  <a:srgbClr val="000000"/>
                </a:solidFill>
              </a:endParaRPr>
            </a:p>
          </p:txBody>
        </p:sp>
        <p:sp>
          <p:nvSpPr>
            <p:cNvPr id="43020" name="Line 24"/>
            <p:cNvSpPr>
              <a:spLocks noChangeShapeType="1"/>
            </p:cNvSpPr>
            <p:nvPr/>
          </p:nvSpPr>
          <p:spPr bwMode="auto">
            <a:xfrm>
              <a:off x="6334510" y="773215"/>
              <a:ext cx="0" cy="3755495"/>
            </a:xfrm>
            <a:prstGeom prst="line">
              <a:avLst/>
            </a:prstGeom>
            <a:solidFill>
              <a:srgbClr val="FFFFCC"/>
            </a:solidFill>
            <a:ln w="28575" cap="sq">
              <a:solidFill>
                <a:schemeClr val="tx1"/>
              </a:solidFill>
              <a:round/>
              <a:headEnd/>
              <a:tailEnd/>
            </a:ln>
          </p:spPr>
          <p:txBody>
            <a:bodyPr wrap="none" lIns="90000" tIns="46800" rIns="90000" bIns="46800" anchor="ctr"/>
            <a:lstStyle/>
            <a:p>
              <a:endParaRPr lang="zh-CN" altLang="en-US" sz="1600">
                <a:solidFill>
                  <a:srgbClr val="000000"/>
                </a:solidFill>
              </a:endParaRPr>
            </a:p>
          </p:txBody>
        </p:sp>
        <p:sp>
          <p:nvSpPr>
            <p:cNvPr id="43021" name="Line 25"/>
            <p:cNvSpPr>
              <a:spLocks noChangeShapeType="1"/>
            </p:cNvSpPr>
            <p:nvPr/>
          </p:nvSpPr>
          <p:spPr bwMode="auto">
            <a:xfrm>
              <a:off x="7766286" y="773215"/>
              <a:ext cx="0" cy="3755495"/>
            </a:xfrm>
            <a:prstGeom prst="line">
              <a:avLst/>
            </a:prstGeom>
            <a:solidFill>
              <a:srgbClr val="FFFFCC"/>
            </a:solidFill>
            <a:ln w="12700">
              <a:solidFill>
                <a:schemeClr val="tx1"/>
              </a:solidFill>
              <a:round/>
              <a:headEnd/>
              <a:tailEnd/>
            </a:ln>
          </p:spPr>
          <p:txBody>
            <a:bodyPr wrap="none" lIns="90000" tIns="46800" rIns="90000" bIns="46800" anchor="ctr"/>
            <a:lstStyle/>
            <a:p>
              <a:endParaRPr lang="zh-CN" altLang="en-US" sz="1600">
                <a:solidFill>
                  <a:srgbClr val="000000"/>
                </a:solidFill>
              </a:endParaRPr>
            </a:p>
          </p:txBody>
        </p:sp>
        <p:sp>
          <p:nvSpPr>
            <p:cNvPr id="43022" name="Line 26"/>
            <p:cNvSpPr>
              <a:spLocks noChangeShapeType="1"/>
            </p:cNvSpPr>
            <p:nvPr/>
          </p:nvSpPr>
          <p:spPr bwMode="auto">
            <a:xfrm>
              <a:off x="8964620" y="773215"/>
              <a:ext cx="0" cy="3742876"/>
            </a:xfrm>
            <a:prstGeom prst="line">
              <a:avLst/>
            </a:prstGeom>
            <a:solidFill>
              <a:srgbClr val="FFFFCC"/>
            </a:solidFill>
            <a:ln w="28575" cap="sq">
              <a:solidFill>
                <a:schemeClr val="tx1"/>
              </a:solidFill>
              <a:round/>
              <a:headEnd/>
              <a:tailEnd/>
            </a:ln>
          </p:spPr>
          <p:txBody>
            <a:bodyPr wrap="none" lIns="90000" tIns="46800" rIns="90000" bIns="46800" anchor="ctr"/>
            <a:lstStyle/>
            <a:p>
              <a:endParaRPr lang="zh-CN" altLang="en-US" sz="1600">
                <a:solidFill>
                  <a:srgbClr val="000000"/>
                </a:solidFill>
              </a:endParaRPr>
            </a:p>
          </p:txBody>
        </p:sp>
      </p:grpSp>
      <p:sp>
        <p:nvSpPr>
          <p:cNvPr id="27" name="矩形 26"/>
          <p:cNvSpPr/>
          <p:nvPr/>
        </p:nvSpPr>
        <p:spPr bwMode="auto">
          <a:xfrm>
            <a:off x="6372200" y="4372231"/>
            <a:ext cx="1394086" cy="143736"/>
          </a:xfrm>
          <a:prstGeom prst="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28" name="Rectangle 14"/>
          <p:cNvSpPr>
            <a:spLocks noChangeArrowheads="1"/>
          </p:cNvSpPr>
          <p:nvPr/>
        </p:nvSpPr>
        <p:spPr bwMode="auto">
          <a:xfrm>
            <a:off x="467544" y="4490814"/>
            <a:ext cx="2590800" cy="457200"/>
          </a:xfrm>
          <a:prstGeom prst="rect">
            <a:avLst/>
          </a:prstGeom>
          <a:noFill/>
          <a:ln w="28575">
            <a:noFill/>
            <a:miter lim="800000"/>
            <a:headEnd/>
            <a:tailEnd/>
          </a:ln>
          <a:effectLst/>
        </p:spPr>
        <p:txBody>
          <a:bodyPr wrap="none" lIns="90000" tIns="46800" rIns="90000" bIns="46800" anchor="ctr"/>
          <a:lstStyle/>
          <a:p>
            <a:pPr algn="ctr" eaLnBrk="0" hangingPunct="0"/>
            <a:r>
              <a:rPr lang="zh-CN" altLang="en-US" sz="1400" b="1" dirty="0">
                <a:solidFill>
                  <a:srgbClr val="000000"/>
                </a:solidFill>
              </a:rPr>
              <a:t>不可重复读</a:t>
            </a:r>
          </a:p>
        </p:txBody>
      </p:sp>
      <p:graphicFrame>
        <p:nvGraphicFramePr>
          <p:cNvPr id="29" name="Group 4"/>
          <p:cNvGraphicFramePr>
            <a:graphicFrameLocks noGrp="1"/>
          </p:cNvGraphicFramePr>
          <p:nvPr>
            <p:ph sz="half" idx="4294967295"/>
            <p:extLst>
              <p:ext uri="{D42A27DB-BD31-4B8C-83A1-F6EECF244321}">
                <p14:modId xmlns:p14="http://schemas.microsoft.com/office/powerpoint/2010/main" val="2811930920"/>
              </p:ext>
            </p:extLst>
          </p:nvPr>
        </p:nvGraphicFramePr>
        <p:xfrm>
          <a:off x="461876" y="878125"/>
          <a:ext cx="2599010" cy="3621093"/>
        </p:xfrm>
        <a:graphic>
          <a:graphicData uri="http://schemas.openxmlformats.org/drawingml/2006/table">
            <a:tbl>
              <a:tblPr/>
              <a:tblGrid>
                <a:gridCol w="1302866">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34517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4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4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R(A)=50</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R(B)=100</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②</a:t>
                      </a:r>
                      <a:endParaRPr kumimoji="0" lang="en-US" sz="14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R(B)=100</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3275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B←B*2</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32759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altLang="zh-CN"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t>
                      </a: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(B)=200</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③  R(A)=50</a:t>
                      </a:r>
                      <a:endParaRPr kumimoji="0" lang="en-US" sz="14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R(B)=200</a:t>
                      </a:r>
                      <a:endParaRPr kumimoji="0" lang="en-US" sz="14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=250</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32759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验算不对</a:t>
                      </a:r>
                      <a:r>
                        <a:rPr kumimoji="0" lang="en-US" sz="1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en-US" sz="14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5" marB="34285"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marT="34285" marB="34285"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bl>
          </a:graphicData>
        </a:graphic>
      </p:graphicFrame>
      <p:sp>
        <p:nvSpPr>
          <p:cNvPr id="30" name="椭圆 29"/>
          <p:cNvSpPr/>
          <p:nvPr/>
        </p:nvSpPr>
        <p:spPr bwMode="auto">
          <a:xfrm>
            <a:off x="544161" y="1203598"/>
            <a:ext cx="1147519" cy="108096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400">
              <a:solidFill>
                <a:srgbClr val="000000"/>
              </a:solidFill>
            </a:endParaRPr>
          </a:p>
        </p:txBody>
      </p:sp>
      <p:sp>
        <p:nvSpPr>
          <p:cNvPr id="31" name="椭圆 30"/>
          <p:cNvSpPr/>
          <p:nvPr/>
        </p:nvSpPr>
        <p:spPr bwMode="auto">
          <a:xfrm>
            <a:off x="1907704" y="2135500"/>
            <a:ext cx="1080120" cy="108096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400">
              <a:solidFill>
                <a:srgbClr val="000000"/>
              </a:solidFill>
            </a:endParaRPr>
          </a:p>
        </p:txBody>
      </p:sp>
      <p:sp>
        <p:nvSpPr>
          <p:cNvPr id="32" name="椭圆 31"/>
          <p:cNvSpPr/>
          <p:nvPr/>
        </p:nvSpPr>
        <p:spPr bwMode="auto">
          <a:xfrm>
            <a:off x="611560" y="3117429"/>
            <a:ext cx="1080120" cy="147507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400">
              <a:solidFill>
                <a:srgbClr val="000000"/>
              </a:solidFill>
            </a:endParaRPr>
          </a:p>
        </p:txBody>
      </p:sp>
      <p:sp>
        <p:nvSpPr>
          <p:cNvPr id="33" name="椭圆 32"/>
          <p:cNvSpPr/>
          <p:nvPr/>
        </p:nvSpPr>
        <p:spPr bwMode="auto">
          <a:xfrm>
            <a:off x="3419872" y="987574"/>
            <a:ext cx="1080120" cy="103069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34" name="椭圆 33"/>
          <p:cNvSpPr/>
          <p:nvPr/>
        </p:nvSpPr>
        <p:spPr bwMode="auto">
          <a:xfrm>
            <a:off x="3492263" y="2058018"/>
            <a:ext cx="1080120" cy="513731"/>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46" name="椭圆 45"/>
          <p:cNvSpPr/>
          <p:nvPr/>
        </p:nvSpPr>
        <p:spPr bwMode="auto">
          <a:xfrm>
            <a:off x="4644008" y="2570310"/>
            <a:ext cx="927337" cy="72152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47" name="椭圆 46"/>
          <p:cNvSpPr/>
          <p:nvPr/>
        </p:nvSpPr>
        <p:spPr bwMode="auto">
          <a:xfrm>
            <a:off x="3496263" y="2756668"/>
            <a:ext cx="927337" cy="895201"/>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48" name="椭圆 47"/>
          <p:cNvSpPr/>
          <p:nvPr/>
        </p:nvSpPr>
        <p:spPr bwMode="auto">
          <a:xfrm>
            <a:off x="4572383" y="3507854"/>
            <a:ext cx="1223753" cy="1306483"/>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49" name="椭圆 48"/>
          <p:cNvSpPr/>
          <p:nvPr/>
        </p:nvSpPr>
        <p:spPr bwMode="auto">
          <a:xfrm>
            <a:off x="6334511" y="1055971"/>
            <a:ext cx="1461080" cy="3315979"/>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sp>
        <p:nvSpPr>
          <p:cNvPr id="51" name="爆炸形 1 50"/>
          <p:cNvSpPr/>
          <p:nvPr/>
        </p:nvSpPr>
        <p:spPr bwMode="auto">
          <a:xfrm>
            <a:off x="6887616" y="4011393"/>
            <a:ext cx="2076872" cy="864613"/>
          </a:xfrm>
          <a:prstGeom prst="irregularSeal1">
            <a:avLst/>
          </a:prstGeom>
          <a:solidFill>
            <a:srgbClr val="00B0F0"/>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400" b="1" dirty="0">
                <a:solidFill>
                  <a:srgbClr val="FFFFFF"/>
                </a:solidFill>
              </a:rPr>
              <a:t>不可重复读</a:t>
            </a:r>
          </a:p>
          <a:p>
            <a:endParaRPr lang="zh-CN" altLang="en-US" sz="2000" dirty="0">
              <a:solidFill>
                <a:srgbClr val="000000"/>
              </a:solidFill>
            </a:endParaRPr>
          </a:p>
        </p:txBody>
      </p:sp>
    </p:spTree>
    <p:extLst>
      <p:ext uri="{BB962C8B-B14F-4D97-AF65-F5344CB8AC3E}">
        <p14:creationId xmlns:p14="http://schemas.microsoft.com/office/powerpoint/2010/main" val="321838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heel(1)">
                                      <p:cBhvr>
                                        <p:cTn id="11" dur="2000"/>
                                        <p:tgtEl>
                                          <p:spTgt spid="31"/>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heel(1)">
                                      <p:cBhvr>
                                        <p:cTn id="15" dur="2000"/>
                                        <p:tgtEl>
                                          <p:spTgt spid="3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0"/>
                                        </p:tgtEl>
                                      </p:cBhvr>
                                    </p:animEffect>
                                    <p:set>
                                      <p:cBhvr>
                                        <p:cTn id="20" dur="1" fill="hold">
                                          <p:stCondLst>
                                            <p:cond delay="499"/>
                                          </p:stCondLst>
                                        </p:cTn>
                                        <p:tgtEl>
                                          <p:spTgt spid="30"/>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31"/>
                                        </p:tgtEl>
                                      </p:cBhvr>
                                    </p:animEffect>
                                    <p:set>
                                      <p:cBhvr>
                                        <p:cTn id="23" dur="1" fill="hold">
                                          <p:stCondLst>
                                            <p:cond delay="499"/>
                                          </p:stCondLst>
                                        </p:cTn>
                                        <p:tgtEl>
                                          <p:spTgt spid="3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32"/>
                                        </p:tgtEl>
                                      </p:cBhvr>
                                    </p:animEffect>
                                    <p:set>
                                      <p:cBhvr>
                                        <p:cTn id="26" dur="1" fill="hold">
                                          <p:stCondLst>
                                            <p:cond delay="499"/>
                                          </p:stCondLst>
                                        </p:cTn>
                                        <p:tgtEl>
                                          <p:spTgt spid="32"/>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43011"/>
                                        </p:tgtEl>
                                        <p:attrNameLst>
                                          <p:attrName>style.visibility</p:attrName>
                                        </p:attrNameLst>
                                      </p:cBhvr>
                                      <p:to>
                                        <p:strVal val="visible"/>
                                      </p:to>
                                    </p:set>
                                    <p:animEffect transition="in" filter="fade">
                                      <p:cBhvr>
                                        <p:cTn id="29" dur="500"/>
                                        <p:tgtEl>
                                          <p:spTgt spid="43011"/>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heel(1)">
                                      <p:cBhvr>
                                        <p:cTn id="38" dur="20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par>
                                <p:cTn id="44" presetID="21" presetClass="entr" presetSubtype="1"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heel(1)">
                                      <p:cBhvr>
                                        <p:cTn id="46" dur="20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par>
                                <p:cTn id="52" presetID="21" presetClass="entr" presetSubtype="1"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heel(1)">
                                      <p:cBhvr>
                                        <p:cTn id="54" dur="2000"/>
                                        <p:tgtEl>
                                          <p:spTgt spid="4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1" nodeType="clickEffect">
                                  <p:stCondLst>
                                    <p:cond delay="0"/>
                                  </p:stCondLst>
                                  <p:childTnLst>
                                    <p:animEffect transition="out" filter="fade">
                                      <p:cBhvr>
                                        <p:cTn id="58" dur="500"/>
                                        <p:tgtEl>
                                          <p:spTgt spid="46"/>
                                        </p:tgtEl>
                                      </p:cBhvr>
                                    </p:animEffect>
                                    <p:set>
                                      <p:cBhvr>
                                        <p:cTn id="59" dur="1" fill="hold">
                                          <p:stCondLst>
                                            <p:cond delay="499"/>
                                          </p:stCondLst>
                                        </p:cTn>
                                        <p:tgtEl>
                                          <p:spTgt spid="46"/>
                                        </p:tgtEl>
                                        <p:attrNameLst>
                                          <p:attrName>style.visibility</p:attrName>
                                        </p:attrNameLst>
                                      </p:cBhvr>
                                      <p:to>
                                        <p:strVal val="hidden"/>
                                      </p:to>
                                    </p:set>
                                  </p:childTnLst>
                                </p:cTn>
                              </p:par>
                              <p:par>
                                <p:cTn id="60" presetID="21" presetClass="entr" presetSubtype="1" fill="hold" grpId="0" nodeType="with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heel(1)">
                                      <p:cBhvr>
                                        <p:cTn id="62" dur="2000"/>
                                        <p:tgtEl>
                                          <p:spTgt spid="4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1" nodeType="clickEffect">
                                  <p:stCondLst>
                                    <p:cond delay="0"/>
                                  </p:stCondLst>
                                  <p:childTnLst>
                                    <p:animEffect transition="out" filter="fade">
                                      <p:cBhvr>
                                        <p:cTn id="66" dur="500"/>
                                        <p:tgtEl>
                                          <p:spTgt spid="47"/>
                                        </p:tgtEl>
                                      </p:cBhvr>
                                    </p:animEffect>
                                    <p:set>
                                      <p:cBhvr>
                                        <p:cTn id="67" dur="1" fill="hold">
                                          <p:stCondLst>
                                            <p:cond delay="499"/>
                                          </p:stCondLst>
                                        </p:cTn>
                                        <p:tgtEl>
                                          <p:spTgt spid="47"/>
                                        </p:tgtEl>
                                        <p:attrNameLst>
                                          <p:attrName>style.visibility</p:attrName>
                                        </p:attrNameLst>
                                      </p:cBhvr>
                                      <p:to>
                                        <p:strVal val="hidden"/>
                                      </p:to>
                                    </p:set>
                                  </p:childTnLst>
                                </p:cTn>
                              </p:par>
                              <p:par>
                                <p:cTn id="68" presetID="21" presetClass="entr" presetSubtype="1"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wheel(1)">
                                      <p:cBhvr>
                                        <p:cTn id="70" dur="2000"/>
                                        <p:tgtEl>
                                          <p:spTgt spid="4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48"/>
                                        </p:tgtEl>
                                      </p:cBhvr>
                                    </p:animEffect>
                                    <p:set>
                                      <p:cBhvr>
                                        <p:cTn id="75" dur="1" fill="hold">
                                          <p:stCondLst>
                                            <p:cond delay="499"/>
                                          </p:stCondLst>
                                        </p:cTn>
                                        <p:tgtEl>
                                          <p:spTgt spid="48"/>
                                        </p:tgtEl>
                                        <p:attrNameLst>
                                          <p:attrName>style.visibility</p:attrName>
                                        </p:attrNameLst>
                                      </p:cBhvr>
                                      <p:to>
                                        <p:strVal val="hidden"/>
                                      </p:to>
                                    </p:set>
                                  </p:childTnLst>
                                </p:cTn>
                              </p:par>
                              <p:par>
                                <p:cTn id="76" presetID="21" presetClass="entr" presetSubtype="1" fill="hold" grpId="0" nodeType="withEffect">
                                  <p:stCondLst>
                                    <p:cond delay="0"/>
                                  </p:stCondLst>
                                  <p:childTnLst>
                                    <p:set>
                                      <p:cBhvr>
                                        <p:cTn id="77" dur="1" fill="hold">
                                          <p:stCondLst>
                                            <p:cond delay="0"/>
                                          </p:stCondLst>
                                        </p:cTn>
                                        <p:tgtEl>
                                          <p:spTgt spid="49"/>
                                        </p:tgtEl>
                                        <p:attrNameLst>
                                          <p:attrName>style.visibility</p:attrName>
                                        </p:attrNameLst>
                                      </p:cBhvr>
                                      <p:to>
                                        <p:strVal val="visible"/>
                                      </p:to>
                                    </p:set>
                                    <p:animEffect transition="in" filter="wheel(1)">
                                      <p:cBhvr>
                                        <p:cTn id="78" dur="2000"/>
                                        <p:tgtEl>
                                          <p:spTgt spid="4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xit" presetSubtype="0" fill="hold" grpId="1" nodeType="clickEffect">
                                  <p:stCondLst>
                                    <p:cond delay="0"/>
                                  </p:stCondLst>
                                  <p:childTnLst>
                                    <p:animEffect transition="out" filter="fade">
                                      <p:cBhvr>
                                        <p:cTn id="82" dur="500"/>
                                        <p:tgtEl>
                                          <p:spTgt spid="49"/>
                                        </p:tgtEl>
                                      </p:cBhvr>
                                    </p:animEffect>
                                    <p:set>
                                      <p:cBhvr>
                                        <p:cTn id="83" dur="1" fill="hold">
                                          <p:stCondLst>
                                            <p:cond delay="499"/>
                                          </p:stCondLst>
                                        </p:cTn>
                                        <p:tgtEl>
                                          <p:spTgt spid="49"/>
                                        </p:tgtEl>
                                        <p:attrNameLst>
                                          <p:attrName>style.visibility</p:attrName>
                                        </p:attrNameLst>
                                      </p:cBhvr>
                                      <p:to>
                                        <p:strVal val="hidden"/>
                                      </p:to>
                                    </p:set>
                                  </p:childTnLst>
                                </p:cTn>
                              </p:par>
                              <p:par>
                                <p:cTn id="84" presetID="10" presetClass="entr" presetSubtype="0" fill="hold" grpId="0" nodeType="withEffect">
                                  <p:stCondLst>
                                    <p:cond delay="0"/>
                                  </p:stCondLst>
                                  <p:childTnLst>
                                    <p:set>
                                      <p:cBhvr>
                                        <p:cTn id="85" dur="1" fill="hold">
                                          <p:stCondLst>
                                            <p:cond delay="0"/>
                                          </p:stCondLst>
                                        </p:cTn>
                                        <p:tgtEl>
                                          <p:spTgt spid="51"/>
                                        </p:tgtEl>
                                        <p:attrNameLst>
                                          <p:attrName>style.visibility</p:attrName>
                                        </p:attrNameLst>
                                      </p:cBhvr>
                                      <p:to>
                                        <p:strVal val="visible"/>
                                      </p:to>
                                    </p:set>
                                    <p:animEffect transition="in" filter="fade">
                                      <p:cBhvr>
                                        <p:cTn id="8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46" grpId="0" animBg="1"/>
      <p:bldP spid="46" grpId="1" animBg="1"/>
      <p:bldP spid="47" grpId="0" animBg="1"/>
      <p:bldP spid="47" grpId="1" animBg="1"/>
      <p:bldP spid="48" grpId="0" animBg="1"/>
      <p:bldP spid="48" grpId="1" animBg="1"/>
      <p:bldP spid="49" grpId="0" animBg="1"/>
      <p:bldP spid="49" grpId="1" animBg="1"/>
      <p:bldP spid="5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z="3600"/>
              <a:t>并发控制（续）</a:t>
            </a:r>
          </a:p>
        </p:txBody>
      </p:sp>
      <p:sp>
        <p:nvSpPr>
          <p:cNvPr id="6147" name="Rectangle 3"/>
          <p:cNvSpPr>
            <a:spLocks noGrp="1" noChangeArrowheads="1"/>
          </p:cNvSpPr>
          <p:nvPr>
            <p:ph type="body" idx="1"/>
          </p:nvPr>
        </p:nvSpPr>
        <p:spPr>
          <a:xfrm>
            <a:off x="457200" y="823913"/>
            <a:ext cx="8229600" cy="3822700"/>
          </a:xfrm>
        </p:spPr>
        <p:txBody>
          <a:bodyPr/>
          <a:lstStyle/>
          <a:p>
            <a:pPr algn="just" eaLnBrk="1" hangingPunct="1">
              <a:spcBef>
                <a:spcPct val="0"/>
              </a:spcBef>
              <a:spcAft>
                <a:spcPts val="600"/>
              </a:spcAft>
              <a:buFont typeface="Wingdings" pitchFamily="2" charset="2"/>
              <a:buNone/>
            </a:pPr>
            <a:r>
              <a:rPr lang="en-US" altLang="zh-CN" sz="2400" dirty="0"/>
              <a:t> </a:t>
            </a:r>
            <a:r>
              <a:rPr lang="zh-CN" altLang="en-US" sz="2400" dirty="0"/>
              <a:t>（</a:t>
            </a:r>
            <a:r>
              <a:rPr lang="en-US" altLang="zh-CN" sz="2400" dirty="0"/>
              <a:t>3</a:t>
            </a:r>
            <a:r>
              <a:rPr lang="zh-CN" altLang="en-US" sz="2400" dirty="0"/>
              <a:t>）同时并发方式（</a:t>
            </a:r>
            <a:r>
              <a:rPr lang="en-US" altLang="zh-CN" sz="2400" dirty="0"/>
              <a:t>simultaneous  concurrency</a:t>
            </a:r>
            <a:r>
              <a:rPr lang="zh-CN" altLang="en-US" sz="2400" dirty="0"/>
              <a:t>）</a:t>
            </a:r>
          </a:p>
          <a:p>
            <a:pPr lvl="1" algn="just" eaLnBrk="1" hangingPunct="1">
              <a:lnSpc>
                <a:spcPct val="120000"/>
              </a:lnSpc>
              <a:spcBef>
                <a:spcPts val="0"/>
              </a:spcBef>
              <a:spcAft>
                <a:spcPts val="600"/>
              </a:spcAft>
            </a:pPr>
            <a:r>
              <a:rPr lang="zh-CN" altLang="en-US" dirty="0"/>
              <a:t>多处理机系统中，每个处理机可以运行一个事务，多个处理机可以同时运行多个事务，实现多个事务真正的并行运行</a:t>
            </a:r>
          </a:p>
          <a:p>
            <a:pPr lvl="1" algn="just" eaLnBrk="1" hangingPunct="1">
              <a:lnSpc>
                <a:spcPct val="120000"/>
              </a:lnSpc>
              <a:spcBef>
                <a:spcPts val="0"/>
              </a:spcBef>
              <a:spcAft>
                <a:spcPts val="600"/>
              </a:spcAft>
            </a:pPr>
            <a:r>
              <a:rPr lang="zh-CN" altLang="en-US" dirty="0"/>
              <a:t>最理想的并发方式，但受制于硬件环境</a:t>
            </a:r>
          </a:p>
          <a:p>
            <a:pPr lvl="1" algn="just" eaLnBrk="1" hangingPunct="1">
              <a:lnSpc>
                <a:spcPct val="120000"/>
              </a:lnSpc>
              <a:spcBef>
                <a:spcPts val="0"/>
              </a:spcBef>
              <a:spcAft>
                <a:spcPts val="600"/>
              </a:spcAft>
            </a:pPr>
            <a:r>
              <a:rPr lang="zh-CN" altLang="en-US" dirty="0"/>
              <a:t>更复杂的并发方式机制</a:t>
            </a:r>
            <a:endParaRPr lang="en-US" altLang="zh-CN" dirty="0"/>
          </a:p>
          <a:p>
            <a:pPr lvl="1" algn="just" eaLnBrk="1" hangingPunct="1">
              <a:spcBef>
                <a:spcPct val="0"/>
              </a:spcBef>
            </a:pPr>
            <a:endParaRPr lang="zh-CN" altLang="en-US" sz="1400" dirty="0"/>
          </a:p>
          <a:p>
            <a:pPr algn="just" eaLnBrk="1" hangingPunct="1">
              <a:spcBef>
                <a:spcPct val="0"/>
              </a:spcBef>
            </a:pPr>
            <a:r>
              <a:rPr lang="zh-CN" altLang="en-US" sz="2400" dirty="0"/>
              <a:t>本章讨论的数据库系统并发控制技术是以单处理机系统为基础的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wipe(left)">
                                      <p:cBhvr>
                                        <p:cTn id="7" dur="500"/>
                                        <p:tgtEl>
                                          <p:spTgt spid="61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wipe(left)">
                                      <p:cBhvr>
                                        <p:cTn id="12" dur="500"/>
                                        <p:tgtEl>
                                          <p:spTgt spid="61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wipe(left)">
                                      <p:cBhvr>
                                        <p:cTn id="17" dur="500"/>
                                        <p:tgtEl>
                                          <p:spTgt spid="614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7">
                                            <p:txEl>
                                              <p:pRg st="5" end="5"/>
                                            </p:txEl>
                                          </p:spTgt>
                                        </p:tgtEl>
                                        <p:attrNameLst>
                                          <p:attrName>style.visibility</p:attrName>
                                        </p:attrNameLst>
                                      </p:cBhvr>
                                      <p:to>
                                        <p:strVal val="visible"/>
                                      </p:to>
                                    </p:set>
                                    <p:animEffect transition="in" filter="wipe(left)">
                                      <p:cBhvr>
                                        <p:cTn id="22"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a:t>3. </a:t>
            </a:r>
            <a:r>
              <a:rPr lang="zh-CN" altLang="en-US" sz="3600"/>
              <a:t>三级封锁协议</a:t>
            </a:r>
          </a:p>
        </p:txBody>
      </p:sp>
      <p:sp>
        <p:nvSpPr>
          <p:cNvPr id="38915" name="Rectangle 3"/>
          <p:cNvSpPr>
            <a:spLocks noGrp="1" noChangeArrowheads="1"/>
          </p:cNvSpPr>
          <p:nvPr>
            <p:ph type="body" idx="4294967295"/>
          </p:nvPr>
        </p:nvSpPr>
        <p:spPr>
          <a:xfrm>
            <a:off x="457200" y="844550"/>
            <a:ext cx="8229600" cy="3898900"/>
          </a:xfrm>
        </p:spPr>
        <p:txBody>
          <a:bodyPr/>
          <a:lstStyle/>
          <a:p>
            <a:pPr eaLnBrk="1" hangingPunct="1">
              <a:lnSpc>
                <a:spcPct val="150000"/>
              </a:lnSpc>
            </a:pPr>
            <a:r>
              <a:rPr lang="zh-CN" altLang="en-US" dirty="0"/>
              <a:t>三级封锁协议</a:t>
            </a:r>
          </a:p>
          <a:p>
            <a:pPr lvl="1">
              <a:lnSpc>
                <a:spcPct val="150000"/>
              </a:lnSpc>
            </a:pPr>
            <a:r>
              <a:rPr lang="zh-CN" altLang="en-US" dirty="0"/>
              <a:t>一级封锁协议基础上，增加事务</a:t>
            </a:r>
            <a:r>
              <a:rPr lang="en-US" altLang="zh-CN" dirty="0"/>
              <a:t>T</a:t>
            </a:r>
            <a:r>
              <a:rPr lang="zh-CN" altLang="en-US" dirty="0"/>
              <a:t>在读取数据</a:t>
            </a:r>
            <a:r>
              <a:rPr lang="en-US" altLang="zh-CN" dirty="0"/>
              <a:t>R</a:t>
            </a:r>
            <a:r>
              <a:rPr lang="zh-CN" altLang="en-US" dirty="0"/>
              <a:t>之前必须先对其加</a:t>
            </a:r>
            <a:r>
              <a:rPr lang="en-US" altLang="zh-CN" dirty="0"/>
              <a:t>S</a:t>
            </a:r>
            <a:r>
              <a:rPr lang="zh-CN" altLang="en-US" dirty="0"/>
              <a:t>锁，直到事务结束才释放。</a:t>
            </a:r>
          </a:p>
          <a:p>
            <a:pPr eaLnBrk="1" hangingPunct="1">
              <a:lnSpc>
                <a:spcPct val="150000"/>
              </a:lnSpc>
            </a:pPr>
            <a:r>
              <a:rPr lang="zh-CN" altLang="en-US" dirty="0"/>
              <a:t>三级封锁协议可防止丢失修改、读脏数据和不可重复读。</a:t>
            </a:r>
          </a:p>
          <a:p>
            <a:pPr eaLnBrk="1" hangingPunct="1"/>
            <a:endParaRPr lang="en-US" altLang="zh-CN" dirty="0"/>
          </a:p>
        </p:txBody>
      </p:sp>
    </p:spTree>
    <p:extLst>
      <p:ext uri="{BB962C8B-B14F-4D97-AF65-F5344CB8AC3E}">
        <p14:creationId xmlns:p14="http://schemas.microsoft.com/office/powerpoint/2010/main" val="380730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left)">
                                      <p:cBhvr>
                                        <p:cTn id="7" dur="500"/>
                                        <p:tgtEl>
                                          <p:spTgt spid="389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Effect transition="in" filter="wipe(left)">
                                      <p:cBhvr>
                                        <p:cTn id="11" dur="500"/>
                                        <p:tgtEl>
                                          <p:spTgt spid="3891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8915">
                                            <p:txEl>
                                              <p:pRg st="2" end="2"/>
                                            </p:txEl>
                                          </p:spTgt>
                                        </p:tgtEl>
                                        <p:attrNameLst>
                                          <p:attrName>style.visibility</p:attrName>
                                        </p:attrNameLst>
                                      </p:cBhvr>
                                      <p:to>
                                        <p:strVal val="visible"/>
                                      </p:to>
                                    </p:set>
                                    <p:animEffect transition="in" filter="wipe(left)">
                                      <p:cBhvr>
                                        <p:cTn id="16" dur="500"/>
                                        <p:tgtEl>
                                          <p:spTgt spid="389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900113" y="141288"/>
            <a:ext cx="7391400" cy="422275"/>
          </a:xfrm>
          <a:noFill/>
        </p:spPr>
        <p:txBody>
          <a:bodyPr/>
          <a:lstStyle/>
          <a:p>
            <a:pPr eaLnBrk="1" hangingPunct="1"/>
            <a:r>
              <a:rPr lang="zh-CN" altLang="zh-CN" sz="3600"/>
              <a:t>使用封锁机制解决不可重复读问题</a:t>
            </a:r>
          </a:p>
        </p:txBody>
      </p:sp>
      <p:graphicFrame>
        <p:nvGraphicFramePr>
          <p:cNvPr id="41987" name="Group 3"/>
          <p:cNvGraphicFramePr>
            <a:graphicFrameLocks noGrp="1"/>
          </p:cNvGraphicFramePr>
          <p:nvPr>
            <p:ph idx="4294967295"/>
            <p:extLst>
              <p:ext uri="{D42A27DB-BD31-4B8C-83A1-F6EECF244321}">
                <p14:modId xmlns:p14="http://schemas.microsoft.com/office/powerpoint/2010/main" val="3546261116"/>
              </p:ext>
            </p:extLst>
          </p:nvPr>
        </p:nvGraphicFramePr>
        <p:xfrm>
          <a:off x="6011440" y="620933"/>
          <a:ext cx="3025775" cy="4183065"/>
        </p:xfrm>
        <a:graphic>
          <a:graphicData uri="http://schemas.openxmlformats.org/drawingml/2006/table">
            <a:tbl>
              <a:tblPr/>
              <a:tblGrid>
                <a:gridCol w="1482725">
                  <a:extLst>
                    <a:ext uri="{9D8B030D-6E8A-4147-A177-3AD203B41FA5}">
                      <a16:colId xmlns:a16="http://schemas.microsoft.com/office/drawing/2014/main" val="20000"/>
                    </a:ext>
                  </a:extLst>
                </a:gridCol>
                <a:gridCol w="1543050">
                  <a:extLst>
                    <a:ext uri="{9D8B030D-6E8A-4147-A177-3AD203B41FA5}">
                      <a16:colId xmlns:a16="http://schemas.microsoft.com/office/drawing/2014/main" val="20001"/>
                    </a:ext>
                  </a:extLst>
                </a:gridCol>
              </a:tblGrid>
              <a:tr h="23457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9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p>
                  </a:txBody>
                  <a:tcPr marT="34293" marB="34293"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9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p>
                  </a:txBody>
                  <a:tcPr marT="34293" marB="34293"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r h="20599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①  </a:t>
                      </a:r>
                      <a:r>
                        <a:rPr kumimoji="0" lang="en-US" sz="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900" b="1" i="0" u="none" strike="noStrike" cap="none" normalizeH="0" baseline="0">
                        <a:ln>
                          <a:noFill/>
                        </a:ln>
                        <a:solidFill>
                          <a:schemeClr val="tx1"/>
                        </a:solidFill>
                        <a:effectLst/>
                        <a:latin typeface="Arial" pitchFamily="34" charset="0"/>
                        <a:ea typeface="宋体" pitchFamily="2" charset="-122"/>
                      </a:endParaRP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1"/>
                  </a:ext>
                </a:extLst>
              </a:tr>
              <a:tr h="20599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en-US" sz="9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900" b="1" i="0" u="none" strike="noStrike" cap="none" normalizeH="0" baseline="0">
                        <a:ln>
                          <a:noFill/>
                        </a:ln>
                        <a:solidFill>
                          <a:schemeClr val="tx1"/>
                        </a:solidFill>
                        <a:effectLst/>
                        <a:latin typeface="Arial" pitchFamily="34" charset="0"/>
                        <a:ea typeface="宋体" pitchFamily="2" charset="-122"/>
                      </a:endParaRP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2"/>
                  </a:ext>
                </a:extLst>
              </a:tr>
              <a:tr h="20599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R(A)=50</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900" b="1" i="0" u="none" strike="noStrike" cap="none" normalizeH="0" baseline="0">
                        <a:ln>
                          <a:noFill/>
                        </a:ln>
                        <a:solidFill>
                          <a:schemeClr val="tx1"/>
                        </a:solidFill>
                        <a:effectLst/>
                        <a:latin typeface="Arial" pitchFamily="34" charset="0"/>
                        <a:ea typeface="宋体" pitchFamily="2" charset="-122"/>
                      </a:endParaRP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3"/>
                  </a:ext>
                </a:extLst>
              </a:tr>
              <a:tr h="20599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R(B)=100</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900" b="1" i="0" u="none" strike="noStrike" cap="none" normalizeH="0" baseline="0">
                        <a:ln>
                          <a:noFill/>
                        </a:ln>
                        <a:solidFill>
                          <a:schemeClr val="tx1"/>
                        </a:solidFill>
                        <a:effectLst/>
                        <a:latin typeface="Arial" pitchFamily="34" charset="0"/>
                        <a:ea typeface="宋体" pitchFamily="2" charset="-122"/>
                      </a:endParaRP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4"/>
                  </a:ext>
                </a:extLst>
              </a:tr>
              <a:tr h="20599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900" b="1" i="0" u="none" strike="noStrike" cap="none" normalizeH="0" baseline="0">
                        <a:ln>
                          <a:noFill/>
                        </a:ln>
                        <a:solidFill>
                          <a:schemeClr val="tx1"/>
                        </a:solidFill>
                        <a:effectLst/>
                        <a:latin typeface="Arial" pitchFamily="34" charset="0"/>
                        <a:ea typeface="宋体" pitchFamily="2" charset="-122"/>
                      </a:endParaRP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5"/>
                  </a:ext>
                </a:extLst>
              </a:tr>
              <a:tr h="20599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②</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B</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6"/>
                  </a:ext>
                </a:extLst>
              </a:tr>
              <a:tr h="20599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900" b="1" i="0" u="none" strike="noStrike" cap="none" normalizeH="0" baseline="0" dirty="0">
                        <a:ln>
                          <a:noFill/>
                        </a:ln>
                        <a:solidFill>
                          <a:schemeClr val="tx1"/>
                        </a:solidFill>
                        <a:effectLst/>
                        <a:latin typeface="Arial" pitchFamily="34" charset="0"/>
                        <a:ea typeface="宋体" pitchFamily="2" charset="-122"/>
                      </a:endParaRP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7"/>
                  </a:ext>
                </a:extLst>
              </a:tr>
              <a:tr h="21671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③  R(A)=50</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8"/>
                  </a:ext>
                </a:extLst>
              </a:tr>
              <a:tr h="216714">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R(B)=100</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9"/>
                  </a:ext>
                </a:extLst>
              </a:tr>
              <a:tr h="219095">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求和</a:t>
                      </a: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=150</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0"/>
                  </a:ext>
                </a:extLst>
              </a:tr>
              <a:tr h="20599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Commit</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1"/>
                  </a:ext>
                </a:extLst>
              </a:tr>
              <a:tr h="20599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Unlock A</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2"/>
                  </a:ext>
                </a:extLst>
              </a:tr>
              <a:tr h="205998">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Unlock B</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等待</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3"/>
                  </a:ext>
                </a:extLst>
              </a:tr>
              <a:tr h="205998">
                <a:tc>
                  <a:txBody>
                    <a:bodyPr/>
                    <a:lstStyle/>
                    <a:p>
                      <a:pPr marL="265113" marR="0" lvl="0" indent="-265113"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④</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altLang="en-US"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获得</a:t>
                      </a:r>
                      <a:r>
                        <a:rPr kumimoji="0" lang="en-US"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XlockB</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4"/>
                  </a:ext>
                </a:extLst>
              </a:tr>
              <a:tr h="20599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900" b="1" i="0" u="none" strike="noStrike" cap="none" normalizeH="0" baseline="0" dirty="0">
                        <a:ln>
                          <a:noFill/>
                        </a:ln>
                        <a:solidFill>
                          <a:schemeClr val="tx1"/>
                        </a:solidFill>
                        <a:effectLst/>
                        <a:latin typeface="Arial" pitchFamily="34" charset="0"/>
                        <a:ea typeface="宋体" pitchFamily="2" charset="-122"/>
                      </a:endParaRP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R(B)=100</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5"/>
                  </a:ext>
                </a:extLst>
              </a:tr>
              <a:tr h="20599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900" b="1" i="0" u="none" strike="noStrike" cap="none" normalizeH="0" baseline="0" dirty="0">
                        <a:ln>
                          <a:noFill/>
                        </a:ln>
                        <a:solidFill>
                          <a:schemeClr val="tx1"/>
                        </a:solidFill>
                        <a:effectLst/>
                        <a:latin typeface="Arial" pitchFamily="34" charset="0"/>
                        <a:ea typeface="宋体" pitchFamily="2" charset="-122"/>
                      </a:endParaRP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B←B*2</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6"/>
                  </a:ext>
                </a:extLst>
              </a:tr>
              <a:tr h="205998">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⑤</a:t>
                      </a: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W(B)=200</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7"/>
                  </a:ext>
                </a:extLst>
              </a:tr>
              <a:tr h="20599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900" b="1" i="0" u="none" strike="noStrike" cap="none" normalizeH="0" baseline="0" dirty="0">
                        <a:ln>
                          <a:noFill/>
                        </a:ln>
                        <a:solidFill>
                          <a:schemeClr val="tx1"/>
                        </a:solidFill>
                        <a:effectLst/>
                        <a:latin typeface="Arial" pitchFamily="34" charset="0"/>
                        <a:ea typeface="宋体" pitchFamily="2" charset="-122"/>
                      </a:endParaRP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Commit</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8"/>
                  </a:ext>
                </a:extLst>
              </a:tr>
              <a:tr h="20599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900" b="1" i="0" u="none" strike="noStrike" cap="none" normalizeH="0" baseline="0" dirty="0">
                        <a:ln>
                          <a:noFill/>
                        </a:ln>
                        <a:solidFill>
                          <a:schemeClr val="tx1"/>
                        </a:solidFill>
                        <a:effectLst/>
                        <a:latin typeface="Arial" pitchFamily="34" charset="0"/>
                        <a:ea typeface="宋体" pitchFamily="2" charset="-122"/>
                      </a:endParaRPr>
                    </a:p>
                  </a:txBody>
                  <a:tcPr marT="34293" marB="34293"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9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p>
                  </a:txBody>
                  <a:tcPr marT="34293" marB="34293"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19"/>
                  </a:ext>
                </a:extLst>
              </a:tr>
            </a:tbl>
          </a:graphicData>
        </a:graphic>
      </p:graphicFrame>
      <p:sp>
        <p:nvSpPr>
          <p:cNvPr id="6" name="Rectangle 14"/>
          <p:cNvSpPr>
            <a:spLocks noChangeArrowheads="1"/>
          </p:cNvSpPr>
          <p:nvPr/>
        </p:nvSpPr>
        <p:spPr bwMode="auto">
          <a:xfrm>
            <a:off x="2699792" y="4418806"/>
            <a:ext cx="2908812" cy="457200"/>
          </a:xfrm>
          <a:prstGeom prst="rect">
            <a:avLst/>
          </a:prstGeom>
          <a:noFill/>
          <a:ln w="28575">
            <a:noFill/>
            <a:miter lim="800000"/>
            <a:headEnd/>
            <a:tailEnd/>
          </a:ln>
          <a:effectLst/>
        </p:spPr>
        <p:txBody>
          <a:bodyPr wrap="none" lIns="90000" tIns="46800" rIns="90000" bIns="46800" anchor="ctr"/>
          <a:lstStyle/>
          <a:p>
            <a:pPr algn="ctr" eaLnBrk="0" hangingPunct="0"/>
            <a:r>
              <a:rPr lang="zh-CN" altLang="en-US" sz="1400" b="1" dirty="0">
                <a:solidFill>
                  <a:srgbClr val="000000"/>
                </a:solidFill>
              </a:rPr>
              <a:t>不可重复读</a:t>
            </a:r>
          </a:p>
        </p:txBody>
      </p:sp>
      <p:sp>
        <p:nvSpPr>
          <p:cNvPr id="11" name="爆炸形 1 10"/>
          <p:cNvSpPr/>
          <p:nvPr/>
        </p:nvSpPr>
        <p:spPr bwMode="auto">
          <a:xfrm>
            <a:off x="6444208" y="4083918"/>
            <a:ext cx="1456192" cy="767194"/>
          </a:xfrm>
          <a:prstGeom prst="irregularSeal1">
            <a:avLst/>
          </a:prstGeom>
          <a:solidFill>
            <a:srgbClr val="00B0F0"/>
          </a:solidFill>
          <a:ln w="9525" cap="flat" cmpd="sng" algn="ctr">
            <a:solidFill>
              <a:srgbClr val="00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1200" b="1" dirty="0">
                <a:solidFill>
                  <a:srgbClr val="FFFFFF"/>
                </a:solidFill>
              </a:rPr>
              <a:t>可重复读</a:t>
            </a:r>
          </a:p>
          <a:p>
            <a:endParaRPr lang="zh-CN" altLang="en-US" sz="2000" dirty="0">
              <a:solidFill>
                <a:srgbClr val="000000"/>
              </a:solidFill>
            </a:endParaRPr>
          </a:p>
        </p:txBody>
      </p:sp>
      <p:grpSp>
        <p:nvGrpSpPr>
          <p:cNvPr id="12" name="Group 27"/>
          <p:cNvGrpSpPr>
            <a:grpSpLocks/>
          </p:cNvGrpSpPr>
          <p:nvPr/>
        </p:nvGrpSpPr>
        <p:grpSpPr bwMode="auto">
          <a:xfrm>
            <a:off x="62747" y="676846"/>
            <a:ext cx="2852936" cy="4199160"/>
            <a:chOff x="720" y="744"/>
            <a:chExt cx="2160" cy="3013"/>
          </a:xfrm>
          <a:solidFill>
            <a:srgbClr val="FFFFCC"/>
          </a:solidFill>
        </p:grpSpPr>
        <p:sp>
          <p:nvSpPr>
            <p:cNvPr id="13" name="Rectangle 6"/>
            <p:cNvSpPr>
              <a:spLocks noChangeArrowheads="1"/>
            </p:cNvSpPr>
            <p:nvPr/>
          </p:nvSpPr>
          <p:spPr bwMode="auto">
            <a:xfrm>
              <a:off x="720" y="1008"/>
              <a:ext cx="1104" cy="2749"/>
            </a:xfrm>
            <a:prstGeom prst="rect">
              <a:avLst/>
            </a:prstGeom>
            <a:grpFill/>
            <a:ln w="28575">
              <a:noFill/>
              <a:miter lim="800000"/>
              <a:headEnd/>
              <a:tailEnd/>
            </a:ln>
          </p:spPr>
          <p:txBody>
            <a:bodyPr lIns="90000" tIns="46800" rIns="90000" bIns="46800"/>
            <a:lstStyle/>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①</a:t>
              </a:r>
              <a:r>
                <a:rPr lang="en-US" altLang="zh-CN" sz="1400" b="1" dirty="0">
                  <a:solidFill>
                    <a:srgbClr val="000000"/>
                  </a:solidFill>
                  <a:latin typeface="Times New Roman" pitchFamily="18" charset="0"/>
                  <a:cs typeface="Times New Roman" pitchFamily="18" charset="0"/>
                </a:rPr>
                <a:t> </a:t>
              </a:r>
              <a:r>
                <a:rPr lang="en-US" altLang="zh-CN" sz="1400" b="1" dirty="0" err="1">
                  <a:solidFill>
                    <a:srgbClr val="000000"/>
                  </a:solidFill>
                  <a:latin typeface="Times New Roman" pitchFamily="18" charset="0"/>
                </a:rPr>
                <a:t>Sclock</a:t>
              </a:r>
              <a:r>
                <a:rPr lang="en-US" altLang="zh-CN" sz="1400" b="1" dirty="0">
                  <a:solidFill>
                    <a:srgbClr val="000000"/>
                  </a:solidFill>
                  <a:latin typeface="Times New Roman" pitchFamily="18" charset="0"/>
                </a:rPr>
                <a:t> A</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     </a:t>
              </a:r>
              <a:r>
                <a:rPr lang="zh-CN" altLang="en-US" sz="1400" b="1" dirty="0">
                  <a:solidFill>
                    <a:srgbClr val="000000"/>
                  </a:solidFill>
                  <a:latin typeface="Times New Roman" pitchFamily="18" charset="0"/>
                </a:rPr>
                <a:t>获得</a:t>
              </a:r>
            </a:p>
            <a:p>
              <a:pPr>
                <a:spcBef>
                  <a:spcPct val="20000"/>
                </a:spcBef>
                <a:buClr>
                  <a:srgbClr val="CFDEF3"/>
                </a:buClr>
                <a:buSzPct val="90000"/>
                <a:buFont typeface="Monotype Sorts"/>
                <a:buNone/>
              </a:pPr>
              <a:r>
                <a:rPr lang="zh-CN" altLang="en-US" sz="1400" b="1" dirty="0">
                  <a:solidFill>
                    <a:srgbClr val="000000"/>
                  </a:solidFill>
                  <a:latin typeface="Times New Roman" pitchFamily="18" charset="0"/>
                </a:rPr>
                <a:t>     读</a:t>
              </a:r>
              <a:r>
                <a:rPr lang="en-US" altLang="zh-CN" sz="1400" b="1" dirty="0">
                  <a:solidFill>
                    <a:srgbClr val="000000"/>
                  </a:solidFill>
                  <a:latin typeface="Times New Roman" pitchFamily="18" charset="0"/>
                </a:rPr>
                <a:t>A=50</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     Unlock A</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② </a:t>
              </a:r>
              <a:r>
                <a:rPr lang="en-US" altLang="zh-CN" sz="1400" b="1" dirty="0" err="1">
                  <a:solidFill>
                    <a:srgbClr val="000000"/>
                  </a:solidFill>
                  <a:latin typeface="Times New Roman" pitchFamily="18" charset="0"/>
                </a:rPr>
                <a:t>Sclock</a:t>
              </a:r>
              <a:r>
                <a:rPr lang="en-US" altLang="zh-CN" sz="1400" b="1" dirty="0">
                  <a:solidFill>
                    <a:srgbClr val="000000"/>
                  </a:solidFill>
                  <a:latin typeface="Times New Roman" pitchFamily="18" charset="0"/>
                </a:rPr>
                <a:t> B</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     </a:t>
              </a:r>
              <a:r>
                <a:rPr lang="zh-CN" altLang="en-US" sz="1400" b="1" dirty="0">
                  <a:solidFill>
                    <a:srgbClr val="000000"/>
                  </a:solidFill>
                  <a:latin typeface="Times New Roman" pitchFamily="18" charset="0"/>
                </a:rPr>
                <a:t>获得</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③</a:t>
              </a:r>
              <a:r>
                <a:rPr lang="zh-CN" altLang="en-US" sz="1400" b="1" dirty="0">
                  <a:solidFill>
                    <a:srgbClr val="000000"/>
                  </a:solidFill>
                  <a:latin typeface="Times New Roman" pitchFamily="18" charset="0"/>
                </a:rPr>
                <a:t>    </a:t>
              </a:r>
              <a:endParaRPr lang="en-US" altLang="zh-CN" sz="1400" b="1" dirty="0">
                <a:solidFill>
                  <a:srgbClr val="000000"/>
                </a:solidFill>
                <a:latin typeface="Times New Roman" pitchFamily="18" charset="0"/>
              </a:endParaRP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④ </a:t>
              </a:r>
              <a:r>
                <a:rPr lang="zh-CN" altLang="en-US" sz="1400" b="1" dirty="0">
                  <a:solidFill>
                    <a:srgbClr val="000000"/>
                  </a:solidFill>
                  <a:latin typeface="Times New Roman" pitchFamily="18" charset="0"/>
                </a:rPr>
                <a:t>读</a:t>
              </a:r>
              <a:r>
                <a:rPr lang="en-US" altLang="zh-CN" sz="1400" b="1" dirty="0">
                  <a:solidFill>
                    <a:srgbClr val="000000"/>
                  </a:solidFill>
                  <a:latin typeface="Times New Roman" pitchFamily="18" charset="0"/>
                </a:rPr>
                <a:t>B=100</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     Unlock  B</a:t>
              </a:r>
            </a:p>
            <a:p>
              <a:pPr>
                <a:spcBef>
                  <a:spcPct val="20000"/>
                </a:spcBef>
                <a:buClr>
                  <a:srgbClr val="CFDEF3"/>
                </a:buClr>
                <a:buSzPct val="90000"/>
                <a:buFont typeface="Monotype Sorts"/>
                <a:buNone/>
              </a:pPr>
              <a:r>
                <a:rPr lang="zh-CN" altLang="en-US" sz="1400" b="1" dirty="0">
                  <a:solidFill>
                    <a:srgbClr val="000000"/>
                  </a:solidFill>
                  <a:latin typeface="Times New Roman" pitchFamily="18" charset="0"/>
                </a:rPr>
                <a:t>    求和</a:t>
              </a:r>
              <a:r>
                <a:rPr lang="en-US" altLang="zh-CN" sz="1400" b="1" dirty="0">
                  <a:solidFill>
                    <a:srgbClr val="000000"/>
                  </a:solidFill>
                  <a:latin typeface="Times New Roman" pitchFamily="18" charset="0"/>
                </a:rPr>
                <a:t>=150</a:t>
              </a:r>
            </a:p>
            <a:p>
              <a:pPr>
                <a:spcBef>
                  <a:spcPct val="20000"/>
                </a:spcBef>
                <a:buClr>
                  <a:srgbClr val="CFDEF3"/>
                </a:buClr>
                <a:buSzPct val="90000"/>
                <a:buFont typeface="Monotype Sorts"/>
                <a:buNone/>
              </a:pPr>
              <a:r>
                <a:rPr lang="en-US" altLang="zh-CN" sz="1400" b="1" dirty="0">
                  <a:solidFill>
                    <a:srgbClr val="000000"/>
                  </a:solidFill>
                  <a:latin typeface="Times New Roman" pitchFamily="18" charset="0"/>
                </a:rPr>
                <a:t>⑤</a:t>
              </a:r>
            </a:p>
            <a:p>
              <a:pPr>
                <a:spcBef>
                  <a:spcPct val="20000"/>
                </a:spcBef>
                <a:buClr>
                  <a:srgbClr val="CFDEF3"/>
                </a:buClr>
                <a:buSzPct val="90000"/>
                <a:buFont typeface="Monotype Sorts"/>
                <a:buNone/>
              </a:pPr>
              <a:endParaRPr lang="en-US" altLang="zh-CN" sz="1400" b="1" dirty="0">
                <a:solidFill>
                  <a:srgbClr val="000000"/>
                </a:solidFill>
                <a:latin typeface="Times New Roman" pitchFamily="18" charset="0"/>
              </a:endParaRPr>
            </a:p>
          </p:txBody>
        </p:sp>
        <p:sp>
          <p:nvSpPr>
            <p:cNvPr id="14" name="Rectangle 7"/>
            <p:cNvSpPr>
              <a:spLocks noChangeArrowheads="1"/>
            </p:cNvSpPr>
            <p:nvPr/>
          </p:nvSpPr>
          <p:spPr bwMode="auto">
            <a:xfrm>
              <a:off x="1824" y="1008"/>
              <a:ext cx="1056" cy="2749"/>
            </a:xfrm>
            <a:prstGeom prst="rect">
              <a:avLst/>
            </a:prstGeom>
            <a:grpFill/>
            <a:ln w="28575">
              <a:noFill/>
              <a:miter lim="800000"/>
              <a:headEnd/>
              <a:tailEnd/>
            </a:ln>
          </p:spPr>
          <p:txBody>
            <a:bodyPr lIns="90000" tIns="46800" rIns="90000" bIns="46800"/>
            <a:lstStyle/>
            <a:p>
              <a:pPr algn="just">
                <a:spcBef>
                  <a:spcPct val="20000"/>
                </a:spcBef>
                <a:buClr>
                  <a:srgbClr val="CFDEF3"/>
                </a:buClr>
                <a:buSzPct val="90000"/>
                <a:buFont typeface="Monotype Sorts"/>
                <a:buNone/>
              </a:pPr>
              <a:r>
                <a:rPr lang="en-US" altLang="zh-CN" sz="1400" b="1" dirty="0">
                  <a:solidFill>
                    <a:srgbClr val="000000"/>
                  </a:solidFill>
                  <a:latin typeface="Times New Roman" pitchFamily="18" charset="0"/>
                  <a:cs typeface="Times New Roman" pitchFamily="18" charset="0"/>
                </a:rPr>
                <a:t> </a:t>
              </a:r>
            </a:p>
            <a:p>
              <a:pPr algn="just">
                <a:spcBef>
                  <a:spcPct val="20000"/>
                </a:spcBef>
                <a:buClr>
                  <a:srgbClr val="CFDEF3"/>
                </a:buClr>
                <a:buSzPct val="90000"/>
                <a:buFont typeface="Monotype Sorts"/>
                <a:buNone/>
              </a:pPr>
              <a:endParaRPr lang="en-US" altLang="zh-CN" sz="1400" b="1" dirty="0">
                <a:solidFill>
                  <a:srgbClr val="000000"/>
                </a:solidFill>
                <a:latin typeface="Times New Roman" pitchFamily="18" charset="0"/>
                <a:cs typeface="Times New Roman" pitchFamily="18" charset="0"/>
              </a:endParaRPr>
            </a:p>
            <a:p>
              <a:pPr>
                <a:spcBef>
                  <a:spcPts val="0"/>
                </a:spcBef>
                <a:buClr>
                  <a:srgbClr val="CFDEF3"/>
                </a:buClr>
                <a:buSzPct val="90000"/>
                <a:buFont typeface="Monotype Sorts"/>
                <a:buNone/>
              </a:pPr>
              <a:endParaRPr lang="en-US" altLang="zh-CN" sz="1400" b="1" dirty="0">
                <a:solidFill>
                  <a:srgbClr val="FFFFFF"/>
                </a:solidFill>
                <a:latin typeface="Times New Roman" pitchFamily="18" charset="0"/>
              </a:endParaRPr>
            </a:p>
            <a:p>
              <a:pPr>
                <a:spcBef>
                  <a:spcPts val="0"/>
                </a:spcBef>
                <a:buClr>
                  <a:srgbClr val="CFDEF3"/>
                </a:buClr>
                <a:buSzPct val="90000"/>
                <a:buFont typeface="Monotype Sorts"/>
                <a:buNone/>
              </a:pPr>
              <a:endParaRPr lang="en-US" altLang="zh-CN" sz="1400" b="1" dirty="0">
                <a:solidFill>
                  <a:srgbClr val="FFFFFF"/>
                </a:solidFill>
                <a:latin typeface="Times New Roman" pitchFamily="18" charset="0"/>
              </a:endParaRPr>
            </a:p>
            <a:p>
              <a:pPr algn="just">
                <a:lnSpc>
                  <a:spcPct val="120000"/>
                </a:lnSpc>
                <a:spcBef>
                  <a:spcPct val="20000"/>
                </a:spcBef>
                <a:buClr>
                  <a:srgbClr val="CFDEF3"/>
                </a:buClr>
                <a:buSzPct val="90000"/>
                <a:buFont typeface="Monotype Sorts"/>
                <a:buNone/>
              </a:pPr>
              <a:endParaRPr lang="en-US" altLang="zh-CN" sz="1400" b="1" dirty="0">
                <a:solidFill>
                  <a:srgbClr val="FFFFFF"/>
                </a:solidFill>
                <a:latin typeface="Times New Roman" pitchFamily="18" charset="0"/>
              </a:endParaRPr>
            </a:p>
            <a:p>
              <a:pPr algn="just">
                <a:lnSpc>
                  <a:spcPct val="120000"/>
                </a:lnSpc>
                <a:spcBef>
                  <a:spcPct val="20000"/>
                </a:spcBef>
                <a:buClr>
                  <a:srgbClr val="CFDEF3"/>
                </a:buClr>
                <a:buSzPct val="90000"/>
                <a:buFont typeface="Monotype Sorts"/>
                <a:buNone/>
              </a:pPr>
              <a:endParaRPr lang="en-US" altLang="zh-CN" sz="1400" b="1" dirty="0">
                <a:solidFill>
                  <a:srgbClr val="FFFFFF"/>
                </a:solidFill>
                <a:latin typeface="Times New Roman" pitchFamily="18" charset="0"/>
              </a:endParaRPr>
            </a:p>
            <a:p>
              <a:pPr algn="just">
                <a:lnSpc>
                  <a:spcPct val="120000"/>
                </a:lnSpc>
                <a:spcBef>
                  <a:spcPct val="20000"/>
                </a:spcBef>
                <a:buClr>
                  <a:srgbClr val="CFDEF3"/>
                </a:buClr>
                <a:buSzPct val="90000"/>
                <a:buFont typeface="Monotype Sorts"/>
                <a:buNone/>
              </a:pPr>
              <a:r>
                <a:rPr lang="en-US" altLang="zh-CN" sz="1400" b="1" dirty="0" err="1">
                  <a:solidFill>
                    <a:srgbClr val="000000"/>
                  </a:solidFill>
                  <a:latin typeface="Times New Roman" pitchFamily="18" charset="0"/>
                </a:rPr>
                <a:t>Xlock</a:t>
              </a:r>
              <a:r>
                <a:rPr lang="en-US" altLang="zh-CN" sz="1400" b="1" dirty="0">
                  <a:solidFill>
                    <a:srgbClr val="000000"/>
                  </a:solidFill>
                  <a:latin typeface="Times New Roman" pitchFamily="18" charset="0"/>
                </a:rPr>
                <a:t> B</a:t>
              </a:r>
              <a:endParaRPr lang="en-US" altLang="zh-CN" sz="1400" b="1" dirty="0">
                <a:solidFill>
                  <a:srgbClr val="000000"/>
                </a:solidFill>
                <a:latin typeface="Times New Roman" pitchFamily="18" charset="0"/>
                <a:cs typeface="Times New Roman" pitchFamily="18" charset="0"/>
              </a:endParaRPr>
            </a:p>
            <a:p>
              <a:pPr>
                <a:lnSpc>
                  <a:spcPct val="90000"/>
                </a:lnSpc>
                <a:spcBef>
                  <a:spcPct val="20000"/>
                </a:spcBef>
                <a:buClr>
                  <a:srgbClr val="CFDEF3"/>
                </a:buClr>
                <a:buSzPct val="90000"/>
                <a:buFont typeface="Monotype Sorts"/>
                <a:buNone/>
              </a:pPr>
              <a:r>
                <a:rPr lang="zh-CN" altLang="en-US" sz="1400" b="1" dirty="0">
                  <a:solidFill>
                    <a:srgbClr val="000000"/>
                  </a:solidFill>
                  <a:latin typeface="Times New Roman" pitchFamily="18" charset="0"/>
                </a:rPr>
                <a:t>等待</a:t>
              </a:r>
            </a:p>
            <a:p>
              <a:pPr>
                <a:lnSpc>
                  <a:spcPct val="90000"/>
                </a:lnSpc>
                <a:spcBef>
                  <a:spcPct val="20000"/>
                </a:spcBef>
                <a:buClr>
                  <a:srgbClr val="CFDEF3"/>
                </a:buClr>
                <a:buSzPct val="90000"/>
                <a:buFont typeface="Monotype Sorts"/>
                <a:buNone/>
              </a:pPr>
              <a:r>
                <a:rPr lang="zh-CN" altLang="en-US" sz="1400" b="1" dirty="0">
                  <a:solidFill>
                    <a:srgbClr val="000000"/>
                  </a:solidFill>
                  <a:latin typeface="Times New Roman" pitchFamily="18" charset="0"/>
                </a:rPr>
                <a:t>等待</a:t>
              </a:r>
              <a:endParaRPr lang="en-US" altLang="zh-CN" sz="1400" b="1" dirty="0">
                <a:solidFill>
                  <a:srgbClr val="000000"/>
                </a:solidFill>
                <a:latin typeface="Times New Roman" pitchFamily="18" charset="0"/>
              </a:endParaRPr>
            </a:p>
            <a:p>
              <a:pPr>
                <a:lnSpc>
                  <a:spcPct val="90000"/>
                </a:lnSpc>
                <a:spcBef>
                  <a:spcPct val="20000"/>
                </a:spcBef>
                <a:buClr>
                  <a:srgbClr val="CFDEF3"/>
                </a:buClr>
                <a:buSzPct val="90000"/>
                <a:buFont typeface="Monotype Sorts"/>
                <a:buNone/>
              </a:pPr>
              <a:endParaRPr lang="zh-CN" altLang="en-US" sz="1400" b="1" dirty="0">
                <a:solidFill>
                  <a:srgbClr val="000000"/>
                </a:solidFill>
                <a:latin typeface="Times New Roman" pitchFamily="18" charset="0"/>
              </a:endParaRPr>
            </a:p>
            <a:p>
              <a:pPr>
                <a:lnSpc>
                  <a:spcPct val="90000"/>
                </a:lnSpc>
                <a:spcBef>
                  <a:spcPts val="600"/>
                </a:spcBef>
                <a:buClr>
                  <a:srgbClr val="CFDEF3"/>
                </a:buClr>
                <a:buSzPct val="90000"/>
                <a:buFont typeface="Monotype Sorts"/>
                <a:buNone/>
              </a:pPr>
              <a:r>
                <a:rPr lang="zh-CN" altLang="en-US" sz="1400" b="1" dirty="0">
                  <a:solidFill>
                    <a:srgbClr val="000000"/>
                  </a:solidFill>
                  <a:latin typeface="Times New Roman" pitchFamily="18" charset="0"/>
                </a:rPr>
                <a:t>获得</a:t>
              </a:r>
              <a:endParaRPr lang="en-US" altLang="zh-CN" sz="1400" b="1" dirty="0">
                <a:solidFill>
                  <a:srgbClr val="000000"/>
                </a:solidFill>
                <a:latin typeface="Times New Roman" pitchFamily="18" charset="0"/>
              </a:endParaRPr>
            </a:p>
            <a:p>
              <a:pPr>
                <a:lnSpc>
                  <a:spcPct val="90000"/>
                </a:lnSpc>
                <a:spcBef>
                  <a:spcPts val="0"/>
                </a:spcBef>
                <a:buClr>
                  <a:srgbClr val="CFDEF3"/>
                </a:buClr>
                <a:buSzPct val="90000"/>
                <a:buFont typeface="Monotype Sorts"/>
                <a:buNone/>
              </a:pPr>
              <a:r>
                <a:rPr lang="zh-CN" altLang="en-US" sz="1400" b="1" dirty="0">
                  <a:solidFill>
                    <a:srgbClr val="000000"/>
                  </a:solidFill>
                  <a:latin typeface="Times New Roman" pitchFamily="18" charset="0"/>
                </a:rPr>
                <a:t>读</a:t>
              </a:r>
              <a:r>
                <a:rPr lang="en-US" altLang="zh-CN" sz="1400" b="1" dirty="0">
                  <a:solidFill>
                    <a:srgbClr val="000000"/>
                  </a:solidFill>
                  <a:latin typeface="Times New Roman" pitchFamily="18" charset="0"/>
                </a:rPr>
                <a:t>B=100</a:t>
              </a:r>
            </a:p>
            <a:p>
              <a:pPr>
                <a:lnSpc>
                  <a:spcPct val="90000"/>
                </a:lnSpc>
                <a:spcBef>
                  <a:spcPts val="0"/>
                </a:spcBef>
                <a:buClr>
                  <a:srgbClr val="CFDEF3"/>
                </a:buClr>
                <a:buSzPct val="90000"/>
                <a:buFont typeface="Monotype Sorts"/>
                <a:buNone/>
              </a:pPr>
              <a:r>
                <a:rPr lang="en-US" altLang="zh-CN" sz="1400" b="1" dirty="0">
                  <a:solidFill>
                    <a:srgbClr val="000000"/>
                  </a:solidFill>
                  <a:latin typeface="Times New Roman" pitchFamily="18" charset="0"/>
                </a:rPr>
                <a:t>B←B*2</a:t>
              </a:r>
            </a:p>
            <a:p>
              <a:pPr>
                <a:lnSpc>
                  <a:spcPct val="90000"/>
                </a:lnSpc>
                <a:spcBef>
                  <a:spcPts val="0"/>
                </a:spcBef>
                <a:buClr>
                  <a:srgbClr val="CFDEF3"/>
                </a:buClr>
                <a:buSzPct val="90000"/>
                <a:buFont typeface="Monotype Sorts"/>
                <a:buNone/>
              </a:pPr>
              <a:r>
                <a:rPr lang="zh-CN" altLang="en-US" sz="1400" b="1" dirty="0">
                  <a:solidFill>
                    <a:srgbClr val="000000"/>
                  </a:solidFill>
                  <a:latin typeface="Times New Roman" pitchFamily="18" charset="0"/>
                </a:rPr>
                <a:t>写回</a:t>
              </a:r>
              <a:r>
                <a:rPr lang="en-US" altLang="zh-CN" sz="1400" b="1" dirty="0">
                  <a:solidFill>
                    <a:srgbClr val="000000"/>
                  </a:solidFill>
                  <a:latin typeface="Times New Roman" pitchFamily="18" charset="0"/>
                </a:rPr>
                <a:t>B=200</a:t>
              </a:r>
            </a:p>
            <a:p>
              <a:pPr>
                <a:lnSpc>
                  <a:spcPct val="90000"/>
                </a:lnSpc>
                <a:spcBef>
                  <a:spcPts val="0"/>
                </a:spcBef>
                <a:buClr>
                  <a:srgbClr val="CFDEF3"/>
                </a:buClr>
                <a:buSzPct val="90000"/>
                <a:buFont typeface="Monotype Sorts"/>
                <a:buNone/>
              </a:pPr>
              <a:r>
                <a:rPr lang="en-US" altLang="zh-CN" sz="1400" b="1" dirty="0">
                  <a:solidFill>
                    <a:srgbClr val="000000"/>
                  </a:solidFill>
                  <a:latin typeface="Times New Roman" pitchFamily="18" charset="0"/>
                </a:rPr>
                <a:t>Commit</a:t>
              </a:r>
            </a:p>
            <a:p>
              <a:pPr>
                <a:lnSpc>
                  <a:spcPct val="90000"/>
                </a:lnSpc>
                <a:spcBef>
                  <a:spcPts val="0"/>
                </a:spcBef>
                <a:buClr>
                  <a:srgbClr val="CFDEF3"/>
                </a:buClr>
                <a:buSzPct val="90000"/>
                <a:buFont typeface="Monotype Sorts"/>
                <a:buNone/>
              </a:pPr>
              <a:r>
                <a:rPr lang="en-US" altLang="zh-CN" sz="1400" b="1" dirty="0">
                  <a:solidFill>
                    <a:srgbClr val="000000"/>
                  </a:solidFill>
                  <a:latin typeface="Times New Roman" pitchFamily="18" charset="0"/>
                </a:rPr>
                <a:t>Unlock B</a:t>
              </a:r>
            </a:p>
          </p:txBody>
        </p:sp>
        <p:sp>
          <p:nvSpPr>
            <p:cNvPr id="15" name="Rectangle 8"/>
            <p:cNvSpPr>
              <a:spLocks noChangeArrowheads="1"/>
            </p:cNvSpPr>
            <p:nvPr/>
          </p:nvSpPr>
          <p:spPr bwMode="auto">
            <a:xfrm>
              <a:off x="1824" y="768"/>
              <a:ext cx="1056" cy="227"/>
            </a:xfrm>
            <a:prstGeom prst="rect">
              <a:avLst/>
            </a:prstGeom>
            <a:grpFill/>
            <a:ln w="28575">
              <a:noFill/>
              <a:miter lim="800000"/>
              <a:headEnd/>
              <a:tailEnd/>
            </a:ln>
          </p:spPr>
          <p:txBody>
            <a:bodyPr lIns="90000" tIns="46800" rIns="90000" bIns="46800"/>
            <a:lstStyle/>
            <a:p>
              <a:pPr>
                <a:spcBef>
                  <a:spcPct val="20000"/>
                </a:spcBef>
                <a:buClr>
                  <a:srgbClr val="CFDEF3"/>
                </a:buClr>
                <a:buSzPct val="90000"/>
                <a:buFont typeface="Monotype Sorts"/>
                <a:buNone/>
              </a:pPr>
              <a:r>
                <a:rPr lang="en-US" altLang="zh-CN" sz="1400" b="1">
                  <a:solidFill>
                    <a:srgbClr val="000000"/>
                  </a:solidFill>
                  <a:latin typeface="Times New Roman" pitchFamily="18" charset="0"/>
                </a:rPr>
                <a:t>T</a:t>
              </a:r>
              <a:r>
                <a:rPr lang="en-US" altLang="zh-CN" sz="1400" b="1" baseline="-25000">
                  <a:solidFill>
                    <a:srgbClr val="000000"/>
                  </a:solidFill>
                  <a:latin typeface="Times New Roman" pitchFamily="18" charset="0"/>
                </a:rPr>
                <a:t>2</a:t>
              </a:r>
            </a:p>
          </p:txBody>
        </p:sp>
        <p:sp>
          <p:nvSpPr>
            <p:cNvPr id="16" name="Rectangle 9"/>
            <p:cNvSpPr>
              <a:spLocks noChangeArrowheads="1"/>
            </p:cNvSpPr>
            <p:nvPr/>
          </p:nvSpPr>
          <p:spPr bwMode="auto">
            <a:xfrm>
              <a:off x="720" y="768"/>
              <a:ext cx="1104" cy="227"/>
            </a:xfrm>
            <a:prstGeom prst="rect">
              <a:avLst/>
            </a:prstGeom>
            <a:grpFill/>
            <a:ln w="28575">
              <a:noFill/>
              <a:miter lim="800000"/>
              <a:headEnd/>
              <a:tailEnd/>
            </a:ln>
          </p:spPr>
          <p:txBody>
            <a:bodyPr lIns="90000" tIns="46800" rIns="90000" bIns="46800"/>
            <a:lstStyle/>
            <a:p>
              <a:pPr>
                <a:spcBef>
                  <a:spcPct val="20000"/>
                </a:spcBef>
                <a:buClr>
                  <a:srgbClr val="CFDEF3"/>
                </a:buClr>
                <a:buSzPct val="90000"/>
                <a:buFont typeface="Monotype Sorts"/>
                <a:buNone/>
              </a:pPr>
              <a:r>
                <a:rPr lang="en-US" altLang="zh-CN" sz="1400" b="1">
                  <a:solidFill>
                    <a:srgbClr val="000000"/>
                  </a:solidFill>
                  <a:latin typeface="Times New Roman" pitchFamily="18" charset="0"/>
                </a:rPr>
                <a:t>T</a:t>
              </a:r>
              <a:r>
                <a:rPr lang="en-US" altLang="zh-CN" sz="1400" b="1" baseline="-25000">
                  <a:solidFill>
                    <a:srgbClr val="000000"/>
                  </a:solidFill>
                  <a:latin typeface="Times New Roman" pitchFamily="18" charset="0"/>
                </a:rPr>
                <a:t>1</a:t>
              </a:r>
            </a:p>
          </p:txBody>
        </p:sp>
        <p:sp>
          <p:nvSpPr>
            <p:cNvPr id="17" name="Line 10"/>
            <p:cNvSpPr>
              <a:spLocks noChangeShapeType="1"/>
            </p:cNvSpPr>
            <p:nvPr/>
          </p:nvSpPr>
          <p:spPr bwMode="auto">
            <a:xfrm>
              <a:off x="720" y="744"/>
              <a:ext cx="2160" cy="0"/>
            </a:xfrm>
            <a:prstGeom prst="line">
              <a:avLst/>
            </a:prstGeom>
            <a:grpFill/>
            <a:ln w="28575" cap="sq">
              <a:solidFill>
                <a:schemeClr val="tx1"/>
              </a:solidFill>
              <a:round/>
              <a:headEnd/>
              <a:tailEnd/>
            </a:ln>
          </p:spPr>
          <p:txBody>
            <a:bodyPr wrap="none" lIns="90000" tIns="46800" rIns="90000" bIns="46800" anchor="ctr"/>
            <a:lstStyle/>
            <a:p>
              <a:endParaRPr lang="zh-CN" altLang="en-US" sz="1400">
                <a:solidFill>
                  <a:srgbClr val="000000"/>
                </a:solidFill>
              </a:endParaRPr>
            </a:p>
          </p:txBody>
        </p:sp>
        <p:sp>
          <p:nvSpPr>
            <p:cNvPr id="18" name="Line 11"/>
            <p:cNvSpPr>
              <a:spLocks noChangeShapeType="1"/>
            </p:cNvSpPr>
            <p:nvPr/>
          </p:nvSpPr>
          <p:spPr bwMode="auto">
            <a:xfrm>
              <a:off x="720" y="995"/>
              <a:ext cx="2160" cy="0"/>
            </a:xfrm>
            <a:prstGeom prst="line">
              <a:avLst/>
            </a:prstGeom>
            <a:grpFill/>
            <a:ln w="12700">
              <a:solidFill>
                <a:schemeClr val="tx1"/>
              </a:solidFill>
              <a:round/>
              <a:headEnd/>
              <a:tailEnd/>
            </a:ln>
          </p:spPr>
          <p:txBody>
            <a:bodyPr wrap="none" lIns="90000" tIns="46800" rIns="90000" bIns="46800" anchor="ctr"/>
            <a:lstStyle/>
            <a:p>
              <a:endParaRPr lang="zh-CN" altLang="en-US" sz="1400">
                <a:solidFill>
                  <a:srgbClr val="000000"/>
                </a:solidFill>
              </a:endParaRPr>
            </a:p>
          </p:txBody>
        </p:sp>
        <p:sp>
          <p:nvSpPr>
            <p:cNvPr id="19" name="Line 12"/>
            <p:cNvSpPr>
              <a:spLocks noChangeShapeType="1"/>
            </p:cNvSpPr>
            <p:nvPr/>
          </p:nvSpPr>
          <p:spPr bwMode="auto">
            <a:xfrm>
              <a:off x="720" y="3744"/>
              <a:ext cx="2160" cy="0"/>
            </a:xfrm>
            <a:prstGeom prst="line">
              <a:avLst/>
            </a:prstGeom>
            <a:grpFill/>
            <a:ln w="28575" cap="sq">
              <a:solidFill>
                <a:schemeClr val="tx1"/>
              </a:solidFill>
              <a:round/>
              <a:headEnd/>
              <a:tailEnd/>
            </a:ln>
          </p:spPr>
          <p:txBody>
            <a:bodyPr wrap="none" lIns="90000" tIns="46800" rIns="90000" bIns="46800" anchor="ctr"/>
            <a:lstStyle/>
            <a:p>
              <a:endParaRPr lang="zh-CN" altLang="en-US" sz="1400">
                <a:solidFill>
                  <a:srgbClr val="000000"/>
                </a:solidFill>
              </a:endParaRPr>
            </a:p>
          </p:txBody>
        </p:sp>
        <p:sp>
          <p:nvSpPr>
            <p:cNvPr id="20" name="Line 13"/>
            <p:cNvSpPr>
              <a:spLocks noChangeShapeType="1"/>
            </p:cNvSpPr>
            <p:nvPr/>
          </p:nvSpPr>
          <p:spPr bwMode="auto">
            <a:xfrm>
              <a:off x="720" y="768"/>
              <a:ext cx="0" cy="2976"/>
            </a:xfrm>
            <a:prstGeom prst="line">
              <a:avLst/>
            </a:prstGeom>
            <a:grpFill/>
            <a:ln w="28575" cap="sq">
              <a:solidFill>
                <a:schemeClr val="tx1"/>
              </a:solidFill>
              <a:round/>
              <a:headEnd/>
              <a:tailEnd/>
            </a:ln>
          </p:spPr>
          <p:txBody>
            <a:bodyPr wrap="none" lIns="90000" tIns="46800" rIns="90000" bIns="46800" anchor="ctr"/>
            <a:lstStyle/>
            <a:p>
              <a:endParaRPr lang="zh-CN" altLang="en-US" sz="1400">
                <a:solidFill>
                  <a:srgbClr val="000000"/>
                </a:solidFill>
              </a:endParaRPr>
            </a:p>
          </p:txBody>
        </p:sp>
        <p:sp>
          <p:nvSpPr>
            <p:cNvPr id="21" name="Line 14"/>
            <p:cNvSpPr>
              <a:spLocks noChangeShapeType="1"/>
            </p:cNvSpPr>
            <p:nvPr/>
          </p:nvSpPr>
          <p:spPr bwMode="auto">
            <a:xfrm>
              <a:off x="1824" y="768"/>
              <a:ext cx="0" cy="2976"/>
            </a:xfrm>
            <a:prstGeom prst="line">
              <a:avLst/>
            </a:prstGeom>
            <a:grpFill/>
            <a:ln w="12700">
              <a:solidFill>
                <a:schemeClr val="tx1"/>
              </a:solidFill>
              <a:round/>
              <a:headEnd/>
              <a:tailEnd/>
            </a:ln>
          </p:spPr>
          <p:txBody>
            <a:bodyPr wrap="none" lIns="90000" tIns="46800" rIns="90000" bIns="46800" anchor="ctr"/>
            <a:lstStyle/>
            <a:p>
              <a:endParaRPr lang="zh-CN" altLang="en-US" sz="1400">
                <a:solidFill>
                  <a:srgbClr val="000000"/>
                </a:solidFill>
              </a:endParaRPr>
            </a:p>
          </p:txBody>
        </p:sp>
        <p:sp>
          <p:nvSpPr>
            <p:cNvPr id="22" name="Line 15"/>
            <p:cNvSpPr>
              <a:spLocks noChangeShapeType="1"/>
            </p:cNvSpPr>
            <p:nvPr/>
          </p:nvSpPr>
          <p:spPr bwMode="auto">
            <a:xfrm>
              <a:off x="2880" y="768"/>
              <a:ext cx="0" cy="2976"/>
            </a:xfrm>
            <a:prstGeom prst="line">
              <a:avLst/>
            </a:prstGeom>
            <a:grpFill/>
            <a:ln w="28575" cap="sq">
              <a:solidFill>
                <a:schemeClr val="tx1"/>
              </a:solidFill>
              <a:round/>
              <a:headEnd/>
              <a:tailEnd/>
            </a:ln>
          </p:spPr>
          <p:txBody>
            <a:bodyPr wrap="none" lIns="90000" tIns="46800" rIns="90000" bIns="46800" anchor="ctr"/>
            <a:lstStyle/>
            <a:p>
              <a:endParaRPr lang="zh-CN" altLang="en-US" sz="1400">
                <a:solidFill>
                  <a:srgbClr val="000000"/>
                </a:solidFill>
              </a:endParaRPr>
            </a:p>
          </p:txBody>
        </p:sp>
      </p:grpSp>
      <p:grpSp>
        <p:nvGrpSpPr>
          <p:cNvPr id="23" name="组合 22"/>
          <p:cNvGrpSpPr/>
          <p:nvPr/>
        </p:nvGrpSpPr>
        <p:grpSpPr>
          <a:xfrm>
            <a:off x="3094017" y="699542"/>
            <a:ext cx="2630111" cy="3771900"/>
            <a:chOff x="6334510" y="773215"/>
            <a:chExt cx="2630111" cy="3771900"/>
          </a:xfrm>
        </p:grpSpPr>
        <p:sp>
          <p:nvSpPr>
            <p:cNvPr id="24" name="Rectangle 17"/>
            <p:cNvSpPr>
              <a:spLocks noChangeArrowheads="1"/>
            </p:cNvSpPr>
            <p:nvPr/>
          </p:nvSpPr>
          <p:spPr bwMode="auto">
            <a:xfrm>
              <a:off x="6334510" y="954932"/>
              <a:ext cx="1431776" cy="3417298"/>
            </a:xfrm>
            <a:prstGeom prst="rect">
              <a:avLst/>
            </a:prstGeom>
            <a:solidFill>
              <a:srgbClr val="FFFFCC"/>
            </a:solidFill>
            <a:ln w="28575">
              <a:noFill/>
              <a:miter lim="800000"/>
              <a:headEnd/>
              <a:tailEnd/>
            </a:ln>
          </p:spPr>
          <p:txBody>
            <a:bodyPr lIns="90000" tIns="46800" rIns="90000" bIns="46800"/>
            <a:lstStyle/>
            <a:p>
              <a:pPr>
                <a:lnSpc>
                  <a:spcPct val="0"/>
                </a:lnSpc>
                <a:spcBef>
                  <a:spcPct val="20000"/>
                </a:spcBef>
                <a:buClr>
                  <a:srgbClr val="CFDEF3"/>
                </a:buClr>
                <a:buSzPct val="90000"/>
                <a:buFont typeface="Monotype Sorts"/>
                <a:buNone/>
              </a:pPr>
              <a:endParaRPr lang="en-US" altLang="zh-CN" sz="1600" b="1" dirty="0">
                <a:solidFill>
                  <a:srgbClr val="000000"/>
                </a:solidFill>
                <a:latin typeface="Times New Roman" pitchFamily="18" charset="0"/>
              </a:endParaRPr>
            </a:p>
            <a:p>
              <a:pPr>
                <a:lnSpc>
                  <a:spcPct val="150000"/>
                </a:lnSpc>
                <a:spcBef>
                  <a:spcPct val="20000"/>
                </a:spcBef>
                <a:buClr>
                  <a:srgbClr val="CFDEF3"/>
                </a:buClr>
                <a:buSzPct val="90000"/>
                <a:buFont typeface="Monotype Sorts"/>
                <a:buNone/>
              </a:pPr>
              <a:r>
                <a:rPr lang="en-US" altLang="zh-CN" sz="1600" b="1" dirty="0">
                  <a:solidFill>
                    <a:srgbClr val="000000"/>
                  </a:solidFill>
                  <a:latin typeface="Times New Roman" pitchFamily="18" charset="0"/>
                </a:rPr>
                <a:t>⑥ </a:t>
              </a:r>
              <a:r>
                <a:rPr lang="en-US" altLang="zh-CN" sz="1600" b="1" dirty="0" err="1">
                  <a:solidFill>
                    <a:srgbClr val="000000"/>
                  </a:solidFill>
                  <a:latin typeface="Times New Roman" pitchFamily="18" charset="0"/>
                </a:rPr>
                <a:t>Sclock</a:t>
              </a:r>
              <a:r>
                <a:rPr lang="en-US" altLang="zh-CN" sz="1600" b="1" dirty="0">
                  <a:solidFill>
                    <a:srgbClr val="000000"/>
                  </a:solidFill>
                  <a:latin typeface="Times New Roman" pitchFamily="18" charset="0"/>
                </a:rPr>
                <a:t> A</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a:t>
              </a:r>
              <a:r>
                <a:rPr lang="zh-CN" altLang="en-US" sz="1600" b="1" dirty="0">
                  <a:solidFill>
                    <a:srgbClr val="000000"/>
                  </a:solidFill>
                  <a:latin typeface="Times New Roman" pitchFamily="18" charset="0"/>
                </a:rPr>
                <a:t>获得</a:t>
              </a:r>
            </a:p>
            <a:p>
              <a:pPr>
                <a:spcBef>
                  <a:spcPct val="20000"/>
                </a:spcBef>
                <a:buClr>
                  <a:srgbClr val="CFDEF3"/>
                </a:buClr>
                <a:buSzPct val="90000"/>
                <a:buFont typeface="Monotype Sorts"/>
                <a:buNone/>
              </a:pPr>
              <a:r>
                <a:rPr lang="zh-CN" altLang="en-US" sz="1600" b="1" dirty="0">
                  <a:solidFill>
                    <a:srgbClr val="000000"/>
                  </a:solidFill>
                  <a:latin typeface="Times New Roman" pitchFamily="18" charset="0"/>
                </a:rPr>
                <a:t>     读</a:t>
              </a:r>
              <a:r>
                <a:rPr lang="en-US" altLang="zh-CN" sz="1600" b="1" dirty="0">
                  <a:solidFill>
                    <a:srgbClr val="000000"/>
                  </a:solidFill>
                  <a:latin typeface="Times New Roman" pitchFamily="18" charset="0"/>
                </a:rPr>
                <a:t>A=50</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Unlock A</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a:t>
              </a:r>
              <a:r>
                <a:rPr lang="en-US" altLang="zh-CN" sz="1600" b="1" dirty="0" err="1">
                  <a:solidFill>
                    <a:srgbClr val="000000"/>
                  </a:solidFill>
                  <a:latin typeface="Times New Roman" pitchFamily="18" charset="0"/>
                </a:rPr>
                <a:t>Sclock</a:t>
              </a:r>
              <a:r>
                <a:rPr lang="en-US" altLang="zh-CN" sz="1600" b="1" dirty="0">
                  <a:solidFill>
                    <a:srgbClr val="000000"/>
                  </a:solidFill>
                  <a:latin typeface="Times New Roman" pitchFamily="18" charset="0"/>
                </a:rPr>
                <a:t> B</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a:t>
              </a:r>
              <a:r>
                <a:rPr lang="zh-CN" altLang="en-US" sz="1600" b="1" dirty="0">
                  <a:solidFill>
                    <a:srgbClr val="000000"/>
                  </a:solidFill>
                  <a:latin typeface="Times New Roman" pitchFamily="18" charset="0"/>
                </a:rPr>
                <a:t>获得</a:t>
              </a:r>
            </a:p>
            <a:p>
              <a:pPr>
                <a:spcBef>
                  <a:spcPct val="20000"/>
                </a:spcBef>
                <a:buClr>
                  <a:srgbClr val="CFDEF3"/>
                </a:buClr>
                <a:buSzPct val="90000"/>
                <a:buFont typeface="Monotype Sorts"/>
                <a:buNone/>
              </a:pPr>
              <a:r>
                <a:rPr lang="zh-CN" altLang="en-US" sz="1600" b="1" dirty="0">
                  <a:solidFill>
                    <a:srgbClr val="000000"/>
                  </a:solidFill>
                  <a:latin typeface="Times New Roman" pitchFamily="18" charset="0"/>
                </a:rPr>
                <a:t>     读</a:t>
              </a:r>
              <a:r>
                <a:rPr lang="en-US" altLang="zh-CN" sz="1600" b="1" dirty="0">
                  <a:solidFill>
                    <a:srgbClr val="000000"/>
                  </a:solidFill>
                  <a:latin typeface="Times New Roman" pitchFamily="18" charset="0"/>
                </a:rPr>
                <a:t>B=200</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Unlock  B</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a:t>
              </a:r>
              <a:r>
                <a:rPr lang="zh-CN" altLang="en-US" sz="1600" b="1" dirty="0">
                  <a:solidFill>
                    <a:srgbClr val="000000"/>
                  </a:solidFill>
                  <a:latin typeface="Times New Roman" pitchFamily="18" charset="0"/>
                </a:rPr>
                <a:t>求和</a:t>
              </a:r>
              <a:r>
                <a:rPr lang="en-US" altLang="zh-CN" sz="1600" b="1" dirty="0">
                  <a:solidFill>
                    <a:srgbClr val="000000"/>
                  </a:solidFill>
                  <a:latin typeface="Times New Roman" pitchFamily="18" charset="0"/>
                </a:rPr>
                <a:t>=250</a:t>
              </a:r>
            </a:p>
            <a:p>
              <a:pPr>
                <a:spcBef>
                  <a:spcPct val="20000"/>
                </a:spcBef>
                <a:buClr>
                  <a:srgbClr val="CFDEF3"/>
                </a:buClr>
                <a:buSzPct val="90000"/>
                <a:buFont typeface="Monotype Sorts"/>
                <a:buNone/>
              </a:pPr>
              <a:r>
                <a:rPr lang="en-US" altLang="zh-CN" sz="1600" b="1" dirty="0">
                  <a:solidFill>
                    <a:srgbClr val="000000"/>
                  </a:solidFill>
                  <a:latin typeface="Times New Roman" pitchFamily="18" charset="0"/>
                </a:rPr>
                <a:t>     (</a:t>
              </a:r>
              <a:r>
                <a:rPr lang="zh-CN" altLang="en-US" sz="1600" b="1" dirty="0">
                  <a:solidFill>
                    <a:srgbClr val="000000"/>
                  </a:solidFill>
                  <a:latin typeface="Times New Roman" pitchFamily="18" charset="0"/>
                </a:rPr>
                <a:t>验算不对</a:t>
              </a:r>
              <a:r>
                <a:rPr lang="en-US" altLang="zh-CN" sz="1600" b="1" dirty="0">
                  <a:solidFill>
                    <a:srgbClr val="000000"/>
                  </a:solidFill>
                  <a:latin typeface="Times New Roman" pitchFamily="18" charset="0"/>
                </a:rPr>
                <a:t>)</a:t>
              </a:r>
            </a:p>
          </p:txBody>
        </p:sp>
        <p:sp>
          <p:nvSpPr>
            <p:cNvPr id="25" name="Rectangle 18"/>
            <p:cNvSpPr>
              <a:spLocks noChangeArrowheads="1"/>
            </p:cNvSpPr>
            <p:nvPr/>
          </p:nvSpPr>
          <p:spPr bwMode="auto">
            <a:xfrm>
              <a:off x="7766286" y="1076077"/>
              <a:ext cx="1198334" cy="3469038"/>
            </a:xfrm>
            <a:prstGeom prst="rect">
              <a:avLst/>
            </a:prstGeom>
            <a:solidFill>
              <a:srgbClr val="FFFFCC"/>
            </a:solidFill>
            <a:ln w="28575">
              <a:noFill/>
              <a:miter lim="800000"/>
              <a:headEnd/>
              <a:tailEnd/>
            </a:ln>
          </p:spPr>
          <p:txBody>
            <a:bodyPr lIns="90000" tIns="46800" rIns="90000" bIns="46800"/>
            <a:lstStyle/>
            <a:p>
              <a:pPr algn="just">
                <a:spcBef>
                  <a:spcPct val="20000"/>
                </a:spcBef>
                <a:buClr>
                  <a:srgbClr val="CFDEF3"/>
                </a:buClr>
                <a:buSzPct val="90000"/>
                <a:buFont typeface="Monotype Sorts"/>
                <a:buNone/>
              </a:pPr>
              <a:r>
                <a:rPr lang="en-US" altLang="zh-CN" sz="1600" b="1">
                  <a:solidFill>
                    <a:srgbClr val="000000"/>
                  </a:solidFill>
                  <a:latin typeface="Times New Roman" pitchFamily="18" charset="0"/>
                  <a:cs typeface="Times New Roman" pitchFamily="18" charset="0"/>
                </a:rPr>
                <a:t>  </a:t>
              </a:r>
            </a:p>
            <a:p>
              <a:pPr algn="just">
                <a:spcBef>
                  <a:spcPct val="20000"/>
                </a:spcBef>
                <a:buClr>
                  <a:srgbClr val="CFDEF3"/>
                </a:buClr>
                <a:buSzPct val="90000"/>
                <a:buFont typeface="Monotype Sorts"/>
                <a:buNone/>
              </a:pPr>
              <a:endParaRPr lang="en-US" altLang="zh-CN" sz="1600" b="1">
                <a:solidFill>
                  <a:srgbClr val="000000"/>
                </a:solidFill>
                <a:latin typeface="Times New Roman" pitchFamily="18" charset="0"/>
                <a:cs typeface="Times New Roman" pitchFamily="18" charset="0"/>
              </a:endParaRPr>
            </a:p>
            <a:p>
              <a:pPr algn="just">
                <a:spcBef>
                  <a:spcPct val="20000"/>
                </a:spcBef>
                <a:buClr>
                  <a:srgbClr val="CFDEF3"/>
                </a:buClr>
                <a:buSzPct val="90000"/>
                <a:buFont typeface="Monotype Sorts"/>
                <a:buNone/>
              </a:pPr>
              <a:endParaRPr lang="en-US" altLang="zh-CN" sz="1600" b="1">
                <a:solidFill>
                  <a:srgbClr val="000000"/>
                </a:solidFill>
                <a:latin typeface="Times New Roman" pitchFamily="18" charset="0"/>
                <a:cs typeface="Times New Roman" pitchFamily="18" charset="0"/>
              </a:endParaRPr>
            </a:p>
            <a:p>
              <a:pPr algn="just">
                <a:spcBef>
                  <a:spcPct val="20000"/>
                </a:spcBef>
                <a:buClr>
                  <a:srgbClr val="CFDEF3"/>
                </a:buClr>
                <a:buSzPct val="90000"/>
                <a:buFont typeface="Monotype Sorts"/>
                <a:buNone/>
              </a:pPr>
              <a:r>
                <a:rPr lang="en-US" altLang="zh-CN" sz="1600" b="1">
                  <a:solidFill>
                    <a:srgbClr val="000000"/>
                  </a:solidFill>
                  <a:latin typeface="Times New Roman" pitchFamily="18" charset="0"/>
                </a:rPr>
                <a:t> </a:t>
              </a:r>
            </a:p>
            <a:p>
              <a:pPr algn="just">
                <a:spcBef>
                  <a:spcPct val="20000"/>
                </a:spcBef>
                <a:buClr>
                  <a:srgbClr val="CFDEF3"/>
                </a:buClr>
                <a:buSzPct val="90000"/>
                <a:buFont typeface="Monotype Sorts"/>
                <a:buNone/>
              </a:pPr>
              <a:endParaRPr lang="en-US" altLang="zh-CN" sz="1600" b="1">
                <a:solidFill>
                  <a:srgbClr val="000000"/>
                </a:solidFill>
                <a:latin typeface="Times New Roman" pitchFamily="18" charset="0"/>
              </a:endParaRPr>
            </a:p>
          </p:txBody>
        </p:sp>
        <p:sp>
          <p:nvSpPr>
            <p:cNvPr id="26" name="Rectangle 19"/>
            <p:cNvSpPr>
              <a:spLocks noChangeArrowheads="1"/>
            </p:cNvSpPr>
            <p:nvPr/>
          </p:nvSpPr>
          <p:spPr bwMode="auto">
            <a:xfrm>
              <a:off x="7766287" y="773215"/>
              <a:ext cx="1198202" cy="286457"/>
            </a:xfrm>
            <a:prstGeom prst="rect">
              <a:avLst/>
            </a:prstGeom>
            <a:solidFill>
              <a:srgbClr val="FFFFCC"/>
            </a:solidFill>
            <a:ln w="28575">
              <a:noFill/>
              <a:miter lim="800000"/>
              <a:headEnd/>
              <a:tailEnd/>
            </a:ln>
          </p:spPr>
          <p:txBody>
            <a:bodyPr lIns="90000" tIns="46800" rIns="90000" bIns="46800"/>
            <a:lstStyle/>
            <a:p>
              <a:pPr>
                <a:spcBef>
                  <a:spcPct val="20000"/>
                </a:spcBef>
                <a:buClr>
                  <a:srgbClr val="CFDEF3"/>
                </a:buClr>
                <a:buSzPct val="90000"/>
                <a:buFont typeface="Monotype Sorts"/>
                <a:buNone/>
              </a:pPr>
              <a:r>
                <a:rPr lang="en-US" altLang="zh-CN" sz="1600" b="1">
                  <a:solidFill>
                    <a:srgbClr val="000000"/>
                  </a:solidFill>
                  <a:latin typeface="Times New Roman" pitchFamily="18" charset="0"/>
                </a:rPr>
                <a:t>T</a:t>
              </a:r>
              <a:r>
                <a:rPr lang="en-US" altLang="zh-CN" sz="1600" b="1" baseline="-25000">
                  <a:solidFill>
                    <a:srgbClr val="000000"/>
                  </a:solidFill>
                  <a:latin typeface="Times New Roman" pitchFamily="18" charset="0"/>
                </a:rPr>
                <a:t>2</a:t>
              </a:r>
            </a:p>
          </p:txBody>
        </p:sp>
        <p:sp>
          <p:nvSpPr>
            <p:cNvPr id="27" name="Rectangle 20"/>
            <p:cNvSpPr>
              <a:spLocks noChangeArrowheads="1"/>
            </p:cNvSpPr>
            <p:nvPr/>
          </p:nvSpPr>
          <p:spPr bwMode="auto">
            <a:xfrm>
              <a:off x="6334510" y="773215"/>
              <a:ext cx="1431776" cy="286457"/>
            </a:xfrm>
            <a:prstGeom prst="rect">
              <a:avLst/>
            </a:prstGeom>
            <a:solidFill>
              <a:srgbClr val="FFFFCC"/>
            </a:solidFill>
            <a:ln w="28575">
              <a:noFill/>
              <a:miter lim="800000"/>
              <a:headEnd/>
              <a:tailEnd/>
            </a:ln>
          </p:spPr>
          <p:txBody>
            <a:bodyPr lIns="90000" tIns="46800" rIns="90000" bIns="46800"/>
            <a:lstStyle/>
            <a:p>
              <a:pPr>
                <a:spcBef>
                  <a:spcPct val="20000"/>
                </a:spcBef>
                <a:buClr>
                  <a:srgbClr val="CFDEF3"/>
                </a:buClr>
                <a:buSzPct val="90000"/>
                <a:buFont typeface="Monotype Sorts"/>
                <a:buNone/>
              </a:pPr>
              <a:r>
                <a:rPr lang="en-US" altLang="zh-CN" sz="1600" b="1">
                  <a:solidFill>
                    <a:srgbClr val="000000"/>
                  </a:solidFill>
                  <a:latin typeface="Times New Roman" pitchFamily="18" charset="0"/>
                </a:rPr>
                <a:t>T</a:t>
              </a:r>
              <a:r>
                <a:rPr lang="en-US" altLang="zh-CN" sz="1600" b="1" baseline="-25000">
                  <a:solidFill>
                    <a:srgbClr val="000000"/>
                  </a:solidFill>
                  <a:latin typeface="Times New Roman" pitchFamily="18" charset="0"/>
                </a:rPr>
                <a:t>1 </a:t>
              </a:r>
              <a:r>
                <a:rPr lang="en-US" altLang="zh-CN" sz="1600" b="1">
                  <a:solidFill>
                    <a:srgbClr val="000000"/>
                  </a:solidFill>
                  <a:latin typeface="Times New Roman" pitchFamily="18" charset="0"/>
                </a:rPr>
                <a:t>(</a:t>
              </a:r>
              <a:r>
                <a:rPr lang="zh-CN" altLang="en-US" sz="1600" b="1">
                  <a:solidFill>
                    <a:srgbClr val="000000"/>
                  </a:solidFill>
                  <a:latin typeface="Times New Roman" pitchFamily="18" charset="0"/>
                </a:rPr>
                <a:t>续</a:t>
              </a:r>
              <a:r>
                <a:rPr lang="en-US" altLang="zh-CN" sz="1600" b="1">
                  <a:solidFill>
                    <a:srgbClr val="000000"/>
                  </a:solidFill>
                  <a:latin typeface="Times New Roman" pitchFamily="18" charset="0"/>
                </a:rPr>
                <a:t>)</a:t>
              </a:r>
            </a:p>
          </p:txBody>
        </p:sp>
        <p:sp>
          <p:nvSpPr>
            <p:cNvPr id="28" name="Line 21"/>
            <p:cNvSpPr>
              <a:spLocks noChangeShapeType="1"/>
            </p:cNvSpPr>
            <p:nvPr/>
          </p:nvSpPr>
          <p:spPr bwMode="auto">
            <a:xfrm>
              <a:off x="6334510" y="773215"/>
              <a:ext cx="2630110" cy="0"/>
            </a:xfrm>
            <a:prstGeom prst="line">
              <a:avLst/>
            </a:prstGeom>
            <a:solidFill>
              <a:srgbClr val="FFFFCC"/>
            </a:solidFill>
            <a:ln w="28575" cap="sq">
              <a:solidFill>
                <a:schemeClr val="tx1"/>
              </a:solidFill>
              <a:round/>
              <a:headEnd/>
              <a:tailEnd/>
            </a:ln>
          </p:spPr>
          <p:txBody>
            <a:bodyPr wrap="none" lIns="90000" tIns="46800" rIns="90000" bIns="46800" anchor="ctr"/>
            <a:lstStyle/>
            <a:p>
              <a:endParaRPr lang="zh-CN" altLang="en-US" sz="1600">
                <a:solidFill>
                  <a:srgbClr val="000000"/>
                </a:solidFill>
              </a:endParaRPr>
            </a:p>
          </p:txBody>
        </p:sp>
        <p:sp>
          <p:nvSpPr>
            <p:cNvPr id="29" name="Line 22"/>
            <p:cNvSpPr>
              <a:spLocks noChangeShapeType="1"/>
            </p:cNvSpPr>
            <p:nvPr/>
          </p:nvSpPr>
          <p:spPr bwMode="auto">
            <a:xfrm>
              <a:off x="6334511" y="1059672"/>
              <a:ext cx="2630110" cy="0"/>
            </a:xfrm>
            <a:prstGeom prst="line">
              <a:avLst/>
            </a:prstGeom>
            <a:solidFill>
              <a:srgbClr val="FFFFCC"/>
            </a:solidFill>
            <a:ln w="12700">
              <a:solidFill>
                <a:schemeClr val="tx1"/>
              </a:solidFill>
              <a:round/>
              <a:headEnd/>
              <a:tailEnd/>
            </a:ln>
          </p:spPr>
          <p:txBody>
            <a:bodyPr wrap="none" lIns="90000" tIns="46800" rIns="90000" bIns="46800" anchor="ctr"/>
            <a:lstStyle/>
            <a:p>
              <a:endParaRPr lang="zh-CN" altLang="en-US" sz="1600">
                <a:solidFill>
                  <a:srgbClr val="000000"/>
                </a:solidFill>
              </a:endParaRPr>
            </a:p>
          </p:txBody>
        </p:sp>
        <p:sp>
          <p:nvSpPr>
            <p:cNvPr id="30" name="Line 23"/>
            <p:cNvSpPr>
              <a:spLocks noChangeShapeType="1"/>
            </p:cNvSpPr>
            <p:nvPr/>
          </p:nvSpPr>
          <p:spPr bwMode="auto">
            <a:xfrm>
              <a:off x="6334510" y="4528710"/>
              <a:ext cx="2630110" cy="0"/>
            </a:xfrm>
            <a:prstGeom prst="line">
              <a:avLst/>
            </a:prstGeom>
            <a:solidFill>
              <a:srgbClr val="FFFFCC"/>
            </a:solidFill>
            <a:ln w="28575" cap="sq">
              <a:solidFill>
                <a:schemeClr val="tx1"/>
              </a:solidFill>
              <a:round/>
              <a:headEnd/>
              <a:tailEnd/>
            </a:ln>
          </p:spPr>
          <p:txBody>
            <a:bodyPr wrap="none" lIns="90000" tIns="46800" rIns="90000" bIns="46800" anchor="ctr"/>
            <a:lstStyle/>
            <a:p>
              <a:endParaRPr lang="zh-CN" altLang="en-US" sz="1600">
                <a:solidFill>
                  <a:srgbClr val="000000"/>
                </a:solidFill>
              </a:endParaRPr>
            </a:p>
          </p:txBody>
        </p:sp>
        <p:sp>
          <p:nvSpPr>
            <p:cNvPr id="31" name="Line 24"/>
            <p:cNvSpPr>
              <a:spLocks noChangeShapeType="1"/>
            </p:cNvSpPr>
            <p:nvPr/>
          </p:nvSpPr>
          <p:spPr bwMode="auto">
            <a:xfrm>
              <a:off x="6334510" y="773215"/>
              <a:ext cx="0" cy="3755495"/>
            </a:xfrm>
            <a:prstGeom prst="line">
              <a:avLst/>
            </a:prstGeom>
            <a:solidFill>
              <a:srgbClr val="FFFFCC"/>
            </a:solidFill>
            <a:ln w="28575" cap="sq">
              <a:solidFill>
                <a:schemeClr val="tx1"/>
              </a:solidFill>
              <a:round/>
              <a:headEnd/>
              <a:tailEnd/>
            </a:ln>
          </p:spPr>
          <p:txBody>
            <a:bodyPr wrap="none" lIns="90000" tIns="46800" rIns="90000" bIns="46800" anchor="ctr"/>
            <a:lstStyle/>
            <a:p>
              <a:endParaRPr lang="zh-CN" altLang="en-US" sz="1600">
                <a:solidFill>
                  <a:srgbClr val="000000"/>
                </a:solidFill>
              </a:endParaRPr>
            </a:p>
          </p:txBody>
        </p:sp>
        <p:sp>
          <p:nvSpPr>
            <p:cNvPr id="32" name="Line 25"/>
            <p:cNvSpPr>
              <a:spLocks noChangeShapeType="1"/>
            </p:cNvSpPr>
            <p:nvPr/>
          </p:nvSpPr>
          <p:spPr bwMode="auto">
            <a:xfrm>
              <a:off x="7766286" y="773215"/>
              <a:ext cx="0" cy="3755495"/>
            </a:xfrm>
            <a:prstGeom prst="line">
              <a:avLst/>
            </a:prstGeom>
            <a:solidFill>
              <a:srgbClr val="FFFFCC"/>
            </a:solidFill>
            <a:ln w="12700">
              <a:solidFill>
                <a:schemeClr val="tx1"/>
              </a:solidFill>
              <a:round/>
              <a:headEnd/>
              <a:tailEnd/>
            </a:ln>
          </p:spPr>
          <p:txBody>
            <a:bodyPr wrap="none" lIns="90000" tIns="46800" rIns="90000" bIns="46800" anchor="ctr"/>
            <a:lstStyle/>
            <a:p>
              <a:endParaRPr lang="zh-CN" altLang="en-US" sz="1600">
                <a:solidFill>
                  <a:srgbClr val="000000"/>
                </a:solidFill>
              </a:endParaRPr>
            </a:p>
          </p:txBody>
        </p:sp>
        <p:sp>
          <p:nvSpPr>
            <p:cNvPr id="33" name="Line 26"/>
            <p:cNvSpPr>
              <a:spLocks noChangeShapeType="1"/>
            </p:cNvSpPr>
            <p:nvPr/>
          </p:nvSpPr>
          <p:spPr bwMode="auto">
            <a:xfrm>
              <a:off x="8964620" y="773215"/>
              <a:ext cx="0" cy="3742876"/>
            </a:xfrm>
            <a:prstGeom prst="line">
              <a:avLst/>
            </a:prstGeom>
            <a:solidFill>
              <a:srgbClr val="FFFFCC"/>
            </a:solidFill>
            <a:ln w="28575" cap="sq">
              <a:solidFill>
                <a:schemeClr val="tx1"/>
              </a:solidFill>
              <a:round/>
              <a:headEnd/>
              <a:tailEnd/>
            </a:ln>
          </p:spPr>
          <p:txBody>
            <a:bodyPr wrap="none" lIns="90000" tIns="46800" rIns="90000" bIns="46800" anchor="ctr"/>
            <a:lstStyle/>
            <a:p>
              <a:endParaRPr lang="zh-CN" altLang="en-US" sz="1600">
                <a:solidFill>
                  <a:srgbClr val="000000"/>
                </a:solidFill>
              </a:endParaRPr>
            </a:p>
          </p:txBody>
        </p:sp>
      </p:grpSp>
      <p:sp>
        <p:nvSpPr>
          <p:cNvPr id="34" name="矩形 33"/>
          <p:cNvSpPr/>
          <p:nvPr/>
        </p:nvSpPr>
        <p:spPr bwMode="auto">
          <a:xfrm>
            <a:off x="3131707" y="4298558"/>
            <a:ext cx="1394086" cy="143736"/>
          </a:xfrm>
          <a:prstGeom prst="rect">
            <a:avLst/>
          </a:prstGeom>
          <a:solidFill>
            <a:srgbClr val="FFFF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solidFill>
                <a:srgbClr val="000000"/>
              </a:solidFill>
            </a:endParaRPr>
          </a:p>
        </p:txBody>
      </p:sp>
      <p:cxnSp>
        <p:nvCxnSpPr>
          <p:cNvPr id="46" name="直接连接符 45"/>
          <p:cNvCxnSpPr/>
          <p:nvPr/>
        </p:nvCxnSpPr>
        <p:spPr bwMode="auto">
          <a:xfrm>
            <a:off x="358003" y="1334261"/>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47" name="直接连接符 46"/>
          <p:cNvCxnSpPr/>
          <p:nvPr/>
        </p:nvCxnSpPr>
        <p:spPr bwMode="auto">
          <a:xfrm>
            <a:off x="359782" y="1851670"/>
            <a:ext cx="718301" cy="0"/>
          </a:xfrm>
          <a:prstGeom prst="line">
            <a:avLst/>
          </a:prstGeom>
          <a:noFill/>
          <a:ln w="28575" cap="flat" cmpd="sng" algn="ctr">
            <a:solidFill>
              <a:srgbClr val="FF0000"/>
            </a:solidFill>
            <a:prstDash val="solid"/>
            <a:round/>
            <a:headEnd type="none" w="med" len="med"/>
            <a:tailEnd type="none" w="med" len="med"/>
          </a:ln>
          <a:effectLst/>
        </p:spPr>
      </p:cxnSp>
      <p:cxnSp>
        <p:nvCxnSpPr>
          <p:cNvPr id="48" name="直接连接符 47"/>
          <p:cNvCxnSpPr/>
          <p:nvPr/>
        </p:nvCxnSpPr>
        <p:spPr bwMode="auto">
          <a:xfrm>
            <a:off x="358003" y="2067694"/>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49" name="直接连接符 48"/>
          <p:cNvCxnSpPr/>
          <p:nvPr/>
        </p:nvCxnSpPr>
        <p:spPr bwMode="auto">
          <a:xfrm>
            <a:off x="358003" y="2342373"/>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51" name="直接连接符 50"/>
          <p:cNvCxnSpPr/>
          <p:nvPr/>
        </p:nvCxnSpPr>
        <p:spPr bwMode="auto">
          <a:xfrm>
            <a:off x="397315" y="3147814"/>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52" name="直接连接符 51"/>
          <p:cNvCxnSpPr/>
          <p:nvPr/>
        </p:nvCxnSpPr>
        <p:spPr bwMode="auto">
          <a:xfrm>
            <a:off x="397315" y="3377191"/>
            <a:ext cx="718301" cy="0"/>
          </a:xfrm>
          <a:prstGeom prst="line">
            <a:avLst/>
          </a:prstGeom>
          <a:noFill/>
          <a:ln w="28575" cap="flat" cmpd="sng" algn="ctr">
            <a:solidFill>
              <a:srgbClr val="FF0000"/>
            </a:solidFill>
            <a:prstDash val="solid"/>
            <a:round/>
            <a:headEnd type="none" w="med" len="med"/>
            <a:tailEnd type="none" w="med" len="med"/>
          </a:ln>
          <a:effectLst/>
        </p:spPr>
      </p:cxnSp>
      <p:cxnSp>
        <p:nvCxnSpPr>
          <p:cNvPr id="54" name="直接连接符 53"/>
          <p:cNvCxnSpPr/>
          <p:nvPr/>
        </p:nvCxnSpPr>
        <p:spPr bwMode="auto">
          <a:xfrm>
            <a:off x="1619672" y="2859782"/>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55" name="直接连接符 54"/>
          <p:cNvCxnSpPr/>
          <p:nvPr/>
        </p:nvCxnSpPr>
        <p:spPr bwMode="auto">
          <a:xfrm>
            <a:off x="1619672" y="3867894"/>
            <a:ext cx="389881" cy="0"/>
          </a:xfrm>
          <a:prstGeom prst="line">
            <a:avLst/>
          </a:prstGeom>
          <a:noFill/>
          <a:ln w="28575" cap="flat" cmpd="sng" algn="ctr">
            <a:solidFill>
              <a:srgbClr val="FF0000"/>
            </a:solidFill>
            <a:prstDash val="solid"/>
            <a:round/>
            <a:headEnd type="none" w="med" len="med"/>
            <a:tailEnd type="none" w="med" len="med"/>
          </a:ln>
          <a:effectLst/>
        </p:spPr>
      </p:cxnSp>
      <p:cxnSp>
        <p:nvCxnSpPr>
          <p:cNvPr id="56" name="直接连接符 55"/>
          <p:cNvCxnSpPr/>
          <p:nvPr/>
        </p:nvCxnSpPr>
        <p:spPr bwMode="auto">
          <a:xfrm>
            <a:off x="1619672" y="4083918"/>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57" name="直接连接符 56"/>
          <p:cNvCxnSpPr/>
          <p:nvPr/>
        </p:nvCxnSpPr>
        <p:spPr bwMode="auto">
          <a:xfrm>
            <a:off x="1649513" y="4418806"/>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58" name="直接连接符 57"/>
          <p:cNvCxnSpPr/>
          <p:nvPr/>
        </p:nvCxnSpPr>
        <p:spPr bwMode="auto">
          <a:xfrm>
            <a:off x="1621451" y="4799007"/>
            <a:ext cx="720080" cy="0"/>
          </a:xfrm>
          <a:prstGeom prst="line">
            <a:avLst/>
          </a:prstGeom>
          <a:noFill/>
          <a:ln w="28575" cap="flat" cmpd="sng" algn="ctr">
            <a:solidFill>
              <a:srgbClr val="FF0000"/>
            </a:solidFill>
            <a:prstDash val="solid"/>
            <a:round/>
            <a:headEnd type="none" w="med" len="med"/>
            <a:tailEnd type="none" w="med" len="med"/>
          </a:ln>
          <a:effectLst/>
        </p:spPr>
      </p:cxnSp>
      <p:cxnSp>
        <p:nvCxnSpPr>
          <p:cNvPr id="60" name="直接连接符 59"/>
          <p:cNvCxnSpPr/>
          <p:nvPr/>
        </p:nvCxnSpPr>
        <p:spPr bwMode="auto">
          <a:xfrm>
            <a:off x="3468710" y="4065821"/>
            <a:ext cx="940362" cy="0"/>
          </a:xfrm>
          <a:prstGeom prst="line">
            <a:avLst/>
          </a:prstGeom>
          <a:noFill/>
          <a:ln w="28575" cap="flat" cmpd="sng" algn="ctr">
            <a:solidFill>
              <a:srgbClr val="FF0000"/>
            </a:solidFill>
            <a:prstDash val="solid"/>
            <a:round/>
            <a:headEnd type="none" w="med" len="med"/>
            <a:tailEnd type="none" w="med" len="med"/>
          </a:ln>
          <a:effectLst/>
        </p:spPr>
      </p:cxnSp>
      <p:cxnSp>
        <p:nvCxnSpPr>
          <p:cNvPr id="62" name="直接连接符 61"/>
          <p:cNvCxnSpPr/>
          <p:nvPr/>
        </p:nvCxnSpPr>
        <p:spPr bwMode="auto">
          <a:xfrm flipV="1">
            <a:off x="6660232" y="1044778"/>
            <a:ext cx="360929" cy="1451"/>
          </a:xfrm>
          <a:prstGeom prst="line">
            <a:avLst/>
          </a:prstGeom>
          <a:noFill/>
          <a:ln w="28575" cap="flat" cmpd="sng" algn="ctr">
            <a:solidFill>
              <a:srgbClr val="FF0000"/>
            </a:solidFill>
            <a:prstDash val="solid"/>
            <a:round/>
            <a:headEnd type="none" w="med" len="med"/>
            <a:tailEnd type="none" w="med" len="med"/>
          </a:ln>
          <a:effectLst/>
        </p:spPr>
      </p:cxnSp>
      <p:cxnSp>
        <p:nvCxnSpPr>
          <p:cNvPr id="63" name="直接连接符 62"/>
          <p:cNvCxnSpPr/>
          <p:nvPr/>
        </p:nvCxnSpPr>
        <p:spPr bwMode="auto">
          <a:xfrm>
            <a:off x="6660232" y="1275606"/>
            <a:ext cx="360929" cy="0"/>
          </a:xfrm>
          <a:prstGeom prst="line">
            <a:avLst/>
          </a:prstGeom>
          <a:noFill/>
          <a:ln w="28575" cap="flat" cmpd="sng" algn="ctr">
            <a:solidFill>
              <a:srgbClr val="FF0000"/>
            </a:solidFill>
            <a:prstDash val="solid"/>
            <a:round/>
            <a:headEnd type="none" w="med" len="med"/>
            <a:tailEnd type="none" w="med" len="med"/>
          </a:ln>
          <a:effectLst/>
        </p:spPr>
      </p:cxnSp>
      <p:cxnSp>
        <p:nvCxnSpPr>
          <p:cNvPr id="66" name="直接连接符 65"/>
          <p:cNvCxnSpPr/>
          <p:nvPr/>
        </p:nvCxnSpPr>
        <p:spPr bwMode="auto">
          <a:xfrm>
            <a:off x="6588224" y="3350485"/>
            <a:ext cx="504945" cy="13353"/>
          </a:xfrm>
          <a:prstGeom prst="line">
            <a:avLst/>
          </a:prstGeom>
          <a:noFill/>
          <a:ln w="28575" cap="flat" cmpd="sng" algn="ctr">
            <a:solidFill>
              <a:srgbClr val="FF0000"/>
            </a:solidFill>
            <a:prstDash val="solid"/>
            <a:round/>
            <a:headEnd type="none" w="med" len="med"/>
            <a:tailEnd type="none" w="med" len="med"/>
          </a:ln>
          <a:effectLst/>
        </p:spPr>
      </p:cxnSp>
      <p:cxnSp>
        <p:nvCxnSpPr>
          <p:cNvPr id="68" name="直接连接符 67"/>
          <p:cNvCxnSpPr/>
          <p:nvPr/>
        </p:nvCxnSpPr>
        <p:spPr bwMode="auto">
          <a:xfrm>
            <a:off x="6588224" y="3566509"/>
            <a:ext cx="504945" cy="13353"/>
          </a:xfrm>
          <a:prstGeom prst="line">
            <a:avLst/>
          </a:prstGeom>
          <a:noFill/>
          <a:ln w="28575" cap="flat" cmpd="sng" algn="ctr">
            <a:solidFill>
              <a:srgbClr val="FF0000"/>
            </a:solidFill>
            <a:prstDash val="solid"/>
            <a:round/>
            <a:headEnd type="none" w="med" len="med"/>
            <a:tailEnd type="none" w="med" len="med"/>
          </a:ln>
          <a:effectLst/>
        </p:spPr>
      </p:cxnSp>
      <p:sp>
        <p:nvSpPr>
          <p:cNvPr id="69" name="椭圆 68"/>
          <p:cNvSpPr/>
          <p:nvPr/>
        </p:nvSpPr>
        <p:spPr bwMode="auto">
          <a:xfrm>
            <a:off x="7812360" y="1786384"/>
            <a:ext cx="864096" cy="1763215"/>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sz="1400">
              <a:solidFill>
                <a:srgbClr val="000000"/>
              </a:solidFill>
            </a:endParaRPr>
          </a:p>
        </p:txBody>
      </p:sp>
      <p:cxnSp>
        <p:nvCxnSpPr>
          <p:cNvPr id="70" name="直接连接符 69"/>
          <p:cNvCxnSpPr/>
          <p:nvPr/>
        </p:nvCxnSpPr>
        <p:spPr bwMode="auto">
          <a:xfrm>
            <a:off x="6588224" y="1851670"/>
            <a:ext cx="504945" cy="13353"/>
          </a:xfrm>
          <a:prstGeom prst="line">
            <a:avLst/>
          </a:prstGeom>
          <a:noFill/>
          <a:ln w="28575" cap="flat" cmpd="sng" algn="ctr">
            <a:solidFill>
              <a:srgbClr val="FF0000"/>
            </a:solidFill>
            <a:prstDash val="solid"/>
            <a:round/>
            <a:headEnd type="none" w="med" len="med"/>
            <a:tailEnd type="none" w="med" len="med"/>
          </a:ln>
          <a:effectLst/>
        </p:spPr>
      </p:cxnSp>
      <p:cxnSp>
        <p:nvCxnSpPr>
          <p:cNvPr id="71" name="直接连接符 70"/>
          <p:cNvCxnSpPr/>
          <p:nvPr/>
        </p:nvCxnSpPr>
        <p:spPr bwMode="auto">
          <a:xfrm>
            <a:off x="6604060" y="2931790"/>
            <a:ext cx="504945" cy="13353"/>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69462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25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wipe(left)">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4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par>
                                <p:cTn id="33" presetID="22" presetClass="entr" presetSubtype="8"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left)">
                                      <p:cBhvr>
                                        <p:cTn id="35" dur="500"/>
                                        <p:tgtEl>
                                          <p:spTgt spid="49"/>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wipe(left)">
                                      <p:cBhvr>
                                        <p:cTn id="39" dur="500"/>
                                        <p:tgtEl>
                                          <p:spTgt spid="51"/>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left)">
                                      <p:cBhvr>
                                        <p:cTn id="43" dur="500"/>
                                        <p:tgtEl>
                                          <p:spTgt spid="5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49"/>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51"/>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52"/>
                                        </p:tgtEl>
                                        <p:attrNameLst>
                                          <p:attrName>style.visibility</p:attrName>
                                        </p:attrNameLst>
                                      </p:cBhvr>
                                      <p:to>
                                        <p:strVal val="hidden"/>
                                      </p:to>
                                    </p:set>
                                  </p:childTnLst>
                                </p:cTn>
                              </p:par>
                              <p:par>
                                <p:cTn id="52" presetID="22" presetClass="entr" presetSubtype="8" fill="hold"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left)">
                                      <p:cBhvr>
                                        <p:cTn id="54" dur="500"/>
                                        <p:tgtEl>
                                          <p:spTgt spid="54"/>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childTnLst>
                          </p:cTn>
                        </p:par>
                        <p:par>
                          <p:cTn id="59" fill="hold">
                            <p:stCondLst>
                              <p:cond delay="1000"/>
                            </p:stCondLst>
                            <p:childTnLst>
                              <p:par>
                                <p:cTn id="60" presetID="22" presetClass="entr" presetSubtype="8" fill="hold" nodeType="after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left)">
                                      <p:cBhvr>
                                        <p:cTn id="62" dur="500"/>
                                        <p:tgtEl>
                                          <p:spTgt spid="56"/>
                                        </p:tgtEl>
                                      </p:cBhvr>
                                    </p:animEffect>
                                  </p:childTnLst>
                                </p:cTn>
                              </p:par>
                            </p:childTnLst>
                          </p:cTn>
                        </p:par>
                        <p:par>
                          <p:cTn id="63" fill="hold">
                            <p:stCondLst>
                              <p:cond delay="1500"/>
                            </p:stCondLst>
                            <p:childTnLst>
                              <p:par>
                                <p:cTn id="64" presetID="22" presetClass="entr" presetSubtype="8"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animEffect transition="in" filter="wipe(left)">
                                      <p:cBhvr>
                                        <p:cTn id="66" dur="500"/>
                                        <p:tgtEl>
                                          <p:spTgt spid="57"/>
                                        </p:tgtEl>
                                      </p:cBhvr>
                                    </p:animEffect>
                                  </p:childTnLst>
                                </p:cTn>
                              </p:par>
                            </p:childTnLst>
                          </p:cTn>
                        </p:par>
                        <p:par>
                          <p:cTn id="67" fill="hold">
                            <p:stCondLst>
                              <p:cond delay="2000"/>
                            </p:stCondLst>
                            <p:childTnLst>
                              <p:par>
                                <p:cTn id="68" presetID="22" presetClass="entr" presetSubtype="8" fill="hold"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left)">
                                      <p:cBhvr>
                                        <p:cTn id="70" dur="500"/>
                                        <p:tgtEl>
                                          <p:spTgt spid="58"/>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5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55"/>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56"/>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58"/>
                                        </p:tgtEl>
                                        <p:attrNameLst>
                                          <p:attrName>style.visibility</p:attrName>
                                        </p:attrNameLst>
                                      </p:cBhvr>
                                      <p:to>
                                        <p:strVal val="hidden"/>
                                      </p:to>
                                    </p:set>
                                  </p:childTnLst>
                                </p:cTn>
                              </p:par>
                              <p:par>
                                <p:cTn id="83" presetID="22" presetClass="entr" presetSubtype="8" fill="hold"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wipe(left)">
                                      <p:cBhvr>
                                        <p:cTn id="85" dur="500"/>
                                        <p:tgtEl>
                                          <p:spTgt spid="60"/>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xit" presetSubtype="0" fill="hold" nodeType="clickEffect">
                                  <p:stCondLst>
                                    <p:cond delay="0"/>
                                  </p:stCondLst>
                                  <p:childTnLst>
                                    <p:set>
                                      <p:cBhvr>
                                        <p:cTn id="89" dur="1" fill="hold">
                                          <p:stCondLst>
                                            <p:cond delay="0"/>
                                          </p:stCondLst>
                                        </p:cTn>
                                        <p:tgtEl>
                                          <p:spTgt spid="60"/>
                                        </p:tgtEl>
                                        <p:attrNameLst>
                                          <p:attrName>style.visibility</p:attrName>
                                        </p:attrNameLst>
                                      </p:cBhvr>
                                      <p:to>
                                        <p:strVal val="hidden"/>
                                      </p:to>
                                    </p:set>
                                  </p:childTnLst>
                                </p:cTn>
                              </p:par>
                              <p:par>
                                <p:cTn id="90" presetID="1" presetClass="entr" presetSubtype="0" fill="hold" nodeType="withEffect">
                                  <p:stCondLst>
                                    <p:cond delay="0"/>
                                  </p:stCondLst>
                                  <p:childTnLst>
                                    <p:set>
                                      <p:cBhvr>
                                        <p:cTn id="91" dur="1" fill="hold">
                                          <p:stCondLst>
                                            <p:cond delay="0"/>
                                          </p:stCondLst>
                                        </p:cTn>
                                        <p:tgtEl>
                                          <p:spTgt spid="41987"/>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62"/>
                                        </p:tgtEl>
                                        <p:attrNameLst>
                                          <p:attrName>style.visibility</p:attrName>
                                        </p:attrNameLst>
                                      </p:cBhvr>
                                      <p:to>
                                        <p:strVal val="visible"/>
                                      </p:to>
                                    </p:set>
                                    <p:animEffect transition="in" filter="wipe(left)">
                                      <p:cBhvr>
                                        <p:cTn id="96" dur="500"/>
                                        <p:tgtEl>
                                          <p:spTgt spid="62"/>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63"/>
                                        </p:tgtEl>
                                        <p:attrNameLst>
                                          <p:attrName>style.visibility</p:attrName>
                                        </p:attrNameLst>
                                      </p:cBhvr>
                                      <p:to>
                                        <p:strVal val="visible"/>
                                      </p:to>
                                    </p:set>
                                    <p:animEffect transition="in" filter="wipe(left)">
                                      <p:cBhvr>
                                        <p:cTn id="100" dur="500"/>
                                        <p:tgtEl>
                                          <p:spTgt spid="63"/>
                                        </p:tgtEl>
                                      </p:cBhvr>
                                    </p:animEffect>
                                  </p:childTnLst>
                                </p:cTn>
                              </p:par>
                            </p:childTnLst>
                          </p:cTn>
                        </p:par>
                        <p:par>
                          <p:cTn id="101" fill="hold">
                            <p:stCondLst>
                              <p:cond delay="1000"/>
                            </p:stCondLst>
                            <p:childTnLst>
                              <p:par>
                                <p:cTn id="102" presetID="22" presetClass="entr" presetSubtype="8" fill="hold" nodeType="afterEffect">
                                  <p:stCondLst>
                                    <p:cond delay="0"/>
                                  </p:stCondLst>
                                  <p:childTnLst>
                                    <p:set>
                                      <p:cBhvr>
                                        <p:cTn id="103" dur="1" fill="hold">
                                          <p:stCondLst>
                                            <p:cond delay="0"/>
                                          </p:stCondLst>
                                        </p:cTn>
                                        <p:tgtEl>
                                          <p:spTgt spid="66"/>
                                        </p:tgtEl>
                                        <p:attrNameLst>
                                          <p:attrName>style.visibility</p:attrName>
                                        </p:attrNameLst>
                                      </p:cBhvr>
                                      <p:to>
                                        <p:strVal val="visible"/>
                                      </p:to>
                                    </p:set>
                                    <p:animEffect transition="in" filter="wipe(left)">
                                      <p:cBhvr>
                                        <p:cTn id="104" dur="500"/>
                                        <p:tgtEl>
                                          <p:spTgt spid="66"/>
                                        </p:tgtEl>
                                      </p:cBhvr>
                                    </p:animEffect>
                                  </p:childTnLst>
                                </p:cTn>
                              </p:par>
                            </p:childTnLst>
                          </p:cTn>
                        </p:par>
                        <p:par>
                          <p:cTn id="105" fill="hold">
                            <p:stCondLst>
                              <p:cond delay="1500"/>
                            </p:stCondLst>
                            <p:childTnLst>
                              <p:par>
                                <p:cTn id="106" presetID="22" presetClass="entr" presetSubtype="8" fill="hold" nodeType="afterEffect">
                                  <p:stCondLst>
                                    <p:cond delay="0"/>
                                  </p:stCondLst>
                                  <p:childTnLst>
                                    <p:set>
                                      <p:cBhvr>
                                        <p:cTn id="107" dur="1" fill="hold">
                                          <p:stCondLst>
                                            <p:cond delay="0"/>
                                          </p:stCondLst>
                                        </p:cTn>
                                        <p:tgtEl>
                                          <p:spTgt spid="68"/>
                                        </p:tgtEl>
                                        <p:attrNameLst>
                                          <p:attrName>style.visibility</p:attrName>
                                        </p:attrNameLst>
                                      </p:cBhvr>
                                      <p:to>
                                        <p:strVal val="visible"/>
                                      </p:to>
                                    </p:set>
                                    <p:animEffect transition="in" filter="wipe(left)">
                                      <p:cBhvr>
                                        <p:cTn id="108" dur="500"/>
                                        <p:tgtEl>
                                          <p:spTgt spid="68"/>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6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63"/>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66"/>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68"/>
                                        </p:tgtEl>
                                        <p:attrNameLst>
                                          <p:attrName>style.visibility</p:attrName>
                                        </p:attrNameLst>
                                      </p:cBhvr>
                                      <p:to>
                                        <p:strVal val="hidden"/>
                                      </p:to>
                                    </p:set>
                                  </p:childTnLst>
                                </p:cTn>
                              </p:par>
                              <p:par>
                                <p:cTn id="119" presetID="21" presetClass="entr" presetSubtype="1" fill="hold" grpId="0" nodeType="withEffect">
                                  <p:stCondLst>
                                    <p:cond delay="0"/>
                                  </p:stCondLst>
                                  <p:childTnLst>
                                    <p:set>
                                      <p:cBhvr>
                                        <p:cTn id="120" dur="1" fill="hold">
                                          <p:stCondLst>
                                            <p:cond delay="0"/>
                                          </p:stCondLst>
                                        </p:cTn>
                                        <p:tgtEl>
                                          <p:spTgt spid="69"/>
                                        </p:tgtEl>
                                        <p:attrNameLst>
                                          <p:attrName>style.visibility</p:attrName>
                                        </p:attrNameLst>
                                      </p:cBhvr>
                                      <p:to>
                                        <p:strVal val="visible"/>
                                      </p:to>
                                    </p:set>
                                    <p:animEffect transition="in" filter="wheel(1)">
                                      <p:cBhvr>
                                        <p:cTn id="121" dur="1000"/>
                                        <p:tgtEl>
                                          <p:spTgt spid="6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xit" presetSubtype="0" fill="hold" grpId="1" nodeType="clickEffect">
                                  <p:stCondLst>
                                    <p:cond delay="0"/>
                                  </p:stCondLst>
                                  <p:childTnLst>
                                    <p:animEffect transition="out" filter="fade">
                                      <p:cBhvr>
                                        <p:cTn id="125" dur="500"/>
                                        <p:tgtEl>
                                          <p:spTgt spid="69"/>
                                        </p:tgtEl>
                                      </p:cBhvr>
                                    </p:animEffect>
                                    <p:set>
                                      <p:cBhvr>
                                        <p:cTn id="126" dur="1" fill="hold">
                                          <p:stCondLst>
                                            <p:cond delay="499"/>
                                          </p:stCondLst>
                                        </p:cTn>
                                        <p:tgtEl>
                                          <p:spTgt spid="69"/>
                                        </p:tgtEl>
                                        <p:attrNameLst>
                                          <p:attrName>style.visibility</p:attrName>
                                        </p:attrNameLst>
                                      </p:cBhvr>
                                      <p:to>
                                        <p:strVal val="hidden"/>
                                      </p:to>
                                    </p:set>
                                  </p:childTnLst>
                                </p:cTn>
                              </p:par>
                              <p:par>
                                <p:cTn id="127" presetID="22" presetClass="entr" presetSubtype="8" fill="hold" nodeType="withEffect">
                                  <p:stCondLst>
                                    <p:cond delay="0"/>
                                  </p:stCondLst>
                                  <p:childTnLst>
                                    <p:set>
                                      <p:cBhvr>
                                        <p:cTn id="128" dur="1" fill="hold">
                                          <p:stCondLst>
                                            <p:cond delay="0"/>
                                          </p:stCondLst>
                                        </p:cTn>
                                        <p:tgtEl>
                                          <p:spTgt spid="70"/>
                                        </p:tgtEl>
                                        <p:attrNameLst>
                                          <p:attrName>style.visibility</p:attrName>
                                        </p:attrNameLst>
                                      </p:cBhvr>
                                      <p:to>
                                        <p:strVal val="visible"/>
                                      </p:to>
                                    </p:set>
                                    <p:animEffect transition="in" filter="wipe(left)">
                                      <p:cBhvr>
                                        <p:cTn id="129" dur="500"/>
                                        <p:tgtEl>
                                          <p:spTgt spid="70"/>
                                        </p:tgtEl>
                                      </p:cBhvr>
                                    </p:animEffect>
                                  </p:childTnLst>
                                </p:cTn>
                              </p:par>
                            </p:childTnLst>
                          </p:cTn>
                        </p:par>
                        <p:par>
                          <p:cTn id="130" fill="hold">
                            <p:stCondLst>
                              <p:cond delay="500"/>
                            </p:stCondLst>
                            <p:childTnLst>
                              <p:par>
                                <p:cTn id="131" presetID="22" presetClass="entr" presetSubtype="8" fill="hold" nodeType="afterEffect">
                                  <p:stCondLst>
                                    <p:cond delay="0"/>
                                  </p:stCondLst>
                                  <p:childTnLst>
                                    <p:set>
                                      <p:cBhvr>
                                        <p:cTn id="132" dur="1" fill="hold">
                                          <p:stCondLst>
                                            <p:cond delay="0"/>
                                          </p:stCondLst>
                                        </p:cTn>
                                        <p:tgtEl>
                                          <p:spTgt spid="71"/>
                                        </p:tgtEl>
                                        <p:attrNameLst>
                                          <p:attrName>style.visibility</p:attrName>
                                        </p:attrNameLst>
                                      </p:cBhvr>
                                      <p:to>
                                        <p:strVal val="visible"/>
                                      </p:to>
                                    </p:set>
                                    <p:animEffect transition="in" filter="wipe(left)">
                                      <p:cBhvr>
                                        <p:cTn id="133" dur="500"/>
                                        <p:tgtEl>
                                          <p:spTgt spid="71"/>
                                        </p:tgtEl>
                                      </p:cBhvr>
                                    </p:animEffec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nodeType="clickEffect">
                                  <p:stCondLst>
                                    <p:cond delay="0"/>
                                  </p:stCondLst>
                                  <p:childTnLst>
                                    <p:set>
                                      <p:cBhvr>
                                        <p:cTn id="137" dur="1" fill="hold">
                                          <p:stCondLst>
                                            <p:cond delay="0"/>
                                          </p:stCondLst>
                                        </p:cTn>
                                        <p:tgtEl>
                                          <p:spTgt spid="70"/>
                                        </p:tgtEl>
                                        <p:attrNameLst>
                                          <p:attrName>style.visibility</p:attrName>
                                        </p:attrNameLst>
                                      </p:cBhvr>
                                      <p:to>
                                        <p:strVal val="hidden"/>
                                      </p:to>
                                    </p:set>
                                  </p:childTnLst>
                                </p:cTn>
                              </p:par>
                              <p:par>
                                <p:cTn id="138" presetID="1" presetClass="exit" presetSubtype="0" fill="hold" nodeType="withEffect">
                                  <p:stCondLst>
                                    <p:cond delay="0"/>
                                  </p:stCondLst>
                                  <p:childTnLst>
                                    <p:set>
                                      <p:cBhvr>
                                        <p:cTn id="139" dur="1" fill="hold">
                                          <p:stCondLst>
                                            <p:cond delay="0"/>
                                          </p:stCondLst>
                                        </p:cTn>
                                        <p:tgtEl>
                                          <p:spTgt spid="71"/>
                                        </p:tgtEl>
                                        <p:attrNameLst>
                                          <p:attrName>style.visibility</p:attrName>
                                        </p:attrNameLst>
                                      </p:cBhvr>
                                      <p:to>
                                        <p:strVal val="hidden"/>
                                      </p:to>
                                    </p:set>
                                  </p:childTnLst>
                                </p:cTn>
                              </p:par>
                              <p:par>
                                <p:cTn id="140" presetID="10" presetClass="entr" presetSubtype="0" fill="hold" grpId="0" nodeType="withEffect">
                                  <p:stCondLst>
                                    <p:cond delay="0"/>
                                  </p:stCondLst>
                                  <p:childTnLst>
                                    <p:set>
                                      <p:cBhvr>
                                        <p:cTn id="141" dur="1" fill="hold">
                                          <p:stCondLst>
                                            <p:cond delay="0"/>
                                          </p:stCondLst>
                                        </p:cTn>
                                        <p:tgtEl>
                                          <p:spTgt spid="11"/>
                                        </p:tgtEl>
                                        <p:attrNameLst>
                                          <p:attrName>style.visibility</p:attrName>
                                        </p:attrNameLst>
                                      </p:cBhvr>
                                      <p:to>
                                        <p:strVal val="visible"/>
                                      </p:to>
                                    </p:set>
                                    <p:animEffect transition="in" filter="fade">
                                      <p:cBhvr>
                                        <p:cTn id="1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9" grpId="0" animBg="1"/>
      <p:bldP spid="69"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dirty="0"/>
              <a:t>封锁协议小结</a:t>
            </a:r>
          </a:p>
        </p:txBody>
      </p:sp>
      <p:sp>
        <p:nvSpPr>
          <p:cNvPr id="40963" name="Rectangle 3"/>
          <p:cNvSpPr>
            <a:spLocks noGrp="1" noChangeArrowheads="1"/>
          </p:cNvSpPr>
          <p:nvPr>
            <p:ph type="body" idx="4294967295"/>
          </p:nvPr>
        </p:nvSpPr>
        <p:spPr>
          <a:xfrm>
            <a:off x="395536" y="649020"/>
            <a:ext cx="8856984" cy="1274658"/>
          </a:xfrm>
        </p:spPr>
        <p:txBody>
          <a:bodyPr/>
          <a:lstStyle/>
          <a:p>
            <a:pPr eaLnBrk="1" hangingPunct="1">
              <a:lnSpc>
                <a:spcPct val="120000"/>
              </a:lnSpc>
              <a:spcBef>
                <a:spcPct val="0"/>
              </a:spcBef>
            </a:pPr>
            <a:r>
              <a:rPr lang="zh-CN" altLang="en-US" sz="2400" dirty="0"/>
              <a:t>三级协议的主要区别</a:t>
            </a:r>
          </a:p>
          <a:p>
            <a:pPr lvl="1">
              <a:lnSpc>
                <a:spcPct val="120000"/>
              </a:lnSpc>
              <a:spcBef>
                <a:spcPct val="0"/>
              </a:spcBef>
            </a:pPr>
            <a:r>
              <a:rPr lang="zh-CN" altLang="en-US" dirty="0"/>
              <a:t>什么操作需要申请封锁以及何时释放锁（即持锁时间）</a:t>
            </a:r>
            <a:endParaRPr lang="en-US" altLang="zh-CN" dirty="0"/>
          </a:p>
          <a:p>
            <a:pPr>
              <a:lnSpc>
                <a:spcPct val="120000"/>
              </a:lnSpc>
              <a:spcBef>
                <a:spcPts val="1200"/>
              </a:spcBef>
            </a:pPr>
            <a:r>
              <a:rPr lang="zh-CN" altLang="zh-CN" sz="2400" dirty="0"/>
              <a:t>不同的封锁协议使事务达到的一致性级别不同</a:t>
            </a:r>
            <a:endParaRPr lang="en-US" altLang="zh-CN" sz="2400" dirty="0"/>
          </a:p>
          <a:p>
            <a:pPr lvl="1">
              <a:lnSpc>
                <a:spcPct val="120000"/>
              </a:lnSpc>
              <a:spcBef>
                <a:spcPct val="0"/>
              </a:spcBef>
            </a:pPr>
            <a:r>
              <a:rPr lang="zh-CN" altLang="zh-CN" dirty="0"/>
              <a:t>封锁协议级别越高，一致性程度越高</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67773870"/>
              </p:ext>
            </p:extLst>
          </p:nvPr>
        </p:nvGraphicFramePr>
        <p:xfrm>
          <a:off x="251520" y="3075806"/>
          <a:ext cx="8640763" cy="1692276"/>
        </p:xfrm>
        <a:graphic>
          <a:graphicData uri="http://schemas.openxmlformats.org/drawingml/2006/table">
            <a:tbl>
              <a:tblPr/>
              <a:tblGrid>
                <a:gridCol w="1550988">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95362">
                  <a:extLst>
                    <a:ext uri="{9D8B030D-6E8A-4147-A177-3AD203B41FA5}">
                      <a16:colId xmlns:a16="http://schemas.microsoft.com/office/drawing/2014/main" val="20002"/>
                    </a:ext>
                  </a:extLst>
                </a:gridCol>
                <a:gridCol w="923925">
                  <a:extLst>
                    <a:ext uri="{9D8B030D-6E8A-4147-A177-3AD203B41FA5}">
                      <a16:colId xmlns:a16="http://schemas.microsoft.com/office/drawing/2014/main" val="20003"/>
                    </a:ext>
                  </a:extLst>
                </a:gridCol>
                <a:gridCol w="995363">
                  <a:extLst>
                    <a:ext uri="{9D8B030D-6E8A-4147-A177-3AD203B41FA5}">
                      <a16:colId xmlns:a16="http://schemas.microsoft.com/office/drawing/2014/main" val="20004"/>
                    </a:ext>
                  </a:extLst>
                </a:gridCol>
                <a:gridCol w="923925">
                  <a:extLst>
                    <a:ext uri="{9D8B030D-6E8A-4147-A177-3AD203B41FA5}">
                      <a16:colId xmlns:a16="http://schemas.microsoft.com/office/drawing/2014/main" val="20005"/>
                    </a:ext>
                  </a:extLst>
                </a:gridCol>
                <a:gridCol w="1301750">
                  <a:extLst>
                    <a:ext uri="{9D8B030D-6E8A-4147-A177-3AD203B41FA5}">
                      <a16:colId xmlns:a16="http://schemas.microsoft.com/office/drawing/2014/main" val="20006"/>
                    </a:ext>
                  </a:extLst>
                </a:gridCol>
                <a:gridCol w="1012825">
                  <a:extLst>
                    <a:ext uri="{9D8B030D-6E8A-4147-A177-3AD203B41FA5}">
                      <a16:colId xmlns:a16="http://schemas.microsoft.com/office/drawing/2014/main" val="20007"/>
                    </a:ext>
                  </a:extLst>
                </a:gridCol>
              </a:tblGrid>
              <a:tr h="3111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rgbClr val="000000"/>
                          </a:solidFill>
                          <a:effectLst/>
                          <a:latin typeface="Arial" pitchFamily="34" charset="0"/>
                          <a:ea typeface="宋体" pitchFamily="2" charset="-122"/>
                        </a:rPr>
                        <a:t> </a:t>
                      </a:r>
                      <a:endParaRPr kumimoji="0" lang="zh-CN" altLang="zh-CN" sz="1400" b="1" i="0" u="none" strike="noStrike" cap="none" normalizeH="0" baseline="0" dirty="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X</a:t>
                      </a:r>
                      <a:r>
                        <a:rPr kumimoji="0" lang="zh-CN" altLang="en-US" sz="1400" b="1" i="0" u="none" strike="noStrike" cap="none" normalizeH="0" baseline="0">
                          <a:ln>
                            <a:noFill/>
                          </a:ln>
                          <a:solidFill>
                            <a:srgbClr val="000000"/>
                          </a:solidFill>
                          <a:effectLst/>
                          <a:latin typeface="Arial" pitchFamily="34" charset="0"/>
                          <a:ea typeface="宋体" pitchFamily="2" charset="-122"/>
                        </a:rPr>
                        <a:t>锁</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S</a:t>
                      </a:r>
                      <a:r>
                        <a:rPr kumimoji="0" lang="zh-CN" altLang="en-US" sz="1400" b="1" i="0" u="none" strike="noStrike" cap="none" normalizeH="0" baseline="0">
                          <a:ln>
                            <a:noFill/>
                          </a:ln>
                          <a:solidFill>
                            <a:srgbClr val="000000"/>
                          </a:solidFill>
                          <a:effectLst/>
                          <a:latin typeface="Arial" pitchFamily="34" charset="0"/>
                          <a:ea typeface="宋体" pitchFamily="2" charset="-122"/>
                        </a:rPr>
                        <a:t>锁</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hMerge="1">
                  <a:txBody>
                    <a:bodyPr/>
                    <a:lstStyle/>
                    <a:p>
                      <a:endParaRPr lang="zh-CN" alt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00"/>
                          </a:solidFill>
                          <a:effectLst/>
                          <a:latin typeface="Arial" pitchFamily="34" charset="0"/>
                          <a:ea typeface="宋体" pitchFamily="2" charset="-122"/>
                        </a:rPr>
                        <a:t>一致性保证</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460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 </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00"/>
                          </a:solidFill>
                          <a:effectLst/>
                          <a:latin typeface="Arial" pitchFamily="34" charset="0"/>
                          <a:ea typeface="宋体" pitchFamily="2" charset="-122"/>
                        </a:rPr>
                        <a:t>操作结束释放</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00"/>
                          </a:solidFill>
                          <a:effectLst/>
                          <a:latin typeface="Arial" pitchFamily="34" charset="0"/>
                          <a:ea typeface="宋体" pitchFamily="2" charset="-122"/>
                        </a:rPr>
                        <a:t>事务结束释放</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00"/>
                          </a:solidFill>
                          <a:effectLst/>
                          <a:latin typeface="Arial" pitchFamily="34" charset="0"/>
                          <a:ea typeface="宋体" pitchFamily="2" charset="-122"/>
                        </a:rPr>
                        <a:t>操作结束释放</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00"/>
                          </a:solidFill>
                          <a:effectLst/>
                          <a:latin typeface="Arial" pitchFamily="34" charset="0"/>
                          <a:ea typeface="宋体" pitchFamily="2" charset="-122"/>
                        </a:rPr>
                        <a:t>事务结束释放</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00"/>
                          </a:solidFill>
                          <a:effectLst/>
                          <a:latin typeface="Arial" pitchFamily="34" charset="0"/>
                          <a:ea typeface="宋体" pitchFamily="2" charset="-122"/>
                        </a:rPr>
                        <a:t>不丢失</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000000"/>
                          </a:solidFill>
                          <a:effectLst/>
                          <a:latin typeface="Arial" pitchFamily="34" charset="0"/>
                          <a:ea typeface="宋体" pitchFamily="2" charset="-122"/>
                        </a:rPr>
                        <a:t>修改</a:t>
                      </a:r>
                      <a:endParaRPr kumimoji="0" lang="zh-CN" altLang="en-US" sz="1400" b="1" i="0" u="none" strike="noStrike" cap="none" normalizeH="0" baseline="0" dirty="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00"/>
                          </a:solidFill>
                          <a:effectLst/>
                          <a:latin typeface="Arial" pitchFamily="34" charset="0"/>
                          <a:ea typeface="宋体" pitchFamily="2" charset="-122"/>
                        </a:rPr>
                        <a:t>不读“脏”数据</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00"/>
                          </a:solidFill>
                          <a:effectLst/>
                          <a:latin typeface="Arial" pitchFamily="34" charset="0"/>
                          <a:ea typeface="宋体" pitchFamily="2" charset="-122"/>
                        </a:rPr>
                        <a:t>可重复</a:t>
                      </a:r>
                    </a:p>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00"/>
                          </a:solidFill>
                          <a:effectLst/>
                          <a:latin typeface="Arial" pitchFamily="34" charset="0"/>
                          <a:ea typeface="宋体" pitchFamily="2" charset="-122"/>
                        </a:rPr>
                        <a:t>读</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val="10001"/>
                  </a:ext>
                </a:extLst>
              </a:tr>
              <a:tr h="3111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00"/>
                          </a:solidFill>
                          <a:effectLst/>
                          <a:latin typeface="Arial" pitchFamily="34" charset="0"/>
                          <a:ea typeface="宋体" pitchFamily="2" charset="-122"/>
                        </a:rPr>
                        <a:t>一级封锁协议</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 </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Arial" pitchFamily="34" charset="0"/>
                          <a:ea typeface="宋体" pitchFamily="2" charset="-122"/>
                        </a:rPr>
                        <a:t>√</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 </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 </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Arial" pitchFamily="34" charset="0"/>
                          <a:ea typeface="宋体" pitchFamily="2" charset="-122"/>
                        </a:rPr>
                        <a:t>√</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 </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 </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val="10002"/>
                  </a:ext>
                </a:extLst>
              </a:tr>
              <a:tr h="31115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00"/>
                          </a:solidFill>
                          <a:effectLst/>
                          <a:latin typeface="Arial" pitchFamily="34" charset="0"/>
                          <a:ea typeface="宋体" pitchFamily="2" charset="-122"/>
                        </a:rPr>
                        <a:t>二级封锁协议</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 </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Arial" pitchFamily="34" charset="0"/>
                          <a:ea typeface="宋体" pitchFamily="2" charset="-122"/>
                        </a:rPr>
                        <a:t>√</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Arial" pitchFamily="34" charset="0"/>
                          <a:ea typeface="宋体" pitchFamily="2" charset="-122"/>
                        </a:rPr>
                        <a:t>√</a:t>
                      </a:r>
                      <a:endParaRPr kumimoji="0" lang="zh-CN" altLang="zh-CN" sz="1400" b="1" i="0" u="none" strike="noStrike" cap="none" normalizeH="0" baseline="0" dirty="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 </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Arial" pitchFamily="34" charset="0"/>
                          <a:ea typeface="宋体" pitchFamily="2" charset="-122"/>
                        </a:rPr>
                        <a:t>√</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Arial" pitchFamily="34" charset="0"/>
                          <a:ea typeface="宋体" pitchFamily="2" charset="-122"/>
                        </a:rPr>
                        <a:t>√</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 </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val="10003"/>
                  </a:ext>
                </a:extLst>
              </a:tr>
              <a:tr h="31273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000000"/>
                          </a:solidFill>
                          <a:effectLst/>
                          <a:latin typeface="Arial" pitchFamily="34" charset="0"/>
                          <a:ea typeface="宋体" pitchFamily="2" charset="-122"/>
                        </a:rPr>
                        <a:t>三级封锁协议</a:t>
                      </a:r>
                      <a:endParaRPr kumimoji="0" lang="zh-CN" altLang="en-US"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 </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Arial" pitchFamily="34" charset="0"/>
                          <a:ea typeface="宋体" pitchFamily="2" charset="-122"/>
                        </a:rPr>
                        <a:t>√</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itchFamily="34" charset="0"/>
                          <a:ea typeface="宋体" pitchFamily="2" charset="-122"/>
                        </a:rPr>
                        <a:t> </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Arial" pitchFamily="34" charset="0"/>
                          <a:ea typeface="宋体" pitchFamily="2" charset="-122"/>
                        </a:rPr>
                        <a:t>√</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Arial" pitchFamily="34" charset="0"/>
                          <a:ea typeface="宋体" pitchFamily="2" charset="-122"/>
                        </a:rPr>
                        <a:t>√</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a:ln>
                            <a:noFill/>
                          </a:ln>
                          <a:solidFill>
                            <a:srgbClr val="000000"/>
                          </a:solidFill>
                          <a:effectLst/>
                          <a:latin typeface="Arial" pitchFamily="34" charset="0"/>
                          <a:ea typeface="宋体" pitchFamily="2" charset="-122"/>
                        </a:rPr>
                        <a:t>√</a:t>
                      </a:r>
                      <a:endParaRPr kumimoji="0" lang="zh-CN" altLang="zh-CN" sz="1400" b="1"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Arial" pitchFamily="34" charset="0"/>
                          <a:ea typeface="宋体" pitchFamily="2" charset="-122"/>
                        </a:rPr>
                        <a:t>√</a:t>
                      </a:r>
                      <a:endParaRPr kumimoji="0" lang="zh-CN" altLang="zh-CN" sz="1400" b="1" i="0" u="none" strike="noStrike" cap="none" normalizeH="0" baseline="0" dirty="0">
                        <a:ln>
                          <a:noFill/>
                        </a:ln>
                        <a:solidFill>
                          <a:srgbClr val="000000"/>
                        </a:solidFill>
                        <a:effectLst/>
                        <a:latin typeface="Calibri" pitchFamily="34" charset="0"/>
                        <a:ea typeface="宋体" pitchFamily="2" charset="-122"/>
                        <a:cs typeface="Times New Roman" pitchFamily="18" charset="0"/>
                      </a:endParaRPr>
                    </a:p>
                  </a:txBody>
                  <a:tcPr marL="68578" marR="6857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F9FD"/>
                    </a:solidFill>
                  </a:tcPr>
                </a:tc>
                <a:extLst>
                  <a:ext uri="{0D108BD9-81ED-4DB2-BD59-A6C34878D82A}">
                    <a16:rowId xmlns:a16="http://schemas.microsoft.com/office/drawing/2014/main" val="10004"/>
                  </a:ext>
                </a:extLst>
              </a:tr>
            </a:tbl>
          </a:graphicData>
        </a:graphic>
      </p:graphicFrame>
      <p:sp>
        <p:nvSpPr>
          <p:cNvPr id="41016" name="Rectangle 4"/>
          <p:cNvSpPr>
            <a:spLocks noChangeArrowheads="1"/>
          </p:cNvSpPr>
          <p:nvPr/>
        </p:nvSpPr>
        <p:spPr bwMode="auto">
          <a:xfrm>
            <a:off x="2627784" y="2643758"/>
            <a:ext cx="395492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r>
              <a:rPr lang="zh-CN" altLang="en-US" sz="1600" b="1" dirty="0">
                <a:solidFill>
                  <a:srgbClr val="000000"/>
                </a:solidFill>
                <a:latin typeface="Times New Roman" pitchFamily="18" charset="0"/>
                <a:cs typeface="Times New Roman" pitchFamily="18" charset="0"/>
              </a:rPr>
              <a:t>表</a:t>
            </a:r>
            <a:r>
              <a:rPr lang="en-US" altLang="zh-CN" sz="1600" b="1" dirty="0">
                <a:solidFill>
                  <a:srgbClr val="000000"/>
                </a:solidFill>
                <a:latin typeface="Times New Roman" pitchFamily="18" charset="0"/>
                <a:cs typeface="Times New Roman" pitchFamily="18" charset="0"/>
              </a:rPr>
              <a:t>12.2  </a:t>
            </a:r>
            <a:r>
              <a:rPr lang="zh-CN" altLang="en-US" sz="1600" b="1" dirty="0">
                <a:solidFill>
                  <a:srgbClr val="000000"/>
                </a:solidFill>
                <a:latin typeface="Times New Roman" pitchFamily="18" charset="0"/>
                <a:cs typeface="Times New Roman" pitchFamily="18" charset="0"/>
              </a:rPr>
              <a:t>不同级别的封锁协议和一致性保证</a:t>
            </a:r>
            <a:endParaRPr lang="zh-CN" altLang="en-US" sz="1600" b="1" dirty="0">
              <a:solidFill>
                <a:srgbClr val="000000"/>
              </a:solidFill>
            </a:endParaRPr>
          </a:p>
        </p:txBody>
      </p:sp>
    </p:spTree>
    <p:extLst>
      <p:ext uri="{BB962C8B-B14F-4D97-AF65-F5344CB8AC3E}">
        <p14:creationId xmlns:p14="http://schemas.microsoft.com/office/powerpoint/2010/main" val="98722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wipe(left)">
                                      <p:cBhvr>
                                        <p:cTn id="7" dur="500"/>
                                        <p:tgtEl>
                                          <p:spTgt spid="4096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wipe(left)">
                                      <p:cBhvr>
                                        <p:cTn id="10" dur="500"/>
                                        <p:tgtEl>
                                          <p:spTgt spid="4096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wipe(left)">
                                      <p:cBhvr>
                                        <p:cTn id="15" dur="500"/>
                                        <p:tgtEl>
                                          <p:spTgt spid="4096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wipe(left)">
                                      <p:cBhvr>
                                        <p:cTn id="18"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1828800" y="138113"/>
            <a:ext cx="5543550" cy="422672"/>
          </a:xfrm>
        </p:spPr>
        <p:txBody>
          <a:bodyPr/>
          <a:lstStyle/>
          <a:p>
            <a:pPr eaLnBrk="1" hangingPunct="1"/>
            <a:r>
              <a:rPr lang="zh-CN" altLang="en-US" sz="2700"/>
              <a:t>第</a:t>
            </a:r>
            <a:r>
              <a:rPr lang="en-US" altLang="zh-CN" sz="2700"/>
              <a:t>12</a:t>
            </a:r>
            <a:r>
              <a:rPr lang="zh-CN" altLang="en-US" sz="2700"/>
              <a:t>章</a:t>
            </a:r>
            <a:r>
              <a:rPr lang="zh-CN" altLang="zh-CN" sz="2700"/>
              <a:t>  并发控制</a:t>
            </a:r>
          </a:p>
        </p:txBody>
      </p:sp>
      <p:sp>
        <p:nvSpPr>
          <p:cNvPr id="51203" name="Rectangle 3"/>
          <p:cNvSpPr>
            <a:spLocks noGrp="1" noChangeArrowheads="1"/>
          </p:cNvSpPr>
          <p:nvPr>
            <p:ph type="body" idx="4294967295"/>
          </p:nvPr>
        </p:nvSpPr>
        <p:spPr>
          <a:xfrm>
            <a:off x="953691" y="654844"/>
            <a:ext cx="5786438" cy="3833813"/>
          </a:xfrm>
        </p:spPr>
        <p:txBody>
          <a:bodyPr/>
          <a:lstStyle/>
          <a:p>
            <a:pPr marL="0" indent="0" algn="just" eaLnBrk="1" hangingPunct="1">
              <a:spcBef>
                <a:spcPts val="400"/>
              </a:spcBef>
              <a:buNone/>
            </a:pPr>
            <a:r>
              <a:rPr lang="en-US" altLang="zh-CN" sz="2400" dirty="0"/>
              <a:t>12.1  </a:t>
            </a:r>
            <a:r>
              <a:rPr lang="zh-CN" altLang="en-US" sz="2400" dirty="0"/>
              <a:t>并发控制概述</a:t>
            </a:r>
          </a:p>
          <a:p>
            <a:pPr marL="0" indent="0" algn="just" eaLnBrk="1" hangingPunct="1">
              <a:spcBef>
                <a:spcPts val="400"/>
              </a:spcBef>
              <a:buNone/>
            </a:pPr>
            <a:r>
              <a:rPr lang="en-US" altLang="zh-CN" sz="2400" dirty="0"/>
              <a:t>12.2  </a:t>
            </a:r>
            <a:r>
              <a:rPr lang="zh-CN" altLang="en-US" sz="2400" dirty="0"/>
              <a:t>事务的隔离级别</a:t>
            </a:r>
            <a:endParaRPr lang="en-US" altLang="zh-CN" sz="2400" dirty="0"/>
          </a:p>
          <a:p>
            <a:pPr marL="0" indent="0" algn="just" eaLnBrk="1" hangingPunct="1">
              <a:spcBef>
                <a:spcPts val="400"/>
              </a:spcBef>
              <a:buNone/>
            </a:pPr>
            <a:r>
              <a:rPr lang="en-US" altLang="zh-CN" sz="2400" dirty="0"/>
              <a:t>12.3  </a:t>
            </a:r>
            <a:r>
              <a:rPr lang="zh-CN" altLang="en-US" sz="2400" dirty="0"/>
              <a:t>封锁</a:t>
            </a:r>
            <a:endParaRPr lang="en-US" altLang="zh-CN" sz="2400" dirty="0"/>
          </a:p>
          <a:p>
            <a:pPr marL="0" indent="0" algn="just" eaLnBrk="1" hangingPunct="1">
              <a:spcBef>
                <a:spcPts val="400"/>
              </a:spcBef>
              <a:buNone/>
            </a:pPr>
            <a:r>
              <a:rPr lang="en-US" altLang="zh-CN" sz="2400" dirty="0"/>
              <a:t>12.4 </a:t>
            </a:r>
            <a:r>
              <a:rPr lang="zh-CN" altLang="en-US" sz="2400" dirty="0"/>
              <a:t> 封锁协议</a:t>
            </a:r>
          </a:p>
          <a:p>
            <a:pPr marL="0" indent="0" algn="just" eaLnBrk="1" hangingPunct="1">
              <a:spcBef>
                <a:spcPts val="400"/>
              </a:spcBef>
              <a:buNone/>
            </a:pPr>
            <a:r>
              <a:rPr lang="en-US" altLang="zh-CN" sz="2400" dirty="0">
                <a:solidFill>
                  <a:srgbClr val="0066FF"/>
                </a:solidFill>
              </a:rPr>
              <a:t>12.5  </a:t>
            </a:r>
            <a:r>
              <a:rPr lang="zh-CN" altLang="en-US" sz="2400" dirty="0">
                <a:solidFill>
                  <a:srgbClr val="0066FF"/>
                </a:solidFill>
              </a:rPr>
              <a:t>活锁和死锁</a:t>
            </a:r>
          </a:p>
          <a:p>
            <a:pPr marL="0" indent="0" algn="just" eaLnBrk="1" hangingPunct="1">
              <a:spcBef>
                <a:spcPts val="400"/>
              </a:spcBef>
              <a:buNone/>
            </a:pPr>
            <a:r>
              <a:rPr lang="en-US" altLang="zh-CN" sz="2400" dirty="0"/>
              <a:t>12.6  </a:t>
            </a:r>
            <a:r>
              <a:rPr lang="zh-CN" altLang="en-US" sz="2400" dirty="0"/>
              <a:t>并发调度的可串行性</a:t>
            </a:r>
          </a:p>
          <a:p>
            <a:pPr marL="0" indent="0" algn="just" eaLnBrk="1" hangingPunct="1">
              <a:spcBef>
                <a:spcPts val="400"/>
              </a:spcBef>
              <a:buNone/>
            </a:pPr>
            <a:r>
              <a:rPr lang="en-US" altLang="zh-CN" sz="2400" dirty="0"/>
              <a:t>12.7  </a:t>
            </a:r>
            <a:r>
              <a:rPr lang="zh-CN" altLang="en-US" sz="2400" dirty="0"/>
              <a:t>两段锁协议</a:t>
            </a:r>
          </a:p>
          <a:p>
            <a:pPr marL="0" indent="0" algn="just" eaLnBrk="1" hangingPunct="1">
              <a:spcBef>
                <a:spcPts val="400"/>
              </a:spcBef>
              <a:buNone/>
            </a:pPr>
            <a:r>
              <a:rPr lang="en-US" altLang="zh-CN" sz="2400" dirty="0"/>
              <a:t>12.8  </a:t>
            </a:r>
            <a:r>
              <a:rPr lang="zh-CN" altLang="en-US" sz="2400" dirty="0"/>
              <a:t>封锁的粒度</a:t>
            </a:r>
          </a:p>
          <a:p>
            <a:pPr marL="0" indent="0" algn="just" eaLnBrk="1" hangingPunct="1">
              <a:spcBef>
                <a:spcPts val="400"/>
              </a:spcBef>
              <a:buNone/>
            </a:pPr>
            <a:r>
              <a:rPr lang="zh-CN" altLang="en-US" sz="2400" dirty="0"/>
              <a:t>*</a:t>
            </a:r>
            <a:r>
              <a:rPr lang="en-US" altLang="zh-CN" sz="2400" dirty="0"/>
              <a:t>12.9  </a:t>
            </a:r>
            <a:r>
              <a:rPr lang="zh-CN" altLang="en-US" sz="2400" dirty="0"/>
              <a:t>其他并发控制机制</a:t>
            </a:r>
          </a:p>
          <a:p>
            <a:pPr marL="0" indent="0" algn="just" eaLnBrk="1" hangingPunct="1">
              <a:spcBef>
                <a:spcPts val="400"/>
              </a:spcBef>
              <a:buNone/>
            </a:pPr>
            <a:r>
              <a:rPr lang="zh-CN" altLang="en-US" sz="2400" dirty="0"/>
              <a:t>本章小结</a:t>
            </a:r>
          </a:p>
        </p:txBody>
      </p:sp>
    </p:spTree>
    <p:extLst>
      <p:ext uri="{BB962C8B-B14F-4D97-AF65-F5344CB8AC3E}">
        <p14:creationId xmlns:p14="http://schemas.microsoft.com/office/powerpoint/2010/main" val="21463160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12.5  </a:t>
            </a:r>
            <a:r>
              <a:rPr lang="zh-CN" altLang="en-US" sz="3600" dirty="0"/>
              <a:t>活锁和死锁</a:t>
            </a:r>
          </a:p>
        </p:txBody>
      </p:sp>
      <p:sp>
        <p:nvSpPr>
          <p:cNvPr id="43011" name="Rectangle 3"/>
          <p:cNvSpPr>
            <a:spLocks noGrp="1" noChangeArrowheads="1"/>
          </p:cNvSpPr>
          <p:nvPr>
            <p:ph type="body" idx="4294967295"/>
          </p:nvPr>
        </p:nvSpPr>
        <p:spPr>
          <a:xfrm>
            <a:off x="457200" y="1006475"/>
            <a:ext cx="8229600" cy="3736975"/>
          </a:xfrm>
        </p:spPr>
        <p:txBody>
          <a:bodyPr/>
          <a:lstStyle/>
          <a:p>
            <a:pPr eaLnBrk="1" hangingPunct="1"/>
            <a:r>
              <a:rPr lang="zh-CN" altLang="en-US" dirty="0"/>
              <a:t>封锁技术可以有效地解决并行操作的一致性问题，但也带来一些新的问题</a:t>
            </a:r>
          </a:p>
          <a:p>
            <a:pPr lvl="1" eaLnBrk="1" hangingPunct="1">
              <a:lnSpc>
                <a:spcPct val="160000"/>
              </a:lnSpc>
            </a:pPr>
            <a:r>
              <a:rPr lang="zh-CN" altLang="en-US" dirty="0"/>
              <a:t>死锁</a:t>
            </a:r>
          </a:p>
          <a:p>
            <a:pPr lvl="1" eaLnBrk="1" hangingPunct="1">
              <a:lnSpc>
                <a:spcPct val="160000"/>
              </a:lnSpc>
            </a:pPr>
            <a:r>
              <a:rPr lang="zh-CN" altLang="en-US" dirty="0"/>
              <a:t>活锁</a:t>
            </a:r>
          </a:p>
        </p:txBody>
      </p:sp>
    </p:spTree>
    <p:extLst>
      <p:ext uri="{BB962C8B-B14F-4D97-AF65-F5344CB8AC3E}">
        <p14:creationId xmlns:p14="http://schemas.microsoft.com/office/powerpoint/2010/main" val="3982680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12.5.1 </a:t>
            </a:r>
            <a:r>
              <a:rPr lang="zh-CN" altLang="en-US" sz="3600" dirty="0"/>
              <a:t>活锁</a:t>
            </a:r>
            <a:endParaRPr lang="zh-CN" altLang="zh-CN" sz="3600" dirty="0"/>
          </a:p>
        </p:txBody>
      </p:sp>
      <p:graphicFrame>
        <p:nvGraphicFramePr>
          <p:cNvPr id="2" name="表格 1"/>
          <p:cNvGraphicFramePr>
            <a:graphicFrameLocks noGrp="1"/>
          </p:cNvGraphicFramePr>
          <p:nvPr>
            <p:extLst>
              <p:ext uri="{D42A27DB-BD31-4B8C-83A1-F6EECF244321}">
                <p14:modId xmlns:p14="http://schemas.microsoft.com/office/powerpoint/2010/main" val="2578720341"/>
              </p:ext>
            </p:extLst>
          </p:nvPr>
        </p:nvGraphicFramePr>
        <p:xfrm>
          <a:off x="1156964" y="843558"/>
          <a:ext cx="7550151" cy="3886200"/>
        </p:xfrm>
        <a:graphic>
          <a:graphicData uri="http://schemas.openxmlformats.org/drawingml/2006/table">
            <a:tbl>
              <a:tblPr>
                <a:effectLst/>
                <a:tableStyleId>{5C22544A-7EE6-4342-B048-85BDC9FD1C3A}</a:tableStyleId>
              </a:tblPr>
              <a:tblGrid>
                <a:gridCol w="1554607">
                  <a:extLst>
                    <a:ext uri="{9D8B030D-6E8A-4147-A177-3AD203B41FA5}">
                      <a16:colId xmlns:a16="http://schemas.microsoft.com/office/drawing/2014/main" val="20000"/>
                    </a:ext>
                  </a:extLst>
                </a:gridCol>
                <a:gridCol w="1997586">
                  <a:extLst>
                    <a:ext uri="{9D8B030D-6E8A-4147-A177-3AD203B41FA5}">
                      <a16:colId xmlns:a16="http://schemas.microsoft.com/office/drawing/2014/main" val="20001"/>
                    </a:ext>
                  </a:extLst>
                </a:gridCol>
                <a:gridCol w="1998979">
                  <a:extLst>
                    <a:ext uri="{9D8B030D-6E8A-4147-A177-3AD203B41FA5}">
                      <a16:colId xmlns:a16="http://schemas.microsoft.com/office/drawing/2014/main" val="20002"/>
                    </a:ext>
                  </a:extLst>
                </a:gridCol>
                <a:gridCol w="1998979">
                  <a:extLst>
                    <a:ext uri="{9D8B030D-6E8A-4147-A177-3AD203B41FA5}">
                      <a16:colId xmlns:a16="http://schemas.microsoft.com/office/drawing/2014/main" val="20003"/>
                    </a:ext>
                  </a:extLst>
                </a:gridCol>
              </a:tblGrid>
              <a:tr h="251990">
                <a:tc>
                  <a:txBody>
                    <a:bodyPr/>
                    <a:lstStyle/>
                    <a:p>
                      <a:pPr algn="ctr">
                        <a:spcAft>
                          <a:spcPts val="0"/>
                        </a:spcAft>
                      </a:pPr>
                      <a:r>
                        <a:rPr lang="en-US" sz="1700" b="1" kern="100" dirty="0">
                          <a:effectLst/>
                        </a:rPr>
                        <a:t>T</a:t>
                      </a:r>
                      <a:r>
                        <a:rPr lang="en-US" sz="1700" b="1" kern="100" baseline="-25000" dirty="0">
                          <a:effectLst/>
                        </a:rPr>
                        <a:t>1</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1700" b="1" kern="100" dirty="0">
                          <a:effectLst/>
                        </a:rPr>
                        <a:t>T</a:t>
                      </a:r>
                      <a:r>
                        <a:rPr lang="en-US" sz="1700" b="1" kern="100" baseline="-25000" dirty="0">
                          <a:effectLst/>
                        </a:rPr>
                        <a:t>2</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1700" b="1" kern="100">
                          <a:effectLst/>
                        </a:rPr>
                        <a:t>T</a:t>
                      </a:r>
                      <a:r>
                        <a:rPr lang="en-US" sz="1700" b="1" kern="100" baseline="-25000">
                          <a:effectLst/>
                        </a:rPr>
                        <a:t>3</a:t>
                      </a:r>
                      <a:endParaRPr lang="zh-CN" sz="17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1700" b="1" kern="100">
                          <a:effectLst/>
                        </a:rPr>
                        <a:t>T</a:t>
                      </a:r>
                      <a:r>
                        <a:rPr lang="en-US" sz="1700" b="1" kern="100" baseline="-25000">
                          <a:effectLst/>
                        </a:rPr>
                        <a:t>4</a:t>
                      </a:r>
                      <a:endParaRPr lang="zh-CN" sz="17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extLst>
                  <a:ext uri="{0D108BD9-81ED-4DB2-BD59-A6C34878D82A}">
                    <a16:rowId xmlns:a16="http://schemas.microsoft.com/office/drawing/2014/main" val="10000"/>
                  </a:ext>
                </a:extLst>
              </a:tr>
              <a:tr h="754380">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altLang="zh-CN" sz="17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altLang="zh-CN" sz="1700" b="1" kern="100" dirty="0">
                        <a:effectLst/>
                        <a:latin typeface="宋体"/>
                        <a:cs typeface="Courier New"/>
                      </a:endParaRPr>
                    </a:p>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1"/>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2"/>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3"/>
                  </a:ext>
                </a:extLst>
              </a:tr>
              <a:tr h="2519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altLang="en-US"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4"/>
                  </a:ext>
                </a:extLst>
              </a:tr>
              <a:tr h="251990">
                <a:tc>
                  <a:txBody>
                    <a:bodyPr/>
                    <a:lstStyle/>
                    <a:p>
                      <a:pPr algn="ctr">
                        <a:spcAft>
                          <a:spcPts val="0"/>
                        </a:spcAft>
                      </a:pPr>
                      <a:r>
                        <a:rPr lang="en-US" sz="1700" b="1" kern="100" dirty="0">
                          <a:effectLst/>
                        </a:rPr>
                        <a:t>Unlock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5"/>
                  </a:ext>
                </a:extLst>
              </a:tr>
              <a:tr h="251990">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6"/>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altLang="zh-CN"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7"/>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8"/>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altLang="zh-CN" sz="1700" b="1" kern="100" dirty="0">
                          <a:effectLst/>
                        </a:rPr>
                        <a:t>Unlock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9"/>
                  </a:ext>
                </a:extLst>
              </a:tr>
              <a:tr h="754380">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altLang="en-US" sz="1700" b="1" kern="100" dirty="0">
                          <a:effectLst/>
                        </a:rPr>
                        <a:t>等待</a:t>
                      </a:r>
                      <a:endParaRPr lang="en-US" altLang="zh-CN" sz="1700" b="1" kern="100" dirty="0">
                        <a:effectLst/>
                      </a:endParaRPr>
                    </a:p>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en-US" altLang="zh-CN" sz="1700" b="1" kern="100" dirty="0">
                          <a:effectLst/>
                        </a:rPr>
                        <a:t>Lock R</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en-US" altLang="zh-CN" sz="1700" b="1" kern="100" dirty="0">
                        <a:effectLst/>
                      </a:endParaRPr>
                    </a:p>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0010"/>
                  </a:ext>
                </a:extLst>
              </a:tr>
            </a:tbl>
          </a:graphicData>
        </a:graphic>
      </p:graphicFrame>
      <p:cxnSp>
        <p:nvCxnSpPr>
          <p:cNvPr id="7" name="直接连接符 6"/>
          <p:cNvCxnSpPr/>
          <p:nvPr/>
        </p:nvCxnSpPr>
        <p:spPr bwMode="auto">
          <a:xfrm>
            <a:off x="1115616" y="1275606"/>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9" name="直接连接符 8"/>
          <p:cNvCxnSpPr/>
          <p:nvPr/>
        </p:nvCxnSpPr>
        <p:spPr bwMode="auto">
          <a:xfrm>
            <a:off x="2915816" y="1995686"/>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3059832" y="2283718"/>
            <a:ext cx="576064" cy="0"/>
          </a:xfrm>
          <a:prstGeom prst="line">
            <a:avLst/>
          </a:prstGeom>
          <a:no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4932040" y="2283718"/>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5076056" y="2571750"/>
            <a:ext cx="576064" cy="0"/>
          </a:xfrm>
          <a:prstGeom prst="line">
            <a:avLst/>
          </a:prstGeom>
          <a:noFill/>
          <a:ln w="28575" cap="flat" cmpd="sng" algn="ctr">
            <a:solidFill>
              <a:srgbClr val="FF0000"/>
            </a:solidFill>
            <a:prstDash val="solid"/>
            <a:round/>
            <a:headEnd type="none" w="med" len="med"/>
            <a:tailEnd type="none" w="med" len="med"/>
          </a:ln>
          <a:effectLst/>
        </p:spPr>
      </p:cxnSp>
      <p:sp>
        <p:nvSpPr>
          <p:cNvPr id="3" name="TextBox 2"/>
          <p:cNvSpPr txBox="1"/>
          <p:nvPr/>
        </p:nvSpPr>
        <p:spPr>
          <a:xfrm>
            <a:off x="179512" y="758731"/>
            <a:ext cx="856617" cy="461665"/>
          </a:xfrm>
          <a:prstGeom prst="rect">
            <a:avLst/>
          </a:prstGeom>
          <a:noFill/>
        </p:spPr>
        <p:txBody>
          <a:bodyPr wrap="square" rtlCol="0">
            <a:spAutoFit/>
          </a:bodyPr>
          <a:lstStyle/>
          <a:p>
            <a:r>
              <a:rPr lang="zh-CN" altLang="en-US" sz="2400" b="1" dirty="0"/>
              <a:t>举例：</a:t>
            </a:r>
          </a:p>
        </p:txBody>
      </p:sp>
    </p:spTree>
    <p:extLst>
      <p:ext uri="{BB962C8B-B14F-4D97-AF65-F5344CB8AC3E}">
        <p14:creationId xmlns:p14="http://schemas.microsoft.com/office/powerpoint/2010/main" val="28046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9"/>
                                        </p:tgtEl>
                                        <p:attrNameLst>
                                          <p:attrName>style.visibility</p:attrName>
                                        </p:attrNameLst>
                                      </p:cBhvr>
                                      <p:to>
                                        <p:strVal val="hidden"/>
                                      </p:to>
                                    </p:set>
                                  </p:childTnLst>
                                </p:cTn>
                              </p:par>
                              <p:par>
                                <p:cTn id="24" presetID="1" presetClass="exit" presetSubtype="0" fill="hold" nodeType="withEffect">
                                  <p:stCondLst>
                                    <p:cond delay="0"/>
                                  </p:stCondLst>
                                  <p:childTnLst>
                                    <p:set>
                                      <p:cBhvr>
                                        <p:cTn id="25" dur="1" fill="hold">
                                          <p:stCondLst>
                                            <p:cond delay="0"/>
                                          </p:stCondLst>
                                        </p:cTn>
                                        <p:tgtEl>
                                          <p:spTgt spid="10"/>
                                        </p:tgtEl>
                                        <p:attrNameLst>
                                          <p:attrName>style.visibility</p:attrName>
                                        </p:attrNameLst>
                                      </p:cBhvr>
                                      <p:to>
                                        <p:strVal val="hidden"/>
                                      </p:to>
                                    </p:set>
                                  </p:childTnLst>
                                </p:cTn>
                              </p:par>
                            </p:childTnLst>
                          </p:cTn>
                        </p:par>
                        <p:par>
                          <p:cTn id="26" fill="hold">
                            <p:stCondLst>
                              <p:cond delay="0"/>
                            </p:stCondLst>
                            <p:childTnLst>
                              <p:par>
                                <p:cTn id="27" presetID="22" presetClass="entr" presetSubtype="8"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12"/>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546364881"/>
              </p:ext>
            </p:extLst>
          </p:nvPr>
        </p:nvGraphicFramePr>
        <p:xfrm>
          <a:off x="755650" y="715963"/>
          <a:ext cx="7550151" cy="3886200"/>
        </p:xfrm>
        <a:graphic>
          <a:graphicData uri="http://schemas.openxmlformats.org/drawingml/2006/table">
            <a:tbl>
              <a:tblPr>
                <a:effectLst/>
                <a:tableStyleId>{5C22544A-7EE6-4342-B048-85BDC9FD1C3A}</a:tableStyleId>
              </a:tblPr>
              <a:tblGrid>
                <a:gridCol w="1554607">
                  <a:extLst>
                    <a:ext uri="{9D8B030D-6E8A-4147-A177-3AD203B41FA5}">
                      <a16:colId xmlns:a16="http://schemas.microsoft.com/office/drawing/2014/main" val="20000"/>
                    </a:ext>
                  </a:extLst>
                </a:gridCol>
                <a:gridCol w="1997586">
                  <a:extLst>
                    <a:ext uri="{9D8B030D-6E8A-4147-A177-3AD203B41FA5}">
                      <a16:colId xmlns:a16="http://schemas.microsoft.com/office/drawing/2014/main" val="20001"/>
                    </a:ext>
                  </a:extLst>
                </a:gridCol>
                <a:gridCol w="1998979">
                  <a:extLst>
                    <a:ext uri="{9D8B030D-6E8A-4147-A177-3AD203B41FA5}">
                      <a16:colId xmlns:a16="http://schemas.microsoft.com/office/drawing/2014/main" val="20002"/>
                    </a:ext>
                  </a:extLst>
                </a:gridCol>
                <a:gridCol w="1998979">
                  <a:extLst>
                    <a:ext uri="{9D8B030D-6E8A-4147-A177-3AD203B41FA5}">
                      <a16:colId xmlns:a16="http://schemas.microsoft.com/office/drawing/2014/main" val="20003"/>
                    </a:ext>
                  </a:extLst>
                </a:gridCol>
              </a:tblGrid>
              <a:tr h="251990">
                <a:tc>
                  <a:txBody>
                    <a:bodyPr/>
                    <a:lstStyle/>
                    <a:p>
                      <a:pPr algn="ctr">
                        <a:spcAft>
                          <a:spcPts val="0"/>
                        </a:spcAft>
                      </a:pPr>
                      <a:r>
                        <a:rPr lang="en-US" sz="1700" b="1" kern="100" dirty="0">
                          <a:effectLst/>
                        </a:rPr>
                        <a:t>T</a:t>
                      </a:r>
                      <a:r>
                        <a:rPr lang="en-US" sz="1700" b="1" kern="100" baseline="-25000" dirty="0">
                          <a:effectLst/>
                        </a:rPr>
                        <a:t>1</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1700" b="1" kern="100" dirty="0">
                          <a:effectLst/>
                        </a:rPr>
                        <a:t>T</a:t>
                      </a:r>
                      <a:r>
                        <a:rPr lang="en-US" sz="1700" b="1" kern="100" baseline="-25000" dirty="0">
                          <a:effectLst/>
                        </a:rPr>
                        <a:t>2</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1700" b="1" kern="100">
                          <a:effectLst/>
                        </a:rPr>
                        <a:t>T</a:t>
                      </a:r>
                      <a:r>
                        <a:rPr lang="en-US" sz="1700" b="1" kern="100" baseline="-25000">
                          <a:effectLst/>
                        </a:rPr>
                        <a:t>3</a:t>
                      </a:r>
                      <a:endParaRPr lang="zh-CN" sz="17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1700" b="1" kern="100">
                          <a:effectLst/>
                        </a:rPr>
                        <a:t>T</a:t>
                      </a:r>
                      <a:r>
                        <a:rPr lang="en-US" sz="1700" b="1" kern="100" baseline="-25000">
                          <a:effectLst/>
                        </a:rPr>
                        <a:t>4</a:t>
                      </a:r>
                      <a:endParaRPr lang="zh-CN" sz="17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extLst>
                  <a:ext uri="{0D108BD9-81ED-4DB2-BD59-A6C34878D82A}">
                    <a16:rowId xmlns:a16="http://schemas.microsoft.com/office/drawing/2014/main" val="10000"/>
                  </a:ext>
                </a:extLst>
              </a:tr>
              <a:tr h="754380">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altLang="zh-CN" sz="17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altLang="zh-CN" sz="1700" b="1" kern="100" dirty="0">
                        <a:effectLst/>
                        <a:latin typeface="宋体"/>
                        <a:cs typeface="Courier New"/>
                      </a:endParaRPr>
                    </a:p>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1"/>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2"/>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3"/>
                  </a:ext>
                </a:extLst>
              </a:tr>
              <a:tr h="2519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altLang="en-US"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4"/>
                  </a:ext>
                </a:extLst>
              </a:tr>
              <a:tr h="251990">
                <a:tc>
                  <a:txBody>
                    <a:bodyPr/>
                    <a:lstStyle/>
                    <a:p>
                      <a:pPr algn="ctr">
                        <a:spcAft>
                          <a:spcPts val="0"/>
                        </a:spcAft>
                      </a:pPr>
                      <a:r>
                        <a:rPr lang="en-US" sz="1700" b="1" kern="100" dirty="0">
                          <a:effectLst/>
                        </a:rPr>
                        <a:t>Unlock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5"/>
                  </a:ext>
                </a:extLst>
              </a:tr>
              <a:tr h="251990">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6"/>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altLang="zh-CN"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7"/>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8"/>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altLang="zh-CN" sz="1700" b="1" kern="100" dirty="0">
                          <a:effectLst/>
                        </a:rPr>
                        <a:t>Unlock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9"/>
                  </a:ext>
                </a:extLst>
              </a:tr>
              <a:tr h="754380">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altLang="en-US" sz="1700" b="1" kern="100" dirty="0">
                          <a:effectLst/>
                        </a:rPr>
                        <a:t>等待</a:t>
                      </a:r>
                      <a:endParaRPr lang="en-US" altLang="zh-CN" sz="1700" b="1" kern="100" dirty="0">
                        <a:effectLst/>
                      </a:endParaRPr>
                    </a:p>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en-US" altLang="zh-CN" sz="1700" b="1" kern="100" dirty="0">
                          <a:effectLst/>
                        </a:rPr>
                        <a:t>Lock R</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en-US" altLang="zh-CN" sz="1700" b="1" kern="100" dirty="0">
                        <a:effectLst/>
                      </a:endParaRPr>
                    </a:p>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0010"/>
                  </a:ext>
                </a:extLst>
              </a:tr>
            </a:tbl>
          </a:graphicData>
        </a:graphic>
      </p:graphicFrame>
      <p:cxnSp>
        <p:nvCxnSpPr>
          <p:cNvPr id="14" name="直接连接符 13"/>
          <p:cNvCxnSpPr/>
          <p:nvPr/>
        </p:nvCxnSpPr>
        <p:spPr bwMode="auto">
          <a:xfrm>
            <a:off x="6876256" y="3291830"/>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5" name="直接连接符 14"/>
          <p:cNvCxnSpPr/>
          <p:nvPr/>
        </p:nvCxnSpPr>
        <p:spPr bwMode="auto">
          <a:xfrm>
            <a:off x="7020272" y="3579862"/>
            <a:ext cx="576064" cy="0"/>
          </a:xfrm>
          <a:prstGeom prst="line">
            <a:avLst/>
          </a:prstGeom>
          <a:noFill/>
          <a:ln w="28575" cap="flat" cmpd="sng" algn="ctr">
            <a:solidFill>
              <a:srgbClr val="FF0000"/>
            </a:solidFill>
            <a:prstDash val="solid"/>
            <a:round/>
            <a:headEnd type="none" w="med" len="med"/>
            <a:tailEnd type="none" w="med" len="med"/>
          </a:ln>
          <a:effectLst/>
        </p:spPr>
      </p:cxnSp>
      <p:cxnSp>
        <p:nvCxnSpPr>
          <p:cNvPr id="16" name="直接连接符 15"/>
          <p:cNvCxnSpPr/>
          <p:nvPr/>
        </p:nvCxnSpPr>
        <p:spPr bwMode="auto">
          <a:xfrm>
            <a:off x="1043608" y="2787774"/>
            <a:ext cx="1008112" cy="0"/>
          </a:xfrm>
          <a:prstGeom prst="line">
            <a:avLst/>
          </a:prstGeom>
          <a:noFill/>
          <a:ln w="28575" cap="flat" cmpd="sng" algn="ctr">
            <a:solidFill>
              <a:srgbClr val="FF0000"/>
            </a:solidFill>
            <a:prstDash val="solid"/>
            <a:round/>
            <a:headEnd type="none" w="med" len="med"/>
            <a:tailEnd type="none" w="med" len="med"/>
          </a:ln>
          <a:effectLst/>
        </p:spPr>
      </p:cxnSp>
      <p:cxnSp>
        <p:nvCxnSpPr>
          <p:cNvPr id="17" name="直接连接符 16"/>
          <p:cNvCxnSpPr/>
          <p:nvPr/>
        </p:nvCxnSpPr>
        <p:spPr bwMode="auto">
          <a:xfrm>
            <a:off x="4932040" y="3075806"/>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1" name="直接连接符 20"/>
          <p:cNvCxnSpPr/>
          <p:nvPr/>
        </p:nvCxnSpPr>
        <p:spPr bwMode="auto">
          <a:xfrm>
            <a:off x="3059832" y="3291830"/>
            <a:ext cx="576064" cy="0"/>
          </a:xfrm>
          <a:prstGeom prst="line">
            <a:avLst/>
          </a:prstGeom>
          <a:noFill/>
          <a:ln w="28575" cap="flat" cmpd="sng" algn="ctr">
            <a:solidFill>
              <a:srgbClr val="FF0000"/>
            </a:solidFill>
            <a:prstDash val="solid"/>
            <a:round/>
            <a:headEnd type="none" w="med" len="med"/>
            <a:tailEnd type="none" w="med" len="med"/>
          </a:ln>
          <a:effectLst/>
        </p:spPr>
      </p:cxnSp>
      <p:sp>
        <p:nvSpPr>
          <p:cNvPr id="9" name="Rectangle 2"/>
          <p:cNvSpPr txBox="1">
            <a:spLocks noChangeArrowheads="1"/>
          </p:cNvSpPr>
          <p:nvPr/>
        </p:nvSpPr>
        <p:spPr bwMode="auto">
          <a:xfrm>
            <a:off x="914400" y="192088"/>
            <a:ext cx="73914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Tx/>
            </a:pPr>
            <a:r>
              <a:rPr lang="en-US" altLang="zh-CN" sz="3600" kern="0"/>
              <a:t>12.5.1 </a:t>
            </a:r>
            <a:r>
              <a:rPr lang="zh-CN" altLang="en-US" sz="3600" kern="0"/>
              <a:t>活锁</a:t>
            </a:r>
            <a:endParaRPr lang="zh-CN" altLang="zh-CN" sz="3600" kern="0" dirty="0"/>
          </a:p>
        </p:txBody>
      </p:sp>
    </p:spTree>
    <p:extLst>
      <p:ext uri="{BB962C8B-B14F-4D97-AF65-F5344CB8AC3E}">
        <p14:creationId xmlns:p14="http://schemas.microsoft.com/office/powerpoint/2010/main" val="31192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16"/>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7"/>
                                        </p:tgtEl>
                                        <p:attrNameLst>
                                          <p:attrName>style.visibility</p:attrName>
                                        </p:attrNameLst>
                                      </p:cBhvr>
                                      <p:to>
                                        <p:strVal val="hidden"/>
                                      </p:to>
                                    </p:set>
                                  </p:childTnLst>
                                </p:cTn>
                              </p:par>
                            </p:childTnLst>
                          </p:cTn>
                        </p:par>
                        <p:par>
                          <p:cTn id="20" fill="hold">
                            <p:stCondLst>
                              <p:cond delay="0"/>
                            </p:stCondLst>
                            <p:childTnLst>
                              <p:par>
                                <p:cTn id="21" presetID="22" presetClass="entr" presetSubtype="8"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1"/>
                                        </p:tgtEl>
                                        <p:attrNameLst>
                                          <p:attrName>style.visibility</p:attrName>
                                        </p:attrNameLst>
                                      </p:cBhvr>
                                      <p:to>
                                        <p:strVal val="hidden"/>
                                      </p:to>
                                    </p:set>
                                  </p:childTnLst>
                                </p:cTn>
                              </p:par>
                            </p:childTnLst>
                          </p:cTn>
                        </p:par>
                        <p:par>
                          <p:cTn id="28" fill="hold">
                            <p:stCondLst>
                              <p:cond delay="0"/>
                            </p:stCondLst>
                            <p:childTnLst>
                              <p:par>
                                <p:cTn id="29" presetID="22" presetClass="entr" presetSubtype="8"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14"/>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24980207"/>
              </p:ext>
            </p:extLst>
          </p:nvPr>
        </p:nvGraphicFramePr>
        <p:xfrm>
          <a:off x="755650" y="674973"/>
          <a:ext cx="7550151" cy="3886200"/>
        </p:xfrm>
        <a:graphic>
          <a:graphicData uri="http://schemas.openxmlformats.org/drawingml/2006/table">
            <a:tbl>
              <a:tblPr>
                <a:effectLst/>
                <a:tableStyleId>{5C22544A-7EE6-4342-B048-85BDC9FD1C3A}</a:tableStyleId>
              </a:tblPr>
              <a:tblGrid>
                <a:gridCol w="1554607">
                  <a:extLst>
                    <a:ext uri="{9D8B030D-6E8A-4147-A177-3AD203B41FA5}">
                      <a16:colId xmlns:a16="http://schemas.microsoft.com/office/drawing/2014/main" val="20000"/>
                    </a:ext>
                  </a:extLst>
                </a:gridCol>
                <a:gridCol w="1997586">
                  <a:extLst>
                    <a:ext uri="{9D8B030D-6E8A-4147-A177-3AD203B41FA5}">
                      <a16:colId xmlns:a16="http://schemas.microsoft.com/office/drawing/2014/main" val="20001"/>
                    </a:ext>
                  </a:extLst>
                </a:gridCol>
                <a:gridCol w="1998979">
                  <a:extLst>
                    <a:ext uri="{9D8B030D-6E8A-4147-A177-3AD203B41FA5}">
                      <a16:colId xmlns:a16="http://schemas.microsoft.com/office/drawing/2014/main" val="20002"/>
                    </a:ext>
                  </a:extLst>
                </a:gridCol>
                <a:gridCol w="1998979">
                  <a:extLst>
                    <a:ext uri="{9D8B030D-6E8A-4147-A177-3AD203B41FA5}">
                      <a16:colId xmlns:a16="http://schemas.microsoft.com/office/drawing/2014/main" val="20003"/>
                    </a:ext>
                  </a:extLst>
                </a:gridCol>
              </a:tblGrid>
              <a:tr h="251990">
                <a:tc>
                  <a:txBody>
                    <a:bodyPr/>
                    <a:lstStyle/>
                    <a:p>
                      <a:pPr algn="ctr">
                        <a:spcAft>
                          <a:spcPts val="0"/>
                        </a:spcAft>
                      </a:pPr>
                      <a:r>
                        <a:rPr lang="en-US" sz="1700" b="1" kern="100" dirty="0">
                          <a:effectLst/>
                        </a:rPr>
                        <a:t>T</a:t>
                      </a:r>
                      <a:r>
                        <a:rPr lang="en-US" sz="1700" b="1" kern="100" baseline="-25000" dirty="0">
                          <a:effectLst/>
                        </a:rPr>
                        <a:t>1</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1700" b="1" kern="100" dirty="0">
                          <a:effectLst/>
                        </a:rPr>
                        <a:t>T</a:t>
                      </a:r>
                      <a:r>
                        <a:rPr lang="en-US" sz="1700" b="1" kern="100" baseline="-25000" dirty="0">
                          <a:effectLst/>
                        </a:rPr>
                        <a:t>2</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1700" b="1" kern="100">
                          <a:effectLst/>
                        </a:rPr>
                        <a:t>T</a:t>
                      </a:r>
                      <a:r>
                        <a:rPr lang="en-US" sz="1700" b="1" kern="100" baseline="-25000">
                          <a:effectLst/>
                        </a:rPr>
                        <a:t>3</a:t>
                      </a:r>
                      <a:endParaRPr lang="zh-CN" sz="17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tc>
                  <a:txBody>
                    <a:bodyPr/>
                    <a:lstStyle/>
                    <a:p>
                      <a:pPr algn="ctr">
                        <a:spcAft>
                          <a:spcPts val="0"/>
                        </a:spcAft>
                      </a:pPr>
                      <a:r>
                        <a:rPr lang="en-US" sz="1700" b="1" kern="100">
                          <a:effectLst/>
                        </a:rPr>
                        <a:t>T</a:t>
                      </a:r>
                      <a:r>
                        <a:rPr lang="en-US" sz="1700" b="1" kern="100" baseline="-25000">
                          <a:effectLst/>
                        </a:rPr>
                        <a:t>4</a:t>
                      </a:r>
                      <a:endParaRPr lang="zh-CN" sz="1700" b="1" kern="10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CFFCC"/>
                    </a:solidFill>
                  </a:tcPr>
                </a:tc>
                <a:extLst>
                  <a:ext uri="{0D108BD9-81ED-4DB2-BD59-A6C34878D82A}">
                    <a16:rowId xmlns:a16="http://schemas.microsoft.com/office/drawing/2014/main" val="10000"/>
                  </a:ext>
                </a:extLst>
              </a:tr>
              <a:tr h="754380">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en-US" altLang="zh-CN" sz="17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altLang="zh-CN" sz="17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altLang="zh-CN" sz="1700" b="1" kern="100" dirty="0">
                        <a:effectLst/>
                        <a:latin typeface="宋体"/>
                        <a:cs typeface="Courier New"/>
                      </a:endParaRPr>
                    </a:p>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1"/>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2"/>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3"/>
                  </a:ext>
                </a:extLst>
              </a:tr>
              <a:tr h="25199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altLang="en-US"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4"/>
                  </a:ext>
                </a:extLst>
              </a:tr>
              <a:tr h="251990">
                <a:tc>
                  <a:txBody>
                    <a:bodyPr/>
                    <a:lstStyle/>
                    <a:p>
                      <a:pPr algn="ctr">
                        <a:spcAft>
                          <a:spcPts val="0"/>
                        </a:spcAft>
                      </a:pPr>
                      <a:r>
                        <a:rPr lang="en-US" sz="1700" b="1" kern="100" dirty="0">
                          <a:effectLst/>
                        </a:rPr>
                        <a:t>Unlock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5"/>
                  </a:ext>
                </a:extLst>
              </a:tr>
              <a:tr h="251990">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6"/>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altLang="zh-CN" sz="1700" b="1" kern="100" dirty="0">
                          <a:effectLst/>
                        </a:rPr>
                        <a:t>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7"/>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8"/>
                  </a:ext>
                </a:extLst>
              </a:tr>
              <a:tr h="251990">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en-US" altLang="zh-CN" sz="1700" b="1" kern="100" dirty="0">
                          <a:effectLst/>
                        </a:rPr>
                        <a:t>Unlock R</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tc>
                  <a:txBody>
                    <a:bodyPr/>
                    <a:lstStyle/>
                    <a:p>
                      <a:pPr algn="ctr">
                        <a:spcAft>
                          <a:spcPts val="0"/>
                        </a:spcAft>
                      </a:pPr>
                      <a:r>
                        <a:rPr lang="zh-CN" alt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CCFFCC"/>
                    </a:solidFill>
                  </a:tcPr>
                </a:tc>
                <a:extLst>
                  <a:ext uri="{0D108BD9-81ED-4DB2-BD59-A6C34878D82A}">
                    <a16:rowId xmlns:a16="http://schemas.microsoft.com/office/drawing/2014/main" val="10009"/>
                  </a:ext>
                </a:extLst>
              </a:tr>
              <a:tr h="754380">
                <a:tc>
                  <a:txBody>
                    <a:bodyPr/>
                    <a:lstStyle/>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altLang="en-US" sz="1700" b="1" kern="100" dirty="0">
                          <a:effectLst/>
                        </a:rPr>
                        <a:t>等待</a:t>
                      </a:r>
                      <a:endParaRPr lang="en-US" altLang="zh-CN" sz="1700" b="1" kern="100" dirty="0">
                        <a:effectLst/>
                      </a:endParaRPr>
                    </a:p>
                    <a:p>
                      <a:pPr algn="ctr">
                        <a:spcAft>
                          <a:spcPts val="0"/>
                        </a:spcAft>
                      </a:pPr>
                      <a:r>
                        <a:rPr lang="zh-CN" sz="1700" b="1" kern="100" dirty="0">
                          <a:effectLst/>
                        </a:rPr>
                        <a:t>等待</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zh-CN" sz="1700" b="1" kern="100" dirty="0">
                          <a:effectLst/>
                        </a:rPr>
                        <a:t>•</a:t>
                      </a: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tc>
                  <a:txBody>
                    <a:bodyPr/>
                    <a:lstStyle/>
                    <a:p>
                      <a:pPr algn="ctr">
                        <a:spcAft>
                          <a:spcPts val="0"/>
                        </a:spcAft>
                      </a:pPr>
                      <a:r>
                        <a:rPr lang="en-US" altLang="zh-CN" sz="1700" b="1" kern="100" dirty="0">
                          <a:effectLst/>
                        </a:rPr>
                        <a:t>Lock R</a:t>
                      </a: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700" b="1" kern="100" dirty="0">
                          <a:effectLst/>
                        </a:rPr>
                        <a:t>•</a:t>
                      </a:r>
                      <a:endParaRPr lang="en-US" altLang="zh-CN" sz="1700" b="1" kern="100" dirty="0">
                        <a:effectLst/>
                      </a:endParaRPr>
                    </a:p>
                    <a:p>
                      <a:pPr algn="ctr">
                        <a:spcAft>
                          <a:spcPts val="0"/>
                        </a:spcAft>
                      </a:pPr>
                      <a:endParaRPr lang="zh-CN" sz="1700" b="1" kern="100" dirty="0">
                        <a:effectLst/>
                        <a:latin typeface="宋体"/>
                        <a:cs typeface="Courier New"/>
                      </a:endParaRPr>
                    </a:p>
                  </a:txBody>
                  <a:tcPr marL="68579" marR="6857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CCFFCC"/>
                    </a:solidFill>
                  </a:tcPr>
                </a:tc>
                <a:extLst>
                  <a:ext uri="{0D108BD9-81ED-4DB2-BD59-A6C34878D82A}">
                    <a16:rowId xmlns:a16="http://schemas.microsoft.com/office/drawing/2014/main" val="10010"/>
                  </a:ext>
                </a:extLst>
              </a:tr>
            </a:tbl>
          </a:graphicData>
        </a:graphic>
      </p:graphicFrame>
      <p:cxnSp>
        <p:nvCxnSpPr>
          <p:cNvPr id="22" name="直接连接符 21"/>
          <p:cNvCxnSpPr/>
          <p:nvPr/>
        </p:nvCxnSpPr>
        <p:spPr bwMode="auto">
          <a:xfrm>
            <a:off x="4860032" y="3762218"/>
            <a:ext cx="1008112" cy="0"/>
          </a:xfrm>
          <a:prstGeom prst="line">
            <a:avLst/>
          </a:prstGeom>
          <a:noFill/>
          <a:ln w="28575" cap="flat" cmpd="sng" algn="ctr">
            <a:solidFill>
              <a:srgbClr val="FF0000"/>
            </a:solidFill>
            <a:prstDash val="solid"/>
            <a:round/>
            <a:headEnd type="none" w="med" len="med"/>
            <a:tailEnd type="none" w="med" len="med"/>
          </a:ln>
          <a:effectLst/>
        </p:spPr>
      </p:cxnSp>
      <p:cxnSp>
        <p:nvCxnSpPr>
          <p:cNvPr id="23" name="直接连接符 22"/>
          <p:cNvCxnSpPr/>
          <p:nvPr/>
        </p:nvCxnSpPr>
        <p:spPr bwMode="auto">
          <a:xfrm>
            <a:off x="6912260" y="4021726"/>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4" name="直接连接符 23"/>
          <p:cNvCxnSpPr/>
          <p:nvPr/>
        </p:nvCxnSpPr>
        <p:spPr bwMode="auto">
          <a:xfrm>
            <a:off x="3023828" y="4346715"/>
            <a:ext cx="576064" cy="0"/>
          </a:xfrm>
          <a:prstGeom prst="line">
            <a:avLst/>
          </a:prstGeom>
          <a:noFill/>
          <a:ln w="28575" cap="flat" cmpd="sng" algn="ctr">
            <a:solidFill>
              <a:srgbClr val="FF0000"/>
            </a:solidFill>
            <a:prstDash val="solid"/>
            <a:round/>
            <a:headEnd type="none" w="med" len="med"/>
            <a:tailEnd type="none" w="med" len="med"/>
          </a:ln>
          <a:effectLst/>
        </p:spPr>
      </p:cxnSp>
      <p:sp>
        <p:nvSpPr>
          <p:cNvPr id="19" name="爆炸形 1 18"/>
          <p:cNvSpPr/>
          <p:nvPr/>
        </p:nvSpPr>
        <p:spPr bwMode="auto">
          <a:xfrm>
            <a:off x="3559195" y="3867894"/>
            <a:ext cx="1872208" cy="792088"/>
          </a:xfrm>
          <a:prstGeom prst="irregularSeal1">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活锁</a:t>
            </a:r>
            <a:endParaRPr kumimoji="0" lang="zh-CN" altLang="en-US" sz="1600" b="1" i="0" u="none" strike="noStrike" cap="none" normalizeH="0" baseline="0" dirty="0">
              <a:ln>
                <a:noFill/>
              </a:ln>
              <a:solidFill>
                <a:schemeClr val="bg1"/>
              </a:solidFill>
              <a:effectLst/>
              <a:latin typeface="Arial" pitchFamily="34" charset="0"/>
              <a:ea typeface="宋体" pitchFamily="2" charset="-122"/>
            </a:endParaRPr>
          </a:p>
        </p:txBody>
      </p:sp>
      <p:sp>
        <p:nvSpPr>
          <p:cNvPr id="3" name="矩形 2"/>
          <p:cNvSpPr/>
          <p:nvPr/>
        </p:nvSpPr>
        <p:spPr>
          <a:xfrm>
            <a:off x="4788024" y="4436079"/>
            <a:ext cx="4193777" cy="454035"/>
          </a:xfrm>
          <a:prstGeom prst="rect">
            <a:avLst/>
          </a:prstGeom>
        </p:spPr>
        <p:txBody>
          <a:bodyPr wrap="none">
            <a:spAutoFit/>
          </a:bodyPr>
          <a:lstStyle/>
          <a:p>
            <a:pPr eaLnBrk="1" hangingPunct="1">
              <a:lnSpc>
                <a:spcPct val="150000"/>
              </a:lnSpc>
            </a:pPr>
            <a:r>
              <a:rPr lang="en-US" altLang="zh-CN" b="1" dirty="0"/>
              <a:t>T</a:t>
            </a:r>
            <a:r>
              <a:rPr lang="en-US" altLang="zh-CN" b="1" baseline="-25000" dirty="0"/>
              <a:t>2</a:t>
            </a:r>
            <a:r>
              <a:rPr lang="zh-CN" altLang="en-US" b="1" dirty="0"/>
              <a:t>有可能永远等待，这就是</a:t>
            </a:r>
            <a:r>
              <a:rPr lang="zh-CN" altLang="en-US" b="1" dirty="0">
                <a:solidFill>
                  <a:srgbClr val="FF00FF"/>
                </a:solidFill>
              </a:rPr>
              <a:t>活锁</a:t>
            </a:r>
            <a:r>
              <a:rPr lang="zh-CN" altLang="en-US" b="1" dirty="0"/>
              <a:t>的情形 </a:t>
            </a:r>
          </a:p>
        </p:txBody>
      </p:sp>
      <p:sp>
        <p:nvSpPr>
          <p:cNvPr id="9" name="Rectangle 2"/>
          <p:cNvSpPr txBox="1">
            <a:spLocks noChangeArrowheads="1"/>
          </p:cNvSpPr>
          <p:nvPr/>
        </p:nvSpPr>
        <p:spPr bwMode="auto">
          <a:xfrm>
            <a:off x="914400" y="192088"/>
            <a:ext cx="73914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Tx/>
            </a:pPr>
            <a:r>
              <a:rPr lang="en-US" altLang="zh-CN" sz="3600" kern="0"/>
              <a:t>12.5.1 </a:t>
            </a:r>
            <a:r>
              <a:rPr lang="zh-CN" altLang="en-US" sz="3600" kern="0"/>
              <a:t>活锁</a:t>
            </a:r>
            <a:endParaRPr lang="zh-CN" altLang="zh-CN" sz="3600" kern="0" dirty="0"/>
          </a:p>
        </p:txBody>
      </p:sp>
    </p:spTree>
    <p:extLst>
      <p:ext uri="{BB962C8B-B14F-4D97-AF65-F5344CB8AC3E}">
        <p14:creationId xmlns:p14="http://schemas.microsoft.com/office/powerpoint/2010/main" val="99411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22"/>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23"/>
                                        </p:tgtEl>
                                        <p:attrNameLst>
                                          <p:attrName>style.visibility</p:attrName>
                                        </p:attrNameLst>
                                      </p:cBhvr>
                                      <p:to>
                                        <p:strVal val="hidden"/>
                                      </p:to>
                                    </p:set>
                                  </p:childTnLst>
                                </p:cTn>
                              </p:par>
                            </p:childTnLst>
                          </p:cTn>
                        </p:par>
                        <p:par>
                          <p:cTn id="20" fill="hold">
                            <p:stCondLst>
                              <p:cond delay="0"/>
                            </p:stCondLst>
                            <p:childTnLst>
                              <p:par>
                                <p:cTn id="21" presetID="22" presetClass="entr" presetSubtype="8"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24"/>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活锁（续）</a:t>
            </a:r>
          </a:p>
        </p:txBody>
      </p:sp>
      <p:sp>
        <p:nvSpPr>
          <p:cNvPr id="47107" name="Rectangle 3"/>
          <p:cNvSpPr>
            <a:spLocks noGrp="1" noChangeArrowheads="1"/>
          </p:cNvSpPr>
          <p:nvPr>
            <p:ph type="body" idx="4294967295"/>
          </p:nvPr>
        </p:nvSpPr>
        <p:spPr>
          <a:xfrm>
            <a:off x="457200" y="896938"/>
            <a:ext cx="8229600" cy="3630612"/>
          </a:xfrm>
        </p:spPr>
        <p:txBody>
          <a:bodyPr/>
          <a:lstStyle/>
          <a:p>
            <a:pPr algn="just" eaLnBrk="1" hangingPunct="1">
              <a:lnSpc>
                <a:spcPct val="170000"/>
              </a:lnSpc>
            </a:pPr>
            <a:r>
              <a:rPr lang="zh-CN" altLang="en-US" sz="3200" dirty="0"/>
              <a:t>避免活锁：</a:t>
            </a:r>
            <a:r>
              <a:rPr lang="zh-CN" altLang="en-US" dirty="0"/>
              <a:t>采用先来先服务的策略</a:t>
            </a:r>
          </a:p>
          <a:p>
            <a:pPr lvl="1" algn="just" eaLnBrk="1" hangingPunct="1">
              <a:lnSpc>
                <a:spcPct val="170000"/>
              </a:lnSpc>
            </a:pPr>
            <a:r>
              <a:rPr lang="zh-CN" altLang="en-US" dirty="0"/>
              <a:t>当多个事务请求封锁同一数据对象时</a:t>
            </a:r>
          </a:p>
          <a:p>
            <a:pPr lvl="1" algn="just" eaLnBrk="1" hangingPunct="1">
              <a:lnSpc>
                <a:spcPct val="170000"/>
              </a:lnSpc>
            </a:pPr>
            <a:r>
              <a:rPr lang="zh-CN" altLang="en-US" dirty="0"/>
              <a:t>按请求封锁的先后次序对这些事务排队</a:t>
            </a:r>
          </a:p>
          <a:p>
            <a:pPr lvl="1" algn="just" eaLnBrk="1" hangingPunct="1">
              <a:lnSpc>
                <a:spcPct val="170000"/>
              </a:lnSpc>
            </a:pPr>
            <a:r>
              <a:rPr lang="zh-CN" altLang="en-US" dirty="0"/>
              <a:t>该数据对象上的锁一旦释放，首先批准申请队列中第一个事务获得锁</a:t>
            </a:r>
          </a:p>
          <a:p>
            <a:pPr eaLnBrk="1" hangingPunct="1">
              <a:buFont typeface="Wingdings" pitchFamily="2" charset="2"/>
              <a:buNone/>
            </a:pPr>
            <a:endParaRPr lang="en-US" altLang="zh-CN" dirty="0"/>
          </a:p>
        </p:txBody>
      </p:sp>
    </p:spTree>
    <p:extLst>
      <p:ext uri="{BB962C8B-B14F-4D97-AF65-F5344CB8AC3E}">
        <p14:creationId xmlns:p14="http://schemas.microsoft.com/office/powerpoint/2010/main" val="44078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wipe(left)">
                                      <p:cBhvr>
                                        <p:cTn id="7" dur="500"/>
                                        <p:tgtEl>
                                          <p:spTgt spid="47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07">
                                            <p:txEl>
                                              <p:pRg st="2" end="2"/>
                                            </p:txEl>
                                          </p:spTgt>
                                        </p:tgtEl>
                                        <p:attrNameLst>
                                          <p:attrName>style.visibility</p:attrName>
                                        </p:attrNameLst>
                                      </p:cBhvr>
                                      <p:to>
                                        <p:strVal val="visible"/>
                                      </p:to>
                                    </p:set>
                                    <p:animEffect transition="in" filter="wipe(left)">
                                      <p:cBhvr>
                                        <p:cTn id="12" dur="500"/>
                                        <p:tgtEl>
                                          <p:spTgt spid="471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07">
                                            <p:txEl>
                                              <p:pRg st="3" end="3"/>
                                            </p:txEl>
                                          </p:spTgt>
                                        </p:tgtEl>
                                        <p:attrNameLst>
                                          <p:attrName>style.visibility</p:attrName>
                                        </p:attrNameLst>
                                      </p:cBhvr>
                                      <p:to>
                                        <p:strVal val="visible"/>
                                      </p:to>
                                    </p:set>
                                    <p:animEffect transition="in" filter="wipe(left)">
                                      <p:cBhvr>
                                        <p:cTn id="17"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txBox="1">
            <a:spLocks noChangeArrowheads="1"/>
          </p:cNvSpPr>
          <p:nvPr/>
        </p:nvSpPr>
        <p:spPr bwMode="auto">
          <a:xfrm>
            <a:off x="914400" y="192088"/>
            <a:ext cx="73914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Arial" pitchFamily="34" charset="0"/>
                <a:ea typeface="宋体" pitchFamily="2" charset="-122"/>
              </a:defRPr>
            </a:lvl1pPr>
            <a:lvl2pPr>
              <a:defRPr sz="2400" b="1">
                <a:solidFill>
                  <a:schemeClr val="tx1"/>
                </a:solidFill>
                <a:latin typeface="Arial" pitchFamily="34" charset="0"/>
                <a:ea typeface="宋体" pitchFamily="2" charset="-122"/>
              </a:defRPr>
            </a:lvl2pPr>
            <a:lvl3pPr>
              <a:defRPr sz="20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a:defRPr sz="2000" b="1">
                <a:solidFill>
                  <a:schemeClr val="tx1"/>
                </a:solidFill>
                <a:latin typeface="Arial" pitchFamily="34" charset="0"/>
                <a:ea typeface="宋体" pitchFamily="2" charset="-122"/>
              </a:defRPr>
            </a:lvl6pPr>
            <a:lvl7pPr>
              <a:defRPr sz="2000" b="1">
                <a:solidFill>
                  <a:schemeClr val="tx1"/>
                </a:solidFill>
                <a:latin typeface="Arial" pitchFamily="34" charset="0"/>
                <a:ea typeface="宋体" pitchFamily="2" charset="-122"/>
              </a:defRPr>
            </a:lvl7pPr>
            <a:lvl8pPr>
              <a:defRPr sz="2000" b="1">
                <a:solidFill>
                  <a:schemeClr val="tx1"/>
                </a:solidFill>
                <a:latin typeface="Arial" pitchFamily="34" charset="0"/>
                <a:ea typeface="宋体" pitchFamily="2" charset="-122"/>
              </a:defRPr>
            </a:lvl8pPr>
            <a:lvl9pPr>
              <a:defRPr sz="2000" b="1">
                <a:solidFill>
                  <a:schemeClr val="tx1"/>
                </a:solidFill>
                <a:latin typeface="Arial" pitchFamily="34" charset="0"/>
                <a:ea typeface="宋体" pitchFamily="2" charset="-122"/>
              </a:defRPr>
            </a:lvl9pPr>
          </a:lstStyle>
          <a:p>
            <a:pPr algn="ctr"/>
            <a:r>
              <a:rPr lang="en-US" altLang="zh-CN" sz="3600" dirty="0">
                <a:solidFill>
                  <a:schemeClr val="bg1"/>
                </a:solidFill>
              </a:rPr>
              <a:t>12.5.2  </a:t>
            </a:r>
            <a:r>
              <a:rPr lang="zh-CN" altLang="en-US" sz="3600" dirty="0">
                <a:solidFill>
                  <a:schemeClr val="bg1"/>
                </a:solidFill>
              </a:rPr>
              <a:t>死锁</a:t>
            </a:r>
          </a:p>
        </p:txBody>
      </p:sp>
      <p:sp>
        <p:nvSpPr>
          <p:cNvPr id="4" name="Rectangle 10"/>
          <p:cNvSpPr txBox="1">
            <a:spLocks noChangeArrowheads="1"/>
          </p:cNvSpPr>
          <p:nvPr/>
        </p:nvSpPr>
        <p:spPr bwMode="auto">
          <a:xfrm>
            <a:off x="539552" y="843556"/>
            <a:ext cx="8469302" cy="4176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eaLnBrk="1" hangingPunct="1">
              <a:lnSpc>
                <a:spcPct val="120000"/>
              </a:lnSpc>
              <a:spcBef>
                <a:spcPts val="600"/>
              </a:spcBef>
            </a:pPr>
            <a:r>
              <a:rPr lang="zh-CN" altLang="en-US" sz="2400" kern="0"/>
              <a:t>事务</a:t>
            </a:r>
            <a:r>
              <a:rPr lang="en-US" altLang="zh-CN" sz="2400" kern="0"/>
              <a:t>T</a:t>
            </a:r>
            <a:r>
              <a:rPr lang="en-US" altLang="zh-CN" sz="2400" kern="0" baseline="-25000"/>
              <a:t>1</a:t>
            </a:r>
            <a:r>
              <a:rPr lang="zh-CN" altLang="en-US" sz="2400" kern="0"/>
              <a:t>封锁了数据</a:t>
            </a:r>
            <a:r>
              <a:rPr lang="en-US" altLang="zh-CN" sz="2400" kern="0"/>
              <a:t>R</a:t>
            </a:r>
            <a:r>
              <a:rPr lang="en-US" altLang="zh-CN" sz="2400" kern="0" baseline="-25000"/>
              <a:t>1</a:t>
            </a:r>
          </a:p>
          <a:p>
            <a:pPr eaLnBrk="1" hangingPunct="1">
              <a:lnSpc>
                <a:spcPct val="120000"/>
              </a:lnSpc>
              <a:spcBef>
                <a:spcPts val="600"/>
              </a:spcBef>
            </a:pPr>
            <a:r>
              <a:rPr lang="en-US" altLang="zh-CN" sz="2400" kern="0"/>
              <a:t>T</a:t>
            </a:r>
            <a:r>
              <a:rPr lang="en-US" altLang="zh-CN" sz="2400" kern="0" baseline="-25000"/>
              <a:t>2</a:t>
            </a:r>
            <a:r>
              <a:rPr lang="zh-CN" altLang="en-US" sz="2400" kern="0"/>
              <a:t>封锁了数据</a:t>
            </a:r>
            <a:r>
              <a:rPr lang="en-US" altLang="zh-CN" sz="2400" kern="0"/>
              <a:t>R</a:t>
            </a:r>
            <a:r>
              <a:rPr lang="en-US" altLang="zh-CN" sz="2400" kern="0" baseline="-25000"/>
              <a:t>2</a:t>
            </a:r>
          </a:p>
          <a:p>
            <a:pPr eaLnBrk="1" hangingPunct="1">
              <a:lnSpc>
                <a:spcPct val="120000"/>
              </a:lnSpc>
              <a:spcBef>
                <a:spcPts val="600"/>
              </a:spcBef>
            </a:pPr>
            <a:r>
              <a:rPr lang="en-US" altLang="zh-CN" sz="2400" kern="0"/>
              <a:t>T</a:t>
            </a:r>
            <a:r>
              <a:rPr lang="en-US" altLang="zh-CN" sz="2400" kern="0" baseline="-25000"/>
              <a:t>1</a:t>
            </a:r>
            <a:r>
              <a:rPr lang="zh-CN" altLang="en-US" sz="2400" kern="0"/>
              <a:t>又请求封锁</a:t>
            </a:r>
            <a:r>
              <a:rPr lang="en-US" altLang="zh-CN" sz="2400" kern="0"/>
              <a:t>R</a:t>
            </a:r>
            <a:r>
              <a:rPr lang="en-US" altLang="zh-CN" sz="2400" kern="0" baseline="-25000"/>
              <a:t>2</a:t>
            </a:r>
            <a:r>
              <a:rPr lang="zh-CN" altLang="en-US" sz="2400" kern="0"/>
              <a:t>，因</a:t>
            </a:r>
            <a:r>
              <a:rPr lang="en-US" altLang="zh-CN" sz="2400" kern="0"/>
              <a:t>T</a:t>
            </a:r>
            <a:r>
              <a:rPr lang="en-US" altLang="zh-CN" sz="2400" kern="0" baseline="-25000"/>
              <a:t>2</a:t>
            </a:r>
            <a:r>
              <a:rPr lang="zh-CN" altLang="en-US" sz="2400" kern="0"/>
              <a:t>已封锁了</a:t>
            </a:r>
            <a:r>
              <a:rPr lang="en-US" altLang="zh-CN" sz="2400" kern="0"/>
              <a:t>R</a:t>
            </a:r>
            <a:r>
              <a:rPr lang="en-US" altLang="zh-CN" sz="2400" kern="0" baseline="-25000"/>
              <a:t>2</a:t>
            </a:r>
            <a:r>
              <a:rPr lang="zh-CN" altLang="en-US" sz="2400" kern="0"/>
              <a:t>，于是</a:t>
            </a:r>
            <a:r>
              <a:rPr lang="en-US" altLang="zh-CN" sz="2400" kern="0"/>
              <a:t>T</a:t>
            </a:r>
            <a:r>
              <a:rPr lang="en-US" altLang="zh-CN" sz="2400" kern="0" baseline="-25000"/>
              <a:t>1</a:t>
            </a:r>
            <a:r>
              <a:rPr lang="zh-CN" altLang="en-US" sz="2400" kern="0"/>
              <a:t>等待</a:t>
            </a:r>
            <a:r>
              <a:rPr lang="en-US" altLang="zh-CN" sz="2400" kern="0"/>
              <a:t>T</a:t>
            </a:r>
            <a:r>
              <a:rPr lang="en-US" altLang="zh-CN" sz="2400" kern="0" baseline="-25000"/>
              <a:t>2</a:t>
            </a:r>
            <a:r>
              <a:rPr lang="zh-CN" altLang="en-US" sz="2400" kern="0"/>
              <a:t>释放</a:t>
            </a:r>
            <a:r>
              <a:rPr lang="en-US" altLang="zh-CN" sz="2400" kern="0"/>
              <a:t>R</a:t>
            </a:r>
            <a:r>
              <a:rPr lang="en-US" altLang="zh-CN" sz="2400" kern="0" baseline="-25000"/>
              <a:t>2</a:t>
            </a:r>
            <a:r>
              <a:rPr lang="zh-CN" altLang="en-US" sz="2400" kern="0"/>
              <a:t>上的锁</a:t>
            </a:r>
          </a:p>
          <a:p>
            <a:pPr eaLnBrk="1" hangingPunct="1">
              <a:lnSpc>
                <a:spcPct val="120000"/>
              </a:lnSpc>
              <a:spcBef>
                <a:spcPts val="600"/>
              </a:spcBef>
            </a:pPr>
            <a:r>
              <a:rPr lang="zh-CN" altLang="en-US" sz="2400" kern="0"/>
              <a:t>接着</a:t>
            </a:r>
            <a:r>
              <a:rPr lang="en-US" altLang="zh-CN" sz="2400" kern="0"/>
              <a:t>T</a:t>
            </a:r>
            <a:r>
              <a:rPr lang="en-US" altLang="zh-CN" sz="2400" kern="0" baseline="-25000"/>
              <a:t>2</a:t>
            </a:r>
            <a:r>
              <a:rPr lang="zh-CN" altLang="en-US" sz="2400" kern="0"/>
              <a:t>又申请封锁</a:t>
            </a:r>
            <a:r>
              <a:rPr lang="en-US" altLang="zh-CN" sz="2400" kern="0"/>
              <a:t>R</a:t>
            </a:r>
            <a:r>
              <a:rPr lang="en-US" altLang="zh-CN" sz="2400" kern="0" baseline="-25000"/>
              <a:t>1</a:t>
            </a:r>
            <a:r>
              <a:rPr lang="zh-CN" altLang="en-US" sz="2400" kern="0"/>
              <a:t>，因</a:t>
            </a:r>
            <a:r>
              <a:rPr lang="en-US" altLang="zh-CN" sz="2400" kern="0"/>
              <a:t>T</a:t>
            </a:r>
            <a:r>
              <a:rPr lang="en-US" altLang="zh-CN" sz="2400" kern="0" baseline="-25000"/>
              <a:t>1</a:t>
            </a:r>
            <a:r>
              <a:rPr lang="zh-CN" altLang="en-US" sz="2400" kern="0"/>
              <a:t>已封锁了</a:t>
            </a:r>
            <a:r>
              <a:rPr lang="en-US" altLang="zh-CN" sz="2400" kern="0"/>
              <a:t>R</a:t>
            </a:r>
            <a:r>
              <a:rPr lang="en-US" altLang="zh-CN" sz="2400" kern="0" baseline="-25000"/>
              <a:t>1</a:t>
            </a:r>
            <a:r>
              <a:rPr lang="zh-CN" altLang="en-US" sz="2400" kern="0"/>
              <a:t>，</a:t>
            </a:r>
            <a:r>
              <a:rPr lang="en-US" altLang="zh-CN" sz="2400" kern="0"/>
              <a:t>T</a:t>
            </a:r>
            <a:r>
              <a:rPr lang="en-US" altLang="zh-CN" sz="2400" kern="0" baseline="-25000"/>
              <a:t>2</a:t>
            </a:r>
            <a:r>
              <a:rPr lang="zh-CN" altLang="en-US" sz="2400" kern="0"/>
              <a:t>也只能等待</a:t>
            </a:r>
            <a:r>
              <a:rPr lang="en-US" altLang="zh-CN" sz="2400" kern="0"/>
              <a:t>T</a:t>
            </a:r>
            <a:r>
              <a:rPr lang="en-US" altLang="zh-CN" sz="2400" kern="0" baseline="-25000"/>
              <a:t>1</a:t>
            </a:r>
            <a:r>
              <a:rPr lang="zh-CN" altLang="en-US" sz="2400" kern="0"/>
              <a:t>释放</a:t>
            </a:r>
            <a:r>
              <a:rPr lang="en-US" altLang="zh-CN" sz="2400" kern="0"/>
              <a:t>R</a:t>
            </a:r>
            <a:r>
              <a:rPr lang="en-US" altLang="zh-CN" sz="2400" kern="0" baseline="-25000"/>
              <a:t>1</a:t>
            </a:r>
            <a:r>
              <a:rPr lang="zh-CN" altLang="en-US" sz="2400" kern="0"/>
              <a:t>上的锁</a:t>
            </a:r>
          </a:p>
          <a:p>
            <a:pPr eaLnBrk="1" hangingPunct="1">
              <a:lnSpc>
                <a:spcPct val="120000"/>
              </a:lnSpc>
              <a:spcBef>
                <a:spcPts val="600"/>
              </a:spcBef>
            </a:pPr>
            <a:r>
              <a:rPr lang="zh-CN" altLang="en-US" sz="2400" kern="0"/>
              <a:t>这样</a:t>
            </a:r>
            <a:r>
              <a:rPr lang="en-US" altLang="zh-CN" sz="2400" kern="0"/>
              <a:t>T</a:t>
            </a:r>
            <a:r>
              <a:rPr lang="en-US" altLang="zh-CN" sz="2400" kern="0" baseline="-25000"/>
              <a:t>1</a:t>
            </a:r>
            <a:r>
              <a:rPr lang="zh-CN" altLang="en-US" sz="2400" kern="0"/>
              <a:t>在等待</a:t>
            </a:r>
            <a:r>
              <a:rPr lang="en-US" altLang="zh-CN" sz="2400" kern="0"/>
              <a:t>T</a:t>
            </a:r>
            <a:r>
              <a:rPr lang="en-US" altLang="zh-CN" sz="2400" kern="0" baseline="-25000"/>
              <a:t>2</a:t>
            </a:r>
            <a:r>
              <a:rPr lang="zh-CN" altLang="en-US" sz="2400" kern="0"/>
              <a:t>，而</a:t>
            </a:r>
            <a:r>
              <a:rPr lang="en-US" altLang="zh-CN" sz="2400" kern="0"/>
              <a:t>T</a:t>
            </a:r>
            <a:r>
              <a:rPr lang="en-US" altLang="zh-CN" sz="2400" kern="0" baseline="-25000"/>
              <a:t>2</a:t>
            </a:r>
            <a:r>
              <a:rPr lang="zh-CN" altLang="en-US" sz="2400" kern="0"/>
              <a:t>又在等待</a:t>
            </a:r>
            <a:r>
              <a:rPr lang="en-US" altLang="zh-CN" sz="2400" kern="0"/>
              <a:t>T</a:t>
            </a:r>
            <a:r>
              <a:rPr lang="en-US" altLang="zh-CN" sz="2400" kern="0" baseline="-25000"/>
              <a:t>1</a:t>
            </a:r>
            <a:r>
              <a:rPr lang="zh-CN" altLang="en-US" sz="2400" kern="0"/>
              <a:t>，</a:t>
            </a:r>
            <a:r>
              <a:rPr lang="en-US" altLang="zh-CN" sz="2400" kern="0"/>
              <a:t>T</a:t>
            </a:r>
            <a:r>
              <a:rPr lang="en-US" altLang="zh-CN" sz="2400" kern="0" baseline="-25000"/>
              <a:t>1</a:t>
            </a:r>
            <a:r>
              <a:rPr lang="zh-CN" altLang="en-US" sz="2400" kern="0"/>
              <a:t>和</a:t>
            </a:r>
            <a:r>
              <a:rPr lang="en-US" altLang="zh-CN" sz="2400" kern="0"/>
              <a:t>T</a:t>
            </a:r>
            <a:r>
              <a:rPr lang="en-US" altLang="zh-CN" sz="2400" kern="0" baseline="-25000"/>
              <a:t>2</a:t>
            </a:r>
            <a:r>
              <a:rPr lang="zh-CN" altLang="en-US" sz="2400" kern="0"/>
              <a:t>两个事务永远不能结束，形成</a:t>
            </a:r>
            <a:r>
              <a:rPr lang="zh-CN" altLang="en-US" sz="2400" kern="0">
                <a:solidFill>
                  <a:srgbClr val="FF00FF"/>
                </a:solidFill>
              </a:rPr>
              <a:t>死锁</a:t>
            </a:r>
            <a:r>
              <a:rPr lang="zh-CN" altLang="en-US" sz="2400" kern="0"/>
              <a:t> </a:t>
            </a:r>
            <a:endParaRPr lang="zh-CN" altLang="en-US" sz="2400" kern="0" dirty="0"/>
          </a:p>
        </p:txBody>
      </p:sp>
    </p:spTree>
    <p:extLst>
      <p:ext uri="{BB962C8B-B14F-4D97-AF65-F5344CB8AC3E}">
        <p14:creationId xmlns:p14="http://schemas.microsoft.com/office/powerpoint/2010/main" val="342158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13315" name="Rectangle 2"/>
          <p:cNvSpPr>
            <a:spLocks noGrp="1" noChangeArrowheads="1"/>
          </p:cNvSpPr>
          <p:nvPr>
            <p:ph type="title" idx="4294967295"/>
          </p:nvPr>
        </p:nvSpPr>
        <p:spPr>
          <a:xfrm>
            <a:off x="755576" y="123478"/>
            <a:ext cx="7391400" cy="422275"/>
          </a:xfrm>
        </p:spPr>
        <p:txBody>
          <a:bodyPr/>
          <a:lstStyle/>
          <a:p>
            <a:pPr eaLnBrk="1" hangingPunct="1"/>
            <a:r>
              <a:rPr lang="zh-CN" altLang="zh-CN" sz="3600" dirty="0"/>
              <a:t>并发控制（续）</a:t>
            </a:r>
            <a:endParaRPr lang="zh-CN" altLang="en-US" sz="3600" dirty="0"/>
          </a:p>
        </p:txBody>
      </p:sp>
      <p:sp>
        <p:nvSpPr>
          <p:cNvPr id="13316" name="Rectangle 3"/>
          <p:cNvSpPr>
            <a:spLocks noGrp="1" noChangeArrowheads="1"/>
          </p:cNvSpPr>
          <p:nvPr>
            <p:ph type="body" idx="4294967295"/>
          </p:nvPr>
        </p:nvSpPr>
        <p:spPr>
          <a:xfrm>
            <a:off x="72008" y="860996"/>
            <a:ext cx="5796136" cy="3654970"/>
          </a:xfrm>
        </p:spPr>
        <p:txBody>
          <a:bodyPr/>
          <a:lstStyle/>
          <a:p>
            <a:pPr algn="just" eaLnBrk="1" hangingPunct="1">
              <a:lnSpc>
                <a:spcPct val="120000"/>
              </a:lnSpc>
              <a:spcBef>
                <a:spcPct val="0"/>
              </a:spcBef>
              <a:spcAft>
                <a:spcPts val="600"/>
              </a:spcAft>
            </a:pPr>
            <a:r>
              <a:rPr lang="zh-CN" altLang="en-US" sz="2400" dirty="0"/>
              <a:t>事务并发执行带来的问题</a:t>
            </a:r>
          </a:p>
          <a:p>
            <a:pPr lvl="1" algn="just" eaLnBrk="1" hangingPunct="1">
              <a:lnSpc>
                <a:spcPct val="120000"/>
              </a:lnSpc>
              <a:spcBef>
                <a:spcPct val="0"/>
              </a:spcBef>
              <a:spcAft>
                <a:spcPts val="600"/>
              </a:spcAft>
            </a:pPr>
            <a:r>
              <a:rPr lang="zh-CN" altLang="en-US" sz="2000" dirty="0"/>
              <a:t>会产生多个事务同时存取同一数据的情况 </a:t>
            </a:r>
          </a:p>
          <a:p>
            <a:pPr lvl="1" algn="just" eaLnBrk="1" hangingPunct="1">
              <a:lnSpc>
                <a:spcPct val="120000"/>
              </a:lnSpc>
              <a:spcBef>
                <a:spcPct val="0"/>
              </a:spcBef>
              <a:spcAft>
                <a:spcPts val="600"/>
              </a:spcAft>
            </a:pPr>
            <a:r>
              <a:rPr lang="zh-CN" altLang="en-US" sz="2000" dirty="0"/>
              <a:t>可能会存取和存储不正确的数据，破坏事务隔离性和数据库的一致性</a:t>
            </a:r>
            <a:endParaRPr lang="zh-CN" altLang="en-US" dirty="0"/>
          </a:p>
          <a:p>
            <a:pPr algn="just" eaLnBrk="1" hangingPunct="1">
              <a:lnSpc>
                <a:spcPct val="120000"/>
              </a:lnSpc>
              <a:spcBef>
                <a:spcPts val="1200"/>
              </a:spcBef>
              <a:spcAft>
                <a:spcPts val="600"/>
              </a:spcAft>
            </a:pPr>
            <a:r>
              <a:rPr lang="zh-CN" altLang="en-US" sz="2400" dirty="0"/>
              <a:t>数据库管理系统必须提供并发控制机制</a:t>
            </a:r>
          </a:p>
          <a:p>
            <a:pPr algn="just" eaLnBrk="1" hangingPunct="1">
              <a:lnSpc>
                <a:spcPct val="120000"/>
              </a:lnSpc>
              <a:spcBef>
                <a:spcPts val="1200"/>
              </a:spcBef>
              <a:spcAft>
                <a:spcPts val="600"/>
              </a:spcAft>
            </a:pPr>
            <a:r>
              <a:rPr lang="zh-CN" altLang="en-US" sz="2400" dirty="0"/>
              <a:t>并发控制机制是衡量一个数据库管理系统性能的重要标志之一</a:t>
            </a:r>
          </a:p>
          <a:p>
            <a:pPr lvl="1" eaLnBrk="1" hangingPunct="1">
              <a:spcBef>
                <a:spcPts val="1200"/>
              </a:spcBef>
            </a:pPr>
            <a:endParaRPr lang="zh-CN" altLang="en-US" dirty="0"/>
          </a:p>
        </p:txBody>
      </p:sp>
      <p:grpSp>
        <p:nvGrpSpPr>
          <p:cNvPr id="5" name="Group 3"/>
          <p:cNvGrpSpPr>
            <a:grpSpLocks/>
          </p:cNvGrpSpPr>
          <p:nvPr/>
        </p:nvGrpSpPr>
        <p:grpSpPr bwMode="auto">
          <a:xfrm>
            <a:off x="6156176" y="987574"/>
            <a:ext cx="2895600" cy="2884884"/>
            <a:chOff x="576" y="1152"/>
            <a:chExt cx="1824" cy="2423"/>
          </a:xfrm>
        </p:grpSpPr>
        <p:sp>
          <p:nvSpPr>
            <p:cNvPr id="6" name="Rectangle 4"/>
            <p:cNvSpPr>
              <a:spLocks noChangeArrowheads="1"/>
            </p:cNvSpPr>
            <p:nvPr/>
          </p:nvSpPr>
          <p:spPr bwMode="auto">
            <a:xfrm>
              <a:off x="1552" y="1402"/>
              <a:ext cx="848"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ts val="1200"/>
                </a:spcBef>
                <a:buClr>
                  <a:schemeClr val="hlink"/>
                </a:buClr>
                <a:buFont typeface="Wingdings" pitchFamily="2" charset="2"/>
                <a:buNone/>
              </a:pPr>
              <a:r>
                <a:rPr lang="en-US" altLang="zh-CN" b="1" dirty="0"/>
                <a:t> </a:t>
              </a:r>
            </a:p>
            <a:p>
              <a:pPr eaLnBrk="1" hangingPunct="1">
                <a:spcBef>
                  <a:spcPts val="1200"/>
                </a:spcBef>
                <a:buClr>
                  <a:schemeClr val="hlink"/>
                </a:buClr>
                <a:buFont typeface="Wingdings" pitchFamily="2" charset="2"/>
                <a:buNone/>
              </a:pPr>
              <a:r>
                <a:rPr lang="zh-CN" altLang="en-US" b="1" dirty="0"/>
                <a:t>读</a:t>
              </a:r>
              <a:r>
                <a:rPr lang="en-US" altLang="zh-CN" b="1" dirty="0"/>
                <a:t>A=16</a:t>
              </a:r>
            </a:p>
            <a:p>
              <a:pPr eaLnBrk="1" hangingPunct="1">
                <a:spcBef>
                  <a:spcPts val="1200"/>
                </a:spcBef>
                <a:buClr>
                  <a:schemeClr val="hlink"/>
                </a:buClr>
                <a:buFont typeface="Wingdings" pitchFamily="2" charset="2"/>
                <a:buNone/>
              </a:pPr>
              <a:r>
                <a:rPr lang="en-US" altLang="zh-CN" b="1" dirty="0"/>
                <a:t> </a:t>
              </a:r>
            </a:p>
            <a:p>
              <a:pPr eaLnBrk="1" hangingPunct="1">
                <a:spcBef>
                  <a:spcPts val="1200"/>
                </a:spcBef>
                <a:buClr>
                  <a:schemeClr val="hlink"/>
                </a:buClr>
                <a:buFont typeface="Wingdings" pitchFamily="2" charset="2"/>
                <a:buNone/>
              </a:pPr>
              <a:r>
                <a:rPr lang="en-US" altLang="zh-CN" b="1" dirty="0"/>
                <a:t> </a:t>
              </a:r>
            </a:p>
            <a:p>
              <a:pPr eaLnBrk="1" hangingPunct="1">
                <a:spcBef>
                  <a:spcPts val="1200"/>
                </a:spcBef>
                <a:buClr>
                  <a:schemeClr val="hlink"/>
                </a:buClr>
                <a:buFont typeface="Wingdings" pitchFamily="2" charset="2"/>
                <a:buNone/>
              </a:pPr>
              <a:r>
                <a:rPr lang="en-US" altLang="zh-CN" b="1" dirty="0"/>
                <a:t>A←A-3</a:t>
              </a:r>
            </a:p>
            <a:p>
              <a:pPr eaLnBrk="1" hangingPunct="1">
                <a:spcBef>
                  <a:spcPts val="1200"/>
                </a:spcBef>
                <a:buClr>
                  <a:schemeClr val="hlink"/>
                </a:buClr>
                <a:buFont typeface="Wingdings" pitchFamily="2" charset="2"/>
                <a:buNone/>
              </a:pPr>
              <a:r>
                <a:rPr lang="zh-CN" altLang="en-US" b="1" dirty="0"/>
                <a:t>写回</a:t>
              </a:r>
              <a:r>
                <a:rPr lang="en-US" altLang="zh-CN" b="1" dirty="0"/>
                <a:t>A=13</a:t>
              </a:r>
            </a:p>
          </p:txBody>
        </p:sp>
        <p:sp>
          <p:nvSpPr>
            <p:cNvPr id="7" name="Rectangle 5"/>
            <p:cNvSpPr>
              <a:spLocks noChangeArrowheads="1"/>
            </p:cNvSpPr>
            <p:nvPr/>
          </p:nvSpPr>
          <p:spPr bwMode="auto">
            <a:xfrm>
              <a:off x="576" y="1402"/>
              <a:ext cx="976"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ts val="1200"/>
                </a:spcBef>
                <a:buClr>
                  <a:schemeClr val="hlink"/>
                </a:buClr>
                <a:buFont typeface="Wingdings" pitchFamily="2" charset="2"/>
                <a:buNone/>
              </a:pPr>
              <a:r>
                <a:rPr lang="en-US" altLang="zh-CN" b="1" dirty="0"/>
                <a:t>① </a:t>
              </a:r>
              <a:r>
                <a:rPr lang="zh-CN" altLang="en-US" b="1" dirty="0"/>
                <a:t>读</a:t>
              </a:r>
              <a:r>
                <a:rPr lang="en-US" altLang="zh-CN" b="1" dirty="0"/>
                <a:t>A=16</a:t>
              </a:r>
            </a:p>
            <a:p>
              <a:pPr eaLnBrk="1" hangingPunct="1">
                <a:spcBef>
                  <a:spcPts val="1200"/>
                </a:spcBef>
                <a:buClr>
                  <a:schemeClr val="hlink"/>
                </a:buClr>
                <a:buFont typeface="Wingdings" pitchFamily="2" charset="2"/>
                <a:buNone/>
              </a:pPr>
              <a:r>
                <a:rPr lang="en-US" altLang="zh-CN" b="1" dirty="0"/>
                <a:t>②</a:t>
              </a:r>
            </a:p>
            <a:p>
              <a:pPr eaLnBrk="1" hangingPunct="1">
                <a:spcBef>
                  <a:spcPts val="1200"/>
                </a:spcBef>
                <a:buClr>
                  <a:schemeClr val="hlink"/>
                </a:buClr>
                <a:buFont typeface="Wingdings" pitchFamily="2" charset="2"/>
                <a:buNone/>
              </a:pPr>
              <a:r>
                <a:rPr lang="en-US" altLang="zh-CN" b="1" dirty="0"/>
                <a:t>③ A←A-1</a:t>
              </a:r>
            </a:p>
            <a:p>
              <a:pPr eaLnBrk="1" hangingPunct="1">
                <a:spcBef>
                  <a:spcPts val="1200"/>
                </a:spcBef>
                <a:buClr>
                  <a:schemeClr val="hlink"/>
                </a:buClr>
                <a:buFont typeface="Wingdings" pitchFamily="2" charset="2"/>
                <a:buNone/>
              </a:pPr>
              <a:r>
                <a:rPr lang="en-US" altLang="zh-CN" b="1" dirty="0"/>
                <a:t>   </a:t>
              </a:r>
              <a:r>
                <a:rPr lang="zh-CN" altLang="en-US" b="1" dirty="0"/>
                <a:t>写回</a:t>
              </a:r>
              <a:r>
                <a:rPr lang="en-US" altLang="zh-CN" b="1" dirty="0"/>
                <a:t>A=15</a:t>
              </a:r>
            </a:p>
            <a:p>
              <a:pPr eaLnBrk="1" hangingPunct="1">
                <a:spcBef>
                  <a:spcPts val="1200"/>
                </a:spcBef>
                <a:buClr>
                  <a:schemeClr val="hlink"/>
                </a:buClr>
                <a:buFont typeface="Wingdings" pitchFamily="2" charset="2"/>
                <a:buNone/>
              </a:pPr>
              <a:r>
                <a:rPr lang="en-US" altLang="zh-CN" b="1" dirty="0"/>
                <a:t>④</a:t>
              </a:r>
            </a:p>
            <a:p>
              <a:pPr eaLnBrk="1" hangingPunct="1">
                <a:spcBef>
                  <a:spcPts val="1200"/>
                </a:spcBef>
                <a:buClr>
                  <a:schemeClr val="hlink"/>
                </a:buClr>
                <a:buFont typeface="Wingdings" pitchFamily="2" charset="2"/>
                <a:buNone/>
              </a:pPr>
              <a:endParaRPr lang="en-US" altLang="zh-CN" b="1" dirty="0"/>
            </a:p>
          </p:txBody>
        </p:sp>
        <p:sp>
          <p:nvSpPr>
            <p:cNvPr id="8" name="Rectangle 6"/>
            <p:cNvSpPr>
              <a:spLocks noChangeArrowheads="1"/>
            </p:cNvSpPr>
            <p:nvPr/>
          </p:nvSpPr>
          <p:spPr bwMode="auto">
            <a:xfrm>
              <a:off x="1552" y="1152"/>
              <a:ext cx="8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ct val="20000"/>
                </a:spcBef>
                <a:buClr>
                  <a:schemeClr val="hlink"/>
                </a:buClr>
                <a:buFont typeface="Wingdings" pitchFamily="2" charset="2"/>
                <a:buNone/>
              </a:pPr>
              <a:r>
                <a:rPr lang="en-US" altLang="zh-CN" b="1"/>
                <a:t>T</a:t>
              </a:r>
              <a:r>
                <a:rPr lang="en-US" altLang="zh-CN" b="1" baseline="-25000"/>
                <a:t>2</a:t>
              </a:r>
            </a:p>
          </p:txBody>
        </p:sp>
        <p:sp>
          <p:nvSpPr>
            <p:cNvPr id="9" name="Rectangle 7"/>
            <p:cNvSpPr>
              <a:spLocks noChangeArrowheads="1"/>
            </p:cNvSpPr>
            <p:nvPr/>
          </p:nvSpPr>
          <p:spPr bwMode="auto">
            <a:xfrm>
              <a:off x="576" y="1152"/>
              <a:ext cx="9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ct val="20000"/>
                </a:spcBef>
                <a:buClr>
                  <a:schemeClr val="hlink"/>
                </a:buClr>
                <a:buFont typeface="Wingdings" pitchFamily="2" charset="2"/>
                <a:buNone/>
              </a:pPr>
              <a:r>
                <a:rPr lang="en-US" altLang="zh-CN" b="1" dirty="0"/>
                <a:t>     T</a:t>
              </a:r>
              <a:r>
                <a:rPr lang="en-US" altLang="zh-CN" b="1" baseline="-25000" dirty="0"/>
                <a:t>1</a:t>
              </a:r>
            </a:p>
          </p:txBody>
        </p:sp>
        <p:sp>
          <p:nvSpPr>
            <p:cNvPr id="10" name="Line 8"/>
            <p:cNvSpPr>
              <a:spLocks noChangeShapeType="1"/>
            </p:cNvSpPr>
            <p:nvPr/>
          </p:nvSpPr>
          <p:spPr bwMode="auto">
            <a:xfrm>
              <a:off x="576" y="1152"/>
              <a:ext cx="18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 name="Line 9"/>
            <p:cNvSpPr>
              <a:spLocks noChangeShapeType="1"/>
            </p:cNvSpPr>
            <p:nvPr/>
          </p:nvSpPr>
          <p:spPr bwMode="auto">
            <a:xfrm>
              <a:off x="576" y="1394"/>
              <a:ext cx="18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10"/>
            <p:cNvSpPr>
              <a:spLocks noChangeShapeType="1"/>
            </p:cNvSpPr>
            <p:nvPr/>
          </p:nvSpPr>
          <p:spPr bwMode="auto">
            <a:xfrm>
              <a:off x="576" y="3575"/>
              <a:ext cx="18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1"/>
            <p:cNvSpPr>
              <a:spLocks noChangeShapeType="1"/>
            </p:cNvSpPr>
            <p:nvPr/>
          </p:nvSpPr>
          <p:spPr bwMode="auto">
            <a:xfrm>
              <a:off x="576" y="1152"/>
              <a:ext cx="0" cy="24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2"/>
            <p:cNvSpPr>
              <a:spLocks noChangeShapeType="1"/>
            </p:cNvSpPr>
            <p:nvPr/>
          </p:nvSpPr>
          <p:spPr bwMode="auto">
            <a:xfrm>
              <a:off x="1552" y="1152"/>
              <a:ext cx="0" cy="24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3"/>
            <p:cNvSpPr>
              <a:spLocks noChangeShapeType="1"/>
            </p:cNvSpPr>
            <p:nvPr/>
          </p:nvSpPr>
          <p:spPr bwMode="auto">
            <a:xfrm>
              <a:off x="2400" y="1152"/>
              <a:ext cx="0" cy="24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6" name="Rectangle 2"/>
          <p:cNvSpPr txBox="1">
            <a:spLocks noChangeArrowheads="1"/>
          </p:cNvSpPr>
          <p:nvPr/>
        </p:nvSpPr>
        <p:spPr>
          <a:xfrm>
            <a:off x="6084168" y="3992612"/>
            <a:ext cx="3096344" cy="595362"/>
          </a:xfrm>
          <a:prstGeom prst="rect">
            <a:avLst/>
          </a:prstGeom>
        </p:spPr>
        <p:txBody>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r>
              <a:rPr lang="en-US" altLang="zh-CN" sz="2000" dirty="0">
                <a:solidFill>
                  <a:srgbClr val="FF0000"/>
                </a:solidFill>
              </a:rPr>
              <a:t>T1</a:t>
            </a:r>
            <a:r>
              <a:rPr lang="zh-CN" altLang="en-US" sz="2000" dirty="0">
                <a:solidFill>
                  <a:srgbClr val="FF0000"/>
                </a:solidFill>
              </a:rPr>
              <a:t>的修改被</a:t>
            </a:r>
            <a:r>
              <a:rPr lang="en-US" altLang="zh-CN" sz="2000" dirty="0">
                <a:solidFill>
                  <a:srgbClr val="FF0000"/>
                </a:solidFill>
              </a:rPr>
              <a:t>T2</a:t>
            </a:r>
            <a:r>
              <a:rPr lang="zh-CN" altLang="en-US" sz="2000" dirty="0">
                <a:solidFill>
                  <a:srgbClr val="FF0000"/>
                </a:solidFill>
              </a:rPr>
              <a:t>覆盖了！</a:t>
            </a:r>
            <a:endParaRPr lang="zh-CN" altLang="en-US" sz="3600" dirty="0">
              <a:solidFill>
                <a:srgbClr val="FF0000"/>
              </a:solidFill>
            </a:endParaRPr>
          </a:p>
        </p:txBody>
      </p:sp>
      <p:cxnSp>
        <p:nvCxnSpPr>
          <p:cNvPr id="3" name="直接连接符 2"/>
          <p:cNvCxnSpPr/>
          <p:nvPr/>
        </p:nvCxnSpPr>
        <p:spPr bwMode="auto">
          <a:xfrm>
            <a:off x="6516216" y="1635646"/>
            <a:ext cx="864096" cy="0"/>
          </a:xfrm>
          <a:prstGeom prst="line">
            <a:avLst/>
          </a:prstGeom>
          <a:noFill/>
          <a:ln w="28575" cap="flat" cmpd="sng" algn="ctr">
            <a:solidFill>
              <a:srgbClr val="FF0000"/>
            </a:solidFill>
            <a:prstDash val="solid"/>
            <a:round/>
            <a:headEnd type="none" w="med" len="med"/>
            <a:tailEnd type="none" w="med" len="med"/>
          </a:ln>
          <a:effectLst/>
        </p:spPr>
      </p:cxnSp>
      <p:cxnSp>
        <p:nvCxnSpPr>
          <p:cNvPr id="20" name="直接连接符 19"/>
          <p:cNvCxnSpPr/>
          <p:nvPr/>
        </p:nvCxnSpPr>
        <p:spPr bwMode="auto">
          <a:xfrm>
            <a:off x="7812360" y="2067694"/>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3" name="直接连接符 22"/>
          <p:cNvCxnSpPr/>
          <p:nvPr/>
        </p:nvCxnSpPr>
        <p:spPr bwMode="auto">
          <a:xfrm>
            <a:off x="6498828" y="2499742"/>
            <a:ext cx="864096" cy="0"/>
          </a:xfrm>
          <a:prstGeom prst="line">
            <a:avLst/>
          </a:prstGeom>
          <a:noFill/>
          <a:ln w="28575" cap="flat" cmpd="sng" algn="ctr">
            <a:solidFill>
              <a:srgbClr val="FF0000"/>
            </a:solidFill>
            <a:prstDash val="solid"/>
            <a:round/>
            <a:headEnd type="none" w="med" len="med"/>
            <a:tailEnd type="none" w="med" len="med"/>
          </a:ln>
          <a:effectLst/>
        </p:spPr>
      </p:cxnSp>
      <p:cxnSp>
        <p:nvCxnSpPr>
          <p:cNvPr id="24" name="直接连接符 23"/>
          <p:cNvCxnSpPr/>
          <p:nvPr/>
        </p:nvCxnSpPr>
        <p:spPr bwMode="auto">
          <a:xfrm>
            <a:off x="6444208" y="2931790"/>
            <a:ext cx="1105148" cy="0"/>
          </a:xfrm>
          <a:prstGeom prst="line">
            <a:avLst/>
          </a:prstGeom>
          <a:noFill/>
          <a:ln w="28575" cap="flat" cmpd="sng" algn="ctr">
            <a:solidFill>
              <a:srgbClr val="FF0000"/>
            </a:solidFill>
            <a:prstDash val="solid"/>
            <a:round/>
            <a:headEnd type="none" w="med" len="med"/>
            <a:tailEnd type="none" w="med" len="med"/>
          </a:ln>
          <a:effectLst/>
        </p:spPr>
      </p:cxnSp>
      <p:cxnSp>
        <p:nvCxnSpPr>
          <p:cNvPr id="27" name="直接连接符 26"/>
          <p:cNvCxnSpPr/>
          <p:nvPr/>
        </p:nvCxnSpPr>
        <p:spPr bwMode="auto">
          <a:xfrm>
            <a:off x="7812360" y="3291830"/>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8" name="直接连接符 27"/>
          <p:cNvCxnSpPr/>
          <p:nvPr/>
        </p:nvCxnSpPr>
        <p:spPr bwMode="auto">
          <a:xfrm>
            <a:off x="7787332" y="3723878"/>
            <a:ext cx="1105148"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53673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wipe(left)">
                                      <p:cBhvr>
                                        <p:cTn id="7" dur="500"/>
                                        <p:tgtEl>
                                          <p:spTgt spid="13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3"/>
                                        </p:tgtEl>
                                        <p:attrNameLst>
                                          <p:attrName>style.visibility</p:attrName>
                                        </p:attrNameLst>
                                      </p:cBhvr>
                                      <p:to>
                                        <p:strVal val="hidden"/>
                                      </p:to>
                                    </p:set>
                                  </p:childTnLst>
                                </p:cTn>
                              </p:par>
                              <p:par>
                                <p:cTn id="22" presetID="22" presetClass="entr" presetSubtype="8"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22" presetClass="entr" presetSubtype="8"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23"/>
                                        </p:tgtEl>
                                        <p:attrNameLst>
                                          <p:attrName>style.visibility</p:attrName>
                                        </p:attrNameLst>
                                      </p:cBhvr>
                                      <p:to>
                                        <p:strVal val="hidden"/>
                                      </p:to>
                                    </p:set>
                                  </p:childTnLst>
                                </p:cTn>
                              </p:par>
                              <p:par>
                                <p:cTn id="36" presetID="22" presetClass="entr" presetSubtype="8"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22" presetClass="entr" presetSubtype="8"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left)">
                                      <p:cBhvr>
                                        <p:cTn id="45" dur="500"/>
                                        <p:tgtEl>
                                          <p:spTgt spid="2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nodeType="clickEffect">
                                  <p:stCondLst>
                                    <p:cond delay="0"/>
                                  </p:stCondLst>
                                  <p:childTnLst>
                                    <p:set>
                                      <p:cBhvr>
                                        <p:cTn id="49" dur="1" fill="hold">
                                          <p:stCondLst>
                                            <p:cond delay="0"/>
                                          </p:stCondLst>
                                        </p:cTn>
                                        <p:tgtEl>
                                          <p:spTgt spid="27"/>
                                        </p:tgtEl>
                                        <p:attrNameLst>
                                          <p:attrName>style.visibility</p:attrName>
                                        </p:attrNameLst>
                                      </p:cBhvr>
                                      <p:to>
                                        <p:strVal val="hidden"/>
                                      </p:to>
                                    </p:set>
                                  </p:childTnLst>
                                </p:cTn>
                              </p:par>
                              <p:par>
                                <p:cTn id="50" presetID="22" presetClass="entr" presetSubtype="8"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28"/>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3316">
                                            <p:txEl>
                                              <p:pRg st="1" end="1"/>
                                            </p:txEl>
                                          </p:spTgt>
                                        </p:tgtEl>
                                        <p:attrNameLst>
                                          <p:attrName>style.visibility</p:attrName>
                                        </p:attrNameLst>
                                      </p:cBhvr>
                                      <p:to>
                                        <p:strVal val="visible"/>
                                      </p:to>
                                    </p:set>
                                    <p:animEffect transition="in" filter="wipe(left)">
                                      <p:cBhvr>
                                        <p:cTn id="64" dur="500"/>
                                        <p:tgtEl>
                                          <p:spTgt spid="13316">
                                            <p:txEl>
                                              <p:pRg st="1" end="1"/>
                                            </p:txEl>
                                          </p:spTgt>
                                        </p:tgtEl>
                                      </p:cBhvr>
                                    </p:animEffec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13316">
                                            <p:txEl>
                                              <p:pRg st="2" end="2"/>
                                            </p:txEl>
                                          </p:spTgt>
                                        </p:tgtEl>
                                        <p:attrNameLst>
                                          <p:attrName>style.visibility</p:attrName>
                                        </p:attrNameLst>
                                      </p:cBhvr>
                                      <p:to>
                                        <p:strVal val="visible"/>
                                      </p:to>
                                    </p:set>
                                    <p:animEffect transition="in" filter="wipe(left)">
                                      <p:cBhvr>
                                        <p:cTn id="68" dur="500"/>
                                        <p:tgtEl>
                                          <p:spTgt spid="13316">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3316">
                                            <p:txEl>
                                              <p:pRg st="3" end="3"/>
                                            </p:txEl>
                                          </p:spTgt>
                                        </p:tgtEl>
                                        <p:attrNameLst>
                                          <p:attrName>style.visibility</p:attrName>
                                        </p:attrNameLst>
                                      </p:cBhvr>
                                      <p:to>
                                        <p:strVal val="visible"/>
                                      </p:to>
                                    </p:set>
                                    <p:animEffect transition="in" filter="wipe(left)">
                                      <p:cBhvr>
                                        <p:cTn id="73" dur="500"/>
                                        <p:tgtEl>
                                          <p:spTgt spid="13316">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3316">
                                            <p:txEl>
                                              <p:pRg st="4" end="4"/>
                                            </p:txEl>
                                          </p:spTgt>
                                        </p:tgtEl>
                                        <p:attrNameLst>
                                          <p:attrName>style.visibility</p:attrName>
                                        </p:attrNameLst>
                                      </p:cBhvr>
                                      <p:to>
                                        <p:strVal val="visible"/>
                                      </p:to>
                                    </p:set>
                                    <p:animEffect transition="in" filter="wipe(left)">
                                      <p:cBhvr>
                                        <p:cTn id="78" dur="500"/>
                                        <p:tgtEl>
                                          <p:spTgt spid="133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死锁（续）</a:t>
            </a:r>
          </a:p>
        </p:txBody>
      </p:sp>
      <p:graphicFrame>
        <p:nvGraphicFramePr>
          <p:cNvPr id="2" name="表格 1"/>
          <p:cNvGraphicFramePr>
            <a:graphicFrameLocks noGrp="1"/>
          </p:cNvGraphicFramePr>
          <p:nvPr>
            <p:extLst>
              <p:ext uri="{D42A27DB-BD31-4B8C-83A1-F6EECF244321}">
                <p14:modId xmlns:p14="http://schemas.microsoft.com/office/powerpoint/2010/main" val="1221204342"/>
              </p:ext>
            </p:extLst>
          </p:nvPr>
        </p:nvGraphicFramePr>
        <p:xfrm>
          <a:off x="1258888" y="788988"/>
          <a:ext cx="5761037" cy="3759200"/>
        </p:xfrm>
        <a:graphic>
          <a:graphicData uri="http://schemas.openxmlformats.org/drawingml/2006/table">
            <a:tbl>
              <a:tblPr>
                <a:tableStyleId>{5C22544A-7EE6-4342-B048-85BDC9FD1C3A}</a:tableStyleId>
              </a:tblPr>
              <a:tblGrid>
                <a:gridCol w="3102097">
                  <a:extLst>
                    <a:ext uri="{9D8B030D-6E8A-4147-A177-3AD203B41FA5}">
                      <a16:colId xmlns:a16="http://schemas.microsoft.com/office/drawing/2014/main" val="20000"/>
                    </a:ext>
                  </a:extLst>
                </a:gridCol>
                <a:gridCol w="2658940">
                  <a:extLst>
                    <a:ext uri="{9D8B030D-6E8A-4147-A177-3AD203B41FA5}">
                      <a16:colId xmlns:a16="http://schemas.microsoft.com/office/drawing/2014/main" val="20001"/>
                    </a:ext>
                  </a:extLst>
                </a:gridCol>
              </a:tblGrid>
              <a:tr h="228620">
                <a:tc>
                  <a:txBody>
                    <a:bodyPr/>
                    <a:lstStyle/>
                    <a:p>
                      <a:pPr algn="ctr">
                        <a:spcAft>
                          <a:spcPts val="0"/>
                        </a:spcAft>
                      </a:pPr>
                      <a:r>
                        <a:rPr lang="en-US" sz="1500" b="1" kern="100" dirty="0">
                          <a:effectLst/>
                        </a:rPr>
                        <a:t>T</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c>
                  <a:txBody>
                    <a:bodyPr/>
                    <a:lstStyle/>
                    <a:p>
                      <a:pPr algn="ctr">
                        <a:spcAft>
                          <a:spcPts val="0"/>
                        </a:spcAft>
                      </a:pPr>
                      <a:r>
                        <a:rPr lang="en-US" sz="1500" b="1" kern="100">
                          <a:effectLst/>
                        </a:rPr>
                        <a:t>T</a:t>
                      </a:r>
                      <a:r>
                        <a:rPr lang="en-US" sz="1500" b="1" kern="100" baseline="-25000">
                          <a:effectLst/>
                        </a:rPr>
                        <a:t>2</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extLst>
                  <a:ext uri="{0D108BD9-81ED-4DB2-BD59-A6C34878D82A}">
                    <a16:rowId xmlns:a16="http://schemas.microsoft.com/office/drawing/2014/main" val="10000"/>
                  </a:ext>
                </a:extLst>
              </a:tr>
              <a:tr h="685861">
                <a:tc>
                  <a:txBody>
                    <a:bodyPr/>
                    <a:lstStyle/>
                    <a:p>
                      <a:pPr algn="ctr">
                        <a:spcAft>
                          <a:spcPts val="0"/>
                        </a:spcAft>
                      </a:pPr>
                      <a:r>
                        <a:rPr lang="en-US" altLang="zh-CN" sz="1500" b="1" kern="100" dirty="0">
                          <a:effectLst/>
                        </a:rPr>
                        <a:t>L</a:t>
                      </a:r>
                      <a:r>
                        <a:rPr lang="en-US" sz="1500" b="1" kern="100" dirty="0">
                          <a:effectLst/>
                        </a:rPr>
                        <a:t>ock R</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1"/>
                  </a:ext>
                </a:extLst>
              </a:tr>
              <a:tr h="250176">
                <a:tc>
                  <a:txBody>
                    <a:bodyPr/>
                    <a:lstStyle/>
                    <a:p>
                      <a:pPr algn="ctr">
                        <a:spcAft>
                          <a:spcPts val="0"/>
                        </a:spcAft>
                      </a:pPr>
                      <a:r>
                        <a:rPr 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a:effectLst/>
                        </a:rPr>
                        <a:t>Lock R</a:t>
                      </a:r>
                      <a:r>
                        <a:rPr lang="en-US" sz="1500" b="1" kern="100" baseline="-25000">
                          <a:effectLst/>
                        </a:rPr>
                        <a:t>2</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2"/>
                  </a:ext>
                </a:extLst>
              </a:tr>
              <a:tr h="457240">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3"/>
                  </a:ext>
                </a:extLst>
              </a:tr>
              <a:tr h="257431">
                <a:tc>
                  <a:txBody>
                    <a:bodyPr/>
                    <a:lstStyle/>
                    <a:p>
                      <a:pPr algn="ctr">
                        <a:spcAft>
                          <a:spcPts val="0"/>
                        </a:spcAft>
                      </a:pPr>
                      <a:r>
                        <a:rPr lang="en-US" sz="1500" b="1" kern="100" dirty="0">
                          <a:effectLst/>
                        </a:rPr>
                        <a:t>Lock R</a:t>
                      </a:r>
                      <a:r>
                        <a:rPr lang="en-US" sz="1500" b="1" kern="100" baseline="-25000" dirty="0">
                          <a:effectLst/>
                        </a:rPr>
                        <a:t>2</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a:effectLst/>
                        </a:rPr>
                        <a:t>•</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4"/>
                  </a:ext>
                </a:extLst>
              </a:tr>
              <a:tr h="228620">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5"/>
                  </a:ext>
                </a:extLst>
              </a:tr>
              <a:tr h="228620">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6"/>
                  </a:ext>
                </a:extLst>
              </a:tr>
              <a:tr h="279531">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a:effectLst/>
                        </a:rPr>
                        <a:t>Lock R</a:t>
                      </a:r>
                      <a:r>
                        <a:rPr lang="en-US" sz="1500" b="1" kern="100" baseline="-25000">
                          <a:effectLst/>
                        </a:rPr>
                        <a:t>1</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7"/>
                  </a:ext>
                </a:extLst>
              </a:tr>
              <a:tr h="228620">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8"/>
                  </a:ext>
                </a:extLst>
              </a:tr>
              <a:tr h="228620">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9"/>
                  </a:ext>
                </a:extLst>
              </a:tr>
              <a:tr h="685861">
                <a:tc>
                  <a:txBody>
                    <a:bodyPr/>
                    <a:lstStyle/>
                    <a:p>
                      <a:pPr algn="ctr">
                        <a:spcAft>
                          <a:spcPts val="0"/>
                        </a:spcAft>
                      </a:pPr>
                      <a:r>
                        <a:rPr lang="zh-CN" alt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en-US" altLang="zh-CN" sz="15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en-US" altLang="zh-CN" sz="15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10"/>
                  </a:ext>
                </a:extLst>
              </a:tr>
            </a:tbl>
          </a:graphicData>
        </a:graphic>
      </p:graphicFrame>
      <p:cxnSp>
        <p:nvCxnSpPr>
          <p:cNvPr id="5" name="直接连接符 4"/>
          <p:cNvCxnSpPr/>
          <p:nvPr/>
        </p:nvCxnSpPr>
        <p:spPr bwMode="auto">
          <a:xfrm>
            <a:off x="2411760" y="1275606"/>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6" name="直接连接符 5"/>
          <p:cNvCxnSpPr/>
          <p:nvPr/>
        </p:nvCxnSpPr>
        <p:spPr bwMode="auto">
          <a:xfrm>
            <a:off x="5292080" y="1995686"/>
            <a:ext cx="792088"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61027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par>
                          <p:cTn id="12" fill="hold">
                            <p:stCondLst>
                              <p:cond delay="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死锁（续）</a:t>
            </a:r>
          </a:p>
        </p:txBody>
      </p:sp>
      <p:graphicFrame>
        <p:nvGraphicFramePr>
          <p:cNvPr id="2" name="表格 1"/>
          <p:cNvGraphicFramePr>
            <a:graphicFrameLocks noGrp="1"/>
          </p:cNvGraphicFramePr>
          <p:nvPr>
            <p:extLst>
              <p:ext uri="{D42A27DB-BD31-4B8C-83A1-F6EECF244321}">
                <p14:modId xmlns:p14="http://schemas.microsoft.com/office/powerpoint/2010/main" val="1062753529"/>
              </p:ext>
            </p:extLst>
          </p:nvPr>
        </p:nvGraphicFramePr>
        <p:xfrm>
          <a:off x="1258888" y="788988"/>
          <a:ext cx="5761037" cy="3759200"/>
        </p:xfrm>
        <a:graphic>
          <a:graphicData uri="http://schemas.openxmlformats.org/drawingml/2006/table">
            <a:tbl>
              <a:tblPr>
                <a:tableStyleId>{5C22544A-7EE6-4342-B048-85BDC9FD1C3A}</a:tableStyleId>
              </a:tblPr>
              <a:tblGrid>
                <a:gridCol w="3102097">
                  <a:extLst>
                    <a:ext uri="{9D8B030D-6E8A-4147-A177-3AD203B41FA5}">
                      <a16:colId xmlns:a16="http://schemas.microsoft.com/office/drawing/2014/main" val="20000"/>
                    </a:ext>
                  </a:extLst>
                </a:gridCol>
                <a:gridCol w="2658940">
                  <a:extLst>
                    <a:ext uri="{9D8B030D-6E8A-4147-A177-3AD203B41FA5}">
                      <a16:colId xmlns:a16="http://schemas.microsoft.com/office/drawing/2014/main" val="20001"/>
                    </a:ext>
                  </a:extLst>
                </a:gridCol>
              </a:tblGrid>
              <a:tr h="228620">
                <a:tc>
                  <a:txBody>
                    <a:bodyPr/>
                    <a:lstStyle/>
                    <a:p>
                      <a:pPr algn="ctr">
                        <a:spcAft>
                          <a:spcPts val="0"/>
                        </a:spcAft>
                      </a:pPr>
                      <a:r>
                        <a:rPr lang="en-US" sz="1500" b="1" kern="100" dirty="0">
                          <a:effectLst/>
                        </a:rPr>
                        <a:t>T</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c>
                  <a:txBody>
                    <a:bodyPr/>
                    <a:lstStyle/>
                    <a:p>
                      <a:pPr algn="ctr">
                        <a:spcAft>
                          <a:spcPts val="0"/>
                        </a:spcAft>
                      </a:pPr>
                      <a:r>
                        <a:rPr lang="en-US" sz="1500" b="1" kern="100">
                          <a:effectLst/>
                        </a:rPr>
                        <a:t>T</a:t>
                      </a:r>
                      <a:r>
                        <a:rPr lang="en-US" sz="1500" b="1" kern="100" baseline="-25000">
                          <a:effectLst/>
                        </a:rPr>
                        <a:t>2</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extLst>
                  <a:ext uri="{0D108BD9-81ED-4DB2-BD59-A6C34878D82A}">
                    <a16:rowId xmlns:a16="http://schemas.microsoft.com/office/drawing/2014/main" val="10000"/>
                  </a:ext>
                </a:extLst>
              </a:tr>
              <a:tr h="685861">
                <a:tc>
                  <a:txBody>
                    <a:bodyPr/>
                    <a:lstStyle/>
                    <a:p>
                      <a:pPr algn="ctr">
                        <a:spcAft>
                          <a:spcPts val="0"/>
                        </a:spcAft>
                      </a:pPr>
                      <a:r>
                        <a:rPr lang="en-US" altLang="zh-CN" sz="1500" b="1" kern="100" dirty="0">
                          <a:effectLst/>
                        </a:rPr>
                        <a:t>L</a:t>
                      </a:r>
                      <a:r>
                        <a:rPr lang="en-US" sz="1500" b="1" kern="100" dirty="0">
                          <a:effectLst/>
                        </a:rPr>
                        <a:t>ock R</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1"/>
                  </a:ext>
                </a:extLst>
              </a:tr>
              <a:tr h="250176">
                <a:tc>
                  <a:txBody>
                    <a:bodyPr/>
                    <a:lstStyle/>
                    <a:p>
                      <a:pPr algn="ctr">
                        <a:spcAft>
                          <a:spcPts val="0"/>
                        </a:spcAft>
                      </a:pPr>
                      <a:r>
                        <a:rPr 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a:effectLst/>
                        </a:rPr>
                        <a:t>Lock R</a:t>
                      </a:r>
                      <a:r>
                        <a:rPr lang="en-US" sz="1500" b="1" kern="100" baseline="-25000">
                          <a:effectLst/>
                        </a:rPr>
                        <a:t>2</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2"/>
                  </a:ext>
                </a:extLst>
              </a:tr>
              <a:tr h="457240">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3"/>
                  </a:ext>
                </a:extLst>
              </a:tr>
              <a:tr h="257431">
                <a:tc>
                  <a:txBody>
                    <a:bodyPr/>
                    <a:lstStyle/>
                    <a:p>
                      <a:pPr algn="ctr">
                        <a:spcAft>
                          <a:spcPts val="0"/>
                        </a:spcAft>
                      </a:pPr>
                      <a:r>
                        <a:rPr lang="en-US" sz="1500" b="1" kern="100" dirty="0">
                          <a:effectLst/>
                        </a:rPr>
                        <a:t>Lock R</a:t>
                      </a:r>
                      <a:r>
                        <a:rPr lang="en-US" sz="1500" b="1" kern="100" baseline="-25000" dirty="0">
                          <a:effectLst/>
                        </a:rPr>
                        <a:t>2</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a:effectLst/>
                        </a:rPr>
                        <a:t>•</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4"/>
                  </a:ext>
                </a:extLst>
              </a:tr>
              <a:tr h="228620">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5"/>
                  </a:ext>
                </a:extLst>
              </a:tr>
              <a:tr h="228620">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6"/>
                  </a:ext>
                </a:extLst>
              </a:tr>
              <a:tr h="279531">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a:effectLst/>
                        </a:rPr>
                        <a:t>Lock R</a:t>
                      </a:r>
                      <a:r>
                        <a:rPr lang="en-US" sz="1500" b="1" kern="100" baseline="-25000">
                          <a:effectLst/>
                        </a:rPr>
                        <a:t>1</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7"/>
                  </a:ext>
                </a:extLst>
              </a:tr>
              <a:tr h="228620">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8"/>
                  </a:ext>
                </a:extLst>
              </a:tr>
              <a:tr h="228620">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9"/>
                  </a:ext>
                </a:extLst>
              </a:tr>
              <a:tr h="685861">
                <a:tc>
                  <a:txBody>
                    <a:bodyPr/>
                    <a:lstStyle/>
                    <a:p>
                      <a:pPr algn="ctr">
                        <a:spcAft>
                          <a:spcPts val="0"/>
                        </a:spcAft>
                      </a:pPr>
                      <a:r>
                        <a:rPr lang="zh-CN" alt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en-US" altLang="zh-CN" sz="15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en-US" altLang="zh-CN" sz="15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10"/>
                  </a:ext>
                </a:extLst>
              </a:tr>
            </a:tbl>
          </a:graphicData>
        </a:graphic>
      </p:graphicFrame>
      <p:cxnSp>
        <p:nvCxnSpPr>
          <p:cNvPr id="7" name="直接连接符 6"/>
          <p:cNvCxnSpPr/>
          <p:nvPr/>
        </p:nvCxnSpPr>
        <p:spPr bwMode="auto">
          <a:xfrm>
            <a:off x="2420968" y="2647186"/>
            <a:ext cx="782880" cy="0"/>
          </a:xfrm>
          <a:prstGeom prst="line">
            <a:avLst/>
          </a:prstGeom>
          <a:noFill/>
          <a:ln w="28575" cap="flat" cmpd="sng" algn="ctr">
            <a:solidFill>
              <a:srgbClr val="FF0000"/>
            </a:solidFill>
            <a:prstDash val="solid"/>
            <a:round/>
            <a:headEnd type="none" w="med" len="med"/>
            <a:tailEnd type="none" w="med" len="med"/>
          </a:ln>
          <a:effectLst/>
        </p:spPr>
      </p:cxnSp>
      <p:cxnSp>
        <p:nvCxnSpPr>
          <p:cNvPr id="8" name="直接连接符 7"/>
          <p:cNvCxnSpPr/>
          <p:nvPr/>
        </p:nvCxnSpPr>
        <p:spPr bwMode="auto">
          <a:xfrm>
            <a:off x="2555796" y="2931790"/>
            <a:ext cx="504056" cy="0"/>
          </a:xfrm>
          <a:prstGeom prst="line">
            <a:avLst/>
          </a:prstGeom>
          <a:noFill/>
          <a:ln w="28575" cap="flat" cmpd="sng" algn="ctr">
            <a:solidFill>
              <a:srgbClr val="FF0000"/>
            </a:solidFill>
            <a:prstDash val="solid"/>
            <a:round/>
            <a:headEnd type="none" w="med" len="med"/>
            <a:tailEnd type="none" w="med" len="med"/>
          </a:ln>
          <a:effectLst/>
        </p:spPr>
      </p:cxnSp>
      <p:cxnSp>
        <p:nvCxnSpPr>
          <p:cNvPr id="9" name="直接连接符 8"/>
          <p:cNvCxnSpPr/>
          <p:nvPr/>
        </p:nvCxnSpPr>
        <p:spPr bwMode="auto">
          <a:xfrm>
            <a:off x="5292080" y="3363838"/>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5436096" y="3651870"/>
            <a:ext cx="504056" cy="0"/>
          </a:xfrm>
          <a:prstGeom prst="line">
            <a:avLst/>
          </a:prstGeom>
          <a:noFill/>
          <a:ln w="28575" cap="flat" cmpd="sng" algn="ctr">
            <a:solidFill>
              <a:srgbClr val="FF0000"/>
            </a:solidFill>
            <a:prstDash val="solid"/>
            <a:round/>
            <a:headEnd type="none" w="med" len="med"/>
            <a:tailEnd type="none" w="med" len="med"/>
          </a:ln>
          <a:effectLst/>
        </p:spPr>
      </p:cxnSp>
      <p:sp>
        <p:nvSpPr>
          <p:cNvPr id="15" name="爆炸形 1 14"/>
          <p:cNvSpPr/>
          <p:nvPr/>
        </p:nvSpPr>
        <p:spPr bwMode="auto">
          <a:xfrm>
            <a:off x="6228184" y="2355726"/>
            <a:ext cx="1872208" cy="792088"/>
          </a:xfrm>
          <a:prstGeom prst="irregularSeal1">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2000" b="1" i="0" u="none" strike="noStrike" cap="none" normalizeH="0" baseline="0" dirty="0">
                <a:ln>
                  <a:noFill/>
                </a:ln>
                <a:solidFill>
                  <a:schemeClr val="bg1"/>
                </a:solidFill>
                <a:effectLst/>
                <a:latin typeface="Arial" pitchFamily="34" charset="0"/>
                <a:ea typeface="宋体" pitchFamily="2" charset="-122"/>
              </a:rPr>
              <a:t>死锁</a:t>
            </a:r>
            <a:endParaRPr kumimoji="0" lang="zh-CN" altLang="en-US" sz="1600" b="1" i="0" u="none" strike="noStrike" cap="none" normalizeH="0" baseline="0" dirty="0">
              <a:ln>
                <a:noFill/>
              </a:ln>
              <a:solidFill>
                <a:schemeClr val="bg1"/>
              </a:solidFill>
              <a:effectLst/>
              <a:latin typeface="Arial" pitchFamily="34" charset="0"/>
              <a:ea typeface="宋体" pitchFamily="2" charset="-122"/>
            </a:endParaRPr>
          </a:p>
        </p:txBody>
      </p:sp>
    </p:spTree>
    <p:extLst>
      <p:ext uri="{BB962C8B-B14F-4D97-AF65-F5344CB8AC3E}">
        <p14:creationId xmlns:p14="http://schemas.microsoft.com/office/powerpoint/2010/main" val="15941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8"/>
                                        </p:tgtEl>
                                        <p:attrNameLst>
                                          <p:attrName>style.visibility</p:attrName>
                                        </p:attrNameLst>
                                      </p:cBhvr>
                                      <p:to>
                                        <p:strVal val="hidden"/>
                                      </p:to>
                                    </p:set>
                                  </p:childTnLst>
                                </p:cTn>
                              </p:par>
                              <p:par>
                                <p:cTn id="16" presetID="1" presetClass="exit" presetSubtype="0" fill="hold" nodeType="withEffect">
                                  <p:stCondLst>
                                    <p:cond delay="0"/>
                                  </p:stCondLst>
                                  <p:childTnLst>
                                    <p:set>
                                      <p:cBhvr>
                                        <p:cTn id="17" dur="1" fill="hold">
                                          <p:stCondLst>
                                            <p:cond delay="0"/>
                                          </p:stCondLst>
                                        </p:cTn>
                                        <p:tgtEl>
                                          <p:spTgt spid="7"/>
                                        </p:tgtEl>
                                        <p:attrNameLst>
                                          <p:attrName>style.visibility</p:attrName>
                                        </p:attrNameLst>
                                      </p:cBhvr>
                                      <p:to>
                                        <p:strVal val="hidden"/>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9"/>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914400" y="138113"/>
            <a:ext cx="7391400" cy="422275"/>
          </a:xfrm>
        </p:spPr>
        <p:txBody>
          <a:bodyPr/>
          <a:lstStyle/>
          <a:p>
            <a:pPr eaLnBrk="1" hangingPunct="1"/>
            <a:r>
              <a:rPr lang="zh-CN" altLang="zh-CN" sz="3600"/>
              <a:t>解决死锁的方法</a:t>
            </a:r>
          </a:p>
        </p:txBody>
      </p:sp>
      <p:sp>
        <p:nvSpPr>
          <p:cNvPr id="51203" name="Rectangle 3"/>
          <p:cNvSpPr>
            <a:spLocks noGrp="1" noChangeArrowheads="1"/>
          </p:cNvSpPr>
          <p:nvPr>
            <p:ph type="body" idx="4294967295"/>
          </p:nvPr>
        </p:nvSpPr>
        <p:spPr>
          <a:xfrm>
            <a:off x="457200" y="1006475"/>
            <a:ext cx="8229600" cy="3736975"/>
          </a:xfrm>
        </p:spPr>
        <p:txBody>
          <a:bodyPr/>
          <a:lstStyle/>
          <a:p>
            <a:pPr eaLnBrk="1" hangingPunct="1">
              <a:buFont typeface="Wingdings" pitchFamily="2" charset="2"/>
              <a:buNone/>
            </a:pPr>
            <a:r>
              <a:rPr lang="zh-CN" altLang="en-US" sz="3200" dirty="0"/>
              <a:t>两类方法</a:t>
            </a:r>
          </a:p>
          <a:p>
            <a:pPr lvl="1" eaLnBrk="1" hangingPunct="1">
              <a:lnSpc>
                <a:spcPct val="150000"/>
              </a:lnSpc>
              <a:buFont typeface="Wingdings" pitchFamily="2" charset="2"/>
              <a:buNone/>
            </a:pPr>
            <a:r>
              <a:rPr lang="en-US" altLang="zh-CN" dirty="0"/>
              <a:t>1. </a:t>
            </a:r>
            <a:r>
              <a:rPr lang="zh-CN" altLang="en-US" dirty="0"/>
              <a:t>死锁的预防</a:t>
            </a:r>
          </a:p>
          <a:p>
            <a:pPr lvl="1" eaLnBrk="1" hangingPunct="1">
              <a:lnSpc>
                <a:spcPct val="150000"/>
              </a:lnSpc>
              <a:buFont typeface="Wingdings" pitchFamily="2" charset="2"/>
              <a:buNone/>
            </a:pPr>
            <a:r>
              <a:rPr lang="en-US" altLang="zh-CN" dirty="0"/>
              <a:t>2. </a:t>
            </a:r>
            <a:r>
              <a:rPr lang="zh-CN" altLang="en-US" dirty="0"/>
              <a:t>死锁的诊断与解除</a:t>
            </a:r>
          </a:p>
          <a:p>
            <a:pPr eaLnBrk="1" hangingPunct="1"/>
            <a:endParaRPr lang="en-US" altLang="zh-CN" dirty="0"/>
          </a:p>
        </p:txBody>
      </p:sp>
    </p:spTree>
    <p:extLst>
      <p:ext uri="{BB962C8B-B14F-4D97-AF65-F5344CB8AC3E}">
        <p14:creationId xmlns:p14="http://schemas.microsoft.com/office/powerpoint/2010/main" val="2144465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wipe(left)">
                                      <p:cBhvr>
                                        <p:cTn id="7" dur="500"/>
                                        <p:tgtEl>
                                          <p:spTgt spid="512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wipe(left)">
                                      <p:cBhvr>
                                        <p:cTn id="12" dur="500"/>
                                        <p:tgtEl>
                                          <p:spTgt spid="512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wipe(left)">
                                      <p:cBhvr>
                                        <p:cTn id="17" dur="500"/>
                                        <p:tgtEl>
                                          <p:spTgt spid="512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a:t>1. </a:t>
            </a:r>
            <a:r>
              <a:rPr lang="zh-CN" altLang="en-US" sz="3600"/>
              <a:t>死锁的预防</a:t>
            </a:r>
          </a:p>
        </p:txBody>
      </p:sp>
      <p:sp>
        <p:nvSpPr>
          <p:cNvPr id="52227" name="Rectangle 3"/>
          <p:cNvSpPr>
            <a:spLocks noGrp="1" noChangeArrowheads="1"/>
          </p:cNvSpPr>
          <p:nvPr>
            <p:ph type="body" idx="4294967295"/>
          </p:nvPr>
        </p:nvSpPr>
        <p:spPr>
          <a:xfrm>
            <a:off x="457200" y="844550"/>
            <a:ext cx="8229600" cy="3898900"/>
          </a:xfrm>
        </p:spPr>
        <p:txBody>
          <a:bodyPr/>
          <a:lstStyle/>
          <a:p>
            <a:pPr eaLnBrk="1" hangingPunct="1">
              <a:lnSpc>
                <a:spcPct val="210000"/>
              </a:lnSpc>
            </a:pPr>
            <a:r>
              <a:rPr lang="zh-CN" altLang="zh-CN" sz="2400" dirty="0"/>
              <a:t>产生死锁的原因是两个或多个事务都已封锁了一些数据对象，然后又都请求对已为其他事务封锁的数据对象加锁，从而出现死等待。</a:t>
            </a:r>
          </a:p>
          <a:p>
            <a:pPr eaLnBrk="1" hangingPunct="1">
              <a:lnSpc>
                <a:spcPct val="210000"/>
              </a:lnSpc>
              <a:spcBef>
                <a:spcPct val="60000"/>
              </a:spcBef>
            </a:pPr>
            <a:r>
              <a:rPr lang="zh-CN" altLang="zh-CN" sz="2400" dirty="0"/>
              <a:t>预防死锁的发生就是要破坏产生死锁的条件</a:t>
            </a:r>
          </a:p>
        </p:txBody>
      </p:sp>
    </p:spTree>
    <p:extLst>
      <p:ext uri="{BB962C8B-B14F-4D97-AF65-F5344CB8AC3E}">
        <p14:creationId xmlns:p14="http://schemas.microsoft.com/office/powerpoint/2010/main" val="29460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ipe(left)">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wipe(left)">
                                      <p:cBhvr>
                                        <p:cTn id="12" dur="500"/>
                                        <p:tgtEl>
                                          <p:spTgt spid="522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死锁的预防（续）</a:t>
            </a:r>
          </a:p>
        </p:txBody>
      </p:sp>
      <p:sp>
        <p:nvSpPr>
          <p:cNvPr id="55299" name="Rectangle 3"/>
          <p:cNvSpPr>
            <a:spLocks noGrp="1" noChangeArrowheads="1"/>
          </p:cNvSpPr>
          <p:nvPr>
            <p:ph type="body" idx="4294967295"/>
          </p:nvPr>
        </p:nvSpPr>
        <p:spPr>
          <a:xfrm>
            <a:off x="684213" y="950913"/>
            <a:ext cx="7427912" cy="3805237"/>
          </a:xfrm>
        </p:spPr>
        <p:txBody>
          <a:bodyPr/>
          <a:lstStyle/>
          <a:p>
            <a:pPr eaLnBrk="1" hangingPunct="1">
              <a:lnSpc>
                <a:spcPct val="150000"/>
              </a:lnSpc>
              <a:buFont typeface="Wingdings" pitchFamily="2" charset="2"/>
              <a:buNone/>
            </a:pPr>
            <a:r>
              <a:rPr lang="zh-CN" altLang="en-US" dirty="0"/>
              <a:t>预防死锁的方法</a:t>
            </a:r>
          </a:p>
          <a:p>
            <a:pPr eaLnBrk="1" hangingPunct="1">
              <a:lnSpc>
                <a:spcPct val="150000"/>
              </a:lnSpc>
              <a:buFont typeface="Wingdings" pitchFamily="2" charset="2"/>
              <a:buNone/>
            </a:pPr>
            <a:r>
              <a:rPr lang="zh-CN" altLang="en-US" dirty="0"/>
              <a:t>（</a:t>
            </a:r>
            <a:r>
              <a:rPr lang="en-US" altLang="zh-CN" dirty="0"/>
              <a:t>1</a:t>
            </a:r>
            <a:r>
              <a:rPr lang="zh-CN" altLang="en-US" dirty="0"/>
              <a:t>）一次封锁法</a:t>
            </a:r>
          </a:p>
          <a:p>
            <a:pPr eaLnBrk="1" hangingPunct="1">
              <a:lnSpc>
                <a:spcPct val="150000"/>
              </a:lnSpc>
              <a:buFont typeface="Wingdings" pitchFamily="2" charset="2"/>
              <a:buNone/>
            </a:pPr>
            <a:r>
              <a:rPr lang="zh-CN" altLang="en-US" dirty="0"/>
              <a:t>（</a:t>
            </a:r>
            <a:r>
              <a:rPr lang="en-US" altLang="zh-CN" dirty="0"/>
              <a:t>2</a:t>
            </a:r>
            <a:r>
              <a:rPr lang="zh-CN" altLang="en-US" dirty="0"/>
              <a:t>）顺序封锁法</a:t>
            </a:r>
          </a:p>
        </p:txBody>
      </p:sp>
    </p:spTree>
    <p:extLst>
      <p:ext uri="{BB962C8B-B14F-4D97-AF65-F5344CB8AC3E}">
        <p14:creationId xmlns:p14="http://schemas.microsoft.com/office/powerpoint/2010/main" val="57060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wipe(left)">
                                      <p:cBhvr>
                                        <p:cTn id="7" dur="500"/>
                                        <p:tgtEl>
                                          <p:spTgt spid="5529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animEffect transition="in" filter="wipe(left)">
                                      <p:cBhvr>
                                        <p:cTn id="11" dur="500"/>
                                        <p:tgtEl>
                                          <p:spTgt spid="55299">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Effect transition="in" filter="wipe(left)">
                                      <p:cBhvr>
                                        <p:cTn id="15" dur="500"/>
                                        <p:tgtEl>
                                          <p:spTgt spid="552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914400" y="138113"/>
            <a:ext cx="7391400" cy="422275"/>
          </a:xfrm>
        </p:spPr>
        <p:txBody>
          <a:bodyPr/>
          <a:lstStyle/>
          <a:p>
            <a:pPr eaLnBrk="1" hangingPunct="1"/>
            <a:r>
              <a:rPr lang="zh-CN" altLang="en-US" sz="3600"/>
              <a:t>（</a:t>
            </a:r>
            <a:r>
              <a:rPr lang="en-US" altLang="zh-CN" sz="3600"/>
              <a:t>1</a:t>
            </a:r>
            <a:r>
              <a:rPr lang="zh-CN" altLang="en-US" sz="3600"/>
              <a:t>）一次封锁法</a:t>
            </a:r>
          </a:p>
        </p:txBody>
      </p:sp>
      <p:sp>
        <p:nvSpPr>
          <p:cNvPr id="54275" name="Rectangle 3"/>
          <p:cNvSpPr>
            <a:spLocks noGrp="1" noChangeArrowheads="1"/>
          </p:cNvSpPr>
          <p:nvPr>
            <p:ph type="body" idx="4294967295"/>
          </p:nvPr>
        </p:nvSpPr>
        <p:spPr>
          <a:xfrm>
            <a:off x="684213" y="728067"/>
            <a:ext cx="7839075" cy="3571875"/>
          </a:xfrm>
        </p:spPr>
        <p:txBody>
          <a:bodyPr/>
          <a:lstStyle/>
          <a:p>
            <a:pPr eaLnBrk="1" hangingPunct="1"/>
            <a:r>
              <a:rPr lang="zh-CN" altLang="en-US" dirty="0"/>
              <a:t>要求每个事务必须一次将所有要使用的数据全部加锁，否则就不能继续执行</a:t>
            </a:r>
          </a:p>
        </p:txBody>
      </p:sp>
      <p:graphicFrame>
        <p:nvGraphicFramePr>
          <p:cNvPr id="4" name="表格 3"/>
          <p:cNvGraphicFramePr>
            <a:graphicFrameLocks noGrp="1"/>
          </p:cNvGraphicFramePr>
          <p:nvPr>
            <p:extLst>
              <p:ext uri="{D42A27DB-BD31-4B8C-83A1-F6EECF244321}">
                <p14:modId xmlns:p14="http://schemas.microsoft.com/office/powerpoint/2010/main" val="1008096034"/>
              </p:ext>
            </p:extLst>
          </p:nvPr>
        </p:nvGraphicFramePr>
        <p:xfrm>
          <a:off x="395536" y="1779662"/>
          <a:ext cx="3744416" cy="2952328"/>
        </p:xfrm>
        <a:graphic>
          <a:graphicData uri="http://schemas.openxmlformats.org/drawingml/2006/table">
            <a:tbl>
              <a:tblPr>
                <a:tableStyleId>{5C22544A-7EE6-4342-B048-85BDC9FD1C3A}</a:tableStyleId>
              </a:tblPr>
              <a:tblGrid>
                <a:gridCol w="180020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tblGrid>
              <a:tr h="228620">
                <a:tc>
                  <a:txBody>
                    <a:bodyPr/>
                    <a:lstStyle/>
                    <a:p>
                      <a:pPr algn="ctr">
                        <a:spcAft>
                          <a:spcPts val="0"/>
                        </a:spcAft>
                      </a:pPr>
                      <a:r>
                        <a:rPr lang="en-US" sz="1500" b="1" kern="100" dirty="0">
                          <a:effectLst/>
                        </a:rPr>
                        <a:t>T</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c>
                  <a:txBody>
                    <a:bodyPr/>
                    <a:lstStyle/>
                    <a:p>
                      <a:pPr algn="ctr">
                        <a:spcAft>
                          <a:spcPts val="0"/>
                        </a:spcAft>
                      </a:pPr>
                      <a:r>
                        <a:rPr lang="en-US" sz="1500" b="1" kern="100">
                          <a:effectLst/>
                        </a:rPr>
                        <a:t>T</a:t>
                      </a:r>
                      <a:r>
                        <a:rPr lang="en-US" sz="1500" b="1" kern="100" baseline="-25000">
                          <a:effectLst/>
                        </a:rPr>
                        <a:t>2</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extLst>
                  <a:ext uri="{0D108BD9-81ED-4DB2-BD59-A6C34878D82A}">
                    <a16:rowId xmlns:a16="http://schemas.microsoft.com/office/drawing/2014/main" val="10000"/>
                  </a:ext>
                </a:extLst>
              </a:tr>
              <a:tr h="491460">
                <a:tc>
                  <a:txBody>
                    <a:bodyPr/>
                    <a:lstStyle/>
                    <a:p>
                      <a:pPr algn="ctr">
                        <a:spcAft>
                          <a:spcPts val="0"/>
                        </a:spcAft>
                      </a:pPr>
                      <a:r>
                        <a:rPr lang="en-US" altLang="zh-CN" sz="1500" b="1" kern="100" dirty="0">
                          <a:effectLst/>
                        </a:rPr>
                        <a:t>L</a:t>
                      </a:r>
                      <a:r>
                        <a:rPr lang="en-US" sz="1500" b="1" kern="100" dirty="0">
                          <a:effectLst/>
                        </a:rPr>
                        <a:t>ock R</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1"/>
                  </a:ext>
                </a:extLst>
              </a:tr>
              <a:tr h="250176">
                <a:tc>
                  <a:txBody>
                    <a:bodyPr/>
                    <a:lstStyle/>
                    <a:p>
                      <a:pPr algn="ctr">
                        <a:spcAft>
                          <a:spcPts val="0"/>
                        </a:spcAft>
                      </a:pPr>
                      <a:r>
                        <a:rPr 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a:effectLst/>
                        </a:rPr>
                        <a:t>Lock R</a:t>
                      </a:r>
                      <a:r>
                        <a:rPr lang="en-US" sz="1500" b="1" kern="100" baseline="-25000">
                          <a:effectLst/>
                        </a:rPr>
                        <a:t>2</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2"/>
                  </a:ext>
                </a:extLst>
              </a:tr>
              <a:tr h="457240">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3"/>
                  </a:ext>
                </a:extLst>
              </a:tr>
              <a:tr h="257431">
                <a:tc>
                  <a:txBody>
                    <a:bodyPr/>
                    <a:lstStyle/>
                    <a:p>
                      <a:pPr algn="ctr">
                        <a:spcAft>
                          <a:spcPts val="0"/>
                        </a:spcAft>
                      </a:pPr>
                      <a:r>
                        <a:rPr lang="en-US" sz="1500" b="1" kern="100" dirty="0">
                          <a:effectLst/>
                        </a:rPr>
                        <a:t>Lock R</a:t>
                      </a:r>
                      <a:r>
                        <a:rPr lang="en-US" sz="1500" b="1" kern="100" baseline="-25000" dirty="0">
                          <a:effectLst/>
                        </a:rPr>
                        <a:t>2</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4"/>
                  </a:ext>
                </a:extLst>
              </a:tr>
              <a:tr h="228620">
                <a:tc>
                  <a:txBody>
                    <a:bodyPr/>
                    <a:lstStyle/>
                    <a:p>
                      <a:pPr algn="ctr">
                        <a:spcAft>
                          <a:spcPts val="0"/>
                        </a:spcAft>
                      </a:pPr>
                      <a:r>
                        <a:rPr lang="zh-CN" sz="1500" b="1" kern="100" dirty="0">
                          <a:effectLst/>
                        </a:rPr>
                        <a:t>等待</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5"/>
                  </a:ext>
                </a:extLst>
              </a:tr>
              <a:tr h="279531">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a:effectLst/>
                        </a:rPr>
                        <a:t>Lock R</a:t>
                      </a:r>
                      <a:r>
                        <a:rPr lang="en-US" sz="1500" b="1" kern="100" baseline="-25000">
                          <a:effectLst/>
                        </a:rPr>
                        <a:t>1</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6"/>
                  </a:ext>
                </a:extLst>
              </a:tr>
              <a:tr h="228620">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7"/>
                  </a:ext>
                </a:extLst>
              </a:tr>
              <a:tr h="530630">
                <a:tc>
                  <a:txBody>
                    <a:bodyPr/>
                    <a:lstStyle/>
                    <a:p>
                      <a:pPr algn="ctr">
                        <a:spcAft>
                          <a:spcPts val="0"/>
                        </a:spcAft>
                      </a:pPr>
                      <a:r>
                        <a:rPr lang="zh-CN" alt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08"/>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149999835"/>
              </p:ext>
            </p:extLst>
          </p:nvPr>
        </p:nvGraphicFramePr>
        <p:xfrm>
          <a:off x="5076056" y="1809935"/>
          <a:ext cx="3744416" cy="2850047"/>
        </p:xfrm>
        <a:graphic>
          <a:graphicData uri="http://schemas.openxmlformats.org/drawingml/2006/table">
            <a:tbl>
              <a:tblPr>
                <a:tableStyleId>{5C22544A-7EE6-4342-B048-85BDC9FD1C3A}</a:tableStyleId>
              </a:tblPr>
              <a:tblGrid>
                <a:gridCol w="180020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tblGrid>
              <a:tr h="228620">
                <a:tc>
                  <a:txBody>
                    <a:bodyPr/>
                    <a:lstStyle/>
                    <a:p>
                      <a:pPr algn="ctr">
                        <a:spcAft>
                          <a:spcPts val="0"/>
                        </a:spcAft>
                      </a:pPr>
                      <a:r>
                        <a:rPr lang="en-US" sz="1500" b="1" kern="100" dirty="0">
                          <a:effectLst/>
                        </a:rPr>
                        <a:t>T</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c>
                  <a:txBody>
                    <a:bodyPr/>
                    <a:lstStyle/>
                    <a:p>
                      <a:pPr algn="ctr">
                        <a:spcAft>
                          <a:spcPts val="0"/>
                        </a:spcAft>
                      </a:pPr>
                      <a:r>
                        <a:rPr lang="en-US" sz="1500" b="1" kern="100">
                          <a:effectLst/>
                        </a:rPr>
                        <a:t>T</a:t>
                      </a:r>
                      <a:r>
                        <a:rPr lang="en-US" sz="1500" b="1" kern="100" baseline="-25000">
                          <a:effectLst/>
                        </a:rPr>
                        <a:t>2</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extLst>
                  <a:ext uri="{0D108BD9-81ED-4DB2-BD59-A6C34878D82A}">
                    <a16:rowId xmlns:a16="http://schemas.microsoft.com/office/drawing/2014/main" val="10000"/>
                  </a:ext>
                </a:extLst>
              </a:tr>
              <a:tr h="491460">
                <a:tc>
                  <a:txBody>
                    <a:bodyPr/>
                    <a:lstStyle/>
                    <a:p>
                      <a:pPr algn="ctr">
                        <a:spcAft>
                          <a:spcPts val="0"/>
                        </a:spcAft>
                      </a:pPr>
                      <a:r>
                        <a:rPr lang="en-US" altLang="zh-CN" sz="1500" b="1" kern="100" dirty="0">
                          <a:effectLst/>
                        </a:rPr>
                        <a:t>L</a:t>
                      </a:r>
                      <a:r>
                        <a:rPr lang="en-US" sz="1500" b="1" kern="100" dirty="0">
                          <a:effectLst/>
                        </a:rPr>
                        <a:t>ock R</a:t>
                      </a:r>
                      <a:r>
                        <a:rPr lang="en-US" sz="1500" b="1" kern="100" baseline="-25000" dirty="0">
                          <a:effectLst/>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b="1" kern="100" dirty="0">
                          <a:effectLst/>
                        </a:rPr>
                        <a:t>Lock R</a:t>
                      </a:r>
                      <a:r>
                        <a:rPr lang="en-US" altLang="zh-CN" sz="1500" b="1" kern="100" baseline="-25000" dirty="0">
                          <a:effectLst/>
                        </a:rPr>
                        <a:t>2</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1"/>
                  </a:ext>
                </a:extLst>
              </a:tr>
              <a:tr h="250176">
                <a:tc>
                  <a:txBody>
                    <a:bodyPr/>
                    <a:lstStyle/>
                    <a:p>
                      <a:pPr algn="ctr">
                        <a:spcAft>
                          <a:spcPts val="0"/>
                        </a:spcAft>
                      </a:pPr>
                      <a:r>
                        <a:rPr 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dirty="0">
                          <a:effectLst/>
                        </a:rPr>
                        <a:t>Lock R</a:t>
                      </a:r>
                      <a:r>
                        <a:rPr lang="en-US" sz="1500" b="1" kern="100" baseline="-25000" dirty="0">
                          <a:effectLst/>
                        </a:rPr>
                        <a:t>2</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2"/>
                  </a:ext>
                </a:extLst>
              </a:tr>
              <a:tr h="457240">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00" dirty="0">
                          <a:effectLst/>
                        </a:rPr>
                        <a:t>等待</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00" dirty="0">
                          <a:effectLst/>
                          <a:latin typeface="+mn-lt"/>
                          <a:cs typeface="+mn-cs"/>
                        </a:rPr>
                        <a:t>等待</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3"/>
                  </a:ext>
                </a:extLst>
              </a:tr>
              <a:tr h="257431">
                <a:tc>
                  <a:txBody>
                    <a:bodyPr/>
                    <a:lstStyle/>
                    <a:p>
                      <a:pPr algn="ctr">
                        <a:spcAft>
                          <a:spcPts val="0"/>
                        </a:spcAft>
                      </a:pPr>
                      <a:r>
                        <a:rPr lang="en-US" altLang="zh-CN" sz="1500" b="1" kern="100" dirty="0" err="1">
                          <a:effectLst/>
                        </a:rPr>
                        <a:t>ULock</a:t>
                      </a:r>
                      <a:r>
                        <a:rPr lang="en-US" altLang="zh-CN" sz="1500" b="1" kern="100" dirty="0">
                          <a:effectLst/>
                        </a:rPr>
                        <a:t> R</a:t>
                      </a:r>
                      <a:r>
                        <a:rPr lang="en-US" altLang="zh-CN" sz="1500" b="1" kern="100" baseline="-25000" dirty="0">
                          <a:effectLst/>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b="1" kern="100" dirty="0" err="1">
                          <a:effectLst/>
                        </a:rPr>
                        <a:t>ULock</a:t>
                      </a:r>
                      <a:r>
                        <a:rPr lang="en-US" altLang="zh-CN" sz="1500" b="1" kern="100" dirty="0">
                          <a:effectLst/>
                        </a:rPr>
                        <a:t> R</a:t>
                      </a:r>
                      <a:r>
                        <a:rPr lang="en-US" altLang="zh-CN" sz="1500" b="1" kern="100" baseline="-25000" dirty="0">
                          <a:effectLst/>
                        </a:rPr>
                        <a:t>2</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4"/>
                  </a:ext>
                </a:extLst>
              </a:tr>
              <a:tr h="228620">
                <a:tc>
                  <a:txBody>
                    <a:bodyPr/>
                    <a:lstStyle/>
                    <a:p>
                      <a:pPr algn="ctr">
                        <a:spcAft>
                          <a:spcPts val="0"/>
                        </a:spcAft>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altLang="zh-CN" sz="1500" b="1" kern="100" dirty="0">
                          <a:effectLst/>
                          <a:latin typeface="+mn-lt"/>
                          <a:cs typeface="Courier New"/>
                        </a:rPr>
                        <a:t>Lock R2</a:t>
                      </a: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5"/>
                  </a:ext>
                </a:extLst>
              </a:tr>
              <a:tr h="279531">
                <a:tc>
                  <a:txBody>
                    <a:bodyPr/>
                    <a:lstStyle/>
                    <a:p>
                      <a:pPr algn="ctr">
                        <a:spcAft>
                          <a:spcPts val="0"/>
                        </a:spcAft>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dirty="0">
                          <a:effectLst/>
                        </a:rPr>
                        <a:t>Lock R</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6"/>
                  </a:ext>
                </a:extLst>
              </a:tr>
              <a:tr h="4029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en-US" altLang="zh-CN" sz="15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07"/>
                  </a:ext>
                </a:extLst>
              </a:tr>
            </a:tbl>
          </a:graphicData>
        </a:graphic>
      </p:graphicFrame>
      <p:sp>
        <p:nvSpPr>
          <p:cNvPr id="2" name="右箭头 1"/>
          <p:cNvSpPr/>
          <p:nvPr/>
        </p:nvSpPr>
        <p:spPr bwMode="auto">
          <a:xfrm>
            <a:off x="4427984" y="2931790"/>
            <a:ext cx="504056" cy="432048"/>
          </a:xfrm>
          <a:prstGeom prst="rightArrow">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cxnSp>
        <p:nvCxnSpPr>
          <p:cNvPr id="7" name="直接连接符 6"/>
          <p:cNvCxnSpPr/>
          <p:nvPr/>
        </p:nvCxnSpPr>
        <p:spPr bwMode="auto">
          <a:xfrm>
            <a:off x="5580112" y="2283718"/>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8" name="直接连接符 7"/>
          <p:cNvCxnSpPr/>
          <p:nvPr/>
        </p:nvCxnSpPr>
        <p:spPr bwMode="auto">
          <a:xfrm>
            <a:off x="5580112" y="2499742"/>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9" name="直接连接符 8"/>
          <p:cNvCxnSpPr/>
          <p:nvPr/>
        </p:nvCxnSpPr>
        <p:spPr bwMode="auto">
          <a:xfrm>
            <a:off x="7452320" y="2787774"/>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7596336" y="3003798"/>
            <a:ext cx="576064"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67296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7"/>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8"/>
                                        </p:tgtEl>
                                        <p:attrNameLst>
                                          <p:attrName>style.visibility</p:attrName>
                                        </p:attrNameLst>
                                      </p:cBhvr>
                                      <p:to>
                                        <p:strVal val="hidden"/>
                                      </p:to>
                                    </p:set>
                                  </p:childTnLst>
                                </p:cTn>
                              </p:par>
                            </p:childTnLst>
                          </p:cTn>
                        </p:par>
                        <p:par>
                          <p:cTn id="32" fill="hold">
                            <p:stCondLst>
                              <p:cond delay="0"/>
                            </p:stCondLst>
                            <p:childTnLst>
                              <p:par>
                                <p:cTn id="33" presetID="22" presetClass="entr" presetSubtype="8"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914400" y="138113"/>
            <a:ext cx="7391400" cy="422275"/>
          </a:xfrm>
        </p:spPr>
        <p:txBody>
          <a:bodyPr/>
          <a:lstStyle/>
          <a:p>
            <a:pPr eaLnBrk="1" hangingPunct="1"/>
            <a:r>
              <a:rPr lang="zh-CN" altLang="en-US" sz="3600"/>
              <a:t>（</a:t>
            </a:r>
            <a:r>
              <a:rPr lang="en-US" altLang="zh-CN" sz="3600"/>
              <a:t>1</a:t>
            </a:r>
            <a:r>
              <a:rPr lang="zh-CN" altLang="en-US" sz="3600"/>
              <a:t>）一次封锁法</a:t>
            </a:r>
          </a:p>
        </p:txBody>
      </p:sp>
      <p:sp>
        <p:nvSpPr>
          <p:cNvPr id="54275" name="Rectangle 3"/>
          <p:cNvSpPr>
            <a:spLocks noGrp="1" noChangeArrowheads="1"/>
          </p:cNvSpPr>
          <p:nvPr>
            <p:ph type="body" idx="4294967295"/>
          </p:nvPr>
        </p:nvSpPr>
        <p:spPr>
          <a:xfrm>
            <a:off x="684213" y="728067"/>
            <a:ext cx="7839075" cy="3571875"/>
          </a:xfrm>
        </p:spPr>
        <p:txBody>
          <a:bodyPr/>
          <a:lstStyle/>
          <a:p>
            <a:pPr eaLnBrk="1" hangingPunct="1"/>
            <a:r>
              <a:rPr lang="zh-CN" altLang="en-US" dirty="0"/>
              <a:t>要求每个事务必须一次将所有要使用的数据全部加锁，否则就不能继续执行</a:t>
            </a:r>
          </a:p>
        </p:txBody>
      </p:sp>
      <p:graphicFrame>
        <p:nvGraphicFramePr>
          <p:cNvPr id="4" name="表格 3"/>
          <p:cNvGraphicFramePr>
            <a:graphicFrameLocks noGrp="1"/>
          </p:cNvGraphicFramePr>
          <p:nvPr>
            <p:extLst>
              <p:ext uri="{D42A27DB-BD31-4B8C-83A1-F6EECF244321}">
                <p14:modId xmlns:p14="http://schemas.microsoft.com/office/powerpoint/2010/main" val="2929403555"/>
              </p:ext>
            </p:extLst>
          </p:nvPr>
        </p:nvGraphicFramePr>
        <p:xfrm>
          <a:off x="395536" y="1779662"/>
          <a:ext cx="3744416" cy="2952328"/>
        </p:xfrm>
        <a:graphic>
          <a:graphicData uri="http://schemas.openxmlformats.org/drawingml/2006/table">
            <a:tbl>
              <a:tblPr>
                <a:tableStyleId>{5C22544A-7EE6-4342-B048-85BDC9FD1C3A}</a:tableStyleId>
              </a:tblPr>
              <a:tblGrid>
                <a:gridCol w="180020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tblGrid>
              <a:tr h="228620">
                <a:tc>
                  <a:txBody>
                    <a:bodyPr/>
                    <a:lstStyle/>
                    <a:p>
                      <a:pPr algn="ctr">
                        <a:spcAft>
                          <a:spcPts val="0"/>
                        </a:spcAft>
                      </a:pPr>
                      <a:r>
                        <a:rPr lang="en-US" sz="1500" b="1" kern="100" dirty="0">
                          <a:effectLst/>
                        </a:rPr>
                        <a:t>T</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c>
                  <a:txBody>
                    <a:bodyPr/>
                    <a:lstStyle/>
                    <a:p>
                      <a:pPr algn="ctr">
                        <a:spcAft>
                          <a:spcPts val="0"/>
                        </a:spcAft>
                      </a:pPr>
                      <a:r>
                        <a:rPr lang="en-US" sz="1500" b="1" kern="100">
                          <a:effectLst/>
                        </a:rPr>
                        <a:t>T</a:t>
                      </a:r>
                      <a:r>
                        <a:rPr lang="en-US" sz="1500" b="1" kern="100" baseline="-25000">
                          <a:effectLst/>
                        </a:rPr>
                        <a:t>2</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extLst>
                  <a:ext uri="{0D108BD9-81ED-4DB2-BD59-A6C34878D82A}">
                    <a16:rowId xmlns:a16="http://schemas.microsoft.com/office/drawing/2014/main" val="10000"/>
                  </a:ext>
                </a:extLst>
              </a:tr>
              <a:tr h="491460">
                <a:tc>
                  <a:txBody>
                    <a:bodyPr/>
                    <a:lstStyle/>
                    <a:p>
                      <a:pPr algn="ctr">
                        <a:spcAft>
                          <a:spcPts val="0"/>
                        </a:spcAft>
                      </a:pPr>
                      <a:r>
                        <a:rPr lang="en-US" altLang="zh-CN" sz="1500" b="1" kern="100" dirty="0">
                          <a:effectLst/>
                        </a:rPr>
                        <a:t>L</a:t>
                      </a:r>
                      <a:r>
                        <a:rPr lang="en-US" sz="1500" b="1" kern="100" dirty="0">
                          <a:effectLst/>
                        </a:rPr>
                        <a:t>ock R</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1"/>
                  </a:ext>
                </a:extLst>
              </a:tr>
              <a:tr h="250176">
                <a:tc>
                  <a:txBody>
                    <a:bodyPr/>
                    <a:lstStyle/>
                    <a:p>
                      <a:pPr algn="ctr">
                        <a:spcAft>
                          <a:spcPts val="0"/>
                        </a:spcAft>
                      </a:pPr>
                      <a:r>
                        <a:rPr 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a:effectLst/>
                        </a:rPr>
                        <a:t>Lock R</a:t>
                      </a:r>
                      <a:r>
                        <a:rPr lang="en-US" sz="1500" b="1" kern="100" baseline="-25000">
                          <a:effectLst/>
                        </a:rPr>
                        <a:t>2</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2"/>
                  </a:ext>
                </a:extLst>
              </a:tr>
              <a:tr h="457240">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3"/>
                  </a:ext>
                </a:extLst>
              </a:tr>
              <a:tr h="257431">
                <a:tc>
                  <a:txBody>
                    <a:bodyPr/>
                    <a:lstStyle/>
                    <a:p>
                      <a:pPr algn="ctr">
                        <a:spcAft>
                          <a:spcPts val="0"/>
                        </a:spcAft>
                      </a:pPr>
                      <a:r>
                        <a:rPr lang="en-US" sz="1500" b="1" kern="100" dirty="0">
                          <a:effectLst/>
                        </a:rPr>
                        <a:t>Lock R</a:t>
                      </a:r>
                      <a:r>
                        <a:rPr lang="en-US" sz="1500" b="1" kern="100" baseline="-25000" dirty="0">
                          <a:effectLst/>
                        </a:rPr>
                        <a:t>2</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4"/>
                  </a:ext>
                </a:extLst>
              </a:tr>
              <a:tr h="228620">
                <a:tc>
                  <a:txBody>
                    <a:bodyPr/>
                    <a:lstStyle/>
                    <a:p>
                      <a:pPr algn="ctr">
                        <a:spcAft>
                          <a:spcPts val="0"/>
                        </a:spcAft>
                      </a:pPr>
                      <a:r>
                        <a:rPr lang="zh-CN" sz="1500" b="1" kern="100" dirty="0">
                          <a:effectLst/>
                        </a:rPr>
                        <a:t>等待</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5"/>
                  </a:ext>
                </a:extLst>
              </a:tr>
              <a:tr h="279531">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a:effectLst/>
                        </a:rPr>
                        <a:t>Lock R</a:t>
                      </a:r>
                      <a:r>
                        <a:rPr lang="en-US" sz="1500" b="1" kern="100" baseline="-25000">
                          <a:effectLst/>
                        </a:rPr>
                        <a:t>1</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6"/>
                  </a:ext>
                </a:extLst>
              </a:tr>
              <a:tr h="228620">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a:effectLst/>
                        </a:rPr>
                        <a:t>等待</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7"/>
                  </a:ext>
                </a:extLst>
              </a:tr>
              <a:tr h="530630">
                <a:tc>
                  <a:txBody>
                    <a:bodyPr/>
                    <a:lstStyle/>
                    <a:p>
                      <a:pPr algn="ctr">
                        <a:spcAft>
                          <a:spcPts val="0"/>
                        </a:spcAft>
                      </a:pPr>
                      <a:r>
                        <a:rPr lang="zh-CN" alt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08"/>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36233876"/>
              </p:ext>
            </p:extLst>
          </p:nvPr>
        </p:nvGraphicFramePr>
        <p:xfrm>
          <a:off x="5076056" y="1809935"/>
          <a:ext cx="3744416" cy="2850047"/>
        </p:xfrm>
        <a:graphic>
          <a:graphicData uri="http://schemas.openxmlformats.org/drawingml/2006/table">
            <a:tbl>
              <a:tblPr>
                <a:tableStyleId>{5C22544A-7EE6-4342-B048-85BDC9FD1C3A}</a:tableStyleId>
              </a:tblPr>
              <a:tblGrid>
                <a:gridCol w="180020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tblGrid>
              <a:tr h="228620">
                <a:tc>
                  <a:txBody>
                    <a:bodyPr/>
                    <a:lstStyle/>
                    <a:p>
                      <a:pPr algn="ctr">
                        <a:spcAft>
                          <a:spcPts val="0"/>
                        </a:spcAft>
                      </a:pPr>
                      <a:r>
                        <a:rPr lang="en-US" sz="1500" b="1" kern="100" dirty="0">
                          <a:effectLst/>
                        </a:rPr>
                        <a:t>T</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tc>
                  <a:txBody>
                    <a:bodyPr/>
                    <a:lstStyle/>
                    <a:p>
                      <a:pPr algn="ctr">
                        <a:spcAft>
                          <a:spcPts val="0"/>
                        </a:spcAft>
                      </a:pPr>
                      <a:r>
                        <a:rPr lang="en-US" sz="1500" b="1" kern="100">
                          <a:effectLst/>
                        </a:rPr>
                        <a:t>T</a:t>
                      </a:r>
                      <a:r>
                        <a:rPr lang="en-US" sz="1500" b="1" kern="100" baseline="-25000">
                          <a:effectLst/>
                        </a:rPr>
                        <a:t>2</a:t>
                      </a:r>
                      <a:endParaRPr lang="zh-CN" sz="1500" b="1" kern="10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FCCFF"/>
                    </a:solidFill>
                  </a:tcPr>
                </a:tc>
                <a:extLst>
                  <a:ext uri="{0D108BD9-81ED-4DB2-BD59-A6C34878D82A}">
                    <a16:rowId xmlns:a16="http://schemas.microsoft.com/office/drawing/2014/main" val="10000"/>
                  </a:ext>
                </a:extLst>
              </a:tr>
              <a:tr h="491460">
                <a:tc>
                  <a:txBody>
                    <a:bodyPr/>
                    <a:lstStyle/>
                    <a:p>
                      <a:pPr algn="ctr">
                        <a:spcAft>
                          <a:spcPts val="0"/>
                        </a:spcAft>
                      </a:pPr>
                      <a:r>
                        <a:rPr lang="en-US" altLang="zh-CN" sz="1500" b="1" kern="100" dirty="0">
                          <a:effectLst/>
                        </a:rPr>
                        <a:t>L</a:t>
                      </a:r>
                      <a:r>
                        <a:rPr lang="en-US" sz="1500" b="1" kern="100" dirty="0">
                          <a:effectLst/>
                        </a:rPr>
                        <a:t>ock R</a:t>
                      </a:r>
                      <a:r>
                        <a:rPr lang="en-US" sz="1500" b="1" kern="100" baseline="-25000" dirty="0">
                          <a:effectLst/>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b="1" kern="100" dirty="0">
                          <a:effectLst/>
                        </a:rPr>
                        <a:t>Lock R</a:t>
                      </a:r>
                      <a:r>
                        <a:rPr lang="en-US" altLang="zh-CN" sz="1500" b="1" kern="100" baseline="-25000" dirty="0">
                          <a:effectLst/>
                        </a:rPr>
                        <a:t>2</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1"/>
                  </a:ext>
                </a:extLst>
              </a:tr>
              <a:tr h="250176">
                <a:tc>
                  <a:txBody>
                    <a:bodyPr/>
                    <a:lstStyle/>
                    <a:p>
                      <a:pPr algn="ctr">
                        <a:spcAft>
                          <a:spcPts val="0"/>
                        </a:spcAft>
                      </a:pPr>
                      <a:r>
                        <a:rPr 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dirty="0">
                          <a:effectLst/>
                        </a:rPr>
                        <a:t>Lock R</a:t>
                      </a:r>
                      <a:r>
                        <a:rPr lang="en-US" sz="1500" b="1" kern="100" baseline="-25000" dirty="0">
                          <a:effectLst/>
                        </a:rPr>
                        <a:t>2</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2"/>
                  </a:ext>
                </a:extLst>
              </a:tr>
              <a:tr h="457240">
                <a:tc>
                  <a:txBody>
                    <a:bodyPr/>
                    <a:lstStyle/>
                    <a:p>
                      <a:pPr algn="ctr">
                        <a:spcAft>
                          <a:spcPts val="0"/>
                        </a:spcAft>
                      </a:pPr>
                      <a:r>
                        <a:rPr lang="zh-CN" sz="1500" b="1" kern="100" dirty="0">
                          <a:effectLst/>
                        </a:rPr>
                        <a:t>•</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00" dirty="0">
                          <a:effectLst/>
                        </a:rPr>
                        <a:t>等待</a:t>
                      </a:r>
                      <a:endParaRPr lang="en-US" altLang="zh-CN" sz="1500" b="1" kern="100" dirty="0">
                        <a:effectLst/>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500" b="1" kern="100" dirty="0">
                          <a:effectLst/>
                          <a:latin typeface="+mn-lt"/>
                          <a:cs typeface="+mn-cs"/>
                        </a:rPr>
                        <a:t>等待</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3"/>
                  </a:ext>
                </a:extLst>
              </a:tr>
              <a:tr h="257431">
                <a:tc>
                  <a:txBody>
                    <a:bodyPr/>
                    <a:lstStyle/>
                    <a:p>
                      <a:pPr algn="ctr">
                        <a:spcAft>
                          <a:spcPts val="0"/>
                        </a:spcAft>
                      </a:pPr>
                      <a:r>
                        <a:rPr lang="en-US" altLang="zh-CN" sz="1500" b="1" kern="100" dirty="0" err="1">
                          <a:effectLst/>
                        </a:rPr>
                        <a:t>ULock</a:t>
                      </a:r>
                      <a:r>
                        <a:rPr lang="en-US" altLang="zh-CN" sz="1500" b="1" kern="100" dirty="0">
                          <a:effectLst/>
                        </a:rPr>
                        <a:t> R</a:t>
                      </a:r>
                      <a:r>
                        <a:rPr lang="en-US" altLang="zh-CN" sz="1500" b="1" kern="100" baseline="-25000" dirty="0">
                          <a:effectLst/>
                        </a:rPr>
                        <a:t>1</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500" b="1" kern="100" dirty="0" err="1">
                          <a:effectLst/>
                        </a:rPr>
                        <a:t>ULock</a:t>
                      </a:r>
                      <a:r>
                        <a:rPr lang="en-US" altLang="zh-CN" sz="1500" b="1" kern="100" dirty="0">
                          <a:effectLst/>
                        </a:rPr>
                        <a:t> R</a:t>
                      </a:r>
                      <a:r>
                        <a:rPr lang="en-US" altLang="zh-CN" sz="1500" b="1" kern="100" baseline="-25000" dirty="0">
                          <a:effectLst/>
                        </a:rPr>
                        <a:t>2</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4"/>
                  </a:ext>
                </a:extLst>
              </a:tr>
              <a:tr h="228620">
                <a:tc>
                  <a:txBody>
                    <a:bodyPr/>
                    <a:lstStyle/>
                    <a:p>
                      <a:pPr algn="ctr">
                        <a:spcAft>
                          <a:spcPts val="0"/>
                        </a:spcAft>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altLang="zh-CN" sz="1500" b="1" kern="100" dirty="0">
                          <a:effectLst/>
                          <a:latin typeface="+mn-lt"/>
                          <a:cs typeface="Courier New"/>
                        </a:rPr>
                        <a:t>Lock R2</a:t>
                      </a: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5"/>
                  </a:ext>
                </a:extLst>
              </a:tr>
              <a:tr h="279531">
                <a:tc>
                  <a:txBody>
                    <a:bodyPr/>
                    <a:lstStyle/>
                    <a:p>
                      <a:pPr algn="ctr">
                        <a:spcAft>
                          <a:spcPts val="0"/>
                        </a:spcAft>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tc>
                  <a:txBody>
                    <a:bodyPr/>
                    <a:lstStyle/>
                    <a:p>
                      <a:pPr algn="ctr">
                        <a:spcAft>
                          <a:spcPts val="0"/>
                        </a:spcAft>
                      </a:pPr>
                      <a:r>
                        <a:rPr lang="en-US" sz="1500" b="1" kern="100" dirty="0">
                          <a:effectLst/>
                        </a:rPr>
                        <a:t>Lock R</a:t>
                      </a:r>
                      <a:r>
                        <a:rPr lang="en-US" sz="1500" b="1" kern="100" baseline="-25000" dirty="0">
                          <a:effectLst/>
                        </a:rPr>
                        <a:t>1</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FFCCFF"/>
                    </a:solidFill>
                  </a:tcPr>
                </a:tc>
                <a:extLst>
                  <a:ext uri="{0D108BD9-81ED-4DB2-BD59-A6C34878D82A}">
                    <a16:rowId xmlns:a16="http://schemas.microsoft.com/office/drawing/2014/main" val="10006"/>
                  </a:ext>
                </a:extLst>
              </a:tr>
              <a:tr h="4029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en-US" altLang="zh-CN" sz="1500" b="1" kern="100" dirty="0">
                        <a:effectLst/>
                        <a:latin typeface="宋体"/>
                        <a:cs typeface="Courier New"/>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zh-CN" sz="1500" b="1" kern="100" dirty="0">
                          <a:effectLst/>
                        </a:rPr>
                        <a:t>•</a:t>
                      </a:r>
                      <a:endParaRPr lang="zh-CN" sz="1500" b="1" kern="100" dirty="0">
                        <a:effectLst/>
                        <a:latin typeface="宋体"/>
                        <a:cs typeface="Courier New"/>
                      </a:endParaRPr>
                    </a:p>
                  </a:txBody>
                  <a:tcPr marL="68585" marR="6858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CCFF"/>
                    </a:solidFill>
                  </a:tcPr>
                </a:tc>
                <a:extLst>
                  <a:ext uri="{0D108BD9-81ED-4DB2-BD59-A6C34878D82A}">
                    <a16:rowId xmlns:a16="http://schemas.microsoft.com/office/drawing/2014/main" val="10007"/>
                  </a:ext>
                </a:extLst>
              </a:tr>
            </a:tbl>
          </a:graphicData>
        </a:graphic>
      </p:graphicFrame>
      <p:sp>
        <p:nvSpPr>
          <p:cNvPr id="2" name="右箭头 1"/>
          <p:cNvSpPr/>
          <p:nvPr/>
        </p:nvSpPr>
        <p:spPr bwMode="auto">
          <a:xfrm>
            <a:off x="4427984" y="2931790"/>
            <a:ext cx="504056" cy="432048"/>
          </a:xfrm>
          <a:prstGeom prst="rightArrow">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cxnSp>
        <p:nvCxnSpPr>
          <p:cNvPr id="13" name="直接连接符 12"/>
          <p:cNvCxnSpPr/>
          <p:nvPr/>
        </p:nvCxnSpPr>
        <p:spPr bwMode="auto">
          <a:xfrm>
            <a:off x="5580112" y="3435846"/>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4" name="直接连接符 13"/>
          <p:cNvCxnSpPr/>
          <p:nvPr/>
        </p:nvCxnSpPr>
        <p:spPr bwMode="auto">
          <a:xfrm>
            <a:off x="5580112" y="3651870"/>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5" name="直接连接符 14"/>
          <p:cNvCxnSpPr/>
          <p:nvPr/>
        </p:nvCxnSpPr>
        <p:spPr bwMode="auto">
          <a:xfrm>
            <a:off x="7452320" y="3939902"/>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6" name="直接连接符 15"/>
          <p:cNvCxnSpPr/>
          <p:nvPr/>
        </p:nvCxnSpPr>
        <p:spPr bwMode="auto">
          <a:xfrm>
            <a:off x="7524328" y="4155926"/>
            <a:ext cx="720080"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74028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22" presetClass="entr" presetSubtype="8"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3"/>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14"/>
                                        </p:tgtEl>
                                        <p:attrNameLst>
                                          <p:attrName>style.visibility</p:attrName>
                                        </p:attrNameLst>
                                      </p:cBhvr>
                                      <p:to>
                                        <p:strVal val="hidden"/>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5"/>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914400" y="138113"/>
            <a:ext cx="7391400" cy="422275"/>
          </a:xfrm>
        </p:spPr>
        <p:txBody>
          <a:bodyPr/>
          <a:lstStyle/>
          <a:p>
            <a:pPr eaLnBrk="1" hangingPunct="1"/>
            <a:r>
              <a:rPr lang="zh-CN" altLang="en-US" sz="3600" dirty="0"/>
              <a:t>一次封锁法存在的问题</a:t>
            </a:r>
          </a:p>
        </p:txBody>
      </p:sp>
      <p:sp>
        <p:nvSpPr>
          <p:cNvPr id="54275" name="Rectangle 3"/>
          <p:cNvSpPr>
            <a:spLocks noGrp="1" noChangeArrowheads="1"/>
          </p:cNvSpPr>
          <p:nvPr>
            <p:ph type="body" idx="4294967295"/>
          </p:nvPr>
        </p:nvSpPr>
        <p:spPr>
          <a:xfrm>
            <a:off x="684213" y="844550"/>
            <a:ext cx="7839075" cy="3571875"/>
          </a:xfrm>
        </p:spPr>
        <p:txBody>
          <a:bodyPr/>
          <a:lstStyle/>
          <a:p>
            <a:pPr eaLnBrk="1" hangingPunct="1"/>
            <a:r>
              <a:rPr lang="zh-CN" altLang="en-US" sz="2400" dirty="0"/>
              <a:t>过早加锁，降低系统并发度</a:t>
            </a:r>
            <a:endParaRPr lang="en-US" altLang="zh-CN" sz="2400" dirty="0"/>
          </a:p>
          <a:p>
            <a:pPr eaLnBrk="1" hangingPunct="1"/>
            <a:endParaRPr lang="en-US" altLang="zh-CN" sz="1000" dirty="0"/>
          </a:p>
          <a:p>
            <a:pPr eaLnBrk="1" hangingPunct="1">
              <a:spcBef>
                <a:spcPts val="1200"/>
              </a:spcBef>
            </a:pPr>
            <a:r>
              <a:rPr lang="zh-CN" altLang="zh-CN" sz="2400" dirty="0"/>
              <a:t>难于事先精确确定封锁对象</a:t>
            </a:r>
          </a:p>
          <a:p>
            <a:pPr lvl="1" eaLnBrk="1" hangingPunct="1">
              <a:lnSpc>
                <a:spcPct val="120000"/>
              </a:lnSpc>
              <a:buSzPct val="87000"/>
              <a:buFont typeface="Wingdings" pitchFamily="2" charset="2"/>
              <a:buChar char="l"/>
            </a:pPr>
            <a:r>
              <a:rPr lang="zh-CN" altLang="zh-CN" dirty="0"/>
              <a:t>数据库中数据是不断变化的，原来不要求封锁的数据，在执行过程中可能会变成封锁对象，所以很难事先精确地确定每个事务所要封锁的数据对象</a:t>
            </a:r>
            <a:r>
              <a:rPr lang="zh-CN" altLang="en-US" dirty="0"/>
              <a:t>。</a:t>
            </a:r>
            <a:endParaRPr lang="zh-CN" altLang="zh-CN" dirty="0"/>
          </a:p>
          <a:p>
            <a:pPr lvl="1" eaLnBrk="1" hangingPunct="1">
              <a:lnSpc>
                <a:spcPct val="120000"/>
              </a:lnSpc>
              <a:buSzPct val="87000"/>
              <a:buFont typeface="Wingdings" pitchFamily="2" charset="2"/>
              <a:buChar char="l"/>
            </a:pPr>
            <a:r>
              <a:rPr lang="zh-CN" altLang="en-US" dirty="0"/>
              <a:t>可能</a:t>
            </a:r>
            <a:r>
              <a:rPr lang="zh-CN" altLang="zh-CN" dirty="0"/>
              <a:t>解决方法：</a:t>
            </a:r>
            <a:r>
              <a:rPr lang="zh-CN" altLang="en-US" dirty="0"/>
              <a:t>扩大封锁范围，如：</a:t>
            </a:r>
            <a:r>
              <a:rPr lang="zh-CN" altLang="zh-CN" dirty="0"/>
              <a:t>将事务在执行过程中可能要封锁的数据对象全部加锁，这就进一步降低了并发度。</a:t>
            </a:r>
            <a:endParaRPr lang="zh-CN" altLang="en-US" dirty="0"/>
          </a:p>
        </p:txBody>
      </p:sp>
    </p:spTree>
    <p:extLst>
      <p:ext uri="{BB962C8B-B14F-4D97-AF65-F5344CB8AC3E}">
        <p14:creationId xmlns:p14="http://schemas.microsoft.com/office/powerpoint/2010/main" val="43196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left)">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275">
                                            <p:txEl>
                                              <p:pRg st="2" end="2"/>
                                            </p:txEl>
                                          </p:spTgt>
                                        </p:tgtEl>
                                        <p:attrNameLst>
                                          <p:attrName>style.visibility</p:attrName>
                                        </p:attrNameLst>
                                      </p:cBhvr>
                                      <p:to>
                                        <p:strVal val="visible"/>
                                      </p:to>
                                    </p:set>
                                    <p:animEffect transition="in" filter="wipe(left)">
                                      <p:cBhvr>
                                        <p:cTn id="12" dur="500"/>
                                        <p:tgtEl>
                                          <p:spTgt spid="542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75">
                                            <p:txEl>
                                              <p:pRg st="3" end="3"/>
                                            </p:txEl>
                                          </p:spTgt>
                                        </p:tgtEl>
                                        <p:attrNameLst>
                                          <p:attrName>style.visibility</p:attrName>
                                        </p:attrNameLst>
                                      </p:cBhvr>
                                      <p:to>
                                        <p:strVal val="visible"/>
                                      </p:to>
                                    </p:set>
                                    <p:animEffect transition="in" filter="wipe(left)">
                                      <p:cBhvr>
                                        <p:cTn id="17" dur="500"/>
                                        <p:tgtEl>
                                          <p:spTgt spid="542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275">
                                            <p:txEl>
                                              <p:pRg st="4" end="4"/>
                                            </p:txEl>
                                          </p:spTgt>
                                        </p:tgtEl>
                                        <p:attrNameLst>
                                          <p:attrName>style.visibility</p:attrName>
                                        </p:attrNameLst>
                                      </p:cBhvr>
                                      <p:to>
                                        <p:strVal val="visible"/>
                                      </p:to>
                                    </p:set>
                                    <p:animEffect transition="in" filter="wipe(left)">
                                      <p:cBhvr>
                                        <p:cTn id="22" dur="500"/>
                                        <p:tgtEl>
                                          <p:spTgt spid="54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a:t>（</a:t>
            </a:r>
            <a:r>
              <a:rPr lang="en-US" altLang="zh-CN" sz="3600"/>
              <a:t>2</a:t>
            </a:r>
            <a:r>
              <a:rPr lang="zh-CN" altLang="en-US" sz="3600"/>
              <a:t>）顺序封锁法</a:t>
            </a:r>
          </a:p>
        </p:txBody>
      </p:sp>
      <p:sp>
        <p:nvSpPr>
          <p:cNvPr id="56323" name="Rectangle 3"/>
          <p:cNvSpPr>
            <a:spLocks noGrp="1" noChangeArrowheads="1"/>
          </p:cNvSpPr>
          <p:nvPr>
            <p:ph type="body" idx="4294967295"/>
          </p:nvPr>
        </p:nvSpPr>
        <p:spPr>
          <a:xfrm>
            <a:off x="323850" y="844550"/>
            <a:ext cx="8229600" cy="3478213"/>
          </a:xfrm>
        </p:spPr>
        <p:txBody>
          <a:bodyPr/>
          <a:lstStyle/>
          <a:p>
            <a:pPr eaLnBrk="1" hangingPunct="1">
              <a:spcBef>
                <a:spcPct val="0"/>
              </a:spcBef>
            </a:pPr>
            <a:r>
              <a:rPr lang="zh-CN" altLang="en-US" sz="2400" dirty="0"/>
              <a:t>顺序封锁法是预先对数据对象规定一个封锁顺序，所有事务都按这个顺序实行封锁。</a:t>
            </a:r>
          </a:p>
          <a:p>
            <a:pPr eaLnBrk="1" hangingPunct="1">
              <a:spcBef>
                <a:spcPts val="600"/>
              </a:spcBef>
            </a:pPr>
            <a:r>
              <a:rPr lang="zh-CN" altLang="en-US" sz="2400" dirty="0"/>
              <a:t>顺序封锁法存在的问题</a:t>
            </a:r>
          </a:p>
          <a:p>
            <a:pPr lvl="1" eaLnBrk="1" hangingPunct="1">
              <a:spcBef>
                <a:spcPct val="0"/>
              </a:spcBef>
            </a:pPr>
            <a:r>
              <a:rPr lang="zh-CN" altLang="en-US" sz="2200" dirty="0"/>
              <a:t>维护成本</a:t>
            </a:r>
          </a:p>
          <a:p>
            <a:pPr lvl="1" eaLnBrk="1" hangingPunct="1">
              <a:spcBef>
                <a:spcPct val="0"/>
              </a:spcBef>
              <a:buFont typeface="Wingdings" pitchFamily="2" charset="2"/>
              <a:buNone/>
            </a:pPr>
            <a:r>
              <a:rPr lang="zh-CN" altLang="en-US" sz="2200" dirty="0"/>
              <a:t>    数据库系统中封锁的数据对象极多，并且随数据的插入、删除等操作而不断地变化，要维护这样的资源的封锁顺序非常困难，</a:t>
            </a:r>
            <a:r>
              <a:rPr lang="zh-CN" altLang="en-US" sz="2200" dirty="0">
                <a:solidFill>
                  <a:srgbClr val="FF00FF"/>
                </a:solidFill>
              </a:rPr>
              <a:t>成本很高</a:t>
            </a:r>
            <a:r>
              <a:rPr lang="zh-CN" altLang="en-US" sz="2200" dirty="0"/>
              <a:t>。</a:t>
            </a:r>
          </a:p>
          <a:p>
            <a:pPr lvl="1" eaLnBrk="1" hangingPunct="1">
              <a:spcBef>
                <a:spcPts val="600"/>
              </a:spcBef>
            </a:pPr>
            <a:r>
              <a:rPr lang="zh-CN" altLang="en-US" sz="2200" dirty="0"/>
              <a:t>难以实现</a:t>
            </a:r>
          </a:p>
          <a:p>
            <a:pPr lvl="1" eaLnBrk="1" hangingPunct="1">
              <a:spcBef>
                <a:spcPct val="0"/>
              </a:spcBef>
              <a:buFont typeface="Wingdings" pitchFamily="2" charset="2"/>
              <a:buNone/>
            </a:pPr>
            <a:r>
              <a:rPr lang="zh-CN" altLang="en-US" sz="2200" dirty="0"/>
              <a:t>    事务的封锁请求可以随着事务的执行而动态地决定，很难事先确定每一个事务要封锁哪些对象，因此也就</a:t>
            </a:r>
            <a:r>
              <a:rPr lang="zh-CN" altLang="en-US" sz="2200" dirty="0">
                <a:solidFill>
                  <a:srgbClr val="FF00FF"/>
                </a:solidFill>
              </a:rPr>
              <a:t>很难按规定的顺序去施加封锁 </a:t>
            </a:r>
          </a:p>
        </p:txBody>
      </p:sp>
    </p:spTree>
    <p:extLst>
      <p:ext uri="{BB962C8B-B14F-4D97-AF65-F5344CB8AC3E}">
        <p14:creationId xmlns:p14="http://schemas.microsoft.com/office/powerpoint/2010/main" val="359402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wipe(left)">
                                      <p:cBhvr>
                                        <p:cTn id="7" dur="500"/>
                                        <p:tgtEl>
                                          <p:spTgt spid="563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6323">
                                            <p:txEl>
                                              <p:pRg st="1" end="1"/>
                                            </p:txEl>
                                          </p:spTgt>
                                        </p:tgtEl>
                                        <p:attrNameLst>
                                          <p:attrName>style.visibility</p:attrName>
                                        </p:attrNameLst>
                                      </p:cBhvr>
                                      <p:to>
                                        <p:strVal val="visible"/>
                                      </p:to>
                                    </p:set>
                                    <p:animEffect transition="in" filter="wipe(left)">
                                      <p:cBhvr>
                                        <p:cTn id="12" dur="500"/>
                                        <p:tgtEl>
                                          <p:spTgt spid="563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323">
                                            <p:txEl>
                                              <p:pRg st="2" end="2"/>
                                            </p:txEl>
                                          </p:spTgt>
                                        </p:tgtEl>
                                        <p:attrNameLst>
                                          <p:attrName>style.visibility</p:attrName>
                                        </p:attrNameLst>
                                      </p:cBhvr>
                                      <p:to>
                                        <p:strVal val="visible"/>
                                      </p:to>
                                    </p:set>
                                    <p:animEffect transition="in" filter="wipe(left)">
                                      <p:cBhvr>
                                        <p:cTn id="17" dur="500"/>
                                        <p:tgtEl>
                                          <p:spTgt spid="56323">
                                            <p:txEl>
                                              <p:pRg st="2" end="2"/>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6323">
                                            <p:txEl>
                                              <p:pRg st="3" end="3"/>
                                            </p:txEl>
                                          </p:spTgt>
                                        </p:tgtEl>
                                        <p:attrNameLst>
                                          <p:attrName>style.visibility</p:attrName>
                                        </p:attrNameLst>
                                      </p:cBhvr>
                                      <p:to>
                                        <p:strVal val="visible"/>
                                      </p:to>
                                    </p:set>
                                    <p:animEffect transition="in" filter="wipe(left)">
                                      <p:cBhvr>
                                        <p:cTn id="21" dur="500"/>
                                        <p:tgtEl>
                                          <p:spTgt spid="5632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6323">
                                            <p:txEl>
                                              <p:pRg st="4" end="4"/>
                                            </p:txEl>
                                          </p:spTgt>
                                        </p:tgtEl>
                                        <p:attrNameLst>
                                          <p:attrName>style.visibility</p:attrName>
                                        </p:attrNameLst>
                                      </p:cBhvr>
                                      <p:to>
                                        <p:strVal val="visible"/>
                                      </p:to>
                                    </p:set>
                                    <p:animEffect transition="in" filter="wipe(left)">
                                      <p:cBhvr>
                                        <p:cTn id="26" dur="500"/>
                                        <p:tgtEl>
                                          <p:spTgt spid="56323">
                                            <p:txEl>
                                              <p:pRg st="4" end="4"/>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56323">
                                            <p:txEl>
                                              <p:pRg st="5" end="5"/>
                                            </p:txEl>
                                          </p:spTgt>
                                        </p:tgtEl>
                                        <p:attrNameLst>
                                          <p:attrName>style.visibility</p:attrName>
                                        </p:attrNameLst>
                                      </p:cBhvr>
                                      <p:to>
                                        <p:strVal val="visible"/>
                                      </p:to>
                                    </p:set>
                                    <p:animEffect transition="in" filter="wipe(left)">
                                      <p:cBhvr>
                                        <p:cTn id="30" dur="500"/>
                                        <p:tgtEl>
                                          <p:spTgt spid="563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死锁的预防（续）</a:t>
            </a:r>
          </a:p>
        </p:txBody>
      </p:sp>
      <p:sp>
        <p:nvSpPr>
          <p:cNvPr id="57347" name="Rectangle 3"/>
          <p:cNvSpPr>
            <a:spLocks noGrp="1" noChangeArrowheads="1"/>
          </p:cNvSpPr>
          <p:nvPr>
            <p:ph type="body" idx="4294967295"/>
          </p:nvPr>
        </p:nvSpPr>
        <p:spPr>
          <a:xfrm>
            <a:off x="457200" y="950913"/>
            <a:ext cx="8229600" cy="3792537"/>
          </a:xfrm>
        </p:spPr>
        <p:txBody>
          <a:bodyPr/>
          <a:lstStyle/>
          <a:p>
            <a:pPr eaLnBrk="1" hangingPunct="1">
              <a:lnSpc>
                <a:spcPct val="140000"/>
              </a:lnSpc>
            </a:pPr>
            <a:r>
              <a:rPr lang="zh-CN" altLang="en-US" dirty="0"/>
              <a:t>结论</a:t>
            </a:r>
          </a:p>
          <a:p>
            <a:pPr lvl="1" eaLnBrk="1" hangingPunct="1">
              <a:lnSpc>
                <a:spcPct val="140000"/>
              </a:lnSpc>
            </a:pPr>
            <a:r>
              <a:rPr lang="zh-CN" altLang="en-US" dirty="0"/>
              <a:t>在操作系统中广为采用的预防死锁的策略并不太适合数据库的特点</a:t>
            </a:r>
          </a:p>
          <a:p>
            <a:pPr lvl="1" eaLnBrk="1" hangingPunct="1">
              <a:lnSpc>
                <a:spcPct val="140000"/>
              </a:lnSpc>
              <a:spcBef>
                <a:spcPct val="80000"/>
              </a:spcBef>
            </a:pPr>
            <a:r>
              <a:rPr lang="zh-CN" altLang="en-US" dirty="0"/>
              <a:t>数据库管理系统在解决死锁的问题上更普遍采用的是诊断并解除死锁的方法</a:t>
            </a:r>
          </a:p>
        </p:txBody>
      </p:sp>
    </p:spTree>
    <p:extLst>
      <p:ext uri="{BB962C8B-B14F-4D97-AF65-F5344CB8AC3E}">
        <p14:creationId xmlns:p14="http://schemas.microsoft.com/office/powerpoint/2010/main" val="376058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47">
                                            <p:txEl>
                                              <p:pRg st="1" end="1"/>
                                            </p:txEl>
                                          </p:spTgt>
                                        </p:tgtEl>
                                        <p:attrNameLst>
                                          <p:attrName>style.visibility</p:attrName>
                                        </p:attrNameLst>
                                      </p:cBhvr>
                                      <p:to>
                                        <p:strVal val="visible"/>
                                      </p:to>
                                    </p:set>
                                    <p:animEffect transition="in" filter="wipe(left)">
                                      <p:cBhvr>
                                        <p:cTn id="7" dur="500"/>
                                        <p:tgtEl>
                                          <p:spTgt spid="5734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47">
                                            <p:txEl>
                                              <p:pRg st="2" end="2"/>
                                            </p:txEl>
                                          </p:spTgt>
                                        </p:tgtEl>
                                        <p:attrNameLst>
                                          <p:attrName>style.visibility</p:attrName>
                                        </p:attrNameLst>
                                      </p:cBhvr>
                                      <p:to>
                                        <p:strVal val="visible"/>
                                      </p:to>
                                    </p:set>
                                    <p:animEffect transition="in" filter="wipe(left)">
                                      <p:cBhvr>
                                        <p:cTn id="12" dur="500"/>
                                        <p:tgtEl>
                                          <p:spTgt spid="573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914400" y="138113"/>
            <a:ext cx="7391400" cy="422275"/>
          </a:xfrm>
        </p:spPr>
        <p:txBody>
          <a:bodyPr/>
          <a:lstStyle/>
          <a:p>
            <a:pPr eaLnBrk="1" hangingPunct="1"/>
            <a:r>
              <a:rPr lang="zh-CN" altLang="zh-CN" sz="3600" dirty="0"/>
              <a:t>第</a:t>
            </a:r>
            <a:r>
              <a:rPr lang="en-US" altLang="zh-CN" sz="3600" dirty="0"/>
              <a:t>12</a:t>
            </a:r>
            <a:r>
              <a:rPr lang="zh-CN" altLang="zh-CN" sz="3600" dirty="0"/>
              <a:t>章  并发控制</a:t>
            </a:r>
          </a:p>
        </p:txBody>
      </p:sp>
      <p:sp>
        <p:nvSpPr>
          <p:cNvPr id="4" name="Rectangle 3"/>
          <p:cNvSpPr txBox="1">
            <a:spLocks noChangeArrowheads="1"/>
          </p:cNvSpPr>
          <p:nvPr/>
        </p:nvSpPr>
        <p:spPr bwMode="auto">
          <a:xfrm>
            <a:off x="1115616" y="699542"/>
            <a:ext cx="771525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lgn="just" eaLnBrk="1" hangingPunct="1">
              <a:lnSpc>
                <a:spcPct val="110000"/>
              </a:lnSpc>
              <a:spcBef>
                <a:spcPts val="0"/>
              </a:spcBef>
              <a:buFont typeface="Wingdings" pitchFamily="2" charset="2"/>
              <a:buNone/>
            </a:pPr>
            <a:r>
              <a:rPr lang="en-US" altLang="zh-CN" sz="2400" kern="0" dirty="0">
                <a:solidFill>
                  <a:srgbClr val="0066FF"/>
                </a:solidFill>
              </a:rPr>
              <a:t>12.1  </a:t>
            </a:r>
            <a:r>
              <a:rPr lang="zh-CN" altLang="en-US" sz="2400" kern="0" dirty="0">
                <a:solidFill>
                  <a:srgbClr val="0066FF"/>
                </a:solidFill>
              </a:rPr>
              <a:t>并发控制概述</a:t>
            </a:r>
          </a:p>
          <a:p>
            <a:pPr marL="0" indent="0" algn="just" eaLnBrk="1" hangingPunct="1">
              <a:lnSpc>
                <a:spcPct val="110000"/>
              </a:lnSpc>
              <a:spcBef>
                <a:spcPts val="0"/>
              </a:spcBef>
              <a:buFont typeface="Wingdings" pitchFamily="2" charset="2"/>
              <a:buNone/>
            </a:pPr>
            <a:r>
              <a:rPr lang="en-US" altLang="zh-CN" sz="2400" kern="0" dirty="0"/>
              <a:t>12.2  </a:t>
            </a:r>
            <a:r>
              <a:rPr lang="zh-CN" altLang="en-US" sz="2400" kern="0" dirty="0"/>
              <a:t>事务的隔离级别</a:t>
            </a:r>
            <a:endParaRPr lang="en-US" altLang="zh-CN" sz="2400" kern="0" dirty="0"/>
          </a:p>
          <a:p>
            <a:pPr marL="0" indent="0" algn="just" eaLnBrk="1" hangingPunct="1">
              <a:lnSpc>
                <a:spcPct val="110000"/>
              </a:lnSpc>
              <a:spcBef>
                <a:spcPts val="0"/>
              </a:spcBef>
              <a:buFont typeface="Wingdings" pitchFamily="2" charset="2"/>
              <a:buNone/>
            </a:pPr>
            <a:r>
              <a:rPr lang="en-US" altLang="zh-CN" sz="2400" kern="0" dirty="0"/>
              <a:t>12.3  </a:t>
            </a:r>
            <a:r>
              <a:rPr lang="zh-CN" altLang="en-US" sz="2400" kern="0" dirty="0"/>
              <a:t>封锁</a:t>
            </a:r>
            <a:endParaRPr lang="en-US" altLang="zh-CN" sz="2400" kern="0" dirty="0"/>
          </a:p>
          <a:p>
            <a:pPr marL="0" indent="0" algn="just" eaLnBrk="1" hangingPunct="1">
              <a:lnSpc>
                <a:spcPct val="110000"/>
              </a:lnSpc>
              <a:spcBef>
                <a:spcPts val="0"/>
              </a:spcBef>
              <a:buFont typeface="Wingdings" pitchFamily="2" charset="2"/>
              <a:buNone/>
            </a:pPr>
            <a:r>
              <a:rPr lang="en-US" altLang="zh-CN" sz="2400" kern="0" dirty="0"/>
              <a:t>12.4 </a:t>
            </a:r>
            <a:r>
              <a:rPr lang="zh-CN" altLang="en-US" sz="2400" kern="0" dirty="0"/>
              <a:t> 封锁协议</a:t>
            </a:r>
          </a:p>
          <a:p>
            <a:pPr marL="0" indent="0" algn="just" eaLnBrk="1" hangingPunct="1">
              <a:lnSpc>
                <a:spcPct val="110000"/>
              </a:lnSpc>
              <a:spcBef>
                <a:spcPts val="0"/>
              </a:spcBef>
              <a:buFont typeface="Wingdings" pitchFamily="2" charset="2"/>
              <a:buNone/>
            </a:pPr>
            <a:r>
              <a:rPr lang="en-US" altLang="zh-CN" sz="2400" kern="0" dirty="0"/>
              <a:t>12.5  </a:t>
            </a:r>
            <a:r>
              <a:rPr lang="zh-CN" altLang="en-US" sz="2400" kern="0" dirty="0"/>
              <a:t>活锁和死锁</a:t>
            </a:r>
          </a:p>
          <a:p>
            <a:pPr marL="0" indent="0" algn="just" eaLnBrk="1" hangingPunct="1">
              <a:lnSpc>
                <a:spcPct val="110000"/>
              </a:lnSpc>
              <a:spcBef>
                <a:spcPts val="0"/>
              </a:spcBef>
              <a:buFont typeface="Wingdings" pitchFamily="2" charset="2"/>
              <a:buNone/>
            </a:pPr>
            <a:r>
              <a:rPr lang="en-US" altLang="zh-CN" sz="2400" kern="0" dirty="0"/>
              <a:t>12.6  </a:t>
            </a:r>
            <a:r>
              <a:rPr lang="zh-CN" altLang="en-US" sz="2400" kern="0" dirty="0"/>
              <a:t>并发调度的可串行性</a:t>
            </a:r>
          </a:p>
          <a:p>
            <a:pPr marL="0" indent="0" algn="just" eaLnBrk="1" hangingPunct="1">
              <a:lnSpc>
                <a:spcPct val="110000"/>
              </a:lnSpc>
              <a:spcBef>
                <a:spcPts val="0"/>
              </a:spcBef>
              <a:buFont typeface="Wingdings" pitchFamily="2" charset="2"/>
              <a:buNone/>
            </a:pPr>
            <a:r>
              <a:rPr lang="en-US" altLang="zh-CN" sz="2400" kern="0" dirty="0"/>
              <a:t>12.7  </a:t>
            </a:r>
            <a:r>
              <a:rPr lang="zh-CN" altLang="en-US" sz="2400" kern="0" dirty="0"/>
              <a:t>两段锁协议</a:t>
            </a:r>
          </a:p>
          <a:p>
            <a:pPr marL="0" indent="0" algn="just" eaLnBrk="1" hangingPunct="1">
              <a:lnSpc>
                <a:spcPct val="110000"/>
              </a:lnSpc>
              <a:spcBef>
                <a:spcPts val="0"/>
              </a:spcBef>
              <a:buFont typeface="Wingdings" pitchFamily="2" charset="2"/>
              <a:buNone/>
            </a:pPr>
            <a:r>
              <a:rPr lang="en-US" altLang="zh-CN" sz="2400" kern="0" dirty="0"/>
              <a:t>12.8  </a:t>
            </a:r>
            <a:r>
              <a:rPr lang="zh-CN" altLang="en-US" sz="2400" kern="0" dirty="0"/>
              <a:t>封锁的粒度</a:t>
            </a:r>
          </a:p>
          <a:p>
            <a:pPr marL="0" indent="0" algn="just" eaLnBrk="1" hangingPunct="1">
              <a:lnSpc>
                <a:spcPct val="110000"/>
              </a:lnSpc>
              <a:spcBef>
                <a:spcPts val="0"/>
              </a:spcBef>
              <a:buFont typeface="Wingdings" pitchFamily="2" charset="2"/>
              <a:buNone/>
            </a:pPr>
            <a:r>
              <a:rPr lang="zh-CN" altLang="en-US" sz="2400" kern="0" dirty="0"/>
              <a:t>*</a:t>
            </a:r>
            <a:r>
              <a:rPr lang="en-US" altLang="zh-CN" sz="2400" kern="0" dirty="0"/>
              <a:t>12.9  </a:t>
            </a:r>
            <a:r>
              <a:rPr lang="zh-CN" altLang="en-US" sz="2400" kern="0" dirty="0"/>
              <a:t>其他并发控制机制</a:t>
            </a:r>
          </a:p>
          <a:p>
            <a:pPr marL="0" indent="0" algn="just" eaLnBrk="1" hangingPunct="1">
              <a:lnSpc>
                <a:spcPct val="110000"/>
              </a:lnSpc>
              <a:spcBef>
                <a:spcPts val="0"/>
              </a:spcBef>
              <a:buFont typeface="Wingdings" pitchFamily="2" charset="2"/>
              <a:buNone/>
            </a:pPr>
            <a:r>
              <a:rPr lang="zh-CN" altLang="en-US" sz="2400" kern="0" dirty="0"/>
              <a:t>本章小结</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a:t>2. </a:t>
            </a:r>
            <a:r>
              <a:rPr lang="zh-CN" altLang="en-US" sz="3600"/>
              <a:t>死锁的诊断与解除</a:t>
            </a:r>
          </a:p>
        </p:txBody>
      </p:sp>
      <p:sp>
        <p:nvSpPr>
          <p:cNvPr id="58371" name="Rectangle 3"/>
          <p:cNvSpPr>
            <a:spLocks noGrp="1" noChangeArrowheads="1"/>
          </p:cNvSpPr>
          <p:nvPr>
            <p:ph type="body" idx="4294967295"/>
          </p:nvPr>
        </p:nvSpPr>
        <p:spPr>
          <a:xfrm>
            <a:off x="755650" y="896938"/>
            <a:ext cx="7772400" cy="3302000"/>
          </a:xfrm>
        </p:spPr>
        <p:txBody>
          <a:bodyPr/>
          <a:lstStyle/>
          <a:p>
            <a:pPr eaLnBrk="1" hangingPunct="1">
              <a:lnSpc>
                <a:spcPct val="190000"/>
              </a:lnSpc>
            </a:pPr>
            <a:r>
              <a:rPr lang="zh-CN" altLang="en-US"/>
              <a:t>死锁的诊断</a:t>
            </a:r>
          </a:p>
          <a:p>
            <a:pPr marL="457200" lvl="1" indent="0" eaLnBrk="1" hangingPunct="1">
              <a:lnSpc>
                <a:spcPct val="190000"/>
              </a:lnSpc>
              <a:buFont typeface="Wingdings" pitchFamily="2" charset="2"/>
              <a:buNone/>
            </a:pPr>
            <a:r>
              <a:rPr lang="zh-CN" altLang="en-US"/>
              <a:t>（</a:t>
            </a:r>
            <a:r>
              <a:rPr lang="en-US" altLang="zh-CN"/>
              <a:t>1</a:t>
            </a:r>
            <a:r>
              <a:rPr lang="zh-CN" altLang="en-US"/>
              <a:t>）超时法</a:t>
            </a:r>
          </a:p>
          <a:p>
            <a:pPr marL="457200" lvl="1" indent="0" eaLnBrk="1" hangingPunct="1">
              <a:lnSpc>
                <a:spcPct val="190000"/>
              </a:lnSpc>
              <a:buFont typeface="Wingdings" pitchFamily="2" charset="2"/>
              <a:buNone/>
            </a:pPr>
            <a:r>
              <a:rPr lang="zh-CN" altLang="en-US"/>
              <a:t>（</a:t>
            </a:r>
            <a:r>
              <a:rPr lang="en-US" altLang="zh-CN"/>
              <a:t>2</a:t>
            </a:r>
            <a:r>
              <a:rPr lang="zh-CN" altLang="en-US"/>
              <a:t>）等待图法 </a:t>
            </a:r>
            <a:endParaRPr lang="zh-CN" altLang="en-US" sz="2800"/>
          </a:p>
          <a:p>
            <a:pPr eaLnBrk="1" hangingPunct="1"/>
            <a:endParaRPr lang="en-US" altLang="zh-CN" sz="3200"/>
          </a:p>
        </p:txBody>
      </p:sp>
    </p:spTree>
    <p:extLst>
      <p:ext uri="{BB962C8B-B14F-4D97-AF65-F5344CB8AC3E}">
        <p14:creationId xmlns:p14="http://schemas.microsoft.com/office/powerpoint/2010/main" val="2559024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a:t>（</a:t>
            </a:r>
            <a:r>
              <a:rPr lang="en-US" altLang="zh-CN" sz="3600"/>
              <a:t>1</a:t>
            </a:r>
            <a:r>
              <a:rPr lang="zh-CN" altLang="en-US" sz="3600"/>
              <a:t>）</a:t>
            </a:r>
            <a:r>
              <a:rPr lang="en-US" altLang="zh-CN" sz="3600"/>
              <a:t> </a:t>
            </a:r>
            <a:r>
              <a:rPr lang="zh-CN" altLang="en-US" sz="3600"/>
              <a:t>超时法</a:t>
            </a:r>
          </a:p>
        </p:txBody>
      </p:sp>
      <p:sp>
        <p:nvSpPr>
          <p:cNvPr id="59395" name="Rectangle 3"/>
          <p:cNvSpPr>
            <a:spLocks noGrp="1" noChangeArrowheads="1"/>
          </p:cNvSpPr>
          <p:nvPr>
            <p:ph type="body" idx="4294967295"/>
          </p:nvPr>
        </p:nvSpPr>
        <p:spPr>
          <a:xfrm>
            <a:off x="684213" y="950913"/>
            <a:ext cx="7772400" cy="3571875"/>
          </a:xfrm>
        </p:spPr>
        <p:txBody>
          <a:bodyPr/>
          <a:lstStyle/>
          <a:p>
            <a:pPr eaLnBrk="1" hangingPunct="1">
              <a:lnSpc>
                <a:spcPct val="140000"/>
              </a:lnSpc>
            </a:pPr>
            <a:r>
              <a:rPr lang="zh-CN" altLang="en-US" sz="2400" dirty="0"/>
              <a:t>如果一个事务的等待时间超过了规定的时限，就认为发生了死锁</a:t>
            </a:r>
          </a:p>
          <a:p>
            <a:pPr eaLnBrk="1" hangingPunct="1">
              <a:lnSpc>
                <a:spcPct val="140000"/>
              </a:lnSpc>
            </a:pPr>
            <a:r>
              <a:rPr lang="zh-CN" altLang="en-US" sz="2400" dirty="0"/>
              <a:t>优点：实现简单</a:t>
            </a:r>
          </a:p>
          <a:p>
            <a:pPr eaLnBrk="1" hangingPunct="1">
              <a:lnSpc>
                <a:spcPct val="140000"/>
              </a:lnSpc>
            </a:pPr>
            <a:r>
              <a:rPr lang="zh-CN" altLang="en-US" sz="2400" dirty="0"/>
              <a:t>缺点</a:t>
            </a:r>
          </a:p>
          <a:p>
            <a:pPr lvl="1" eaLnBrk="1" hangingPunct="1">
              <a:lnSpc>
                <a:spcPct val="140000"/>
              </a:lnSpc>
            </a:pPr>
            <a:r>
              <a:rPr lang="zh-CN" altLang="en-US" dirty="0"/>
              <a:t>有可能误判死锁</a:t>
            </a:r>
          </a:p>
          <a:p>
            <a:pPr lvl="1" eaLnBrk="1" hangingPunct="1">
              <a:lnSpc>
                <a:spcPct val="140000"/>
              </a:lnSpc>
            </a:pPr>
            <a:r>
              <a:rPr lang="zh-CN" altLang="en-US" dirty="0"/>
              <a:t>时限若设置得太长，死锁发生后不能及时发现</a:t>
            </a:r>
          </a:p>
        </p:txBody>
      </p:sp>
    </p:spTree>
    <p:extLst>
      <p:ext uri="{BB962C8B-B14F-4D97-AF65-F5344CB8AC3E}">
        <p14:creationId xmlns:p14="http://schemas.microsoft.com/office/powerpoint/2010/main" val="77484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Effect transition="in" filter="wipe(left)">
                                      <p:cBhvr>
                                        <p:cTn id="7" dur="500"/>
                                        <p:tgtEl>
                                          <p:spTgt spid="59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Effect transition="in" filter="wipe(left)">
                                      <p:cBhvr>
                                        <p:cTn id="12" dur="500"/>
                                        <p:tgtEl>
                                          <p:spTgt spid="593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Effect transition="in" filter="wipe(left)">
                                      <p:cBhvr>
                                        <p:cTn id="17" dur="500"/>
                                        <p:tgtEl>
                                          <p:spTgt spid="593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Effect transition="in" filter="wipe(left)">
                                      <p:cBhvr>
                                        <p:cTn id="22" dur="500"/>
                                        <p:tgtEl>
                                          <p:spTgt spid="593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Effect transition="in" filter="wipe(left)">
                                      <p:cBhvr>
                                        <p:cTn id="27"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a:t>（</a:t>
            </a:r>
            <a:r>
              <a:rPr lang="en-US" altLang="zh-CN" sz="3600"/>
              <a:t>2</a:t>
            </a:r>
            <a:r>
              <a:rPr lang="zh-CN" altLang="en-US" sz="3600"/>
              <a:t>）等待图法</a:t>
            </a:r>
          </a:p>
        </p:txBody>
      </p:sp>
      <p:sp>
        <p:nvSpPr>
          <p:cNvPr id="60419" name="Rectangle 3"/>
          <p:cNvSpPr>
            <a:spLocks noGrp="1" noChangeArrowheads="1"/>
          </p:cNvSpPr>
          <p:nvPr>
            <p:ph type="body" sz="half" idx="4294967295"/>
          </p:nvPr>
        </p:nvSpPr>
        <p:spPr>
          <a:xfrm>
            <a:off x="457200" y="788988"/>
            <a:ext cx="8435975" cy="3619500"/>
          </a:xfrm>
        </p:spPr>
        <p:txBody>
          <a:bodyPr/>
          <a:lstStyle/>
          <a:p>
            <a:pPr eaLnBrk="1" hangingPunct="1"/>
            <a:r>
              <a:rPr lang="zh-CN" altLang="en-US" dirty="0"/>
              <a:t>用事务等待图动态反映所有事务的等待情况</a:t>
            </a:r>
            <a:endParaRPr lang="zh-CN" altLang="en-US" sz="2000" dirty="0"/>
          </a:p>
          <a:p>
            <a:pPr lvl="1" eaLnBrk="1" hangingPunct="1"/>
            <a:r>
              <a:rPr lang="zh-CN" altLang="en-US" dirty="0"/>
              <a:t>事务等待图是一个有向图</a:t>
            </a:r>
            <a:r>
              <a:rPr lang="en-US" altLang="zh-CN" i="1" dirty="0"/>
              <a:t>G</a:t>
            </a:r>
            <a:r>
              <a:rPr lang="en-US" altLang="zh-CN" dirty="0"/>
              <a:t>=(</a:t>
            </a:r>
            <a:r>
              <a:rPr lang="en-US" altLang="zh-CN" i="1" dirty="0"/>
              <a:t>T</a:t>
            </a:r>
            <a:r>
              <a:rPr lang="zh-CN" altLang="en-US" dirty="0"/>
              <a:t>，</a:t>
            </a:r>
            <a:r>
              <a:rPr lang="en-US" altLang="zh-CN" i="1" dirty="0"/>
              <a:t>U</a:t>
            </a:r>
            <a:r>
              <a:rPr lang="en-US" altLang="zh-CN" dirty="0"/>
              <a:t>)</a:t>
            </a:r>
          </a:p>
          <a:p>
            <a:pPr lvl="1" eaLnBrk="1" hangingPunct="1"/>
            <a:r>
              <a:rPr lang="en-US" altLang="zh-CN" i="1" dirty="0"/>
              <a:t>T</a:t>
            </a:r>
            <a:r>
              <a:rPr lang="zh-CN" altLang="en-US" dirty="0"/>
              <a:t>为结点的集合，每个结点表示正运行的事务</a:t>
            </a:r>
          </a:p>
          <a:p>
            <a:pPr lvl="1" eaLnBrk="1" hangingPunct="1"/>
            <a:r>
              <a:rPr lang="en-US" altLang="zh-CN" i="1" dirty="0"/>
              <a:t>U</a:t>
            </a:r>
            <a:r>
              <a:rPr lang="zh-CN" altLang="en-US" dirty="0"/>
              <a:t>为边的集合，每条边表示事务等待的情况</a:t>
            </a:r>
          </a:p>
          <a:p>
            <a:pPr lvl="1" eaLnBrk="1" hangingPunct="1"/>
            <a:r>
              <a:rPr lang="zh-CN" altLang="en-US" dirty="0"/>
              <a:t>若</a:t>
            </a:r>
            <a:r>
              <a:rPr lang="en-US" altLang="zh-CN" dirty="0"/>
              <a:t>T</a:t>
            </a:r>
            <a:r>
              <a:rPr lang="en-US" altLang="zh-CN" baseline="-25000" dirty="0"/>
              <a:t>1</a:t>
            </a:r>
            <a:r>
              <a:rPr lang="zh-CN" altLang="en-US" dirty="0"/>
              <a:t>等待</a:t>
            </a:r>
            <a:r>
              <a:rPr lang="en-US" altLang="zh-CN" dirty="0"/>
              <a:t>T</a:t>
            </a:r>
            <a:r>
              <a:rPr lang="en-US" altLang="zh-CN" baseline="-25000" dirty="0"/>
              <a:t>2</a:t>
            </a:r>
            <a:r>
              <a:rPr lang="zh-CN" altLang="en-US" dirty="0"/>
              <a:t>，则</a:t>
            </a:r>
            <a:r>
              <a:rPr lang="en-US" altLang="zh-CN" dirty="0"/>
              <a:t>T</a:t>
            </a:r>
            <a:r>
              <a:rPr lang="en-US" altLang="zh-CN" baseline="-25000" dirty="0"/>
              <a:t>1</a:t>
            </a:r>
            <a:r>
              <a:rPr lang="zh-CN" altLang="en-US" dirty="0"/>
              <a:t>，</a:t>
            </a:r>
            <a:r>
              <a:rPr lang="en-US" altLang="zh-CN" dirty="0"/>
              <a:t>T</a:t>
            </a:r>
            <a:r>
              <a:rPr lang="en-US" altLang="zh-CN" baseline="-25000" dirty="0"/>
              <a:t>2</a:t>
            </a:r>
            <a:r>
              <a:rPr lang="zh-CN" altLang="en-US" dirty="0"/>
              <a:t>之间划一条有向边，从</a:t>
            </a:r>
            <a:r>
              <a:rPr lang="en-US" altLang="zh-CN" dirty="0"/>
              <a:t>T</a:t>
            </a:r>
            <a:r>
              <a:rPr lang="en-US" altLang="zh-CN" baseline="-25000" dirty="0"/>
              <a:t>1</a:t>
            </a:r>
            <a:r>
              <a:rPr lang="zh-CN" altLang="en-US" dirty="0"/>
              <a:t>指向</a:t>
            </a:r>
            <a:r>
              <a:rPr lang="en-US" altLang="zh-CN" dirty="0"/>
              <a:t>T</a:t>
            </a:r>
            <a:r>
              <a:rPr lang="en-US" altLang="zh-CN" baseline="-25000" dirty="0"/>
              <a:t>2</a:t>
            </a:r>
          </a:p>
        </p:txBody>
      </p:sp>
      <p:graphicFrame>
        <p:nvGraphicFramePr>
          <p:cNvPr id="5" name="Object 4"/>
          <p:cNvGraphicFramePr>
            <a:graphicFrameLocks noChangeAspect="1"/>
          </p:cNvGraphicFramePr>
          <p:nvPr>
            <p:extLst>
              <p:ext uri="{D42A27DB-BD31-4B8C-83A1-F6EECF244321}">
                <p14:modId xmlns:p14="http://schemas.microsoft.com/office/powerpoint/2010/main" val="1914785103"/>
              </p:ext>
            </p:extLst>
          </p:nvPr>
        </p:nvGraphicFramePr>
        <p:xfrm>
          <a:off x="1477963" y="3147814"/>
          <a:ext cx="6334125" cy="1509094"/>
        </p:xfrm>
        <a:graphic>
          <a:graphicData uri="http://schemas.openxmlformats.org/presentationml/2006/ole">
            <mc:AlternateContent xmlns:mc="http://schemas.openxmlformats.org/markup-compatibility/2006">
              <mc:Choice xmlns:v="urn:schemas-microsoft-com:vml" Requires="v">
                <p:oleObj name="Picture" r:id="rId2" imgW="2246376" imgH="713232" progId="Word.Picture.8">
                  <p:embed/>
                </p:oleObj>
              </mc:Choice>
              <mc:Fallback>
                <p:oleObj name="Picture" r:id="rId2" imgW="2246376" imgH="713232"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63" y="3147814"/>
                        <a:ext cx="6334125" cy="1509094"/>
                      </a:xfrm>
                      <a:prstGeom prst="rect">
                        <a:avLst/>
                      </a:prstGeom>
                      <a:solidFill>
                        <a:srgbClr val="D9D9D9"/>
                      </a:solidFill>
                    </p:spPr>
                  </p:pic>
                </p:oleObj>
              </mc:Fallback>
            </mc:AlternateContent>
          </a:graphicData>
        </a:graphic>
      </p:graphicFrame>
    </p:spTree>
    <p:extLst>
      <p:ext uri="{BB962C8B-B14F-4D97-AF65-F5344CB8AC3E}">
        <p14:creationId xmlns:p14="http://schemas.microsoft.com/office/powerpoint/2010/main" val="379774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419">
                                            <p:txEl>
                                              <p:pRg st="1" end="1"/>
                                            </p:txEl>
                                          </p:spTgt>
                                        </p:tgtEl>
                                        <p:attrNameLst>
                                          <p:attrName>style.visibility</p:attrName>
                                        </p:attrNameLst>
                                      </p:cBhvr>
                                      <p:to>
                                        <p:strVal val="visible"/>
                                      </p:to>
                                    </p:set>
                                    <p:animEffect transition="in" filter="wipe(left)">
                                      <p:cBhvr>
                                        <p:cTn id="7" dur="500"/>
                                        <p:tgtEl>
                                          <p:spTgt spid="60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0419">
                                            <p:txEl>
                                              <p:pRg st="2" end="2"/>
                                            </p:txEl>
                                          </p:spTgt>
                                        </p:tgtEl>
                                        <p:attrNameLst>
                                          <p:attrName>style.visibility</p:attrName>
                                        </p:attrNameLst>
                                      </p:cBhvr>
                                      <p:to>
                                        <p:strVal val="visible"/>
                                      </p:to>
                                    </p:set>
                                    <p:animEffect transition="in" filter="wipe(left)">
                                      <p:cBhvr>
                                        <p:cTn id="12" dur="500"/>
                                        <p:tgtEl>
                                          <p:spTgt spid="60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419">
                                            <p:txEl>
                                              <p:pRg st="3" end="3"/>
                                            </p:txEl>
                                          </p:spTgt>
                                        </p:tgtEl>
                                        <p:attrNameLst>
                                          <p:attrName>style.visibility</p:attrName>
                                        </p:attrNameLst>
                                      </p:cBhvr>
                                      <p:to>
                                        <p:strVal val="visible"/>
                                      </p:to>
                                    </p:set>
                                    <p:animEffect transition="in" filter="wipe(left)">
                                      <p:cBhvr>
                                        <p:cTn id="17" dur="500"/>
                                        <p:tgtEl>
                                          <p:spTgt spid="604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0419">
                                            <p:txEl>
                                              <p:pRg st="4" end="4"/>
                                            </p:txEl>
                                          </p:spTgt>
                                        </p:tgtEl>
                                        <p:attrNameLst>
                                          <p:attrName>style.visibility</p:attrName>
                                        </p:attrNameLst>
                                      </p:cBhvr>
                                      <p:to>
                                        <p:strVal val="visible"/>
                                      </p:to>
                                    </p:set>
                                    <p:animEffect transition="in" filter="wipe(left)">
                                      <p:cBhvr>
                                        <p:cTn id="22" dur="500"/>
                                        <p:tgtEl>
                                          <p:spTgt spid="604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等待图法（续）</a:t>
            </a:r>
          </a:p>
        </p:txBody>
      </p:sp>
      <p:sp>
        <p:nvSpPr>
          <p:cNvPr id="62467" name="Rectangle 3"/>
          <p:cNvSpPr>
            <a:spLocks noGrp="1" noChangeArrowheads="1"/>
          </p:cNvSpPr>
          <p:nvPr>
            <p:ph type="body" idx="4294967295"/>
          </p:nvPr>
        </p:nvSpPr>
        <p:spPr>
          <a:xfrm>
            <a:off x="457200" y="896938"/>
            <a:ext cx="8229600" cy="3371850"/>
          </a:xfrm>
        </p:spPr>
        <p:txBody>
          <a:bodyPr/>
          <a:lstStyle/>
          <a:p>
            <a:pPr eaLnBrk="1" hangingPunct="1">
              <a:lnSpc>
                <a:spcPct val="120000"/>
              </a:lnSpc>
            </a:pPr>
            <a:r>
              <a:rPr lang="zh-CN" altLang="zh-CN" dirty="0"/>
              <a:t>并发控制子系统周期性地（比如每隔数秒）生成事务等待图，检测事务。如果发现图中存在回路，则表示系统中出现了死锁。</a:t>
            </a:r>
          </a:p>
        </p:txBody>
      </p:sp>
      <p:graphicFrame>
        <p:nvGraphicFramePr>
          <p:cNvPr id="2" name="对象 1"/>
          <p:cNvGraphicFramePr>
            <a:graphicFrameLocks noChangeAspect="1"/>
          </p:cNvGraphicFramePr>
          <p:nvPr>
            <p:extLst>
              <p:ext uri="{D42A27DB-BD31-4B8C-83A1-F6EECF244321}">
                <p14:modId xmlns:p14="http://schemas.microsoft.com/office/powerpoint/2010/main" val="3785344141"/>
              </p:ext>
            </p:extLst>
          </p:nvPr>
        </p:nvGraphicFramePr>
        <p:xfrm>
          <a:off x="1479903" y="2760663"/>
          <a:ext cx="6334125" cy="1508125"/>
        </p:xfrm>
        <a:graphic>
          <a:graphicData uri="http://schemas.openxmlformats.org/presentationml/2006/ole">
            <mc:AlternateContent xmlns:mc="http://schemas.openxmlformats.org/markup-compatibility/2006">
              <mc:Choice xmlns:v="urn:schemas-microsoft-com:vml" Requires="v">
                <p:oleObj name="Picture" r:id="rId2" imgW="2246376" imgH="713232" progId="Word.Picture.8">
                  <p:embed/>
                </p:oleObj>
              </mc:Choice>
              <mc:Fallback>
                <p:oleObj name="Picture" r:id="rId2" imgW="2246376" imgH="713232"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903" y="2760663"/>
                        <a:ext cx="6334125" cy="1508125"/>
                      </a:xfrm>
                      <a:prstGeom prst="rect">
                        <a:avLst/>
                      </a:prstGeom>
                      <a:solidFill>
                        <a:srgbClr val="D9D9D9"/>
                      </a:solidFill>
                    </p:spPr>
                  </p:pic>
                </p:oleObj>
              </mc:Fallback>
            </mc:AlternateContent>
          </a:graphicData>
        </a:graphic>
      </p:graphicFrame>
      <p:sp>
        <p:nvSpPr>
          <p:cNvPr id="7" name="椭圆 6"/>
          <p:cNvSpPr/>
          <p:nvPr/>
        </p:nvSpPr>
        <p:spPr bwMode="auto">
          <a:xfrm>
            <a:off x="5004048" y="2846770"/>
            <a:ext cx="2809980" cy="102112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8" name="椭圆 7"/>
          <p:cNvSpPr/>
          <p:nvPr/>
        </p:nvSpPr>
        <p:spPr bwMode="auto">
          <a:xfrm rot="1367710">
            <a:off x="1436737" y="2941098"/>
            <a:ext cx="1305874" cy="70120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椭圆 8"/>
          <p:cNvSpPr/>
          <p:nvPr/>
        </p:nvSpPr>
        <p:spPr bwMode="auto">
          <a:xfrm>
            <a:off x="6660232" y="3219822"/>
            <a:ext cx="936104" cy="50418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73791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21" presetClass="entr" presetSubtype="1"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heel(1)">
                                      <p:cBhvr>
                                        <p:cTn id="20" dur="1000"/>
                                        <p:tgtEl>
                                          <p:spTgt spid="7"/>
                                        </p:tgtEl>
                                      </p:cBhvr>
                                    </p:animEffect>
                                  </p:childTnLst>
                                </p:cTn>
                              </p:par>
                              <p:par>
                                <p:cTn id="21" presetID="21" presetClass="entr" presetSubtype="1" fill="hold" grpId="0" nodeType="withEffect">
                                  <p:stCondLst>
                                    <p:cond delay="100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P spid="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死锁的诊断与解除（续）</a:t>
            </a:r>
          </a:p>
        </p:txBody>
      </p:sp>
      <p:sp>
        <p:nvSpPr>
          <p:cNvPr id="63491" name="Rectangle 3"/>
          <p:cNvSpPr>
            <a:spLocks noGrp="1" noChangeArrowheads="1"/>
          </p:cNvSpPr>
          <p:nvPr>
            <p:ph type="body" idx="4294967295"/>
          </p:nvPr>
        </p:nvSpPr>
        <p:spPr>
          <a:xfrm>
            <a:off x="457200" y="950913"/>
            <a:ext cx="8229600" cy="3792537"/>
          </a:xfrm>
        </p:spPr>
        <p:txBody>
          <a:bodyPr/>
          <a:lstStyle/>
          <a:p>
            <a:pPr eaLnBrk="1" hangingPunct="1"/>
            <a:r>
              <a:rPr lang="zh-CN" altLang="en-US" sz="3200" dirty="0"/>
              <a:t>解除死锁</a:t>
            </a:r>
          </a:p>
          <a:p>
            <a:pPr lvl="1" eaLnBrk="1" hangingPunct="1"/>
            <a:r>
              <a:rPr lang="zh-CN" altLang="en-US" sz="2800" dirty="0"/>
              <a:t>选择一个处理死锁代价最小的事务，将其撤消</a:t>
            </a:r>
          </a:p>
          <a:p>
            <a:pPr lvl="1" eaLnBrk="1" hangingPunct="1"/>
            <a:r>
              <a:rPr lang="zh-CN" altLang="en-US" sz="2800" dirty="0"/>
              <a:t>释放此事务持有的所有的锁，使其它事务能继续运行下去</a:t>
            </a:r>
          </a:p>
        </p:txBody>
      </p:sp>
      <p:graphicFrame>
        <p:nvGraphicFramePr>
          <p:cNvPr id="2" name="对象 1"/>
          <p:cNvGraphicFramePr>
            <a:graphicFrameLocks noChangeAspect="1"/>
          </p:cNvGraphicFramePr>
          <p:nvPr>
            <p:extLst>
              <p:ext uri="{D42A27DB-BD31-4B8C-83A1-F6EECF244321}">
                <p14:modId xmlns:p14="http://schemas.microsoft.com/office/powerpoint/2010/main" val="4254707730"/>
              </p:ext>
            </p:extLst>
          </p:nvPr>
        </p:nvGraphicFramePr>
        <p:xfrm>
          <a:off x="1477963" y="3148013"/>
          <a:ext cx="6334125" cy="1508125"/>
        </p:xfrm>
        <a:graphic>
          <a:graphicData uri="http://schemas.openxmlformats.org/presentationml/2006/ole">
            <mc:AlternateContent xmlns:mc="http://schemas.openxmlformats.org/markup-compatibility/2006">
              <mc:Choice xmlns:v="urn:schemas-microsoft-com:vml" Requires="v">
                <p:oleObj name="Picture" r:id="rId2" imgW="2246376" imgH="713232" progId="Word.Picture.8">
                  <p:embed/>
                </p:oleObj>
              </mc:Choice>
              <mc:Fallback>
                <p:oleObj name="Picture" r:id="rId2" imgW="2246376" imgH="713232"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63" y="3148013"/>
                        <a:ext cx="6334125" cy="1508125"/>
                      </a:xfrm>
                      <a:prstGeom prst="rect">
                        <a:avLst/>
                      </a:prstGeom>
                      <a:solidFill>
                        <a:srgbClr val="D9D9D9"/>
                      </a:solidFill>
                    </p:spPr>
                  </p:pic>
                </p:oleObj>
              </mc:Fallback>
            </mc:AlternateContent>
          </a:graphicData>
        </a:graphic>
      </p:graphicFrame>
      <p:grpSp>
        <p:nvGrpSpPr>
          <p:cNvPr id="8" name="组合 7"/>
          <p:cNvGrpSpPr/>
          <p:nvPr/>
        </p:nvGrpSpPr>
        <p:grpSpPr>
          <a:xfrm>
            <a:off x="2267744" y="4083918"/>
            <a:ext cx="288032" cy="216024"/>
            <a:chOff x="2267744" y="4011910"/>
            <a:chExt cx="288032" cy="216024"/>
          </a:xfrm>
        </p:grpSpPr>
        <p:cxnSp>
          <p:nvCxnSpPr>
            <p:cNvPr id="4" name="直接连接符 3"/>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7" name="直接连接符 6"/>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11" name="组合 10"/>
          <p:cNvGrpSpPr/>
          <p:nvPr/>
        </p:nvGrpSpPr>
        <p:grpSpPr>
          <a:xfrm>
            <a:off x="1475656" y="3723878"/>
            <a:ext cx="288032" cy="216024"/>
            <a:chOff x="2267744" y="4011910"/>
            <a:chExt cx="288032" cy="216024"/>
          </a:xfrm>
        </p:grpSpPr>
        <p:cxnSp>
          <p:nvCxnSpPr>
            <p:cNvPr id="12" name="直接连接符 11"/>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14" name="组合 13"/>
          <p:cNvGrpSpPr/>
          <p:nvPr/>
        </p:nvGrpSpPr>
        <p:grpSpPr>
          <a:xfrm>
            <a:off x="2420144" y="3435846"/>
            <a:ext cx="288032" cy="216024"/>
            <a:chOff x="2267744" y="4011910"/>
            <a:chExt cx="288032" cy="216024"/>
          </a:xfrm>
        </p:grpSpPr>
        <p:cxnSp>
          <p:nvCxnSpPr>
            <p:cNvPr id="15" name="直接连接符 14"/>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16" name="直接连接符 15"/>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17" name="组合 16"/>
          <p:cNvGrpSpPr/>
          <p:nvPr/>
        </p:nvGrpSpPr>
        <p:grpSpPr>
          <a:xfrm>
            <a:off x="7452320" y="3741319"/>
            <a:ext cx="288032" cy="216024"/>
            <a:chOff x="2267744" y="4011910"/>
            <a:chExt cx="288032" cy="216024"/>
          </a:xfrm>
        </p:grpSpPr>
        <p:cxnSp>
          <p:nvCxnSpPr>
            <p:cNvPr id="18" name="直接连接符 17"/>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19" name="直接连接符 18"/>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20" name="组合 19"/>
          <p:cNvGrpSpPr/>
          <p:nvPr/>
        </p:nvGrpSpPr>
        <p:grpSpPr>
          <a:xfrm>
            <a:off x="6748076" y="3168000"/>
            <a:ext cx="288032" cy="216024"/>
            <a:chOff x="2267744" y="4011910"/>
            <a:chExt cx="288032" cy="216024"/>
          </a:xfrm>
        </p:grpSpPr>
        <p:cxnSp>
          <p:nvCxnSpPr>
            <p:cNvPr id="21" name="直接连接符 20"/>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22" name="直接连接符 21"/>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23" name="组合 22"/>
          <p:cNvGrpSpPr/>
          <p:nvPr/>
        </p:nvGrpSpPr>
        <p:grpSpPr>
          <a:xfrm>
            <a:off x="6884640" y="3507854"/>
            <a:ext cx="288032" cy="216024"/>
            <a:chOff x="2267744" y="4011910"/>
            <a:chExt cx="288032" cy="216024"/>
          </a:xfrm>
        </p:grpSpPr>
        <p:cxnSp>
          <p:nvCxnSpPr>
            <p:cNvPr id="24" name="直接连接符 23"/>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25" name="直接连接符 24"/>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26" name="组合 25"/>
          <p:cNvGrpSpPr/>
          <p:nvPr/>
        </p:nvGrpSpPr>
        <p:grpSpPr>
          <a:xfrm>
            <a:off x="7092280" y="4011910"/>
            <a:ext cx="288032" cy="216024"/>
            <a:chOff x="2267744" y="4011910"/>
            <a:chExt cx="288032" cy="216024"/>
          </a:xfrm>
        </p:grpSpPr>
        <p:cxnSp>
          <p:nvCxnSpPr>
            <p:cNvPr id="27" name="直接连接符 26"/>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28" name="直接连接符 27"/>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sp>
        <p:nvSpPr>
          <p:cNvPr id="3" name="椭圆 2"/>
          <p:cNvSpPr/>
          <p:nvPr/>
        </p:nvSpPr>
        <p:spPr bwMode="auto">
          <a:xfrm>
            <a:off x="2195736" y="4011910"/>
            <a:ext cx="432048" cy="324036"/>
          </a:xfrm>
          <a:prstGeom prst="ellipse">
            <a:avLst/>
          </a:prstGeom>
          <a:solidFill>
            <a:srgbClr val="FF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29" name="椭圆 28"/>
          <p:cNvSpPr/>
          <p:nvPr/>
        </p:nvSpPr>
        <p:spPr bwMode="auto">
          <a:xfrm>
            <a:off x="7380312" y="3687874"/>
            <a:ext cx="432048" cy="324036"/>
          </a:xfrm>
          <a:prstGeom prst="ellipse">
            <a:avLst/>
          </a:prstGeom>
          <a:solidFill>
            <a:srgbClr val="FF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矩形 8"/>
          <p:cNvSpPr/>
          <p:nvPr/>
        </p:nvSpPr>
        <p:spPr bwMode="auto">
          <a:xfrm>
            <a:off x="1907704" y="3148013"/>
            <a:ext cx="512440" cy="1818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88880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wipe(left)">
                                      <p:cBhvr>
                                        <p:cTn id="7" dur="500"/>
                                        <p:tgtEl>
                                          <p:spTgt spid="63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wipe(left)">
                                      <p:cBhvr>
                                        <p:cTn id="12" dur="500"/>
                                        <p:tgtEl>
                                          <p:spTgt spid="63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par>
                          <p:cTn id="23" fill="hold">
                            <p:stCondLst>
                              <p:cond delay="500"/>
                            </p:stCondLst>
                            <p:childTnLst>
                              <p:par>
                                <p:cTn id="24" presetID="10" presetClass="entr" presetSubtype="0" fill="hold" grpId="0" nodeType="afterEffect">
                                  <p:stCondLst>
                                    <p:cond delay="50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1500"/>
                            </p:stCondLst>
                            <p:childTnLst>
                              <p:par>
                                <p:cTn id="28" presetID="10" presetClass="entr" presetSubtype="0" fill="hold" nodeType="afterEffect">
                                  <p:stCondLst>
                                    <p:cond delay="25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2250"/>
                            </p:stCondLst>
                            <p:childTnLst>
                              <p:par>
                                <p:cTn id="32" presetID="10" presetClass="entr" presetSubtype="0" fill="hold" nodeType="afterEffect">
                                  <p:stCondLst>
                                    <p:cond delay="25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3000"/>
                            </p:stCondLst>
                            <p:childTnLst>
                              <p:par>
                                <p:cTn id="36" presetID="10" presetClass="entr" presetSubtype="0" fill="hold" nodeType="afterEffect">
                                  <p:stCondLst>
                                    <p:cond delay="100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par>
                          <p:cTn id="39" fill="hold">
                            <p:stCondLst>
                              <p:cond delay="4500"/>
                            </p:stCondLst>
                            <p:childTnLst>
                              <p:par>
                                <p:cTn id="40" presetID="10" presetClass="entr" presetSubtype="0" fill="hold" grpId="0" nodeType="afterEffect">
                                  <p:stCondLst>
                                    <p:cond delay="25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5250"/>
                            </p:stCondLst>
                            <p:childTnLst>
                              <p:par>
                                <p:cTn id="44" presetID="10" presetClass="entr" presetSubtype="0" fill="hold" nodeType="afterEffect">
                                  <p:stCondLst>
                                    <p:cond delay="25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childTnLst>
                          </p:cTn>
                        </p:par>
                        <p:par>
                          <p:cTn id="47" fill="hold">
                            <p:stCondLst>
                              <p:cond delay="6000"/>
                            </p:stCondLst>
                            <p:childTnLst>
                              <p:par>
                                <p:cTn id="48" presetID="10" presetClass="entr" presetSubtype="0" fill="hold" nodeType="afterEffect">
                                  <p:stCondLst>
                                    <p:cond delay="25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childTnLst>
                          </p:cTn>
                        </p:par>
                        <p:par>
                          <p:cTn id="51" fill="hold">
                            <p:stCondLst>
                              <p:cond delay="6750"/>
                            </p:stCondLst>
                            <p:childTnLst>
                              <p:par>
                                <p:cTn id="52" presetID="10" presetClass="entr" presetSubtype="0" fill="hold" nodeType="afterEffect">
                                  <p:stCondLst>
                                    <p:cond delay="25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死锁的诊断与解除（续）</a:t>
            </a:r>
          </a:p>
        </p:txBody>
      </p:sp>
      <p:sp>
        <p:nvSpPr>
          <p:cNvPr id="63491" name="Rectangle 3"/>
          <p:cNvSpPr>
            <a:spLocks noGrp="1" noChangeArrowheads="1"/>
          </p:cNvSpPr>
          <p:nvPr>
            <p:ph type="body" idx="4294967295"/>
          </p:nvPr>
        </p:nvSpPr>
        <p:spPr>
          <a:xfrm>
            <a:off x="457200" y="950913"/>
            <a:ext cx="8229600" cy="3792537"/>
          </a:xfrm>
        </p:spPr>
        <p:txBody>
          <a:bodyPr/>
          <a:lstStyle/>
          <a:p>
            <a:pPr eaLnBrk="1" hangingPunct="1"/>
            <a:r>
              <a:rPr lang="zh-CN" altLang="en-US" sz="3200" dirty="0"/>
              <a:t>解除死锁</a:t>
            </a:r>
          </a:p>
          <a:p>
            <a:pPr lvl="1" eaLnBrk="1" hangingPunct="1"/>
            <a:r>
              <a:rPr lang="zh-CN" altLang="en-US" sz="2800" dirty="0"/>
              <a:t>选择一个处理死锁代价最小的事务，将其撤消</a:t>
            </a:r>
          </a:p>
          <a:p>
            <a:pPr lvl="1" eaLnBrk="1" hangingPunct="1"/>
            <a:r>
              <a:rPr lang="zh-CN" altLang="en-US" sz="2800" dirty="0"/>
              <a:t>释放此事务持有的所有的锁，使其它事务能继续运行下去</a:t>
            </a:r>
          </a:p>
        </p:txBody>
      </p:sp>
      <p:graphicFrame>
        <p:nvGraphicFramePr>
          <p:cNvPr id="2" name="对象 1"/>
          <p:cNvGraphicFramePr>
            <a:graphicFrameLocks noChangeAspect="1"/>
          </p:cNvGraphicFramePr>
          <p:nvPr>
            <p:extLst>
              <p:ext uri="{D42A27DB-BD31-4B8C-83A1-F6EECF244321}">
                <p14:modId xmlns:p14="http://schemas.microsoft.com/office/powerpoint/2010/main" val="4293706202"/>
              </p:ext>
            </p:extLst>
          </p:nvPr>
        </p:nvGraphicFramePr>
        <p:xfrm>
          <a:off x="1477963" y="3148013"/>
          <a:ext cx="6334125" cy="1508125"/>
        </p:xfrm>
        <a:graphic>
          <a:graphicData uri="http://schemas.openxmlformats.org/presentationml/2006/ole">
            <mc:AlternateContent xmlns:mc="http://schemas.openxmlformats.org/markup-compatibility/2006">
              <mc:Choice xmlns:v="urn:schemas-microsoft-com:vml" Requires="v">
                <p:oleObj name="Picture" r:id="rId2" imgW="2246376" imgH="713232" progId="Word.Picture.8">
                  <p:embed/>
                </p:oleObj>
              </mc:Choice>
              <mc:Fallback>
                <p:oleObj name="Picture" r:id="rId2" imgW="2246376" imgH="713232"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7963" y="3148013"/>
                        <a:ext cx="6334125" cy="1508125"/>
                      </a:xfrm>
                      <a:prstGeom prst="rect">
                        <a:avLst/>
                      </a:prstGeom>
                      <a:solidFill>
                        <a:srgbClr val="D9D9D9"/>
                      </a:solidFill>
                    </p:spPr>
                  </p:pic>
                </p:oleObj>
              </mc:Fallback>
            </mc:AlternateContent>
          </a:graphicData>
        </a:graphic>
      </p:graphicFrame>
      <p:grpSp>
        <p:nvGrpSpPr>
          <p:cNvPr id="5" name="组合 7"/>
          <p:cNvGrpSpPr/>
          <p:nvPr/>
        </p:nvGrpSpPr>
        <p:grpSpPr>
          <a:xfrm>
            <a:off x="2267744" y="4083918"/>
            <a:ext cx="288032" cy="216024"/>
            <a:chOff x="2267744" y="4011910"/>
            <a:chExt cx="288032" cy="216024"/>
          </a:xfrm>
        </p:grpSpPr>
        <p:cxnSp>
          <p:nvCxnSpPr>
            <p:cNvPr id="4" name="直接连接符 3"/>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7" name="直接连接符 6"/>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8" name="组合 10"/>
          <p:cNvGrpSpPr/>
          <p:nvPr/>
        </p:nvGrpSpPr>
        <p:grpSpPr>
          <a:xfrm>
            <a:off x="1475656" y="3723878"/>
            <a:ext cx="288032" cy="216024"/>
            <a:chOff x="2267744" y="4011910"/>
            <a:chExt cx="288032" cy="216024"/>
          </a:xfrm>
        </p:grpSpPr>
        <p:cxnSp>
          <p:nvCxnSpPr>
            <p:cNvPr id="12" name="直接连接符 11"/>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10" name="组合 13"/>
          <p:cNvGrpSpPr/>
          <p:nvPr/>
        </p:nvGrpSpPr>
        <p:grpSpPr>
          <a:xfrm>
            <a:off x="2420144" y="3435846"/>
            <a:ext cx="288032" cy="216024"/>
            <a:chOff x="2267744" y="4011910"/>
            <a:chExt cx="288032" cy="216024"/>
          </a:xfrm>
        </p:grpSpPr>
        <p:cxnSp>
          <p:nvCxnSpPr>
            <p:cNvPr id="15" name="直接连接符 14"/>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16" name="直接连接符 15"/>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11" name="组合 16"/>
          <p:cNvGrpSpPr/>
          <p:nvPr/>
        </p:nvGrpSpPr>
        <p:grpSpPr>
          <a:xfrm>
            <a:off x="7452320" y="3741319"/>
            <a:ext cx="288032" cy="216024"/>
            <a:chOff x="2267744" y="4011910"/>
            <a:chExt cx="288032" cy="216024"/>
          </a:xfrm>
        </p:grpSpPr>
        <p:cxnSp>
          <p:nvCxnSpPr>
            <p:cNvPr id="18" name="直接连接符 17"/>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19" name="直接连接符 18"/>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14" name="组合 19"/>
          <p:cNvGrpSpPr/>
          <p:nvPr/>
        </p:nvGrpSpPr>
        <p:grpSpPr>
          <a:xfrm>
            <a:off x="6748076" y="3168000"/>
            <a:ext cx="288032" cy="216024"/>
            <a:chOff x="2267744" y="4011910"/>
            <a:chExt cx="288032" cy="216024"/>
          </a:xfrm>
        </p:grpSpPr>
        <p:cxnSp>
          <p:nvCxnSpPr>
            <p:cNvPr id="21" name="直接连接符 20"/>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22" name="直接连接符 21"/>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17" name="组合 22"/>
          <p:cNvGrpSpPr/>
          <p:nvPr/>
        </p:nvGrpSpPr>
        <p:grpSpPr>
          <a:xfrm>
            <a:off x="6884640" y="3507854"/>
            <a:ext cx="288032" cy="216024"/>
            <a:chOff x="2267744" y="4011910"/>
            <a:chExt cx="288032" cy="216024"/>
          </a:xfrm>
        </p:grpSpPr>
        <p:cxnSp>
          <p:nvCxnSpPr>
            <p:cNvPr id="24" name="直接连接符 23"/>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25" name="直接连接符 24"/>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grpSp>
        <p:nvGrpSpPr>
          <p:cNvPr id="20" name="组合 25"/>
          <p:cNvGrpSpPr/>
          <p:nvPr/>
        </p:nvGrpSpPr>
        <p:grpSpPr>
          <a:xfrm>
            <a:off x="7092280" y="4011910"/>
            <a:ext cx="288032" cy="216024"/>
            <a:chOff x="2267744" y="4011910"/>
            <a:chExt cx="288032" cy="216024"/>
          </a:xfrm>
        </p:grpSpPr>
        <p:cxnSp>
          <p:nvCxnSpPr>
            <p:cNvPr id="27" name="直接连接符 26"/>
            <p:cNvCxnSpPr/>
            <p:nvPr/>
          </p:nvCxnSpPr>
          <p:spPr bwMode="auto">
            <a:xfrm flipH="1">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cxnSp>
          <p:nvCxnSpPr>
            <p:cNvPr id="28" name="直接连接符 27"/>
            <p:cNvCxnSpPr/>
            <p:nvPr/>
          </p:nvCxnSpPr>
          <p:spPr bwMode="auto">
            <a:xfrm>
              <a:off x="2267744" y="4011910"/>
              <a:ext cx="288032" cy="216024"/>
            </a:xfrm>
            <a:prstGeom prst="line">
              <a:avLst/>
            </a:prstGeom>
            <a:noFill/>
            <a:ln w="28575" cap="flat" cmpd="sng" algn="ctr">
              <a:solidFill>
                <a:srgbClr val="FF0000"/>
              </a:solidFill>
              <a:prstDash val="solid"/>
              <a:round/>
              <a:headEnd type="none" w="med" len="med"/>
              <a:tailEnd type="none" w="med" len="med"/>
            </a:ln>
            <a:effectLst/>
          </p:spPr>
        </p:cxnSp>
      </p:grpSp>
      <p:sp>
        <p:nvSpPr>
          <p:cNvPr id="3" name="椭圆 2"/>
          <p:cNvSpPr/>
          <p:nvPr/>
        </p:nvSpPr>
        <p:spPr bwMode="auto">
          <a:xfrm>
            <a:off x="2195736" y="4011910"/>
            <a:ext cx="432048" cy="324036"/>
          </a:xfrm>
          <a:prstGeom prst="ellipse">
            <a:avLst/>
          </a:prstGeom>
          <a:solidFill>
            <a:srgbClr val="FF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29" name="椭圆 28"/>
          <p:cNvSpPr/>
          <p:nvPr/>
        </p:nvSpPr>
        <p:spPr bwMode="auto">
          <a:xfrm>
            <a:off x="7380312" y="3687874"/>
            <a:ext cx="432048" cy="324036"/>
          </a:xfrm>
          <a:prstGeom prst="ellipse">
            <a:avLst/>
          </a:prstGeom>
          <a:solidFill>
            <a:srgbClr val="FF00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nvGrpSpPr>
          <p:cNvPr id="23" name="组合 9"/>
          <p:cNvGrpSpPr/>
          <p:nvPr/>
        </p:nvGrpSpPr>
        <p:grpSpPr>
          <a:xfrm>
            <a:off x="1475656" y="3148013"/>
            <a:ext cx="3312096" cy="1508125"/>
            <a:chOff x="1475656" y="3148013"/>
            <a:chExt cx="3312096" cy="1508125"/>
          </a:xfrm>
        </p:grpSpPr>
        <p:sp>
          <p:nvSpPr>
            <p:cNvPr id="6" name="矩形 5"/>
            <p:cNvSpPr/>
            <p:nvPr/>
          </p:nvSpPr>
          <p:spPr bwMode="auto">
            <a:xfrm>
              <a:off x="1475656" y="3329855"/>
              <a:ext cx="3312096" cy="132628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矩形 8"/>
            <p:cNvSpPr/>
            <p:nvPr/>
          </p:nvSpPr>
          <p:spPr bwMode="auto">
            <a:xfrm>
              <a:off x="1907704" y="3148013"/>
              <a:ext cx="512440" cy="18184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grpSp>
        <p:nvGrpSpPr>
          <p:cNvPr id="26" name="组合 63487"/>
          <p:cNvGrpSpPr/>
          <p:nvPr/>
        </p:nvGrpSpPr>
        <p:grpSpPr>
          <a:xfrm>
            <a:off x="6211668" y="3147814"/>
            <a:ext cx="1600692" cy="1191757"/>
            <a:chOff x="6228184" y="3144189"/>
            <a:chExt cx="1600692" cy="1191757"/>
          </a:xfrm>
        </p:grpSpPr>
        <p:sp>
          <p:nvSpPr>
            <p:cNvPr id="30" name="矩形 29"/>
            <p:cNvSpPr/>
            <p:nvPr/>
          </p:nvSpPr>
          <p:spPr bwMode="auto">
            <a:xfrm>
              <a:off x="6748075" y="3144189"/>
              <a:ext cx="1080801" cy="119175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1" name="矩形 30"/>
            <p:cNvSpPr/>
            <p:nvPr/>
          </p:nvSpPr>
          <p:spPr bwMode="auto">
            <a:xfrm>
              <a:off x="6228184" y="3144189"/>
              <a:ext cx="519892" cy="93972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spTree>
    <p:extLst>
      <p:ext uri="{BB962C8B-B14F-4D97-AF65-F5344CB8AC3E}">
        <p14:creationId xmlns:p14="http://schemas.microsoft.com/office/powerpoint/2010/main" val="362537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wipe(left)">
                                      <p:cBhvr>
                                        <p:cTn id="7" dur="500"/>
                                        <p:tgtEl>
                                          <p:spTgt spid="634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wipe(left)">
                                      <p:cBhvr>
                                        <p:cTn id="12" dur="500"/>
                                        <p:tgtEl>
                                          <p:spTgt spid="634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par>
                          <p:cTn id="23" fill="hold">
                            <p:stCondLst>
                              <p:cond delay="500"/>
                            </p:stCondLst>
                            <p:childTnLst>
                              <p:par>
                                <p:cTn id="24" presetID="10" presetClass="entr" presetSubtype="0" fill="hold" grpId="0" nodeType="afterEffect">
                                  <p:stCondLst>
                                    <p:cond delay="50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1500"/>
                            </p:stCondLst>
                            <p:childTnLst>
                              <p:par>
                                <p:cTn id="28" presetID="10" presetClass="entr" presetSubtype="0" fill="hold" nodeType="after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par>
                          <p:cTn id="31" fill="hold">
                            <p:stCondLst>
                              <p:cond delay="2250"/>
                            </p:stCondLst>
                            <p:childTnLst>
                              <p:par>
                                <p:cTn id="32" presetID="10" presetClass="entr" presetSubtype="0" fill="hold" nodeType="afterEffect">
                                  <p:stCondLst>
                                    <p:cond delay="25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3000"/>
                            </p:stCondLst>
                            <p:childTnLst>
                              <p:par>
                                <p:cTn id="36" presetID="10" presetClass="entr" presetSubtype="0" fill="hold" nodeType="afterEffect">
                                  <p:stCondLst>
                                    <p:cond delay="100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par>
                          <p:cTn id="39" fill="hold">
                            <p:stCondLst>
                              <p:cond delay="4500"/>
                            </p:stCondLst>
                            <p:childTnLst>
                              <p:par>
                                <p:cTn id="40" presetID="10" presetClass="entr" presetSubtype="0" fill="hold" nodeType="afterEffect">
                                  <p:stCondLst>
                                    <p:cond delay="100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par>
                          <p:cTn id="43" fill="hold">
                            <p:stCondLst>
                              <p:cond delay="6000"/>
                            </p:stCondLst>
                            <p:childTnLst>
                              <p:par>
                                <p:cTn id="44" presetID="10" presetClass="entr" presetSubtype="0" fill="hold" grpId="0" nodeType="afterEffect">
                                  <p:stCondLst>
                                    <p:cond delay="25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childTnLst>
                          </p:cTn>
                        </p:par>
                        <p:par>
                          <p:cTn id="47" fill="hold">
                            <p:stCondLst>
                              <p:cond delay="6750"/>
                            </p:stCondLst>
                            <p:childTnLst>
                              <p:par>
                                <p:cTn id="48" presetID="10" presetClass="entr" presetSubtype="0" fill="hold" nodeType="afterEffect">
                                  <p:stCondLst>
                                    <p:cond delay="25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par>
                          <p:cTn id="51" fill="hold">
                            <p:stCondLst>
                              <p:cond delay="7500"/>
                            </p:stCondLst>
                            <p:childTnLst>
                              <p:par>
                                <p:cTn id="52" presetID="10" presetClass="entr" presetSubtype="0" fill="hold" nodeType="afterEffect">
                                  <p:stCondLst>
                                    <p:cond delay="25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8250"/>
                            </p:stCondLst>
                            <p:childTnLst>
                              <p:par>
                                <p:cTn id="56" presetID="10" presetClass="entr" presetSubtype="0" fill="hold" nodeType="afterEffect">
                                  <p:stCondLst>
                                    <p:cond delay="25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par>
                          <p:cTn id="59" fill="hold">
                            <p:stCondLst>
                              <p:cond delay="9000"/>
                            </p:stCondLst>
                            <p:childTnLst>
                              <p:par>
                                <p:cTn id="60" presetID="10" presetClass="entr" presetSubtype="0" fill="hold" nodeType="afterEffect">
                                  <p:stCondLst>
                                    <p:cond delay="100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1828800" y="138113"/>
            <a:ext cx="5543550" cy="422672"/>
          </a:xfrm>
        </p:spPr>
        <p:txBody>
          <a:bodyPr/>
          <a:lstStyle/>
          <a:p>
            <a:pPr eaLnBrk="1" hangingPunct="1"/>
            <a:r>
              <a:rPr lang="zh-CN" altLang="en-US" sz="2700"/>
              <a:t>第</a:t>
            </a:r>
            <a:r>
              <a:rPr lang="en-US" altLang="zh-CN" sz="2700"/>
              <a:t>12</a:t>
            </a:r>
            <a:r>
              <a:rPr lang="zh-CN" altLang="en-US" sz="2700"/>
              <a:t>章</a:t>
            </a:r>
            <a:r>
              <a:rPr lang="zh-CN" altLang="zh-CN" sz="2700"/>
              <a:t>  并发控制</a:t>
            </a:r>
          </a:p>
        </p:txBody>
      </p:sp>
      <p:sp>
        <p:nvSpPr>
          <p:cNvPr id="72707" name="Rectangle 3"/>
          <p:cNvSpPr>
            <a:spLocks noGrp="1" noChangeArrowheads="1"/>
          </p:cNvSpPr>
          <p:nvPr>
            <p:ph type="body" idx="4294967295"/>
          </p:nvPr>
        </p:nvSpPr>
        <p:spPr>
          <a:xfrm>
            <a:off x="1169194" y="654844"/>
            <a:ext cx="6571158" cy="4488656"/>
          </a:xfrm>
        </p:spPr>
        <p:txBody>
          <a:bodyPr/>
          <a:lstStyle/>
          <a:p>
            <a:pPr marL="0" indent="0" algn="just" eaLnBrk="1" hangingPunct="1">
              <a:spcBef>
                <a:spcPts val="500"/>
              </a:spcBef>
              <a:buNone/>
            </a:pPr>
            <a:r>
              <a:rPr lang="en-US" altLang="zh-CN" sz="2400" dirty="0"/>
              <a:t>12.1  </a:t>
            </a:r>
            <a:r>
              <a:rPr lang="zh-CN" altLang="en-US" sz="2400" dirty="0"/>
              <a:t>并发控制概述</a:t>
            </a:r>
          </a:p>
          <a:p>
            <a:pPr marL="0" indent="0" algn="just" eaLnBrk="1" hangingPunct="1">
              <a:spcBef>
                <a:spcPts val="500"/>
              </a:spcBef>
              <a:buNone/>
            </a:pPr>
            <a:r>
              <a:rPr lang="en-US" altLang="zh-CN" sz="2400" dirty="0"/>
              <a:t>12.2  </a:t>
            </a:r>
            <a:r>
              <a:rPr lang="zh-CN" altLang="en-US" sz="2400" dirty="0"/>
              <a:t>事务的隔离级别</a:t>
            </a:r>
            <a:endParaRPr lang="en-US" altLang="zh-CN" sz="2400" dirty="0"/>
          </a:p>
          <a:p>
            <a:pPr marL="0" indent="0" algn="just" eaLnBrk="1" hangingPunct="1">
              <a:spcBef>
                <a:spcPts val="500"/>
              </a:spcBef>
              <a:buNone/>
            </a:pPr>
            <a:r>
              <a:rPr lang="en-US" altLang="zh-CN" sz="2400" dirty="0"/>
              <a:t>12.3  </a:t>
            </a:r>
            <a:r>
              <a:rPr lang="zh-CN" altLang="en-US" sz="2400" dirty="0"/>
              <a:t>封锁</a:t>
            </a:r>
            <a:endParaRPr lang="en-US" altLang="zh-CN" sz="2400" dirty="0"/>
          </a:p>
          <a:p>
            <a:pPr marL="0" indent="0" algn="just" eaLnBrk="1" hangingPunct="1">
              <a:spcBef>
                <a:spcPts val="500"/>
              </a:spcBef>
              <a:buNone/>
            </a:pPr>
            <a:r>
              <a:rPr lang="en-US" altLang="zh-CN" sz="2400" dirty="0"/>
              <a:t>12.4 </a:t>
            </a:r>
            <a:r>
              <a:rPr lang="zh-CN" altLang="en-US" sz="2400" dirty="0"/>
              <a:t> 封锁协议</a:t>
            </a:r>
          </a:p>
          <a:p>
            <a:pPr marL="0" indent="0" algn="just" eaLnBrk="1" hangingPunct="1">
              <a:spcBef>
                <a:spcPts val="500"/>
              </a:spcBef>
              <a:buNone/>
            </a:pPr>
            <a:r>
              <a:rPr lang="en-US" altLang="zh-CN" sz="2400" dirty="0"/>
              <a:t>12.5  </a:t>
            </a:r>
            <a:r>
              <a:rPr lang="zh-CN" altLang="en-US" sz="2400" dirty="0"/>
              <a:t>活锁和死锁</a:t>
            </a:r>
          </a:p>
          <a:p>
            <a:pPr marL="0" indent="0" algn="just" eaLnBrk="1" hangingPunct="1">
              <a:spcBef>
                <a:spcPts val="500"/>
              </a:spcBef>
              <a:buNone/>
            </a:pPr>
            <a:r>
              <a:rPr lang="en-US" altLang="zh-CN" sz="2400" dirty="0">
                <a:solidFill>
                  <a:srgbClr val="0066FF"/>
                </a:solidFill>
              </a:rPr>
              <a:t>12.6  </a:t>
            </a:r>
            <a:r>
              <a:rPr lang="zh-CN" altLang="en-US" sz="2400" dirty="0">
                <a:solidFill>
                  <a:srgbClr val="0066FF"/>
                </a:solidFill>
              </a:rPr>
              <a:t>并发调度的可串行性</a:t>
            </a:r>
          </a:p>
          <a:p>
            <a:pPr marL="0" indent="0" algn="just" eaLnBrk="1" hangingPunct="1">
              <a:spcBef>
                <a:spcPts val="500"/>
              </a:spcBef>
              <a:buNone/>
            </a:pPr>
            <a:r>
              <a:rPr lang="en-US" altLang="zh-CN" sz="2400" dirty="0"/>
              <a:t>12.7  </a:t>
            </a:r>
            <a:r>
              <a:rPr lang="zh-CN" altLang="en-US" sz="2400" dirty="0"/>
              <a:t>两段锁协议</a:t>
            </a:r>
          </a:p>
          <a:p>
            <a:pPr marL="0" indent="0" algn="just" eaLnBrk="1" hangingPunct="1">
              <a:spcBef>
                <a:spcPts val="500"/>
              </a:spcBef>
              <a:buNone/>
            </a:pPr>
            <a:r>
              <a:rPr lang="en-US" altLang="zh-CN" sz="2400" dirty="0"/>
              <a:t>12.8  </a:t>
            </a:r>
            <a:r>
              <a:rPr lang="zh-CN" altLang="en-US" sz="2400" dirty="0"/>
              <a:t>封锁的粒度</a:t>
            </a:r>
          </a:p>
          <a:p>
            <a:pPr marL="0" indent="0" algn="just" eaLnBrk="1" hangingPunct="1">
              <a:spcBef>
                <a:spcPts val="500"/>
              </a:spcBef>
              <a:buNone/>
            </a:pPr>
            <a:r>
              <a:rPr lang="zh-CN" altLang="en-US" sz="2400" dirty="0"/>
              <a:t>*</a:t>
            </a:r>
            <a:r>
              <a:rPr lang="en-US" altLang="zh-CN" sz="2400" dirty="0"/>
              <a:t>12.9  </a:t>
            </a:r>
            <a:r>
              <a:rPr lang="zh-CN" altLang="en-US" sz="2400" dirty="0"/>
              <a:t>其他并发控制机制</a:t>
            </a:r>
          </a:p>
          <a:p>
            <a:pPr marL="0" indent="0" algn="just" eaLnBrk="1" hangingPunct="1">
              <a:spcBef>
                <a:spcPts val="0"/>
              </a:spcBef>
              <a:buNone/>
            </a:pPr>
            <a:r>
              <a:rPr lang="zh-CN" altLang="en-US" sz="2400" dirty="0"/>
              <a:t>本章小结</a:t>
            </a:r>
          </a:p>
        </p:txBody>
      </p:sp>
    </p:spTree>
    <p:extLst>
      <p:ext uri="{BB962C8B-B14F-4D97-AF65-F5344CB8AC3E}">
        <p14:creationId xmlns:p14="http://schemas.microsoft.com/office/powerpoint/2010/main" val="6175838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12.6  </a:t>
            </a:r>
            <a:r>
              <a:rPr lang="zh-CN" altLang="en-US" sz="3600" dirty="0"/>
              <a:t>并发调度的可串行性</a:t>
            </a:r>
          </a:p>
        </p:txBody>
      </p:sp>
      <p:sp>
        <p:nvSpPr>
          <p:cNvPr id="65539" name="Rectangle 3"/>
          <p:cNvSpPr>
            <a:spLocks noGrp="1" noChangeArrowheads="1"/>
          </p:cNvSpPr>
          <p:nvPr>
            <p:ph type="body" idx="4294967295"/>
          </p:nvPr>
        </p:nvSpPr>
        <p:spPr>
          <a:xfrm>
            <a:off x="457200" y="788988"/>
            <a:ext cx="8229600" cy="3738562"/>
          </a:xfrm>
        </p:spPr>
        <p:txBody>
          <a:bodyPr/>
          <a:lstStyle/>
          <a:p>
            <a:pPr eaLnBrk="1" hangingPunct="1">
              <a:lnSpc>
                <a:spcPct val="130000"/>
              </a:lnSpc>
              <a:spcBef>
                <a:spcPct val="0"/>
              </a:spcBef>
            </a:pPr>
            <a:r>
              <a:rPr lang="zh-CN" altLang="en-US" dirty="0"/>
              <a:t>数据库管理系统对并发事务不同的调度可能会产生不同的结果</a:t>
            </a:r>
          </a:p>
          <a:p>
            <a:pPr eaLnBrk="1" hangingPunct="1">
              <a:lnSpc>
                <a:spcPct val="130000"/>
              </a:lnSpc>
              <a:spcBef>
                <a:spcPts val="1200"/>
              </a:spcBef>
            </a:pPr>
            <a:r>
              <a:rPr lang="zh-CN" altLang="en-US" dirty="0"/>
              <a:t>串行调度是正确的</a:t>
            </a:r>
          </a:p>
          <a:p>
            <a:pPr eaLnBrk="1" hangingPunct="1">
              <a:lnSpc>
                <a:spcPct val="130000"/>
              </a:lnSpc>
              <a:spcBef>
                <a:spcPts val="1200"/>
              </a:spcBef>
            </a:pPr>
            <a:r>
              <a:rPr lang="zh-CN" altLang="en-US" dirty="0"/>
              <a:t>执行结果等价于串行调度的调度也是正确的，称为</a:t>
            </a:r>
            <a:r>
              <a:rPr lang="zh-CN" altLang="en-US" dirty="0">
                <a:solidFill>
                  <a:srgbClr val="C00000"/>
                </a:solidFill>
              </a:rPr>
              <a:t>可串行化调度 </a:t>
            </a:r>
          </a:p>
        </p:txBody>
      </p:sp>
    </p:spTree>
    <p:extLst>
      <p:ext uri="{BB962C8B-B14F-4D97-AF65-F5344CB8AC3E}">
        <p14:creationId xmlns:p14="http://schemas.microsoft.com/office/powerpoint/2010/main" val="149983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left)">
                                      <p:cBhvr>
                                        <p:cTn id="7" dur="500"/>
                                        <p:tgtEl>
                                          <p:spTgt spid="65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wipe(left)">
                                      <p:cBhvr>
                                        <p:cTn id="12" dur="500"/>
                                        <p:tgtEl>
                                          <p:spTgt spid="655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wipe(left)">
                                      <p:cBhvr>
                                        <p:cTn id="17" dur="5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4294967295"/>
          </p:nvPr>
        </p:nvSpPr>
        <p:spPr>
          <a:xfrm>
            <a:off x="457200" y="1058863"/>
            <a:ext cx="8229600" cy="3684587"/>
          </a:xfrm>
        </p:spPr>
        <p:txBody>
          <a:bodyPr/>
          <a:lstStyle/>
          <a:p>
            <a:pPr marL="0" indent="0" eaLnBrk="1" hangingPunct="1">
              <a:buFont typeface="Wingdings" pitchFamily="2" charset="2"/>
              <a:buNone/>
            </a:pPr>
            <a:r>
              <a:rPr lang="en-US" altLang="zh-CN" dirty="0">
                <a:solidFill>
                  <a:srgbClr val="00B050"/>
                </a:solidFill>
              </a:rPr>
              <a:t>12.6.1 </a:t>
            </a:r>
            <a:r>
              <a:rPr lang="zh-CN" altLang="en-US" dirty="0">
                <a:solidFill>
                  <a:srgbClr val="00B050"/>
                </a:solidFill>
              </a:rPr>
              <a:t>可串行化调度</a:t>
            </a:r>
          </a:p>
          <a:p>
            <a:pPr marL="0" indent="0" eaLnBrk="1" hangingPunct="1">
              <a:buFont typeface="Wingdings" pitchFamily="2" charset="2"/>
              <a:buNone/>
            </a:pPr>
            <a:endParaRPr lang="en-US" altLang="zh-CN" dirty="0"/>
          </a:p>
          <a:p>
            <a:pPr marL="0" indent="0" eaLnBrk="1" hangingPunct="1">
              <a:buFont typeface="Wingdings" pitchFamily="2" charset="2"/>
              <a:buNone/>
            </a:pPr>
            <a:r>
              <a:rPr lang="en-US" altLang="zh-CN" dirty="0"/>
              <a:t>12.6.2 </a:t>
            </a:r>
            <a:r>
              <a:rPr lang="zh-CN" altLang="en-US" dirty="0"/>
              <a:t>冲突可串行化调度</a:t>
            </a:r>
          </a:p>
        </p:txBody>
      </p:sp>
      <p:sp>
        <p:nvSpPr>
          <p:cNvPr id="66563" name="Rectangle 2"/>
          <p:cNvSpPr txBox="1">
            <a:spLocks noChangeArrowheads="1"/>
          </p:cNvSpPr>
          <p:nvPr/>
        </p:nvSpPr>
        <p:spPr bwMode="auto">
          <a:xfrm>
            <a:off x="914400" y="192088"/>
            <a:ext cx="73914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Arial" pitchFamily="34" charset="0"/>
                <a:ea typeface="宋体" pitchFamily="2" charset="-122"/>
              </a:defRPr>
            </a:lvl1pPr>
            <a:lvl2pPr>
              <a:defRPr sz="2400" b="1">
                <a:solidFill>
                  <a:schemeClr val="tx1"/>
                </a:solidFill>
                <a:latin typeface="Arial" pitchFamily="34" charset="0"/>
                <a:ea typeface="宋体" pitchFamily="2" charset="-122"/>
              </a:defRPr>
            </a:lvl2pPr>
            <a:lvl3pPr>
              <a:defRPr sz="20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a:defRPr sz="2000" b="1">
                <a:solidFill>
                  <a:schemeClr val="tx1"/>
                </a:solidFill>
                <a:latin typeface="Arial" pitchFamily="34" charset="0"/>
                <a:ea typeface="宋体" pitchFamily="2" charset="-122"/>
              </a:defRPr>
            </a:lvl6pPr>
            <a:lvl7pPr>
              <a:defRPr sz="2000" b="1">
                <a:solidFill>
                  <a:schemeClr val="tx1"/>
                </a:solidFill>
                <a:latin typeface="Arial" pitchFamily="34" charset="0"/>
                <a:ea typeface="宋体" pitchFamily="2" charset="-122"/>
              </a:defRPr>
            </a:lvl7pPr>
            <a:lvl8pPr>
              <a:defRPr sz="2000" b="1">
                <a:solidFill>
                  <a:schemeClr val="tx1"/>
                </a:solidFill>
                <a:latin typeface="Arial" pitchFamily="34" charset="0"/>
                <a:ea typeface="宋体" pitchFamily="2" charset="-122"/>
              </a:defRPr>
            </a:lvl8pPr>
            <a:lvl9pPr>
              <a:defRPr sz="2000" b="1">
                <a:solidFill>
                  <a:schemeClr val="tx1"/>
                </a:solidFill>
                <a:latin typeface="Arial" pitchFamily="34" charset="0"/>
                <a:ea typeface="宋体" pitchFamily="2" charset="-122"/>
              </a:defRPr>
            </a:lvl9pPr>
          </a:lstStyle>
          <a:p>
            <a:pPr algn="ctr"/>
            <a:r>
              <a:rPr lang="en-US" altLang="zh-CN" sz="3600" dirty="0">
                <a:solidFill>
                  <a:schemeClr val="bg1"/>
                </a:solidFill>
              </a:rPr>
              <a:t>12.6  </a:t>
            </a:r>
            <a:r>
              <a:rPr lang="zh-CN" altLang="en-US" sz="3600" dirty="0">
                <a:solidFill>
                  <a:schemeClr val="bg1"/>
                </a:solidFill>
              </a:rPr>
              <a:t>并发调度的可串行性</a:t>
            </a:r>
          </a:p>
        </p:txBody>
      </p:sp>
    </p:spTree>
    <p:extLst>
      <p:ext uri="{BB962C8B-B14F-4D97-AF65-F5344CB8AC3E}">
        <p14:creationId xmlns:p14="http://schemas.microsoft.com/office/powerpoint/2010/main" val="1184224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914400" y="195263"/>
            <a:ext cx="7391400" cy="422275"/>
          </a:xfrm>
        </p:spPr>
        <p:txBody>
          <a:bodyPr/>
          <a:lstStyle/>
          <a:p>
            <a:pPr eaLnBrk="1" hangingPunct="1"/>
            <a:r>
              <a:rPr lang="en-US" altLang="zh-CN" sz="3600" dirty="0"/>
              <a:t>12.6.1 </a:t>
            </a:r>
            <a:r>
              <a:rPr lang="zh-CN" altLang="en-US" sz="3600" dirty="0"/>
              <a:t>可串行化调度</a:t>
            </a:r>
          </a:p>
        </p:txBody>
      </p:sp>
      <p:sp>
        <p:nvSpPr>
          <p:cNvPr id="67587" name="Rectangle 3"/>
          <p:cNvSpPr>
            <a:spLocks noGrp="1" noChangeArrowheads="1"/>
          </p:cNvSpPr>
          <p:nvPr>
            <p:ph type="body" idx="4294967295"/>
          </p:nvPr>
        </p:nvSpPr>
        <p:spPr>
          <a:xfrm>
            <a:off x="684213" y="896938"/>
            <a:ext cx="7772400" cy="3457575"/>
          </a:xfrm>
        </p:spPr>
        <p:txBody>
          <a:bodyPr/>
          <a:lstStyle/>
          <a:p>
            <a:pPr eaLnBrk="1" hangingPunct="1">
              <a:spcBef>
                <a:spcPts val="600"/>
              </a:spcBef>
            </a:pPr>
            <a:r>
              <a:rPr lang="zh-CN" altLang="en-US" dirty="0"/>
              <a:t>可串行化</a:t>
            </a:r>
            <a:r>
              <a:rPr lang="en-US" altLang="zh-CN" dirty="0"/>
              <a:t>(</a:t>
            </a:r>
            <a:r>
              <a:rPr lang="en-US" altLang="zh-CN" dirty="0" err="1"/>
              <a:t>Serializable</a:t>
            </a:r>
            <a:r>
              <a:rPr lang="en-US" altLang="zh-CN" dirty="0"/>
              <a:t>)</a:t>
            </a:r>
            <a:r>
              <a:rPr lang="zh-CN" altLang="en-US" dirty="0"/>
              <a:t>调度</a:t>
            </a:r>
          </a:p>
          <a:p>
            <a:pPr lvl="1" eaLnBrk="1" hangingPunct="1">
              <a:lnSpc>
                <a:spcPct val="130000"/>
              </a:lnSpc>
              <a:spcBef>
                <a:spcPts val="600"/>
              </a:spcBef>
            </a:pPr>
            <a:r>
              <a:rPr lang="zh-CN" altLang="en-US" dirty="0"/>
              <a:t>多个事务的并发执行是正确的，当且仅当其结果与按某一次序串行地执行这些事务时的结果相同</a:t>
            </a:r>
            <a:endParaRPr lang="en-US" altLang="zh-CN" dirty="0"/>
          </a:p>
          <a:p>
            <a:pPr lvl="1" eaLnBrk="1" hangingPunct="1">
              <a:spcBef>
                <a:spcPts val="600"/>
              </a:spcBef>
            </a:pPr>
            <a:endParaRPr lang="zh-CN" altLang="en-US" sz="1200" dirty="0"/>
          </a:p>
          <a:p>
            <a:pPr eaLnBrk="1" hangingPunct="1">
              <a:spcBef>
                <a:spcPts val="600"/>
              </a:spcBef>
            </a:pPr>
            <a:r>
              <a:rPr lang="zh-CN" altLang="en-US" dirty="0"/>
              <a:t>可串行性</a:t>
            </a:r>
            <a:r>
              <a:rPr lang="en-US" altLang="zh-CN" dirty="0"/>
              <a:t>(</a:t>
            </a:r>
            <a:r>
              <a:rPr lang="en-US" altLang="zh-CN" dirty="0" err="1"/>
              <a:t>Serializability</a:t>
            </a:r>
            <a:r>
              <a:rPr lang="en-US" altLang="zh-CN" dirty="0"/>
              <a:t>)</a:t>
            </a:r>
          </a:p>
          <a:p>
            <a:pPr lvl="1" eaLnBrk="1" hangingPunct="1">
              <a:spcBef>
                <a:spcPts val="600"/>
              </a:spcBef>
            </a:pPr>
            <a:r>
              <a:rPr lang="zh-CN" altLang="en-US" dirty="0"/>
              <a:t>是并发事务正确调度的准则</a:t>
            </a:r>
          </a:p>
          <a:p>
            <a:pPr lvl="1" eaLnBrk="1" hangingPunct="1">
              <a:spcBef>
                <a:spcPts val="600"/>
              </a:spcBef>
            </a:pPr>
            <a:r>
              <a:rPr lang="zh-CN" altLang="en-US" dirty="0"/>
              <a:t>一个给定的并发调度，当且仅当它是可串行化的，才认为是正确调度 </a:t>
            </a:r>
          </a:p>
        </p:txBody>
      </p:sp>
    </p:spTree>
    <p:extLst>
      <p:ext uri="{BB962C8B-B14F-4D97-AF65-F5344CB8AC3E}">
        <p14:creationId xmlns:p14="http://schemas.microsoft.com/office/powerpoint/2010/main" val="221230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left)">
                                      <p:cBhvr>
                                        <p:cTn id="7" dur="500"/>
                                        <p:tgtEl>
                                          <p:spTgt spid="6758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7587">
                                            <p:txEl>
                                              <p:pRg st="1" end="1"/>
                                            </p:txEl>
                                          </p:spTgt>
                                        </p:tgtEl>
                                        <p:attrNameLst>
                                          <p:attrName>style.visibility</p:attrName>
                                        </p:attrNameLst>
                                      </p:cBhvr>
                                      <p:to>
                                        <p:strVal val="visible"/>
                                      </p:to>
                                    </p:set>
                                    <p:animEffect transition="in" filter="wipe(left)">
                                      <p:cBhvr>
                                        <p:cTn id="10" dur="500"/>
                                        <p:tgtEl>
                                          <p:spTgt spid="675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animEffect transition="in" filter="wipe(left)">
                                      <p:cBhvr>
                                        <p:cTn id="15" dur="500"/>
                                        <p:tgtEl>
                                          <p:spTgt spid="67587">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7587">
                                            <p:txEl>
                                              <p:pRg st="4" end="4"/>
                                            </p:txEl>
                                          </p:spTgt>
                                        </p:tgtEl>
                                        <p:attrNameLst>
                                          <p:attrName>style.visibility</p:attrName>
                                        </p:attrNameLst>
                                      </p:cBhvr>
                                      <p:to>
                                        <p:strVal val="visible"/>
                                      </p:to>
                                    </p:set>
                                    <p:animEffect transition="in" filter="wipe(left)">
                                      <p:cBhvr>
                                        <p:cTn id="18" dur="500"/>
                                        <p:tgtEl>
                                          <p:spTgt spid="67587">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67587">
                                            <p:txEl>
                                              <p:pRg st="5" end="5"/>
                                            </p:txEl>
                                          </p:spTgt>
                                        </p:tgtEl>
                                        <p:attrNameLst>
                                          <p:attrName>style.visibility</p:attrName>
                                        </p:attrNameLst>
                                      </p:cBhvr>
                                      <p:to>
                                        <p:strVal val="visible"/>
                                      </p:to>
                                    </p:set>
                                    <p:animEffect transition="in" filter="wipe(left)">
                                      <p:cBhvr>
                                        <p:cTn id="21" dur="500"/>
                                        <p:tgtEl>
                                          <p:spTgt spid="67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914400" y="84138"/>
            <a:ext cx="7391400" cy="423862"/>
          </a:xfrm>
        </p:spPr>
        <p:txBody>
          <a:bodyPr/>
          <a:lstStyle/>
          <a:p>
            <a:pPr eaLnBrk="1" hangingPunct="1"/>
            <a:r>
              <a:rPr lang="en-US" altLang="zh-CN" sz="3600" dirty="0"/>
              <a:t>12.1  </a:t>
            </a:r>
            <a:r>
              <a:rPr lang="zh-CN" altLang="en-US" sz="3600" dirty="0"/>
              <a:t>并发控制概述</a:t>
            </a:r>
          </a:p>
        </p:txBody>
      </p:sp>
      <p:sp>
        <p:nvSpPr>
          <p:cNvPr id="9219" name="Rectangle 3"/>
          <p:cNvSpPr>
            <a:spLocks noGrp="1" noChangeArrowheads="1"/>
          </p:cNvSpPr>
          <p:nvPr>
            <p:ph type="body" idx="4294967295"/>
          </p:nvPr>
        </p:nvSpPr>
        <p:spPr>
          <a:xfrm>
            <a:off x="457200" y="1006475"/>
            <a:ext cx="8229600" cy="3521075"/>
          </a:xfrm>
        </p:spPr>
        <p:txBody>
          <a:bodyPr/>
          <a:lstStyle/>
          <a:p>
            <a:pPr algn="just" eaLnBrk="1" hangingPunct="1">
              <a:lnSpc>
                <a:spcPct val="160000"/>
              </a:lnSpc>
            </a:pPr>
            <a:r>
              <a:rPr lang="zh-CN" altLang="en-US" dirty="0"/>
              <a:t>事务是并发控制的基本单位</a:t>
            </a:r>
            <a:endParaRPr lang="en-US" altLang="zh-CN" dirty="0"/>
          </a:p>
          <a:p>
            <a:pPr algn="just" eaLnBrk="1" hangingPunct="1">
              <a:lnSpc>
                <a:spcPct val="160000"/>
              </a:lnSpc>
            </a:pPr>
            <a:r>
              <a:rPr lang="zh-CN" altLang="en-US" dirty="0"/>
              <a:t>并发控制机制的任务</a:t>
            </a:r>
          </a:p>
          <a:p>
            <a:pPr lvl="1" algn="just" eaLnBrk="1" hangingPunct="1">
              <a:lnSpc>
                <a:spcPct val="160000"/>
              </a:lnSpc>
            </a:pPr>
            <a:r>
              <a:rPr lang="zh-CN" altLang="en-US" dirty="0"/>
              <a:t>对并发操作进行正确调度</a:t>
            </a:r>
          </a:p>
          <a:p>
            <a:pPr lvl="1" algn="just" eaLnBrk="1" hangingPunct="1">
              <a:lnSpc>
                <a:spcPct val="160000"/>
              </a:lnSpc>
            </a:pPr>
            <a:r>
              <a:rPr lang="zh-CN" altLang="en-US" dirty="0"/>
              <a:t>保证事务的隔离性</a:t>
            </a:r>
          </a:p>
          <a:p>
            <a:pPr lvl="1" algn="just" eaLnBrk="1" hangingPunct="1">
              <a:lnSpc>
                <a:spcPct val="160000"/>
              </a:lnSpc>
            </a:pPr>
            <a:r>
              <a:rPr lang="zh-CN" altLang="en-US" dirty="0"/>
              <a:t>保证数据库的一致性</a:t>
            </a:r>
          </a:p>
          <a:p>
            <a:pPr algn="just" eaLnBrk="1" hangingPunct="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wipe(left)">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wipe(left)">
                                      <p:cBhvr>
                                        <p:cTn id="12" dur="500"/>
                                        <p:tgtEl>
                                          <p:spTgt spid="9219">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219">
                                            <p:txEl>
                                              <p:pRg st="2" end="2"/>
                                            </p:txEl>
                                          </p:spTgt>
                                        </p:tgtEl>
                                        <p:attrNameLst>
                                          <p:attrName>style.visibility</p:attrName>
                                        </p:attrNameLst>
                                      </p:cBhvr>
                                      <p:to>
                                        <p:strVal val="visible"/>
                                      </p:to>
                                    </p:set>
                                    <p:animEffect transition="in" filter="wipe(left)">
                                      <p:cBhvr>
                                        <p:cTn id="16" dur="500"/>
                                        <p:tgtEl>
                                          <p:spTgt spid="9219">
                                            <p:txEl>
                                              <p:pRg st="2" end="2"/>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Effect transition="in" filter="wipe(left)">
                                      <p:cBhvr>
                                        <p:cTn id="19" dur="500"/>
                                        <p:tgtEl>
                                          <p:spTgt spid="9219">
                                            <p:txEl>
                                              <p:pRg st="3" end="3"/>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wipe(left)">
                                      <p:cBhvr>
                                        <p:cTn id="22"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可串行化调度（续）</a:t>
            </a:r>
          </a:p>
        </p:txBody>
      </p:sp>
      <p:sp>
        <p:nvSpPr>
          <p:cNvPr id="68611" name="Rectangle 3"/>
          <p:cNvSpPr>
            <a:spLocks noGrp="1" noChangeArrowheads="1"/>
          </p:cNvSpPr>
          <p:nvPr>
            <p:ph type="body" idx="4294967295"/>
          </p:nvPr>
        </p:nvSpPr>
        <p:spPr>
          <a:xfrm>
            <a:off x="457200" y="950913"/>
            <a:ext cx="8229600" cy="3792537"/>
          </a:xfrm>
        </p:spPr>
        <p:txBody>
          <a:bodyPr/>
          <a:lstStyle/>
          <a:p>
            <a:pPr eaLnBrk="1" hangingPunct="1">
              <a:lnSpc>
                <a:spcPct val="170000"/>
              </a:lnSpc>
              <a:buFont typeface="Wingdings" pitchFamily="2" charset="2"/>
              <a:buNone/>
            </a:pPr>
            <a:r>
              <a:rPr lang="en-US" altLang="zh-CN" dirty="0"/>
              <a:t>[</a:t>
            </a:r>
            <a:r>
              <a:rPr lang="zh-CN" altLang="en-US" dirty="0"/>
              <a:t>例</a:t>
            </a:r>
            <a:r>
              <a:rPr lang="en-US" altLang="zh-CN" dirty="0"/>
              <a:t>] </a:t>
            </a:r>
            <a:r>
              <a:rPr lang="zh-CN" altLang="en-US" dirty="0"/>
              <a:t>现在有两个事务，分别包含下列操作：</a:t>
            </a:r>
          </a:p>
          <a:p>
            <a:pPr lvl="1" eaLnBrk="1" hangingPunct="1">
              <a:lnSpc>
                <a:spcPct val="170000"/>
              </a:lnSpc>
            </a:pPr>
            <a:r>
              <a:rPr lang="zh-CN" altLang="en-US" dirty="0"/>
              <a:t>事务</a:t>
            </a:r>
            <a:r>
              <a:rPr lang="en-US" altLang="zh-CN" dirty="0"/>
              <a:t>T1</a:t>
            </a:r>
            <a:r>
              <a:rPr lang="zh-CN" altLang="en-US" dirty="0"/>
              <a:t>：读</a:t>
            </a:r>
            <a:r>
              <a:rPr lang="en-US" altLang="zh-CN" dirty="0"/>
              <a:t>B</a:t>
            </a:r>
            <a:r>
              <a:rPr lang="zh-CN" altLang="en-US" dirty="0"/>
              <a:t>；</a:t>
            </a:r>
            <a:r>
              <a:rPr lang="en-US" altLang="zh-CN" dirty="0"/>
              <a:t>A=B+1</a:t>
            </a:r>
            <a:r>
              <a:rPr lang="zh-CN" altLang="en-US" dirty="0"/>
              <a:t>；写回</a:t>
            </a:r>
            <a:r>
              <a:rPr lang="en-US" altLang="zh-CN" dirty="0"/>
              <a:t>A</a:t>
            </a:r>
          </a:p>
          <a:p>
            <a:pPr lvl="1" eaLnBrk="1" hangingPunct="1">
              <a:lnSpc>
                <a:spcPct val="170000"/>
              </a:lnSpc>
            </a:pPr>
            <a:r>
              <a:rPr lang="zh-CN" altLang="en-US" dirty="0"/>
              <a:t>事务</a:t>
            </a:r>
            <a:r>
              <a:rPr lang="en-US" altLang="zh-CN" dirty="0"/>
              <a:t>T2</a:t>
            </a:r>
            <a:r>
              <a:rPr lang="zh-CN" altLang="en-US" dirty="0"/>
              <a:t>：读</a:t>
            </a:r>
            <a:r>
              <a:rPr lang="en-US" altLang="zh-CN" dirty="0"/>
              <a:t>A</a:t>
            </a:r>
            <a:r>
              <a:rPr lang="zh-CN" altLang="en-US" dirty="0"/>
              <a:t>；</a:t>
            </a:r>
            <a:r>
              <a:rPr lang="en-US" altLang="zh-CN" dirty="0"/>
              <a:t>B=A+1</a:t>
            </a:r>
            <a:r>
              <a:rPr lang="zh-CN" altLang="en-US" dirty="0"/>
              <a:t>；写回</a:t>
            </a:r>
            <a:r>
              <a:rPr lang="en-US" altLang="zh-CN" dirty="0"/>
              <a:t>B</a:t>
            </a:r>
          </a:p>
          <a:p>
            <a:pPr lvl="1" eaLnBrk="1" hangingPunct="1">
              <a:lnSpc>
                <a:spcPct val="170000"/>
              </a:lnSpc>
              <a:buFont typeface="Wingdings" pitchFamily="2" charset="2"/>
              <a:buNone/>
            </a:pPr>
            <a:r>
              <a:rPr lang="zh-CN" altLang="en-US" dirty="0"/>
              <a:t>现给出对这两个事务不同的调度策略 </a:t>
            </a:r>
          </a:p>
        </p:txBody>
      </p:sp>
    </p:spTree>
    <p:extLst>
      <p:ext uri="{BB962C8B-B14F-4D97-AF65-F5344CB8AC3E}">
        <p14:creationId xmlns:p14="http://schemas.microsoft.com/office/powerpoint/2010/main" val="27826750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a:t>串行调度</a:t>
            </a:r>
            <a:r>
              <a:rPr lang="en-US" altLang="zh-CN" sz="3600"/>
              <a:t>,</a:t>
            </a:r>
            <a:r>
              <a:rPr lang="zh-CN" altLang="en-US" sz="3600"/>
              <a:t>正确的调度</a:t>
            </a:r>
          </a:p>
        </p:txBody>
      </p:sp>
      <p:graphicFrame>
        <p:nvGraphicFramePr>
          <p:cNvPr id="69635" name="Group 3"/>
          <p:cNvGraphicFramePr>
            <a:graphicFrameLocks noGrp="1"/>
          </p:cNvGraphicFramePr>
          <p:nvPr>
            <p:ph idx="4294967295"/>
            <p:extLst>
              <p:ext uri="{D42A27DB-BD31-4B8C-83A1-F6EECF244321}">
                <p14:modId xmlns:p14="http://schemas.microsoft.com/office/powerpoint/2010/main" val="4213041126"/>
              </p:ext>
            </p:extLst>
          </p:nvPr>
        </p:nvGraphicFramePr>
        <p:xfrm>
          <a:off x="1042988" y="694653"/>
          <a:ext cx="4013200" cy="4037337"/>
        </p:xfrm>
        <a:graphic>
          <a:graphicData uri="http://schemas.openxmlformats.org/drawingml/2006/table">
            <a:tbl>
              <a:tblPr/>
              <a:tblGrid>
                <a:gridCol w="1976437">
                  <a:extLst>
                    <a:ext uri="{9D8B030D-6E8A-4147-A177-3AD203B41FA5}">
                      <a16:colId xmlns:a16="http://schemas.microsoft.com/office/drawing/2014/main" val="20000"/>
                    </a:ext>
                  </a:extLst>
                </a:gridCol>
                <a:gridCol w="2036763">
                  <a:extLst>
                    <a:ext uri="{9D8B030D-6E8A-4147-A177-3AD203B41FA5}">
                      <a16:colId xmlns:a16="http://schemas.microsoft.com/office/drawing/2014/main" val="20001"/>
                    </a:ext>
                  </a:extLst>
                </a:gridCol>
              </a:tblGrid>
              <a:tr h="30359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69683" name="Text Box 550"/>
          <p:cNvSpPr txBox="1">
            <a:spLocks noChangeArrowheads="1"/>
          </p:cNvSpPr>
          <p:nvPr/>
        </p:nvSpPr>
        <p:spPr bwMode="auto">
          <a:xfrm>
            <a:off x="5300663" y="1706563"/>
            <a:ext cx="3447801"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60000"/>
              </a:lnSpc>
              <a:buSzPct val="100000"/>
              <a:buFont typeface="Wingdings" pitchFamily="2" charset="2"/>
              <a:buChar char="n"/>
            </a:pPr>
            <a:r>
              <a:rPr lang="zh-CN" altLang="en-US" sz="2000" b="1" dirty="0">
                <a:latin typeface="Times New Roman" pitchFamily="18" charset="0"/>
              </a:rPr>
              <a:t>假设</a:t>
            </a:r>
            <a:r>
              <a:rPr lang="en-US" altLang="zh-CN" sz="2000" b="1" dirty="0">
                <a:latin typeface="Times New Roman" pitchFamily="18" charset="0"/>
              </a:rPr>
              <a:t>A</a:t>
            </a:r>
            <a:r>
              <a:rPr lang="zh-CN" altLang="en-US" sz="2000" b="1" dirty="0">
                <a:latin typeface="Times New Roman" pitchFamily="18" charset="0"/>
              </a:rPr>
              <a:t>、</a:t>
            </a:r>
            <a:r>
              <a:rPr lang="en-US" altLang="zh-CN" sz="2000" b="1" dirty="0">
                <a:latin typeface="Times New Roman" pitchFamily="18" charset="0"/>
              </a:rPr>
              <a:t>B</a:t>
            </a:r>
            <a:r>
              <a:rPr lang="zh-CN" altLang="en-US" sz="2000" b="1" dirty="0">
                <a:latin typeface="Times New Roman" pitchFamily="18" charset="0"/>
              </a:rPr>
              <a:t>的初值均为</a:t>
            </a:r>
            <a:r>
              <a:rPr lang="en-US" altLang="zh-CN" sz="2000" b="1" dirty="0">
                <a:latin typeface="Times New Roman" pitchFamily="18" charset="0"/>
              </a:rPr>
              <a:t>2</a:t>
            </a:r>
            <a:r>
              <a:rPr lang="zh-CN" altLang="en-US" sz="2000" b="1" dirty="0">
                <a:latin typeface="Times New Roman" pitchFamily="18" charset="0"/>
              </a:rPr>
              <a:t>。</a:t>
            </a:r>
          </a:p>
          <a:p>
            <a:pPr marL="342900" indent="-342900">
              <a:lnSpc>
                <a:spcPct val="160000"/>
              </a:lnSpc>
              <a:buSzPct val="100000"/>
              <a:buFont typeface="Wingdings" pitchFamily="2" charset="2"/>
              <a:buChar char="n"/>
            </a:pPr>
            <a:r>
              <a:rPr lang="zh-CN" altLang="en-US" sz="2000" b="1" dirty="0">
                <a:latin typeface="Times New Roman" pitchFamily="18" charset="0"/>
              </a:rPr>
              <a:t>按</a:t>
            </a:r>
            <a:r>
              <a:rPr lang="en-US" altLang="zh-CN" sz="2000" b="1" dirty="0">
                <a:latin typeface="Times New Roman" pitchFamily="18" charset="0"/>
              </a:rPr>
              <a:t>T</a:t>
            </a:r>
            <a:r>
              <a:rPr lang="en-US" altLang="zh-CN" sz="2000" b="1" baseline="-25000" dirty="0">
                <a:latin typeface="Times New Roman" pitchFamily="18" charset="0"/>
              </a:rPr>
              <a:t>1</a:t>
            </a:r>
            <a:r>
              <a:rPr lang="en-US" altLang="zh-CN" sz="2000" b="1" dirty="0">
                <a:latin typeface="Times New Roman" pitchFamily="18" charset="0"/>
              </a:rPr>
              <a:t>→T</a:t>
            </a:r>
            <a:r>
              <a:rPr lang="en-US" altLang="zh-CN" sz="2000" b="1" baseline="-25000" dirty="0">
                <a:latin typeface="Times New Roman" pitchFamily="18" charset="0"/>
              </a:rPr>
              <a:t>2</a:t>
            </a:r>
            <a:r>
              <a:rPr lang="zh-CN" altLang="en-US" sz="2000" b="1" dirty="0">
                <a:latin typeface="Times New Roman" pitchFamily="18" charset="0"/>
              </a:rPr>
              <a:t>次序执行结果为</a:t>
            </a:r>
            <a:r>
              <a:rPr lang="en-US" altLang="zh-CN" sz="2000" b="1" dirty="0">
                <a:solidFill>
                  <a:srgbClr val="FF0000"/>
                </a:solidFill>
                <a:latin typeface="Times New Roman" pitchFamily="18" charset="0"/>
              </a:rPr>
              <a:t>A=3</a:t>
            </a:r>
            <a:r>
              <a:rPr lang="zh-CN" altLang="en-US" sz="2000" b="1" dirty="0">
                <a:solidFill>
                  <a:srgbClr val="FF0000"/>
                </a:solidFill>
                <a:latin typeface="Times New Roman" pitchFamily="18" charset="0"/>
              </a:rPr>
              <a:t>，</a:t>
            </a:r>
            <a:r>
              <a:rPr lang="en-US" altLang="zh-CN" sz="2000" b="1" dirty="0">
                <a:solidFill>
                  <a:srgbClr val="FF0000"/>
                </a:solidFill>
                <a:latin typeface="Times New Roman" pitchFamily="18" charset="0"/>
              </a:rPr>
              <a:t>B=4 </a:t>
            </a:r>
          </a:p>
          <a:p>
            <a:pPr marL="342900" indent="-342900">
              <a:lnSpc>
                <a:spcPct val="160000"/>
              </a:lnSpc>
              <a:buSzPct val="100000"/>
              <a:buFont typeface="Wingdings" pitchFamily="2" charset="2"/>
              <a:buChar char="n"/>
            </a:pPr>
            <a:r>
              <a:rPr lang="zh-CN" altLang="en-US" b="1" dirty="0">
                <a:latin typeface="Times New Roman" pitchFamily="18" charset="0"/>
              </a:rPr>
              <a:t>串行调度策略，正确的调度 </a:t>
            </a:r>
          </a:p>
        </p:txBody>
      </p:sp>
      <p:cxnSp>
        <p:nvCxnSpPr>
          <p:cNvPr id="3" name="直接连接符 2"/>
          <p:cNvCxnSpPr/>
          <p:nvPr/>
        </p:nvCxnSpPr>
        <p:spPr bwMode="auto">
          <a:xfrm>
            <a:off x="1114996" y="1275606"/>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8" name="直接连接符 7"/>
          <p:cNvCxnSpPr/>
          <p:nvPr/>
        </p:nvCxnSpPr>
        <p:spPr bwMode="auto">
          <a:xfrm>
            <a:off x="1115616" y="1491630"/>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1115616" y="1779662"/>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1115616" y="2067694"/>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1115616" y="2283718"/>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5" name="直接连接符 14"/>
          <p:cNvCxnSpPr/>
          <p:nvPr/>
        </p:nvCxnSpPr>
        <p:spPr bwMode="auto">
          <a:xfrm>
            <a:off x="1115616" y="2571750"/>
            <a:ext cx="396044" cy="0"/>
          </a:xfrm>
          <a:prstGeom prst="line">
            <a:avLst/>
          </a:prstGeom>
          <a:noFill/>
          <a:ln w="28575" cap="flat" cmpd="sng" algn="ctr">
            <a:solidFill>
              <a:srgbClr val="FF0000"/>
            </a:solidFill>
            <a:prstDash val="solid"/>
            <a:round/>
            <a:headEnd type="none" w="med" len="med"/>
            <a:tailEnd type="none" w="med" len="med"/>
          </a:ln>
          <a:effectLst/>
        </p:spPr>
      </p:cxnSp>
      <p:cxnSp>
        <p:nvCxnSpPr>
          <p:cNvPr id="17" name="直接连接符 16"/>
          <p:cNvCxnSpPr/>
          <p:nvPr/>
        </p:nvCxnSpPr>
        <p:spPr bwMode="auto">
          <a:xfrm>
            <a:off x="1115616" y="2859782"/>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0" name="直接连接符 19"/>
          <p:cNvCxnSpPr/>
          <p:nvPr/>
        </p:nvCxnSpPr>
        <p:spPr bwMode="auto">
          <a:xfrm>
            <a:off x="3059832" y="3147814"/>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21" name="直接连接符 20"/>
          <p:cNvCxnSpPr/>
          <p:nvPr/>
        </p:nvCxnSpPr>
        <p:spPr bwMode="auto">
          <a:xfrm>
            <a:off x="3060452" y="3363838"/>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2" name="直接连接符 21"/>
          <p:cNvCxnSpPr/>
          <p:nvPr/>
        </p:nvCxnSpPr>
        <p:spPr bwMode="auto">
          <a:xfrm>
            <a:off x="3131220" y="3651870"/>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23" name="直接连接符 22"/>
          <p:cNvCxnSpPr/>
          <p:nvPr/>
        </p:nvCxnSpPr>
        <p:spPr bwMode="auto">
          <a:xfrm>
            <a:off x="3060452" y="3939902"/>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24" name="直接连接符 23"/>
          <p:cNvCxnSpPr/>
          <p:nvPr/>
        </p:nvCxnSpPr>
        <p:spPr bwMode="auto">
          <a:xfrm>
            <a:off x="3060452" y="4155926"/>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5" name="直接连接符 24"/>
          <p:cNvCxnSpPr/>
          <p:nvPr/>
        </p:nvCxnSpPr>
        <p:spPr bwMode="auto">
          <a:xfrm>
            <a:off x="3095836" y="4443958"/>
            <a:ext cx="396044" cy="0"/>
          </a:xfrm>
          <a:prstGeom prst="line">
            <a:avLst/>
          </a:prstGeom>
          <a:noFill/>
          <a:ln w="28575" cap="flat" cmpd="sng" algn="ctr">
            <a:solidFill>
              <a:srgbClr val="FF0000"/>
            </a:solidFill>
            <a:prstDash val="solid"/>
            <a:round/>
            <a:headEnd type="none" w="med" len="med"/>
            <a:tailEnd type="none" w="med" len="med"/>
          </a:ln>
          <a:effectLst/>
        </p:spPr>
      </p:cxnSp>
      <p:cxnSp>
        <p:nvCxnSpPr>
          <p:cNvPr id="26" name="直接连接符 25"/>
          <p:cNvCxnSpPr/>
          <p:nvPr/>
        </p:nvCxnSpPr>
        <p:spPr bwMode="auto">
          <a:xfrm>
            <a:off x="3060452" y="4731990"/>
            <a:ext cx="792088"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411803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22" presetClass="entr" presetSubtype="8"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par>
                                <p:cTn id="29" presetID="22" presetClass="entr" presetSubtype="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2"/>
                                        </p:tgtEl>
                                      </p:cBhvr>
                                    </p:animEffect>
                                    <p:set>
                                      <p:cBhvr>
                                        <p:cTn id="36" dur="1" fill="hold">
                                          <p:stCondLst>
                                            <p:cond delay="499"/>
                                          </p:stCondLst>
                                        </p:cTn>
                                        <p:tgtEl>
                                          <p:spTgt spid="12"/>
                                        </p:tgtEl>
                                        <p:attrNameLst>
                                          <p:attrName>style.visibility</p:attrName>
                                        </p:attrNameLst>
                                      </p:cBhvr>
                                      <p:to>
                                        <p:strVal val="hidden"/>
                                      </p:to>
                                    </p:set>
                                  </p:childTnLst>
                                </p:cTn>
                              </p:par>
                              <p:par>
                                <p:cTn id="37" presetID="2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3"/>
                                        </p:tgtEl>
                                      </p:cBhvr>
                                    </p:animEffect>
                                    <p:set>
                                      <p:cBhvr>
                                        <p:cTn id="44" dur="1" fill="hold">
                                          <p:stCondLst>
                                            <p:cond delay="499"/>
                                          </p:stCondLst>
                                        </p:cTn>
                                        <p:tgtEl>
                                          <p:spTgt spid="1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par>
                                <p:cTn id="53" presetID="22" presetClass="entr" presetSubtype="8"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ipe(left)">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7"/>
                                        </p:tgtEl>
                                      </p:cBhvr>
                                    </p:animEffect>
                                    <p:set>
                                      <p:cBhvr>
                                        <p:cTn id="60" dur="1" fill="hold">
                                          <p:stCondLst>
                                            <p:cond delay="499"/>
                                          </p:stCondLst>
                                        </p:cTn>
                                        <p:tgtEl>
                                          <p:spTgt spid="17"/>
                                        </p:tgtEl>
                                        <p:attrNameLst>
                                          <p:attrName>style.visibility</p:attrName>
                                        </p:attrNameLst>
                                      </p:cBhvr>
                                      <p:to>
                                        <p:strVal val="hidden"/>
                                      </p:to>
                                    </p:set>
                                  </p:childTnLst>
                                </p:cTn>
                              </p:par>
                              <p:par>
                                <p:cTn id="61" presetID="22" presetClass="entr" presetSubtype="8"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20"/>
                                        </p:tgtEl>
                                      </p:cBhvr>
                                    </p:animEffect>
                                    <p:set>
                                      <p:cBhvr>
                                        <p:cTn id="68" dur="1" fill="hold">
                                          <p:stCondLst>
                                            <p:cond delay="499"/>
                                          </p:stCondLst>
                                        </p:cTn>
                                        <p:tgtEl>
                                          <p:spTgt spid="20"/>
                                        </p:tgtEl>
                                        <p:attrNameLst>
                                          <p:attrName>style.visibility</p:attrName>
                                        </p:attrNameLst>
                                      </p:cBhvr>
                                      <p:to>
                                        <p:strVal val="hidden"/>
                                      </p:to>
                                    </p:set>
                                  </p:childTnLst>
                                </p:cTn>
                              </p:par>
                              <p:par>
                                <p:cTn id="69" presetID="22" presetClass="entr" presetSubtype="8"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left)">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21"/>
                                        </p:tgtEl>
                                      </p:cBhvr>
                                    </p:animEffect>
                                    <p:set>
                                      <p:cBhvr>
                                        <p:cTn id="76" dur="1" fill="hold">
                                          <p:stCondLst>
                                            <p:cond delay="499"/>
                                          </p:stCondLst>
                                        </p:cTn>
                                        <p:tgtEl>
                                          <p:spTgt spid="21"/>
                                        </p:tgtEl>
                                        <p:attrNameLst>
                                          <p:attrName>style.visibility</p:attrName>
                                        </p:attrNameLst>
                                      </p:cBhvr>
                                      <p:to>
                                        <p:strVal val="hidden"/>
                                      </p:to>
                                    </p:set>
                                  </p:childTnLst>
                                </p:cTn>
                              </p:par>
                              <p:par>
                                <p:cTn id="77" presetID="22" presetClass="entr" presetSubtype="8" fill="hold"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left)">
                                      <p:cBhvr>
                                        <p:cTn id="79" dur="500"/>
                                        <p:tgtEl>
                                          <p:spTgt spid="2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22"/>
                                        </p:tgtEl>
                                      </p:cBhvr>
                                    </p:animEffect>
                                    <p:set>
                                      <p:cBhvr>
                                        <p:cTn id="84" dur="1" fill="hold">
                                          <p:stCondLst>
                                            <p:cond delay="499"/>
                                          </p:stCondLst>
                                        </p:cTn>
                                        <p:tgtEl>
                                          <p:spTgt spid="22"/>
                                        </p:tgtEl>
                                        <p:attrNameLst>
                                          <p:attrName>style.visibility</p:attrName>
                                        </p:attrNameLst>
                                      </p:cBhvr>
                                      <p:to>
                                        <p:strVal val="hidden"/>
                                      </p:to>
                                    </p:set>
                                  </p:childTnLst>
                                </p:cTn>
                              </p:par>
                              <p:par>
                                <p:cTn id="85" presetID="22" presetClass="entr" presetSubtype="8" fill="hold"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left)">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23"/>
                                        </p:tgtEl>
                                      </p:cBhvr>
                                    </p:animEffect>
                                    <p:set>
                                      <p:cBhvr>
                                        <p:cTn id="92" dur="1" fill="hold">
                                          <p:stCondLst>
                                            <p:cond delay="499"/>
                                          </p:stCondLst>
                                        </p:cTn>
                                        <p:tgtEl>
                                          <p:spTgt spid="23"/>
                                        </p:tgtEl>
                                        <p:attrNameLst>
                                          <p:attrName>style.visibility</p:attrName>
                                        </p:attrNameLst>
                                      </p:cBhvr>
                                      <p:to>
                                        <p:strVal val="hidden"/>
                                      </p:to>
                                    </p:set>
                                  </p:childTnLst>
                                </p:cTn>
                              </p:par>
                              <p:par>
                                <p:cTn id="93" presetID="22" presetClass="entr" presetSubtype="8" fill="hold"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left)">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24"/>
                                        </p:tgtEl>
                                      </p:cBhvr>
                                    </p:animEffect>
                                    <p:set>
                                      <p:cBhvr>
                                        <p:cTn id="100" dur="1" fill="hold">
                                          <p:stCondLst>
                                            <p:cond delay="499"/>
                                          </p:stCondLst>
                                        </p:cTn>
                                        <p:tgtEl>
                                          <p:spTgt spid="24"/>
                                        </p:tgtEl>
                                        <p:attrNameLst>
                                          <p:attrName>style.visibility</p:attrName>
                                        </p:attrNameLst>
                                      </p:cBhvr>
                                      <p:to>
                                        <p:strVal val="hidden"/>
                                      </p:to>
                                    </p:set>
                                  </p:childTnLst>
                                </p:cTn>
                              </p:par>
                              <p:par>
                                <p:cTn id="101" presetID="22" presetClass="entr" presetSubtype="8"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animEffect transition="in" filter="wipe(left)">
                                      <p:cBhvr>
                                        <p:cTn id="103" dur="500"/>
                                        <p:tgtEl>
                                          <p:spTgt spid="25"/>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500"/>
                                        <p:tgtEl>
                                          <p:spTgt spid="25"/>
                                        </p:tgtEl>
                                      </p:cBhvr>
                                    </p:animEffect>
                                    <p:set>
                                      <p:cBhvr>
                                        <p:cTn id="108" dur="1" fill="hold">
                                          <p:stCondLst>
                                            <p:cond delay="499"/>
                                          </p:stCondLst>
                                        </p:cTn>
                                        <p:tgtEl>
                                          <p:spTgt spid="25"/>
                                        </p:tgtEl>
                                        <p:attrNameLst>
                                          <p:attrName>style.visibility</p:attrName>
                                        </p:attrNameLst>
                                      </p:cBhvr>
                                      <p:to>
                                        <p:strVal val="hidden"/>
                                      </p:to>
                                    </p:set>
                                  </p:childTnLst>
                                </p:cTn>
                              </p:par>
                              <p:par>
                                <p:cTn id="109" presetID="22" presetClass="entr" presetSubtype="8" fill="hold" nodeType="with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left)">
                                      <p:cBhvr>
                                        <p:cTn id="111" dur="500"/>
                                        <p:tgtEl>
                                          <p:spTgt spid="26"/>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26"/>
                                        </p:tgtEl>
                                      </p:cBhvr>
                                    </p:animEffect>
                                    <p:set>
                                      <p:cBhvr>
                                        <p:cTn id="116" dur="1" fill="hold">
                                          <p:stCondLst>
                                            <p:cond delay="499"/>
                                          </p:stCondLst>
                                        </p:cTn>
                                        <p:tgtEl>
                                          <p:spTgt spid="26"/>
                                        </p:tgtEl>
                                        <p:attrNameLst>
                                          <p:attrName>style.visibility</p:attrName>
                                        </p:attrNameLst>
                                      </p:cBhvr>
                                      <p:to>
                                        <p:strVal val="hidden"/>
                                      </p:to>
                                    </p:set>
                                  </p:childTnLst>
                                </p:cTn>
                              </p:par>
                              <p:par>
                                <p:cTn id="117" presetID="22" presetClass="entr" presetSubtype="8" fill="hold" nodeType="withEffect">
                                  <p:stCondLst>
                                    <p:cond delay="0"/>
                                  </p:stCondLst>
                                  <p:childTnLst>
                                    <p:set>
                                      <p:cBhvr>
                                        <p:cTn id="118" dur="1" fill="hold">
                                          <p:stCondLst>
                                            <p:cond delay="0"/>
                                          </p:stCondLst>
                                        </p:cTn>
                                        <p:tgtEl>
                                          <p:spTgt spid="69683">
                                            <p:txEl>
                                              <p:pRg st="1" end="1"/>
                                            </p:txEl>
                                          </p:spTgt>
                                        </p:tgtEl>
                                        <p:attrNameLst>
                                          <p:attrName>style.visibility</p:attrName>
                                        </p:attrNameLst>
                                      </p:cBhvr>
                                      <p:to>
                                        <p:strVal val="visible"/>
                                      </p:to>
                                    </p:set>
                                    <p:animEffect transition="in" filter="wipe(left)">
                                      <p:cBhvr>
                                        <p:cTn id="119" dur="500"/>
                                        <p:tgtEl>
                                          <p:spTgt spid="69683">
                                            <p:txEl>
                                              <p:pRg st="1" end="1"/>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69683">
                                            <p:txEl>
                                              <p:pRg st="2" end="2"/>
                                            </p:txEl>
                                          </p:spTgt>
                                        </p:tgtEl>
                                        <p:attrNameLst>
                                          <p:attrName>style.visibility</p:attrName>
                                        </p:attrNameLst>
                                      </p:cBhvr>
                                      <p:to>
                                        <p:strVal val="visible"/>
                                      </p:to>
                                    </p:set>
                                    <p:animEffect transition="in" filter="wipe(left)">
                                      <p:cBhvr>
                                        <p:cTn id="124" dur="500"/>
                                        <p:tgtEl>
                                          <p:spTgt spid="69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a:t>串行调度</a:t>
            </a:r>
            <a:r>
              <a:rPr lang="en-US" altLang="zh-CN" sz="3600"/>
              <a:t>,</a:t>
            </a:r>
            <a:r>
              <a:rPr lang="zh-CN" altLang="en-US" sz="3600"/>
              <a:t>正确的调度</a:t>
            </a:r>
          </a:p>
        </p:txBody>
      </p:sp>
      <p:graphicFrame>
        <p:nvGraphicFramePr>
          <p:cNvPr id="70659" name="Group 3"/>
          <p:cNvGraphicFramePr>
            <a:graphicFrameLocks noGrp="1"/>
          </p:cNvGraphicFramePr>
          <p:nvPr>
            <p:ph idx="4294967295"/>
            <p:extLst>
              <p:ext uri="{D42A27DB-BD31-4B8C-83A1-F6EECF244321}">
                <p14:modId xmlns:p14="http://schemas.microsoft.com/office/powerpoint/2010/main" val="951068885"/>
              </p:ext>
            </p:extLst>
          </p:nvPr>
        </p:nvGraphicFramePr>
        <p:xfrm>
          <a:off x="827088" y="709154"/>
          <a:ext cx="3816350" cy="4022836"/>
        </p:xfrm>
        <a:graphic>
          <a:graphicData uri="http://schemas.openxmlformats.org/drawingml/2006/table">
            <a:tbl>
              <a:tblPr/>
              <a:tblGrid>
                <a:gridCol w="1906587">
                  <a:extLst>
                    <a:ext uri="{9D8B030D-6E8A-4147-A177-3AD203B41FA5}">
                      <a16:colId xmlns:a16="http://schemas.microsoft.com/office/drawing/2014/main" val="20000"/>
                    </a:ext>
                  </a:extLst>
                </a:gridCol>
                <a:gridCol w="1909763">
                  <a:extLst>
                    <a:ext uri="{9D8B030D-6E8A-4147-A177-3AD203B41FA5}">
                      <a16:colId xmlns:a16="http://schemas.microsoft.com/office/drawing/2014/main" val="20001"/>
                    </a:ext>
                  </a:extLst>
                </a:gridCol>
              </a:tblGrid>
              <a:tr h="28926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A</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B</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Y=R(B)=3</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A=Y+1=4</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0707" name="Text Box 274"/>
          <p:cNvSpPr txBox="1">
            <a:spLocks noChangeArrowheads="1"/>
          </p:cNvSpPr>
          <p:nvPr/>
        </p:nvSpPr>
        <p:spPr bwMode="auto">
          <a:xfrm>
            <a:off x="5300662" y="1708150"/>
            <a:ext cx="3735833"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60000"/>
              </a:lnSpc>
              <a:buSzPct val="100000"/>
              <a:buFont typeface="Wingdings" pitchFamily="2" charset="2"/>
              <a:buChar char="n"/>
            </a:pPr>
            <a:r>
              <a:rPr lang="zh-CN" altLang="en-US" sz="2000" b="1" dirty="0">
                <a:latin typeface="Times New Roman" pitchFamily="18" charset="0"/>
              </a:rPr>
              <a:t>假设</a:t>
            </a:r>
            <a:r>
              <a:rPr lang="en-US" altLang="zh-CN" sz="2000" b="1" dirty="0">
                <a:latin typeface="Times New Roman" pitchFamily="18" charset="0"/>
              </a:rPr>
              <a:t>A</a:t>
            </a:r>
            <a:r>
              <a:rPr lang="zh-CN" altLang="en-US" sz="2000" b="1" dirty="0">
                <a:latin typeface="Times New Roman" pitchFamily="18" charset="0"/>
              </a:rPr>
              <a:t>、</a:t>
            </a:r>
            <a:r>
              <a:rPr lang="en-US" altLang="zh-CN" sz="2000" b="1" dirty="0">
                <a:latin typeface="Times New Roman" pitchFamily="18" charset="0"/>
              </a:rPr>
              <a:t>B</a:t>
            </a:r>
            <a:r>
              <a:rPr lang="zh-CN" altLang="en-US" sz="2000" b="1" dirty="0">
                <a:latin typeface="Times New Roman" pitchFamily="18" charset="0"/>
              </a:rPr>
              <a:t>的初值均为</a:t>
            </a:r>
            <a:r>
              <a:rPr lang="en-US" altLang="zh-CN" sz="2000" b="1" dirty="0">
                <a:latin typeface="Times New Roman" pitchFamily="18" charset="0"/>
              </a:rPr>
              <a:t>2</a:t>
            </a:r>
            <a:r>
              <a:rPr lang="zh-CN" altLang="en-US" sz="2000" b="1" dirty="0">
                <a:latin typeface="Times New Roman" pitchFamily="18" charset="0"/>
              </a:rPr>
              <a:t>。</a:t>
            </a:r>
          </a:p>
          <a:p>
            <a:pPr marL="342900" indent="-342900">
              <a:lnSpc>
                <a:spcPct val="160000"/>
              </a:lnSpc>
              <a:buSzPct val="100000"/>
              <a:buFont typeface="Wingdings" pitchFamily="2" charset="2"/>
              <a:buChar char="n"/>
            </a:pPr>
            <a:r>
              <a:rPr lang="en-US" altLang="zh-CN" sz="2000" b="1" dirty="0">
                <a:latin typeface="Times New Roman" pitchFamily="18" charset="0"/>
              </a:rPr>
              <a:t>T</a:t>
            </a:r>
            <a:r>
              <a:rPr lang="en-US" altLang="zh-CN" sz="2000" b="1" baseline="-25000" dirty="0">
                <a:latin typeface="Times New Roman" pitchFamily="18" charset="0"/>
              </a:rPr>
              <a:t>2</a:t>
            </a:r>
            <a:r>
              <a:rPr lang="en-US" altLang="zh-CN" sz="2000" b="1" dirty="0">
                <a:latin typeface="Times New Roman" pitchFamily="18" charset="0"/>
              </a:rPr>
              <a:t>→T</a:t>
            </a:r>
            <a:r>
              <a:rPr lang="en-US" altLang="zh-CN" sz="2000" b="1" baseline="-25000" dirty="0">
                <a:latin typeface="Times New Roman" pitchFamily="18" charset="0"/>
              </a:rPr>
              <a:t>1</a:t>
            </a:r>
            <a:r>
              <a:rPr lang="zh-CN" altLang="en-US" sz="2000" b="1" dirty="0">
                <a:latin typeface="Times New Roman" pitchFamily="18" charset="0"/>
              </a:rPr>
              <a:t>次序执行结果为</a:t>
            </a:r>
            <a:endParaRPr lang="en-US" altLang="zh-CN" sz="2000" b="1" dirty="0">
              <a:latin typeface="Times New Roman" pitchFamily="18" charset="0"/>
            </a:endParaRPr>
          </a:p>
          <a:p>
            <a:pPr>
              <a:lnSpc>
                <a:spcPct val="160000"/>
              </a:lnSpc>
              <a:buSzPct val="100000"/>
            </a:pPr>
            <a:r>
              <a:rPr lang="en-US" altLang="zh-CN" sz="2000" b="1" dirty="0">
                <a:solidFill>
                  <a:srgbClr val="FF0000"/>
                </a:solidFill>
                <a:latin typeface="Times New Roman" pitchFamily="18" charset="0"/>
              </a:rPr>
              <a:t>      B=3</a:t>
            </a:r>
            <a:r>
              <a:rPr lang="zh-CN" altLang="en-US" sz="2000" b="1" dirty="0">
                <a:solidFill>
                  <a:srgbClr val="FF0000"/>
                </a:solidFill>
                <a:latin typeface="Times New Roman" pitchFamily="18" charset="0"/>
              </a:rPr>
              <a:t>，</a:t>
            </a:r>
            <a:r>
              <a:rPr lang="en-US" altLang="zh-CN" sz="2000" b="1" dirty="0">
                <a:solidFill>
                  <a:srgbClr val="FF0000"/>
                </a:solidFill>
                <a:latin typeface="Times New Roman" pitchFamily="18" charset="0"/>
              </a:rPr>
              <a:t>A=4 </a:t>
            </a:r>
          </a:p>
          <a:p>
            <a:pPr marL="342900" indent="-342900">
              <a:lnSpc>
                <a:spcPct val="160000"/>
              </a:lnSpc>
              <a:buSzPct val="100000"/>
              <a:buFont typeface="Wingdings" pitchFamily="2" charset="2"/>
              <a:buChar char="n"/>
            </a:pPr>
            <a:r>
              <a:rPr lang="zh-CN" altLang="en-US" sz="2000" b="1" dirty="0">
                <a:latin typeface="Times New Roman" pitchFamily="18" charset="0"/>
              </a:rPr>
              <a:t>串行调度策略，正确的调度 </a:t>
            </a:r>
          </a:p>
        </p:txBody>
      </p:sp>
      <p:cxnSp>
        <p:nvCxnSpPr>
          <p:cNvPr id="6" name="直接连接符 5"/>
          <p:cNvCxnSpPr/>
          <p:nvPr/>
        </p:nvCxnSpPr>
        <p:spPr bwMode="auto">
          <a:xfrm>
            <a:off x="2771800" y="1275606"/>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7" name="直接连接符 6"/>
          <p:cNvCxnSpPr/>
          <p:nvPr/>
        </p:nvCxnSpPr>
        <p:spPr bwMode="auto">
          <a:xfrm>
            <a:off x="2771800" y="1491630"/>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8" name="直接连接符 7"/>
          <p:cNvCxnSpPr/>
          <p:nvPr/>
        </p:nvCxnSpPr>
        <p:spPr bwMode="auto">
          <a:xfrm>
            <a:off x="2844428" y="1779662"/>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9" name="直接连接符 8"/>
          <p:cNvCxnSpPr/>
          <p:nvPr/>
        </p:nvCxnSpPr>
        <p:spPr bwMode="auto">
          <a:xfrm>
            <a:off x="2771800" y="2067694"/>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2771800" y="2283718"/>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2807804" y="2571750"/>
            <a:ext cx="396044" cy="0"/>
          </a:xfrm>
          <a:prstGeom prst="line">
            <a:avLst/>
          </a:prstGeom>
          <a:no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2771800" y="2859782"/>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899592" y="3147814"/>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14" name="直接连接符 13"/>
          <p:cNvCxnSpPr/>
          <p:nvPr/>
        </p:nvCxnSpPr>
        <p:spPr bwMode="auto">
          <a:xfrm>
            <a:off x="900212" y="3363838"/>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5" name="直接连接符 14"/>
          <p:cNvCxnSpPr/>
          <p:nvPr/>
        </p:nvCxnSpPr>
        <p:spPr bwMode="auto">
          <a:xfrm>
            <a:off x="900212" y="3651870"/>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16" name="直接连接符 15"/>
          <p:cNvCxnSpPr/>
          <p:nvPr/>
        </p:nvCxnSpPr>
        <p:spPr bwMode="auto">
          <a:xfrm>
            <a:off x="900212" y="3939902"/>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17" name="直接连接符 16"/>
          <p:cNvCxnSpPr/>
          <p:nvPr/>
        </p:nvCxnSpPr>
        <p:spPr bwMode="auto">
          <a:xfrm>
            <a:off x="900212" y="4155926"/>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18" name="直接连接符 17"/>
          <p:cNvCxnSpPr/>
          <p:nvPr/>
        </p:nvCxnSpPr>
        <p:spPr bwMode="auto">
          <a:xfrm>
            <a:off x="900212" y="4443958"/>
            <a:ext cx="396044" cy="0"/>
          </a:xfrm>
          <a:prstGeom prst="line">
            <a:avLst/>
          </a:prstGeom>
          <a:noFill/>
          <a:ln w="28575" cap="flat" cmpd="sng" algn="ctr">
            <a:solidFill>
              <a:srgbClr val="FF0000"/>
            </a:solidFill>
            <a:prstDash val="solid"/>
            <a:round/>
            <a:headEnd type="none" w="med" len="med"/>
            <a:tailEnd type="none" w="med" len="med"/>
          </a:ln>
          <a:effectLst/>
        </p:spPr>
      </p:cxnSp>
      <p:cxnSp>
        <p:nvCxnSpPr>
          <p:cNvPr id="19" name="直接连接符 18"/>
          <p:cNvCxnSpPr/>
          <p:nvPr/>
        </p:nvCxnSpPr>
        <p:spPr bwMode="auto">
          <a:xfrm>
            <a:off x="900212" y="4731990"/>
            <a:ext cx="792088"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84340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2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22" presetClass="entr" presetSubtype="8"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22" presetClass="entr" presetSubtype="8"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par>
                                <p:cTn id="53" presetID="22" presetClass="entr" presetSubtype="8"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par>
                                <p:cTn id="61" presetID="22" presetClass="entr" presetSubtype="8"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22" presetClass="entr" presetSubtype="8"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14"/>
                                        </p:tgtEl>
                                      </p:cBhvr>
                                    </p:animEffect>
                                    <p:set>
                                      <p:cBhvr>
                                        <p:cTn id="76" dur="1" fill="hold">
                                          <p:stCondLst>
                                            <p:cond delay="499"/>
                                          </p:stCondLst>
                                        </p:cTn>
                                        <p:tgtEl>
                                          <p:spTgt spid="14"/>
                                        </p:tgtEl>
                                        <p:attrNameLst>
                                          <p:attrName>style.visibility</p:attrName>
                                        </p:attrNameLst>
                                      </p:cBhvr>
                                      <p:to>
                                        <p:strVal val="hidden"/>
                                      </p:to>
                                    </p:set>
                                  </p:childTnLst>
                                </p:cTn>
                              </p:par>
                              <p:par>
                                <p:cTn id="77" presetID="22" presetClass="entr" presetSubtype="8"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15"/>
                                        </p:tgtEl>
                                      </p:cBhvr>
                                    </p:animEffect>
                                    <p:set>
                                      <p:cBhvr>
                                        <p:cTn id="84" dur="1" fill="hold">
                                          <p:stCondLst>
                                            <p:cond delay="499"/>
                                          </p:stCondLst>
                                        </p:cTn>
                                        <p:tgtEl>
                                          <p:spTgt spid="15"/>
                                        </p:tgtEl>
                                        <p:attrNameLst>
                                          <p:attrName>style.visibility</p:attrName>
                                        </p:attrNameLst>
                                      </p:cBhvr>
                                      <p:to>
                                        <p:strVal val="hidden"/>
                                      </p:to>
                                    </p:set>
                                  </p:childTnLst>
                                </p:cTn>
                              </p:par>
                              <p:par>
                                <p:cTn id="85" presetID="22" presetClass="entr" presetSubtype="8"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ipe(left)">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par>
                                <p:cTn id="93" presetID="22" presetClass="entr" presetSubtype="8" fill="hold"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wipe(left)">
                                      <p:cBhvr>
                                        <p:cTn id="95" dur="500"/>
                                        <p:tgtEl>
                                          <p:spTgt spid="1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17"/>
                                        </p:tgtEl>
                                      </p:cBhvr>
                                    </p:animEffect>
                                    <p:set>
                                      <p:cBhvr>
                                        <p:cTn id="100" dur="1" fill="hold">
                                          <p:stCondLst>
                                            <p:cond delay="499"/>
                                          </p:stCondLst>
                                        </p:cTn>
                                        <p:tgtEl>
                                          <p:spTgt spid="17"/>
                                        </p:tgtEl>
                                        <p:attrNameLst>
                                          <p:attrName>style.visibility</p:attrName>
                                        </p:attrNameLst>
                                      </p:cBhvr>
                                      <p:to>
                                        <p:strVal val="hidden"/>
                                      </p:to>
                                    </p:set>
                                  </p:childTnLst>
                                </p:cTn>
                              </p:par>
                              <p:par>
                                <p:cTn id="101" presetID="22" presetClass="entr" presetSubtype="8" fill="hold"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left)">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22" presetClass="entr" presetSubtype="8" fill="hold" nodeType="with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wipe(left)">
                                      <p:cBhvr>
                                        <p:cTn id="111" dur="500"/>
                                        <p:tgtEl>
                                          <p:spTgt spid="1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par>
                                <p:cTn id="117" presetID="22" presetClass="entr" presetSubtype="8" fill="hold" nodeType="withEffect">
                                  <p:stCondLst>
                                    <p:cond delay="0"/>
                                  </p:stCondLst>
                                  <p:childTnLst>
                                    <p:set>
                                      <p:cBhvr>
                                        <p:cTn id="118" dur="1" fill="hold">
                                          <p:stCondLst>
                                            <p:cond delay="0"/>
                                          </p:stCondLst>
                                        </p:cTn>
                                        <p:tgtEl>
                                          <p:spTgt spid="70707">
                                            <p:txEl>
                                              <p:pRg st="1" end="1"/>
                                            </p:txEl>
                                          </p:spTgt>
                                        </p:tgtEl>
                                        <p:attrNameLst>
                                          <p:attrName>style.visibility</p:attrName>
                                        </p:attrNameLst>
                                      </p:cBhvr>
                                      <p:to>
                                        <p:strVal val="visible"/>
                                      </p:to>
                                    </p:set>
                                    <p:animEffect transition="in" filter="wipe(left)">
                                      <p:cBhvr>
                                        <p:cTn id="119" dur="500"/>
                                        <p:tgtEl>
                                          <p:spTgt spid="70707">
                                            <p:txEl>
                                              <p:pRg st="1" end="1"/>
                                            </p:txEl>
                                          </p:spTgt>
                                        </p:tgtEl>
                                      </p:cBhvr>
                                    </p:animEffect>
                                  </p:childTnLst>
                                </p:cTn>
                              </p:par>
                              <p:par>
                                <p:cTn id="120" presetID="22" presetClass="entr" presetSubtype="8" fill="hold" nodeType="withEffect">
                                  <p:stCondLst>
                                    <p:cond delay="0"/>
                                  </p:stCondLst>
                                  <p:childTnLst>
                                    <p:set>
                                      <p:cBhvr>
                                        <p:cTn id="121" dur="1" fill="hold">
                                          <p:stCondLst>
                                            <p:cond delay="0"/>
                                          </p:stCondLst>
                                        </p:cTn>
                                        <p:tgtEl>
                                          <p:spTgt spid="70707">
                                            <p:txEl>
                                              <p:pRg st="2" end="2"/>
                                            </p:txEl>
                                          </p:spTgt>
                                        </p:tgtEl>
                                        <p:attrNameLst>
                                          <p:attrName>style.visibility</p:attrName>
                                        </p:attrNameLst>
                                      </p:cBhvr>
                                      <p:to>
                                        <p:strVal val="visible"/>
                                      </p:to>
                                    </p:set>
                                    <p:animEffect transition="in" filter="wipe(left)">
                                      <p:cBhvr>
                                        <p:cTn id="122" dur="500"/>
                                        <p:tgtEl>
                                          <p:spTgt spid="70707">
                                            <p:txEl>
                                              <p:pRg st="2" end="2"/>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70707">
                                            <p:txEl>
                                              <p:pRg st="3" end="3"/>
                                            </p:txEl>
                                          </p:spTgt>
                                        </p:tgtEl>
                                        <p:attrNameLst>
                                          <p:attrName>style.visibility</p:attrName>
                                        </p:attrNameLst>
                                      </p:cBhvr>
                                      <p:to>
                                        <p:strVal val="visible"/>
                                      </p:to>
                                    </p:set>
                                    <p:animEffect transition="in" filter="wipe(left)">
                                      <p:cBhvr>
                                        <p:cTn id="127" dur="500"/>
                                        <p:tgtEl>
                                          <p:spTgt spid="70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不可串行化调度，错误的调度</a:t>
            </a:r>
          </a:p>
        </p:txBody>
      </p:sp>
      <p:graphicFrame>
        <p:nvGraphicFramePr>
          <p:cNvPr id="71683" name="Group 3"/>
          <p:cNvGraphicFramePr>
            <a:graphicFrameLocks noGrp="1"/>
          </p:cNvGraphicFramePr>
          <p:nvPr>
            <p:ph idx="4294967295"/>
            <p:extLst>
              <p:ext uri="{D42A27DB-BD31-4B8C-83A1-F6EECF244321}">
                <p14:modId xmlns:p14="http://schemas.microsoft.com/office/powerpoint/2010/main" val="2211516557"/>
              </p:ext>
            </p:extLst>
          </p:nvPr>
        </p:nvGraphicFramePr>
        <p:xfrm>
          <a:off x="539750" y="731490"/>
          <a:ext cx="4824413" cy="4000500"/>
        </p:xfrm>
        <a:graphic>
          <a:graphicData uri="http://schemas.openxmlformats.org/drawingml/2006/table">
            <a:tbl>
              <a:tblPr/>
              <a:tblGrid>
                <a:gridCol w="2409211">
                  <a:extLst>
                    <a:ext uri="{9D8B030D-6E8A-4147-A177-3AD203B41FA5}">
                      <a16:colId xmlns:a16="http://schemas.microsoft.com/office/drawing/2014/main" val="20000"/>
                    </a:ext>
                  </a:extLst>
                </a:gridCol>
                <a:gridCol w="2415202">
                  <a:extLst>
                    <a:ext uri="{9D8B030D-6E8A-4147-A177-3AD203B41FA5}">
                      <a16:colId xmlns:a16="http://schemas.microsoft.com/office/drawing/2014/main" val="20001"/>
                    </a:ext>
                  </a:extLst>
                </a:gridCol>
              </a:tblGrid>
              <a:tr h="2667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A=Y+1=3</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1731" name="Text Box 237"/>
          <p:cNvSpPr txBox="1">
            <a:spLocks noChangeArrowheads="1"/>
          </p:cNvSpPr>
          <p:nvPr/>
        </p:nvSpPr>
        <p:spPr bwMode="auto">
          <a:xfrm>
            <a:off x="5508625" y="1708150"/>
            <a:ext cx="3203575"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70000"/>
              </a:lnSpc>
              <a:buSzPct val="100000"/>
              <a:buFont typeface="Wingdings" pitchFamily="2" charset="2"/>
              <a:buChar char="n"/>
            </a:pPr>
            <a:r>
              <a:rPr lang="zh-CN" altLang="en-US" sz="2000" b="1" dirty="0">
                <a:latin typeface="Times New Roman" pitchFamily="18" charset="0"/>
              </a:rPr>
              <a:t>执行结果</a:t>
            </a:r>
            <a:r>
              <a:rPr lang="en-US" altLang="zh-CN" sz="2000" b="1" dirty="0">
                <a:solidFill>
                  <a:srgbClr val="FF0000"/>
                </a:solidFill>
                <a:latin typeface="Times New Roman" pitchFamily="18" charset="0"/>
              </a:rPr>
              <a:t>A=3</a:t>
            </a:r>
            <a:r>
              <a:rPr lang="zh-CN" altLang="en-US" sz="2000" b="1" dirty="0">
                <a:solidFill>
                  <a:srgbClr val="FF0000"/>
                </a:solidFill>
                <a:latin typeface="Times New Roman" pitchFamily="18" charset="0"/>
              </a:rPr>
              <a:t>，</a:t>
            </a:r>
            <a:r>
              <a:rPr lang="en-US" altLang="zh-CN" sz="2000" b="1" dirty="0">
                <a:solidFill>
                  <a:srgbClr val="FF0000"/>
                </a:solidFill>
                <a:latin typeface="Times New Roman" pitchFamily="18" charset="0"/>
              </a:rPr>
              <a:t>B=3</a:t>
            </a:r>
            <a:r>
              <a:rPr lang="zh-CN" altLang="en-US" sz="2000" b="1" dirty="0">
                <a:latin typeface="Times New Roman" pitchFamily="18" charset="0"/>
              </a:rPr>
              <a:t>，与</a:t>
            </a:r>
            <a:r>
              <a:rPr lang="en-US" altLang="zh-CN" sz="2000" b="1" dirty="0">
                <a:latin typeface="Times New Roman" pitchFamily="18" charset="0"/>
              </a:rPr>
              <a:t>(a)</a:t>
            </a:r>
            <a:r>
              <a:rPr lang="zh-CN" altLang="en-US" sz="2000" b="1" dirty="0">
                <a:latin typeface="Times New Roman" pitchFamily="18" charset="0"/>
              </a:rPr>
              <a:t>、</a:t>
            </a:r>
            <a:r>
              <a:rPr lang="en-US" altLang="zh-CN" sz="2000" b="1" dirty="0">
                <a:latin typeface="Times New Roman" pitchFamily="18" charset="0"/>
              </a:rPr>
              <a:t>(b)</a:t>
            </a:r>
            <a:r>
              <a:rPr lang="zh-CN" altLang="en-US" sz="2000" b="1" dirty="0">
                <a:latin typeface="Times New Roman" pitchFamily="18" charset="0"/>
              </a:rPr>
              <a:t>的结果都不同</a:t>
            </a:r>
          </a:p>
          <a:p>
            <a:pPr marL="342900" indent="-342900">
              <a:lnSpc>
                <a:spcPct val="170000"/>
              </a:lnSpc>
              <a:buSzPct val="100000"/>
              <a:buFont typeface="Wingdings" pitchFamily="2" charset="2"/>
              <a:buChar char="n"/>
            </a:pPr>
            <a:r>
              <a:rPr lang="zh-CN" altLang="en-US" sz="2000" b="1" dirty="0">
                <a:latin typeface="Times New Roman" pitchFamily="18" charset="0"/>
              </a:rPr>
              <a:t>是错误的调度 </a:t>
            </a:r>
          </a:p>
        </p:txBody>
      </p:sp>
      <p:cxnSp>
        <p:nvCxnSpPr>
          <p:cNvPr id="6" name="直接连接符 5"/>
          <p:cNvCxnSpPr/>
          <p:nvPr/>
        </p:nvCxnSpPr>
        <p:spPr bwMode="auto">
          <a:xfrm>
            <a:off x="611560" y="1275606"/>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7" name="直接连接符 6"/>
          <p:cNvCxnSpPr/>
          <p:nvPr/>
        </p:nvCxnSpPr>
        <p:spPr bwMode="auto">
          <a:xfrm>
            <a:off x="612180" y="1491630"/>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8" name="直接连接符 7"/>
          <p:cNvCxnSpPr/>
          <p:nvPr/>
        </p:nvCxnSpPr>
        <p:spPr bwMode="auto">
          <a:xfrm>
            <a:off x="3032233" y="1779662"/>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9" name="直接连接符 8"/>
          <p:cNvCxnSpPr/>
          <p:nvPr/>
        </p:nvCxnSpPr>
        <p:spPr bwMode="auto">
          <a:xfrm>
            <a:off x="3005516" y="2067694"/>
            <a:ext cx="775016" cy="0"/>
          </a:xfrm>
          <a:prstGeom prst="line">
            <a:avLst/>
          </a:prstGeom>
          <a:noFill/>
          <a:ln w="28575" cap="flat" cmpd="sng" algn="ctr">
            <a:solidFill>
              <a:srgbClr val="FF0000"/>
            </a:solidFill>
            <a:prstDash val="solid"/>
            <a:round/>
            <a:headEnd type="none" w="med" len="med"/>
            <a:tailEnd type="none" w="med" len="med"/>
          </a:ln>
          <a:effectLst/>
        </p:spPr>
      </p:cxnSp>
      <p:cxnSp>
        <p:nvCxnSpPr>
          <p:cNvPr id="10" name="直接连接符 9"/>
          <p:cNvCxnSpPr/>
          <p:nvPr/>
        </p:nvCxnSpPr>
        <p:spPr bwMode="auto">
          <a:xfrm>
            <a:off x="611560" y="2283718"/>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3032233" y="2576146"/>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611560" y="2859782"/>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633585" y="3147814"/>
            <a:ext cx="770683" cy="0"/>
          </a:xfrm>
          <a:prstGeom prst="line">
            <a:avLst/>
          </a:prstGeom>
          <a:noFill/>
          <a:ln w="28575" cap="flat" cmpd="sng" algn="ctr">
            <a:solidFill>
              <a:srgbClr val="FF0000"/>
            </a:solidFill>
            <a:prstDash val="solid"/>
            <a:round/>
            <a:headEnd type="none" w="med" len="med"/>
            <a:tailEnd type="none" w="med" len="med"/>
          </a:ln>
          <a:effectLst/>
        </p:spPr>
      </p:cxnSp>
      <p:cxnSp>
        <p:nvCxnSpPr>
          <p:cNvPr id="14" name="直接连接符 13"/>
          <p:cNvCxnSpPr/>
          <p:nvPr/>
        </p:nvCxnSpPr>
        <p:spPr bwMode="auto">
          <a:xfrm>
            <a:off x="633585" y="3363838"/>
            <a:ext cx="396044" cy="0"/>
          </a:xfrm>
          <a:prstGeom prst="line">
            <a:avLst/>
          </a:prstGeom>
          <a:noFill/>
          <a:ln w="28575" cap="flat" cmpd="sng" algn="ctr">
            <a:solidFill>
              <a:srgbClr val="FF0000"/>
            </a:solidFill>
            <a:prstDash val="solid"/>
            <a:round/>
            <a:headEnd type="none" w="med" len="med"/>
            <a:tailEnd type="none" w="med" len="med"/>
          </a:ln>
          <a:effectLst/>
        </p:spPr>
      </p:cxnSp>
      <p:cxnSp>
        <p:nvCxnSpPr>
          <p:cNvPr id="15" name="直接连接符 14"/>
          <p:cNvCxnSpPr/>
          <p:nvPr/>
        </p:nvCxnSpPr>
        <p:spPr bwMode="auto">
          <a:xfrm>
            <a:off x="2987824" y="3651870"/>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16" name="直接连接符 15"/>
          <p:cNvCxnSpPr/>
          <p:nvPr/>
        </p:nvCxnSpPr>
        <p:spPr bwMode="auto">
          <a:xfrm>
            <a:off x="2987824" y="3939902"/>
            <a:ext cx="792708" cy="0"/>
          </a:xfrm>
          <a:prstGeom prst="line">
            <a:avLst/>
          </a:prstGeom>
          <a:noFill/>
          <a:ln w="28575" cap="flat" cmpd="sng" algn="ctr">
            <a:solidFill>
              <a:srgbClr val="FF0000"/>
            </a:solidFill>
            <a:prstDash val="solid"/>
            <a:round/>
            <a:headEnd type="none" w="med" len="med"/>
            <a:tailEnd type="none" w="med" len="med"/>
          </a:ln>
          <a:effectLst/>
        </p:spPr>
      </p:cxnSp>
      <p:cxnSp>
        <p:nvCxnSpPr>
          <p:cNvPr id="17" name="直接连接符 16"/>
          <p:cNvCxnSpPr/>
          <p:nvPr/>
        </p:nvCxnSpPr>
        <p:spPr bwMode="auto">
          <a:xfrm>
            <a:off x="2987824" y="4155926"/>
            <a:ext cx="504056" cy="0"/>
          </a:xfrm>
          <a:prstGeom prst="line">
            <a:avLst/>
          </a:prstGeom>
          <a:noFill/>
          <a:ln w="28575" cap="flat" cmpd="sng" algn="ctr">
            <a:solidFill>
              <a:srgbClr val="FF0000"/>
            </a:solidFill>
            <a:prstDash val="solid"/>
            <a:round/>
            <a:headEnd type="none" w="med" len="med"/>
            <a:tailEnd type="none" w="med" len="med"/>
          </a:ln>
          <a:effectLst/>
        </p:spPr>
      </p:cxnSp>
      <p:cxnSp>
        <p:nvCxnSpPr>
          <p:cNvPr id="18" name="直接连接符 17"/>
          <p:cNvCxnSpPr/>
          <p:nvPr/>
        </p:nvCxnSpPr>
        <p:spPr bwMode="auto">
          <a:xfrm>
            <a:off x="611560" y="4474178"/>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19" name="直接连接符 18"/>
          <p:cNvCxnSpPr/>
          <p:nvPr/>
        </p:nvCxnSpPr>
        <p:spPr bwMode="auto">
          <a:xfrm>
            <a:off x="2987824" y="4731990"/>
            <a:ext cx="792088"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61861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2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8"/>
                                        </p:tgtEl>
                                      </p:cBhvr>
                                    </p:animEffect>
                                    <p:set>
                                      <p:cBhvr>
                                        <p:cTn id="28" dur="1" fill="hold">
                                          <p:stCondLst>
                                            <p:cond delay="499"/>
                                          </p:stCondLst>
                                        </p:cTn>
                                        <p:tgtEl>
                                          <p:spTgt spid="8"/>
                                        </p:tgtEl>
                                        <p:attrNameLst>
                                          <p:attrName>style.visibility</p:attrName>
                                        </p:attrNameLst>
                                      </p:cBhvr>
                                      <p:to>
                                        <p:strVal val="hidden"/>
                                      </p:to>
                                    </p:set>
                                  </p:childTnLst>
                                </p:cTn>
                              </p:par>
                              <p:par>
                                <p:cTn id="29" presetID="22" presetClass="entr" presetSubtype="8"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22" presetClass="entr" presetSubtype="8"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par>
                                <p:cTn id="53" presetID="22" presetClass="entr" presetSubtype="8"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left)">
                                      <p:cBhvr>
                                        <p:cTn id="55" dur="5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par>
                                <p:cTn id="61" presetID="22" presetClass="entr" presetSubtype="8"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22" presetClass="entr" presetSubtype="8" fill="hold" nodeType="with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wipe(left)">
                                      <p:cBhvr>
                                        <p:cTn id="71" dur="500"/>
                                        <p:tgtEl>
                                          <p:spTgt spid="1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14"/>
                                        </p:tgtEl>
                                      </p:cBhvr>
                                    </p:animEffect>
                                    <p:set>
                                      <p:cBhvr>
                                        <p:cTn id="76" dur="1" fill="hold">
                                          <p:stCondLst>
                                            <p:cond delay="499"/>
                                          </p:stCondLst>
                                        </p:cTn>
                                        <p:tgtEl>
                                          <p:spTgt spid="14"/>
                                        </p:tgtEl>
                                        <p:attrNameLst>
                                          <p:attrName>style.visibility</p:attrName>
                                        </p:attrNameLst>
                                      </p:cBhvr>
                                      <p:to>
                                        <p:strVal val="hidden"/>
                                      </p:to>
                                    </p:set>
                                  </p:childTnLst>
                                </p:cTn>
                              </p:par>
                              <p:par>
                                <p:cTn id="77" presetID="22" presetClass="entr" presetSubtype="8" fill="hold" nodeType="with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15"/>
                                        </p:tgtEl>
                                      </p:cBhvr>
                                    </p:animEffect>
                                    <p:set>
                                      <p:cBhvr>
                                        <p:cTn id="84" dur="1" fill="hold">
                                          <p:stCondLst>
                                            <p:cond delay="499"/>
                                          </p:stCondLst>
                                        </p:cTn>
                                        <p:tgtEl>
                                          <p:spTgt spid="15"/>
                                        </p:tgtEl>
                                        <p:attrNameLst>
                                          <p:attrName>style.visibility</p:attrName>
                                        </p:attrNameLst>
                                      </p:cBhvr>
                                      <p:to>
                                        <p:strVal val="hidden"/>
                                      </p:to>
                                    </p:set>
                                  </p:childTnLst>
                                </p:cTn>
                              </p:par>
                              <p:par>
                                <p:cTn id="85" presetID="22" presetClass="entr" presetSubtype="8"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wipe(left)">
                                      <p:cBhvr>
                                        <p:cTn id="87" dur="500"/>
                                        <p:tgtEl>
                                          <p:spTgt spid="1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par>
                                <p:cTn id="93" presetID="22" presetClass="entr" presetSubtype="8" fill="hold" nodeType="withEffect">
                                  <p:stCondLst>
                                    <p:cond delay="0"/>
                                  </p:stCondLst>
                                  <p:childTnLst>
                                    <p:set>
                                      <p:cBhvr>
                                        <p:cTn id="94" dur="1" fill="hold">
                                          <p:stCondLst>
                                            <p:cond delay="0"/>
                                          </p:stCondLst>
                                        </p:cTn>
                                        <p:tgtEl>
                                          <p:spTgt spid="17"/>
                                        </p:tgtEl>
                                        <p:attrNameLst>
                                          <p:attrName>style.visibility</p:attrName>
                                        </p:attrNameLst>
                                      </p:cBhvr>
                                      <p:to>
                                        <p:strVal val="visible"/>
                                      </p:to>
                                    </p:set>
                                    <p:animEffect transition="in" filter="wipe(left)">
                                      <p:cBhvr>
                                        <p:cTn id="95" dur="500"/>
                                        <p:tgtEl>
                                          <p:spTgt spid="1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17"/>
                                        </p:tgtEl>
                                      </p:cBhvr>
                                    </p:animEffect>
                                    <p:set>
                                      <p:cBhvr>
                                        <p:cTn id="100" dur="1" fill="hold">
                                          <p:stCondLst>
                                            <p:cond delay="499"/>
                                          </p:stCondLst>
                                        </p:cTn>
                                        <p:tgtEl>
                                          <p:spTgt spid="17"/>
                                        </p:tgtEl>
                                        <p:attrNameLst>
                                          <p:attrName>style.visibility</p:attrName>
                                        </p:attrNameLst>
                                      </p:cBhvr>
                                      <p:to>
                                        <p:strVal val="hidden"/>
                                      </p:to>
                                    </p:set>
                                  </p:childTnLst>
                                </p:cTn>
                              </p:par>
                              <p:par>
                                <p:cTn id="101" presetID="22" presetClass="entr" presetSubtype="8" fill="hold" nodeType="withEffect">
                                  <p:stCondLst>
                                    <p:cond delay="0"/>
                                  </p:stCondLst>
                                  <p:childTnLst>
                                    <p:set>
                                      <p:cBhvr>
                                        <p:cTn id="102" dur="1" fill="hold">
                                          <p:stCondLst>
                                            <p:cond delay="0"/>
                                          </p:stCondLst>
                                        </p:cTn>
                                        <p:tgtEl>
                                          <p:spTgt spid="18"/>
                                        </p:tgtEl>
                                        <p:attrNameLst>
                                          <p:attrName>style.visibility</p:attrName>
                                        </p:attrNameLst>
                                      </p:cBhvr>
                                      <p:to>
                                        <p:strVal val="visible"/>
                                      </p:to>
                                    </p:set>
                                    <p:animEffect transition="in" filter="wipe(left)">
                                      <p:cBhvr>
                                        <p:cTn id="103" dur="500"/>
                                        <p:tgtEl>
                                          <p:spTgt spid="1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500"/>
                                        <p:tgtEl>
                                          <p:spTgt spid="18"/>
                                        </p:tgtEl>
                                      </p:cBhvr>
                                    </p:animEffect>
                                    <p:set>
                                      <p:cBhvr>
                                        <p:cTn id="108" dur="1" fill="hold">
                                          <p:stCondLst>
                                            <p:cond delay="499"/>
                                          </p:stCondLst>
                                        </p:cTn>
                                        <p:tgtEl>
                                          <p:spTgt spid="18"/>
                                        </p:tgtEl>
                                        <p:attrNameLst>
                                          <p:attrName>style.visibility</p:attrName>
                                        </p:attrNameLst>
                                      </p:cBhvr>
                                      <p:to>
                                        <p:strVal val="hidden"/>
                                      </p:to>
                                    </p:set>
                                  </p:childTnLst>
                                </p:cTn>
                              </p:par>
                              <p:par>
                                <p:cTn id="109" presetID="22" presetClass="entr" presetSubtype="8" fill="hold" nodeType="withEffect">
                                  <p:stCondLst>
                                    <p:cond delay="0"/>
                                  </p:stCondLst>
                                  <p:childTnLst>
                                    <p:set>
                                      <p:cBhvr>
                                        <p:cTn id="110" dur="1" fill="hold">
                                          <p:stCondLst>
                                            <p:cond delay="0"/>
                                          </p:stCondLst>
                                        </p:cTn>
                                        <p:tgtEl>
                                          <p:spTgt spid="19"/>
                                        </p:tgtEl>
                                        <p:attrNameLst>
                                          <p:attrName>style.visibility</p:attrName>
                                        </p:attrNameLst>
                                      </p:cBhvr>
                                      <p:to>
                                        <p:strVal val="visible"/>
                                      </p:to>
                                    </p:set>
                                    <p:animEffect transition="in" filter="wipe(left)">
                                      <p:cBhvr>
                                        <p:cTn id="111" dur="500"/>
                                        <p:tgtEl>
                                          <p:spTgt spid="19"/>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19"/>
                                        </p:tgtEl>
                                      </p:cBhvr>
                                    </p:animEffect>
                                    <p:set>
                                      <p:cBhvr>
                                        <p:cTn id="116" dur="1" fill="hold">
                                          <p:stCondLst>
                                            <p:cond delay="499"/>
                                          </p:stCondLst>
                                        </p:cTn>
                                        <p:tgtEl>
                                          <p:spTgt spid="19"/>
                                        </p:tgtEl>
                                        <p:attrNameLst>
                                          <p:attrName>style.visibility</p:attrName>
                                        </p:attrNameLst>
                                      </p:cBhvr>
                                      <p:to>
                                        <p:strVal val="hidden"/>
                                      </p:to>
                                    </p:set>
                                  </p:childTnLst>
                                </p:cTn>
                              </p:par>
                              <p:par>
                                <p:cTn id="117" presetID="22" presetClass="entr" presetSubtype="8" fill="hold" nodeType="withEffect">
                                  <p:stCondLst>
                                    <p:cond delay="0"/>
                                  </p:stCondLst>
                                  <p:childTnLst>
                                    <p:set>
                                      <p:cBhvr>
                                        <p:cTn id="118" dur="1" fill="hold">
                                          <p:stCondLst>
                                            <p:cond delay="0"/>
                                          </p:stCondLst>
                                        </p:cTn>
                                        <p:tgtEl>
                                          <p:spTgt spid="71731">
                                            <p:txEl>
                                              <p:pRg st="0" end="0"/>
                                            </p:txEl>
                                          </p:spTgt>
                                        </p:tgtEl>
                                        <p:attrNameLst>
                                          <p:attrName>style.visibility</p:attrName>
                                        </p:attrNameLst>
                                      </p:cBhvr>
                                      <p:to>
                                        <p:strVal val="visible"/>
                                      </p:to>
                                    </p:set>
                                    <p:animEffect transition="in" filter="wipe(left)">
                                      <p:cBhvr>
                                        <p:cTn id="119" dur="500"/>
                                        <p:tgtEl>
                                          <p:spTgt spid="71731">
                                            <p:txEl>
                                              <p:pRg st="0" end="0"/>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8" fill="hold" nodeType="clickEffect">
                                  <p:stCondLst>
                                    <p:cond delay="0"/>
                                  </p:stCondLst>
                                  <p:childTnLst>
                                    <p:set>
                                      <p:cBhvr>
                                        <p:cTn id="123" dur="1" fill="hold">
                                          <p:stCondLst>
                                            <p:cond delay="0"/>
                                          </p:stCondLst>
                                        </p:cTn>
                                        <p:tgtEl>
                                          <p:spTgt spid="71731">
                                            <p:txEl>
                                              <p:pRg st="1" end="1"/>
                                            </p:txEl>
                                          </p:spTgt>
                                        </p:tgtEl>
                                        <p:attrNameLst>
                                          <p:attrName>style.visibility</p:attrName>
                                        </p:attrNameLst>
                                      </p:cBhvr>
                                      <p:to>
                                        <p:strVal val="visible"/>
                                      </p:to>
                                    </p:set>
                                    <p:animEffect transition="in" filter="wipe(left)">
                                      <p:cBhvr>
                                        <p:cTn id="124" dur="500"/>
                                        <p:tgtEl>
                                          <p:spTgt spid="71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可串行化调度，正确的调度</a:t>
            </a:r>
          </a:p>
        </p:txBody>
      </p:sp>
      <p:graphicFrame>
        <p:nvGraphicFramePr>
          <p:cNvPr id="72707" name="Group 3"/>
          <p:cNvGraphicFramePr>
            <a:graphicFrameLocks noGrp="1"/>
          </p:cNvGraphicFramePr>
          <p:nvPr>
            <p:ph idx="4294967295"/>
            <p:extLst>
              <p:ext uri="{D42A27DB-BD31-4B8C-83A1-F6EECF244321}">
                <p14:modId xmlns:p14="http://schemas.microsoft.com/office/powerpoint/2010/main" val="326901223"/>
              </p:ext>
            </p:extLst>
          </p:nvPr>
        </p:nvGraphicFramePr>
        <p:xfrm>
          <a:off x="468313" y="765233"/>
          <a:ext cx="4824412" cy="3822741"/>
        </p:xfrm>
        <a:graphic>
          <a:graphicData uri="http://schemas.openxmlformats.org/drawingml/2006/table">
            <a:tbl>
              <a:tblPr/>
              <a:tblGrid>
                <a:gridCol w="2303795">
                  <a:extLst>
                    <a:ext uri="{9D8B030D-6E8A-4147-A177-3AD203B41FA5}">
                      <a16:colId xmlns:a16="http://schemas.microsoft.com/office/drawing/2014/main" val="20000"/>
                    </a:ext>
                  </a:extLst>
                </a:gridCol>
                <a:gridCol w="2520617">
                  <a:extLst>
                    <a:ext uri="{9D8B030D-6E8A-4147-A177-3AD203B41FA5}">
                      <a16:colId xmlns:a16="http://schemas.microsoft.com/office/drawing/2014/main" val="20001"/>
                    </a:ext>
                  </a:extLst>
                </a:gridCol>
              </a:tblGrid>
              <a:tr h="28925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2514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5235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5473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5235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5235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5235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5235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514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72756" name="Text Box 239"/>
          <p:cNvSpPr txBox="1">
            <a:spLocks noChangeArrowheads="1"/>
          </p:cNvSpPr>
          <p:nvPr/>
        </p:nvSpPr>
        <p:spPr bwMode="auto">
          <a:xfrm>
            <a:off x="5940425" y="1708150"/>
            <a:ext cx="295275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70000"/>
              </a:lnSpc>
              <a:buSzPct val="100000"/>
              <a:buFont typeface="Wingdings" pitchFamily="2" charset="2"/>
              <a:buChar char="n"/>
            </a:pPr>
            <a:r>
              <a:rPr lang="zh-CN" altLang="en-US" sz="2000" b="1" dirty="0">
                <a:latin typeface="Times New Roman" pitchFamily="18" charset="0"/>
              </a:rPr>
              <a:t>执行结果</a:t>
            </a:r>
            <a:r>
              <a:rPr lang="en-US" altLang="zh-CN" sz="2000" b="1" dirty="0">
                <a:solidFill>
                  <a:srgbClr val="FF0000"/>
                </a:solidFill>
                <a:latin typeface="Times New Roman" pitchFamily="18" charset="0"/>
              </a:rPr>
              <a:t>A=3, B=4</a:t>
            </a:r>
            <a:r>
              <a:rPr lang="zh-CN" altLang="en-US" sz="2000" b="1" dirty="0">
                <a:latin typeface="Times New Roman" pitchFamily="18" charset="0"/>
              </a:rPr>
              <a:t>，与第一种串行调度的执行结果相同</a:t>
            </a:r>
          </a:p>
          <a:p>
            <a:pPr marL="342900" indent="-342900">
              <a:lnSpc>
                <a:spcPct val="170000"/>
              </a:lnSpc>
              <a:buSzPct val="100000"/>
              <a:buFont typeface="Wingdings" pitchFamily="2" charset="2"/>
              <a:buChar char="n"/>
            </a:pPr>
            <a:r>
              <a:rPr lang="zh-CN" altLang="en-US" sz="2000" b="1" dirty="0">
                <a:latin typeface="Times New Roman" pitchFamily="18" charset="0"/>
              </a:rPr>
              <a:t>是正确的调度 </a:t>
            </a:r>
          </a:p>
        </p:txBody>
      </p:sp>
      <p:cxnSp>
        <p:nvCxnSpPr>
          <p:cNvPr id="20" name="直接连接符 19"/>
          <p:cNvCxnSpPr/>
          <p:nvPr/>
        </p:nvCxnSpPr>
        <p:spPr bwMode="auto">
          <a:xfrm>
            <a:off x="539552" y="1275606"/>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21" name="直接连接符 20"/>
          <p:cNvCxnSpPr/>
          <p:nvPr/>
        </p:nvCxnSpPr>
        <p:spPr bwMode="auto">
          <a:xfrm>
            <a:off x="540172" y="1563638"/>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22" name="直接连接符 21"/>
          <p:cNvCxnSpPr/>
          <p:nvPr/>
        </p:nvCxnSpPr>
        <p:spPr bwMode="auto">
          <a:xfrm>
            <a:off x="540172" y="1779662"/>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23" name="直接连接符 22"/>
          <p:cNvCxnSpPr/>
          <p:nvPr/>
        </p:nvCxnSpPr>
        <p:spPr bwMode="auto">
          <a:xfrm>
            <a:off x="540172" y="2067694"/>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24" name="直接连接符 23"/>
          <p:cNvCxnSpPr/>
          <p:nvPr/>
        </p:nvCxnSpPr>
        <p:spPr bwMode="auto">
          <a:xfrm>
            <a:off x="2836298" y="2283718"/>
            <a:ext cx="511566" cy="0"/>
          </a:xfrm>
          <a:prstGeom prst="line">
            <a:avLst/>
          </a:prstGeom>
          <a:noFill/>
          <a:ln w="28575" cap="flat" cmpd="sng" algn="ctr">
            <a:solidFill>
              <a:srgbClr val="FF0000"/>
            </a:solidFill>
            <a:prstDash val="solid"/>
            <a:round/>
            <a:headEnd type="none" w="med" len="med"/>
            <a:tailEnd type="none" w="med" len="med"/>
          </a:ln>
          <a:effectLst/>
        </p:spPr>
      </p:cxnSp>
      <p:cxnSp>
        <p:nvCxnSpPr>
          <p:cNvPr id="25" name="直接连接符 24"/>
          <p:cNvCxnSpPr/>
          <p:nvPr/>
        </p:nvCxnSpPr>
        <p:spPr bwMode="auto">
          <a:xfrm>
            <a:off x="2836298" y="2538412"/>
            <a:ext cx="331856" cy="0"/>
          </a:xfrm>
          <a:prstGeom prst="line">
            <a:avLst/>
          </a:prstGeom>
          <a:noFill/>
          <a:ln w="28575" cap="flat" cmpd="sng" algn="ctr">
            <a:solidFill>
              <a:srgbClr val="FF0000"/>
            </a:solidFill>
            <a:prstDash val="solid"/>
            <a:round/>
            <a:headEnd type="none" w="med" len="med"/>
            <a:tailEnd type="none" w="med" len="med"/>
          </a:ln>
          <a:effectLst/>
        </p:spPr>
      </p:cxnSp>
      <p:cxnSp>
        <p:nvCxnSpPr>
          <p:cNvPr id="26" name="直接连接符 25"/>
          <p:cNvCxnSpPr/>
          <p:nvPr/>
        </p:nvCxnSpPr>
        <p:spPr bwMode="auto">
          <a:xfrm>
            <a:off x="540172" y="2549486"/>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27" name="直接连接符 26"/>
          <p:cNvCxnSpPr/>
          <p:nvPr/>
        </p:nvCxnSpPr>
        <p:spPr bwMode="auto">
          <a:xfrm>
            <a:off x="539603" y="2787774"/>
            <a:ext cx="396613" cy="0"/>
          </a:xfrm>
          <a:prstGeom prst="line">
            <a:avLst/>
          </a:prstGeom>
          <a:noFill/>
          <a:ln w="28575" cap="flat" cmpd="sng" algn="ctr">
            <a:solidFill>
              <a:srgbClr val="FF0000"/>
            </a:solidFill>
            <a:prstDash val="solid"/>
            <a:round/>
            <a:headEnd type="none" w="med" len="med"/>
            <a:tailEnd type="none" w="med" len="med"/>
          </a:ln>
          <a:effectLst/>
        </p:spPr>
      </p:cxnSp>
      <p:cxnSp>
        <p:nvCxnSpPr>
          <p:cNvPr id="28" name="直接连接符 27"/>
          <p:cNvCxnSpPr/>
          <p:nvPr/>
        </p:nvCxnSpPr>
        <p:spPr bwMode="auto">
          <a:xfrm>
            <a:off x="540172" y="3075806"/>
            <a:ext cx="648072" cy="0"/>
          </a:xfrm>
          <a:prstGeom prst="line">
            <a:avLst/>
          </a:prstGeom>
          <a:noFill/>
          <a:ln w="28575" cap="flat" cmpd="sng" algn="ctr">
            <a:solidFill>
              <a:srgbClr val="FF0000"/>
            </a:solidFill>
            <a:prstDash val="solid"/>
            <a:round/>
            <a:headEnd type="none" w="med" len="med"/>
            <a:tailEnd type="none" w="med" len="med"/>
          </a:ln>
          <a:effectLst/>
        </p:spPr>
      </p:cxnSp>
      <p:cxnSp>
        <p:nvCxnSpPr>
          <p:cNvPr id="29" name="直接连接符 28"/>
          <p:cNvCxnSpPr/>
          <p:nvPr/>
        </p:nvCxnSpPr>
        <p:spPr bwMode="auto">
          <a:xfrm>
            <a:off x="2843808" y="3291830"/>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30" name="直接连接符 29"/>
          <p:cNvCxnSpPr/>
          <p:nvPr/>
        </p:nvCxnSpPr>
        <p:spPr bwMode="auto">
          <a:xfrm>
            <a:off x="2843808" y="3579862"/>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31" name="直接连接符 30"/>
          <p:cNvCxnSpPr/>
          <p:nvPr/>
        </p:nvCxnSpPr>
        <p:spPr bwMode="auto">
          <a:xfrm>
            <a:off x="2843808" y="3795886"/>
            <a:ext cx="648072" cy="0"/>
          </a:xfrm>
          <a:prstGeom prst="line">
            <a:avLst/>
          </a:prstGeom>
          <a:noFill/>
          <a:ln w="28575" cap="flat" cmpd="sng" algn="ctr">
            <a:solidFill>
              <a:srgbClr val="FF0000"/>
            </a:solidFill>
            <a:prstDash val="solid"/>
            <a:round/>
            <a:headEnd type="none" w="med" len="med"/>
            <a:tailEnd type="none" w="med" len="med"/>
          </a:ln>
          <a:effectLst/>
        </p:spPr>
      </p:cxnSp>
      <p:cxnSp>
        <p:nvCxnSpPr>
          <p:cNvPr id="32" name="直接连接符 31"/>
          <p:cNvCxnSpPr/>
          <p:nvPr/>
        </p:nvCxnSpPr>
        <p:spPr bwMode="auto">
          <a:xfrm>
            <a:off x="2843808" y="4083918"/>
            <a:ext cx="648692" cy="0"/>
          </a:xfrm>
          <a:prstGeom prst="line">
            <a:avLst/>
          </a:prstGeom>
          <a:noFill/>
          <a:ln w="28575" cap="flat" cmpd="sng" algn="ctr">
            <a:solidFill>
              <a:srgbClr val="FF0000"/>
            </a:solidFill>
            <a:prstDash val="solid"/>
            <a:round/>
            <a:headEnd type="none" w="med" len="med"/>
            <a:tailEnd type="none" w="med" len="med"/>
          </a:ln>
          <a:effectLst/>
        </p:spPr>
      </p:cxnSp>
      <p:cxnSp>
        <p:nvCxnSpPr>
          <p:cNvPr id="33" name="直接连接符 32"/>
          <p:cNvCxnSpPr/>
          <p:nvPr/>
        </p:nvCxnSpPr>
        <p:spPr bwMode="auto">
          <a:xfrm>
            <a:off x="2843808" y="4299942"/>
            <a:ext cx="396044" cy="0"/>
          </a:xfrm>
          <a:prstGeom prst="line">
            <a:avLst/>
          </a:prstGeom>
          <a:noFill/>
          <a:ln w="28575" cap="flat" cmpd="sng" algn="ctr">
            <a:solidFill>
              <a:srgbClr val="FF0000"/>
            </a:solidFill>
            <a:prstDash val="solid"/>
            <a:round/>
            <a:headEnd type="none" w="med" len="med"/>
            <a:tailEnd type="none" w="med" len="med"/>
          </a:ln>
          <a:effectLst/>
        </p:spPr>
      </p:cxnSp>
      <p:cxnSp>
        <p:nvCxnSpPr>
          <p:cNvPr id="42" name="直接连接符 41"/>
          <p:cNvCxnSpPr/>
          <p:nvPr/>
        </p:nvCxnSpPr>
        <p:spPr bwMode="auto">
          <a:xfrm>
            <a:off x="2843808" y="4587974"/>
            <a:ext cx="648072"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289428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0"/>
                                        </p:tgtEl>
                                      </p:cBhvr>
                                    </p:animEffect>
                                    <p:set>
                                      <p:cBhvr>
                                        <p:cTn id="12" dur="1" fill="hold">
                                          <p:stCondLst>
                                            <p:cond delay="499"/>
                                          </p:stCondLst>
                                        </p:cTn>
                                        <p:tgtEl>
                                          <p:spTgt spid="20"/>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21"/>
                                        </p:tgtEl>
                                      </p:cBhvr>
                                    </p:animEffect>
                                    <p:set>
                                      <p:cBhvr>
                                        <p:cTn id="20" dur="1" fill="hold">
                                          <p:stCondLst>
                                            <p:cond delay="499"/>
                                          </p:stCondLst>
                                        </p:cTn>
                                        <p:tgtEl>
                                          <p:spTgt spid="21"/>
                                        </p:tgtEl>
                                        <p:attrNameLst>
                                          <p:attrName>style.visibility</p:attrName>
                                        </p:attrNameLst>
                                      </p:cBhvr>
                                      <p:to>
                                        <p:strVal val="hidden"/>
                                      </p:to>
                                    </p:set>
                                  </p:childTnLst>
                                </p:cTn>
                              </p:par>
                              <p:par>
                                <p:cTn id="21" presetID="22" presetClass="entr" presetSubtype="8"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22" presetClass="entr" presetSubtype="8"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23"/>
                                        </p:tgtEl>
                                      </p:cBhvr>
                                    </p:animEffect>
                                    <p:set>
                                      <p:cBhvr>
                                        <p:cTn id="36" dur="1" fill="hold">
                                          <p:stCondLst>
                                            <p:cond delay="499"/>
                                          </p:stCondLst>
                                        </p:cTn>
                                        <p:tgtEl>
                                          <p:spTgt spid="23"/>
                                        </p:tgtEl>
                                        <p:attrNameLst>
                                          <p:attrName>style.visibility</p:attrName>
                                        </p:attrNameLst>
                                      </p:cBhvr>
                                      <p:to>
                                        <p:strVal val="hidden"/>
                                      </p:to>
                                    </p:set>
                                  </p:childTnLst>
                                </p:cTn>
                              </p:par>
                              <p:par>
                                <p:cTn id="37" presetID="22" presetClass="entr" presetSubtype="8"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25"/>
                                        </p:tgtEl>
                                      </p:cBhvr>
                                    </p:animEffect>
                                    <p:set>
                                      <p:cBhvr>
                                        <p:cTn id="52" dur="1" fill="hold">
                                          <p:stCondLst>
                                            <p:cond delay="499"/>
                                          </p:stCondLst>
                                        </p:cTn>
                                        <p:tgtEl>
                                          <p:spTgt spid="25"/>
                                        </p:tgtEl>
                                        <p:attrNameLst>
                                          <p:attrName>style.visibility</p:attrName>
                                        </p:attrNameLst>
                                      </p:cBhvr>
                                      <p:to>
                                        <p:strVal val="hidden"/>
                                      </p:to>
                                    </p:set>
                                  </p:childTnLst>
                                </p:cTn>
                              </p:par>
                              <p:par>
                                <p:cTn id="53" presetID="22" presetClass="entr" presetSubtype="8"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26"/>
                                        </p:tgtEl>
                                      </p:cBhvr>
                                    </p:animEffect>
                                    <p:set>
                                      <p:cBhvr>
                                        <p:cTn id="60" dur="1" fill="hold">
                                          <p:stCondLst>
                                            <p:cond delay="499"/>
                                          </p:stCondLst>
                                        </p:cTn>
                                        <p:tgtEl>
                                          <p:spTgt spid="26"/>
                                        </p:tgtEl>
                                        <p:attrNameLst>
                                          <p:attrName>style.visibility</p:attrName>
                                        </p:attrNameLst>
                                      </p:cBhvr>
                                      <p:to>
                                        <p:strVal val="hidden"/>
                                      </p:to>
                                    </p:set>
                                  </p:childTnLst>
                                </p:cTn>
                              </p:par>
                              <p:par>
                                <p:cTn id="61" presetID="22" presetClass="entr" presetSubtype="8"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left)">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nodeType="clickEffect">
                                  <p:stCondLst>
                                    <p:cond delay="0"/>
                                  </p:stCondLst>
                                  <p:childTnLst>
                                    <p:animEffect transition="out" filter="fade">
                                      <p:cBhvr>
                                        <p:cTn id="67" dur="500"/>
                                        <p:tgtEl>
                                          <p:spTgt spid="27"/>
                                        </p:tgtEl>
                                      </p:cBhvr>
                                    </p:animEffect>
                                    <p:set>
                                      <p:cBhvr>
                                        <p:cTn id="68" dur="1" fill="hold">
                                          <p:stCondLst>
                                            <p:cond delay="499"/>
                                          </p:stCondLst>
                                        </p:cTn>
                                        <p:tgtEl>
                                          <p:spTgt spid="27"/>
                                        </p:tgtEl>
                                        <p:attrNameLst>
                                          <p:attrName>style.visibility</p:attrName>
                                        </p:attrNameLst>
                                      </p:cBhvr>
                                      <p:to>
                                        <p:strVal val="hidden"/>
                                      </p:to>
                                    </p:set>
                                  </p:childTnLst>
                                </p:cTn>
                              </p:par>
                              <p:par>
                                <p:cTn id="69" presetID="22" presetClass="entr" presetSubtype="8"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nodeType="clickEffect">
                                  <p:stCondLst>
                                    <p:cond delay="0"/>
                                  </p:stCondLst>
                                  <p:childTnLst>
                                    <p:animEffect transition="out" filter="fade">
                                      <p:cBhvr>
                                        <p:cTn id="75" dur="500"/>
                                        <p:tgtEl>
                                          <p:spTgt spid="28"/>
                                        </p:tgtEl>
                                      </p:cBhvr>
                                    </p:animEffect>
                                    <p:set>
                                      <p:cBhvr>
                                        <p:cTn id="76" dur="1" fill="hold">
                                          <p:stCondLst>
                                            <p:cond delay="499"/>
                                          </p:stCondLst>
                                        </p:cTn>
                                        <p:tgtEl>
                                          <p:spTgt spid="28"/>
                                        </p:tgtEl>
                                        <p:attrNameLst>
                                          <p:attrName>style.visibility</p:attrName>
                                        </p:attrNameLst>
                                      </p:cBhvr>
                                      <p:to>
                                        <p:strVal val="hidden"/>
                                      </p:to>
                                    </p:set>
                                  </p:childTnLst>
                                </p:cTn>
                              </p:par>
                              <p:par>
                                <p:cTn id="77" presetID="22" presetClass="entr" presetSubtype="8" fill="hold" nodeType="with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wipe(left)">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29"/>
                                        </p:tgtEl>
                                      </p:cBhvr>
                                    </p:animEffect>
                                    <p:set>
                                      <p:cBhvr>
                                        <p:cTn id="84" dur="1" fill="hold">
                                          <p:stCondLst>
                                            <p:cond delay="499"/>
                                          </p:stCondLst>
                                        </p:cTn>
                                        <p:tgtEl>
                                          <p:spTgt spid="29"/>
                                        </p:tgtEl>
                                        <p:attrNameLst>
                                          <p:attrName>style.visibility</p:attrName>
                                        </p:attrNameLst>
                                      </p:cBhvr>
                                      <p:to>
                                        <p:strVal val="hidden"/>
                                      </p:to>
                                    </p:set>
                                  </p:childTnLst>
                                </p:cTn>
                              </p:par>
                              <p:par>
                                <p:cTn id="85" presetID="22" presetClass="entr" presetSubtype="8" fill="hold" nodeType="with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left)">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30"/>
                                        </p:tgtEl>
                                      </p:cBhvr>
                                    </p:animEffect>
                                    <p:set>
                                      <p:cBhvr>
                                        <p:cTn id="92" dur="1" fill="hold">
                                          <p:stCondLst>
                                            <p:cond delay="499"/>
                                          </p:stCondLst>
                                        </p:cTn>
                                        <p:tgtEl>
                                          <p:spTgt spid="30"/>
                                        </p:tgtEl>
                                        <p:attrNameLst>
                                          <p:attrName>style.visibility</p:attrName>
                                        </p:attrNameLst>
                                      </p:cBhvr>
                                      <p:to>
                                        <p:strVal val="hidden"/>
                                      </p:to>
                                    </p:set>
                                  </p:childTnLst>
                                </p:cTn>
                              </p:par>
                              <p:par>
                                <p:cTn id="93" presetID="22" presetClass="entr" presetSubtype="8" fill="hold"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ipe(left)">
                                      <p:cBhvr>
                                        <p:cTn id="95" dur="500"/>
                                        <p:tgtEl>
                                          <p:spTgt spid="31"/>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31"/>
                                        </p:tgtEl>
                                      </p:cBhvr>
                                    </p:animEffect>
                                    <p:set>
                                      <p:cBhvr>
                                        <p:cTn id="100" dur="1" fill="hold">
                                          <p:stCondLst>
                                            <p:cond delay="499"/>
                                          </p:stCondLst>
                                        </p:cTn>
                                        <p:tgtEl>
                                          <p:spTgt spid="31"/>
                                        </p:tgtEl>
                                        <p:attrNameLst>
                                          <p:attrName>style.visibility</p:attrName>
                                        </p:attrNameLst>
                                      </p:cBhvr>
                                      <p:to>
                                        <p:strVal val="hidden"/>
                                      </p:to>
                                    </p:set>
                                  </p:childTnLst>
                                </p:cTn>
                              </p:par>
                              <p:par>
                                <p:cTn id="101" presetID="22" presetClass="entr" presetSubtype="8" fill="hold" nodeType="with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wipe(left)">
                                      <p:cBhvr>
                                        <p:cTn id="103" dur="500"/>
                                        <p:tgtEl>
                                          <p:spTgt spid="3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xit" presetSubtype="0" fill="hold" nodeType="clickEffect">
                                  <p:stCondLst>
                                    <p:cond delay="0"/>
                                  </p:stCondLst>
                                  <p:childTnLst>
                                    <p:animEffect transition="out" filter="fade">
                                      <p:cBhvr>
                                        <p:cTn id="107" dur="500"/>
                                        <p:tgtEl>
                                          <p:spTgt spid="32"/>
                                        </p:tgtEl>
                                      </p:cBhvr>
                                    </p:animEffect>
                                    <p:set>
                                      <p:cBhvr>
                                        <p:cTn id="108" dur="1" fill="hold">
                                          <p:stCondLst>
                                            <p:cond delay="499"/>
                                          </p:stCondLst>
                                        </p:cTn>
                                        <p:tgtEl>
                                          <p:spTgt spid="32"/>
                                        </p:tgtEl>
                                        <p:attrNameLst>
                                          <p:attrName>style.visibility</p:attrName>
                                        </p:attrNameLst>
                                      </p:cBhvr>
                                      <p:to>
                                        <p:strVal val="hidden"/>
                                      </p:to>
                                    </p:set>
                                  </p:childTnLst>
                                </p:cTn>
                              </p:par>
                              <p:par>
                                <p:cTn id="109" presetID="22" presetClass="entr" presetSubtype="8" fill="hold" nodeType="with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wipe(left)">
                                      <p:cBhvr>
                                        <p:cTn id="111" dur="500"/>
                                        <p:tgtEl>
                                          <p:spTgt spid="3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xit" presetSubtype="0" fill="hold" nodeType="clickEffect">
                                  <p:stCondLst>
                                    <p:cond delay="0"/>
                                  </p:stCondLst>
                                  <p:childTnLst>
                                    <p:animEffect transition="out" filter="fade">
                                      <p:cBhvr>
                                        <p:cTn id="115" dur="500"/>
                                        <p:tgtEl>
                                          <p:spTgt spid="33"/>
                                        </p:tgtEl>
                                      </p:cBhvr>
                                    </p:animEffect>
                                    <p:set>
                                      <p:cBhvr>
                                        <p:cTn id="116" dur="1" fill="hold">
                                          <p:stCondLst>
                                            <p:cond delay="499"/>
                                          </p:stCondLst>
                                        </p:cTn>
                                        <p:tgtEl>
                                          <p:spTgt spid="33"/>
                                        </p:tgtEl>
                                        <p:attrNameLst>
                                          <p:attrName>style.visibility</p:attrName>
                                        </p:attrNameLst>
                                      </p:cBhvr>
                                      <p:to>
                                        <p:strVal val="hidden"/>
                                      </p:to>
                                    </p:set>
                                  </p:childTnLst>
                                </p:cTn>
                              </p:par>
                              <p:par>
                                <p:cTn id="117" presetID="22" presetClass="entr" presetSubtype="8" fill="hold" nodeType="withEffect">
                                  <p:stCondLst>
                                    <p:cond delay="0"/>
                                  </p:stCondLst>
                                  <p:childTnLst>
                                    <p:set>
                                      <p:cBhvr>
                                        <p:cTn id="118" dur="1" fill="hold">
                                          <p:stCondLst>
                                            <p:cond delay="0"/>
                                          </p:stCondLst>
                                        </p:cTn>
                                        <p:tgtEl>
                                          <p:spTgt spid="42"/>
                                        </p:tgtEl>
                                        <p:attrNameLst>
                                          <p:attrName>style.visibility</p:attrName>
                                        </p:attrNameLst>
                                      </p:cBhvr>
                                      <p:to>
                                        <p:strVal val="visible"/>
                                      </p:to>
                                    </p:set>
                                    <p:animEffect transition="in" filter="wipe(left)">
                                      <p:cBhvr>
                                        <p:cTn id="119" dur="500"/>
                                        <p:tgtEl>
                                          <p:spTgt spid="42"/>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nodeType="clickEffect">
                                  <p:stCondLst>
                                    <p:cond delay="0"/>
                                  </p:stCondLst>
                                  <p:childTnLst>
                                    <p:animEffect transition="out" filter="fade">
                                      <p:cBhvr>
                                        <p:cTn id="123" dur="500"/>
                                        <p:tgtEl>
                                          <p:spTgt spid="42"/>
                                        </p:tgtEl>
                                      </p:cBhvr>
                                    </p:animEffect>
                                    <p:set>
                                      <p:cBhvr>
                                        <p:cTn id="124" dur="1" fill="hold">
                                          <p:stCondLst>
                                            <p:cond delay="499"/>
                                          </p:stCondLst>
                                        </p:cTn>
                                        <p:tgtEl>
                                          <p:spTgt spid="42"/>
                                        </p:tgtEl>
                                        <p:attrNameLst>
                                          <p:attrName>style.visibility</p:attrName>
                                        </p:attrNameLst>
                                      </p:cBhvr>
                                      <p:to>
                                        <p:strVal val="hidden"/>
                                      </p:to>
                                    </p:set>
                                  </p:childTnLst>
                                </p:cTn>
                              </p:par>
                              <p:par>
                                <p:cTn id="125" presetID="22" presetClass="entr" presetSubtype="8" fill="hold" nodeType="withEffect">
                                  <p:stCondLst>
                                    <p:cond delay="0"/>
                                  </p:stCondLst>
                                  <p:childTnLst>
                                    <p:set>
                                      <p:cBhvr>
                                        <p:cTn id="126" dur="1" fill="hold">
                                          <p:stCondLst>
                                            <p:cond delay="0"/>
                                          </p:stCondLst>
                                        </p:cTn>
                                        <p:tgtEl>
                                          <p:spTgt spid="72756">
                                            <p:txEl>
                                              <p:pRg st="0" end="0"/>
                                            </p:txEl>
                                          </p:spTgt>
                                        </p:tgtEl>
                                        <p:attrNameLst>
                                          <p:attrName>style.visibility</p:attrName>
                                        </p:attrNameLst>
                                      </p:cBhvr>
                                      <p:to>
                                        <p:strVal val="visible"/>
                                      </p:to>
                                    </p:set>
                                    <p:animEffect transition="in" filter="wipe(left)">
                                      <p:cBhvr>
                                        <p:cTn id="127" dur="500"/>
                                        <p:tgtEl>
                                          <p:spTgt spid="72756">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72756">
                                            <p:txEl>
                                              <p:pRg st="1" end="1"/>
                                            </p:txEl>
                                          </p:spTgt>
                                        </p:tgtEl>
                                        <p:attrNameLst>
                                          <p:attrName>style.visibility</p:attrName>
                                        </p:attrNameLst>
                                      </p:cBhvr>
                                      <p:to>
                                        <p:strVal val="visible"/>
                                      </p:to>
                                    </p:set>
                                    <p:animEffect transition="in" filter="wipe(left)">
                                      <p:cBhvr>
                                        <p:cTn id="132" dur="500"/>
                                        <p:tgtEl>
                                          <p:spTgt spid="727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四种调度</a:t>
            </a:r>
          </a:p>
        </p:txBody>
      </p:sp>
      <p:graphicFrame>
        <p:nvGraphicFramePr>
          <p:cNvPr id="4" name="Group 3"/>
          <p:cNvGraphicFramePr>
            <a:graphicFrameLocks/>
          </p:cNvGraphicFramePr>
          <p:nvPr>
            <p:extLst>
              <p:ext uri="{D42A27DB-BD31-4B8C-83A1-F6EECF244321}">
                <p14:modId xmlns:p14="http://schemas.microsoft.com/office/powerpoint/2010/main" val="2514298982"/>
              </p:ext>
            </p:extLst>
          </p:nvPr>
        </p:nvGraphicFramePr>
        <p:xfrm>
          <a:off x="251520" y="622645"/>
          <a:ext cx="1872208" cy="4037337"/>
        </p:xfrm>
        <a:graphic>
          <a:graphicData uri="http://schemas.openxmlformats.org/drawingml/2006/table">
            <a:tbl>
              <a:tblPr/>
              <a:tblGrid>
                <a:gridCol w="93610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30359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66673">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6667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8" marB="34288"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8" marB="34288"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graphicFrame>
        <p:nvGraphicFramePr>
          <p:cNvPr id="5" name="Group 3"/>
          <p:cNvGraphicFramePr>
            <a:graphicFrameLocks/>
          </p:cNvGraphicFramePr>
          <p:nvPr>
            <p:extLst>
              <p:ext uri="{D42A27DB-BD31-4B8C-83A1-F6EECF244321}">
                <p14:modId xmlns:p14="http://schemas.microsoft.com/office/powerpoint/2010/main" val="3971087700"/>
              </p:ext>
            </p:extLst>
          </p:nvPr>
        </p:nvGraphicFramePr>
        <p:xfrm>
          <a:off x="2483768" y="622645"/>
          <a:ext cx="1872208" cy="4017947"/>
        </p:xfrm>
        <a:graphic>
          <a:graphicData uri="http://schemas.openxmlformats.org/drawingml/2006/table">
            <a:tbl>
              <a:tblPr/>
              <a:tblGrid>
                <a:gridCol w="93610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284371">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666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Slock B</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Y=R(B)=3</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A=Y+1=4</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66676">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T="34282" marB="34282"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T="34282" marB="34282"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graphicFrame>
        <p:nvGraphicFramePr>
          <p:cNvPr id="6" name="Group 3"/>
          <p:cNvGraphicFramePr>
            <a:graphicFrameLocks/>
          </p:cNvGraphicFramePr>
          <p:nvPr>
            <p:extLst>
              <p:ext uri="{D42A27DB-BD31-4B8C-83A1-F6EECF244321}">
                <p14:modId xmlns:p14="http://schemas.microsoft.com/office/powerpoint/2010/main" val="1427461644"/>
              </p:ext>
            </p:extLst>
          </p:nvPr>
        </p:nvGraphicFramePr>
        <p:xfrm>
          <a:off x="4860032" y="613296"/>
          <a:ext cx="1944216" cy="4000500"/>
        </p:xfrm>
        <a:graphic>
          <a:graphicData uri="http://schemas.openxmlformats.org/drawingml/2006/table">
            <a:tbl>
              <a:tblPr/>
              <a:tblGrid>
                <a:gridCol w="936104">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tblGrid>
              <a:tr h="266700">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3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X=R(A)=2</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A=Y+1=3</a:t>
                      </a:r>
                      <a:endParaRPr kumimoji="0" lang="en-US" sz="13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B=X+1=3</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66700">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3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66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3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300" b="1" i="0" u="none" strike="noStrike" cap="none" normalizeH="0" baseline="0" dirty="0">
                        <a:ln>
                          <a:noFill/>
                        </a:ln>
                        <a:solidFill>
                          <a:schemeClr val="tx1"/>
                        </a:solidFill>
                        <a:effectLst/>
                        <a:latin typeface="Arial" pitchFamily="34" charset="0"/>
                        <a:ea typeface="宋体" pitchFamily="2" charset="-122"/>
                      </a:endParaRPr>
                    </a:p>
                  </a:txBody>
                  <a:tcPr marL="91426" marR="91426" marT="34280" marB="34280" horzOverflow="overflow">
                    <a:lnL w="12700" cap="flat" cmpd="sng" algn="ctr">
                      <a:solidFill>
                        <a:srgbClr val="000000"/>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graphicFrame>
        <p:nvGraphicFramePr>
          <p:cNvPr id="7" name="Group 3"/>
          <p:cNvGraphicFramePr>
            <a:graphicFrameLocks/>
          </p:cNvGraphicFramePr>
          <p:nvPr>
            <p:extLst>
              <p:ext uri="{D42A27DB-BD31-4B8C-83A1-F6EECF244321}">
                <p14:modId xmlns:p14="http://schemas.microsoft.com/office/powerpoint/2010/main" val="1519715146"/>
              </p:ext>
            </p:extLst>
          </p:nvPr>
        </p:nvGraphicFramePr>
        <p:xfrm>
          <a:off x="7236296" y="661273"/>
          <a:ext cx="1727423" cy="3822741"/>
        </p:xfrm>
        <a:graphic>
          <a:graphicData uri="http://schemas.openxmlformats.org/drawingml/2006/table">
            <a:tbl>
              <a:tblPr/>
              <a:tblGrid>
                <a:gridCol w="863327">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tblGrid>
              <a:tr h="289253">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1</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tc>
                  <a:txBody>
                    <a:bodyPr/>
                    <a:lstStyle/>
                    <a:p>
                      <a:pPr marL="342900" marR="0" lvl="0" indent="-34290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a:t>
                      </a:r>
                      <a:r>
                        <a:rPr kumimoji="0" lang="en-US" sz="1200" b="1"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chemeClr val="accent1">
                        <a:lumMod val="75000"/>
                      </a:schemeClr>
                    </a:solidFill>
                  </a:tcPr>
                </a:tc>
                <a:extLst>
                  <a:ext uri="{0D108BD9-81ED-4DB2-BD59-A6C34878D82A}">
                    <a16:rowId xmlns:a16="http://schemas.microsoft.com/office/drawing/2014/main" val="10000"/>
                  </a:ext>
                </a:extLst>
              </a:tr>
              <a:tr h="251424">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5235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Y=R(B)=2</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25473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Unlock B</a:t>
                      </a:r>
                      <a:endParaRPr kumimoji="0" lang="en-US" sz="1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5235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Xlock A</a:t>
                      </a:r>
                      <a:endParaRPr kumimoji="0" lang="en-US" sz="1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Slock</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25235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A=Y+1=3</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5235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W(A)</a:t>
                      </a:r>
                      <a:endParaRPr kumimoji="0" lang="en-US" sz="1200" b="1"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252352">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zh-CN"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等待</a:t>
                      </a:r>
                      <a:endParaRPr kumimoji="0" lang="zh-CN"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X=R(A)=3</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251424">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Unlock A</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Xlock</a:t>
                      </a: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B</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B=X+1=4</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W(B)</a:t>
                      </a:r>
                      <a:endParaRPr kumimoji="0" lang="en-US" sz="1200" b="1"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25235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00000"/>
                        <a:buFont typeface="Wingdings" pitchFamily="2" charset="2"/>
                        <a:buNone/>
                        <a:tabLst/>
                      </a:pPr>
                      <a:endParaRPr kumimoji="0" lang="zh-CN" altLang="zh-CN"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a:noFill/>
                    </a:lnL>
                    <a:lnR w="12700" cap="flat" cmpd="sng" algn="ctr">
                      <a:solidFill>
                        <a:srgbClr val="000000"/>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tc>
                  <a:txBody>
                    <a:bodyPr/>
                    <a:lstStyle/>
                    <a:p>
                      <a:pPr marL="342900" marR="0" lvl="0" indent="-34290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200" b="1" i="0" u="none" strike="noStrike" cap="none" normalizeH="0" baseline="0" dirty="0">
                          <a:ln>
                            <a:noFill/>
                          </a:ln>
                          <a:solidFill>
                            <a:schemeClr val="tx1"/>
                          </a:solidFill>
                          <a:effectLst/>
                          <a:latin typeface="Times New Roman" pitchFamily="18" charset="0"/>
                          <a:ea typeface="宋体" pitchFamily="2" charset="-122"/>
                        </a:rPr>
                        <a:t>Unlock B</a:t>
                      </a:r>
                      <a:endParaRPr kumimoji="0" lang="en-US" sz="1200" b="1" i="0" u="none" strike="noStrike" cap="none" normalizeH="0" baseline="0" dirty="0">
                        <a:ln>
                          <a:noFill/>
                        </a:ln>
                        <a:solidFill>
                          <a:schemeClr val="tx1"/>
                        </a:solidFill>
                        <a:effectLst/>
                        <a:latin typeface="Arial" pitchFamily="34" charset="0"/>
                        <a:ea typeface="宋体" pitchFamily="2" charset="-122"/>
                      </a:endParaRPr>
                    </a:p>
                  </a:txBody>
                  <a:tcPr marL="91452" marR="91452" marT="34281" marB="34281" horzOverflow="overflow">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bl>
          </a:graphicData>
        </a:graphic>
      </p:graphicFrame>
      <p:sp>
        <p:nvSpPr>
          <p:cNvPr id="8" name="TextBox 7"/>
          <p:cNvSpPr txBox="1"/>
          <p:nvPr/>
        </p:nvSpPr>
        <p:spPr>
          <a:xfrm>
            <a:off x="755576" y="4613796"/>
            <a:ext cx="1008112" cy="307777"/>
          </a:xfrm>
          <a:prstGeom prst="rect">
            <a:avLst/>
          </a:prstGeom>
          <a:noFill/>
        </p:spPr>
        <p:txBody>
          <a:bodyPr wrap="square" rtlCol="0">
            <a:spAutoFit/>
          </a:bodyPr>
          <a:lstStyle/>
          <a:p>
            <a:r>
              <a:rPr lang="zh-CN" altLang="en-US" sz="1400" dirty="0"/>
              <a:t>串行调度</a:t>
            </a:r>
          </a:p>
        </p:txBody>
      </p:sp>
      <p:sp>
        <p:nvSpPr>
          <p:cNvPr id="9" name="TextBox 8"/>
          <p:cNvSpPr txBox="1"/>
          <p:nvPr/>
        </p:nvSpPr>
        <p:spPr>
          <a:xfrm>
            <a:off x="2987824" y="4587974"/>
            <a:ext cx="1008112" cy="307777"/>
          </a:xfrm>
          <a:prstGeom prst="rect">
            <a:avLst/>
          </a:prstGeom>
          <a:noFill/>
        </p:spPr>
        <p:txBody>
          <a:bodyPr wrap="square" rtlCol="0">
            <a:spAutoFit/>
          </a:bodyPr>
          <a:lstStyle/>
          <a:p>
            <a:r>
              <a:rPr lang="zh-CN" altLang="en-US" sz="1400" dirty="0"/>
              <a:t>串行调度</a:t>
            </a:r>
          </a:p>
        </p:txBody>
      </p:sp>
      <p:sp>
        <p:nvSpPr>
          <p:cNvPr id="10" name="TextBox 9"/>
          <p:cNvSpPr txBox="1"/>
          <p:nvPr/>
        </p:nvSpPr>
        <p:spPr>
          <a:xfrm>
            <a:off x="5004048" y="4587974"/>
            <a:ext cx="1656184" cy="307777"/>
          </a:xfrm>
          <a:prstGeom prst="rect">
            <a:avLst/>
          </a:prstGeom>
          <a:noFill/>
        </p:spPr>
        <p:txBody>
          <a:bodyPr wrap="square" rtlCol="0">
            <a:spAutoFit/>
          </a:bodyPr>
          <a:lstStyle/>
          <a:p>
            <a:r>
              <a:rPr lang="zh-CN" altLang="en-US" sz="1400" dirty="0"/>
              <a:t>不可串行化的调度</a:t>
            </a:r>
          </a:p>
        </p:txBody>
      </p:sp>
      <p:sp>
        <p:nvSpPr>
          <p:cNvPr id="11" name="TextBox 10"/>
          <p:cNvSpPr txBox="1"/>
          <p:nvPr/>
        </p:nvSpPr>
        <p:spPr>
          <a:xfrm>
            <a:off x="7524328" y="4587974"/>
            <a:ext cx="1656184" cy="307777"/>
          </a:xfrm>
          <a:prstGeom prst="rect">
            <a:avLst/>
          </a:prstGeom>
          <a:noFill/>
        </p:spPr>
        <p:txBody>
          <a:bodyPr wrap="square" rtlCol="0">
            <a:spAutoFit/>
          </a:bodyPr>
          <a:lstStyle/>
          <a:p>
            <a:r>
              <a:rPr lang="zh-CN" altLang="en-US" sz="1400" dirty="0"/>
              <a:t>可串行化的调度</a:t>
            </a:r>
          </a:p>
        </p:txBody>
      </p:sp>
    </p:spTree>
    <p:extLst>
      <p:ext uri="{BB962C8B-B14F-4D97-AF65-F5344CB8AC3E}">
        <p14:creationId xmlns:p14="http://schemas.microsoft.com/office/powerpoint/2010/main" val="2234581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4294967295"/>
          </p:nvPr>
        </p:nvSpPr>
        <p:spPr>
          <a:xfrm>
            <a:off x="457200" y="1058863"/>
            <a:ext cx="8229600" cy="3684587"/>
          </a:xfrm>
        </p:spPr>
        <p:txBody>
          <a:bodyPr/>
          <a:lstStyle/>
          <a:p>
            <a:pPr marL="0" indent="0" eaLnBrk="1" hangingPunct="1">
              <a:buFont typeface="Wingdings" pitchFamily="2" charset="2"/>
              <a:buNone/>
            </a:pPr>
            <a:r>
              <a:rPr lang="en-US" altLang="zh-CN" dirty="0"/>
              <a:t>12.6.1 </a:t>
            </a:r>
            <a:r>
              <a:rPr lang="zh-CN" altLang="en-US" dirty="0"/>
              <a:t>可串行化调度</a:t>
            </a:r>
          </a:p>
          <a:p>
            <a:pPr marL="0" indent="0" eaLnBrk="1" hangingPunct="1">
              <a:buFont typeface="Wingdings" pitchFamily="2" charset="2"/>
              <a:buNone/>
            </a:pPr>
            <a:endParaRPr lang="en-US" altLang="zh-CN" dirty="0"/>
          </a:p>
          <a:p>
            <a:pPr marL="0" indent="0" eaLnBrk="1" hangingPunct="1">
              <a:buFont typeface="Wingdings" pitchFamily="2" charset="2"/>
              <a:buNone/>
            </a:pPr>
            <a:r>
              <a:rPr lang="en-US" altLang="zh-CN" dirty="0">
                <a:solidFill>
                  <a:srgbClr val="00B050"/>
                </a:solidFill>
              </a:rPr>
              <a:t>12.6.2 </a:t>
            </a:r>
            <a:r>
              <a:rPr lang="zh-CN" altLang="en-US" dirty="0">
                <a:solidFill>
                  <a:srgbClr val="00B050"/>
                </a:solidFill>
              </a:rPr>
              <a:t>冲突可串行化调度</a:t>
            </a:r>
          </a:p>
        </p:txBody>
      </p:sp>
      <p:sp>
        <p:nvSpPr>
          <p:cNvPr id="73731" name="Rectangle 2"/>
          <p:cNvSpPr txBox="1">
            <a:spLocks noChangeArrowheads="1"/>
          </p:cNvSpPr>
          <p:nvPr/>
        </p:nvSpPr>
        <p:spPr bwMode="auto">
          <a:xfrm>
            <a:off x="914400" y="192088"/>
            <a:ext cx="73914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800" b="1">
                <a:solidFill>
                  <a:schemeClr val="tx1"/>
                </a:solidFill>
                <a:latin typeface="Arial" pitchFamily="34" charset="0"/>
                <a:ea typeface="宋体" pitchFamily="2" charset="-122"/>
              </a:defRPr>
            </a:lvl1pPr>
            <a:lvl2pPr>
              <a:defRPr sz="2400" b="1">
                <a:solidFill>
                  <a:schemeClr val="tx1"/>
                </a:solidFill>
                <a:latin typeface="Arial" pitchFamily="34" charset="0"/>
                <a:ea typeface="宋体" pitchFamily="2" charset="-122"/>
              </a:defRPr>
            </a:lvl2pPr>
            <a:lvl3pPr>
              <a:defRPr sz="2000" b="1">
                <a:solidFill>
                  <a:schemeClr val="tx1"/>
                </a:solidFill>
                <a:latin typeface="Arial" pitchFamily="34" charset="0"/>
                <a:ea typeface="宋体" pitchFamily="2" charset="-122"/>
              </a:defRPr>
            </a:lvl3pPr>
            <a:lvl4pPr>
              <a:defRPr sz="2000" b="1">
                <a:solidFill>
                  <a:schemeClr val="tx1"/>
                </a:solidFill>
                <a:latin typeface="Arial" pitchFamily="34" charset="0"/>
                <a:ea typeface="宋体" pitchFamily="2" charset="-122"/>
              </a:defRPr>
            </a:lvl4pPr>
            <a:lvl5pPr>
              <a:defRPr sz="2000" b="1">
                <a:solidFill>
                  <a:schemeClr val="tx1"/>
                </a:solidFill>
                <a:latin typeface="Arial" pitchFamily="34" charset="0"/>
                <a:ea typeface="宋体" pitchFamily="2" charset="-122"/>
              </a:defRPr>
            </a:lvl5pPr>
            <a:lvl6pPr>
              <a:defRPr sz="2000" b="1">
                <a:solidFill>
                  <a:schemeClr val="tx1"/>
                </a:solidFill>
                <a:latin typeface="Arial" pitchFamily="34" charset="0"/>
                <a:ea typeface="宋体" pitchFamily="2" charset="-122"/>
              </a:defRPr>
            </a:lvl6pPr>
            <a:lvl7pPr>
              <a:defRPr sz="2000" b="1">
                <a:solidFill>
                  <a:schemeClr val="tx1"/>
                </a:solidFill>
                <a:latin typeface="Arial" pitchFamily="34" charset="0"/>
                <a:ea typeface="宋体" pitchFamily="2" charset="-122"/>
              </a:defRPr>
            </a:lvl7pPr>
            <a:lvl8pPr>
              <a:defRPr sz="2000" b="1">
                <a:solidFill>
                  <a:schemeClr val="tx1"/>
                </a:solidFill>
                <a:latin typeface="Arial" pitchFamily="34" charset="0"/>
                <a:ea typeface="宋体" pitchFamily="2" charset="-122"/>
              </a:defRPr>
            </a:lvl8pPr>
            <a:lvl9pPr>
              <a:defRPr sz="2000" b="1">
                <a:solidFill>
                  <a:schemeClr val="tx1"/>
                </a:solidFill>
                <a:latin typeface="Arial" pitchFamily="34" charset="0"/>
                <a:ea typeface="宋体" pitchFamily="2" charset="-122"/>
              </a:defRPr>
            </a:lvl9pPr>
          </a:lstStyle>
          <a:p>
            <a:pPr algn="ctr"/>
            <a:r>
              <a:rPr lang="en-US" altLang="zh-CN" sz="3600" dirty="0">
                <a:solidFill>
                  <a:schemeClr val="bg1"/>
                </a:solidFill>
              </a:rPr>
              <a:t>12.6  </a:t>
            </a:r>
            <a:r>
              <a:rPr lang="zh-CN" altLang="en-US" sz="3600" dirty="0">
                <a:solidFill>
                  <a:schemeClr val="bg1"/>
                </a:solidFill>
              </a:rPr>
              <a:t>并发调度的可串行性</a:t>
            </a:r>
          </a:p>
        </p:txBody>
      </p:sp>
    </p:spTree>
    <p:extLst>
      <p:ext uri="{BB962C8B-B14F-4D97-AF65-F5344CB8AC3E}">
        <p14:creationId xmlns:p14="http://schemas.microsoft.com/office/powerpoint/2010/main" val="7971577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714375" y="160338"/>
            <a:ext cx="7772400" cy="481012"/>
          </a:xfrm>
        </p:spPr>
        <p:txBody>
          <a:bodyPr/>
          <a:lstStyle/>
          <a:p>
            <a:pPr eaLnBrk="1" hangingPunct="1"/>
            <a:r>
              <a:rPr lang="en-US" altLang="zh-CN" sz="3600" dirty="0"/>
              <a:t>12.6.2  </a:t>
            </a:r>
            <a:r>
              <a:rPr lang="zh-CN" altLang="en-US" sz="3600" dirty="0"/>
              <a:t>冲突可串行化调度</a:t>
            </a:r>
            <a:endParaRPr lang="en-US" altLang="zh-CN" sz="3600" dirty="0"/>
          </a:p>
        </p:txBody>
      </p:sp>
      <p:sp>
        <p:nvSpPr>
          <p:cNvPr id="74755" name="Rectangle 3"/>
          <p:cNvSpPr>
            <a:spLocks noGrp="1" noChangeArrowheads="1"/>
          </p:cNvSpPr>
          <p:nvPr>
            <p:ph type="body" idx="4294967295"/>
          </p:nvPr>
        </p:nvSpPr>
        <p:spPr>
          <a:xfrm>
            <a:off x="251521" y="788988"/>
            <a:ext cx="8784976" cy="3738562"/>
          </a:xfrm>
        </p:spPr>
        <p:txBody>
          <a:bodyPr/>
          <a:lstStyle/>
          <a:p>
            <a:pPr eaLnBrk="1" hangingPunct="1">
              <a:spcBef>
                <a:spcPts val="600"/>
              </a:spcBef>
            </a:pPr>
            <a:r>
              <a:rPr lang="zh-CN" altLang="en-US" sz="2400" dirty="0"/>
              <a:t>冲突可串行化</a:t>
            </a:r>
          </a:p>
          <a:p>
            <a:pPr lvl="1">
              <a:spcBef>
                <a:spcPts val="600"/>
              </a:spcBef>
            </a:pPr>
            <a:r>
              <a:rPr lang="zh-CN" altLang="en-US" dirty="0"/>
              <a:t>一个比可串行化更严格的条件</a:t>
            </a:r>
            <a:endParaRPr lang="en-US" altLang="zh-CN" dirty="0"/>
          </a:p>
          <a:p>
            <a:pPr marL="457200" lvl="1" indent="0">
              <a:spcBef>
                <a:spcPts val="600"/>
              </a:spcBef>
              <a:buNone/>
            </a:pPr>
            <a:endParaRPr lang="zh-CN" altLang="en-US" dirty="0"/>
          </a:p>
          <a:p>
            <a:pPr eaLnBrk="1" hangingPunct="1">
              <a:spcBef>
                <a:spcPts val="600"/>
              </a:spcBef>
            </a:pPr>
            <a:r>
              <a:rPr lang="zh-CN" altLang="en-US" sz="2400" dirty="0"/>
              <a:t>冲突操作：指</a:t>
            </a:r>
            <a:r>
              <a:rPr lang="zh-CN" altLang="en-US" sz="2400" dirty="0">
                <a:solidFill>
                  <a:srgbClr val="FF0000"/>
                </a:solidFill>
              </a:rPr>
              <a:t>不同</a:t>
            </a:r>
            <a:r>
              <a:rPr lang="zh-CN" altLang="en-US" sz="2400" dirty="0"/>
              <a:t>的事务对</a:t>
            </a:r>
            <a:r>
              <a:rPr lang="zh-CN" altLang="en-US" sz="2400" dirty="0">
                <a:solidFill>
                  <a:srgbClr val="FF0000"/>
                </a:solidFill>
              </a:rPr>
              <a:t>同一</a:t>
            </a:r>
            <a:r>
              <a:rPr lang="zh-CN" altLang="en-US" sz="2400" dirty="0"/>
              <a:t>数据的</a:t>
            </a:r>
            <a:r>
              <a:rPr lang="zh-CN" altLang="en-US" sz="2400" dirty="0">
                <a:solidFill>
                  <a:srgbClr val="0070C0"/>
                </a:solidFill>
              </a:rPr>
              <a:t>读写</a:t>
            </a:r>
            <a:r>
              <a:rPr lang="zh-CN" altLang="en-US" sz="2400" dirty="0"/>
              <a:t>操作和</a:t>
            </a:r>
            <a:r>
              <a:rPr lang="zh-CN" altLang="en-US" sz="2400" dirty="0">
                <a:solidFill>
                  <a:srgbClr val="0070C0"/>
                </a:solidFill>
              </a:rPr>
              <a:t>写写</a:t>
            </a:r>
            <a:r>
              <a:rPr lang="zh-CN" altLang="en-US" sz="2400" dirty="0"/>
              <a:t>操作：</a:t>
            </a:r>
            <a:endParaRPr lang="en-US" altLang="zh-CN" sz="2400" dirty="0"/>
          </a:p>
          <a:p>
            <a:pPr eaLnBrk="1" hangingPunct="1">
              <a:spcBef>
                <a:spcPts val="600"/>
              </a:spcBef>
              <a:buFont typeface="Wingdings" pitchFamily="2" charset="2"/>
              <a:buNone/>
            </a:pPr>
            <a:r>
              <a:rPr lang="en-US" altLang="zh-CN" sz="2400" dirty="0"/>
              <a:t>  	  </a:t>
            </a:r>
            <a:r>
              <a:rPr lang="en-US" altLang="zh-CN" sz="2400" dirty="0" err="1"/>
              <a:t>R</a:t>
            </a:r>
            <a:r>
              <a:rPr lang="en-US" altLang="zh-CN" sz="2400" baseline="-25000" dirty="0" err="1"/>
              <a:t>i</a:t>
            </a:r>
            <a:r>
              <a:rPr lang="en-US" altLang="zh-CN" sz="2400" dirty="0"/>
              <a:t>(x)</a:t>
            </a:r>
            <a:r>
              <a:rPr lang="zh-CN" altLang="en-US" sz="2400" dirty="0"/>
              <a:t>与</a:t>
            </a:r>
            <a:r>
              <a:rPr lang="en-US" altLang="zh-CN" sz="2400" dirty="0" err="1"/>
              <a:t>W</a:t>
            </a:r>
            <a:r>
              <a:rPr lang="en-US" altLang="zh-CN" sz="2400" baseline="-25000" dirty="0" err="1"/>
              <a:t>j</a:t>
            </a:r>
            <a:r>
              <a:rPr lang="en-US" altLang="zh-CN" sz="2400" dirty="0"/>
              <a:t>(x)	   /*</a:t>
            </a:r>
            <a:r>
              <a:rPr lang="zh-CN" altLang="en-US" sz="2400" dirty="0"/>
              <a:t>事务</a:t>
            </a:r>
            <a:r>
              <a:rPr lang="en-US" altLang="zh-CN" sz="2400" dirty="0"/>
              <a:t>T</a:t>
            </a:r>
            <a:r>
              <a:rPr lang="en-US" altLang="zh-CN" sz="2400" baseline="-25000" dirty="0"/>
              <a:t>i</a:t>
            </a:r>
            <a:r>
              <a:rPr lang="zh-CN" altLang="en-US" sz="2400" dirty="0"/>
              <a:t>读</a:t>
            </a:r>
            <a:r>
              <a:rPr lang="en-US" altLang="zh-CN" sz="2400" dirty="0"/>
              <a:t>x</a:t>
            </a:r>
            <a:r>
              <a:rPr lang="zh-CN" altLang="en-US" sz="2400" dirty="0"/>
              <a:t>，</a:t>
            </a:r>
            <a:r>
              <a:rPr lang="en-US" altLang="zh-CN" sz="2400" dirty="0" err="1"/>
              <a:t>T</a:t>
            </a:r>
            <a:r>
              <a:rPr lang="en-US" altLang="zh-CN" sz="2400" baseline="-25000" dirty="0" err="1"/>
              <a:t>j</a:t>
            </a:r>
            <a:r>
              <a:rPr lang="zh-CN" altLang="en-US" sz="2400" dirty="0"/>
              <a:t>写</a:t>
            </a:r>
            <a:r>
              <a:rPr lang="en-US" altLang="zh-CN" sz="2400" dirty="0"/>
              <a:t>x</a:t>
            </a:r>
            <a:r>
              <a:rPr lang="zh-CN" altLang="en-US" sz="2400" dirty="0"/>
              <a:t>，其中</a:t>
            </a:r>
            <a:r>
              <a:rPr lang="en-US" altLang="zh-CN" sz="2400" dirty="0" err="1"/>
              <a:t>i≠j</a:t>
            </a:r>
            <a:r>
              <a:rPr lang="en-US" altLang="zh-CN" sz="2400" dirty="0"/>
              <a:t>*/</a:t>
            </a:r>
          </a:p>
          <a:p>
            <a:pPr eaLnBrk="1" hangingPunct="1">
              <a:spcBef>
                <a:spcPts val="600"/>
              </a:spcBef>
              <a:buFont typeface="Wingdings" pitchFamily="2" charset="2"/>
              <a:buNone/>
            </a:pPr>
            <a:r>
              <a:rPr lang="en-US" altLang="zh-CN" sz="2400" dirty="0"/>
              <a:t>	  W</a:t>
            </a:r>
            <a:r>
              <a:rPr lang="en-US" altLang="zh-CN" sz="2400" baseline="-25000" dirty="0"/>
              <a:t>i</a:t>
            </a:r>
            <a:r>
              <a:rPr lang="en-US" altLang="zh-CN" sz="2400" dirty="0"/>
              <a:t>(x)</a:t>
            </a:r>
            <a:r>
              <a:rPr lang="zh-CN" altLang="en-US" sz="2400" dirty="0"/>
              <a:t>与</a:t>
            </a:r>
            <a:r>
              <a:rPr lang="en-US" altLang="zh-CN" sz="2400" dirty="0" err="1"/>
              <a:t>W</a:t>
            </a:r>
            <a:r>
              <a:rPr lang="en-US" altLang="zh-CN" sz="2400" baseline="-25000" dirty="0" err="1"/>
              <a:t>j</a:t>
            </a:r>
            <a:r>
              <a:rPr lang="en-US" altLang="zh-CN" sz="2400" dirty="0"/>
              <a:t>(x)         /*</a:t>
            </a:r>
            <a:r>
              <a:rPr lang="zh-CN" altLang="en-US" sz="2400" dirty="0"/>
              <a:t>事务</a:t>
            </a:r>
            <a:r>
              <a:rPr lang="en-US" altLang="zh-CN" sz="2400" dirty="0"/>
              <a:t>T</a:t>
            </a:r>
            <a:r>
              <a:rPr lang="en-US" altLang="zh-CN" sz="2400" baseline="-25000" dirty="0"/>
              <a:t>i</a:t>
            </a:r>
            <a:r>
              <a:rPr lang="zh-CN" altLang="en-US" sz="2400" dirty="0"/>
              <a:t>写</a:t>
            </a:r>
            <a:r>
              <a:rPr lang="en-US" altLang="zh-CN" sz="2400" dirty="0"/>
              <a:t>x</a:t>
            </a:r>
            <a:r>
              <a:rPr lang="zh-CN" altLang="en-US" sz="2400" dirty="0"/>
              <a:t>，</a:t>
            </a:r>
            <a:r>
              <a:rPr lang="en-US" altLang="zh-CN" sz="2400" dirty="0" err="1"/>
              <a:t>T</a:t>
            </a:r>
            <a:r>
              <a:rPr lang="en-US" altLang="zh-CN" sz="2400" baseline="-25000" dirty="0" err="1"/>
              <a:t>j</a:t>
            </a:r>
            <a:r>
              <a:rPr lang="zh-CN" altLang="en-US" sz="2400" dirty="0"/>
              <a:t>写</a:t>
            </a:r>
            <a:r>
              <a:rPr lang="en-US" altLang="zh-CN" sz="2400" dirty="0"/>
              <a:t>x</a:t>
            </a:r>
            <a:r>
              <a:rPr lang="zh-CN" altLang="en-US" sz="2400" dirty="0"/>
              <a:t>，其中</a:t>
            </a:r>
            <a:r>
              <a:rPr lang="en-US" altLang="zh-CN" sz="2400" dirty="0" err="1"/>
              <a:t>i≠j</a:t>
            </a:r>
            <a:r>
              <a:rPr lang="en-US" altLang="zh-CN" sz="2400" dirty="0"/>
              <a:t>*/</a:t>
            </a:r>
          </a:p>
        </p:txBody>
      </p:sp>
      <p:sp>
        <p:nvSpPr>
          <p:cNvPr id="2" name="TextBox 1"/>
          <p:cNvSpPr txBox="1"/>
          <p:nvPr/>
        </p:nvSpPr>
        <p:spPr>
          <a:xfrm>
            <a:off x="998219" y="4069109"/>
            <a:ext cx="6953969" cy="461665"/>
          </a:xfrm>
          <a:prstGeom prst="rect">
            <a:avLst/>
          </a:prstGeom>
          <a:solidFill>
            <a:srgbClr val="FFFF00"/>
          </a:solidFill>
        </p:spPr>
        <p:txBody>
          <a:bodyPr wrap="square" rtlCol="0">
            <a:spAutoFit/>
          </a:bodyPr>
          <a:lstStyle/>
          <a:p>
            <a:pPr marL="0" lvl="1" algn="ctr"/>
            <a:r>
              <a:rPr lang="zh-CN" altLang="en-US" sz="2400" b="1" dirty="0">
                <a:solidFill>
                  <a:srgbClr val="C00000"/>
                </a:solidFill>
              </a:rPr>
              <a:t>涉及同一个数据库元素</a:t>
            </a:r>
            <a:r>
              <a:rPr lang="en-US" altLang="zh-CN" sz="2400" b="1" dirty="0">
                <a:solidFill>
                  <a:srgbClr val="C00000"/>
                </a:solidFill>
              </a:rPr>
              <a:t>, </a:t>
            </a:r>
            <a:r>
              <a:rPr lang="zh-CN" altLang="en-US" sz="2400" b="1" dirty="0">
                <a:solidFill>
                  <a:srgbClr val="C00000"/>
                </a:solidFill>
              </a:rPr>
              <a:t>并且至少有一个是写操作</a:t>
            </a:r>
            <a:endParaRPr lang="zh-CN" altLang="en-US" b="1" dirty="0"/>
          </a:p>
        </p:txBody>
      </p:sp>
    </p:spTree>
    <p:extLst>
      <p:ext uri="{BB962C8B-B14F-4D97-AF65-F5344CB8AC3E}">
        <p14:creationId xmlns:p14="http://schemas.microsoft.com/office/powerpoint/2010/main" val="3962312730"/>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755">
                                            <p:txEl>
                                              <p:pRg st="3" end="3"/>
                                            </p:txEl>
                                          </p:spTgt>
                                        </p:tgtEl>
                                        <p:attrNameLst>
                                          <p:attrName>style.visibility</p:attrName>
                                        </p:attrNameLst>
                                      </p:cBhvr>
                                      <p:to>
                                        <p:strVal val="visible"/>
                                      </p:to>
                                    </p:set>
                                    <p:animEffect transition="in" filter="wipe(left)">
                                      <p:cBhvr>
                                        <p:cTn id="7" dur="500"/>
                                        <p:tgtEl>
                                          <p:spTgt spid="7475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4755">
                                            <p:txEl>
                                              <p:pRg st="4" end="4"/>
                                            </p:txEl>
                                          </p:spTgt>
                                        </p:tgtEl>
                                        <p:attrNameLst>
                                          <p:attrName>style.visibility</p:attrName>
                                        </p:attrNameLst>
                                      </p:cBhvr>
                                      <p:to>
                                        <p:strVal val="visible"/>
                                      </p:to>
                                    </p:set>
                                    <p:animEffect transition="in" filter="wipe(left)">
                                      <p:cBhvr>
                                        <p:cTn id="12" dur="500"/>
                                        <p:tgtEl>
                                          <p:spTgt spid="7475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755">
                                            <p:txEl>
                                              <p:pRg st="5" end="5"/>
                                            </p:txEl>
                                          </p:spTgt>
                                        </p:tgtEl>
                                        <p:attrNameLst>
                                          <p:attrName>style.visibility</p:attrName>
                                        </p:attrNameLst>
                                      </p:cBhvr>
                                      <p:to>
                                        <p:strVal val="visible"/>
                                      </p:to>
                                    </p:set>
                                    <p:animEffect transition="in" filter="wipe(left)">
                                      <p:cBhvr>
                                        <p:cTn id="17" dur="500"/>
                                        <p:tgtEl>
                                          <p:spTgt spid="7475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685801" y="922089"/>
            <a:ext cx="7877175" cy="3521869"/>
          </a:xfrm>
        </p:spPr>
        <p:txBody>
          <a:bodyPr/>
          <a:lstStyle/>
          <a:p>
            <a:pPr>
              <a:lnSpc>
                <a:spcPct val="140000"/>
              </a:lnSpc>
            </a:pPr>
            <a:r>
              <a:rPr lang="zh-CN" altLang="en-US" sz="3200" dirty="0"/>
              <a:t>不冲突操作</a:t>
            </a:r>
            <a:endParaRPr lang="en-US" altLang="zh-CN" sz="3200" dirty="0"/>
          </a:p>
          <a:p>
            <a:pPr lvl="1">
              <a:lnSpc>
                <a:spcPct val="140000"/>
              </a:lnSpc>
            </a:pPr>
            <a:r>
              <a:rPr lang="en-US" altLang="zh-CN" sz="2800" dirty="0" err="1"/>
              <a:t>r</a:t>
            </a:r>
            <a:r>
              <a:rPr lang="en-US" altLang="zh-CN" sz="2800" baseline="-25000" dirty="0" err="1"/>
              <a:t>i</a:t>
            </a:r>
            <a:r>
              <a:rPr lang="en-US" altLang="zh-CN" sz="2800" dirty="0"/>
              <a:t>(X); </a:t>
            </a:r>
            <a:r>
              <a:rPr lang="en-US" altLang="zh-CN" sz="2800" dirty="0" err="1"/>
              <a:t>r</a:t>
            </a:r>
            <a:r>
              <a:rPr lang="en-US" altLang="zh-CN" sz="2800" baseline="-25000" dirty="0" err="1"/>
              <a:t>j</a:t>
            </a:r>
            <a:r>
              <a:rPr lang="en-US" altLang="zh-CN" sz="2800" dirty="0"/>
              <a:t>(X)  </a:t>
            </a:r>
            <a:r>
              <a:rPr lang="zh-CN" altLang="en-US" sz="2800" dirty="0"/>
              <a:t>读</a:t>
            </a:r>
          </a:p>
          <a:p>
            <a:pPr lvl="1">
              <a:lnSpc>
                <a:spcPct val="140000"/>
              </a:lnSpc>
            </a:pPr>
            <a:r>
              <a:rPr lang="en-US" altLang="zh-CN" sz="2800" dirty="0" err="1"/>
              <a:t>r</a:t>
            </a:r>
            <a:r>
              <a:rPr lang="en-US" altLang="zh-CN" sz="2800" baseline="-25000" dirty="0" err="1"/>
              <a:t>i</a:t>
            </a:r>
            <a:r>
              <a:rPr lang="en-US" altLang="zh-CN" sz="2800" dirty="0"/>
              <a:t>(X); </a:t>
            </a:r>
            <a:r>
              <a:rPr lang="en-US" altLang="zh-CN" sz="2800" dirty="0" err="1"/>
              <a:t>w</a:t>
            </a:r>
            <a:r>
              <a:rPr lang="en-US" altLang="zh-CN" sz="2800" baseline="-25000" dirty="0" err="1"/>
              <a:t>j</a:t>
            </a:r>
            <a:r>
              <a:rPr lang="en-US" altLang="zh-CN" sz="2800" dirty="0"/>
              <a:t>(Y), X</a:t>
            </a:r>
            <a:r>
              <a:rPr lang="zh-CN" altLang="en-US" sz="2800" dirty="0"/>
              <a:t>不等于</a:t>
            </a:r>
            <a:r>
              <a:rPr lang="en-US" altLang="zh-CN" sz="2800" dirty="0"/>
              <a:t>Y</a:t>
            </a:r>
          </a:p>
          <a:p>
            <a:pPr lvl="1">
              <a:lnSpc>
                <a:spcPct val="140000"/>
              </a:lnSpc>
            </a:pPr>
            <a:r>
              <a:rPr lang="en-US" altLang="zh-CN" sz="2800" dirty="0" err="1"/>
              <a:t>w</a:t>
            </a:r>
            <a:r>
              <a:rPr lang="en-US" altLang="zh-CN" sz="2800" baseline="-25000" dirty="0" err="1"/>
              <a:t>i</a:t>
            </a:r>
            <a:r>
              <a:rPr lang="en-US" altLang="zh-CN" sz="2800" dirty="0"/>
              <a:t>(X); </a:t>
            </a:r>
            <a:r>
              <a:rPr lang="en-US" altLang="zh-CN" sz="2800" dirty="0" err="1"/>
              <a:t>r</a:t>
            </a:r>
            <a:r>
              <a:rPr lang="en-US" altLang="zh-CN" sz="2800" baseline="-25000" dirty="0" err="1"/>
              <a:t>j</a:t>
            </a:r>
            <a:r>
              <a:rPr lang="en-US" altLang="zh-CN" sz="2800" dirty="0"/>
              <a:t>(Y), X</a:t>
            </a:r>
            <a:r>
              <a:rPr lang="zh-CN" altLang="en-US" sz="2800" dirty="0"/>
              <a:t>不等于</a:t>
            </a:r>
            <a:r>
              <a:rPr lang="en-US" altLang="zh-CN" sz="2800" dirty="0"/>
              <a:t>Y</a:t>
            </a:r>
          </a:p>
          <a:p>
            <a:pPr lvl="1">
              <a:lnSpc>
                <a:spcPct val="140000"/>
              </a:lnSpc>
            </a:pPr>
            <a:r>
              <a:rPr lang="en-US" altLang="zh-CN" sz="2800" dirty="0" err="1"/>
              <a:t>w</a:t>
            </a:r>
            <a:r>
              <a:rPr lang="en-US" altLang="zh-CN" sz="2800" baseline="-25000" dirty="0" err="1"/>
              <a:t>i</a:t>
            </a:r>
            <a:r>
              <a:rPr lang="en-US" altLang="zh-CN" sz="2800" dirty="0"/>
              <a:t>(X); </a:t>
            </a:r>
            <a:r>
              <a:rPr lang="en-US" altLang="zh-CN" sz="2800" dirty="0" err="1"/>
              <a:t>w</a:t>
            </a:r>
            <a:r>
              <a:rPr lang="en-US" altLang="zh-CN" sz="2800" baseline="-25000" dirty="0" err="1"/>
              <a:t>j</a:t>
            </a:r>
            <a:r>
              <a:rPr lang="en-US" altLang="zh-CN" sz="2800" dirty="0"/>
              <a:t>(Y), X</a:t>
            </a:r>
            <a:r>
              <a:rPr lang="zh-CN" altLang="en-US" sz="2800" dirty="0"/>
              <a:t>不等于</a:t>
            </a:r>
            <a:r>
              <a:rPr lang="en-US" altLang="zh-CN" sz="2800" dirty="0"/>
              <a:t>Y</a:t>
            </a:r>
          </a:p>
          <a:p>
            <a:endParaRPr lang="en-US" altLang="zh-CN" dirty="0"/>
          </a:p>
          <a:p>
            <a:endParaRPr lang="en-US" altLang="zh-CN" dirty="0"/>
          </a:p>
        </p:txBody>
      </p:sp>
      <p:sp>
        <p:nvSpPr>
          <p:cNvPr id="79875" name="Rectangle 5"/>
          <p:cNvSpPr>
            <a:spLocks noGrp="1" noChangeArrowheads="1"/>
          </p:cNvSpPr>
          <p:nvPr>
            <p:ph type="title"/>
          </p:nvPr>
        </p:nvSpPr>
        <p:spPr>
          <a:xfrm>
            <a:off x="179388" y="26194"/>
            <a:ext cx="8234362" cy="646510"/>
          </a:xfrm>
          <a:noFill/>
        </p:spPr>
        <p:txBody>
          <a:bodyPr/>
          <a:lstStyle/>
          <a:p>
            <a:r>
              <a:rPr lang="zh-CN" altLang="en-US"/>
              <a:t>冲突</a:t>
            </a:r>
            <a:endParaRPr lang="en-US" altLang="zh-CN"/>
          </a:p>
        </p:txBody>
      </p:sp>
    </p:spTree>
    <p:extLst>
      <p:ext uri="{BB962C8B-B14F-4D97-AF65-F5344CB8AC3E}">
        <p14:creationId xmlns:p14="http://schemas.microsoft.com/office/powerpoint/2010/main" val="250829471"/>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874">
                                            <p:txEl>
                                              <p:pRg st="1" end="1"/>
                                            </p:txEl>
                                          </p:spTgt>
                                        </p:tgtEl>
                                        <p:attrNameLst>
                                          <p:attrName>style.visibility</p:attrName>
                                        </p:attrNameLst>
                                      </p:cBhvr>
                                      <p:to>
                                        <p:strVal val="visible"/>
                                      </p:to>
                                    </p:set>
                                    <p:animEffect transition="in" filter="wipe(left)">
                                      <p:cBhvr>
                                        <p:cTn id="7" dur="500"/>
                                        <p:tgtEl>
                                          <p:spTgt spid="798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9874">
                                            <p:txEl>
                                              <p:pRg st="2" end="2"/>
                                            </p:txEl>
                                          </p:spTgt>
                                        </p:tgtEl>
                                        <p:attrNameLst>
                                          <p:attrName>style.visibility</p:attrName>
                                        </p:attrNameLst>
                                      </p:cBhvr>
                                      <p:to>
                                        <p:strVal val="visible"/>
                                      </p:to>
                                    </p:set>
                                    <p:animEffect transition="in" filter="wipe(left)">
                                      <p:cBhvr>
                                        <p:cTn id="12" dur="500"/>
                                        <p:tgtEl>
                                          <p:spTgt spid="798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874">
                                            <p:txEl>
                                              <p:pRg st="3" end="3"/>
                                            </p:txEl>
                                          </p:spTgt>
                                        </p:tgtEl>
                                        <p:attrNameLst>
                                          <p:attrName>style.visibility</p:attrName>
                                        </p:attrNameLst>
                                      </p:cBhvr>
                                      <p:to>
                                        <p:strVal val="visible"/>
                                      </p:to>
                                    </p:set>
                                    <p:animEffect transition="in" filter="wipe(left)">
                                      <p:cBhvr>
                                        <p:cTn id="17" dur="500"/>
                                        <p:tgtEl>
                                          <p:spTgt spid="7987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9874">
                                            <p:txEl>
                                              <p:pRg st="4" end="4"/>
                                            </p:txEl>
                                          </p:spTgt>
                                        </p:tgtEl>
                                        <p:attrNameLst>
                                          <p:attrName>style.visibility</p:attrName>
                                        </p:attrNameLst>
                                      </p:cBhvr>
                                      <p:to>
                                        <p:strVal val="visible"/>
                                      </p:to>
                                    </p:set>
                                    <p:animEffect transition="in" filter="wipe(left)">
                                      <p:cBhvr>
                                        <p:cTn id="22" dur="500"/>
                                        <p:tgtEl>
                                          <p:spTgt spid="798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4294967295"/>
          </p:nvPr>
        </p:nvSpPr>
        <p:spPr>
          <a:xfrm>
            <a:off x="611188" y="898525"/>
            <a:ext cx="8069262" cy="3887788"/>
          </a:xfrm>
        </p:spPr>
        <p:txBody>
          <a:bodyPr/>
          <a:lstStyle/>
          <a:p>
            <a:pPr eaLnBrk="1" hangingPunct="1"/>
            <a:r>
              <a:rPr lang="zh-CN" altLang="en-US" dirty="0"/>
              <a:t>不能交换（</a:t>
            </a:r>
            <a:r>
              <a:rPr lang="en-US" altLang="zh-CN" dirty="0"/>
              <a:t>Swap）</a:t>
            </a:r>
            <a:r>
              <a:rPr lang="zh-CN" altLang="en-US" dirty="0"/>
              <a:t>的动作</a:t>
            </a:r>
            <a:r>
              <a:rPr lang="en-US" altLang="zh-CN" dirty="0"/>
              <a:t>:</a:t>
            </a:r>
          </a:p>
          <a:p>
            <a:pPr lvl="1">
              <a:lnSpc>
                <a:spcPct val="150000"/>
              </a:lnSpc>
            </a:pPr>
            <a:r>
              <a:rPr lang="zh-CN" altLang="en-US" sz="2800" dirty="0"/>
              <a:t>同一事务的两个操作</a:t>
            </a:r>
            <a:endParaRPr lang="en-US" altLang="zh-CN" sz="2800" dirty="0"/>
          </a:p>
          <a:p>
            <a:pPr lvl="1">
              <a:lnSpc>
                <a:spcPct val="150000"/>
              </a:lnSpc>
            </a:pPr>
            <a:r>
              <a:rPr lang="zh-CN" altLang="en-US" sz="2800" dirty="0"/>
              <a:t>不同事务的冲突操作</a:t>
            </a:r>
            <a:endParaRPr lang="en-US" altLang="zh-CN" sz="2800" dirty="0"/>
          </a:p>
          <a:p>
            <a:pPr lvl="2">
              <a:lnSpc>
                <a:spcPct val="150000"/>
              </a:lnSpc>
            </a:pPr>
            <a:r>
              <a:rPr lang="en-US" altLang="zh-CN" sz="2400" dirty="0" err="1"/>
              <a:t>R</a:t>
            </a:r>
            <a:r>
              <a:rPr lang="en-US" altLang="zh-CN" sz="2400" baseline="-25000" dirty="0" err="1"/>
              <a:t>i</a:t>
            </a:r>
            <a:r>
              <a:rPr lang="en-US" altLang="zh-CN" sz="2400" dirty="0"/>
              <a:t>(x)</a:t>
            </a:r>
            <a:r>
              <a:rPr lang="zh-CN" altLang="en-US" sz="2400" dirty="0"/>
              <a:t>与</a:t>
            </a:r>
            <a:r>
              <a:rPr lang="en-US" altLang="zh-CN" sz="2400" dirty="0" err="1"/>
              <a:t>W</a:t>
            </a:r>
            <a:r>
              <a:rPr lang="en-US" altLang="zh-CN" sz="2400" baseline="-25000" dirty="0" err="1"/>
              <a:t>j</a:t>
            </a:r>
            <a:r>
              <a:rPr lang="en-US" altLang="zh-CN" sz="2400" dirty="0"/>
              <a:t>(x)</a:t>
            </a:r>
          </a:p>
          <a:p>
            <a:pPr lvl="2">
              <a:lnSpc>
                <a:spcPct val="150000"/>
              </a:lnSpc>
            </a:pPr>
            <a:r>
              <a:rPr lang="en-US" altLang="zh-CN" sz="2400" dirty="0"/>
              <a:t>W</a:t>
            </a:r>
            <a:r>
              <a:rPr lang="en-US" altLang="zh-CN" sz="2400" baseline="-25000" dirty="0"/>
              <a:t>i</a:t>
            </a:r>
            <a:r>
              <a:rPr lang="en-US" altLang="zh-CN" sz="2400" dirty="0"/>
              <a:t>(x)</a:t>
            </a:r>
            <a:r>
              <a:rPr lang="zh-CN" altLang="en-US" sz="2400" dirty="0"/>
              <a:t>与</a:t>
            </a:r>
            <a:r>
              <a:rPr lang="en-US" altLang="zh-CN" sz="2400" dirty="0" err="1"/>
              <a:t>W</a:t>
            </a:r>
            <a:r>
              <a:rPr lang="en-US" altLang="zh-CN" sz="2400" baseline="-25000" dirty="0" err="1"/>
              <a:t>j</a:t>
            </a:r>
            <a:r>
              <a:rPr lang="en-US" altLang="zh-CN" sz="2400" dirty="0"/>
              <a:t>(x)</a:t>
            </a:r>
          </a:p>
        </p:txBody>
      </p:sp>
      <p:sp>
        <p:nvSpPr>
          <p:cNvPr id="75779" name="Rectangle 5"/>
          <p:cNvSpPr>
            <a:spLocks noGrp="1" noChangeArrowheads="1"/>
          </p:cNvSpPr>
          <p:nvPr>
            <p:ph type="title" idx="4294967295"/>
          </p:nvPr>
        </p:nvSpPr>
        <p:spPr>
          <a:xfrm>
            <a:off x="71438" y="0"/>
            <a:ext cx="8234362" cy="646113"/>
          </a:xfrm>
          <a:noFill/>
        </p:spPr>
        <p:txBody>
          <a:bodyPr/>
          <a:lstStyle/>
          <a:p>
            <a:pPr eaLnBrk="1" hangingPunct="1"/>
            <a:r>
              <a:rPr lang="zh-CN" altLang="en-US" sz="3700"/>
              <a:t>冲突</a:t>
            </a:r>
            <a:endParaRPr lang="en-US" altLang="zh-CN"/>
          </a:p>
        </p:txBody>
      </p:sp>
      <p:cxnSp>
        <p:nvCxnSpPr>
          <p:cNvPr id="4" name="直接连接符 3"/>
          <p:cNvCxnSpPr/>
          <p:nvPr/>
        </p:nvCxnSpPr>
        <p:spPr bwMode="auto">
          <a:xfrm>
            <a:off x="1763688" y="3435846"/>
            <a:ext cx="1800820" cy="0"/>
          </a:xfrm>
          <a:prstGeom prst="line">
            <a:avLst/>
          </a:prstGeom>
          <a:noFill/>
          <a:ln w="28575" cap="flat" cmpd="sng" algn="ctr">
            <a:solidFill>
              <a:srgbClr val="FF0000"/>
            </a:solidFill>
            <a:prstDash val="solid"/>
            <a:round/>
            <a:headEnd type="none" w="med" len="med"/>
            <a:tailEnd type="none" w="med" len="med"/>
          </a:ln>
          <a:effectLst/>
        </p:spPr>
      </p:cxnSp>
      <p:cxnSp>
        <p:nvCxnSpPr>
          <p:cNvPr id="5" name="直接连接符 4"/>
          <p:cNvCxnSpPr/>
          <p:nvPr/>
        </p:nvCxnSpPr>
        <p:spPr bwMode="auto">
          <a:xfrm>
            <a:off x="1835696" y="4083918"/>
            <a:ext cx="1800200"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072829920"/>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13315" name="Rectangle 2"/>
          <p:cNvSpPr>
            <a:spLocks noGrp="1" noChangeArrowheads="1"/>
          </p:cNvSpPr>
          <p:nvPr>
            <p:ph type="title" idx="4294967295"/>
          </p:nvPr>
        </p:nvSpPr>
        <p:spPr>
          <a:xfrm>
            <a:off x="755576" y="123478"/>
            <a:ext cx="7391400" cy="422275"/>
          </a:xfrm>
        </p:spPr>
        <p:txBody>
          <a:bodyPr/>
          <a:lstStyle/>
          <a:p>
            <a:pPr eaLnBrk="1" hangingPunct="1"/>
            <a:r>
              <a:rPr lang="zh-CN" altLang="zh-CN" sz="3600" dirty="0"/>
              <a:t>并发控制</a:t>
            </a:r>
            <a:r>
              <a:rPr lang="zh-CN" altLang="en-US" sz="3600" dirty="0"/>
              <a:t>概述</a:t>
            </a:r>
            <a:r>
              <a:rPr lang="zh-CN" altLang="zh-CN" sz="3600" dirty="0"/>
              <a:t>（续）</a:t>
            </a:r>
            <a:endParaRPr lang="zh-CN" altLang="en-US" sz="3600" dirty="0"/>
          </a:p>
        </p:txBody>
      </p:sp>
      <p:sp>
        <p:nvSpPr>
          <p:cNvPr id="13316" name="Rectangle 3"/>
          <p:cNvSpPr>
            <a:spLocks noGrp="1" noChangeArrowheads="1"/>
          </p:cNvSpPr>
          <p:nvPr>
            <p:ph type="body" idx="4294967295"/>
          </p:nvPr>
        </p:nvSpPr>
        <p:spPr>
          <a:xfrm>
            <a:off x="72008" y="860996"/>
            <a:ext cx="5580112" cy="3654970"/>
          </a:xfrm>
        </p:spPr>
        <p:txBody>
          <a:bodyPr/>
          <a:lstStyle/>
          <a:p>
            <a:pPr eaLnBrk="1" hangingPunct="1">
              <a:spcBef>
                <a:spcPct val="0"/>
              </a:spcBef>
              <a:buNone/>
            </a:pPr>
            <a:r>
              <a:rPr lang="zh-CN" altLang="en-US" sz="2400" dirty="0"/>
              <a:t>并发操作带来数据的不一致性实例</a:t>
            </a:r>
          </a:p>
          <a:p>
            <a:pPr eaLnBrk="1" hangingPunct="1">
              <a:spcBef>
                <a:spcPts val="1200"/>
              </a:spcBef>
              <a:buNone/>
            </a:pPr>
            <a:r>
              <a:rPr lang="en-US" altLang="zh-CN" sz="1800" dirty="0"/>
              <a:t>[</a:t>
            </a:r>
            <a:r>
              <a:rPr lang="zh-CN" altLang="en-US" sz="1800" dirty="0"/>
              <a:t>例</a:t>
            </a:r>
            <a:r>
              <a:rPr lang="en-US" altLang="zh-CN" sz="1800" dirty="0"/>
              <a:t>12</a:t>
            </a:r>
            <a:r>
              <a:rPr lang="zh-CN" altLang="en-US" sz="1800" dirty="0"/>
              <a:t>.1</a:t>
            </a:r>
            <a:r>
              <a:rPr lang="en-US" altLang="zh-CN" sz="1800" dirty="0"/>
              <a:t>]</a:t>
            </a:r>
            <a:r>
              <a:rPr lang="zh-CN" altLang="en-US" sz="1800" dirty="0"/>
              <a:t>飞机订票系统中的一个活动序列 </a:t>
            </a:r>
          </a:p>
          <a:p>
            <a:pPr lvl="1" eaLnBrk="1" hangingPunct="1">
              <a:buNone/>
            </a:pPr>
            <a:r>
              <a:rPr lang="zh-CN" altLang="en-US" sz="1800" dirty="0"/>
              <a:t>① 甲售票点</a:t>
            </a:r>
            <a:r>
              <a:rPr lang="en-US" altLang="zh-CN" sz="1800" dirty="0"/>
              <a:t>(</a:t>
            </a:r>
            <a:r>
              <a:rPr lang="zh-CN" altLang="en-US" sz="1800" dirty="0"/>
              <a:t>事务</a:t>
            </a:r>
            <a:r>
              <a:rPr lang="en-US" altLang="zh-CN" sz="1800" dirty="0"/>
              <a:t>T</a:t>
            </a:r>
            <a:r>
              <a:rPr lang="en-US" altLang="zh-CN" sz="1800" baseline="-25000" dirty="0"/>
              <a:t>1</a:t>
            </a:r>
            <a:r>
              <a:rPr lang="en-US" altLang="zh-CN" sz="1800" dirty="0"/>
              <a:t>)</a:t>
            </a:r>
            <a:r>
              <a:rPr lang="zh-CN" altLang="en-US" sz="1800" dirty="0"/>
              <a:t>读出某航班的机票余额</a:t>
            </a:r>
            <a:r>
              <a:rPr lang="en-US" altLang="zh-CN" sz="1800" dirty="0"/>
              <a:t>A</a:t>
            </a:r>
            <a:r>
              <a:rPr lang="zh-CN" altLang="en-US" sz="1800" dirty="0"/>
              <a:t>，设</a:t>
            </a:r>
            <a:r>
              <a:rPr lang="en-US" altLang="zh-CN" sz="1800" dirty="0"/>
              <a:t>A=16</a:t>
            </a:r>
            <a:r>
              <a:rPr lang="zh-CN" altLang="en-US" sz="1800" dirty="0"/>
              <a:t>；</a:t>
            </a:r>
          </a:p>
          <a:p>
            <a:pPr lvl="1" eaLnBrk="1" hangingPunct="1">
              <a:buNone/>
            </a:pPr>
            <a:r>
              <a:rPr lang="zh-CN" altLang="en-US" sz="1800" dirty="0"/>
              <a:t>② 乙售票点</a:t>
            </a:r>
            <a:r>
              <a:rPr lang="en-US" altLang="zh-CN" sz="1800" dirty="0"/>
              <a:t>(</a:t>
            </a:r>
            <a:r>
              <a:rPr lang="zh-CN" altLang="en-US" sz="1800" dirty="0"/>
              <a:t>事务</a:t>
            </a:r>
            <a:r>
              <a:rPr lang="en-US" altLang="zh-CN" sz="1800" dirty="0"/>
              <a:t>T</a:t>
            </a:r>
            <a:r>
              <a:rPr lang="en-US" altLang="zh-CN" sz="1800" baseline="-25000" dirty="0"/>
              <a:t>2</a:t>
            </a:r>
            <a:r>
              <a:rPr lang="en-US" altLang="zh-CN" sz="1800" dirty="0"/>
              <a:t>)</a:t>
            </a:r>
            <a:r>
              <a:rPr lang="zh-CN" altLang="en-US" sz="1800" dirty="0"/>
              <a:t>读出同一航班的机票余额</a:t>
            </a:r>
            <a:r>
              <a:rPr lang="en-US" altLang="zh-CN" sz="1800" dirty="0"/>
              <a:t>A</a:t>
            </a:r>
            <a:r>
              <a:rPr lang="zh-CN" altLang="en-US" sz="1800" dirty="0"/>
              <a:t>，也为</a:t>
            </a:r>
            <a:r>
              <a:rPr lang="en-US" altLang="zh-CN" sz="1800" dirty="0"/>
              <a:t>16</a:t>
            </a:r>
            <a:r>
              <a:rPr lang="zh-CN" altLang="en-US" sz="1800" dirty="0"/>
              <a:t>；</a:t>
            </a:r>
          </a:p>
          <a:p>
            <a:pPr lvl="1" eaLnBrk="1" hangingPunct="1">
              <a:buNone/>
            </a:pPr>
            <a:r>
              <a:rPr lang="zh-CN" altLang="en-US" sz="1800" dirty="0"/>
              <a:t>③ 甲售票点卖出一张机票，修改余额</a:t>
            </a:r>
            <a:r>
              <a:rPr lang="en-US" altLang="zh-CN" sz="1800" dirty="0"/>
              <a:t>A←A-1</a:t>
            </a:r>
            <a:r>
              <a:rPr lang="zh-CN" altLang="en-US" sz="1800" dirty="0"/>
              <a:t>，所以</a:t>
            </a:r>
            <a:r>
              <a:rPr lang="en-US" altLang="zh-CN" sz="1800" dirty="0"/>
              <a:t>A</a:t>
            </a:r>
            <a:r>
              <a:rPr lang="zh-CN" altLang="en-US" sz="1800" dirty="0"/>
              <a:t>为</a:t>
            </a:r>
            <a:r>
              <a:rPr lang="en-US" altLang="zh-CN" sz="1800" dirty="0"/>
              <a:t>15</a:t>
            </a:r>
            <a:r>
              <a:rPr lang="zh-CN" altLang="en-US" sz="1800" dirty="0"/>
              <a:t>，把</a:t>
            </a:r>
            <a:r>
              <a:rPr lang="en-US" altLang="zh-CN" sz="1800" dirty="0"/>
              <a:t>A</a:t>
            </a:r>
            <a:r>
              <a:rPr lang="zh-CN" altLang="en-US" sz="1800" dirty="0"/>
              <a:t>写回数据库；</a:t>
            </a:r>
          </a:p>
          <a:p>
            <a:pPr lvl="1" eaLnBrk="1" hangingPunct="1">
              <a:buNone/>
            </a:pPr>
            <a:r>
              <a:rPr lang="zh-CN" altLang="en-US" sz="1800" dirty="0"/>
              <a:t>④ 乙售票点卖出三张机票，修改余额</a:t>
            </a:r>
            <a:r>
              <a:rPr lang="en-US" altLang="zh-CN" sz="1800" dirty="0"/>
              <a:t>A←A-3</a:t>
            </a:r>
            <a:r>
              <a:rPr lang="zh-CN" altLang="en-US" sz="1800" dirty="0"/>
              <a:t>，所以</a:t>
            </a:r>
            <a:r>
              <a:rPr lang="en-US" altLang="zh-CN" sz="1800" dirty="0"/>
              <a:t>A</a:t>
            </a:r>
            <a:r>
              <a:rPr lang="zh-CN" altLang="en-US" sz="1800" dirty="0"/>
              <a:t>为</a:t>
            </a:r>
            <a:r>
              <a:rPr lang="en-US" altLang="zh-CN" sz="1800" dirty="0"/>
              <a:t>13</a:t>
            </a:r>
            <a:r>
              <a:rPr lang="zh-CN" altLang="en-US" sz="1800" dirty="0"/>
              <a:t>，把</a:t>
            </a:r>
            <a:r>
              <a:rPr lang="en-US" altLang="zh-CN" sz="1800" dirty="0"/>
              <a:t>A</a:t>
            </a:r>
            <a:r>
              <a:rPr lang="zh-CN" altLang="en-US" sz="1800" dirty="0"/>
              <a:t>写回数据库 </a:t>
            </a:r>
          </a:p>
          <a:p>
            <a:pPr lvl="1" eaLnBrk="1" hangingPunct="1"/>
            <a:r>
              <a:rPr lang="zh-CN" altLang="en-US" sz="1800" dirty="0"/>
              <a:t>结果明明卖出</a:t>
            </a:r>
            <a:r>
              <a:rPr lang="en-US" altLang="zh-CN" sz="1800" dirty="0"/>
              <a:t>4</a:t>
            </a:r>
            <a:r>
              <a:rPr lang="zh-CN" altLang="en-US" sz="1800" dirty="0"/>
              <a:t>张机票，数据库中机票余额只减少</a:t>
            </a:r>
            <a:r>
              <a:rPr lang="en-US" altLang="zh-CN" sz="1800" dirty="0"/>
              <a:t>3</a:t>
            </a:r>
            <a:endParaRPr lang="zh-CN" altLang="en-US" sz="1800" dirty="0"/>
          </a:p>
        </p:txBody>
      </p:sp>
      <p:grpSp>
        <p:nvGrpSpPr>
          <p:cNvPr id="5" name="Group 3"/>
          <p:cNvGrpSpPr>
            <a:grpSpLocks/>
          </p:cNvGrpSpPr>
          <p:nvPr/>
        </p:nvGrpSpPr>
        <p:grpSpPr bwMode="auto">
          <a:xfrm>
            <a:off x="6084168" y="915566"/>
            <a:ext cx="2895600" cy="2884884"/>
            <a:chOff x="576" y="1152"/>
            <a:chExt cx="1824" cy="2423"/>
          </a:xfrm>
        </p:grpSpPr>
        <p:sp>
          <p:nvSpPr>
            <p:cNvPr id="6" name="Rectangle 4"/>
            <p:cNvSpPr>
              <a:spLocks noChangeArrowheads="1"/>
            </p:cNvSpPr>
            <p:nvPr/>
          </p:nvSpPr>
          <p:spPr bwMode="auto">
            <a:xfrm>
              <a:off x="1552" y="1402"/>
              <a:ext cx="848"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ts val="1200"/>
                </a:spcBef>
                <a:buClr>
                  <a:schemeClr val="hlink"/>
                </a:buClr>
                <a:buFont typeface="Wingdings" pitchFamily="2" charset="2"/>
                <a:buNone/>
              </a:pPr>
              <a:r>
                <a:rPr lang="en-US" altLang="zh-CN" b="1" dirty="0"/>
                <a:t> </a:t>
              </a:r>
            </a:p>
            <a:p>
              <a:pPr eaLnBrk="1" hangingPunct="1">
                <a:spcBef>
                  <a:spcPts val="1200"/>
                </a:spcBef>
                <a:buClr>
                  <a:schemeClr val="hlink"/>
                </a:buClr>
                <a:buFont typeface="Wingdings" pitchFamily="2" charset="2"/>
                <a:buNone/>
              </a:pPr>
              <a:r>
                <a:rPr lang="zh-CN" altLang="en-US" b="1" dirty="0"/>
                <a:t>读</a:t>
              </a:r>
              <a:r>
                <a:rPr lang="en-US" altLang="zh-CN" b="1" dirty="0"/>
                <a:t>A=16</a:t>
              </a:r>
            </a:p>
            <a:p>
              <a:pPr eaLnBrk="1" hangingPunct="1">
                <a:spcBef>
                  <a:spcPts val="1200"/>
                </a:spcBef>
                <a:buClr>
                  <a:schemeClr val="hlink"/>
                </a:buClr>
                <a:buFont typeface="Wingdings" pitchFamily="2" charset="2"/>
                <a:buNone/>
              </a:pPr>
              <a:r>
                <a:rPr lang="en-US" altLang="zh-CN" b="1" dirty="0"/>
                <a:t> </a:t>
              </a:r>
            </a:p>
            <a:p>
              <a:pPr eaLnBrk="1" hangingPunct="1">
                <a:spcBef>
                  <a:spcPts val="1200"/>
                </a:spcBef>
                <a:buClr>
                  <a:schemeClr val="hlink"/>
                </a:buClr>
                <a:buFont typeface="Wingdings" pitchFamily="2" charset="2"/>
                <a:buNone/>
              </a:pPr>
              <a:r>
                <a:rPr lang="en-US" altLang="zh-CN" b="1" dirty="0"/>
                <a:t> </a:t>
              </a:r>
            </a:p>
            <a:p>
              <a:pPr eaLnBrk="1" hangingPunct="1">
                <a:spcBef>
                  <a:spcPts val="1200"/>
                </a:spcBef>
                <a:buClr>
                  <a:schemeClr val="hlink"/>
                </a:buClr>
                <a:buFont typeface="Wingdings" pitchFamily="2" charset="2"/>
                <a:buNone/>
              </a:pPr>
              <a:r>
                <a:rPr lang="en-US" altLang="zh-CN" b="1" dirty="0"/>
                <a:t>A←A-3</a:t>
              </a:r>
            </a:p>
            <a:p>
              <a:pPr eaLnBrk="1" hangingPunct="1">
                <a:spcBef>
                  <a:spcPts val="1200"/>
                </a:spcBef>
                <a:buClr>
                  <a:schemeClr val="hlink"/>
                </a:buClr>
                <a:buFont typeface="Wingdings" pitchFamily="2" charset="2"/>
                <a:buNone/>
              </a:pPr>
              <a:r>
                <a:rPr lang="zh-CN" altLang="en-US" b="1" dirty="0"/>
                <a:t>写回</a:t>
              </a:r>
              <a:r>
                <a:rPr lang="en-US" altLang="zh-CN" b="1" dirty="0"/>
                <a:t>A=13</a:t>
              </a:r>
            </a:p>
          </p:txBody>
        </p:sp>
        <p:sp>
          <p:nvSpPr>
            <p:cNvPr id="7" name="Rectangle 5"/>
            <p:cNvSpPr>
              <a:spLocks noChangeArrowheads="1"/>
            </p:cNvSpPr>
            <p:nvPr/>
          </p:nvSpPr>
          <p:spPr bwMode="auto">
            <a:xfrm>
              <a:off x="576" y="1402"/>
              <a:ext cx="976"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ts val="1200"/>
                </a:spcBef>
                <a:buClr>
                  <a:schemeClr val="hlink"/>
                </a:buClr>
                <a:buFont typeface="Wingdings" pitchFamily="2" charset="2"/>
                <a:buNone/>
              </a:pPr>
              <a:r>
                <a:rPr lang="en-US" altLang="zh-CN" b="1" dirty="0"/>
                <a:t>① </a:t>
              </a:r>
              <a:r>
                <a:rPr lang="zh-CN" altLang="en-US" b="1" dirty="0"/>
                <a:t>读</a:t>
              </a:r>
              <a:r>
                <a:rPr lang="en-US" altLang="zh-CN" b="1" dirty="0"/>
                <a:t>A=16</a:t>
              </a:r>
            </a:p>
            <a:p>
              <a:pPr eaLnBrk="1" hangingPunct="1">
                <a:spcBef>
                  <a:spcPts val="1200"/>
                </a:spcBef>
                <a:buClr>
                  <a:schemeClr val="hlink"/>
                </a:buClr>
                <a:buFont typeface="Wingdings" pitchFamily="2" charset="2"/>
                <a:buNone/>
              </a:pPr>
              <a:r>
                <a:rPr lang="en-US" altLang="zh-CN" b="1" dirty="0"/>
                <a:t>②</a:t>
              </a:r>
            </a:p>
            <a:p>
              <a:pPr eaLnBrk="1" hangingPunct="1">
                <a:spcBef>
                  <a:spcPts val="1200"/>
                </a:spcBef>
                <a:buClr>
                  <a:schemeClr val="hlink"/>
                </a:buClr>
                <a:buFont typeface="Wingdings" pitchFamily="2" charset="2"/>
                <a:buNone/>
              </a:pPr>
              <a:r>
                <a:rPr lang="en-US" altLang="zh-CN" b="1" dirty="0"/>
                <a:t>③ A←A-1</a:t>
              </a:r>
            </a:p>
            <a:p>
              <a:pPr eaLnBrk="1" hangingPunct="1">
                <a:spcBef>
                  <a:spcPts val="1200"/>
                </a:spcBef>
                <a:buClr>
                  <a:schemeClr val="hlink"/>
                </a:buClr>
                <a:buFont typeface="Wingdings" pitchFamily="2" charset="2"/>
                <a:buNone/>
              </a:pPr>
              <a:r>
                <a:rPr lang="en-US" altLang="zh-CN" b="1" dirty="0"/>
                <a:t>   </a:t>
              </a:r>
              <a:r>
                <a:rPr lang="zh-CN" altLang="en-US" b="1" dirty="0"/>
                <a:t>写回</a:t>
              </a:r>
              <a:r>
                <a:rPr lang="en-US" altLang="zh-CN" b="1" dirty="0"/>
                <a:t>A=15</a:t>
              </a:r>
            </a:p>
            <a:p>
              <a:pPr eaLnBrk="1" hangingPunct="1">
                <a:spcBef>
                  <a:spcPts val="1200"/>
                </a:spcBef>
                <a:buClr>
                  <a:schemeClr val="hlink"/>
                </a:buClr>
                <a:buFont typeface="Wingdings" pitchFamily="2" charset="2"/>
                <a:buNone/>
              </a:pPr>
              <a:r>
                <a:rPr lang="en-US" altLang="zh-CN" b="1" dirty="0"/>
                <a:t>④</a:t>
              </a:r>
            </a:p>
            <a:p>
              <a:pPr eaLnBrk="1" hangingPunct="1">
                <a:spcBef>
                  <a:spcPts val="1200"/>
                </a:spcBef>
                <a:buClr>
                  <a:schemeClr val="hlink"/>
                </a:buClr>
                <a:buFont typeface="Wingdings" pitchFamily="2" charset="2"/>
                <a:buNone/>
              </a:pPr>
              <a:endParaRPr lang="en-US" altLang="zh-CN" b="1" dirty="0"/>
            </a:p>
          </p:txBody>
        </p:sp>
        <p:sp>
          <p:nvSpPr>
            <p:cNvPr id="8" name="Rectangle 6"/>
            <p:cNvSpPr>
              <a:spLocks noChangeArrowheads="1"/>
            </p:cNvSpPr>
            <p:nvPr/>
          </p:nvSpPr>
          <p:spPr bwMode="auto">
            <a:xfrm>
              <a:off x="1552" y="1152"/>
              <a:ext cx="8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ct val="20000"/>
                </a:spcBef>
                <a:buClr>
                  <a:schemeClr val="hlink"/>
                </a:buClr>
                <a:buFont typeface="Wingdings" pitchFamily="2" charset="2"/>
                <a:buNone/>
              </a:pPr>
              <a:r>
                <a:rPr lang="en-US" altLang="zh-CN" b="1"/>
                <a:t>T</a:t>
              </a:r>
              <a:r>
                <a:rPr lang="en-US" altLang="zh-CN" b="1" baseline="-25000"/>
                <a:t>2</a:t>
              </a:r>
            </a:p>
          </p:txBody>
        </p:sp>
        <p:sp>
          <p:nvSpPr>
            <p:cNvPr id="9" name="Rectangle 7"/>
            <p:cNvSpPr>
              <a:spLocks noChangeArrowheads="1"/>
            </p:cNvSpPr>
            <p:nvPr/>
          </p:nvSpPr>
          <p:spPr bwMode="auto">
            <a:xfrm>
              <a:off x="576" y="1152"/>
              <a:ext cx="9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ct val="20000"/>
                </a:spcBef>
                <a:buClr>
                  <a:schemeClr val="hlink"/>
                </a:buClr>
                <a:buFont typeface="Wingdings" pitchFamily="2" charset="2"/>
                <a:buNone/>
              </a:pPr>
              <a:r>
                <a:rPr lang="en-US" altLang="zh-CN" b="1" dirty="0"/>
                <a:t>     T</a:t>
              </a:r>
              <a:r>
                <a:rPr lang="en-US" altLang="zh-CN" b="1" baseline="-25000" dirty="0"/>
                <a:t>1</a:t>
              </a:r>
            </a:p>
          </p:txBody>
        </p:sp>
        <p:sp>
          <p:nvSpPr>
            <p:cNvPr id="10" name="Line 8"/>
            <p:cNvSpPr>
              <a:spLocks noChangeShapeType="1"/>
            </p:cNvSpPr>
            <p:nvPr/>
          </p:nvSpPr>
          <p:spPr bwMode="auto">
            <a:xfrm>
              <a:off x="576" y="1152"/>
              <a:ext cx="18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 name="Line 9"/>
            <p:cNvSpPr>
              <a:spLocks noChangeShapeType="1"/>
            </p:cNvSpPr>
            <p:nvPr/>
          </p:nvSpPr>
          <p:spPr bwMode="auto">
            <a:xfrm>
              <a:off x="576" y="1394"/>
              <a:ext cx="18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10"/>
            <p:cNvSpPr>
              <a:spLocks noChangeShapeType="1"/>
            </p:cNvSpPr>
            <p:nvPr/>
          </p:nvSpPr>
          <p:spPr bwMode="auto">
            <a:xfrm>
              <a:off x="576" y="3575"/>
              <a:ext cx="18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1"/>
            <p:cNvSpPr>
              <a:spLocks noChangeShapeType="1"/>
            </p:cNvSpPr>
            <p:nvPr/>
          </p:nvSpPr>
          <p:spPr bwMode="auto">
            <a:xfrm>
              <a:off x="576" y="1152"/>
              <a:ext cx="0" cy="24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2"/>
            <p:cNvSpPr>
              <a:spLocks noChangeShapeType="1"/>
            </p:cNvSpPr>
            <p:nvPr/>
          </p:nvSpPr>
          <p:spPr bwMode="auto">
            <a:xfrm>
              <a:off x="1552" y="1152"/>
              <a:ext cx="0" cy="24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3"/>
            <p:cNvSpPr>
              <a:spLocks noChangeShapeType="1"/>
            </p:cNvSpPr>
            <p:nvPr/>
          </p:nvSpPr>
          <p:spPr bwMode="auto">
            <a:xfrm>
              <a:off x="2400" y="1152"/>
              <a:ext cx="0" cy="24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6" name="Rectangle 2"/>
          <p:cNvSpPr txBox="1">
            <a:spLocks noChangeArrowheads="1"/>
          </p:cNvSpPr>
          <p:nvPr/>
        </p:nvSpPr>
        <p:spPr>
          <a:xfrm>
            <a:off x="6084168" y="3920604"/>
            <a:ext cx="3096344" cy="595362"/>
          </a:xfrm>
          <a:prstGeom prst="rect">
            <a:avLst/>
          </a:prstGeom>
        </p:spPr>
        <p:txBody>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r>
              <a:rPr lang="en-US" altLang="zh-CN" sz="2000" dirty="0">
                <a:solidFill>
                  <a:srgbClr val="FF0000"/>
                </a:solidFill>
              </a:rPr>
              <a:t>T1</a:t>
            </a:r>
            <a:r>
              <a:rPr lang="zh-CN" altLang="en-US" sz="2000" dirty="0">
                <a:solidFill>
                  <a:srgbClr val="FF0000"/>
                </a:solidFill>
              </a:rPr>
              <a:t>的修改被</a:t>
            </a:r>
            <a:r>
              <a:rPr lang="en-US" altLang="zh-CN" sz="2000" dirty="0">
                <a:solidFill>
                  <a:srgbClr val="FF0000"/>
                </a:solidFill>
              </a:rPr>
              <a:t>T2</a:t>
            </a:r>
            <a:r>
              <a:rPr lang="zh-CN" altLang="en-US" sz="2000" dirty="0">
                <a:solidFill>
                  <a:srgbClr val="FF0000"/>
                </a:solidFill>
              </a:rPr>
              <a:t>覆盖了！</a:t>
            </a:r>
            <a:endParaRPr lang="zh-CN" altLang="en-US" sz="3600" dirty="0">
              <a:solidFill>
                <a:srgbClr val="FF0000"/>
              </a:solidFill>
            </a:endParaRPr>
          </a:p>
        </p:txBody>
      </p:sp>
      <p:cxnSp>
        <p:nvCxnSpPr>
          <p:cNvPr id="3" name="直接连接符 2"/>
          <p:cNvCxnSpPr/>
          <p:nvPr/>
        </p:nvCxnSpPr>
        <p:spPr bwMode="auto">
          <a:xfrm>
            <a:off x="6444208" y="1563638"/>
            <a:ext cx="864096" cy="0"/>
          </a:xfrm>
          <a:prstGeom prst="line">
            <a:avLst/>
          </a:prstGeom>
          <a:noFill/>
          <a:ln w="28575" cap="flat" cmpd="sng" algn="ctr">
            <a:solidFill>
              <a:srgbClr val="FF0000"/>
            </a:solidFill>
            <a:prstDash val="solid"/>
            <a:round/>
            <a:headEnd type="none" w="med" len="med"/>
            <a:tailEnd type="none" w="med" len="med"/>
          </a:ln>
          <a:effectLst/>
        </p:spPr>
      </p:cxnSp>
      <p:cxnSp>
        <p:nvCxnSpPr>
          <p:cNvPr id="20" name="直接连接符 19"/>
          <p:cNvCxnSpPr/>
          <p:nvPr/>
        </p:nvCxnSpPr>
        <p:spPr bwMode="auto">
          <a:xfrm>
            <a:off x="7740352" y="1995686"/>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3" name="直接连接符 22"/>
          <p:cNvCxnSpPr/>
          <p:nvPr/>
        </p:nvCxnSpPr>
        <p:spPr bwMode="auto">
          <a:xfrm>
            <a:off x="6426820" y="2427734"/>
            <a:ext cx="864096" cy="0"/>
          </a:xfrm>
          <a:prstGeom prst="line">
            <a:avLst/>
          </a:prstGeom>
          <a:noFill/>
          <a:ln w="28575" cap="flat" cmpd="sng" algn="ctr">
            <a:solidFill>
              <a:srgbClr val="FF0000"/>
            </a:solidFill>
            <a:prstDash val="solid"/>
            <a:round/>
            <a:headEnd type="none" w="med" len="med"/>
            <a:tailEnd type="none" w="med" len="med"/>
          </a:ln>
          <a:effectLst/>
        </p:spPr>
      </p:cxnSp>
      <p:cxnSp>
        <p:nvCxnSpPr>
          <p:cNvPr id="24" name="直接连接符 23"/>
          <p:cNvCxnSpPr/>
          <p:nvPr/>
        </p:nvCxnSpPr>
        <p:spPr bwMode="auto">
          <a:xfrm>
            <a:off x="6372200" y="2859782"/>
            <a:ext cx="1105148" cy="0"/>
          </a:xfrm>
          <a:prstGeom prst="line">
            <a:avLst/>
          </a:prstGeom>
          <a:noFill/>
          <a:ln w="28575" cap="flat" cmpd="sng" algn="ctr">
            <a:solidFill>
              <a:srgbClr val="FF0000"/>
            </a:solidFill>
            <a:prstDash val="solid"/>
            <a:round/>
            <a:headEnd type="none" w="med" len="med"/>
            <a:tailEnd type="none" w="med" len="med"/>
          </a:ln>
          <a:effectLst/>
        </p:spPr>
      </p:cxnSp>
      <p:cxnSp>
        <p:nvCxnSpPr>
          <p:cNvPr id="27" name="直接连接符 26"/>
          <p:cNvCxnSpPr/>
          <p:nvPr/>
        </p:nvCxnSpPr>
        <p:spPr bwMode="auto">
          <a:xfrm>
            <a:off x="7740352" y="3219822"/>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8" name="直接连接符 27"/>
          <p:cNvCxnSpPr/>
          <p:nvPr/>
        </p:nvCxnSpPr>
        <p:spPr bwMode="auto">
          <a:xfrm>
            <a:off x="7715324" y="3651870"/>
            <a:ext cx="1105148" cy="0"/>
          </a:xfrm>
          <a:prstGeom prst="line">
            <a:avLst/>
          </a:prstGeom>
          <a:noFill/>
          <a:ln w="2857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67169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13316">
                                            <p:txEl>
                                              <p:pRg st="0" end="0"/>
                                            </p:txEl>
                                          </p:spTgt>
                                        </p:tgtEl>
                                        <p:attrNameLst>
                                          <p:attrName>style.visibility</p:attrName>
                                        </p:attrNameLst>
                                      </p:cBhvr>
                                      <p:to>
                                        <p:strVal val="visible"/>
                                      </p:to>
                                    </p:set>
                                    <p:animEffect transition="in" filter="wipe(left)">
                                      <p:cBhvr>
                                        <p:cTn id="7" dur="500"/>
                                        <p:tgtEl>
                                          <p:spTgt spid="133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6">
                                            <p:txEl>
                                              <p:pRg st="1" end="1"/>
                                            </p:txEl>
                                          </p:spTgt>
                                        </p:tgtEl>
                                        <p:attrNameLst>
                                          <p:attrName>style.visibility</p:attrName>
                                        </p:attrNameLst>
                                      </p:cBhvr>
                                      <p:to>
                                        <p:strVal val="visible"/>
                                      </p:to>
                                    </p:set>
                                    <p:animEffect transition="in" filter="wipe(left)">
                                      <p:cBhvr>
                                        <p:cTn id="12" dur="500"/>
                                        <p:tgtEl>
                                          <p:spTgt spid="13316">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316">
                                            <p:txEl>
                                              <p:pRg st="2" end="2"/>
                                            </p:txEl>
                                          </p:spTgt>
                                        </p:tgtEl>
                                        <p:attrNameLst>
                                          <p:attrName>style.visibility</p:attrName>
                                        </p:attrNameLst>
                                      </p:cBhvr>
                                      <p:to>
                                        <p:strVal val="visible"/>
                                      </p:to>
                                    </p:set>
                                    <p:animEffect transition="in" filter="wipe(left)">
                                      <p:cBhvr>
                                        <p:cTn id="21" dur="500"/>
                                        <p:tgtEl>
                                          <p:spTgt spid="13316">
                                            <p:txEl>
                                              <p:pRg st="2" end="2"/>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3"/>
                                        </p:tgtEl>
                                        <p:attrNameLst>
                                          <p:attrName>style.visibility</p:attrName>
                                        </p:attrNameLst>
                                      </p:cBhvr>
                                      <p:to>
                                        <p:strVal val="hidden"/>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3316">
                                            <p:txEl>
                                              <p:pRg st="3" end="3"/>
                                            </p:txEl>
                                          </p:spTgt>
                                        </p:tgtEl>
                                        <p:attrNameLst>
                                          <p:attrName>style.visibility</p:attrName>
                                        </p:attrNameLst>
                                      </p:cBhvr>
                                      <p:to>
                                        <p:strVal val="visible"/>
                                      </p:to>
                                    </p:set>
                                    <p:animEffect transition="in" filter="wipe(left)">
                                      <p:cBhvr>
                                        <p:cTn id="33" dur="500"/>
                                        <p:tgtEl>
                                          <p:spTgt spid="13316">
                                            <p:txEl>
                                              <p:pRg st="3" end="3"/>
                                            </p:txEl>
                                          </p:spTgt>
                                        </p:tgtEl>
                                      </p:cBhvr>
                                    </p:animEffect>
                                  </p:childTnLst>
                                </p:cTn>
                              </p:par>
                              <p:par>
                                <p:cTn id="34" presetID="22" presetClass="entr" presetSubtype="8" fill="hold" nodeType="withEffect">
                                  <p:stCondLst>
                                    <p:cond delay="50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0"/>
                                        </p:tgtEl>
                                        <p:attrNameLst>
                                          <p:attrName>style.visibility</p:attrName>
                                        </p:attrNameLst>
                                      </p:cBhvr>
                                      <p:to>
                                        <p:strVal val="hidden"/>
                                      </p:to>
                                    </p:set>
                                  </p:childTnLst>
                                </p:cTn>
                              </p:par>
                            </p:childTnLst>
                          </p:cTn>
                        </p:par>
                        <p:par>
                          <p:cTn id="41" fill="hold">
                            <p:stCondLst>
                              <p:cond delay="0"/>
                            </p:stCondLst>
                            <p:childTnLst>
                              <p:par>
                                <p:cTn id="42" presetID="22" presetClass="entr" presetSubtype="8" fill="hold" nodeType="afterEffect">
                                  <p:stCondLst>
                                    <p:cond delay="0"/>
                                  </p:stCondLst>
                                  <p:childTnLst>
                                    <p:set>
                                      <p:cBhvr>
                                        <p:cTn id="43" dur="1" fill="hold">
                                          <p:stCondLst>
                                            <p:cond delay="0"/>
                                          </p:stCondLst>
                                        </p:cTn>
                                        <p:tgtEl>
                                          <p:spTgt spid="13316">
                                            <p:txEl>
                                              <p:pRg st="4" end="4"/>
                                            </p:txEl>
                                          </p:spTgt>
                                        </p:tgtEl>
                                        <p:attrNameLst>
                                          <p:attrName>style.visibility</p:attrName>
                                        </p:attrNameLst>
                                      </p:cBhvr>
                                      <p:to>
                                        <p:strVal val="visible"/>
                                      </p:to>
                                    </p:set>
                                    <p:animEffect transition="in" filter="wipe(left)">
                                      <p:cBhvr>
                                        <p:cTn id="44" dur="500"/>
                                        <p:tgtEl>
                                          <p:spTgt spid="13316">
                                            <p:txEl>
                                              <p:pRg st="4" end="4"/>
                                            </p:txEl>
                                          </p:spTgt>
                                        </p:tgtEl>
                                      </p:cBhvr>
                                    </p:animEffect>
                                  </p:childTnLst>
                                </p:cTn>
                              </p:par>
                              <p:par>
                                <p:cTn id="45" presetID="22" presetClass="entr" presetSubtype="8" fill="hold" nodeType="withEffect">
                                  <p:stCondLst>
                                    <p:cond delay="500"/>
                                  </p:stCondLst>
                                  <p:childTnLst>
                                    <p:set>
                                      <p:cBhvr>
                                        <p:cTn id="46" dur="1" fill="hold">
                                          <p:stCondLst>
                                            <p:cond delay="0"/>
                                          </p:stCondLst>
                                        </p:cTn>
                                        <p:tgtEl>
                                          <p:spTgt spid="23"/>
                                        </p:tgtEl>
                                        <p:attrNameLst>
                                          <p:attrName>style.visibility</p:attrName>
                                        </p:attrNameLst>
                                      </p:cBhvr>
                                      <p:to>
                                        <p:strVal val="visible"/>
                                      </p:to>
                                    </p:set>
                                    <p:animEffect transition="in" filter="wipe(left)">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3"/>
                                        </p:tgtEl>
                                        <p:attrNameLst>
                                          <p:attrName>style.visibility</p:attrName>
                                        </p:attrNameLst>
                                      </p:cBhvr>
                                      <p:to>
                                        <p:strVal val="hidden"/>
                                      </p:to>
                                    </p:set>
                                  </p:childTnLst>
                                </p:cTn>
                              </p:par>
                              <p:par>
                                <p:cTn id="52" presetID="22" presetClass="entr" presetSubtype="8"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par>
                          <p:cTn id="59" fill="hold">
                            <p:stCondLst>
                              <p:cond delay="0"/>
                            </p:stCondLst>
                            <p:childTnLst>
                              <p:par>
                                <p:cTn id="60" presetID="22" presetClass="entr" presetSubtype="8" fill="hold" nodeType="afterEffect">
                                  <p:stCondLst>
                                    <p:cond delay="0"/>
                                  </p:stCondLst>
                                  <p:childTnLst>
                                    <p:set>
                                      <p:cBhvr>
                                        <p:cTn id="61" dur="1" fill="hold">
                                          <p:stCondLst>
                                            <p:cond delay="0"/>
                                          </p:stCondLst>
                                        </p:cTn>
                                        <p:tgtEl>
                                          <p:spTgt spid="13316">
                                            <p:txEl>
                                              <p:pRg st="5" end="5"/>
                                            </p:txEl>
                                          </p:spTgt>
                                        </p:tgtEl>
                                        <p:attrNameLst>
                                          <p:attrName>style.visibility</p:attrName>
                                        </p:attrNameLst>
                                      </p:cBhvr>
                                      <p:to>
                                        <p:strVal val="visible"/>
                                      </p:to>
                                    </p:set>
                                    <p:animEffect transition="in" filter="wipe(left)">
                                      <p:cBhvr>
                                        <p:cTn id="62" dur="500"/>
                                        <p:tgtEl>
                                          <p:spTgt spid="13316">
                                            <p:txEl>
                                              <p:pRg st="5" end="5"/>
                                            </p:txEl>
                                          </p:spTgt>
                                        </p:tgtEl>
                                      </p:cBhvr>
                                    </p:animEffect>
                                  </p:childTnLst>
                                </p:cTn>
                              </p:par>
                              <p:par>
                                <p:cTn id="63" presetID="22" presetClass="entr" presetSubtype="8" fill="hold" nodeType="withEffect">
                                  <p:stCondLst>
                                    <p:cond delay="500"/>
                                  </p:stCondLst>
                                  <p:childTnLst>
                                    <p:set>
                                      <p:cBhvr>
                                        <p:cTn id="64" dur="1" fill="hold">
                                          <p:stCondLst>
                                            <p:cond delay="0"/>
                                          </p:stCondLst>
                                        </p:cTn>
                                        <p:tgtEl>
                                          <p:spTgt spid="27"/>
                                        </p:tgtEl>
                                        <p:attrNameLst>
                                          <p:attrName>style.visibility</p:attrName>
                                        </p:attrNameLst>
                                      </p:cBhvr>
                                      <p:to>
                                        <p:strVal val="visible"/>
                                      </p:to>
                                    </p:set>
                                    <p:animEffect transition="in" filter="wipe(left)">
                                      <p:cBhvr>
                                        <p:cTn id="65" dur="500"/>
                                        <p:tgtEl>
                                          <p:spTgt spid="27"/>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27"/>
                                        </p:tgtEl>
                                        <p:attrNameLst>
                                          <p:attrName>style.visibility</p:attrName>
                                        </p:attrNameLst>
                                      </p:cBhvr>
                                      <p:to>
                                        <p:strVal val="hidden"/>
                                      </p:to>
                                    </p:set>
                                  </p:childTnLst>
                                </p:cTn>
                              </p:par>
                              <p:par>
                                <p:cTn id="70" presetID="22" presetClass="entr" presetSubtype="8" fill="hold"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left)">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22" presetClass="entr" presetSubtype="8" fill="hold" nodeType="withEffect">
                                  <p:stCondLst>
                                    <p:cond delay="0"/>
                                  </p:stCondLst>
                                  <p:childTnLst>
                                    <p:set>
                                      <p:cBhvr>
                                        <p:cTn id="78" dur="1" fill="hold">
                                          <p:stCondLst>
                                            <p:cond delay="0"/>
                                          </p:stCondLst>
                                        </p:cTn>
                                        <p:tgtEl>
                                          <p:spTgt spid="13316">
                                            <p:txEl>
                                              <p:pRg st="6" end="6"/>
                                            </p:txEl>
                                          </p:spTgt>
                                        </p:tgtEl>
                                        <p:attrNameLst>
                                          <p:attrName>style.visibility</p:attrName>
                                        </p:attrNameLst>
                                      </p:cBhvr>
                                      <p:to>
                                        <p:strVal val="visible"/>
                                      </p:to>
                                    </p:set>
                                    <p:animEffect transition="in" filter="wipe(left)">
                                      <p:cBhvr>
                                        <p:cTn id="79" dur="500"/>
                                        <p:tgtEl>
                                          <p:spTgt spid="13316">
                                            <p:txEl>
                                              <p:pRg st="6" end="6"/>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fade">
                                      <p:cBhvr>
                                        <p:cTn id="8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4294967295"/>
          </p:nvPr>
        </p:nvSpPr>
        <p:spPr>
          <a:xfrm>
            <a:off x="338294" y="1059582"/>
            <a:ext cx="8507413" cy="3552825"/>
          </a:xfrm>
        </p:spPr>
        <p:txBody>
          <a:bodyPr/>
          <a:lstStyle/>
          <a:p>
            <a:pPr eaLnBrk="1" hangingPunct="1">
              <a:lnSpc>
                <a:spcPct val="130000"/>
              </a:lnSpc>
              <a:spcBef>
                <a:spcPct val="0"/>
              </a:spcBef>
            </a:pPr>
            <a:r>
              <a:rPr lang="zh-CN" altLang="en-US" sz="2400" dirty="0"/>
              <a:t>一个调度</a:t>
            </a:r>
            <a:r>
              <a:rPr lang="en-US" altLang="zh-CN" sz="2400" dirty="0" err="1"/>
              <a:t>S</a:t>
            </a:r>
            <a:r>
              <a:rPr lang="en-US" altLang="zh-CN" sz="2400" baseline="-25000" dirty="0" err="1"/>
              <a:t>c</a:t>
            </a:r>
            <a:r>
              <a:rPr lang="zh-CN" altLang="en-US" sz="2400" dirty="0"/>
              <a:t>在保证冲突操作的次序不变的情况下，通过交换两个事务不冲突操作的次序得到另一个调度</a:t>
            </a:r>
            <a:r>
              <a:rPr lang="en-US" altLang="zh-CN" sz="2400" dirty="0" err="1"/>
              <a:t>S</a:t>
            </a:r>
            <a:r>
              <a:rPr lang="en-US" altLang="zh-CN" sz="2400" baseline="-25000" dirty="0" err="1"/>
              <a:t>c</a:t>
            </a:r>
            <a:r>
              <a:rPr lang="en-US" altLang="zh-CN" sz="2400" dirty="0"/>
              <a:t>’</a:t>
            </a:r>
            <a:r>
              <a:rPr lang="zh-CN" altLang="en-US" sz="2400" dirty="0"/>
              <a:t>，如果</a:t>
            </a:r>
            <a:r>
              <a:rPr lang="en-US" altLang="zh-CN" sz="2400" dirty="0" err="1"/>
              <a:t>S</a:t>
            </a:r>
            <a:r>
              <a:rPr lang="en-US" altLang="zh-CN" sz="2400" baseline="-25000" dirty="0" err="1"/>
              <a:t>c</a:t>
            </a:r>
            <a:r>
              <a:rPr lang="en-US" altLang="zh-CN" sz="2400" dirty="0"/>
              <a:t>’</a:t>
            </a:r>
            <a:r>
              <a:rPr lang="zh-CN" altLang="en-US" sz="2400" dirty="0"/>
              <a:t>是串行的，称调度</a:t>
            </a:r>
            <a:r>
              <a:rPr lang="en-US" altLang="zh-CN" sz="2400" dirty="0" err="1"/>
              <a:t>S</a:t>
            </a:r>
            <a:r>
              <a:rPr lang="en-US" altLang="zh-CN" sz="2400" baseline="-25000" dirty="0" err="1"/>
              <a:t>c</a:t>
            </a:r>
            <a:r>
              <a:rPr lang="zh-CN" altLang="en-US" sz="2400" dirty="0"/>
              <a:t>是</a:t>
            </a:r>
            <a:r>
              <a:rPr lang="zh-CN" altLang="en-US" sz="2400" dirty="0">
                <a:solidFill>
                  <a:srgbClr val="FF00FF"/>
                </a:solidFill>
              </a:rPr>
              <a:t>冲突可串行化</a:t>
            </a:r>
            <a:r>
              <a:rPr lang="zh-CN" altLang="en-US" sz="2400" dirty="0"/>
              <a:t>的调度</a:t>
            </a:r>
            <a:endParaRPr lang="en-US" altLang="zh-CN" sz="2400" dirty="0"/>
          </a:p>
          <a:p>
            <a:pPr eaLnBrk="1" hangingPunct="1">
              <a:lnSpc>
                <a:spcPct val="130000"/>
              </a:lnSpc>
              <a:spcBef>
                <a:spcPts val="1800"/>
              </a:spcBef>
            </a:pPr>
            <a:r>
              <a:rPr lang="zh-CN" altLang="en-US" sz="2400" dirty="0"/>
              <a:t>若一个调度是冲突可串行化，则一定是可串行化的调度</a:t>
            </a:r>
            <a:endParaRPr lang="en-US" altLang="zh-CN" sz="2400" dirty="0"/>
          </a:p>
          <a:p>
            <a:pPr eaLnBrk="1" hangingPunct="1">
              <a:lnSpc>
                <a:spcPct val="130000"/>
              </a:lnSpc>
              <a:spcBef>
                <a:spcPts val="1800"/>
              </a:spcBef>
            </a:pPr>
            <a:r>
              <a:rPr lang="zh-CN" altLang="en-US" sz="2400" dirty="0"/>
              <a:t>可用这种方法判断一个调度是否是冲突可串行化的</a:t>
            </a:r>
            <a:endParaRPr lang="en-US" altLang="zh-CN" sz="2400" dirty="0"/>
          </a:p>
          <a:p>
            <a:pPr marL="0" indent="0" eaLnBrk="1" hangingPunct="1">
              <a:lnSpc>
                <a:spcPct val="130000"/>
              </a:lnSpc>
              <a:spcBef>
                <a:spcPts val="1800"/>
              </a:spcBef>
              <a:buNone/>
            </a:pPr>
            <a:endParaRPr lang="en-US" altLang="zh-CN" sz="2400" dirty="0"/>
          </a:p>
        </p:txBody>
      </p:sp>
      <p:sp>
        <p:nvSpPr>
          <p:cNvPr id="76803" name="Rectangle 5"/>
          <p:cNvSpPr>
            <a:spLocks noGrp="1" noChangeArrowheads="1"/>
          </p:cNvSpPr>
          <p:nvPr>
            <p:ph type="title" idx="4294967295"/>
          </p:nvPr>
        </p:nvSpPr>
        <p:spPr>
          <a:xfrm>
            <a:off x="71438" y="52388"/>
            <a:ext cx="8234362" cy="646112"/>
          </a:xfrm>
          <a:noFill/>
        </p:spPr>
        <p:txBody>
          <a:bodyPr/>
          <a:lstStyle/>
          <a:p>
            <a:pPr eaLnBrk="1" hangingPunct="1"/>
            <a:r>
              <a:rPr lang="zh-CN" altLang="en-US" sz="3700" dirty="0"/>
              <a:t>冲突可串行化</a:t>
            </a:r>
            <a:endParaRPr lang="en-US" altLang="zh-CN" dirty="0"/>
          </a:p>
        </p:txBody>
      </p:sp>
    </p:spTree>
    <p:extLst>
      <p:ext uri="{BB962C8B-B14F-4D97-AF65-F5344CB8AC3E}">
        <p14:creationId xmlns:p14="http://schemas.microsoft.com/office/powerpoint/2010/main" val="2111657184"/>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Effect transition="in" filter="wipe(left)">
                                      <p:cBhvr>
                                        <p:cTn id="7" dur="500"/>
                                        <p:tgtEl>
                                          <p:spTgt spid="768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6802">
                                            <p:txEl>
                                              <p:pRg st="1" end="1"/>
                                            </p:txEl>
                                          </p:spTgt>
                                        </p:tgtEl>
                                        <p:attrNameLst>
                                          <p:attrName>style.visibility</p:attrName>
                                        </p:attrNameLst>
                                      </p:cBhvr>
                                      <p:to>
                                        <p:strVal val="visible"/>
                                      </p:to>
                                    </p:set>
                                    <p:animEffect transition="in" filter="wipe(left)">
                                      <p:cBhvr>
                                        <p:cTn id="12" dur="500"/>
                                        <p:tgtEl>
                                          <p:spTgt spid="768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6802">
                                            <p:txEl>
                                              <p:pRg st="2" end="2"/>
                                            </p:txEl>
                                          </p:spTgt>
                                        </p:tgtEl>
                                        <p:attrNameLst>
                                          <p:attrName>style.visibility</p:attrName>
                                        </p:attrNameLst>
                                      </p:cBhvr>
                                      <p:to>
                                        <p:strVal val="visible"/>
                                      </p:to>
                                    </p:set>
                                    <p:animEffect transition="in" filter="wipe(left)">
                                      <p:cBhvr>
                                        <p:cTn id="17" dur="500"/>
                                        <p:tgtEl>
                                          <p:spTgt spid="768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body" idx="1"/>
          </p:nvPr>
        </p:nvSpPr>
        <p:spPr>
          <a:xfrm>
            <a:off x="1371600" y="2728913"/>
            <a:ext cx="6629400" cy="1273969"/>
          </a:xfrm>
        </p:spPr>
        <p:txBody>
          <a:bodyPr/>
          <a:lstStyle/>
          <a:p>
            <a:pPr>
              <a:lnSpc>
                <a:spcPct val="90000"/>
              </a:lnSpc>
              <a:buFont typeface="Wingdings" pitchFamily="2" charset="2"/>
              <a:buNone/>
            </a:pPr>
            <a:r>
              <a:rPr lang="en-US" altLang="zh-CN" sz="2000" dirty="0"/>
              <a:t>Sc</a:t>
            </a:r>
            <a:r>
              <a:rPr lang="en-US" altLang="zh-CN" sz="2000" baseline="-25000" dirty="0"/>
              <a:t>2</a:t>
            </a:r>
            <a:r>
              <a:rPr lang="en-US" altLang="zh-CN" sz="2000" dirty="0"/>
              <a:t>=R</a:t>
            </a:r>
            <a:r>
              <a:rPr lang="en-US" altLang="zh-CN" sz="2000" baseline="-25000" dirty="0"/>
              <a:t>1</a:t>
            </a:r>
            <a:r>
              <a:rPr lang="en-US" altLang="zh-CN" sz="2000" dirty="0"/>
              <a:t>(A)W</a:t>
            </a:r>
            <a:r>
              <a:rPr lang="en-US" altLang="zh-CN" sz="2000" baseline="-25000" dirty="0"/>
              <a:t>1</a:t>
            </a:r>
            <a:r>
              <a:rPr lang="en-US" altLang="zh-CN" sz="2000" dirty="0"/>
              <a:t>(A)</a:t>
            </a:r>
            <a:r>
              <a:rPr lang="en-US" altLang="zh-CN" sz="2000" dirty="0">
                <a:solidFill>
                  <a:srgbClr val="0D51B5"/>
                </a:solidFill>
              </a:rPr>
              <a:t>R</a:t>
            </a:r>
            <a:r>
              <a:rPr lang="en-US" altLang="zh-CN" sz="2000" baseline="-25000" dirty="0">
                <a:solidFill>
                  <a:srgbClr val="0D51B5"/>
                </a:solidFill>
              </a:rPr>
              <a:t>1</a:t>
            </a:r>
            <a:r>
              <a:rPr lang="en-US" altLang="zh-CN" sz="2000" dirty="0">
                <a:solidFill>
                  <a:srgbClr val="0D51B5"/>
                </a:solidFill>
              </a:rPr>
              <a:t>(B)W</a:t>
            </a:r>
            <a:r>
              <a:rPr lang="en-US" altLang="zh-CN" sz="2000" baseline="-25000" dirty="0">
                <a:solidFill>
                  <a:srgbClr val="0D51B5"/>
                </a:solidFill>
              </a:rPr>
              <a:t>1</a:t>
            </a:r>
            <a:r>
              <a:rPr lang="en-US" altLang="zh-CN" sz="2000" dirty="0">
                <a:solidFill>
                  <a:srgbClr val="0D51B5"/>
                </a:solidFill>
              </a:rPr>
              <a:t>(B)</a:t>
            </a:r>
            <a:r>
              <a:rPr lang="en-US" altLang="zh-CN" sz="2000" dirty="0">
                <a:solidFill>
                  <a:srgbClr val="DB0D3E"/>
                </a:solidFill>
              </a:rPr>
              <a:t>R</a:t>
            </a:r>
            <a:r>
              <a:rPr lang="en-US" altLang="zh-CN" sz="2000" baseline="-25000" dirty="0">
                <a:solidFill>
                  <a:srgbClr val="DB0D3E"/>
                </a:solidFill>
              </a:rPr>
              <a:t>2</a:t>
            </a:r>
            <a:r>
              <a:rPr lang="en-US" altLang="zh-CN" sz="2000" dirty="0">
                <a:solidFill>
                  <a:srgbClr val="DB0D3E"/>
                </a:solidFill>
              </a:rPr>
              <a:t>(A)W</a:t>
            </a:r>
            <a:r>
              <a:rPr lang="en-US" altLang="zh-CN" sz="2000" baseline="-25000" dirty="0">
                <a:solidFill>
                  <a:srgbClr val="DB0D3E"/>
                </a:solidFill>
              </a:rPr>
              <a:t>2</a:t>
            </a:r>
            <a:r>
              <a:rPr lang="en-US" altLang="zh-CN" sz="2000" dirty="0">
                <a:solidFill>
                  <a:srgbClr val="DB0D3E"/>
                </a:solidFill>
              </a:rPr>
              <a:t>(A)</a:t>
            </a:r>
            <a:r>
              <a:rPr lang="en-US" altLang="zh-CN" sz="2000" dirty="0"/>
              <a:t>R</a:t>
            </a:r>
            <a:r>
              <a:rPr lang="en-US" altLang="zh-CN" sz="2000" baseline="-25000" dirty="0"/>
              <a:t>2</a:t>
            </a:r>
            <a:r>
              <a:rPr lang="en-US" altLang="zh-CN" sz="2000" dirty="0"/>
              <a:t>(B)W</a:t>
            </a:r>
            <a:r>
              <a:rPr lang="en-US" altLang="zh-CN" sz="2000" baseline="-25000" dirty="0"/>
              <a:t>2</a:t>
            </a:r>
            <a:r>
              <a:rPr lang="en-US" altLang="zh-CN" sz="2000" dirty="0"/>
              <a:t>(B)</a:t>
            </a:r>
          </a:p>
          <a:p>
            <a:pPr>
              <a:lnSpc>
                <a:spcPct val="90000"/>
              </a:lnSpc>
              <a:buFont typeface="Wingdings" pitchFamily="2" charset="2"/>
              <a:buNone/>
            </a:pPr>
            <a:endParaRPr lang="en-US" altLang="zh-CN" sz="1400" dirty="0"/>
          </a:p>
          <a:p>
            <a:pPr>
              <a:lnSpc>
                <a:spcPct val="90000"/>
              </a:lnSpc>
              <a:buFont typeface="Wingdings" pitchFamily="2" charset="2"/>
              <a:buNone/>
            </a:pPr>
            <a:r>
              <a:rPr lang="en-US" altLang="zh-CN" sz="1050" dirty="0"/>
              <a:t>			             </a:t>
            </a:r>
            <a:r>
              <a:rPr lang="en-US" altLang="zh-CN" sz="2000" dirty="0"/>
              <a:t>T</a:t>
            </a:r>
            <a:r>
              <a:rPr lang="en-US" altLang="zh-CN" sz="1100" dirty="0"/>
              <a:t>1                                                    </a:t>
            </a:r>
            <a:r>
              <a:rPr lang="en-US" altLang="zh-CN" sz="2000" dirty="0"/>
              <a:t>T</a:t>
            </a:r>
            <a:r>
              <a:rPr lang="en-US" altLang="zh-CN" sz="1100" dirty="0"/>
              <a:t>2</a:t>
            </a:r>
          </a:p>
        </p:txBody>
      </p:sp>
      <p:sp>
        <p:nvSpPr>
          <p:cNvPr id="86019" name="AutoShape 3"/>
          <p:cNvSpPr>
            <a:spLocks/>
          </p:cNvSpPr>
          <p:nvPr/>
        </p:nvSpPr>
        <p:spPr bwMode="auto">
          <a:xfrm rot="-5400000">
            <a:off x="3095030" y="2068711"/>
            <a:ext cx="285750" cy="2322910"/>
          </a:xfrm>
          <a:prstGeom prst="leftBrace">
            <a:avLst>
              <a:gd name="adj1" fmla="val 7609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endParaRPr lang="zh-CN" altLang="en-US" sz="1100" b="0"/>
          </a:p>
        </p:txBody>
      </p:sp>
      <p:sp>
        <p:nvSpPr>
          <p:cNvPr id="86020" name="AutoShape 4"/>
          <p:cNvSpPr>
            <a:spLocks/>
          </p:cNvSpPr>
          <p:nvPr/>
        </p:nvSpPr>
        <p:spPr bwMode="auto">
          <a:xfrm rot="-5400000">
            <a:off x="5511999" y="2090142"/>
            <a:ext cx="352425" cy="2339578"/>
          </a:xfrm>
          <a:prstGeom prst="leftBrace">
            <a:avLst>
              <a:gd name="adj1" fmla="val 5993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endParaRPr lang="zh-CN" altLang="en-US" sz="1100" b="0"/>
          </a:p>
        </p:txBody>
      </p:sp>
      <p:sp>
        <p:nvSpPr>
          <p:cNvPr id="86021" name="Line 5"/>
          <p:cNvSpPr>
            <a:spLocks noChangeShapeType="1"/>
          </p:cNvSpPr>
          <p:nvPr/>
        </p:nvSpPr>
        <p:spPr bwMode="auto">
          <a:xfrm flipH="1">
            <a:off x="3762375" y="2284810"/>
            <a:ext cx="1314450" cy="400050"/>
          </a:xfrm>
          <a:prstGeom prst="line">
            <a:avLst/>
          </a:prstGeom>
          <a:noFill/>
          <a:ln w="9525">
            <a:solidFill>
              <a:srgbClr val="0D51B5"/>
            </a:solidFill>
            <a:round/>
            <a:headEnd/>
            <a:tailEnd type="triangle" w="med" len="med"/>
          </a:ln>
          <a:extLst>
            <a:ext uri="{909E8E84-426E-40DD-AFC4-6F175D3DCCD1}">
              <a14:hiddenFill xmlns:a14="http://schemas.microsoft.com/office/drawing/2010/main">
                <a:noFill/>
              </a14:hiddenFill>
            </a:ext>
          </a:extLst>
        </p:spPr>
        <p:txBody>
          <a:bodyPr wrap="none" lIns="68580" tIns="34290" rIns="68580" bIns="34290" anchor="ctr"/>
          <a:lstStyle/>
          <a:p>
            <a:endParaRPr lang="zh-CN" altLang="en-US" sz="1400"/>
          </a:p>
        </p:txBody>
      </p:sp>
      <p:sp>
        <p:nvSpPr>
          <p:cNvPr id="86022" name="Line 6"/>
          <p:cNvSpPr>
            <a:spLocks noChangeShapeType="1"/>
          </p:cNvSpPr>
          <p:nvPr/>
        </p:nvSpPr>
        <p:spPr bwMode="auto">
          <a:xfrm>
            <a:off x="3843338" y="2250281"/>
            <a:ext cx="1371600" cy="457200"/>
          </a:xfrm>
          <a:prstGeom prst="line">
            <a:avLst/>
          </a:prstGeom>
          <a:noFill/>
          <a:ln w="9525">
            <a:solidFill>
              <a:srgbClr val="DB0D3E"/>
            </a:solidFill>
            <a:round/>
            <a:headEnd/>
            <a:tailEnd type="triangle" w="med" len="med"/>
          </a:ln>
          <a:extLst>
            <a:ext uri="{909E8E84-426E-40DD-AFC4-6F175D3DCCD1}">
              <a14:hiddenFill xmlns:a14="http://schemas.microsoft.com/office/drawing/2010/main">
                <a:noFill/>
              </a14:hiddenFill>
            </a:ext>
          </a:extLst>
        </p:spPr>
        <p:txBody>
          <a:bodyPr wrap="none" lIns="68580" tIns="34290" rIns="68580" bIns="34290" anchor="ctr"/>
          <a:lstStyle/>
          <a:p>
            <a:endParaRPr lang="zh-CN" altLang="en-US" sz="1400"/>
          </a:p>
        </p:txBody>
      </p:sp>
      <p:sp>
        <p:nvSpPr>
          <p:cNvPr id="86023" name="Rectangle 7"/>
          <p:cNvSpPr>
            <a:spLocks noChangeArrowheads="1"/>
          </p:cNvSpPr>
          <p:nvPr/>
        </p:nvSpPr>
        <p:spPr bwMode="auto">
          <a:xfrm>
            <a:off x="1357313" y="910828"/>
            <a:ext cx="63436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342900" indent="-34290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Wingdings" pitchFamily="2" charset="2"/>
              <a:buNone/>
            </a:pPr>
            <a:r>
              <a:rPr lang="en-US" altLang="zh-CN" sz="2000" dirty="0"/>
              <a:t>[</a:t>
            </a:r>
            <a:r>
              <a:rPr lang="zh-CN" altLang="en-US" sz="2000" dirty="0"/>
              <a:t>例</a:t>
            </a:r>
            <a:r>
              <a:rPr lang="en-US" altLang="zh-CN" sz="2000" dirty="0"/>
              <a:t>12.3] </a:t>
            </a:r>
            <a:r>
              <a:rPr lang="zh-CN" altLang="zh-CN" sz="2000" dirty="0"/>
              <a:t>今有调度</a:t>
            </a:r>
            <a:endParaRPr lang="en-US" altLang="zh-CN" sz="2000" dirty="0"/>
          </a:p>
          <a:p>
            <a:pPr eaLnBrk="1" hangingPunct="1">
              <a:spcBef>
                <a:spcPct val="0"/>
              </a:spcBef>
              <a:buSzTx/>
              <a:buFont typeface="Wingdings" pitchFamily="2" charset="2"/>
              <a:buNone/>
            </a:pPr>
            <a:endParaRPr lang="en-US" altLang="zh-CN" sz="2000" dirty="0"/>
          </a:p>
          <a:p>
            <a:pPr eaLnBrk="1" hangingPunct="1">
              <a:spcBef>
                <a:spcPct val="0"/>
              </a:spcBef>
              <a:buSzTx/>
              <a:buFont typeface="Wingdings" pitchFamily="2" charset="2"/>
              <a:buNone/>
            </a:pPr>
            <a:r>
              <a:rPr lang="en-US" altLang="zh-CN" sz="2000" dirty="0"/>
              <a:t>Sc</a:t>
            </a:r>
            <a:r>
              <a:rPr lang="en-US" altLang="zh-CN" sz="2000" baseline="-25000" dirty="0"/>
              <a:t>1</a:t>
            </a:r>
            <a:r>
              <a:rPr lang="en-US" altLang="zh-CN" sz="2000" dirty="0"/>
              <a:t>=R</a:t>
            </a:r>
            <a:r>
              <a:rPr lang="en-US" altLang="zh-CN" sz="2000" baseline="-25000" dirty="0"/>
              <a:t>1</a:t>
            </a:r>
            <a:r>
              <a:rPr lang="en-US" altLang="zh-CN" sz="2000" dirty="0"/>
              <a:t>(A)W</a:t>
            </a:r>
            <a:r>
              <a:rPr lang="en-US" altLang="zh-CN" sz="2000" baseline="-25000" dirty="0"/>
              <a:t>1</a:t>
            </a:r>
            <a:r>
              <a:rPr lang="en-US" altLang="zh-CN" sz="2000" dirty="0"/>
              <a:t>(A)</a:t>
            </a:r>
            <a:r>
              <a:rPr lang="en-US" altLang="zh-CN" sz="2000" dirty="0">
                <a:solidFill>
                  <a:srgbClr val="DB0D3E"/>
                </a:solidFill>
              </a:rPr>
              <a:t>R</a:t>
            </a:r>
            <a:r>
              <a:rPr lang="en-US" altLang="zh-CN" sz="2000" baseline="-25000" dirty="0">
                <a:solidFill>
                  <a:srgbClr val="DB0D3E"/>
                </a:solidFill>
              </a:rPr>
              <a:t>2</a:t>
            </a:r>
            <a:r>
              <a:rPr lang="en-US" altLang="zh-CN" sz="2000" dirty="0">
                <a:solidFill>
                  <a:srgbClr val="DB0D3E"/>
                </a:solidFill>
              </a:rPr>
              <a:t>(A)W</a:t>
            </a:r>
            <a:r>
              <a:rPr lang="en-US" altLang="zh-CN" sz="2000" baseline="-25000" dirty="0">
                <a:solidFill>
                  <a:srgbClr val="DB0D3E"/>
                </a:solidFill>
              </a:rPr>
              <a:t>2</a:t>
            </a:r>
            <a:r>
              <a:rPr lang="en-US" altLang="zh-CN" sz="2000" dirty="0">
                <a:solidFill>
                  <a:srgbClr val="DB0D3E"/>
                </a:solidFill>
              </a:rPr>
              <a:t>(A)</a:t>
            </a:r>
            <a:r>
              <a:rPr lang="en-US" altLang="zh-CN" sz="2000" dirty="0">
                <a:solidFill>
                  <a:srgbClr val="0D51B5"/>
                </a:solidFill>
              </a:rPr>
              <a:t>R</a:t>
            </a:r>
            <a:r>
              <a:rPr lang="en-US" altLang="zh-CN" sz="2000" baseline="-25000" dirty="0">
                <a:solidFill>
                  <a:srgbClr val="0D51B5"/>
                </a:solidFill>
              </a:rPr>
              <a:t>1</a:t>
            </a:r>
            <a:r>
              <a:rPr lang="en-US" altLang="zh-CN" sz="2000" dirty="0">
                <a:solidFill>
                  <a:srgbClr val="0D51B5"/>
                </a:solidFill>
              </a:rPr>
              <a:t>(B)W</a:t>
            </a:r>
            <a:r>
              <a:rPr lang="en-US" altLang="zh-CN" sz="2000" baseline="-25000" dirty="0">
                <a:solidFill>
                  <a:srgbClr val="0D51B5"/>
                </a:solidFill>
              </a:rPr>
              <a:t>1</a:t>
            </a:r>
            <a:r>
              <a:rPr lang="en-US" altLang="zh-CN" sz="2000" dirty="0">
                <a:solidFill>
                  <a:srgbClr val="0D51B5"/>
                </a:solidFill>
              </a:rPr>
              <a:t>(B)</a:t>
            </a:r>
            <a:r>
              <a:rPr lang="en-US" altLang="zh-CN" sz="2000" dirty="0"/>
              <a:t>R</a:t>
            </a:r>
            <a:r>
              <a:rPr lang="en-US" altLang="zh-CN" sz="2000" baseline="-25000" dirty="0"/>
              <a:t>2</a:t>
            </a:r>
            <a:r>
              <a:rPr lang="en-US" altLang="zh-CN" sz="2000" dirty="0"/>
              <a:t>(B)W</a:t>
            </a:r>
            <a:r>
              <a:rPr lang="en-US" altLang="zh-CN" sz="2000" baseline="-25000" dirty="0"/>
              <a:t>2</a:t>
            </a:r>
            <a:r>
              <a:rPr lang="en-US" altLang="zh-CN" sz="2000" dirty="0"/>
              <a:t>(B)</a:t>
            </a:r>
          </a:p>
        </p:txBody>
      </p:sp>
      <p:sp>
        <p:nvSpPr>
          <p:cNvPr id="86024" name="AutoShape 8"/>
          <p:cNvSpPr>
            <a:spLocks/>
          </p:cNvSpPr>
          <p:nvPr/>
        </p:nvSpPr>
        <p:spPr bwMode="auto">
          <a:xfrm rot="-5400000">
            <a:off x="3715941" y="1522809"/>
            <a:ext cx="228600" cy="1138238"/>
          </a:xfrm>
          <a:prstGeom prst="leftBrace">
            <a:avLst>
              <a:gd name="adj1" fmla="val 4495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endParaRPr lang="zh-CN" altLang="en-US" sz="1100" b="0"/>
          </a:p>
        </p:txBody>
      </p:sp>
      <p:sp>
        <p:nvSpPr>
          <p:cNvPr id="86025" name="AutoShape 9"/>
          <p:cNvSpPr>
            <a:spLocks/>
          </p:cNvSpPr>
          <p:nvPr/>
        </p:nvSpPr>
        <p:spPr bwMode="auto">
          <a:xfrm rot="-5400000">
            <a:off x="4932164" y="1553171"/>
            <a:ext cx="228600" cy="1103709"/>
          </a:xfrm>
          <a:prstGeom prst="leftBrace">
            <a:avLst>
              <a:gd name="adj1" fmla="val 4358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68580" tIns="34290" rIns="68580" bIns="34290" anchor="ct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endParaRPr lang="zh-CN" altLang="en-US" sz="1100" b="0"/>
          </a:p>
        </p:txBody>
      </p:sp>
      <p:sp>
        <p:nvSpPr>
          <p:cNvPr id="1697802" name="Rectangle 10"/>
          <p:cNvSpPr>
            <a:spLocks noChangeArrowheads="1"/>
          </p:cNvSpPr>
          <p:nvPr/>
        </p:nvSpPr>
        <p:spPr bwMode="auto">
          <a:xfrm>
            <a:off x="1428750" y="3868341"/>
            <a:ext cx="7463730" cy="979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marL="342900" indent="-342900">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Wingdings" pitchFamily="2" charset="2"/>
              <a:buNone/>
            </a:pPr>
            <a:r>
              <a:rPr lang="en-US" altLang="zh-CN" sz="2000" dirty="0"/>
              <a:t>Sc</a:t>
            </a:r>
            <a:r>
              <a:rPr lang="en-US" altLang="zh-CN" sz="2000" baseline="-25000" dirty="0"/>
              <a:t>2</a:t>
            </a:r>
            <a:r>
              <a:rPr lang="zh-CN" altLang="zh-CN" sz="2000" dirty="0"/>
              <a:t>等价于一个串行调度</a:t>
            </a:r>
            <a:r>
              <a:rPr lang="en-US" altLang="zh-CN" sz="2000" dirty="0"/>
              <a:t>T</a:t>
            </a:r>
            <a:r>
              <a:rPr lang="en-US" altLang="zh-CN" sz="2000" baseline="-25000" dirty="0"/>
              <a:t>1</a:t>
            </a:r>
            <a:r>
              <a:rPr lang="zh-CN" altLang="zh-CN" sz="2000" dirty="0"/>
              <a:t>，</a:t>
            </a:r>
            <a:r>
              <a:rPr lang="en-US" altLang="zh-CN" sz="2000" dirty="0"/>
              <a:t>T</a:t>
            </a:r>
            <a:r>
              <a:rPr lang="en-US" altLang="zh-CN" sz="2000" baseline="-25000" dirty="0"/>
              <a:t>2</a:t>
            </a:r>
            <a:r>
              <a:rPr lang="zh-CN" altLang="en-US" sz="2000" dirty="0"/>
              <a:t>，</a:t>
            </a:r>
            <a:r>
              <a:rPr lang="zh-CN" altLang="zh-CN" sz="2000" dirty="0"/>
              <a:t>所以</a:t>
            </a:r>
            <a:r>
              <a:rPr lang="en-US" altLang="zh-CN" sz="2000" dirty="0"/>
              <a:t>Sc</a:t>
            </a:r>
            <a:r>
              <a:rPr lang="en-US" altLang="zh-CN" sz="2000" baseline="-25000" dirty="0"/>
              <a:t>1</a:t>
            </a:r>
            <a:r>
              <a:rPr lang="zh-CN" altLang="zh-CN" sz="2000" dirty="0"/>
              <a:t>冲突可串行化的调度</a:t>
            </a:r>
            <a:endParaRPr lang="en-US" altLang="zh-CN" sz="2000" dirty="0"/>
          </a:p>
        </p:txBody>
      </p:sp>
      <p:sp>
        <p:nvSpPr>
          <p:cNvPr id="83979" name="Rectangle 5"/>
          <p:cNvSpPr>
            <a:spLocks noGrp="1" noChangeArrowheads="1"/>
          </p:cNvSpPr>
          <p:nvPr>
            <p:ph type="title"/>
          </p:nvPr>
        </p:nvSpPr>
        <p:spPr>
          <a:xfrm>
            <a:off x="1312069" y="33338"/>
            <a:ext cx="6175772" cy="646510"/>
          </a:xfrm>
        </p:spPr>
        <p:txBody>
          <a:bodyPr/>
          <a:lstStyle/>
          <a:p>
            <a:pPr>
              <a:defRPr/>
            </a:pPr>
            <a:r>
              <a:rPr lang="zh-CN" altLang="en-US"/>
              <a:t>冲突可串行化（续）</a:t>
            </a:r>
            <a:endParaRPr lang="en-US" altLang="zh-CN"/>
          </a:p>
        </p:txBody>
      </p:sp>
    </p:spTree>
    <p:extLst>
      <p:ext uri="{BB962C8B-B14F-4D97-AF65-F5344CB8AC3E}">
        <p14:creationId xmlns:p14="http://schemas.microsoft.com/office/powerpoint/2010/main" val="787967308"/>
      </p:ext>
    </p:extLst>
  </p:cSld>
  <p:clrMapOvr>
    <a:masterClrMapping/>
  </p:clrMapOvr>
  <p:transition spd="med">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97802"/>
                                        </p:tgtEl>
                                        <p:attrNameLst>
                                          <p:attrName>style.visibility</p:attrName>
                                        </p:attrNameLst>
                                      </p:cBhvr>
                                      <p:to>
                                        <p:strVal val="visible"/>
                                      </p:to>
                                    </p:set>
                                    <p:anim calcmode="lin" valueType="num">
                                      <p:cBhvr additive="base">
                                        <p:cTn id="7" dur="500" fill="hold"/>
                                        <p:tgtEl>
                                          <p:spTgt spid="1697802"/>
                                        </p:tgtEl>
                                        <p:attrNameLst>
                                          <p:attrName>ppt_x</p:attrName>
                                        </p:attrNameLst>
                                      </p:cBhvr>
                                      <p:tavLst>
                                        <p:tav tm="0">
                                          <p:val>
                                            <p:strVal val="0-#ppt_w/2"/>
                                          </p:val>
                                        </p:tav>
                                        <p:tav tm="100000">
                                          <p:val>
                                            <p:strVal val="#ppt_x"/>
                                          </p:val>
                                        </p:tav>
                                      </p:tavLst>
                                    </p:anim>
                                    <p:anim calcmode="lin" valueType="num">
                                      <p:cBhvr additive="base">
                                        <p:cTn id="8" dur="500" fill="hold"/>
                                        <p:tgtEl>
                                          <p:spTgt spid="16978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802"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dirty="0"/>
              <a:t>冲突可串行化调度</a:t>
            </a:r>
          </a:p>
        </p:txBody>
      </p:sp>
      <p:sp>
        <p:nvSpPr>
          <p:cNvPr id="78851" name="Rectangle 3"/>
          <p:cNvSpPr>
            <a:spLocks noGrp="1" noChangeArrowheads="1"/>
          </p:cNvSpPr>
          <p:nvPr>
            <p:ph type="body" idx="4294967295"/>
          </p:nvPr>
        </p:nvSpPr>
        <p:spPr>
          <a:xfrm>
            <a:off x="457200" y="788988"/>
            <a:ext cx="8229600" cy="3846512"/>
          </a:xfrm>
        </p:spPr>
        <p:txBody>
          <a:bodyPr/>
          <a:lstStyle/>
          <a:p>
            <a:pPr eaLnBrk="1" hangingPunct="1">
              <a:lnSpc>
                <a:spcPct val="130000"/>
              </a:lnSpc>
              <a:spcBef>
                <a:spcPts val="0"/>
              </a:spcBef>
              <a:spcAft>
                <a:spcPts val="600"/>
              </a:spcAft>
            </a:pPr>
            <a:r>
              <a:rPr lang="zh-CN" altLang="en-US" sz="2400" dirty="0"/>
              <a:t>冲突可串行化调度是可串行化调度的</a:t>
            </a:r>
            <a:r>
              <a:rPr lang="zh-CN" altLang="en-US" sz="2400" dirty="0">
                <a:solidFill>
                  <a:srgbClr val="FF0000"/>
                </a:solidFill>
              </a:rPr>
              <a:t>充分条件</a:t>
            </a:r>
            <a:r>
              <a:rPr lang="zh-CN" altLang="en-US" sz="2400" dirty="0"/>
              <a:t>，不是必要条件。还有不满足冲突可串行化条件的可串行化调度。</a:t>
            </a:r>
            <a:endParaRPr lang="en-US" altLang="zh-CN" sz="2400" dirty="0"/>
          </a:p>
          <a:p>
            <a:pPr eaLnBrk="1" hangingPunct="1">
              <a:spcBef>
                <a:spcPts val="0"/>
              </a:spcBef>
              <a:spcAft>
                <a:spcPts val="600"/>
              </a:spcAft>
            </a:pPr>
            <a:endParaRPr lang="zh-CN" altLang="en-US" sz="700" dirty="0"/>
          </a:p>
          <a:p>
            <a:pPr eaLnBrk="1" hangingPunct="1">
              <a:spcBef>
                <a:spcPts val="600"/>
              </a:spcBef>
              <a:spcAft>
                <a:spcPts val="600"/>
              </a:spcAft>
              <a:buFont typeface="Wingdings" pitchFamily="2" charset="2"/>
              <a:buNone/>
            </a:pPr>
            <a:r>
              <a:rPr lang="zh-CN" altLang="en-US" sz="2400" dirty="0"/>
              <a:t>    </a:t>
            </a:r>
            <a:r>
              <a:rPr lang="en-US" altLang="zh-CN" sz="2400" dirty="0"/>
              <a:t>[</a:t>
            </a:r>
            <a:r>
              <a:rPr lang="zh-CN" altLang="en-US" sz="2400" dirty="0"/>
              <a:t>例</a:t>
            </a:r>
            <a:r>
              <a:rPr lang="en-US" altLang="zh-CN" sz="2400" dirty="0"/>
              <a:t>12.4]</a:t>
            </a:r>
            <a:r>
              <a:rPr lang="zh-CN" altLang="en-US" sz="2400" dirty="0"/>
              <a:t>有</a:t>
            </a:r>
            <a:r>
              <a:rPr lang="en-US" altLang="zh-CN" sz="2400" dirty="0"/>
              <a:t>3</a:t>
            </a:r>
            <a:r>
              <a:rPr lang="zh-CN" altLang="en-US" sz="2400" dirty="0"/>
              <a:t>个事务</a:t>
            </a:r>
          </a:p>
          <a:p>
            <a:pPr eaLnBrk="1" hangingPunct="1">
              <a:spcBef>
                <a:spcPts val="600"/>
              </a:spcBef>
              <a:spcAft>
                <a:spcPts val="600"/>
              </a:spcAft>
              <a:buFont typeface="Wingdings" pitchFamily="2" charset="2"/>
              <a:buNone/>
            </a:pPr>
            <a:r>
              <a:rPr lang="zh-CN" altLang="en-US" sz="2400" dirty="0"/>
              <a:t>       </a:t>
            </a:r>
            <a:r>
              <a:rPr lang="en-US" altLang="zh-CN" sz="2400" dirty="0"/>
              <a:t>T</a:t>
            </a:r>
            <a:r>
              <a:rPr lang="en-US" altLang="zh-CN" sz="2400" baseline="-25000" dirty="0"/>
              <a:t>1</a:t>
            </a:r>
            <a:r>
              <a:rPr lang="en-US" altLang="zh-CN" sz="2400" dirty="0"/>
              <a:t>=W</a:t>
            </a:r>
            <a:r>
              <a:rPr lang="en-US" altLang="zh-CN" sz="2400" baseline="-25000" dirty="0"/>
              <a:t>1</a:t>
            </a:r>
            <a:r>
              <a:rPr lang="en-US" altLang="zh-CN" sz="2400" dirty="0"/>
              <a:t>(Y)W</a:t>
            </a:r>
            <a:r>
              <a:rPr lang="en-US" altLang="zh-CN" sz="2400" baseline="-25000" dirty="0"/>
              <a:t>1</a:t>
            </a:r>
            <a:r>
              <a:rPr lang="en-US" altLang="zh-CN" sz="2400" dirty="0"/>
              <a:t>(X)</a:t>
            </a:r>
            <a:r>
              <a:rPr lang="zh-CN" altLang="en-US" sz="2400" dirty="0"/>
              <a:t>，</a:t>
            </a:r>
            <a:r>
              <a:rPr lang="en-US" altLang="zh-CN" sz="2400" dirty="0"/>
              <a:t>T</a:t>
            </a:r>
            <a:r>
              <a:rPr lang="en-US" altLang="zh-CN" sz="2400" baseline="-25000" dirty="0"/>
              <a:t>2</a:t>
            </a:r>
            <a:r>
              <a:rPr lang="en-US" altLang="zh-CN" sz="2400" dirty="0"/>
              <a:t>=W</a:t>
            </a:r>
            <a:r>
              <a:rPr lang="en-US" altLang="zh-CN" sz="2400" baseline="-25000" dirty="0"/>
              <a:t>2</a:t>
            </a:r>
            <a:r>
              <a:rPr lang="en-US" altLang="zh-CN" sz="2400" dirty="0"/>
              <a:t>(Y)W</a:t>
            </a:r>
            <a:r>
              <a:rPr lang="en-US" altLang="zh-CN" sz="2400" baseline="-25000" dirty="0"/>
              <a:t>2</a:t>
            </a:r>
            <a:r>
              <a:rPr lang="en-US" altLang="zh-CN" sz="2400" dirty="0"/>
              <a:t>(X)</a:t>
            </a:r>
            <a:r>
              <a:rPr lang="zh-CN" altLang="en-US" sz="2400" dirty="0"/>
              <a:t>，</a:t>
            </a:r>
            <a:r>
              <a:rPr lang="en-US" altLang="zh-CN" sz="2400" dirty="0"/>
              <a:t>T</a:t>
            </a:r>
            <a:r>
              <a:rPr lang="en-US" altLang="zh-CN" sz="2400" baseline="-25000" dirty="0"/>
              <a:t>3</a:t>
            </a:r>
            <a:r>
              <a:rPr lang="en-US" altLang="zh-CN" sz="2400" dirty="0"/>
              <a:t>=W</a:t>
            </a:r>
            <a:r>
              <a:rPr lang="en-US" altLang="zh-CN" sz="2400" baseline="-25000" dirty="0"/>
              <a:t>3</a:t>
            </a:r>
            <a:r>
              <a:rPr lang="en-US" altLang="zh-CN" sz="2400" dirty="0"/>
              <a:t>(X)</a:t>
            </a:r>
          </a:p>
          <a:p>
            <a:pPr lvl="1" eaLnBrk="1" hangingPunct="1">
              <a:spcBef>
                <a:spcPts val="600"/>
              </a:spcBef>
              <a:spcAft>
                <a:spcPts val="600"/>
              </a:spcAft>
            </a:pPr>
            <a:r>
              <a:rPr lang="zh-CN" altLang="en-US" sz="2000" dirty="0"/>
              <a:t>调度</a:t>
            </a:r>
            <a:r>
              <a:rPr lang="en-US" altLang="zh-CN" sz="2000" dirty="0"/>
              <a:t>L</a:t>
            </a:r>
            <a:r>
              <a:rPr lang="en-US" altLang="zh-CN" sz="2000" baseline="-25000" dirty="0"/>
              <a:t>1</a:t>
            </a:r>
            <a:r>
              <a:rPr lang="en-US" altLang="zh-CN" sz="2000" dirty="0"/>
              <a:t>=W</a:t>
            </a:r>
            <a:r>
              <a:rPr lang="en-US" altLang="zh-CN" sz="2000" baseline="-25000" dirty="0"/>
              <a:t>1</a:t>
            </a:r>
            <a:r>
              <a:rPr lang="en-US" altLang="zh-CN" sz="2000" dirty="0"/>
              <a:t>(Y)W</a:t>
            </a:r>
            <a:r>
              <a:rPr lang="en-US" altLang="zh-CN" sz="2000" baseline="-25000" dirty="0"/>
              <a:t>1</a:t>
            </a:r>
            <a:r>
              <a:rPr lang="en-US" altLang="zh-CN" sz="2000" dirty="0"/>
              <a:t>(X)W</a:t>
            </a:r>
            <a:r>
              <a:rPr lang="en-US" altLang="zh-CN" sz="2000" baseline="-25000" dirty="0"/>
              <a:t>2</a:t>
            </a:r>
            <a:r>
              <a:rPr lang="en-US" altLang="zh-CN" sz="2000" dirty="0"/>
              <a:t>(Y)W</a:t>
            </a:r>
            <a:r>
              <a:rPr lang="en-US" altLang="zh-CN" sz="2000" baseline="-25000" dirty="0"/>
              <a:t>2</a:t>
            </a:r>
            <a:r>
              <a:rPr lang="en-US" altLang="zh-CN" sz="2000" dirty="0"/>
              <a:t>(X) W</a:t>
            </a:r>
            <a:r>
              <a:rPr lang="en-US" altLang="zh-CN" sz="2000" baseline="-25000" dirty="0"/>
              <a:t>3</a:t>
            </a:r>
            <a:r>
              <a:rPr lang="en-US" altLang="zh-CN" sz="2000" dirty="0"/>
              <a:t>(X)</a:t>
            </a:r>
            <a:r>
              <a:rPr lang="zh-CN" altLang="en-US" sz="2000" dirty="0"/>
              <a:t>是一个串行调度。</a:t>
            </a:r>
          </a:p>
          <a:p>
            <a:pPr lvl="1" eaLnBrk="1" hangingPunct="1">
              <a:spcBef>
                <a:spcPts val="600"/>
              </a:spcBef>
              <a:spcAft>
                <a:spcPts val="600"/>
              </a:spcAft>
            </a:pPr>
            <a:r>
              <a:rPr lang="zh-CN" altLang="en-US" sz="2000" dirty="0"/>
              <a:t>调度</a:t>
            </a:r>
            <a:r>
              <a:rPr lang="en-US" altLang="zh-CN" sz="2000" dirty="0"/>
              <a:t>L</a:t>
            </a:r>
            <a:r>
              <a:rPr lang="en-US" altLang="zh-CN" sz="2000" baseline="-25000" dirty="0"/>
              <a:t>2</a:t>
            </a:r>
            <a:r>
              <a:rPr lang="en-US" altLang="zh-CN" sz="2000" dirty="0"/>
              <a:t>=W</a:t>
            </a:r>
            <a:r>
              <a:rPr lang="en-US" altLang="zh-CN" sz="2000" baseline="-25000" dirty="0"/>
              <a:t>1</a:t>
            </a:r>
            <a:r>
              <a:rPr lang="en-US" altLang="zh-CN" sz="2000" dirty="0"/>
              <a:t>(Y)W</a:t>
            </a:r>
            <a:r>
              <a:rPr lang="en-US" altLang="zh-CN" sz="2000" baseline="-25000" dirty="0"/>
              <a:t>2</a:t>
            </a:r>
            <a:r>
              <a:rPr lang="en-US" altLang="zh-CN" sz="2000" dirty="0"/>
              <a:t>(Y)W</a:t>
            </a:r>
            <a:r>
              <a:rPr lang="en-US" altLang="zh-CN" sz="2000" baseline="-25000" dirty="0"/>
              <a:t>2</a:t>
            </a:r>
            <a:r>
              <a:rPr lang="en-US" altLang="zh-CN" sz="2000" dirty="0"/>
              <a:t>(X)W</a:t>
            </a:r>
            <a:r>
              <a:rPr lang="en-US" altLang="zh-CN" sz="2000" baseline="-25000" dirty="0"/>
              <a:t>1</a:t>
            </a:r>
            <a:r>
              <a:rPr lang="en-US" altLang="zh-CN" sz="2000" dirty="0"/>
              <a:t>(X)W</a:t>
            </a:r>
            <a:r>
              <a:rPr lang="en-US" altLang="zh-CN" sz="2000" baseline="-25000" dirty="0"/>
              <a:t>3</a:t>
            </a:r>
            <a:r>
              <a:rPr lang="en-US" altLang="zh-CN" sz="2000" dirty="0"/>
              <a:t>(X)</a:t>
            </a:r>
            <a:r>
              <a:rPr lang="zh-CN" altLang="en-US" sz="2000" dirty="0"/>
              <a:t>不满足冲突可串行化。</a:t>
            </a:r>
            <a:endParaRPr lang="en-US" altLang="zh-CN" sz="2000" dirty="0"/>
          </a:p>
          <a:p>
            <a:pPr marL="809625" lvl="1" indent="0" eaLnBrk="1" hangingPunct="1">
              <a:spcBef>
                <a:spcPts val="600"/>
              </a:spcBef>
              <a:spcAft>
                <a:spcPts val="600"/>
              </a:spcAft>
              <a:buNone/>
            </a:pPr>
            <a:r>
              <a:rPr lang="zh-CN" altLang="en-US" sz="2000" dirty="0"/>
              <a:t>但是调度</a:t>
            </a:r>
            <a:r>
              <a:rPr lang="en-US" altLang="zh-CN" sz="2000" dirty="0"/>
              <a:t>L</a:t>
            </a:r>
            <a:r>
              <a:rPr lang="en-US" altLang="zh-CN" sz="2000" baseline="-25000" dirty="0"/>
              <a:t>2</a:t>
            </a:r>
            <a:r>
              <a:rPr lang="zh-CN" altLang="en-US" sz="2000" dirty="0"/>
              <a:t>是可串行化的，因为</a:t>
            </a:r>
            <a:r>
              <a:rPr lang="en-US" altLang="zh-CN" sz="2000" dirty="0"/>
              <a:t>L</a:t>
            </a:r>
            <a:r>
              <a:rPr lang="en-US" altLang="zh-CN" sz="2000" baseline="-25000" dirty="0"/>
              <a:t>2</a:t>
            </a:r>
            <a:r>
              <a:rPr lang="zh-CN" altLang="en-US" sz="2000" dirty="0"/>
              <a:t>执行的结果与调度</a:t>
            </a:r>
            <a:r>
              <a:rPr lang="en-US" altLang="zh-CN" sz="2000" dirty="0"/>
              <a:t>L</a:t>
            </a:r>
            <a:r>
              <a:rPr lang="en-US" altLang="zh-CN" sz="2000" baseline="-25000" dirty="0"/>
              <a:t>1</a:t>
            </a:r>
            <a:r>
              <a:rPr lang="zh-CN" altLang="en-US" sz="2000" dirty="0"/>
              <a:t>相同，</a:t>
            </a:r>
            <a:r>
              <a:rPr lang="en-US" altLang="zh-CN" sz="2000" dirty="0"/>
              <a:t>Y</a:t>
            </a:r>
            <a:r>
              <a:rPr lang="zh-CN" altLang="en-US" sz="2000" dirty="0"/>
              <a:t>的值都等于</a:t>
            </a:r>
            <a:r>
              <a:rPr lang="en-US" altLang="zh-CN" sz="2000" dirty="0"/>
              <a:t>T</a:t>
            </a:r>
            <a:r>
              <a:rPr lang="en-US" altLang="zh-CN" sz="2000" baseline="-25000" dirty="0"/>
              <a:t>2</a:t>
            </a:r>
            <a:r>
              <a:rPr lang="zh-CN" altLang="en-US" sz="2000" dirty="0"/>
              <a:t>的值，</a:t>
            </a:r>
            <a:r>
              <a:rPr lang="en-US" altLang="zh-CN" sz="2000" dirty="0"/>
              <a:t>X</a:t>
            </a:r>
            <a:r>
              <a:rPr lang="zh-CN" altLang="en-US" sz="2000" dirty="0"/>
              <a:t>的值都等于</a:t>
            </a:r>
            <a:r>
              <a:rPr lang="en-US" altLang="zh-CN" sz="2000" dirty="0"/>
              <a:t>T</a:t>
            </a:r>
            <a:r>
              <a:rPr lang="en-US" altLang="zh-CN" sz="2000" baseline="-25000" dirty="0"/>
              <a:t>3</a:t>
            </a:r>
            <a:r>
              <a:rPr lang="zh-CN" altLang="en-US" sz="2000" dirty="0"/>
              <a:t>的值 </a:t>
            </a:r>
            <a:endParaRPr lang="en-US" altLang="zh-CN" sz="2000" dirty="0"/>
          </a:p>
        </p:txBody>
      </p:sp>
      <p:sp>
        <p:nvSpPr>
          <p:cNvPr id="2" name="椭圆 1"/>
          <p:cNvSpPr/>
          <p:nvPr/>
        </p:nvSpPr>
        <p:spPr bwMode="auto">
          <a:xfrm>
            <a:off x="2123728" y="3579862"/>
            <a:ext cx="1440160" cy="432048"/>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5" name="椭圆 4"/>
          <p:cNvSpPr/>
          <p:nvPr/>
        </p:nvSpPr>
        <p:spPr bwMode="auto">
          <a:xfrm>
            <a:off x="3491880" y="3579862"/>
            <a:ext cx="1440160" cy="432048"/>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6" name="椭圆 5"/>
          <p:cNvSpPr/>
          <p:nvPr/>
        </p:nvSpPr>
        <p:spPr bwMode="auto">
          <a:xfrm>
            <a:off x="4139952" y="3579862"/>
            <a:ext cx="1440160" cy="432048"/>
          </a:xfrm>
          <a:prstGeom prst="ellipse">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75747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wipe(left)">
                                      <p:cBhvr>
                                        <p:cTn id="7" dur="500"/>
                                        <p:tgtEl>
                                          <p:spTgt spid="7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851">
                                            <p:txEl>
                                              <p:pRg st="2" end="2"/>
                                            </p:txEl>
                                          </p:spTgt>
                                        </p:tgtEl>
                                        <p:attrNameLst>
                                          <p:attrName>style.visibility</p:attrName>
                                        </p:attrNameLst>
                                      </p:cBhvr>
                                      <p:to>
                                        <p:strVal val="visible"/>
                                      </p:to>
                                    </p:set>
                                    <p:animEffect transition="in" filter="wipe(left)">
                                      <p:cBhvr>
                                        <p:cTn id="12" dur="500"/>
                                        <p:tgtEl>
                                          <p:spTgt spid="78851">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8851">
                                            <p:txEl>
                                              <p:pRg st="3" end="3"/>
                                            </p:txEl>
                                          </p:spTgt>
                                        </p:tgtEl>
                                        <p:attrNameLst>
                                          <p:attrName>style.visibility</p:attrName>
                                        </p:attrNameLst>
                                      </p:cBhvr>
                                      <p:to>
                                        <p:strVal val="visible"/>
                                      </p:to>
                                    </p:set>
                                    <p:animEffect transition="in" filter="wipe(left)">
                                      <p:cBhvr>
                                        <p:cTn id="16" dur="500"/>
                                        <p:tgtEl>
                                          <p:spTgt spid="7885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8851">
                                            <p:txEl>
                                              <p:pRg st="4" end="4"/>
                                            </p:txEl>
                                          </p:spTgt>
                                        </p:tgtEl>
                                        <p:attrNameLst>
                                          <p:attrName>style.visibility</p:attrName>
                                        </p:attrNameLst>
                                      </p:cBhvr>
                                      <p:to>
                                        <p:strVal val="visible"/>
                                      </p:to>
                                    </p:set>
                                    <p:animEffect transition="in" filter="wipe(left)">
                                      <p:cBhvr>
                                        <p:cTn id="21" dur="500"/>
                                        <p:tgtEl>
                                          <p:spTgt spid="78851">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78851">
                                            <p:txEl>
                                              <p:pRg st="5" end="5"/>
                                            </p:txEl>
                                          </p:spTgt>
                                        </p:tgtEl>
                                        <p:attrNameLst>
                                          <p:attrName>style.visibility</p:attrName>
                                        </p:attrNameLst>
                                      </p:cBhvr>
                                      <p:to>
                                        <p:strVal val="visible"/>
                                      </p:to>
                                    </p:set>
                                    <p:animEffect transition="in" filter="wipe(left)">
                                      <p:cBhvr>
                                        <p:cTn id="24" dur="500"/>
                                        <p:tgtEl>
                                          <p:spTgt spid="7885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250"/>
                                        <p:tgtEl>
                                          <p:spTgt spid="2"/>
                                        </p:tgtEl>
                                      </p:cBhvr>
                                    </p:animEffect>
                                    <p:set>
                                      <p:cBhvr>
                                        <p:cTn id="34" dur="1" fill="hold">
                                          <p:stCondLst>
                                            <p:cond delay="249"/>
                                          </p:stCondLst>
                                        </p:cTn>
                                        <p:tgtEl>
                                          <p:spTgt spid="2"/>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250"/>
                                        <p:tgtEl>
                                          <p:spTgt spid="5"/>
                                        </p:tgtEl>
                                      </p:cBhvr>
                                    </p:animEffect>
                                    <p:set>
                                      <p:cBhvr>
                                        <p:cTn id="42" dur="1" fill="hold">
                                          <p:stCondLst>
                                            <p:cond delay="249"/>
                                          </p:stCondLst>
                                        </p:cTn>
                                        <p:tgtEl>
                                          <p:spTgt spid="5"/>
                                        </p:tgtEl>
                                        <p:attrNameLst>
                                          <p:attrName>style.visibility</p:attrName>
                                        </p:attrNameLst>
                                      </p:cBhvr>
                                      <p:to>
                                        <p:strVal val="hidden"/>
                                      </p:to>
                                    </p:set>
                                  </p:childTnLst>
                                </p:cTn>
                              </p:par>
                              <p:par>
                                <p:cTn id="43" presetID="10"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250"/>
                                        <p:tgtEl>
                                          <p:spTgt spid="6"/>
                                        </p:tgtEl>
                                      </p:cBhvr>
                                    </p:animEffect>
                                    <p:set>
                                      <p:cBhvr>
                                        <p:cTn id="50" dur="1" fill="hold">
                                          <p:stCondLst>
                                            <p:cond delay="249"/>
                                          </p:stCondLst>
                                        </p:cTn>
                                        <p:tgtEl>
                                          <p:spTgt spid="6"/>
                                        </p:tgtEl>
                                        <p:attrNameLst>
                                          <p:attrName>style.visibility</p:attrName>
                                        </p:attrNameLst>
                                      </p:cBhvr>
                                      <p:to>
                                        <p:strVal val="hidden"/>
                                      </p:to>
                                    </p:set>
                                  </p:childTnLst>
                                </p:cTn>
                              </p:par>
                              <p:par>
                                <p:cTn id="51" presetID="22" presetClass="entr" presetSubtype="8" fill="hold" nodeType="withEffect">
                                  <p:stCondLst>
                                    <p:cond delay="0"/>
                                  </p:stCondLst>
                                  <p:childTnLst>
                                    <p:set>
                                      <p:cBhvr>
                                        <p:cTn id="52" dur="1" fill="hold">
                                          <p:stCondLst>
                                            <p:cond delay="0"/>
                                          </p:stCondLst>
                                        </p:cTn>
                                        <p:tgtEl>
                                          <p:spTgt spid="78851">
                                            <p:txEl>
                                              <p:pRg st="6" end="6"/>
                                            </p:txEl>
                                          </p:spTgt>
                                        </p:tgtEl>
                                        <p:attrNameLst>
                                          <p:attrName>style.visibility</p:attrName>
                                        </p:attrNameLst>
                                      </p:cBhvr>
                                      <p:to>
                                        <p:strVal val="visible"/>
                                      </p:to>
                                    </p:set>
                                    <p:animEffect transition="in" filter="wipe(left)">
                                      <p:cBhvr>
                                        <p:cTn id="53" dur="500"/>
                                        <p:tgtEl>
                                          <p:spTgt spid="78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 grpId="0" animBg="1"/>
      <p:bldP spid="5" grpId="1" animBg="1"/>
      <p:bldP spid="6" grpId="0" animBg="1"/>
      <p:bldP spid="6"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en-US" dirty="0"/>
              <a:t>可串行化调度</a:t>
            </a:r>
            <a:endParaRPr lang="en-US" altLang="zh-CN" dirty="0"/>
          </a:p>
          <a:p>
            <a:endParaRPr lang="en-US" altLang="zh-CN" dirty="0"/>
          </a:p>
          <a:p>
            <a:r>
              <a:rPr lang="zh-CN" altLang="en-US" dirty="0"/>
              <a:t>冲突可串行化调度</a:t>
            </a:r>
            <a:endParaRPr lang="en-US" altLang="zh-CN" dirty="0"/>
          </a:p>
          <a:p>
            <a:endParaRPr lang="en-US" altLang="zh-CN" dirty="0"/>
          </a:p>
          <a:p>
            <a:r>
              <a:rPr lang="zh-CN" altLang="en-US" dirty="0"/>
              <a:t>可串行化调度与冲突可串行化调度之间的关系</a:t>
            </a:r>
            <a:endParaRPr lang="en-US" altLang="zh-CN" dirty="0"/>
          </a:p>
        </p:txBody>
      </p:sp>
    </p:spTree>
    <p:extLst>
      <p:ext uri="{BB962C8B-B14F-4D97-AF65-F5344CB8AC3E}">
        <p14:creationId xmlns:p14="http://schemas.microsoft.com/office/powerpoint/2010/main" val="8905669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a:xfrm>
            <a:off x="1828800" y="138113"/>
            <a:ext cx="5543550" cy="422672"/>
          </a:xfrm>
        </p:spPr>
        <p:txBody>
          <a:bodyPr/>
          <a:lstStyle/>
          <a:p>
            <a:pPr eaLnBrk="1" hangingPunct="1"/>
            <a:r>
              <a:rPr lang="zh-CN" altLang="en-US" sz="3600" dirty="0"/>
              <a:t>第</a:t>
            </a:r>
            <a:r>
              <a:rPr lang="en-US" altLang="zh-CN" sz="3600" dirty="0"/>
              <a:t>12</a:t>
            </a:r>
            <a:r>
              <a:rPr lang="zh-CN" altLang="en-US" sz="3600" dirty="0"/>
              <a:t>章</a:t>
            </a:r>
            <a:r>
              <a:rPr lang="zh-CN" altLang="zh-CN" sz="3600" dirty="0"/>
              <a:t>  并发控制</a:t>
            </a:r>
          </a:p>
        </p:txBody>
      </p:sp>
      <p:sp>
        <p:nvSpPr>
          <p:cNvPr id="88067" name="Rectangle 3"/>
          <p:cNvSpPr>
            <a:spLocks noGrp="1" noChangeArrowheads="1"/>
          </p:cNvSpPr>
          <p:nvPr>
            <p:ph type="body" idx="4294967295"/>
          </p:nvPr>
        </p:nvSpPr>
        <p:spPr>
          <a:xfrm>
            <a:off x="1169194" y="627534"/>
            <a:ext cx="6067102" cy="4194969"/>
          </a:xfrm>
        </p:spPr>
        <p:txBody>
          <a:bodyPr/>
          <a:lstStyle/>
          <a:p>
            <a:pPr marL="0" indent="0" algn="just" eaLnBrk="1" hangingPunct="1">
              <a:spcBef>
                <a:spcPts val="400"/>
              </a:spcBef>
              <a:buNone/>
            </a:pPr>
            <a:r>
              <a:rPr lang="en-US" altLang="zh-CN" sz="2400" dirty="0"/>
              <a:t>12.1  </a:t>
            </a:r>
            <a:r>
              <a:rPr lang="zh-CN" altLang="en-US" sz="2400" dirty="0"/>
              <a:t>并发控制概述</a:t>
            </a:r>
          </a:p>
          <a:p>
            <a:pPr marL="0" indent="0" algn="just" eaLnBrk="1" hangingPunct="1">
              <a:spcBef>
                <a:spcPts val="400"/>
              </a:spcBef>
              <a:buNone/>
            </a:pPr>
            <a:r>
              <a:rPr lang="en-US" altLang="zh-CN" sz="2400" dirty="0"/>
              <a:t>12.2  </a:t>
            </a:r>
            <a:r>
              <a:rPr lang="zh-CN" altLang="en-US" sz="2400" dirty="0"/>
              <a:t>事务的隔离级别</a:t>
            </a:r>
            <a:endParaRPr lang="en-US" altLang="zh-CN" sz="2400" dirty="0"/>
          </a:p>
          <a:p>
            <a:pPr marL="0" indent="0" algn="just" eaLnBrk="1" hangingPunct="1">
              <a:spcBef>
                <a:spcPts val="400"/>
              </a:spcBef>
              <a:buNone/>
            </a:pPr>
            <a:r>
              <a:rPr lang="en-US" altLang="zh-CN" sz="2400" dirty="0"/>
              <a:t>12.3  </a:t>
            </a:r>
            <a:r>
              <a:rPr lang="zh-CN" altLang="en-US" sz="2400" dirty="0"/>
              <a:t>封锁</a:t>
            </a:r>
            <a:endParaRPr lang="en-US" altLang="zh-CN" sz="2400" dirty="0"/>
          </a:p>
          <a:p>
            <a:pPr marL="0" indent="0" algn="just" eaLnBrk="1" hangingPunct="1">
              <a:spcBef>
                <a:spcPts val="400"/>
              </a:spcBef>
              <a:buNone/>
            </a:pPr>
            <a:r>
              <a:rPr lang="en-US" altLang="zh-CN" sz="2400" dirty="0"/>
              <a:t>12.4 </a:t>
            </a:r>
            <a:r>
              <a:rPr lang="zh-CN" altLang="en-US" sz="2400" dirty="0"/>
              <a:t> 封锁协议</a:t>
            </a:r>
          </a:p>
          <a:p>
            <a:pPr marL="0" indent="0" algn="just" eaLnBrk="1" hangingPunct="1">
              <a:spcBef>
                <a:spcPts val="400"/>
              </a:spcBef>
              <a:buNone/>
            </a:pPr>
            <a:r>
              <a:rPr lang="en-US" altLang="zh-CN" sz="2400" dirty="0"/>
              <a:t>12.5  </a:t>
            </a:r>
            <a:r>
              <a:rPr lang="zh-CN" altLang="en-US" sz="2400" dirty="0"/>
              <a:t>活锁和死锁</a:t>
            </a:r>
          </a:p>
          <a:p>
            <a:pPr marL="0" indent="0" algn="just" eaLnBrk="1" hangingPunct="1">
              <a:spcBef>
                <a:spcPts val="400"/>
              </a:spcBef>
              <a:buNone/>
            </a:pPr>
            <a:r>
              <a:rPr lang="en-US" altLang="zh-CN" sz="2400" dirty="0"/>
              <a:t>12.6  </a:t>
            </a:r>
            <a:r>
              <a:rPr lang="zh-CN" altLang="en-US" sz="2400" dirty="0"/>
              <a:t>并发调度的可串行性</a:t>
            </a:r>
          </a:p>
          <a:p>
            <a:pPr marL="0" indent="0" algn="just" eaLnBrk="1" hangingPunct="1">
              <a:spcBef>
                <a:spcPts val="400"/>
              </a:spcBef>
              <a:buNone/>
            </a:pPr>
            <a:r>
              <a:rPr lang="en-US" altLang="zh-CN" sz="2400" dirty="0">
                <a:solidFill>
                  <a:srgbClr val="0066FF"/>
                </a:solidFill>
              </a:rPr>
              <a:t>12.7  </a:t>
            </a:r>
            <a:r>
              <a:rPr lang="zh-CN" altLang="en-US" sz="2400" dirty="0">
                <a:solidFill>
                  <a:srgbClr val="0066FF"/>
                </a:solidFill>
              </a:rPr>
              <a:t>两段锁协议</a:t>
            </a:r>
          </a:p>
          <a:p>
            <a:pPr marL="0" indent="0" algn="just" eaLnBrk="1" hangingPunct="1">
              <a:spcBef>
                <a:spcPts val="400"/>
              </a:spcBef>
              <a:buNone/>
            </a:pPr>
            <a:r>
              <a:rPr lang="en-US" altLang="zh-CN" sz="2400" dirty="0"/>
              <a:t>12.8  </a:t>
            </a:r>
            <a:r>
              <a:rPr lang="zh-CN" altLang="en-US" sz="2400" dirty="0"/>
              <a:t>封锁的粒度</a:t>
            </a:r>
          </a:p>
          <a:p>
            <a:pPr marL="0" indent="0" algn="just" eaLnBrk="1" hangingPunct="1">
              <a:spcBef>
                <a:spcPts val="400"/>
              </a:spcBef>
              <a:buNone/>
            </a:pPr>
            <a:r>
              <a:rPr lang="zh-CN" altLang="en-US" sz="2400" dirty="0"/>
              <a:t>*</a:t>
            </a:r>
            <a:r>
              <a:rPr lang="en-US" altLang="zh-CN" sz="2400" dirty="0"/>
              <a:t>12.9  </a:t>
            </a:r>
            <a:r>
              <a:rPr lang="zh-CN" altLang="en-US" sz="2400" dirty="0"/>
              <a:t>其他并发控制机制</a:t>
            </a:r>
          </a:p>
          <a:p>
            <a:pPr marL="0" indent="0" algn="just" eaLnBrk="1" hangingPunct="1">
              <a:spcBef>
                <a:spcPts val="400"/>
              </a:spcBef>
              <a:buNone/>
            </a:pPr>
            <a:r>
              <a:rPr lang="zh-CN" altLang="en-US" sz="2400" dirty="0"/>
              <a:t>本章小结</a:t>
            </a:r>
          </a:p>
        </p:txBody>
      </p:sp>
    </p:spTree>
    <p:extLst>
      <p:ext uri="{BB962C8B-B14F-4D97-AF65-F5344CB8AC3E}">
        <p14:creationId xmlns:p14="http://schemas.microsoft.com/office/powerpoint/2010/main" val="33781467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12.7  </a:t>
            </a:r>
            <a:r>
              <a:rPr lang="zh-CN" altLang="en-US" sz="3600" dirty="0"/>
              <a:t>两段锁协议</a:t>
            </a:r>
            <a:endParaRPr lang="zh-CN" altLang="zh-CN" sz="3600" dirty="0"/>
          </a:p>
        </p:txBody>
      </p:sp>
      <p:sp>
        <p:nvSpPr>
          <p:cNvPr id="80899" name="Rectangle 3"/>
          <p:cNvSpPr>
            <a:spLocks noGrp="1" noChangeArrowheads="1"/>
          </p:cNvSpPr>
          <p:nvPr>
            <p:ph type="body" idx="4294967295"/>
          </p:nvPr>
        </p:nvSpPr>
        <p:spPr>
          <a:xfrm>
            <a:off x="277688" y="847824"/>
            <a:ext cx="8686800" cy="3740150"/>
          </a:xfrm>
        </p:spPr>
        <p:txBody>
          <a:bodyPr/>
          <a:lstStyle/>
          <a:p>
            <a:pPr eaLnBrk="1" hangingPunct="1">
              <a:spcBef>
                <a:spcPct val="0"/>
              </a:spcBef>
              <a:spcAft>
                <a:spcPts val="600"/>
              </a:spcAft>
            </a:pPr>
            <a:r>
              <a:rPr lang="zh-CN" altLang="en-US" dirty="0"/>
              <a:t>数据库管理系统普遍采用两段锁协议（</a:t>
            </a:r>
            <a:r>
              <a:rPr lang="en-US" altLang="zh-CN" dirty="0"/>
              <a:t>two-phase lock</a:t>
            </a:r>
            <a:r>
              <a:rPr lang="zh-CN" altLang="en-US" dirty="0"/>
              <a:t>，</a:t>
            </a:r>
            <a:r>
              <a:rPr lang="en-US" altLang="zh-CN" dirty="0"/>
              <a:t>2PL</a:t>
            </a:r>
            <a:r>
              <a:rPr lang="zh-CN" altLang="en-US" dirty="0"/>
              <a:t>）的方法实现并发调度的可串行性，从而保证调度的正确性 </a:t>
            </a:r>
            <a:endParaRPr lang="en-US" altLang="zh-CN" dirty="0"/>
          </a:p>
          <a:p>
            <a:pPr eaLnBrk="1" hangingPunct="1">
              <a:spcBef>
                <a:spcPts val="2400"/>
              </a:spcBef>
              <a:spcAft>
                <a:spcPts val="600"/>
              </a:spcAft>
            </a:pPr>
            <a:r>
              <a:rPr lang="zh-CN" altLang="en-US" dirty="0"/>
              <a:t>两段锁协议</a:t>
            </a:r>
          </a:p>
          <a:p>
            <a:pPr eaLnBrk="1" hangingPunct="1">
              <a:spcBef>
                <a:spcPct val="0"/>
              </a:spcBef>
              <a:spcAft>
                <a:spcPts val="600"/>
              </a:spcAft>
              <a:buFont typeface="Wingdings" pitchFamily="2" charset="2"/>
              <a:buNone/>
            </a:pPr>
            <a:r>
              <a:rPr lang="zh-CN" altLang="en-US" sz="2400" dirty="0"/>
              <a:t>     指所有事务必须分两个阶段对数据项加锁和解锁</a:t>
            </a:r>
            <a:r>
              <a:rPr lang="zh-CN" altLang="en-US" dirty="0"/>
              <a:t> </a:t>
            </a:r>
          </a:p>
          <a:p>
            <a:pPr lvl="1" eaLnBrk="1" hangingPunct="1">
              <a:spcBef>
                <a:spcPct val="0"/>
              </a:spcBef>
              <a:spcAft>
                <a:spcPts val="600"/>
              </a:spcAft>
            </a:pPr>
            <a:r>
              <a:rPr lang="zh-CN" altLang="en-US" dirty="0"/>
              <a:t>在对任何数据进行读、写操作之前，事务首先要获得对该数据的封锁</a:t>
            </a:r>
          </a:p>
          <a:p>
            <a:pPr lvl="1" eaLnBrk="1" hangingPunct="1">
              <a:spcBef>
                <a:spcPct val="0"/>
              </a:spcBef>
              <a:spcAft>
                <a:spcPts val="600"/>
              </a:spcAft>
            </a:pPr>
            <a:r>
              <a:rPr lang="zh-CN" altLang="en-US" dirty="0"/>
              <a:t> 在释放一个封锁之后，事务不再申请和获得任何其他封锁</a:t>
            </a:r>
          </a:p>
        </p:txBody>
      </p:sp>
    </p:spTree>
    <p:extLst>
      <p:ext uri="{BB962C8B-B14F-4D97-AF65-F5344CB8AC3E}">
        <p14:creationId xmlns:p14="http://schemas.microsoft.com/office/powerpoint/2010/main" val="390643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animEffect transition="in" filter="wipe(left)">
                                      <p:cBhvr>
                                        <p:cTn id="7" dur="500"/>
                                        <p:tgtEl>
                                          <p:spTgt spid="80899">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animEffect transition="in" filter="wipe(left)">
                                      <p:cBhvr>
                                        <p:cTn id="11" dur="500"/>
                                        <p:tgtEl>
                                          <p:spTgt spid="80899">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animEffect transition="in" filter="wipe(left)">
                                      <p:cBhvr>
                                        <p:cTn id="15" dur="500"/>
                                        <p:tgtEl>
                                          <p:spTgt spid="80899">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animEffect transition="in" filter="wipe(left)">
                                      <p:cBhvr>
                                        <p:cTn id="19" dur="500"/>
                                        <p:tgtEl>
                                          <p:spTgt spid="808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dirty="0"/>
              <a:t>两段锁协议（续）</a:t>
            </a:r>
          </a:p>
        </p:txBody>
      </p:sp>
      <p:sp>
        <p:nvSpPr>
          <p:cNvPr id="81923" name="Rectangle 3"/>
          <p:cNvSpPr>
            <a:spLocks noGrp="1" noChangeArrowheads="1"/>
          </p:cNvSpPr>
          <p:nvPr>
            <p:ph type="body" idx="4294967295"/>
          </p:nvPr>
        </p:nvSpPr>
        <p:spPr>
          <a:xfrm>
            <a:off x="611188" y="844550"/>
            <a:ext cx="8135937" cy="3673475"/>
          </a:xfrm>
        </p:spPr>
        <p:txBody>
          <a:bodyPr/>
          <a:lstStyle/>
          <a:p>
            <a:pPr eaLnBrk="1" hangingPunct="1">
              <a:spcBef>
                <a:spcPct val="0"/>
              </a:spcBef>
            </a:pPr>
            <a:r>
              <a:rPr lang="en-US" altLang="zh-CN" dirty="0"/>
              <a:t>“</a:t>
            </a:r>
            <a:r>
              <a:rPr lang="zh-CN" altLang="en-US" dirty="0"/>
              <a:t>两段”锁的含义</a:t>
            </a:r>
          </a:p>
          <a:p>
            <a:pPr lvl="1" eaLnBrk="1" hangingPunct="1">
              <a:spcBef>
                <a:spcPts val="600"/>
              </a:spcBef>
              <a:buFont typeface="Wingdings" pitchFamily="2" charset="2"/>
              <a:buNone/>
            </a:pPr>
            <a:r>
              <a:rPr lang="zh-CN" altLang="en-US" dirty="0"/>
              <a:t>事务分为两个阶段</a:t>
            </a:r>
          </a:p>
          <a:p>
            <a:pPr lvl="1" eaLnBrk="1" hangingPunct="1">
              <a:spcBef>
                <a:spcPts val="1200"/>
              </a:spcBef>
            </a:pPr>
            <a:r>
              <a:rPr lang="zh-CN" altLang="en-US" dirty="0"/>
              <a:t> 第一阶段是获得封锁，也称为扩展阶段</a:t>
            </a:r>
          </a:p>
          <a:p>
            <a:pPr lvl="2" eaLnBrk="1" hangingPunct="1">
              <a:spcBef>
                <a:spcPts val="600"/>
              </a:spcBef>
              <a:buSzPct val="87000"/>
              <a:buFont typeface="Wingdings" pitchFamily="2" charset="2"/>
              <a:buChar char="l"/>
            </a:pPr>
            <a:r>
              <a:rPr lang="zh-CN" altLang="en-US" sz="2200" dirty="0"/>
              <a:t>事务可以申请获得任何数据项上的任何类型的锁，但是不能释放任何锁 </a:t>
            </a:r>
          </a:p>
          <a:p>
            <a:pPr lvl="1" eaLnBrk="1" hangingPunct="1">
              <a:spcBef>
                <a:spcPts val="1200"/>
              </a:spcBef>
            </a:pPr>
            <a:r>
              <a:rPr lang="zh-CN" altLang="en-US" dirty="0"/>
              <a:t> 第二阶段是释放封锁，也称为收缩阶段</a:t>
            </a:r>
          </a:p>
          <a:p>
            <a:pPr lvl="2" eaLnBrk="1" hangingPunct="1">
              <a:spcBef>
                <a:spcPts val="600"/>
              </a:spcBef>
              <a:buSzPct val="87000"/>
              <a:buFont typeface="Wingdings" pitchFamily="2" charset="2"/>
              <a:buChar char="l"/>
            </a:pPr>
            <a:r>
              <a:rPr lang="zh-CN" altLang="en-US" sz="2200" dirty="0"/>
              <a:t>事务可以释放任何数据项上的任何类型的锁，但是不能再申请任何锁 </a:t>
            </a:r>
          </a:p>
        </p:txBody>
      </p:sp>
    </p:spTree>
    <p:extLst>
      <p:ext uri="{BB962C8B-B14F-4D97-AF65-F5344CB8AC3E}">
        <p14:creationId xmlns:p14="http://schemas.microsoft.com/office/powerpoint/2010/main" val="372551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23">
                                            <p:txEl>
                                              <p:pRg st="2" end="2"/>
                                            </p:txEl>
                                          </p:spTgt>
                                        </p:tgtEl>
                                        <p:attrNameLst>
                                          <p:attrName>style.visibility</p:attrName>
                                        </p:attrNameLst>
                                      </p:cBhvr>
                                      <p:to>
                                        <p:strVal val="visible"/>
                                      </p:to>
                                    </p:set>
                                    <p:animEffect transition="in" filter="wipe(left)">
                                      <p:cBhvr>
                                        <p:cTn id="7" dur="500"/>
                                        <p:tgtEl>
                                          <p:spTgt spid="81923">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923">
                                            <p:txEl>
                                              <p:pRg st="3" end="3"/>
                                            </p:txEl>
                                          </p:spTgt>
                                        </p:tgtEl>
                                        <p:attrNameLst>
                                          <p:attrName>style.visibility</p:attrName>
                                        </p:attrNameLst>
                                      </p:cBhvr>
                                      <p:to>
                                        <p:strVal val="visible"/>
                                      </p:to>
                                    </p:set>
                                    <p:animEffect transition="in" filter="wipe(left)">
                                      <p:cBhvr>
                                        <p:cTn id="11" dur="500"/>
                                        <p:tgtEl>
                                          <p:spTgt spid="8192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1923">
                                            <p:txEl>
                                              <p:pRg st="4" end="4"/>
                                            </p:txEl>
                                          </p:spTgt>
                                        </p:tgtEl>
                                        <p:attrNameLst>
                                          <p:attrName>style.visibility</p:attrName>
                                        </p:attrNameLst>
                                      </p:cBhvr>
                                      <p:to>
                                        <p:strVal val="visible"/>
                                      </p:to>
                                    </p:set>
                                    <p:animEffect transition="in" filter="wipe(left)">
                                      <p:cBhvr>
                                        <p:cTn id="16" dur="500"/>
                                        <p:tgtEl>
                                          <p:spTgt spid="81923">
                                            <p:txEl>
                                              <p:pRg st="4" end="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1923">
                                            <p:txEl>
                                              <p:pRg st="5" end="5"/>
                                            </p:txEl>
                                          </p:spTgt>
                                        </p:tgtEl>
                                        <p:attrNameLst>
                                          <p:attrName>style.visibility</p:attrName>
                                        </p:attrNameLst>
                                      </p:cBhvr>
                                      <p:to>
                                        <p:strVal val="visible"/>
                                      </p:to>
                                    </p:set>
                                    <p:animEffect transition="in" filter="wipe(left)">
                                      <p:cBhvr>
                                        <p:cTn id="20" dur="500"/>
                                        <p:tgtEl>
                                          <p:spTgt spid="81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dirty="0"/>
              <a:t>两段锁协议（续）</a:t>
            </a:r>
          </a:p>
        </p:txBody>
      </p:sp>
      <p:sp>
        <p:nvSpPr>
          <p:cNvPr id="82947" name="Rectangle 3"/>
          <p:cNvSpPr>
            <a:spLocks noGrp="1" noChangeArrowheads="1"/>
          </p:cNvSpPr>
          <p:nvPr>
            <p:ph type="body" idx="4294967295"/>
          </p:nvPr>
        </p:nvSpPr>
        <p:spPr>
          <a:xfrm>
            <a:off x="684213" y="771550"/>
            <a:ext cx="8064500" cy="3086100"/>
          </a:xfrm>
        </p:spPr>
        <p:txBody>
          <a:bodyPr/>
          <a:lstStyle/>
          <a:p>
            <a:pPr eaLnBrk="1" hangingPunct="1">
              <a:lnSpc>
                <a:spcPct val="160000"/>
              </a:lnSpc>
              <a:buFont typeface="Wingdings" pitchFamily="2" charset="2"/>
              <a:buNone/>
            </a:pPr>
            <a:r>
              <a:rPr lang="zh-CN" altLang="en-US" sz="2400" dirty="0"/>
              <a:t>例：</a:t>
            </a:r>
          </a:p>
          <a:p>
            <a:pPr eaLnBrk="1" hangingPunct="1">
              <a:lnSpc>
                <a:spcPct val="160000"/>
              </a:lnSpc>
              <a:buFont typeface="Wingdings" pitchFamily="2" charset="2"/>
              <a:buNone/>
            </a:pPr>
            <a:r>
              <a:rPr lang="zh-CN" altLang="en-US" sz="2400" dirty="0"/>
              <a:t>事务</a:t>
            </a:r>
            <a:r>
              <a:rPr lang="en-US" altLang="zh-CN" sz="2400" dirty="0"/>
              <a:t>T</a:t>
            </a:r>
            <a:r>
              <a:rPr lang="en-US" altLang="zh-CN" sz="2400" i="1" baseline="-25000" dirty="0"/>
              <a:t>i</a:t>
            </a:r>
            <a:r>
              <a:rPr lang="zh-CN" altLang="en-US" sz="2400" dirty="0"/>
              <a:t>遵守两段锁协议，其封锁序列是 ：</a:t>
            </a:r>
          </a:p>
          <a:p>
            <a:pPr eaLnBrk="1" hangingPunct="1">
              <a:lnSpc>
                <a:spcPct val="160000"/>
              </a:lnSpc>
              <a:buFont typeface="Wingdings" pitchFamily="2" charset="2"/>
              <a:buNone/>
            </a:pPr>
            <a:r>
              <a:rPr lang="en-US" altLang="zh-CN" sz="2000" dirty="0" err="1"/>
              <a:t>Slock</a:t>
            </a:r>
            <a:r>
              <a:rPr lang="en-US" altLang="zh-CN" sz="2000" dirty="0"/>
              <a:t> A    </a:t>
            </a:r>
            <a:r>
              <a:rPr lang="en-US" altLang="zh-CN" sz="2000" dirty="0" err="1"/>
              <a:t>Slock</a:t>
            </a:r>
            <a:r>
              <a:rPr lang="en-US" altLang="zh-CN" sz="2000" dirty="0"/>
              <a:t> B    </a:t>
            </a:r>
            <a:r>
              <a:rPr lang="en-US" altLang="zh-CN" sz="2000" dirty="0" err="1"/>
              <a:t>Xlock</a:t>
            </a:r>
            <a:r>
              <a:rPr lang="en-US" altLang="zh-CN" sz="2000" dirty="0"/>
              <a:t> C     Unlock B    Unlock A   Unlock C</a:t>
            </a:r>
            <a:r>
              <a:rPr lang="zh-CN" altLang="en-US" sz="2000" dirty="0"/>
              <a:t>；</a:t>
            </a:r>
            <a:endParaRPr lang="zh-CN" altLang="en-US" sz="2400" dirty="0"/>
          </a:p>
          <a:p>
            <a:pPr eaLnBrk="1" hangingPunct="1">
              <a:lnSpc>
                <a:spcPct val="160000"/>
              </a:lnSpc>
              <a:buFont typeface="Wingdings" pitchFamily="2" charset="2"/>
              <a:buNone/>
            </a:pPr>
            <a:endParaRPr lang="en-US" altLang="zh-CN" sz="2400" dirty="0"/>
          </a:p>
          <a:p>
            <a:pPr eaLnBrk="1" hangingPunct="1">
              <a:lnSpc>
                <a:spcPct val="160000"/>
              </a:lnSpc>
              <a:buFont typeface="Wingdings" pitchFamily="2" charset="2"/>
              <a:buNone/>
            </a:pPr>
            <a:r>
              <a:rPr lang="zh-CN" altLang="en-US" sz="2400" dirty="0"/>
              <a:t>事务</a:t>
            </a:r>
            <a:r>
              <a:rPr lang="en-US" altLang="zh-CN" sz="2400" dirty="0" err="1"/>
              <a:t>T</a:t>
            </a:r>
            <a:r>
              <a:rPr lang="en-US" altLang="zh-CN" sz="2400" i="1" baseline="-25000" dirty="0" err="1"/>
              <a:t>j</a:t>
            </a:r>
            <a:r>
              <a:rPr lang="zh-CN" altLang="en-US" sz="2400" dirty="0"/>
              <a:t>不遵守两段锁协议，其封锁序列是：</a:t>
            </a:r>
            <a:r>
              <a:rPr lang="zh-CN" altLang="en-US" dirty="0"/>
              <a:t> </a:t>
            </a:r>
            <a:endParaRPr lang="zh-CN" altLang="en-US" sz="2400" dirty="0"/>
          </a:p>
          <a:p>
            <a:pPr eaLnBrk="1" hangingPunct="1">
              <a:lnSpc>
                <a:spcPct val="160000"/>
              </a:lnSpc>
              <a:buFont typeface="Wingdings" pitchFamily="2" charset="2"/>
              <a:buNone/>
            </a:pPr>
            <a:r>
              <a:rPr lang="en-US" altLang="zh-CN" sz="2000" dirty="0" err="1"/>
              <a:t>Slock</a:t>
            </a:r>
            <a:r>
              <a:rPr lang="en-US" altLang="zh-CN" sz="2000" dirty="0"/>
              <a:t> A    Unlock A    </a:t>
            </a:r>
            <a:r>
              <a:rPr lang="en-US" altLang="zh-CN" sz="2000" dirty="0" err="1"/>
              <a:t>Slock</a:t>
            </a:r>
            <a:r>
              <a:rPr lang="en-US" altLang="zh-CN" sz="2000" dirty="0"/>
              <a:t> B    </a:t>
            </a:r>
            <a:r>
              <a:rPr lang="en-US" altLang="zh-CN" sz="2000" dirty="0" err="1"/>
              <a:t>Xlock</a:t>
            </a:r>
            <a:r>
              <a:rPr lang="en-US" altLang="zh-CN" sz="2000" dirty="0"/>
              <a:t> C    Unlock C    Unlock B</a:t>
            </a:r>
            <a:r>
              <a:rPr lang="zh-CN" altLang="en-US" sz="2000" dirty="0"/>
              <a:t>；</a:t>
            </a:r>
          </a:p>
        </p:txBody>
      </p:sp>
      <p:sp>
        <p:nvSpPr>
          <p:cNvPr id="2" name="椭圆 1"/>
          <p:cNvSpPr/>
          <p:nvPr/>
        </p:nvSpPr>
        <p:spPr bwMode="auto">
          <a:xfrm>
            <a:off x="611560" y="2032347"/>
            <a:ext cx="3672408" cy="648072"/>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 name="TextBox 2"/>
          <p:cNvSpPr txBox="1"/>
          <p:nvPr/>
        </p:nvSpPr>
        <p:spPr>
          <a:xfrm>
            <a:off x="684213" y="2671127"/>
            <a:ext cx="3671764" cy="369332"/>
          </a:xfrm>
          <a:prstGeom prst="rect">
            <a:avLst/>
          </a:prstGeom>
          <a:noFill/>
        </p:spPr>
        <p:txBody>
          <a:bodyPr wrap="square" rtlCol="0">
            <a:spAutoFit/>
          </a:bodyPr>
          <a:lstStyle/>
          <a:p>
            <a:r>
              <a:rPr lang="en-US" altLang="zh-CN" b="1" dirty="0"/>
              <a:t>|←	     </a:t>
            </a:r>
            <a:r>
              <a:rPr lang="zh-CN" altLang="en-US" b="1" dirty="0"/>
              <a:t>扩展阶段	      →</a:t>
            </a:r>
            <a:r>
              <a:rPr lang="en-US" altLang="zh-CN" b="1" dirty="0"/>
              <a:t>|</a:t>
            </a:r>
            <a:endParaRPr lang="zh-CN" altLang="en-US" b="1" dirty="0"/>
          </a:p>
        </p:txBody>
      </p:sp>
      <p:cxnSp>
        <p:nvCxnSpPr>
          <p:cNvPr id="13" name="直接连接符 12"/>
          <p:cNvCxnSpPr/>
          <p:nvPr/>
        </p:nvCxnSpPr>
        <p:spPr bwMode="auto">
          <a:xfrm>
            <a:off x="755576" y="2536403"/>
            <a:ext cx="3384376" cy="0"/>
          </a:xfrm>
          <a:prstGeom prst="line">
            <a:avLst/>
          </a:prstGeom>
          <a:noFill/>
          <a:ln w="28575" cap="flat" cmpd="sng" algn="ctr">
            <a:solidFill>
              <a:srgbClr val="FF0000"/>
            </a:solidFill>
            <a:prstDash val="solid"/>
            <a:round/>
            <a:headEnd type="none" w="med" len="med"/>
            <a:tailEnd type="none" w="med" len="med"/>
          </a:ln>
          <a:effectLst/>
        </p:spPr>
      </p:cxnSp>
      <p:sp>
        <p:nvSpPr>
          <p:cNvPr id="7" name="椭圆 6"/>
          <p:cNvSpPr/>
          <p:nvPr/>
        </p:nvSpPr>
        <p:spPr bwMode="auto">
          <a:xfrm>
            <a:off x="4355976" y="2032347"/>
            <a:ext cx="4104456" cy="648072"/>
          </a:xfrm>
          <a:prstGeom prst="ellipse">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8" name="TextBox 7"/>
          <p:cNvSpPr txBox="1"/>
          <p:nvPr/>
        </p:nvSpPr>
        <p:spPr>
          <a:xfrm>
            <a:off x="4306618" y="2671127"/>
            <a:ext cx="4297830" cy="369332"/>
          </a:xfrm>
          <a:prstGeom prst="rect">
            <a:avLst/>
          </a:prstGeom>
          <a:noFill/>
        </p:spPr>
        <p:txBody>
          <a:bodyPr wrap="square" rtlCol="0">
            <a:spAutoFit/>
          </a:bodyPr>
          <a:lstStyle/>
          <a:p>
            <a:r>
              <a:rPr lang="en-US" altLang="zh-CN" b="1" dirty="0"/>
              <a:t>|←	          </a:t>
            </a:r>
            <a:r>
              <a:rPr lang="zh-CN" altLang="en-US" b="1" dirty="0"/>
              <a:t>收缩阶段	               →</a:t>
            </a:r>
            <a:r>
              <a:rPr lang="en-US" altLang="zh-CN" b="1" dirty="0"/>
              <a:t>|</a:t>
            </a:r>
            <a:endParaRPr lang="zh-CN" altLang="en-US" b="1" dirty="0"/>
          </a:p>
        </p:txBody>
      </p:sp>
      <p:cxnSp>
        <p:nvCxnSpPr>
          <p:cNvPr id="9" name="直接连接符 8"/>
          <p:cNvCxnSpPr/>
          <p:nvPr/>
        </p:nvCxnSpPr>
        <p:spPr bwMode="auto">
          <a:xfrm>
            <a:off x="4499992" y="2536403"/>
            <a:ext cx="3805808" cy="0"/>
          </a:xfrm>
          <a:prstGeom prst="line">
            <a:avLst/>
          </a:prstGeom>
          <a:noFill/>
          <a:ln w="28575" cap="flat" cmpd="sng" algn="ctr">
            <a:solidFill>
              <a:srgbClr val="00B050"/>
            </a:solidFill>
            <a:prstDash val="solid"/>
            <a:round/>
            <a:headEnd type="none" w="med" len="med"/>
            <a:tailEnd type="none" w="med" len="med"/>
          </a:ln>
          <a:effectLst/>
        </p:spPr>
      </p:cxnSp>
      <p:cxnSp>
        <p:nvCxnSpPr>
          <p:cNvPr id="10" name="直接连接符 9"/>
          <p:cNvCxnSpPr/>
          <p:nvPr/>
        </p:nvCxnSpPr>
        <p:spPr bwMode="auto">
          <a:xfrm>
            <a:off x="684213" y="4515966"/>
            <a:ext cx="1079475" cy="0"/>
          </a:xfrm>
          <a:prstGeom prst="line">
            <a:avLst/>
          </a:prstGeom>
          <a:no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1979712" y="4515966"/>
            <a:ext cx="1079475" cy="0"/>
          </a:xfrm>
          <a:prstGeom prst="line">
            <a:avLst/>
          </a:prstGeom>
          <a:noFill/>
          <a:ln w="28575" cap="flat" cmpd="sng" algn="ctr">
            <a:solidFill>
              <a:srgbClr val="FF0000"/>
            </a:solidFill>
            <a:prstDash val="solid"/>
            <a:round/>
            <a:headEnd type="none" w="med" len="med"/>
            <a:tailEnd type="none" w="med" len="med"/>
          </a:ln>
          <a:effectLst/>
        </p:spPr>
      </p:cxnSp>
      <p:sp>
        <p:nvSpPr>
          <p:cNvPr id="12" name="椭圆 11"/>
          <p:cNvSpPr/>
          <p:nvPr/>
        </p:nvSpPr>
        <p:spPr bwMode="auto">
          <a:xfrm>
            <a:off x="3284240" y="4083918"/>
            <a:ext cx="1143744" cy="50405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7649922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dirty="0"/>
              <a:t>两段锁协议（续）</a:t>
            </a:r>
          </a:p>
        </p:txBody>
      </p:sp>
      <p:sp>
        <p:nvSpPr>
          <p:cNvPr id="82947" name="Rectangle 3"/>
          <p:cNvSpPr>
            <a:spLocks noGrp="1" noChangeArrowheads="1"/>
          </p:cNvSpPr>
          <p:nvPr>
            <p:ph type="body" idx="4294967295"/>
          </p:nvPr>
        </p:nvSpPr>
        <p:spPr>
          <a:xfrm>
            <a:off x="684213" y="771550"/>
            <a:ext cx="8064500" cy="3086100"/>
          </a:xfrm>
        </p:spPr>
        <p:txBody>
          <a:bodyPr/>
          <a:lstStyle/>
          <a:p>
            <a:pPr eaLnBrk="1" hangingPunct="1">
              <a:lnSpc>
                <a:spcPct val="160000"/>
              </a:lnSpc>
              <a:buFont typeface="Wingdings" pitchFamily="2" charset="2"/>
              <a:buNone/>
            </a:pPr>
            <a:r>
              <a:rPr lang="zh-CN" altLang="en-US" sz="2400" dirty="0"/>
              <a:t>例：</a:t>
            </a:r>
          </a:p>
          <a:p>
            <a:pPr eaLnBrk="1" hangingPunct="1">
              <a:lnSpc>
                <a:spcPct val="160000"/>
              </a:lnSpc>
              <a:buFont typeface="Wingdings" pitchFamily="2" charset="2"/>
              <a:buNone/>
            </a:pPr>
            <a:r>
              <a:rPr lang="zh-CN" altLang="en-US" sz="2400" dirty="0"/>
              <a:t>事务</a:t>
            </a:r>
            <a:r>
              <a:rPr lang="en-US" altLang="zh-CN" sz="2400" dirty="0"/>
              <a:t>T</a:t>
            </a:r>
            <a:r>
              <a:rPr lang="en-US" altLang="zh-CN" sz="2400" i="1" baseline="-25000" dirty="0"/>
              <a:t>i</a:t>
            </a:r>
            <a:r>
              <a:rPr lang="zh-CN" altLang="en-US" sz="2400" dirty="0"/>
              <a:t>遵守两段锁协议，其封锁序列是 ：</a:t>
            </a:r>
          </a:p>
          <a:p>
            <a:pPr eaLnBrk="1" hangingPunct="1">
              <a:lnSpc>
                <a:spcPct val="160000"/>
              </a:lnSpc>
              <a:buFont typeface="Wingdings" pitchFamily="2" charset="2"/>
              <a:buNone/>
            </a:pPr>
            <a:r>
              <a:rPr lang="en-US" altLang="zh-CN" sz="2000" dirty="0" err="1"/>
              <a:t>Slock</a:t>
            </a:r>
            <a:r>
              <a:rPr lang="en-US" altLang="zh-CN" sz="2000" dirty="0"/>
              <a:t> A    </a:t>
            </a:r>
            <a:r>
              <a:rPr lang="en-US" altLang="zh-CN" sz="2000" dirty="0" err="1"/>
              <a:t>Slock</a:t>
            </a:r>
            <a:r>
              <a:rPr lang="en-US" altLang="zh-CN" sz="2000" dirty="0"/>
              <a:t> B    </a:t>
            </a:r>
            <a:r>
              <a:rPr lang="en-US" altLang="zh-CN" sz="2000" dirty="0" err="1"/>
              <a:t>Xlock</a:t>
            </a:r>
            <a:r>
              <a:rPr lang="en-US" altLang="zh-CN" sz="2000" dirty="0"/>
              <a:t> C     Unlock B    Unlock A   Unlock C</a:t>
            </a:r>
            <a:r>
              <a:rPr lang="zh-CN" altLang="en-US" sz="2000" dirty="0"/>
              <a:t>；</a:t>
            </a:r>
            <a:endParaRPr lang="zh-CN" altLang="en-US" sz="2400" dirty="0"/>
          </a:p>
          <a:p>
            <a:pPr eaLnBrk="1" hangingPunct="1">
              <a:lnSpc>
                <a:spcPct val="160000"/>
              </a:lnSpc>
              <a:buFont typeface="Wingdings" pitchFamily="2" charset="2"/>
              <a:buNone/>
            </a:pPr>
            <a:endParaRPr lang="en-US" altLang="zh-CN" sz="2400" dirty="0"/>
          </a:p>
          <a:p>
            <a:pPr eaLnBrk="1" hangingPunct="1">
              <a:lnSpc>
                <a:spcPct val="160000"/>
              </a:lnSpc>
              <a:buFont typeface="Wingdings" pitchFamily="2" charset="2"/>
              <a:buNone/>
            </a:pPr>
            <a:r>
              <a:rPr lang="zh-CN" altLang="en-US" sz="2400" dirty="0"/>
              <a:t>事务</a:t>
            </a:r>
            <a:r>
              <a:rPr lang="en-US" altLang="zh-CN" sz="2400" dirty="0" err="1"/>
              <a:t>T</a:t>
            </a:r>
            <a:r>
              <a:rPr lang="en-US" altLang="zh-CN" sz="2400" i="1" baseline="-25000" dirty="0" err="1"/>
              <a:t>j</a:t>
            </a:r>
            <a:r>
              <a:rPr lang="zh-CN" altLang="en-US" sz="2400" dirty="0"/>
              <a:t>不遵守两段锁协议，其封锁序列是：</a:t>
            </a:r>
            <a:r>
              <a:rPr lang="zh-CN" altLang="en-US" dirty="0"/>
              <a:t> </a:t>
            </a:r>
            <a:endParaRPr lang="zh-CN" altLang="en-US" sz="2400" dirty="0"/>
          </a:p>
          <a:p>
            <a:pPr eaLnBrk="1" hangingPunct="1">
              <a:lnSpc>
                <a:spcPct val="160000"/>
              </a:lnSpc>
              <a:buFont typeface="Wingdings" pitchFamily="2" charset="2"/>
              <a:buNone/>
            </a:pPr>
            <a:r>
              <a:rPr lang="en-US" altLang="zh-CN" sz="2000" dirty="0" err="1"/>
              <a:t>Slock</a:t>
            </a:r>
            <a:r>
              <a:rPr lang="en-US" altLang="zh-CN" sz="2000" dirty="0"/>
              <a:t> A    Unlock A    </a:t>
            </a:r>
            <a:r>
              <a:rPr lang="en-US" altLang="zh-CN" sz="2000" dirty="0" err="1"/>
              <a:t>Slock</a:t>
            </a:r>
            <a:r>
              <a:rPr lang="en-US" altLang="zh-CN" sz="2000" dirty="0"/>
              <a:t> B    </a:t>
            </a:r>
            <a:r>
              <a:rPr lang="en-US" altLang="zh-CN" sz="2000" dirty="0" err="1"/>
              <a:t>Xlock</a:t>
            </a:r>
            <a:r>
              <a:rPr lang="en-US" altLang="zh-CN" sz="2000" dirty="0"/>
              <a:t> C    Unlock C    Unlock B</a:t>
            </a:r>
            <a:r>
              <a:rPr lang="zh-CN" altLang="en-US" sz="2000" dirty="0"/>
              <a:t>；</a:t>
            </a:r>
          </a:p>
        </p:txBody>
      </p:sp>
      <p:sp>
        <p:nvSpPr>
          <p:cNvPr id="2" name="椭圆 1"/>
          <p:cNvSpPr/>
          <p:nvPr/>
        </p:nvSpPr>
        <p:spPr bwMode="auto">
          <a:xfrm>
            <a:off x="611560" y="2032347"/>
            <a:ext cx="3672408" cy="648072"/>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3" name="TextBox 2"/>
          <p:cNvSpPr txBox="1"/>
          <p:nvPr/>
        </p:nvSpPr>
        <p:spPr>
          <a:xfrm>
            <a:off x="684213" y="2671127"/>
            <a:ext cx="3671764" cy="369332"/>
          </a:xfrm>
          <a:prstGeom prst="rect">
            <a:avLst/>
          </a:prstGeom>
          <a:noFill/>
        </p:spPr>
        <p:txBody>
          <a:bodyPr wrap="square" rtlCol="0">
            <a:spAutoFit/>
          </a:bodyPr>
          <a:lstStyle/>
          <a:p>
            <a:r>
              <a:rPr lang="en-US" altLang="zh-CN" b="1" dirty="0"/>
              <a:t>|←	     </a:t>
            </a:r>
            <a:r>
              <a:rPr lang="zh-CN" altLang="en-US" b="1" dirty="0"/>
              <a:t>扩展阶段	      →</a:t>
            </a:r>
            <a:r>
              <a:rPr lang="en-US" altLang="zh-CN" b="1" dirty="0"/>
              <a:t>|</a:t>
            </a:r>
            <a:endParaRPr lang="zh-CN" altLang="en-US" b="1" dirty="0"/>
          </a:p>
        </p:txBody>
      </p:sp>
      <p:cxnSp>
        <p:nvCxnSpPr>
          <p:cNvPr id="13" name="直接连接符 12"/>
          <p:cNvCxnSpPr/>
          <p:nvPr/>
        </p:nvCxnSpPr>
        <p:spPr bwMode="auto">
          <a:xfrm>
            <a:off x="755576" y="2536403"/>
            <a:ext cx="3384376" cy="0"/>
          </a:xfrm>
          <a:prstGeom prst="line">
            <a:avLst/>
          </a:prstGeom>
          <a:noFill/>
          <a:ln w="28575" cap="flat" cmpd="sng" algn="ctr">
            <a:solidFill>
              <a:srgbClr val="FF0000"/>
            </a:solidFill>
            <a:prstDash val="solid"/>
            <a:round/>
            <a:headEnd type="none" w="med" len="med"/>
            <a:tailEnd type="none" w="med" len="med"/>
          </a:ln>
          <a:effectLst/>
        </p:spPr>
      </p:cxnSp>
      <p:sp>
        <p:nvSpPr>
          <p:cNvPr id="7" name="椭圆 6"/>
          <p:cNvSpPr/>
          <p:nvPr/>
        </p:nvSpPr>
        <p:spPr bwMode="auto">
          <a:xfrm>
            <a:off x="4355976" y="2032347"/>
            <a:ext cx="4104456" cy="648072"/>
          </a:xfrm>
          <a:prstGeom prst="ellipse">
            <a:avLst/>
          </a:prstGeom>
          <a:no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8" name="TextBox 7"/>
          <p:cNvSpPr txBox="1"/>
          <p:nvPr/>
        </p:nvSpPr>
        <p:spPr>
          <a:xfrm>
            <a:off x="4306618" y="2671127"/>
            <a:ext cx="4297830" cy="369332"/>
          </a:xfrm>
          <a:prstGeom prst="rect">
            <a:avLst/>
          </a:prstGeom>
          <a:noFill/>
        </p:spPr>
        <p:txBody>
          <a:bodyPr wrap="square" rtlCol="0">
            <a:spAutoFit/>
          </a:bodyPr>
          <a:lstStyle/>
          <a:p>
            <a:r>
              <a:rPr lang="en-US" altLang="zh-CN" b="1" dirty="0"/>
              <a:t>|←	          </a:t>
            </a:r>
            <a:r>
              <a:rPr lang="zh-CN" altLang="en-US" b="1" dirty="0"/>
              <a:t>收缩阶段	               →</a:t>
            </a:r>
            <a:r>
              <a:rPr lang="en-US" altLang="zh-CN" b="1" dirty="0"/>
              <a:t>|</a:t>
            </a:r>
            <a:endParaRPr lang="zh-CN" altLang="en-US" b="1" dirty="0"/>
          </a:p>
        </p:txBody>
      </p:sp>
      <p:cxnSp>
        <p:nvCxnSpPr>
          <p:cNvPr id="9" name="直接连接符 8"/>
          <p:cNvCxnSpPr/>
          <p:nvPr/>
        </p:nvCxnSpPr>
        <p:spPr bwMode="auto">
          <a:xfrm>
            <a:off x="4499992" y="2536403"/>
            <a:ext cx="3805808" cy="0"/>
          </a:xfrm>
          <a:prstGeom prst="line">
            <a:avLst/>
          </a:prstGeom>
          <a:noFill/>
          <a:ln w="28575" cap="flat" cmpd="sng" algn="ctr">
            <a:solidFill>
              <a:srgbClr val="00B050"/>
            </a:solidFill>
            <a:prstDash val="solid"/>
            <a:round/>
            <a:headEnd type="none" w="med" len="med"/>
            <a:tailEnd type="none" w="med" len="med"/>
          </a:ln>
          <a:effectLst/>
        </p:spPr>
      </p:cxnSp>
      <p:cxnSp>
        <p:nvCxnSpPr>
          <p:cNvPr id="10" name="直接连接符 9"/>
          <p:cNvCxnSpPr/>
          <p:nvPr/>
        </p:nvCxnSpPr>
        <p:spPr bwMode="auto">
          <a:xfrm>
            <a:off x="684213" y="4515966"/>
            <a:ext cx="1079475" cy="0"/>
          </a:xfrm>
          <a:prstGeom prst="line">
            <a:avLst/>
          </a:prstGeom>
          <a:no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1979712" y="4515966"/>
            <a:ext cx="1079475" cy="0"/>
          </a:xfrm>
          <a:prstGeom prst="line">
            <a:avLst/>
          </a:prstGeom>
          <a:noFill/>
          <a:ln w="28575" cap="flat" cmpd="sng" algn="ctr">
            <a:solidFill>
              <a:srgbClr val="FF0000"/>
            </a:solidFill>
            <a:prstDash val="solid"/>
            <a:round/>
            <a:headEnd type="none" w="med" len="med"/>
            <a:tailEnd type="none" w="med" len="med"/>
          </a:ln>
          <a:effectLst/>
        </p:spPr>
      </p:cxnSp>
      <p:sp>
        <p:nvSpPr>
          <p:cNvPr id="12" name="椭圆 11"/>
          <p:cNvSpPr/>
          <p:nvPr/>
        </p:nvSpPr>
        <p:spPr bwMode="auto">
          <a:xfrm>
            <a:off x="3284240" y="4083918"/>
            <a:ext cx="1143744" cy="50405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391570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par>
                                <p:cTn id="12" presetID="22" presetClass="entr" presetSubtype="8"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10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10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22" presetClass="entr" presetSubtype="8"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10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10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22" presetClass="entr" presetSubtype="8" fill="hold" nodeType="withEffect">
                                  <p:stCondLst>
                                    <p:cond delay="0"/>
                                  </p:stCondLst>
                                  <p:childTnLst>
                                    <p:set>
                                      <p:cBhvr>
                                        <p:cTn id="42" dur="1" fill="hold">
                                          <p:stCondLst>
                                            <p:cond delay="0"/>
                                          </p:stCondLst>
                                        </p:cTn>
                                        <p:tgtEl>
                                          <p:spTgt spid="82947">
                                            <p:txEl>
                                              <p:pRg st="4" end="4"/>
                                            </p:txEl>
                                          </p:spTgt>
                                        </p:tgtEl>
                                        <p:attrNameLst>
                                          <p:attrName>style.visibility</p:attrName>
                                        </p:attrNameLst>
                                      </p:cBhvr>
                                      <p:to>
                                        <p:strVal val="visible"/>
                                      </p:to>
                                    </p:set>
                                    <p:animEffect transition="in" filter="wipe(left)">
                                      <p:cBhvr>
                                        <p:cTn id="43" dur="500"/>
                                        <p:tgtEl>
                                          <p:spTgt spid="82947">
                                            <p:txEl>
                                              <p:pRg st="4" end="4"/>
                                            </p:txEl>
                                          </p:spTgt>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82947">
                                            <p:txEl>
                                              <p:pRg st="5" end="5"/>
                                            </p:txEl>
                                          </p:spTgt>
                                        </p:tgtEl>
                                        <p:attrNameLst>
                                          <p:attrName>style.visibility</p:attrName>
                                        </p:attrNameLst>
                                      </p:cBhvr>
                                      <p:to>
                                        <p:strVal val="visible"/>
                                      </p:to>
                                    </p:set>
                                    <p:animEffect transition="in" filter="wipe(left)">
                                      <p:cBhvr>
                                        <p:cTn id="47" dur="500"/>
                                        <p:tgtEl>
                                          <p:spTgt spid="8294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9"/>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left)">
                                      <p:cBhvr>
                                        <p:cTn id="56" dur="500"/>
                                        <p:tgtEl>
                                          <p:spTgt spid="10"/>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par>
                                <p:cTn id="61" presetID="22" presetClass="entr" presetSubtype="8"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wipe(left)">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heel(1)">
                                      <p:cBhvr>
                                        <p:cTn id="6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p:bldP spid="7" grpId="0" animBg="1"/>
      <p:bldP spid="7" grpId="1" animBg="1"/>
      <p:bldP spid="8" grpId="0"/>
      <p:bldP spid="12" grpId="0" animBg="1"/>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矩形 1"/>
          <p:cNvSpPr/>
          <p:nvPr/>
        </p:nvSpPr>
        <p:spPr bwMode="auto">
          <a:xfrm>
            <a:off x="0" y="627534"/>
            <a:ext cx="9144000" cy="418963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bg1"/>
              </a:solidFill>
              <a:effectLst/>
              <a:latin typeface="Arial" pitchFamily="34" charset="0"/>
              <a:ea typeface="宋体" pitchFamily="2" charset="-122"/>
            </a:endParaRPr>
          </a:p>
        </p:txBody>
      </p:sp>
      <p:graphicFrame>
        <p:nvGraphicFramePr>
          <p:cNvPr id="5123" name="Group 3"/>
          <p:cNvGraphicFramePr>
            <a:graphicFrameLocks noGrp="1"/>
          </p:cNvGraphicFramePr>
          <p:nvPr>
            <p:extLst>
              <p:ext uri="{D42A27DB-BD31-4B8C-83A1-F6EECF244321}">
                <p14:modId xmlns:p14="http://schemas.microsoft.com/office/powerpoint/2010/main" val="4253521270"/>
              </p:ext>
            </p:extLst>
          </p:nvPr>
        </p:nvGraphicFramePr>
        <p:xfrm>
          <a:off x="1259632" y="774679"/>
          <a:ext cx="3959225" cy="3957311"/>
        </p:xfrm>
        <a:graphic>
          <a:graphicData uri="http://schemas.openxmlformats.org/drawingml/2006/table">
            <a:tbl>
              <a:tblPr/>
              <a:tblGrid>
                <a:gridCol w="1979613">
                  <a:extLst>
                    <a:ext uri="{9D8B030D-6E8A-4147-A177-3AD203B41FA5}">
                      <a16:colId xmlns:a16="http://schemas.microsoft.com/office/drawing/2014/main" val="20000"/>
                    </a:ext>
                  </a:extLst>
                </a:gridCol>
                <a:gridCol w="1979612">
                  <a:extLst>
                    <a:ext uri="{9D8B030D-6E8A-4147-A177-3AD203B41FA5}">
                      <a16:colId xmlns:a16="http://schemas.microsoft.com/office/drawing/2014/main" val="20001"/>
                    </a:ext>
                  </a:extLst>
                </a:gridCol>
              </a:tblGrid>
              <a:tr h="308258">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0" i="0" u="none" strike="noStrike" cap="none" normalizeH="0" baseline="0" dirty="0">
                          <a:ln>
                            <a:noFill/>
                          </a:ln>
                          <a:solidFill>
                            <a:schemeClr val="tx1"/>
                          </a:solidFill>
                          <a:effectLst/>
                          <a:latin typeface="Arial" pitchFamily="34" charset="0"/>
                          <a:ea typeface="宋体" pitchFamily="2" charset="-122"/>
                        </a:rPr>
                        <a:t>事务</a:t>
                      </a:r>
                      <a:r>
                        <a:rPr kumimoji="0" lang="en-US" sz="1400" b="0" i="0" u="none" strike="noStrike" cap="none" normalizeH="0" baseline="0" dirty="0">
                          <a:ln>
                            <a:noFill/>
                          </a:ln>
                          <a:solidFill>
                            <a:schemeClr val="tx1"/>
                          </a:solidFill>
                          <a:effectLst/>
                          <a:latin typeface="Arial" pitchFamily="34" charset="0"/>
                          <a:ea typeface="宋体" pitchFamily="2" charset="-122"/>
                        </a:rPr>
                        <a:t>T</a:t>
                      </a:r>
                      <a:r>
                        <a:rPr kumimoji="0" lang="en-US" sz="1400" b="0" i="0" u="none" strike="noStrike" cap="none" normalizeH="0" baseline="-25000" dirty="0">
                          <a:ln>
                            <a:noFill/>
                          </a:ln>
                          <a:solidFill>
                            <a:schemeClr val="tx1"/>
                          </a:solidFill>
                          <a:effectLst/>
                          <a:latin typeface="Arial" pitchFamily="34" charset="0"/>
                          <a:ea typeface="宋体" pitchFamily="2" charset="-122"/>
                        </a:rPr>
                        <a:t>1</a:t>
                      </a: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400" b="0" i="0" u="none" strike="noStrike" cap="none" normalizeH="0" baseline="0">
                          <a:ln>
                            <a:noFill/>
                          </a:ln>
                          <a:solidFill>
                            <a:srgbClr val="000000"/>
                          </a:solidFill>
                          <a:effectLst/>
                          <a:latin typeface="Arial" pitchFamily="34" charset="0"/>
                          <a:ea typeface="宋体" pitchFamily="2" charset="-122"/>
                        </a:rPr>
                        <a:t>事务</a:t>
                      </a:r>
                      <a:r>
                        <a:rPr kumimoji="0" lang="en-US" sz="1400" b="0" i="0" u="none" strike="noStrike" cap="none" normalizeH="0" baseline="0">
                          <a:ln>
                            <a:noFill/>
                          </a:ln>
                          <a:solidFill>
                            <a:srgbClr val="000000"/>
                          </a:solidFill>
                          <a:effectLst/>
                          <a:latin typeface="Arial" pitchFamily="34" charset="0"/>
                          <a:ea typeface="宋体" pitchFamily="2" charset="-122"/>
                        </a:rPr>
                        <a:t>T</a:t>
                      </a:r>
                      <a:r>
                        <a:rPr kumimoji="0" lang="en-US" sz="1400" b="0" i="0" u="none" strike="noStrike" cap="none" normalizeH="0" baseline="-25000">
                          <a:ln>
                            <a:noFill/>
                          </a:ln>
                          <a:solidFill>
                            <a:srgbClr val="000000"/>
                          </a:solidFill>
                          <a:effectLst/>
                          <a:latin typeface="Arial" pitchFamily="34" charset="0"/>
                          <a:ea typeface="宋体" pitchFamily="2" charset="-122"/>
                        </a:rPr>
                        <a:t>2</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bg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93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Slock(A)</a:t>
                      </a: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0" i="0" u="none" strike="noStrike" cap="none" normalizeH="0" baseline="0">
                        <a:ln>
                          <a:noFill/>
                        </a:ln>
                        <a:solidFill>
                          <a:srgbClr val="000000"/>
                        </a:solidFill>
                        <a:effectLst/>
                        <a:latin typeface="Arial" pitchFamily="34" charset="0"/>
                      </a:endParaRP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27429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R(A)=260</a:t>
                      </a: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400" b="0" i="0" u="none" strike="noStrike" cap="none" normalizeH="0" baseline="0">
                        <a:ln>
                          <a:noFill/>
                        </a:ln>
                        <a:solidFill>
                          <a:srgbClr val="000000"/>
                        </a:solidFill>
                        <a:effectLst/>
                        <a:latin typeface="Arial" pitchFamily="34" charset="0"/>
                      </a:endParaRP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27493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0" i="0" u="none" strike="noStrike" cap="none" normalizeH="0" baseline="0" dirty="0">
                        <a:ln>
                          <a:noFill/>
                        </a:ln>
                        <a:solidFill>
                          <a:srgbClr val="000000"/>
                        </a:solidFill>
                        <a:effectLst/>
                        <a:latin typeface="Arial" pitchFamily="34" charset="0"/>
                      </a:endParaRP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a:ln>
                            <a:noFill/>
                          </a:ln>
                          <a:solidFill>
                            <a:schemeClr val="tx1"/>
                          </a:solidFill>
                          <a:effectLst/>
                          <a:latin typeface="Times New Roman" pitchFamily="18" charset="0"/>
                          <a:ea typeface="宋体" pitchFamily="2" charset="-122"/>
                        </a:rPr>
                        <a:t>X</a:t>
                      </a:r>
                      <a:r>
                        <a:rPr kumimoji="0" lang="en-US" sz="1200" b="0" i="0" u="none" strike="noStrike" cap="none" normalizeH="0" baseline="0">
                          <a:ln>
                            <a:noFill/>
                          </a:ln>
                          <a:solidFill>
                            <a:schemeClr val="tx1"/>
                          </a:solidFill>
                          <a:effectLst/>
                          <a:latin typeface="Times New Roman" pitchFamily="18" charset="0"/>
                          <a:cs typeface="Times New Roman" pitchFamily="18" charset="0"/>
                        </a:rPr>
                        <a:t>lock(</a:t>
                      </a:r>
                      <a:r>
                        <a:rPr kumimoji="0" lang="zh-CN" altLang="en-US" sz="1200" b="0" i="0" u="none" strike="noStrike" cap="none" normalizeH="0" baseline="0">
                          <a:ln>
                            <a:noFill/>
                          </a:ln>
                          <a:solidFill>
                            <a:schemeClr val="tx1"/>
                          </a:solidFill>
                          <a:effectLst/>
                          <a:latin typeface="Times New Roman" pitchFamily="18" charset="0"/>
                          <a:ea typeface="宋体" pitchFamily="2" charset="-122"/>
                        </a:rPr>
                        <a:t>B</a:t>
                      </a:r>
                      <a:r>
                        <a:rPr kumimoji="0" lang="en-US" sz="1200" b="0" i="0" u="none" strike="noStrike" cap="none" normalizeH="0" baseline="0">
                          <a:ln>
                            <a:noFill/>
                          </a:ln>
                          <a:solidFill>
                            <a:schemeClr val="tx1"/>
                          </a:solidFill>
                          <a:effectLst/>
                          <a:latin typeface="Times New Roman" pitchFamily="18" charset="0"/>
                          <a:cs typeface="Times New Roman" pitchFamily="18" charset="0"/>
                        </a:rPr>
                        <a:t>)</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3"/>
                  </a:ext>
                </a:extLst>
              </a:tr>
              <a:tr h="27429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0" i="0" u="none" strike="noStrike" cap="none" normalizeH="0" baseline="0" dirty="0">
                        <a:ln>
                          <a:noFill/>
                        </a:ln>
                        <a:solidFill>
                          <a:srgbClr val="000000"/>
                        </a:solidFill>
                        <a:effectLst/>
                        <a:latin typeface="Arial" pitchFamily="34" charset="0"/>
                      </a:endParaRP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200" b="0" i="0" u="none" strike="noStrike" cap="none" normalizeH="0" baseline="0" dirty="0">
                          <a:ln>
                            <a:noFill/>
                          </a:ln>
                          <a:solidFill>
                            <a:schemeClr val="tx1"/>
                          </a:solidFill>
                          <a:effectLst/>
                          <a:latin typeface="Times New Roman" pitchFamily="18" charset="0"/>
                          <a:ea typeface="宋体" pitchFamily="2" charset="-122"/>
                        </a:rPr>
                        <a:t>W</a:t>
                      </a:r>
                      <a:r>
                        <a:rPr kumimoji="0" lang="en-US" sz="1200" b="0" i="0" u="none" strike="noStrike" cap="none" normalizeH="0" baseline="0" dirty="0">
                          <a:ln>
                            <a:noFill/>
                          </a:ln>
                          <a:solidFill>
                            <a:schemeClr val="tx1"/>
                          </a:solidFill>
                          <a:effectLst/>
                          <a:latin typeface="Times New Roman" pitchFamily="18" charset="0"/>
                          <a:cs typeface="Times New Roman" pitchFamily="18" charset="0"/>
                        </a:rPr>
                        <a:t>(</a:t>
                      </a:r>
                      <a:r>
                        <a:rPr kumimoji="0" lang="zh-CN" altLang="en-US" sz="1200" b="0" i="0" u="none" strike="noStrike" cap="none" normalizeH="0" baseline="0" dirty="0">
                          <a:ln>
                            <a:noFill/>
                          </a:ln>
                          <a:solidFill>
                            <a:schemeClr val="tx1"/>
                          </a:solidFill>
                          <a:effectLst/>
                          <a:latin typeface="Times New Roman" pitchFamily="18" charset="0"/>
                          <a:ea typeface="宋体" pitchFamily="2" charset="-122"/>
                        </a:rPr>
                        <a:t>B</a:t>
                      </a:r>
                      <a:r>
                        <a:rPr kumimoji="0" lang="en-US" altLang="zh-CN" sz="1200" b="0" i="0" u="none" strike="noStrike" cap="none" normalizeH="0" baseline="0" dirty="0">
                          <a:ln>
                            <a:noFill/>
                          </a:ln>
                          <a:solidFill>
                            <a:schemeClr val="tx1"/>
                          </a:solidFill>
                          <a:effectLst/>
                          <a:latin typeface="Times New Roman" pitchFamily="18" charset="0"/>
                          <a:ea typeface="宋体" pitchFamily="2" charset="-122"/>
                        </a:rPr>
                        <a:t>)</a:t>
                      </a:r>
                      <a:r>
                        <a:rPr kumimoji="0" lang="en-US" sz="1200" b="0" i="0" u="none" strike="noStrike" cap="none" normalizeH="0" baseline="0" dirty="0">
                          <a:ln>
                            <a:noFill/>
                          </a:ln>
                          <a:solidFill>
                            <a:schemeClr val="tx1"/>
                          </a:solidFill>
                          <a:effectLst/>
                          <a:latin typeface="Times New Roman" pitchFamily="18" charset="0"/>
                          <a:cs typeface="Times New Roman" pitchFamily="18" charset="0"/>
                        </a:rPr>
                        <a:t>=300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4"/>
                  </a:ext>
                </a:extLst>
              </a:tr>
              <a:tr h="27493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err="1">
                          <a:ln>
                            <a:noFill/>
                          </a:ln>
                          <a:solidFill>
                            <a:schemeClr val="tx1"/>
                          </a:solidFill>
                          <a:effectLst/>
                          <a:latin typeface="Times New Roman" pitchFamily="18" charset="0"/>
                          <a:cs typeface="Times New Roman" pitchFamily="18" charset="0"/>
                        </a:rPr>
                        <a:t>Xlock</a:t>
                      </a:r>
                      <a:r>
                        <a:rPr kumimoji="0" lang="en-US" sz="1200" b="0" i="0" u="none" strike="noStrike" cap="none" normalizeH="0" baseline="0" dirty="0">
                          <a:ln>
                            <a:noFill/>
                          </a:ln>
                          <a:solidFill>
                            <a:schemeClr val="tx1"/>
                          </a:solidFill>
                          <a:effectLst/>
                          <a:latin typeface="Times New Roman" pitchFamily="18" charset="0"/>
                          <a:cs typeface="Times New Roman" pitchFamily="18" charset="0"/>
                        </a:rPr>
                        <a:t>(</a:t>
                      </a:r>
                      <a:r>
                        <a:rPr kumimoji="0" lang="zh-CN" altLang="en-US" sz="1200" b="0" i="0" u="none" strike="noStrike" cap="none" normalizeH="0" baseline="0" dirty="0">
                          <a:ln>
                            <a:noFill/>
                          </a:ln>
                          <a:solidFill>
                            <a:schemeClr val="tx1"/>
                          </a:solidFill>
                          <a:effectLst/>
                          <a:latin typeface="Times New Roman" pitchFamily="18" charset="0"/>
                          <a:ea typeface="宋体" pitchFamily="2" charset="-122"/>
                        </a:rPr>
                        <a:t>C</a:t>
                      </a:r>
                      <a:r>
                        <a:rPr kumimoji="0" lang="en-US" sz="1200" b="0" i="0" u="none" strike="noStrike" cap="none" normalizeH="0" baseline="0" dirty="0">
                          <a:ln>
                            <a:noFill/>
                          </a:ln>
                          <a:solidFill>
                            <a:schemeClr val="tx1"/>
                          </a:solidFill>
                          <a:effectLst/>
                          <a:latin typeface="Times New Roman" pitchFamily="18" charset="0"/>
                          <a:cs typeface="Times New Roman" pitchFamily="18" charset="0"/>
                        </a:rPr>
                        <a:t>)</a:t>
                      </a: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0" i="0" u="none" strike="noStrike" cap="none" normalizeH="0" baseline="0" dirty="0">
                        <a:ln>
                          <a:noFill/>
                        </a:ln>
                        <a:solidFill>
                          <a:srgbClr val="000000"/>
                        </a:solidFill>
                        <a:effectLst/>
                        <a:latin typeface="Arial" pitchFamily="34" charset="0"/>
                      </a:endParaRP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5"/>
                  </a:ext>
                </a:extLst>
              </a:tr>
              <a:tr h="27429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W(</a:t>
                      </a:r>
                      <a:r>
                        <a:rPr kumimoji="0" lang="zh-CN" altLang="en-US" sz="1200" b="0" i="0" u="none" strike="noStrike" cap="none" normalizeH="0" baseline="0" dirty="0">
                          <a:ln>
                            <a:noFill/>
                          </a:ln>
                          <a:solidFill>
                            <a:schemeClr val="tx1"/>
                          </a:solidFill>
                          <a:effectLst/>
                          <a:latin typeface="Times New Roman" pitchFamily="18" charset="0"/>
                          <a:ea typeface="宋体" pitchFamily="2" charset="-122"/>
                        </a:rPr>
                        <a:t>C</a:t>
                      </a:r>
                      <a:r>
                        <a:rPr kumimoji="0" lang="en-US" altLang="zh-CN" sz="1200" b="0" i="0" u="none" strike="noStrike" cap="none" normalizeH="0" baseline="0" dirty="0">
                          <a:ln>
                            <a:noFill/>
                          </a:ln>
                          <a:solidFill>
                            <a:schemeClr val="tx1"/>
                          </a:solidFill>
                          <a:effectLst/>
                          <a:latin typeface="Times New Roman" pitchFamily="18" charset="0"/>
                          <a:ea typeface="宋体" pitchFamily="2" charset="-122"/>
                        </a:rPr>
                        <a:t>)</a:t>
                      </a:r>
                      <a:r>
                        <a:rPr kumimoji="0" lang="en-US" sz="1200" b="0" i="0" u="none" strike="noStrike" cap="none" normalizeH="0" baseline="0" dirty="0">
                          <a:ln>
                            <a:noFill/>
                          </a:ln>
                          <a:solidFill>
                            <a:schemeClr val="tx1"/>
                          </a:solidFill>
                          <a:effectLst/>
                          <a:latin typeface="Times New Roman" pitchFamily="18" charset="0"/>
                          <a:cs typeface="Times New Roman" pitchFamily="18" charset="0"/>
                        </a:rPr>
                        <a:t>=160</a:t>
                      </a: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0" i="0" u="none" strike="noStrike" cap="none" normalizeH="0" baseline="0" dirty="0">
                        <a:ln>
                          <a:noFill/>
                        </a:ln>
                        <a:solidFill>
                          <a:srgbClr val="000000"/>
                        </a:solidFill>
                        <a:effectLst/>
                        <a:latin typeface="Arial" pitchFamily="34" charset="0"/>
                      </a:endParaRP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6"/>
                  </a:ext>
                </a:extLst>
              </a:tr>
              <a:tr h="27429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0" i="0" u="none" strike="noStrike" cap="none" normalizeH="0" baseline="0" dirty="0">
                        <a:ln>
                          <a:noFill/>
                        </a:ln>
                        <a:solidFill>
                          <a:srgbClr val="000000"/>
                        </a:solidFill>
                        <a:effectLst/>
                        <a:latin typeface="Arial" pitchFamily="34" charset="0"/>
                      </a:endParaRP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err="1">
                          <a:ln>
                            <a:noFill/>
                          </a:ln>
                          <a:solidFill>
                            <a:schemeClr val="tx1"/>
                          </a:solidFill>
                          <a:effectLst/>
                          <a:latin typeface="Times New Roman" pitchFamily="18" charset="0"/>
                          <a:cs typeface="Times New Roman" pitchFamily="18" charset="0"/>
                        </a:rPr>
                        <a:t>Xlock</a:t>
                      </a:r>
                      <a:r>
                        <a:rPr kumimoji="0" lang="en-US" sz="1200" b="0" i="0" u="none" strike="noStrike" cap="none" normalizeH="0" baseline="0" dirty="0">
                          <a:ln>
                            <a:noFill/>
                          </a:ln>
                          <a:solidFill>
                            <a:schemeClr val="tx1"/>
                          </a:solidFill>
                          <a:effectLst/>
                          <a:latin typeface="Times New Roman" pitchFamily="18" charset="0"/>
                          <a:cs typeface="Times New Roman" pitchFamily="18" charset="0"/>
                        </a:rPr>
                        <a:t>( </a:t>
                      </a:r>
                      <a:r>
                        <a:rPr kumimoji="0" lang="zh-CN" altLang="en-US" sz="1200" b="0" i="0" u="none" strike="noStrike" cap="none" normalizeH="0" baseline="0" dirty="0">
                          <a:ln>
                            <a:noFill/>
                          </a:ln>
                          <a:solidFill>
                            <a:schemeClr val="tx1"/>
                          </a:solidFill>
                          <a:effectLst/>
                          <a:latin typeface="Times New Roman" pitchFamily="18" charset="0"/>
                          <a:ea typeface="宋体" pitchFamily="2" charset="-122"/>
                        </a:rPr>
                        <a:t>A</a:t>
                      </a:r>
                      <a:r>
                        <a:rPr kumimoji="0" lang="en-US" sz="1200" b="0" i="0" u="none" strike="noStrike" cap="none" normalizeH="0" baseline="0" dirty="0">
                          <a:ln>
                            <a:noFill/>
                          </a:ln>
                          <a:solidFill>
                            <a:schemeClr val="tx1"/>
                          </a:solidFill>
                          <a:effectLst/>
                          <a:latin typeface="Times New Roman" pitchFamily="18" charset="0"/>
                          <a:cs typeface="Times New Roman" pitchFamily="18" charset="0"/>
                        </a:rPr>
                        <a:t> )</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7"/>
                  </a:ext>
                </a:extLst>
              </a:tr>
              <a:tr h="27493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400" b="0" i="0" u="none" strike="noStrike" cap="none" normalizeH="0" baseline="0" dirty="0">
                        <a:ln>
                          <a:noFill/>
                        </a:ln>
                        <a:solidFill>
                          <a:srgbClr val="000000"/>
                        </a:solidFill>
                        <a:effectLst/>
                        <a:latin typeface="Arial" pitchFamily="34" charset="0"/>
                      </a:endParaRP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err="1">
                          <a:ln>
                            <a:noFill/>
                          </a:ln>
                          <a:solidFill>
                            <a:schemeClr val="tx1"/>
                          </a:solidFill>
                          <a:effectLst/>
                          <a:latin typeface="Times New Roman" pitchFamily="18" charset="0"/>
                          <a:cs typeface="Times New Roman" pitchFamily="18" charset="0"/>
                        </a:rPr>
                        <a:t>等待</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8"/>
                  </a:ext>
                </a:extLst>
              </a:tr>
              <a:tr h="273743">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Unlock(A)</a:t>
                      </a: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err="1">
                          <a:ln>
                            <a:noFill/>
                          </a:ln>
                          <a:solidFill>
                            <a:schemeClr val="tx1"/>
                          </a:solidFill>
                          <a:effectLst/>
                          <a:latin typeface="Times New Roman" pitchFamily="18" charset="0"/>
                          <a:cs typeface="Times New Roman" pitchFamily="18" charset="0"/>
                        </a:rPr>
                        <a:t>等待</a:t>
                      </a: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9"/>
                  </a:ext>
                </a:extLst>
              </a:tr>
              <a:tr h="27493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endParaRPr kumimoji="0" lang="en-US" sz="1400" b="0" i="0" u="none" strike="noStrike" cap="none" normalizeH="0" baseline="0">
                        <a:ln>
                          <a:noFill/>
                        </a:ln>
                        <a:solidFill>
                          <a:srgbClr val="000000"/>
                        </a:solidFill>
                        <a:effectLst/>
                        <a:latin typeface="Times New Roman" pitchFamily="18" charset="0"/>
                        <a:cs typeface="Times New Roman" pitchFamily="18" charset="0"/>
                      </a:endParaRP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zh-CN" altLang="zh-CN" sz="1200" b="0" i="0" u="none" strike="noStrike" cap="none" normalizeH="0" baseline="0" dirty="0">
                          <a:ln>
                            <a:noFill/>
                          </a:ln>
                          <a:solidFill>
                            <a:schemeClr val="tx1"/>
                          </a:solidFill>
                          <a:effectLst/>
                          <a:latin typeface="Times New Roman" pitchFamily="18" charset="0"/>
                          <a:cs typeface="Times New Roman" pitchFamily="18" charset="0"/>
                        </a:rPr>
                        <a:t>W(</a:t>
                      </a:r>
                      <a:r>
                        <a:rPr kumimoji="0" lang="zh-CN" altLang="zh-CN" sz="1200" b="0" i="0" u="none" strike="noStrike" cap="none" normalizeH="0" baseline="0" dirty="0">
                          <a:ln>
                            <a:noFill/>
                          </a:ln>
                          <a:solidFill>
                            <a:schemeClr val="tx1"/>
                          </a:solidFill>
                          <a:effectLst/>
                          <a:latin typeface="Times New Roman" pitchFamily="18" charset="0"/>
                          <a:ea typeface="宋体" pitchFamily="2" charset="-122"/>
                        </a:rPr>
                        <a:t>A</a:t>
                      </a:r>
                      <a:r>
                        <a:rPr kumimoji="0" lang="en-US" altLang="zh-CN" sz="1200" b="0" i="0" u="none" strike="noStrike" cap="none" normalizeH="0" baseline="0" dirty="0">
                          <a:ln>
                            <a:noFill/>
                          </a:ln>
                          <a:solidFill>
                            <a:schemeClr val="tx1"/>
                          </a:solidFill>
                          <a:effectLst/>
                          <a:latin typeface="Times New Roman" pitchFamily="18" charset="0"/>
                          <a:ea typeface="宋体" pitchFamily="2" charset="-122"/>
                        </a:rPr>
                        <a:t>)</a:t>
                      </a:r>
                      <a:r>
                        <a:rPr kumimoji="0" lang="zh-CN" altLang="zh-CN" sz="1200" b="0" i="0" u="none" strike="noStrike" cap="none" normalizeH="0" baseline="0" dirty="0">
                          <a:ln>
                            <a:noFill/>
                          </a:ln>
                          <a:solidFill>
                            <a:schemeClr val="tx1"/>
                          </a:solidFill>
                          <a:effectLst/>
                          <a:latin typeface="Times New Roman" pitchFamily="18" charset="0"/>
                          <a:cs typeface="Times New Roman" pitchFamily="18" charset="0"/>
                        </a:rPr>
                        <a:t>=250</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0"/>
                  </a:ext>
                </a:extLst>
              </a:tr>
              <a:tr h="27429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endParaRPr kumimoji="0" lang="en-US" sz="1400" b="0" i="0" u="none" strike="noStrike" cap="none" normalizeH="0" baseline="0">
                        <a:ln>
                          <a:noFill/>
                        </a:ln>
                        <a:solidFill>
                          <a:srgbClr val="000000"/>
                        </a:solidFill>
                        <a:effectLst/>
                        <a:latin typeface="Times New Roman" pitchFamily="18" charset="0"/>
                        <a:cs typeface="Times New Roman" pitchFamily="18" charset="0"/>
                      </a:endParaRP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Unlock(</a:t>
                      </a:r>
                      <a:r>
                        <a:rPr kumimoji="0" lang="zh-CN" altLang="en-US" sz="1200" b="0" i="0" u="none" strike="noStrike" cap="none" normalizeH="0" baseline="0" dirty="0">
                          <a:ln>
                            <a:noFill/>
                          </a:ln>
                          <a:solidFill>
                            <a:schemeClr val="tx1"/>
                          </a:solidFill>
                          <a:effectLst/>
                          <a:latin typeface="Times New Roman" pitchFamily="18" charset="0"/>
                          <a:ea typeface="宋体" pitchFamily="2" charset="-122"/>
                        </a:rPr>
                        <a:t>B</a:t>
                      </a:r>
                      <a:r>
                        <a:rPr kumimoji="0" lang="en-US" sz="1200" b="0" i="0" u="none" strike="noStrike" cap="none" normalizeH="0" baseline="0" dirty="0">
                          <a:ln>
                            <a:noFill/>
                          </a:ln>
                          <a:solidFill>
                            <a:schemeClr val="tx1"/>
                          </a:solidFill>
                          <a:effectLst/>
                          <a:latin typeface="Times New Roman" pitchFamily="18" charset="0"/>
                          <a:cs typeface="Times New Roman" pitchFamily="18" charset="0"/>
                        </a:rPr>
                        <a:t>)</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11"/>
                  </a:ext>
                </a:extLst>
              </a:tr>
              <a:tr h="274293">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a:ln>
                            <a:noFill/>
                          </a:ln>
                          <a:solidFill>
                            <a:schemeClr val="tx1"/>
                          </a:solidFill>
                          <a:effectLst/>
                          <a:latin typeface="Times New Roman" pitchFamily="18" charset="0"/>
                          <a:cs typeface="Times New Roman" pitchFamily="18" charset="0"/>
                        </a:rPr>
                        <a:t>Unlock(</a:t>
                      </a:r>
                      <a:r>
                        <a:rPr kumimoji="0" lang="zh-CN" altLang="en-US" sz="1200" b="0" i="0" u="none" strike="noStrike" cap="none" normalizeH="0" baseline="0" dirty="0">
                          <a:ln>
                            <a:noFill/>
                          </a:ln>
                          <a:solidFill>
                            <a:schemeClr val="tx1"/>
                          </a:solidFill>
                          <a:effectLst/>
                          <a:latin typeface="Times New Roman" pitchFamily="18" charset="0"/>
                          <a:ea typeface="宋体" pitchFamily="2" charset="-122"/>
                        </a:rPr>
                        <a:t>C</a:t>
                      </a:r>
                      <a:r>
                        <a:rPr kumimoji="0" lang="en-US" sz="1200" b="0" i="0" u="none" strike="noStrike" cap="none" normalizeH="0" baseline="0" dirty="0">
                          <a:ln>
                            <a:noFill/>
                          </a:ln>
                          <a:solidFill>
                            <a:schemeClr val="tx1"/>
                          </a:solidFill>
                          <a:effectLst/>
                          <a:latin typeface="Times New Roman" pitchFamily="18" charset="0"/>
                          <a:cs typeface="Times New Roman" pitchFamily="18" charset="0"/>
                        </a:rPr>
                        <a:t>)</a:t>
                      </a: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no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zh-CN" sz="1400" b="0" i="0" u="none" strike="noStrike" cap="none" normalizeH="0" baseline="0" dirty="0">
                        <a:ln>
                          <a:noFill/>
                        </a:ln>
                        <a:solidFill>
                          <a:srgbClr val="000000"/>
                        </a:solidFill>
                        <a:effectLst/>
                        <a:latin typeface="Times New Roman" pitchFamily="18" charset="0"/>
                        <a:cs typeface="Times New Roman" pitchFamily="18" charset="0"/>
                      </a:endParaRP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w="12700" cap="flat" cmpd="sng" algn="ctr">
                      <a:no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256">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T="34277" marB="34277" horzOverflow="overflow">
                    <a:lnL w="12700" cap="flat" cmpd="sng" algn="ctr">
                      <a:solidFill>
                        <a:schemeClr val="bg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 typeface="Arial" pitchFamily="34" charset="0"/>
                        <a:buNone/>
                        <a:tabLst/>
                      </a:pPr>
                      <a:r>
                        <a:rPr kumimoji="0" lang="en-US" altLang="zh-CN" sz="1200" b="0" i="0" u="none" strike="noStrike" cap="none" normalizeH="0" baseline="0" dirty="0">
                          <a:ln>
                            <a:noFill/>
                          </a:ln>
                          <a:solidFill>
                            <a:srgbClr val="000000"/>
                          </a:solidFill>
                          <a:effectLst/>
                          <a:latin typeface="Times New Roman" pitchFamily="18" charset="0"/>
                          <a:cs typeface="Times New Roman" pitchFamily="18" charset="0"/>
                        </a:rPr>
                        <a:t>Unlock(A)</a:t>
                      </a:r>
                    </a:p>
                  </a:txBody>
                  <a:tcPr marT="34277" marB="34277" horzOverflow="overflow">
                    <a:lnL w="12700" cap="flat" cmpd="sng" algn="ctr">
                      <a:solidFill>
                        <a:schemeClr val="tx1"/>
                      </a:solidFill>
                      <a:prstDash val="solid"/>
                      <a:miter lim="800000"/>
                      <a:headEnd type="none" w="med" len="med"/>
                      <a:tailEnd type="none" w="med" len="med"/>
                    </a:lnL>
                    <a:lnR w="12700" cap="flat" cmpd="sng" algn="ctr">
                      <a:solidFill>
                        <a:schemeClr val="bg1"/>
                      </a:solidFill>
                      <a:prstDash val="solid"/>
                      <a:miter lim="800000"/>
                      <a:headEnd type="none" w="med" len="med"/>
                      <a:tailEnd type="none" w="med" len="med"/>
                    </a:lnR>
                    <a:lnT>
                      <a:noFill/>
                    </a:lnT>
                    <a:lnB w="12700" cap="flat" cmpd="sng" algn="ctr">
                      <a:solidFill>
                        <a:schemeClr val="bg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5156" name="矩形 7"/>
          <p:cNvSpPr>
            <a:spLocks noChangeArrowheads="1"/>
          </p:cNvSpPr>
          <p:nvPr/>
        </p:nvSpPr>
        <p:spPr bwMode="auto">
          <a:xfrm>
            <a:off x="1763713" y="1152106"/>
            <a:ext cx="1008062" cy="161925"/>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342900" indent="-342900"/>
            <a:endParaRPr lang="zh-CN" altLang="en-US"/>
          </a:p>
        </p:txBody>
      </p:sp>
      <p:sp>
        <p:nvSpPr>
          <p:cNvPr id="5158" name="矩形 7"/>
          <p:cNvSpPr>
            <a:spLocks noChangeArrowheads="1"/>
          </p:cNvSpPr>
          <p:nvPr/>
        </p:nvSpPr>
        <p:spPr bwMode="auto">
          <a:xfrm>
            <a:off x="3779838" y="1692650"/>
            <a:ext cx="1008062" cy="161925"/>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342900" indent="-342900"/>
            <a:endParaRPr lang="zh-CN" altLang="en-US"/>
          </a:p>
        </p:txBody>
      </p:sp>
      <p:sp>
        <p:nvSpPr>
          <p:cNvPr id="5160" name="矩形 7"/>
          <p:cNvSpPr>
            <a:spLocks noChangeArrowheads="1"/>
          </p:cNvSpPr>
          <p:nvPr/>
        </p:nvSpPr>
        <p:spPr bwMode="auto">
          <a:xfrm>
            <a:off x="1692276" y="2232004"/>
            <a:ext cx="1006475" cy="161925"/>
          </a:xfrm>
          <a:prstGeom prst="rect">
            <a:avLst/>
          </a:prstGeom>
          <a:solidFill>
            <a:schemeClr val="bg1"/>
          </a:solidFill>
          <a:ln w="25400">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342900" indent="-342900"/>
            <a:endParaRPr lang="zh-CN" altLang="en-US"/>
          </a:p>
        </p:txBody>
      </p:sp>
      <p:cxnSp>
        <p:nvCxnSpPr>
          <p:cNvPr id="5169" name="直接连接符 57"/>
          <p:cNvCxnSpPr>
            <a:cxnSpLocks noChangeShapeType="1"/>
          </p:cNvCxnSpPr>
          <p:nvPr/>
        </p:nvCxnSpPr>
        <p:spPr bwMode="auto">
          <a:xfrm>
            <a:off x="1260475" y="3258322"/>
            <a:ext cx="1943100" cy="0"/>
          </a:xfrm>
          <a:prstGeom prst="line">
            <a:avLst/>
          </a:prstGeom>
          <a:noFill/>
          <a:ln w="25400">
            <a:solidFill>
              <a:srgbClr val="C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70" name="直接连接符 57"/>
          <p:cNvCxnSpPr>
            <a:cxnSpLocks noChangeShapeType="1"/>
          </p:cNvCxnSpPr>
          <p:nvPr/>
        </p:nvCxnSpPr>
        <p:spPr bwMode="auto">
          <a:xfrm>
            <a:off x="3276600" y="3867894"/>
            <a:ext cx="1943100" cy="0"/>
          </a:xfrm>
          <a:prstGeom prst="line">
            <a:avLst/>
          </a:prstGeom>
          <a:noFill/>
          <a:ln w="25400">
            <a:solidFill>
              <a:srgbClr val="C00000"/>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71" name="AutoShape 51"/>
          <p:cNvSpPr>
            <a:spLocks noChangeArrowheads="1"/>
          </p:cNvSpPr>
          <p:nvPr/>
        </p:nvSpPr>
        <p:spPr bwMode="auto">
          <a:xfrm>
            <a:off x="6588126" y="1347614"/>
            <a:ext cx="1439863" cy="919163"/>
          </a:xfrm>
          <a:prstGeom prst="foldedCorner">
            <a:avLst>
              <a:gd name="adj" fmla="val 12500"/>
            </a:avLst>
          </a:prstGeom>
          <a:noFill/>
          <a:ln w="2857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2" name="Text Box 52"/>
          <p:cNvSpPr txBox="1">
            <a:spLocks noChangeArrowheads="1"/>
          </p:cNvSpPr>
          <p:nvPr/>
        </p:nvSpPr>
        <p:spPr bwMode="auto">
          <a:xfrm>
            <a:off x="6648450" y="1338322"/>
            <a:ext cx="1092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algn="ctr" eaLnBrk="1" hangingPunct="1"/>
            <a:r>
              <a:rPr lang="zh-CN" altLang="en-US" dirty="0">
                <a:latin typeface="Arial" pitchFamily="34" charset="0"/>
              </a:rPr>
              <a:t>事务</a:t>
            </a:r>
            <a:r>
              <a:rPr lang="en-US" altLang="zh-CN" dirty="0">
                <a:latin typeface="Arial" pitchFamily="34" charset="0"/>
              </a:rPr>
              <a:t>T</a:t>
            </a:r>
            <a:r>
              <a:rPr lang="en-US" altLang="zh-CN" baseline="-25000" dirty="0">
                <a:latin typeface="Arial" pitchFamily="34" charset="0"/>
              </a:rPr>
              <a:t>1</a:t>
            </a:r>
          </a:p>
        </p:txBody>
      </p:sp>
      <p:sp>
        <p:nvSpPr>
          <p:cNvPr id="5173" name="AutoShape 53"/>
          <p:cNvSpPr>
            <a:spLocks noChangeArrowheads="1"/>
          </p:cNvSpPr>
          <p:nvPr/>
        </p:nvSpPr>
        <p:spPr bwMode="auto">
          <a:xfrm>
            <a:off x="6588126" y="2610622"/>
            <a:ext cx="1439863" cy="917972"/>
          </a:xfrm>
          <a:prstGeom prst="foldedCorner">
            <a:avLst>
              <a:gd name="adj" fmla="val 12500"/>
            </a:avLst>
          </a:prstGeom>
          <a:noFill/>
          <a:ln w="28575">
            <a:solidFill>
              <a:schemeClr va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Text Box 54"/>
          <p:cNvSpPr txBox="1">
            <a:spLocks noChangeArrowheads="1"/>
          </p:cNvSpPr>
          <p:nvPr/>
        </p:nvSpPr>
        <p:spPr bwMode="auto">
          <a:xfrm>
            <a:off x="6732588" y="2571750"/>
            <a:ext cx="10922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algn="ctr" eaLnBrk="1" hangingPunct="1"/>
            <a:r>
              <a:rPr lang="zh-CN" altLang="en-US" dirty="0">
                <a:latin typeface="Arial" pitchFamily="34" charset="0"/>
              </a:rPr>
              <a:t>事务</a:t>
            </a:r>
            <a:r>
              <a:rPr lang="en-US" altLang="zh-CN" dirty="0">
                <a:latin typeface="Arial" pitchFamily="34" charset="0"/>
              </a:rPr>
              <a:t>T</a:t>
            </a:r>
            <a:r>
              <a:rPr lang="en-US" altLang="zh-CN" baseline="-25000" dirty="0">
                <a:latin typeface="Arial" pitchFamily="34" charset="0"/>
              </a:rPr>
              <a:t>2</a:t>
            </a:r>
          </a:p>
        </p:txBody>
      </p:sp>
      <p:sp>
        <p:nvSpPr>
          <p:cNvPr id="5175" name="Line 55"/>
          <p:cNvSpPr>
            <a:spLocks noChangeShapeType="1"/>
          </p:cNvSpPr>
          <p:nvPr/>
        </p:nvSpPr>
        <p:spPr bwMode="auto">
          <a:xfrm>
            <a:off x="6588126" y="1637881"/>
            <a:ext cx="1439863" cy="1191"/>
          </a:xfrm>
          <a:prstGeom prst="line">
            <a:avLst/>
          </a:prstGeom>
          <a:noFill/>
          <a:ln w="254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6" name="Line 56"/>
          <p:cNvSpPr>
            <a:spLocks noChangeShapeType="1"/>
          </p:cNvSpPr>
          <p:nvPr/>
        </p:nvSpPr>
        <p:spPr bwMode="auto">
          <a:xfrm>
            <a:off x="6588126" y="2934473"/>
            <a:ext cx="1439863" cy="1190"/>
          </a:xfrm>
          <a:prstGeom prst="line">
            <a:avLst/>
          </a:prstGeom>
          <a:noFill/>
          <a:ln w="25400">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177" name="Object 57"/>
          <p:cNvGraphicFramePr>
            <a:graphicFrameLocks/>
          </p:cNvGraphicFramePr>
          <p:nvPr>
            <p:extLst>
              <p:ext uri="{D42A27DB-BD31-4B8C-83A1-F6EECF244321}">
                <p14:modId xmlns:p14="http://schemas.microsoft.com/office/powerpoint/2010/main" val="905698501"/>
              </p:ext>
            </p:extLst>
          </p:nvPr>
        </p:nvGraphicFramePr>
        <p:xfrm>
          <a:off x="1835150" y="1152106"/>
          <a:ext cx="863600" cy="215504"/>
        </p:xfrm>
        <a:graphic>
          <a:graphicData uri="http://schemas.openxmlformats.org/presentationml/2006/ole">
            <mc:AlternateContent xmlns:mc="http://schemas.openxmlformats.org/markup-compatibility/2006">
              <mc:Choice xmlns:v="urn:schemas-microsoft-com:vml" Requires="v">
                <p:oleObj r:id="rId4" imgW="752979" imgH="219396" progId="PBrush">
                  <p:embed/>
                </p:oleObj>
              </mc:Choice>
              <mc:Fallback>
                <p:oleObj r:id="rId4" imgW="752979" imgH="219396" progId="PBrush">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152106"/>
                        <a:ext cx="863600" cy="2155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78" name="Object 58"/>
          <p:cNvGraphicFramePr>
            <a:graphicFrameLocks/>
          </p:cNvGraphicFramePr>
          <p:nvPr>
            <p:extLst>
              <p:ext uri="{D42A27DB-BD31-4B8C-83A1-F6EECF244321}">
                <p14:modId xmlns:p14="http://schemas.microsoft.com/office/powerpoint/2010/main" val="3538373391"/>
              </p:ext>
            </p:extLst>
          </p:nvPr>
        </p:nvGraphicFramePr>
        <p:xfrm>
          <a:off x="1836739" y="2178425"/>
          <a:ext cx="790575" cy="246460"/>
        </p:xfrm>
        <a:graphic>
          <a:graphicData uri="http://schemas.openxmlformats.org/presentationml/2006/ole">
            <mc:AlternateContent xmlns:mc="http://schemas.openxmlformats.org/markup-compatibility/2006">
              <mc:Choice xmlns:v="urn:schemas-microsoft-com:vml" Requires="v">
                <p:oleObj r:id="rId6" imgW="752979" imgH="257211" progId="PBrush">
                  <p:embed/>
                </p:oleObj>
              </mc:Choice>
              <mc:Fallback>
                <p:oleObj r:id="rId6" imgW="752979" imgH="257211" progId="PBrush">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6739" y="2178425"/>
                        <a:ext cx="790575" cy="2464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79" name="Object 59"/>
          <p:cNvGraphicFramePr>
            <a:graphicFrameLocks/>
          </p:cNvGraphicFramePr>
          <p:nvPr>
            <p:extLst>
              <p:ext uri="{D42A27DB-BD31-4B8C-83A1-F6EECF244321}">
                <p14:modId xmlns:p14="http://schemas.microsoft.com/office/powerpoint/2010/main" val="2389506349"/>
              </p:ext>
            </p:extLst>
          </p:nvPr>
        </p:nvGraphicFramePr>
        <p:xfrm>
          <a:off x="3779839" y="1637882"/>
          <a:ext cx="865187" cy="270272"/>
        </p:xfrm>
        <a:graphic>
          <a:graphicData uri="http://schemas.openxmlformats.org/presentationml/2006/ole">
            <mc:AlternateContent xmlns:mc="http://schemas.openxmlformats.org/markup-compatibility/2006">
              <mc:Choice xmlns:v="urn:schemas-microsoft-com:vml" Requires="v">
                <p:oleObj r:id="rId8" imgW="771837" imgH="305004" progId="PBrush">
                  <p:embed/>
                </p:oleObj>
              </mc:Choice>
              <mc:Fallback>
                <p:oleObj r:id="rId8" imgW="771837" imgH="305004" progId="PBrush">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9839" y="1637882"/>
                        <a:ext cx="865187" cy="270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80" name="Text Box 60"/>
          <p:cNvSpPr txBox="1">
            <a:spLocks noChangeArrowheads="1"/>
          </p:cNvSpPr>
          <p:nvPr/>
        </p:nvSpPr>
        <p:spPr bwMode="auto">
          <a:xfrm>
            <a:off x="468314" y="1961731"/>
            <a:ext cx="6572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algn="ctr" eaLnBrk="1" hangingPunct="1"/>
            <a:r>
              <a:rPr lang="zh-CN" altLang="en-US" dirty="0"/>
              <a:t>扩展阶段</a:t>
            </a:r>
          </a:p>
        </p:txBody>
      </p:sp>
      <p:sp>
        <p:nvSpPr>
          <p:cNvPr id="5181" name="Text Box 61"/>
          <p:cNvSpPr txBox="1">
            <a:spLocks noChangeArrowheads="1"/>
          </p:cNvSpPr>
          <p:nvPr/>
        </p:nvSpPr>
        <p:spPr bwMode="auto">
          <a:xfrm>
            <a:off x="466726" y="3636941"/>
            <a:ext cx="657225"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algn="ctr" eaLnBrk="1" hangingPunct="1"/>
            <a:r>
              <a:rPr lang="zh-CN" altLang="en-US" dirty="0"/>
              <a:t>收缩阶段</a:t>
            </a:r>
          </a:p>
        </p:txBody>
      </p:sp>
      <p:sp>
        <p:nvSpPr>
          <p:cNvPr id="5182" name="Text Box 62"/>
          <p:cNvSpPr txBox="1">
            <a:spLocks noChangeArrowheads="1"/>
          </p:cNvSpPr>
          <p:nvPr/>
        </p:nvSpPr>
        <p:spPr bwMode="auto">
          <a:xfrm>
            <a:off x="5364164" y="2292726"/>
            <a:ext cx="657225"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algn="ctr" eaLnBrk="1" hangingPunct="1"/>
            <a:r>
              <a:rPr lang="zh-CN" altLang="en-US" dirty="0"/>
              <a:t>扩展阶段</a:t>
            </a:r>
          </a:p>
        </p:txBody>
      </p:sp>
      <p:sp>
        <p:nvSpPr>
          <p:cNvPr id="5183" name="Text Box 63"/>
          <p:cNvSpPr txBox="1">
            <a:spLocks noChangeArrowheads="1"/>
          </p:cNvSpPr>
          <p:nvPr/>
        </p:nvSpPr>
        <p:spPr bwMode="auto">
          <a:xfrm>
            <a:off x="5435601" y="3852444"/>
            <a:ext cx="657225"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b="1">
                <a:solidFill>
                  <a:schemeClr val="tx1"/>
                </a:solidFill>
                <a:latin typeface="Times New Roman" pitchFamily="18" charset="0"/>
                <a:ea typeface="宋体" pitchFamily="2" charset="-122"/>
              </a:defRPr>
            </a:lvl1pPr>
            <a:lvl2pPr marL="742950" indent="-285750" eaLnBrk="0" hangingPunct="0">
              <a:defRPr b="1">
                <a:solidFill>
                  <a:schemeClr val="tx1"/>
                </a:solidFill>
                <a:latin typeface="Times New Roman" pitchFamily="18" charset="0"/>
                <a:ea typeface="宋体" pitchFamily="2" charset="-122"/>
              </a:defRPr>
            </a:lvl2pPr>
            <a:lvl3pPr marL="1143000" indent="-228600" eaLnBrk="0" hangingPunct="0">
              <a:defRPr b="1">
                <a:solidFill>
                  <a:schemeClr val="tx1"/>
                </a:solidFill>
                <a:latin typeface="Times New Roman" pitchFamily="18" charset="0"/>
                <a:ea typeface="宋体" pitchFamily="2" charset="-122"/>
              </a:defRPr>
            </a:lvl3pPr>
            <a:lvl4pPr marL="1600200" indent="-228600" eaLnBrk="0" hangingPunct="0">
              <a:defRPr b="1">
                <a:solidFill>
                  <a:schemeClr val="tx1"/>
                </a:solidFill>
                <a:latin typeface="Times New Roman" pitchFamily="18" charset="0"/>
                <a:ea typeface="宋体" pitchFamily="2" charset="-122"/>
              </a:defRPr>
            </a:lvl4pPr>
            <a:lvl5pPr marL="2057400" indent="-228600" eaLnBrk="0" hangingPunct="0">
              <a:defRPr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b="1">
                <a:solidFill>
                  <a:schemeClr val="tx1"/>
                </a:solidFill>
                <a:latin typeface="Times New Roman" pitchFamily="18" charset="0"/>
                <a:ea typeface="宋体" pitchFamily="2" charset="-122"/>
              </a:defRPr>
            </a:lvl9pPr>
          </a:lstStyle>
          <a:p>
            <a:pPr algn="ctr" eaLnBrk="1" hangingPunct="1"/>
            <a:r>
              <a:rPr lang="zh-CN" altLang="en-US" dirty="0"/>
              <a:t>收缩阶段</a:t>
            </a:r>
          </a:p>
        </p:txBody>
      </p:sp>
      <p:sp>
        <p:nvSpPr>
          <p:cNvPr id="36" name="Rectangle 2"/>
          <p:cNvSpPr txBox="1">
            <a:spLocks noChangeArrowheads="1"/>
          </p:cNvSpPr>
          <p:nvPr/>
        </p:nvSpPr>
        <p:spPr bwMode="auto">
          <a:xfrm>
            <a:off x="914400" y="192088"/>
            <a:ext cx="73914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r>
              <a:rPr lang="zh-CN" altLang="zh-CN" sz="3600"/>
              <a:t>两段锁协议（续）</a:t>
            </a:r>
            <a:endParaRPr lang="zh-CN" altLang="zh-CN" sz="3600" dirty="0"/>
          </a:p>
        </p:txBody>
      </p:sp>
      <p:sp>
        <p:nvSpPr>
          <p:cNvPr id="25" name="Text Box 586"/>
          <p:cNvSpPr txBox="1">
            <a:spLocks noChangeArrowheads="1"/>
          </p:cNvSpPr>
          <p:nvPr/>
        </p:nvSpPr>
        <p:spPr bwMode="auto">
          <a:xfrm>
            <a:off x="6165405" y="3711391"/>
            <a:ext cx="2943099" cy="1092607"/>
          </a:xfrm>
          <a:prstGeom prst="rect">
            <a:avLst/>
          </a:prstGeom>
          <a:solidFill>
            <a:srgbClr val="FFFF00"/>
          </a:solidFill>
          <a:ln>
            <a:noFill/>
          </a:ln>
        </p:spPr>
        <p:txBody>
          <a:bodyPr wrap="square">
            <a:spAutoFit/>
          </a:bodyPr>
          <a:lstStyle/>
          <a:p>
            <a:pPr marL="342900" indent="-342900">
              <a:spcBef>
                <a:spcPts val="600"/>
              </a:spcBef>
              <a:spcAft>
                <a:spcPts val="600"/>
              </a:spcAft>
              <a:buSzPct val="100000"/>
              <a:buFont typeface="Wingdings" pitchFamily="2" charset="2"/>
              <a:buChar char="n"/>
            </a:pPr>
            <a:r>
              <a:rPr lang="zh-CN" altLang="zh-CN" sz="2000" b="1" dirty="0">
                <a:latin typeface="Times New Roman" pitchFamily="18" charset="0"/>
              </a:rPr>
              <a:t>遵守两段锁协议，是一个可</a:t>
            </a:r>
            <a:r>
              <a:rPr lang="zh-CN" altLang="en-US" sz="2000" b="1" dirty="0">
                <a:latin typeface="Times New Roman" pitchFamily="18" charset="0"/>
              </a:rPr>
              <a:t>串</a:t>
            </a:r>
            <a:r>
              <a:rPr lang="zh-CN" altLang="zh-CN" sz="2000" b="1" dirty="0">
                <a:latin typeface="Times New Roman" pitchFamily="18" charset="0"/>
              </a:rPr>
              <a:t>行化调度。</a:t>
            </a:r>
          </a:p>
          <a:p>
            <a:pPr marL="342900" indent="-342900">
              <a:spcBef>
                <a:spcPts val="0"/>
              </a:spcBef>
              <a:spcAft>
                <a:spcPts val="600"/>
              </a:spcAft>
              <a:buSzPct val="100000"/>
              <a:buFont typeface="Wingdings" pitchFamily="2" charset="2"/>
              <a:buChar char="n"/>
            </a:pPr>
            <a:r>
              <a:rPr lang="zh-CN" altLang="zh-CN" sz="2000" b="1" dirty="0">
                <a:latin typeface="Times New Roman" pitchFamily="18" charset="0"/>
              </a:rPr>
              <a:t>如何验证？ </a:t>
            </a:r>
          </a:p>
        </p:txBody>
      </p:sp>
    </p:spTree>
    <p:custDataLst>
      <p:tags r:id="rId1"/>
    </p:custDataLst>
    <p:extLst>
      <p:ext uri="{BB962C8B-B14F-4D97-AF65-F5344CB8AC3E}">
        <p14:creationId xmlns:p14="http://schemas.microsoft.com/office/powerpoint/2010/main" val="1301562887"/>
      </p:ext>
    </p:extLst>
  </p:cSld>
  <p:clrMapOvr>
    <a:masterClrMapping/>
  </p:clrMapOvr>
  <p:transition advClick="0" advTm="96064"/>
</p:sld>
</file>

<file path=ppt/tags/tag1.xml><?xml version="1.0" encoding="utf-8"?>
<p:tagLst xmlns:a="http://schemas.openxmlformats.org/drawingml/2006/main" xmlns:r="http://schemas.openxmlformats.org/officeDocument/2006/relationships" xmlns:p="http://schemas.openxmlformats.org/presentationml/2006/main">
  <p:tag name="TIMING" val="|13.6|7.7|5.1|3.3|3.4|2.8|2.8|3.3|3|5.9|4.9|5.7|4.6|5.9|3.6|3.2|4.3|5.4|3.5"/>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HASREMARK" val="True"/>
  <p:tag name="PROBLEMREMARK" val="该调度是冲突可串行化的调度。&#10;证明如下：&#10;（1）交换r1(A)和其后若干操作的顺序，得到：&#10;r2(B)w2(B)r3(B)r3(A)w3(B)r1(A )r1(B)w1(B)；&#10;（2）三个事务执行顺序变为：T2→T3→T1，这是一个串行调度，因此原调度是冲突可串行化调度。"/>
  <p:tag name="PROBLEMVOICEALLOWED" val="False"/>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10463</TotalTime>
  <Words>9366</Words>
  <Application>Microsoft Macintosh PowerPoint</Application>
  <PresentationFormat>全屏显示(16:9)</PresentationFormat>
  <Paragraphs>1588</Paragraphs>
  <Slides>131</Slides>
  <Notes>2</Notes>
  <HiddenSlides>3</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3</vt:i4>
      </vt:variant>
      <vt:variant>
        <vt:lpstr>幻灯片标题</vt:lpstr>
      </vt:variant>
      <vt:variant>
        <vt:i4>131</vt:i4>
      </vt:variant>
    </vt:vector>
  </HeadingPairs>
  <TitlesOfParts>
    <vt:vector size="147" baseType="lpstr">
      <vt:lpstr>黑体</vt:lpstr>
      <vt:lpstr>华文楷体</vt:lpstr>
      <vt:lpstr>宋体</vt:lpstr>
      <vt:lpstr>Microsoft Yahei</vt:lpstr>
      <vt:lpstr>Times-Roman</vt:lpstr>
      <vt:lpstr>Arial</vt:lpstr>
      <vt:lpstr>Calibri</vt:lpstr>
      <vt:lpstr>Monotype Sorts</vt:lpstr>
      <vt:lpstr>Times New Roman</vt:lpstr>
      <vt:lpstr>Webdings</vt:lpstr>
      <vt:lpstr>Wingdings</vt:lpstr>
      <vt:lpstr>数据库系统概论</vt:lpstr>
      <vt:lpstr>1_数据库系统概论</vt:lpstr>
      <vt:lpstr>Photoshop.Image.7</vt:lpstr>
      <vt:lpstr>Picture</vt:lpstr>
      <vt:lpstr>PBrush</vt:lpstr>
      <vt:lpstr>PowerPoint 演示文稿</vt:lpstr>
      <vt:lpstr> 并发控制</vt:lpstr>
      <vt:lpstr> 并发控制（续）</vt:lpstr>
      <vt:lpstr>并发控制（续）</vt:lpstr>
      <vt:lpstr>并发控制（续）</vt:lpstr>
      <vt:lpstr>并发控制（续）</vt:lpstr>
      <vt:lpstr>第12章  并发控制</vt:lpstr>
      <vt:lpstr>12.1  并发控制概述</vt:lpstr>
      <vt:lpstr>并发控制概述（续）</vt:lpstr>
      <vt:lpstr>PowerPoint 演示文稿</vt:lpstr>
      <vt:lpstr>并发控制概述（续）</vt:lpstr>
      <vt:lpstr>1. 丢失修改</vt:lpstr>
      <vt:lpstr>2. 脏读（ dirty read ）</vt:lpstr>
      <vt:lpstr>脏读（ dirty read ）（续）</vt:lpstr>
      <vt:lpstr>3. 不可重复读</vt:lpstr>
      <vt:lpstr>不可重复读（续）</vt:lpstr>
      <vt:lpstr>*4. 幻读（ phantom row ）</vt:lpstr>
      <vt:lpstr>并发控制概述（续）</vt:lpstr>
      <vt:lpstr>并发控制概述（续）</vt:lpstr>
      <vt:lpstr>小结</vt:lpstr>
      <vt:lpstr>第12章  并发控制</vt:lpstr>
      <vt:lpstr>12.2  事务的隔离级别</vt:lpstr>
      <vt:lpstr>1.读未提交</vt:lpstr>
      <vt:lpstr>2.读已提交</vt:lpstr>
      <vt:lpstr>3.可重复读</vt:lpstr>
      <vt:lpstr>4.可串行化</vt:lpstr>
      <vt:lpstr>PowerPoint 演示文稿</vt:lpstr>
      <vt:lpstr>事务隔离级别与数据一致性以及系统代价的关系</vt:lpstr>
      <vt:lpstr>第12章  并发控制</vt:lpstr>
      <vt:lpstr>12.3  封锁</vt:lpstr>
      <vt:lpstr>什么是封锁</vt:lpstr>
      <vt:lpstr>基本封锁类型</vt:lpstr>
      <vt:lpstr>排它锁</vt:lpstr>
      <vt:lpstr>共享锁</vt:lpstr>
      <vt:lpstr>锁的相容矩阵</vt:lpstr>
      <vt:lpstr>第12章  并发控制</vt:lpstr>
      <vt:lpstr>12.4  封锁协议</vt:lpstr>
      <vt:lpstr>封锁协议（续）</vt:lpstr>
      <vt:lpstr>保持数据一致性的常用封锁协议</vt:lpstr>
      <vt:lpstr>1. 一级封锁协议</vt:lpstr>
      <vt:lpstr>使用封锁机制解决丢失修改问题</vt:lpstr>
      <vt:lpstr>一级封锁协议（续）</vt:lpstr>
      <vt:lpstr>使用一级封锁协议不能解决的问题</vt:lpstr>
      <vt:lpstr>使用一级封锁协议不能解决的问题</vt:lpstr>
      <vt:lpstr>2. 二级封锁协议</vt:lpstr>
      <vt:lpstr>使用二级封锁协议解决丢失修改问题</vt:lpstr>
      <vt:lpstr>使用封锁机制解决读“脏”数据问题</vt:lpstr>
      <vt:lpstr>二级封锁协议（续）</vt:lpstr>
      <vt:lpstr>使用二级封锁协议不能解决的问题: 不可重复读</vt:lpstr>
      <vt:lpstr>3. 三级封锁协议</vt:lpstr>
      <vt:lpstr>使用封锁机制解决不可重复读问题</vt:lpstr>
      <vt:lpstr>封锁协议小结</vt:lpstr>
      <vt:lpstr>第12章  并发控制</vt:lpstr>
      <vt:lpstr>12.5  活锁和死锁</vt:lpstr>
      <vt:lpstr>12.5.1 活锁</vt:lpstr>
      <vt:lpstr>PowerPoint 演示文稿</vt:lpstr>
      <vt:lpstr>PowerPoint 演示文稿</vt:lpstr>
      <vt:lpstr>活锁（续）</vt:lpstr>
      <vt:lpstr>PowerPoint 演示文稿</vt:lpstr>
      <vt:lpstr>死锁（续）</vt:lpstr>
      <vt:lpstr>死锁（续）</vt:lpstr>
      <vt:lpstr>解决死锁的方法</vt:lpstr>
      <vt:lpstr>1. 死锁的预防</vt:lpstr>
      <vt:lpstr>死锁的预防（续）</vt:lpstr>
      <vt:lpstr>（1）一次封锁法</vt:lpstr>
      <vt:lpstr>（1）一次封锁法</vt:lpstr>
      <vt:lpstr>一次封锁法存在的问题</vt:lpstr>
      <vt:lpstr>（2）顺序封锁法</vt:lpstr>
      <vt:lpstr>死锁的预防（续）</vt:lpstr>
      <vt:lpstr>2. 死锁的诊断与解除</vt:lpstr>
      <vt:lpstr>（1） 超时法</vt:lpstr>
      <vt:lpstr>（2）等待图法</vt:lpstr>
      <vt:lpstr>等待图法（续）</vt:lpstr>
      <vt:lpstr>死锁的诊断与解除（续）</vt:lpstr>
      <vt:lpstr>死锁的诊断与解除（续）</vt:lpstr>
      <vt:lpstr>第12章  并发控制</vt:lpstr>
      <vt:lpstr>12.6  并发调度的可串行性</vt:lpstr>
      <vt:lpstr>PowerPoint 演示文稿</vt:lpstr>
      <vt:lpstr>12.6.1 可串行化调度</vt:lpstr>
      <vt:lpstr>可串行化调度（续）</vt:lpstr>
      <vt:lpstr>串行调度,正确的调度</vt:lpstr>
      <vt:lpstr>串行调度,正确的调度</vt:lpstr>
      <vt:lpstr>不可串行化调度，错误的调度</vt:lpstr>
      <vt:lpstr>可串行化调度，正确的调度</vt:lpstr>
      <vt:lpstr>四种调度</vt:lpstr>
      <vt:lpstr>PowerPoint 演示文稿</vt:lpstr>
      <vt:lpstr>12.6.2  冲突可串行化调度</vt:lpstr>
      <vt:lpstr>冲突</vt:lpstr>
      <vt:lpstr>冲突</vt:lpstr>
      <vt:lpstr>冲突可串行化</vt:lpstr>
      <vt:lpstr>冲突可串行化（续）</vt:lpstr>
      <vt:lpstr>冲突可串行化调度</vt:lpstr>
      <vt:lpstr>小结</vt:lpstr>
      <vt:lpstr>第12章  并发控制</vt:lpstr>
      <vt:lpstr>12.7  两段锁协议</vt:lpstr>
      <vt:lpstr>两段锁协议（续）</vt:lpstr>
      <vt:lpstr>两段锁协议（续）</vt:lpstr>
      <vt:lpstr>两段锁协议（续）</vt:lpstr>
      <vt:lpstr>PowerPoint 演示文稿</vt:lpstr>
      <vt:lpstr>两段锁协议（续）</vt:lpstr>
      <vt:lpstr>两段锁协议（续）</vt:lpstr>
      <vt:lpstr>两段锁协议（续）</vt:lpstr>
      <vt:lpstr>两段锁协议（续）</vt:lpstr>
      <vt:lpstr>第12章  并发控制</vt:lpstr>
      <vt:lpstr>12.8  封锁粒度</vt:lpstr>
      <vt:lpstr>选择封锁粒度原则</vt:lpstr>
      <vt:lpstr>选择封锁粒度的原则（续）</vt:lpstr>
      <vt:lpstr>选择封锁粒度的原则（续）</vt:lpstr>
      <vt:lpstr>PowerPoint 演示文稿</vt:lpstr>
      <vt:lpstr>12.8.1 多粒度封锁</vt:lpstr>
      <vt:lpstr>多粒度封锁（续）</vt:lpstr>
      <vt:lpstr>多粒度封锁协议</vt:lpstr>
      <vt:lpstr>显式封锁和隐式封锁</vt:lpstr>
      <vt:lpstr>显式封锁和隐式封锁（续）</vt:lpstr>
      <vt:lpstr>显式封锁和隐式封锁（续）</vt:lpstr>
      <vt:lpstr>PowerPoint 演示文稿</vt:lpstr>
      <vt:lpstr>12.8.2 意向锁</vt:lpstr>
      <vt:lpstr>常用意向锁</vt:lpstr>
      <vt:lpstr>意向锁（续）</vt:lpstr>
      <vt:lpstr>意向锁（续）</vt:lpstr>
      <vt:lpstr>意向锁（续）</vt:lpstr>
      <vt:lpstr>意向锁（续）</vt:lpstr>
      <vt:lpstr>意向锁（续）</vt:lpstr>
      <vt:lpstr>意向锁（续）</vt:lpstr>
      <vt:lpstr>意向锁（续）</vt:lpstr>
      <vt:lpstr>第12章  并发控制</vt:lpstr>
      <vt:lpstr>本章小结</vt:lpstr>
      <vt:lpstr>本章小结（续）</vt:lpstr>
      <vt:lpstr>本章小结（续）</vt:lpstr>
      <vt:lpstr>本章小结（续）</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Shu</dc:creator>
  <cp:lastModifiedBy>li wen</cp:lastModifiedBy>
  <cp:revision>192</cp:revision>
  <dcterms:modified xsi:type="dcterms:W3CDTF">2024-12-02T13:57:51Z</dcterms:modified>
</cp:coreProperties>
</file>