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2"/>
  </p:notesMasterIdLst>
  <p:sldIdLst>
    <p:sldId id="1058" r:id="rId2"/>
    <p:sldId id="1097" r:id="rId3"/>
    <p:sldId id="1100" r:id="rId4"/>
    <p:sldId id="1101" r:id="rId5"/>
    <p:sldId id="1099" r:id="rId6"/>
    <p:sldId id="1103" r:id="rId7"/>
    <p:sldId id="1104" r:id="rId8"/>
    <p:sldId id="1102" r:id="rId9"/>
    <p:sldId id="1105" r:id="rId10"/>
    <p:sldId id="1127" r:id="rId11"/>
    <p:sldId id="1107" r:id="rId12"/>
    <p:sldId id="1108" r:id="rId13"/>
    <p:sldId id="1106" r:id="rId14"/>
    <p:sldId id="1126" r:id="rId15"/>
    <p:sldId id="1109" r:id="rId16"/>
    <p:sldId id="1111" r:id="rId17"/>
    <p:sldId id="1110" r:id="rId18"/>
    <p:sldId id="1113" r:id="rId19"/>
    <p:sldId id="1132" r:id="rId20"/>
    <p:sldId id="1131" r:id="rId21"/>
  </p:sldIdLst>
  <p:sldSz cx="12190413" cy="6859588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0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0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208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610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0137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4165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78192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2220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CD"/>
    <a:srgbClr val="EAEAEA"/>
    <a:srgbClr val="2277B8"/>
    <a:srgbClr val="008080"/>
    <a:srgbClr val="269D80"/>
    <a:srgbClr val="006600"/>
    <a:srgbClr val="6CAC00"/>
    <a:srgbClr val="352F2F"/>
    <a:srgbClr val="663300"/>
    <a:srgbClr val="1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3" autoAdjust="0"/>
    <p:restoredTop sz="94349" autoAdjust="0"/>
  </p:normalViewPr>
  <p:slideViewPr>
    <p:cSldViewPr>
      <p:cViewPr varScale="1">
        <p:scale>
          <a:sx n="112" d="100"/>
          <a:sy n="112" d="100"/>
        </p:scale>
        <p:origin x="1056" y="192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F39A-D1EB-41DE-93A8-CE84C38D0783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6125"/>
            <a:ext cx="6621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703E-2DCE-4048-BA9D-68B989FA4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2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60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14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67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53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0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3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44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89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8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55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1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4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6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3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73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97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7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62CF-84C2-4DC5-9A09-652CDCC7B713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71F-6295-4F8C-86F4-4B7EA7223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40274" indent="0">
              <a:buNone/>
              <a:defRPr sz="3300"/>
            </a:lvl2pPr>
            <a:lvl3pPr marL="1080550" indent="0">
              <a:buNone/>
              <a:defRPr sz="2800"/>
            </a:lvl3pPr>
            <a:lvl4pPr marL="1620825" indent="0">
              <a:buNone/>
              <a:defRPr sz="2400"/>
            </a:lvl4pPr>
            <a:lvl5pPr marL="2161099" indent="0">
              <a:buNone/>
              <a:defRPr sz="2400"/>
            </a:lvl5pPr>
            <a:lvl6pPr marL="2701375" indent="0">
              <a:buNone/>
              <a:defRPr sz="2400"/>
            </a:lvl6pPr>
            <a:lvl7pPr marL="3241650" indent="0">
              <a:buNone/>
              <a:defRPr sz="2400"/>
            </a:lvl7pPr>
            <a:lvl8pPr marL="3781925" indent="0">
              <a:buNone/>
              <a:defRPr sz="2400"/>
            </a:lvl8pPr>
            <a:lvl9pPr marL="432220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D304-1B61-445C-8125-67B385A3BF8C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EAD-00C8-4F1C-9612-725F977C2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4482-745C-444A-B7A2-C5F796208378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ABAB-8F9D-4B44-B387-F2985D44B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8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2D59-3269-4CF3-A995-124B870F16AE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906F-AF9F-45B5-A20E-91D344384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9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34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B806-C853-4A3E-BD7E-3BE65D30BF85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F45-DA80-48EF-9BED-B825FE64E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8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2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5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8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1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1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1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1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2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DF6E-6F28-40AE-8856-B4B11770D7DC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C3E-C7EB-4A11-9545-390B97ADF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0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2D6D-C3FB-423E-AC11-943E9D7971B8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D8C7-B959-4711-80B0-2FEE46D89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7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70"/>
            <a:ext cx="5388332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94F0-8D4F-4292-864A-10B240A60BC8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D3D3-2F85-45A7-9CE8-5CBE41B74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52EA-E3C2-4B20-8C96-C16EE7C31C87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AEC-1AB2-4FA3-B088-AC4555044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9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0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8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7" y="273114"/>
            <a:ext cx="4010562" cy="11623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7" y="1435437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39C9-9B38-4976-AD9B-000088FF3339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FE0C-EDA0-49F9-99E0-FC8F24E734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2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00570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59B22-674E-4673-A0BA-A1202FF2D3F7}" type="datetimeFigureOut">
              <a:rPr lang="zh-CN" altLang="en-US"/>
              <a:pPr>
                <a:defRPr/>
              </a:pPr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FCA13-DE7D-41AD-AF0C-3C4A1D821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5402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08055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62082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161099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5206" indent="-40520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7947" indent="-33767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68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962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23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512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78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063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3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8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1099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37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6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19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20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93" y="1433188"/>
            <a:ext cx="12190413" cy="319316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334566" y="2205658"/>
            <a:ext cx="11321331" cy="19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数据库的操作、字符集和存储引擎</a:t>
            </a:r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58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9145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中，可以在“导航窗格”中看到该服务器的数据库列表。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</p:spTree>
    <p:extLst>
      <p:ext uri="{BB962C8B-B14F-4D97-AF65-F5344CB8AC3E}">
        <p14:creationId xmlns:p14="http://schemas.microsoft.com/office/powerpoint/2010/main" val="224021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选择数据库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语句选择数据库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，选择名为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4926" y="4581922"/>
            <a:ext cx="3888432" cy="119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06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8662" y="1821709"/>
            <a:ext cx="5256584" cy="229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9142" y="4195078"/>
            <a:ext cx="5688632" cy="248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89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7409" y="1561521"/>
            <a:ext cx="10657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语句修改数据库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{ DATABASE | SCHEMA} [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DEFAULT ] CHARACTER SET [ = 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charset_name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 DEFAULT ] COLLATE [ = 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collation_name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</p:spTree>
    <p:extLst>
      <p:ext uri="{BB962C8B-B14F-4D97-AF65-F5344CB8AC3E}">
        <p14:creationId xmlns:p14="http://schemas.microsoft.com/office/powerpoint/2010/main" val="214303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数据库的字符集为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DATABASE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 SET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9002" y="3597245"/>
            <a:ext cx="3672408" cy="183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733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375" y="1815835"/>
            <a:ext cx="6046195" cy="26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5206" y="3721768"/>
            <a:ext cx="5184576" cy="272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66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4023" y="1705077"/>
            <a:ext cx="3689417" cy="330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1310" y="1629594"/>
            <a:ext cx="3689417" cy="330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833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语句删除数据库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DATABASE | SCHEMA [ IF EXISTS 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DATABASE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6894" y="4851560"/>
            <a:ext cx="4104456" cy="13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983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DATABASE school;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0830" y="2509168"/>
            <a:ext cx="7732626" cy="40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467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的语法规范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A852AA-6265-CE2D-66DE-7FA97D34DD46}"/>
              </a:ext>
            </a:extLst>
          </p:cNvPr>
          <p:cNvSpPr/>
          <p:nvPr/>
        </p:nvSpPr>
        <p:spPr>
          <a:xfrm>
            <a:off x="1126654" y="2039386"/>
            <a:ext cx="10657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不区分大小写，但建议关键字大写，表名、列名小写；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每条命令最好用分号结尾；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每条命令根据需要，可以进行缩进或换行；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单行注释：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注释文字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单行注释：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注释文字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多行注释：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注释文字*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1380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91585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296084" y="186331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二、数据库的操作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C2AF19-3831-3955-08B7-C3E335C17E7F}"/>
              </a:ext>
            </a:extLst>
          </p:cNvPr>
          <p:cNvSpPr txBox="1">
            <a:spLocks noChangeArrowheads="1"/>
          </p:cNvSpPr>
          <p:nvPr/>
        </p:nvSpPr>
        <p:spPr>
          <a:xfrm>
            <a:off x="694606" y="1628154"/>
            <a:ext cx="10163880" cy="609816"/>
          </a:xfrm>
          <a:prstGeom prst="rect">
            <a:avLst/>
          </a:prstGeom>
        </p:spPr>
        <p:txBody>
          <a:bodyPr/>
          <a:lstStyle>
            <a:lvl1pPr marL="405206" indent="-405206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7947" indent="-337672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688" indent="-270137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90962" indent="-270137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1238" indent="-270137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1512" indent="-270137" algn="l" defTabSz="10805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1787" indent="-270137" algn="l" defTabSz="10805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52063" indent="-270137" algn="l" defTabSz="10805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2337" indent="-270137" algn="l" defTabSz="10805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数据库是存储数据库对象的容器。这里的数据库对象包括</a:t>
            </a:r>
            <a:r>
              <a:rPr lang="zh-CN" altLang="en-US" sz="2000" b="1" dirty="0">
                <a:solidFill>
                  <a:srgbClr val="FF0000"/>
                </a:solidFill>
              </a:rPr>
              <a:t>表、视图、存储过程、函数、触发器和事件等</a:t>
            </a:r>
            <a:r>
              <a:rPr lang="zh-CN" altLang="en-US" sz="2000" b="1" dirty="0"/>
              <a:t>，其中</a:t>
            </a:r>
            <a:r>
              <a:rPr lang="zh-CN" altLang="en-US" sz="2000" b="1" dirty="0">
                <a:solidFill>
                  <a:srgbClr val="FF0000"/>
                </a:solidFill>
              </a:rPr>
              <a:t>表是最基本的数据对象</a:t>
            </a:r>
            <a:r>
              <a:rPr lang="zh-CN" altLang="en-US" sz="2000" b="1" dirty="0"/>
              <a:t>。必须先创建好数据库，才能创建存放数据库的对象。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B4D1597-679C-015C-077E-08BD408FC162}"/>
              </a:ext>
            </a:extLst>
          </p:cNvPr>
          <p:cNvSpPr txBox="1">
            <a:spLocks noChangeArrowheads="1"/>
          </p:cNvSpPr>
          <p:nvPr/>
        </p:nvSpPr>
        <p:spPr>
          <a:xfrm>
            <a:off x="711324" y="3503919"/>
            <a:ext cx="10163880" cy="609816"/>
          </a:xfrm>
          <a:prstGeom prst="rect">
            <a:avLst/>
          </a:prstGeom>
        </p:spPr>
        <p:txBody>
          <a:bodyPr/>
          <a:lstStyle>
            <a:lvl1pPr marL="405206" indent="-405206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7947" indent="-337672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688" indent="-270137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90962" indent="-270137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1238" indent="-270137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1512" indent="-270137" algn="l" defTabSz="10805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1787" indent="-270137" algn="l" defTabSz="10805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52063" indent="-270137" algn="l" defTabSz="10805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2337" indent="-270137" algn="l" defTabSz="10805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/>
              <a:t>数据库的基本操作包括数据库的</a:t>
            </a:r>
            <a:r>
              <a:rPr lang="zh-CN" altLang="en-US" sz="2000" b="1" dirty="0">
                <a:solidFill>
                  <a:srgbClr val="FF0000"/>
                </a:solidFill>
              </a:rPr>
              <a:t>创建、查看、选择、修改和删除</a:t>
            </a:r>
            <a:r>
              <a:rPr lang="zh-CN" altLang="en-US" sz="20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0362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BE579F-F74F-5B52-D3E1-258CD09EFE85}"/>
              </a:ext>
            </a:extLst>
          </p:cNvPr>
          <p:cNvSpPr/>
          <p:nvPr/>
        </p:nvSpPr>
        <p:spPr>
          <a:xfrm>
            <a:off x="766614" y="1285351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服务端登入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6A0396-0DE4-4F09-B4A9-356E32FFABAE}"/>
              </a:ext>
            </a:extLst>
          </p:cNvPr>
          <p:cNvSpPr txBox="1"/>
          <p:nvPr/>
        </p:nvSpPr>
        <p:spPr>
          <a:xfrm>
            <a:off x="5303118" y="1223796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-u root -p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9F3531-4FC8-1781-5C09-A4DA149B6F96}"/>
              </a:ext>
            </a:extLst>
          </p:cNvPr>
          <p:cNvSpPr/>
          <p:nvPr/>
        </p:nvSpPr>
        <p:spPr>
          <a:xfrm>
            <a:off x="776739" y="2076732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6EB326-2248-E6E8-F954-45003630A9FE}"/>
              </a:ext>
            </a:extLst>
          </p:cNvPr>
          <p:cNvSpPr txBox="1"/>
          <p:nvPr/>
        </p:nvSpPr>
        <p:spPr>
          <a:xfrm>
            <a:off x="5879182" y="2008608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create database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数据库名称；</a:t>
            </a:r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DD19AA-0E48-154D-AA82-F0D994A52589}"/>
              </a:ext>
            </a:extLst>
          </p:cNvPr>
          <p:cNvSpPr/>
          <p:nvPr/>
        </p:nvSpPr>
        <p:spPr>
          <a:xfrm>
            <a:off x="790819" y="2894046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4F7F28-0BAE-6C69-CDE2-5EEA04A1BABB}"/>
              </a:ext>
            </a:extLst>
          </p:cNvPr>
          <p:cNvSpPr txBox="1"/>
          <p:nvPr/>
        </p:nvSpPr>
        <p:spPr>
          <a:xfrm>
            <a:off x="5860201" y="2793420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show databases;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4003FC-8839-F116-DEF0-C432FBDC91BE}"/>
              </a:ext>
            </a:extLst>
          </p:cNvPr>
          <p:cNvSpPr/>
          <p:nvPr/>
        </p:nvSpPr>
        <p:spPr>
          <a:xfrm>
            <a:off x="790819" y="3539023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显示数据库结构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44B272F-E7F3-BCDC-4D95-9966349B5BB9}"/>
              </a:ext>
            </a:extLst>
          </p:cNvPr>
          <p:cNvSpPr txBox="1"/>
          <p:nvPr/>
        </p:nvSpPr>
        <p:spPr>
          <a:xfrm>
            <a:off x="5860201" y="3571663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show create database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数据库名称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;</a:t>
            </a:r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C5B92D-C487-D4F7-0AEA-134DA59A2956}"/>
              </a:ext>
            </a:extLst>
          </p:cNvPr>
          <p:cNvSpPr/>
          <p:nvPr/>
        </p:nvSpPr>
        <p:spPr>
          <a:xfrm>
            <a:off x="790819" y="4366874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选择当前操作的数据库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D32757F-F241-EEA0-592C-0E58BEBBD7C8}"/>
              </a:ext>
            </a:extLst>
          </p:cNvPr>
          <p:cNvSpPr txBox="1"/>
          <p:nvPr/>
        </p:nvSpPr>
        <p:spPr>
          <a:xfrm>
            <a:off x="5840815" y="4330131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use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数据库名称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;</a:t>
            </a:r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36D7594-77BE-CD2F-53F7-66F2BCD96639}"/>
              </a:ext>
            </a:extLst>
          </p:cNvPr>
          <p:cNvSpPr/>
          <p:nvPr/>
        </p:nvSpPr>
        <p:spPr>
          <a:xfrm>
            <a:off x="790819" y="5086105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C4E662F-88ED-6FAA-F620-691C971F77CF}"/>
              </a:ext>
            </a:extLst>
          </p:cNvPr>
          <p:cNvSpPr txBox="1"/>
          <p:nvPr/>
        </p:nvSpPr>
        <p:spPr>
          <a:xfrm>
            <a:off x="5840815" y="5023669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drop database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数据库名称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;</a:t>
            </a:r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766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8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2988" y="923896"/>
            <a:ext cx="10657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系统数据库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2.1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259" y="2303439"/>
            <a:ext cx="4678040" cy="310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7254" y="2303438"/>
            <a:ext cx="3175679" cy="310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187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8573" y="1578074"/>
            <a:ext cx="10657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系统数据库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信息数据库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性能数据库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）样例数据库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用户数据库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2.1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数据库概述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5326" y="2166162"/>
            <a:ext cx="3024336" cy="383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051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12332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语句创建数据库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{ DATABASE | SCHEMA} [ IF NOT EXISTS 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 DEFAULT ] CHARACTER SET [ = 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charset_name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 DEFAULT ] COLLATE [ = 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collation_name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</p:spTree>
    <p:extLst>
      <p:ext uri="{BB962C8B-B14F-4D97-AF65-F5344CB8AC3E}">
        <p14:creationId xmlns:p14="http://schemas.microsoft.com/office/powerpoint/2010/main" val="48881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的学生管理数据库，在创建之前用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NOT EXISTS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先判断数据库是否存在；默认采用简体中文字符集和校对规则。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IF NOT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CHARACTER SET = gb2312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COLLATE = gb2312_chinese_ci;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775" y="3553261"/>
            <a:ext cx="4912205" cy="300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9222" y="3504553"/>
            <a:ext cx="5441939" cy="300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545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的菜单方式创建名为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0790" y="2499489"/>
            <a:ext cx="7848872" cy="405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594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622" y="1111638"/>
            <a:ext cx="3492350" cy="311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9051" y="1079230"/>
            <a:ext cx="3459017" cy="308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30972" y="3664743"/>
            <a:ext cx="7200852" cy="289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22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语句查看数据库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DATABASES | SCHEMAS;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查看当前用户（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）权限下的数据库列表。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DATABASES;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数据库的操作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9262" y="2781722"/>
            <a:ext cx="3168352" cy="27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613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14464</TotalTime>
  <Words>714</Words>
  <Application>Microsoft Macintosh PowerPoint</Application>
  <PresentationFormat>自定义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ChrIsh</dc:creator>
  <cp:lastModifiedBy>li wen</cp:lastModifiedBy>
  <cp:revision>541</cp:revision>
  <cp:lastPrinted>2020-03-17T02:29:23Z</cp:lastPrinted>
  <dcterms:created xsi:type="dcterms:W3CDTF">2014-10-15T02:21:11Z</dcterms:created>
  <dcterms:modified xsi:type="dcterms:W3CDTF">2024-02-26T09:17:57Z</dcterms:modified>
</cp:coreProperties>
</file>