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sldIdLst>
    <p:sldId id="1058" r:id="rId3"/>
    <p:sldId id="1097" r:id="rId5"/>
    <p:sldId id="1100" r:id="rId6"/>
    <p:sldId id="1101" r:id="rId7"/>
    <p:sldId id="1099" r:id="rId8"/>
    <p:sldId id="1103" r:id="rId9"/>
    <p:sldId id="1104" r:id="rId10"/>
    <p:sldId id="1102" r:id="rId11"/>
    <p:sldId id="1105" r:id="rId12"/>
    <p:sldId id="1127" r:id="rId13"/>
    <p:sldId id="1107" r:id="rId14"/>
    <p:sldId id="1108" r:id="rId15"/>
    <p:sldId id="1106" r:id="rId16"/>
    <p:sldId id="1126" r:id="rId17"/>
    <p:sldId id="1109" r:id="rId18"/>
    <p:sldId id="1111" r:id="rId19"/>
    <p:sldId id="1110" r:id="rId20"/>
    <p:sldId id="1113" r:id="rId21"/>
    <p:sldId id="1132" r:id="rId22"/>
    <p:sldId id="1131" r:id="rId23"/>
    <p:sldId id="520" r:id="rId24"/>
    <p:sldId id="522" r:id="rId25"/>
    <p:sldId id="523" r:id="rId26"/>
    <p:sldId id="536" r:id="rId27"/>
    <p:sldId id="1116" r:id="rId28"/>
    <p:sldId id="1115" r:id="rId29"/>
    <p:sldId id="1119" r:id="rId30"/>
    <p:sldId id="1118" r:id="rId31"/>
    <p:sldId id="1117" r:id="rId32"/>
    <p:sldId id="1121" r:id="rId33"/>
    <p:sldId id="1122" r:id="rId34"/>
    <p:sldId id="1123" r:id="rId35"/>
    <p:sldId id="1130" r:id="rId36"/>
  </p:sldIdLst>
  <p:sldSz cx="12190095" cy="6859270"/>
  <p:notesSz cx="6760845" cy="9942195"/>
  <p:custDataLst>
    <p:tags r:id="rId4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03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07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205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60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01290" algn="l" defTabSz="10807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41675" algn="l" defTabSz="10807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782060" algn="l" defTabSz="10807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22445" algn="l" defTabSz="10807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CD"/>
    <a:srgbClr val="EAEAEA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4349" autoAdjust="0"/>
  </p:normalViewPr>
  <p:slideViewPr>
    <p:cSldViewPr>
      <p:cViewPr varScale="1">
        <p:scale>
          <a:sx n="58" d="100"/>
          <a:sy n="58" d="100"/>
        </p:scale>
        <p:origin x="224" y="864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2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385" indent="0">
              <a:buNone/>
              <a:defRPr sz="3300"/>
            </a:lvl2pPr>
            <a:lvl3pPr marL="1080770" indent="0">
              <a:buNone/>
              <a:defRPr sz="2800"/>
            </a:lvl3pPr>
            <a:lvl4pPr marL="1620520" indent="0">
              <a:buNone/>
              <a:defRPr sz="2400"/>
            </a:lvl4pPr>
            <a:lvl5pPr marL="2160905" indent="0">
              <a:buNone/>
              <a:defRPr sz="2400"/>
            </a:lvl5pPr>
            <a:lvl6pPr marL="2701290" indent="0">
              <a:buNone/>
              <a:defRPr sz="2400"/>
            </a:lvl6pPr>
            <a:lvl7pPr marL="3241675" indent="0">
              <a:buNone/>
              <a:defRPr sz="2400"/>
            </a:lvl7pPr>
            <a:lvl8pPr marL="3782060" indent="0">
              <a:buNone/>
              <a:defRPr sz="2400"/>
            </a:lvl8pPr>
            <a:lvl9pPr marL="432244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385" indent="0">
              <a:buNone/>
              <a:defRPr sz="1500"/>
            </a:lvl2pPr>
            <a:lvl3pPr marL="1080770" indent="0">
              <a:buNone/>
              <a:defRPr sz="1200"/>
            </a:lvl3pPr>
            <a:lvl4pPr marL="1620520" indent="0">
              <a:buNone/>
              <a:defRPr sz="1100"/>
            </a:lvl4pPr>
            <a:lvl5pPr marL="2160905" indent="0">
              <a:buNone/>
              <a:defRPr sz="1100"/>
            </a:lvl5pPr>
            <a:lvl6pPr marL="2701290" indent="0">
              <a:buNone/>
              <a:defRPr sz="1100"/>
            </a:lvl6pPr>
            <a:lvl7pPr marL="3241675" indent="0">
              <a:buNone/>
              <a:defRPr sz="1100"/>
            </a:lvl7pPr>
            <a:lvl8pPr marL="3782060" indent="0">
              <a:buNone/>
              <a:defRPr sz="1100"/>
            </a:lvl8pPr>
            <a:lvl9pPr marL="432244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3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7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0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2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385" indent="0">
              <a:buNone/>
              <a:defRPr sz="2400" b="1"/>
            </a:lvl2pPr>
            <a:lvl3pPr marL="1080770" indent="0">
              <a:buNone/>
              <a:defRPr sz="2100" b="1"/>
            </a:lvl3pPr>
            <a:lvl4pPr marL="1620520" indent="0">
              <a:buNone/>
              <a:defRPr sz="1900" b="1"/>
            </a:lvl4pPr>
            <a:lvl5pPr marL="2160905" indent="0">
              <a:buNone/>
              <a:defRPr sz="1900" b="1"/>
            </a:lvl5pPr>
            <a:lvl6pPr marL="2701290" indent="0">
              <a:buNone/>
              <a:defRPr sz="1900" b="1"/>
            </a:lvl6pPr>
            <a:lvl7pPr marL="3241675" indent="0">
              <a:buNone/>
              <a:defRPr sz="1900" b="1"/>
            </a:lvl7pPr>
            <a:lvl8pPr marL="3782060" indent="0">
              <a:buNone/>
              <a:defRPr sz="1900" b="1"/>
            </a:lvl8pPr>
            <a:lvl9pPr marL="432244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385" indent="0">
              <a:buNone/>
              <a:defRPr sz="2400" b="1"/>
            </a:lvl2pPr>
            <a:lvl3pPr marL="1080770" indent="0">
              <a:buNone/>
              <a:defRPr sz="2100" b="1"/>
            </a:lvl3pPr>
            <a:lvl4pPr marL="1620520" indent="0">
              <a:buNone/>
              <a:defRPr sz="1900" b="1"/>
            </a:lvl4pPr>
            <a:lvl5pPr marL="2160905" indent="0">
              <a:buNone/>
              <a:defRPr sz="1900" b="1"/>
            </a:lvl5pPr>
            <a:lvl6pPr marL="2701290" indent="0">
              <a:buNone/>
              <a:defRPr sz="1900" b="1"/>
            </a:lvl6pPr>
            <a:lvl7pPr marL="3241675" indent="0">
              <a:buNone/>
              <a:defRPr sz="1900" b="1"/>
            </a:lvl7pPr>
            <a:lvl8pPr marL="3782060" indent="0">
              <a:buNone/>
              <a:defRPr sz="1900" b="1"/>
            </a:lvl8pPr>
            <a:lvl9pPr marL="432244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385" indent="0">
              <a:buNone/>
              <a:defRPr sz="1500"/>
            </a:lvl2pPr>
            <a:lvl3pPr marL="1080770" indent="0">
              <a:buNone/>
              <a:defRPr sz="1200"/>
            </a:lvl3pPr>
            <a:lvl4pPr marL="1620520" indent="0">
              <a:buNone/>
              <a:defRPr sz="1100"/>
            </a:lvl4pPr>
            <a:lvl5pPr marL="2160905" indent="0">
              <a:buNone/>
              <a:defRPr sz="1100"/>
            </a:lvl5pPr>
            <a:lvl6pPr marL="2701290" indent="0">
              <a:buNone/>
              <a:defRPr sz="1100"/>
            </a:lvl6pPr>
            <a:lvl7pPr marL="3241675" indent="0">
              <a:buNone/>
              <a:defRPr sz="1100"/>
            </a:lvl7pPr>
            <a:lvl8pPr marL="3782060" indent="0">
              <a:buNone/>
              <a:defRPr sz="1100"/>
            </a:lvl8pPr>
            <a:lvl9pPr marL="432244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038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8077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2052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6090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05130" indent="-40513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8205" indent="-33782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45" indent="-2698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1030" indent="-2698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415" indent="-2698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indent="-269875" algn="l" defTabSz="1080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550" indent="-269875" algn="l" defTabSz="1080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1935" indent="-269875" algn="l" defTabSz="1080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20" indent="-269875" algn="l" defTabSz="1080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385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77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52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905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29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75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206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445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093" y="1433188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334566" y="2205658"/>
            <a:ext cx="11321331" cy="19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数据库的操作、字符集和存储引擎</a:t>
            </a:r>
            <a:endParaRPr lang="zh-CN" alt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9145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中，可以在“导航窗格”中看到该服务器的数据库列表。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语句选择数据库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，选择名为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4926" y="4581922"/>
            <a:ext cx="3888432" cy="119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198662" y="1821709"/>
            <a:ext cx="5256584" cy="229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519142" y="4195078"/>
            <a:ext cx="5688632" cy="2487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409" y="1561521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语句修改数据库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{ DATABASE | SCHEMA} [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DEFAULT ] CHARACTER SET [ = 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charset_name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 DEFAULT ] COLLATE [ = 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collation_name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数据库的字符集为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DATABASE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 SET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59002" y="3597245"/>
            <a:ext cx="3672408" cy="183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460375" y="1815835"/>
            <a:ext cx="6046195" cy="264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095206" y="3721768"/>
            <a:ext cx="5184576" cy="272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4023" y="1705077"/>
            <a:ext cx="3689417" cy="330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1310" y="1629594"/>
            <a:ext cx="3689417" cy="3301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DATABASE | SCHEMA [ IF EXISTS 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DATABASE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286894" y="4851560"/>
            <a:ext cx="4104456" cy="13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DATABASE school;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10830" y="2509168"/>
            <a:ext cx="7732626" cy="40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的语法规范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6654" y="2039386"/>
            <a:ext cx="10657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不区分大小写，但建议关键字大写，表名、列名小写；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每条命令最好用分号结尾；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每条命令根据需要，可以进行缩进或换行；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单行注释：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注释文字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单行注释：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注释文字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多行注释：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注释文字*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-1" y="91585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296084" y="186331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二、数据库的操作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694606" y="1628154"/>
            <a:ext cx="10163880" cy="609816"/>
          </a:xfrm>
          <a:prstGeom prst="rect">
            <a:avLst/>
          </a:prstGeom>
        </p:spPr>
        <p:txBody>
          <a:bodyPr/>
          <a:lstStyle>
            <a:lvl1pPr marL="405130" indent="-40513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8205" indent="-33782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645" indent="-2698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91030" indent="-2698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1415" indent="-2698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1800" indent="-269875" algn="l" defTabSz="10807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1550" indent="-269875" algn="l" defTabSz="10807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51935" indent="-269875" algn="l" defTabSz="10807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2320" indent="-269875" algn="l" defTabSz="10807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数据库是存储数据库对象的容器。这里的数据库对象包括</a:t>
            </a:r>
            <a:r>
              <a:rPr lang="zh-CN" altLang="en-US" sz="2000" b="1" dirty="0">
                <a:solidFill>
                  <a:srgbClr val="FF0000"/>
                </a:solidFill>
              </a:rPr>
              <a:t>表、视图、存储过程、函数、触发器和事件等</a:t>
            </a:r>
            <a:r>
              <a:rPr lang="zh-CN" altLang="en-US" sz="2000" b="1" dirty="0"/>
              <a:t>，其中</a:t>
            </a:r>
            <a:r>
              <a:rPr lang="zh-CN" altLang="en-US" sz="2000" b="1" dirty="0">
                <a:solidFill>
                  <a:srgbClr val="FF0000"/>
                </a:solidFill>
              </a:rPr>
              <a:t>表是最基本的数据对象</a:t>
            </a:r>
            <a:r>
              <a:rPr lang="zh-CN" altLang="en-US" sz="2000" b="1" dirty="0"/>
              <a:t>。必须先创建好数据库，才能创建存放数据库的对象。</a:t>
            </a:r>
            <a:endParaRPr lang="zh-CN" altLang="en-US" sz="2000" b="1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711324" y="3503919"/>
            <a:ext cx="10163880" cy="609816"/>
          </a:xfrm>
          <a:prstGeom prst="rect">
            <a:avLst/>
          </a:prstGeom>
        </p:spPr>
        <p:txBody>
          <a:bodyPr/>
          <a:lstStyle>
            <a:lvl1pPr marL="405130" indent="-40513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8205" indent="-33782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50645" indent="-2698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91030" indent="-2698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1415" indent="-269875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1800" indent="-269875" algn="l" defTabSz="10807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11550" indent="-269875" algn="l" defTabSz="10807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51935" indent="-269875" algn="l" defTabSz="10807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92320" indent="-269875" algn="l" defTabSz="10807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数据库的基本操作包括数据库的</a:t>
            </a:r>
            <a:r>
              <a:rPr lang="zh-CN" altLang="en-US" sz="2000" b="1" dirty="0">
                <a:solidFill>
                  <a:srgbClr val="FF0000"/>
                </a:solidFill>
              </a:rPr>
              <a:t>创建、查看、选择、修改和删除</a:t>
            </a:r>
            <a:r>
              <a:rPr lang="zh-CN" altLang="en-US" sz="2000" b="1" dirty="0"/>
              <a:t>。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6614" y="1285351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服务端登入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03118" y="1223796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-u root -p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6739" y="2076732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9182" y="2008608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create database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数据库名称；</a:t>
            </a:r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0819" y="2894046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60201" y="2793420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show databases;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0819" y="3539023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显示数据库结构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60201" y="3571663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show create database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数据库名称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;</a:t>
            </a:r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90819" y="4366874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选择当前操作的数据库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840815" y="4330131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use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数据库名称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;</a:t>
            </a:r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0819" y="5086105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40815" y="5023669"/>
            <a:ext cx="8473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drop database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数据库名称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;</a:t>
            </a:r>
            <a:r>
              <a:rPr lang="en-US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8" grpId="0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54646" y="1444883"/>
            <a:ext cx="104126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字符（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Character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）是人类语言最小的表义符号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，例如‘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A’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、‘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B’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等。给定一系列字符，对每个字符赋予一个数值，用数值来代表对应的字符，这个数值就是字符的编码（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Character Encoding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）。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sym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给定一系列字符并赋予对应的编码后，所有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这些“字符和编码对”组成的集合就是字符集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(Character Set)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楷体_GB2312" pitchFamily="49" charset="-122"/>
              </a:rPr>
              <a:t>。 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  <a:sym typeface="楷体_GB2312" pitchFamily="49" charset="-122"/>
            </a:endParaRPr>
          </a:p>
        </p:txBody>
      </p:sp>
      <p:sp>
        <p:nvSpPr>
          <p:cNvPr id="261122" name="TextBox 33"/>
          <p:cNvSpPr>
            <a:spLocks noChangeArrowheads="1"/>
          </p:cNvSpPr>
          <p:nvPr/>
        </p:nvSpPr>
        <p:spPr bwMode="auto">
          <a:xfrm>
            <a:off x="1741261" y="155209"/>
            <a:ext cx="8780907" cy="70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0000"/>
                </a:solidFill>
                <a:latin typeface="楷体" panose="02010609060101010101" pitchFamily="49" charset="-122"/>
                <a:ea typeface="楷体_GB2312" pitchFamily="49" charset="-122"/>
              </a:rPr>
              <a:t>字符集及字符序概念</a:t>
            </a:r>
            <a:endParaRPr lang="zh-CN" altLang="en-US" sz="4000" b="1">
              <a:solidFill>
                <a:srgbClr val="000000"/>
              </a:solidFill>
              <a:latin typeface="楷体" panose="02010609060101010101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1525389" y="1321431"/>
            <a:ext cx="10393596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字符序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(Collation)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是指在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同一字符集内字符之间的比较规则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。一个字符集包含多种字符序，每个字符序唯一对应一种字符集。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MySQL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字符序命名规则是：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以字符序对应的字符集名称开头，以国家名居中（或以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general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居中），以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ci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cs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bin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结尾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gb2312_chinese_ci              utf8_general_ci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ci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表示大小写不敏感，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cs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表示大小写敏感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bin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表示按二进制编码值比较。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2146" name="TextBox 33"/>
          <p:cNvSpPr>
            <a:spLocks noChangeArrowheads="1"/>
          </p:cNvSpPr>
          <p:nvPr/>
        </p:nvSpPr>
        <p:spPr bwMode="auto">
          <a:xfrm>
            <a:off x="1741261" y="155209"/>
            <a:ext cx="8780907" cy="70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4000" b="1">
                <a:solidFill>
                  <a:srgbClr val="000000"/>
                </a:solidFill>
                <a:latin typeface="楷体" panose="02010609060101010101" pitchFamily="49" charset="-122"/>
                <a:ea typeface="楷体_GB2312" pitchFamily="49" charset="-122"/>
              </a:rPr>
              <a:t>字符集及字符序概念</a:t>
            </a:r>
            <a:endParaRPr lang="zh-CN" altLang="en-US" sz="4000" b="1">
              <a:solidFill>
                <a:srgbClr val="000000"/>
              </a:solidFill>
              <a:latin typeface="楷体" panose="02010609060101010101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766615" y="1540048"/>
            <a:ext cx="989841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MySQL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命令</a:t>
            </a:r>
            <a:r>
              <a:rPr lang="en-US" altLang="zh-CN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show character set (</a:t>
            </a:r>
            <a:r>
              <a:rPr lang="zh-CN" altLang="en-US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GB" altLang="zh-CN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select * from </a:t>
            </a:r>
            <a:r>
              <a:rPr lang="en-GB" altLang="zh-CN" sz="3200" b="1" dirty="0" err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information_schema.character_sets</a:t>
            </a:r>
            <a:r>
              <a:rPr lang="en-US" altLang="zh-CN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200" b="1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即可查看</a:t>
            </a:r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当前</a:t>
            </a:r>
            <a:r>
              <a:rPr lang="en-US" altLang="zh-CN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MySQL</a:t>
            </a:r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服务实例支持的字符集、字符集默认的字符序以及字符集占用的最大字节长度等信息 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latin1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支持西欧字符、希腊字符等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gbk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支持中文简体字符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big5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支持中文繁体字符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utf8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几乎支持世界所有国家的字符。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3170" name="TextBox 33"/>
          <p:cNvSpPr>
            <a:spLocks noChangeArrowheads="1"/>
          </p:cNvSpPr>
          <p:nvPr/>
        </p:nvSpPr>
        <p:spPr bwMode="auto">
          <a:xfrm>
            <a:off x="1741261" y="155209"/>
            <a:ext cx="8780907" cy="70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solidFill>
                  <a:srgbClr val="000000"/>
                </a:solidFill>
                <a:latin typeface="楷体" panose="02010609060101010101" pitchFamily="49" charset="-122"/>
                <a:ea typeface="楷体_GB2312" pitchFamily="49" charset="-122"/>
              </a:rPr>
              <a:t>MySQL</a:t>
            </a:r>
            <a:r>
              <a:rPr lang="zh-CN" altLang="en-US" sz="4000" b="1">
                <a:solidFill>
                  <a:srgbClr val="000000"/>
                </a:solidFill>
                <a:latin typeface="楷体" panose="02010609060101010101" pitchFamily="49" charset="-122"/>
                <a:ea typeface="楷体_GB2312" pitchFamily="49" charset="-122"/>
              </a:rPr>
              <a:t>字符集及字符序</a:t>
            </a:r>
            <a:endParaRPr lang="zh-CN" altLang="en-US" sz="4000" b="1">
              <a:solidFill>
                <a:srgbClr val="000000"/>
              </a:solidFill>
              <a:latin typeface="楷体" panose="02010609060101010101" pitchFamily="49" charset="-122"/>
              <a:ea typeface="楷体_GB2312" pitchFamily="49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2075034" y="3003150"/>
            <a:ext cx="7281571" cy="77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52"/>
          <p:cNvSpPr>
            <a:spLocks noChangeArrowheads="1"/>
          </p:cNvSpPr>
          <p:nvPr/>
        </p:nvSpPr>
        <p:spPr bwMode="auto">
          <a:xfrm>
            <a:off x="-1" y="67840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 MySQL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的字符集和校对规则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769837" y="2279008"/>
            <a:ext cx="11022165" cy="255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建议：</a:t>
            </a:r>
            <a:endParaRPr lang="en-US" altLang="zh-CN" sz="3200" b="1" dirty="0">
              <a:solidFill>
                <a:srgbClr val="8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要处理各种各样的文字或者发布到使用不同语言的国家或地区，建议选择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utf8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数据库只需要支持中文简体字符，选择</a:t>
            </a:r>
            <a:r>
              <a:rPr lang="en-US" altLang="zh-CN" sz="32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gbk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应用主要处理英文字符，仅有少量汉字，建议选择</a:t>
            </a:r>
            <a:r>
              <a:rPr lang="en-US" altLang="zh-CN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utf8</a:t>
            </a:r>
            <a:endParaRPr lang="zh-CN" altLang="en-US" sz="32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4194" name="TextBox 33"/>
          <p:cNvSpPr>
            <a:spLocks noChangeArrowheads="1"/>
          </p:cNvSpPr>
          <p:nvPr/>
        </p:nvSpPr>
        <p:spPr bwMode="auto">
          <a:xfrm>
            <a:off x="1741261" y="155209"/>
            <a:ext cx="8780907" cy="70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28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4000" b="1">
                <a:solidFill>
                  <a:srgbClr val="000000"/>
                </a:solidFill>
                <a:latin typeface="楷体" panose="02010609060101010101" pitchFamily="49" charset="-122"/>
                <a:ea typeface="楷体_GB2312" pitchFamily="49" charset="-122"/>
              </a:rPr>
              <a:t>MySQL</a:t>
            </a:r>
            <a:r>
              <a:rPr lang="zh-CN" altLang="en-US" sz="4000" b="1">
                <a:solidFill>
                  <a:srgbClr val="000000"/>
                </a:solidFill>
                <a:latin typeface="楷体" panose="02010609060101010101" pitchFamily="49" charset="-122"/>
                <a:ea typeface="楷体_GB2312" pitchFamily="49" charset="-122"/>
              </a:rPr>
              <a:t>字符集及字符序</a:t>
            </a:r>
            <a:endParaRPr lang="zh-CN" altLang="en-US" sz="4000" b="1">
              <a:solidFill>
                <a:srgbClr val="000000"/>
              </a:solidFill>
              <a:latin typeface="楷体" panose="02010609060101010101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当前字符集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VARIABLES LIKE '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character_set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%';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的字符集和校对规则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1054646" y="2658231"/>
            <a:ext cx="9145016" cy="378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5" y="1113022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查看数据库的字符集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DATABASE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数据库的字符集。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DATABASE world;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的字符集和校对规则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3762" y="3861843"/>
            <a:ext cx="19362100" cy="33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查看表的字符集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GB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表的字符集。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</a:t>
            </a:r>
            <a:r>
              <a:rPr lang="en-GB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stu_1.student1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的字符集和校对规则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的校对规则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COLLATION LIKE '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字符集名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%';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字符集的校对规则。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COLLATION LIKE '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gbk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%';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2.3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的字符集和校对规则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1402" y="3213770"/>
            <a:ext cx="10067608" cy="323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存储引擎的概念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常用的存储引擎的种类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的存储引擎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2988" y="923896"/>
            <a:ext cx="1065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4259" y="2303439"/>
            <a:ext cx="4678040" cy="310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7254" y="2303438"/>
            <a:ext cx="3175679" cy="310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存储引擎的操作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查看默认的存储引擎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VARIABLES LIKE 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default_storage_engine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查看支持的存储引擎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ENGINES;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的存储引擎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975" y="1208742"/>
            <a:ext cx="106571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命令行客户端程序登陆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服务器，查看所安装版本默认存储引擎和支持的存储引擎。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-u root –p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&gt;SHOW VARIABLES LIKE '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default_storage_engine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&gt;SHOW engines;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的存储引擎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622" y="1231630"/>
            <a:ext cx="9133465" cy="393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74587" y="2961311"/>
            <a:ext cx="12354440" cy="368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2775" y="1285351"/>
            <a:ext cx="115776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&gt;SHOW VARIABLES LIKE 'have%';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的存储引擎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22998" y="1902126"/>
            <a:ext cx="4464496" cy="454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将已存在表的存储引擎修改成其他的存储引擎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例如，将表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的存储引擎从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student engine =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的存储引擎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88573" y="1578074"/>
            <a:ext cx="10657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information_schema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performance_schema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）样例数据库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2.1  MySQL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175326" y="2166162"/>
            <a:ext cx="3024336" cy="3834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12332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{ DATABASE | SCHEMA} [ IF NOT EXISTS 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 DEFAULT ] CHARACTER SET [ = 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charset_name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[ DEFAULT ] COLLATE [ = ] </a:t>
            </a:r>
            <a:r>
              <a:rPr lang="en-US" altLang="zh-CN" sz="22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collation_name</a:t>
            </a:r>
            <a:r>
              <a:rPr lang="en-US" altLang="zh-CN" sz="2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];</a:t>
            </a:r>
            <a:endParaRPr lang="en-US" altLang="zh-CN" sz="2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创建一个名为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的学生管理数据库，在创建之前用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NOT EXISTS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先判断数据库是否存在；默认采用简体中文字符集和校对规则。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DATABASE IF NOT EXISTS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CHARACTER SET = gb2312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COLLATE = gb2312_chinese_ci;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12775" y="3553261"/>
            <a:ext cx="4912205" cy="300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239222" y="3504553"/>
            <a:ext cx="5441939" cy="300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的菜单方式创建名为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50790" y="2499489"/>
            <a:ext cx="7848872" cy="4055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622" y="1111638"/>
            <a:ext cx="3492350" cy="311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9051" y="1079230"/>
            <a:ext cx="3459017" cy="308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0972" y="3664743"/>
            <a:ext cx="7200852" cy="289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语句查看数据库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DATABASES | SCHEMAS;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查看当前用户（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）权限下的数据库列表。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DATABASES;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599262" y="2781722"/>
            <a:ext cx="3168352" cy="27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a9b2701c-0642-42fe-b2a7-0a6d855b9710"/>
  <p:tag name="COMMONDATA" val="eyJoZGlkIjoiYmY4Y2Q5NjQwMzE0MGE5ZmM5MTI0NmVmZGJkYTU2O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3577</Words>
  <Application>WPS 演示</Application>
  <PresentationFormat>自定义</PresentationFormat>
  <Paragraphs>311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</vt:lpstr>
      <vt:lpstr>Century Gothic</vt:lpstr>
      <vt:lpstr>Arial Unicode MS</vt:lpstr>
      <vt:lpstr>楷体_GB2312</vt:lpstr>
      <vt:lpstr>新宋体</vt:lpstr>
      <vt:lpstr>Times New Roman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好啊</cp:lastModifiedBy>
  <cp:revision>548</cp:revision>
  <cp:lastPrinted>2020-03-17T02:29:00Z</cp:lastPrinted>
  <dcterms:created xsi:type="dcterms:W3CDTF">2014-10-15T02:21:00Z</dcterms:created>
  <dcterms:modified xsi:type="dcterms:W3CDTF">2024-03-11T07:10:04Z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24A768A5FA584D919A8C37A316FA4A9B</vt:lpwstr>
  </property>
  <property fmtid="{D5CDD505-2E9C-101B-9397-08002B2CF9AE}" pid="3" name="KSOProductBuildVer">
    <vt:lpwstr>2052-11.1.0.12358</vt:lpwstr>
  </property>
</Properties>
</file>