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0"/>
  </p:notesMasterIdLst>
  <p:sldIdLst>
    <p:sldId id="1058" r:id="rId2"/>
    <p:sldId id="1006" r:id="rId3"/>
    <p:sldId id="1095" r:id="rId4"/>
    <p:sldId id="1096" r:id="rId5"/>
    <p:sldId id="1181" r:id="rId6"/>
    <p:sldId id="1182" r:id="rId7"/>
    <p:sldId id="1183" r:id="rId8"/>
    <p:sldId id="1097" r:id="rId9"/>
    <p:sldId id="1184" r:id="rId10"/>
    <p:sldId id="1185" r:id="rId11"/>
    <p:sldId id="1100" r:id="rId12"/>
    <p:sldId id="1186" r:id="rId13"/>
    <p:sldId id="1101" r:id="rId14"/>
    <p:sldId id="1102" r:id="rId15"/>
    <p:sldId id="1103" r:id="rId16"/>
    <p:sldId id="1104" r:id="rId17"/>
    <p:sldId id="1108" r:id="rId18"/>
    <p:sldId id="1106" r:id="rId19"/>
    <p:sldId id="1109" r:id="rId20"/>
    <p:sldId id="1105" r:id="rId21"/>
    <p:sldId id="1111" r:id="rId22"/>
    <p:sldId id="1110" r:id="rId23"/>
    <p:sldId id="1112" r:id="rId24"/>
    <p:sldId id="1113" r:id="rId25"/>
    <p:sldId id="1114" r:id="rId26"/>
    <p:sldId id="1116" r:id="rId27"/>
    <p:sldId id="1117" r:id="rId28"/>
    <p:sldId id="1118" r:id="rId29"/>
    <p:sldId id="482" r:id="rId30"/>
    <p:sldId id="481" r:id="rId31"/>
    <p:sldId id="485" r:id="rId32"/>
    <p:sldId id="483" r:id="rId33"/>
    <p:sldId id="1123" r:id="rId34"/>
    <p:sldId id="1120" r:id="rId35"/>
    <p:sldId id="1121" r:id="rId36"/>
    <p:sldId id="1122" r:id="rId37"/>
    <p:sldId id="1126" r:id="rId38"/>
    <p:sldId id="1191" r:id="rId39"/>
    <p:sldId id="1192" r:id="rId40"/>
    <p:sldId id="1177" r:id="rId41"/>
    <p:sldId id="1127" r:id="rId42"/>
    <p:sldId id="1131" r:id="rId43"/>
    <p:sldId id="1132" r:id="rId44"/>
    <p:sldId id="1128" r:id="rId45"/>
    <p:sldId id="1176" r:id="rId46"/>
    <p:sldId id="1133" r:id="rId47"/>
    <p:sldId id="1130" r:id="rId48"/>
    <p:sldId id="1129" r:id="rId49"/>
    <p:sldId id="1135" r:id="rId50"/>
    <p:sldId id="1136" r:id="rId51"/>
    <p:sldId id="1168" r:id="rId52"/>
    <p:sldId id="1137" r:id="rId53"/>
    <p:sldId id="1138" r:id="rId54"/>
    <p:sldId id="1187" r:id="rId55"/>
    <p:sldId id="1139" r:id="rId56"/>
    <p:sldId id="1188" r:id="rId57"/>
    <p:sldId id="1141" r:id="rId58"/>
    <p:sldId id="1169" r:id="rId59"/>
    <p:sldId id="1140" r:id="rId60"/>
    <p:sldId id="1142" r:id="rId61"/>
    <p:sldId id="1189" r:id="rId62"/>
    <p:sldId id="1143" r:id="rId63"/>
    <p:sldId id="1190" r:id="rId64"/>
    <p:sldId id="1144" r:id="rId65"/>
    <p:sldId id="1147" r:id="rId66"/>
    <p:sldId id="1146" r:id="rId67"/>
    <p:sldId id="1145" r:id="rId68"/>
    <p:sldId id="1148" r:id="rId69"/>
    <p:sldId id="1151" r:id="rId70"/>
    <p:sldId id="1152" r:id="rId71"/>
    <p:sldId id="1157" r:id="rId72"/>
    <p:sldId id="1178" r:id="rId73"/>
    <p:sldId id="1161" r:id="rId74"/>
    <p:sldId id="1166" r:id="rId75"/>
    <p:sldId id="1194" r:id="rId76"/>
    <p:sldId id="1193" r:id="rId77"/>
    <p:sldId id="1195" r:id="rId78"/>
    <p:sldId id="904" r:id="rId79"/>
  </p:sldIdLst>
  <p:sldSz cx="12190413" cy="6859588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0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0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20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610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0137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4165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78192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2220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39A3CD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 autoAdjust="0"/>
    <p:restoredTop sz="95173" autoAdjust="0"/>
  </p:normalViewPr>
  <p:slideViewPr>
    <p:cSldViewPr>
      <p:cViewPr varScale="1">
        <p:scale>
          <a:sx n="49" d="100"/>
          <a:sy n="49" d="100"/>
        </p:scale>
        <p:origin x="208" y="1264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2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5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9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1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60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97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05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24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53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7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47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06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42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85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46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62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75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26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50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65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39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77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66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15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5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80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91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91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91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369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355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560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052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65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773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4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3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978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962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98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826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778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362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066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46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377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0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51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93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545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286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58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141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346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221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220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646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266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43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987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299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870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828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179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733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283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79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274" indent="0">
              <a:buNone/>
              <a:defRPr sz="3300"/>
            </a:lvl2pPr>
            <a:lvl3pPr marL="1080550" indent="0">
              <a:buNone/>
              <a:defRPr sz="2800"/>
            </a:lvl3pPr>
            <a:lvl4pPr marL="1620825" indent="0">
              <a:buNone/>
              <a:defRPr sz="2400"/>
            </a:lvl4pPr>
            <a:lvl5pPr marL="2161099" indent="0">
              <a:buNone/>
              <a:defRPr sz="2400"/>
            </a:lvl5pPr>
            <a:lvl6pPr marL="2701375" indent="0">
              <a:buNone/>
              <a:defRPr sz="2400"/>
            </a:lvl6pPr>
            <a:lvl7pPr marL="3241650" indent="0">
              <a:buNone/>
              <a:defRPr sz="2400"/>
            </a:lvl7pPr>
            <a:lvl8pPr marL="3781925" indent="0">
              <a:buNone/>
              <a:defRPr sz="2400"/>
            </a:lvl8pPr>
            <a:lvl9pPr marL="432220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9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4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8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1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1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402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8055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62082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161099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5206" indent="-40520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7947" indent="-33767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8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962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23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80474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190550" y="1407622"/>
            <a:ext cx="11321331" cy="19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表的操作和</a:t>
            </a:r>
            <a:endParaRPr lang="en-US" altLang="zh-CN" sz="5999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数据的完整性约束</a:t>
            </a:r>
          </a:p>
        </p:txBody>
      </p:sp>
    </p:spTree>
    <p:extLst>
      <p:ext uri="{BB962C8B-B14F-4D97-AF65-F5344CB8AC3E}">
        <p14:creationId xmlns:p14="http://schemas.microsoft.com/office/powerpoint/2010/main" val="334658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536BAC0-F6E0-D6DE-40C6-B4FBAB688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60753"/>
              </p:ext>
            </p:extLst>
          </p:nvPr>
        </p:nvGraphicFramePr>
        <p:xfrm>
          <a:off x="460375" y="2405077"/>
          <a:ext cx="10531379" cy="288312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30375">
                  <a:extLst>
                    <a:ext uri="{9D8B030D-6E8A-4147-A177-3AD203B41FA5}">
                      <a16:colId xmlns:a16="http://schemas.microsoft.com/office/drawing/2014/main" val="71637722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72890290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2550969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915821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97893344"/>
                    </a:ext>
                  </a:extLst>
                </a:gridCol>
                <a:gridCol w="1152132">
                  <a:extLst>
                    <a:ext uri="{9D8B030D-6E8A-4147-A177-3AD203B41FA5}">
                      <a16:colId xmlns:a16="http://schemas.microsoft.com/office/drawing/2014/main" val="429175591"/>
                    </a:ext>
                  </a:extLst>
                </a:gridCol>
              </a:tblGrid>
              <a:tr h="10848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写法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0550" rtl="0" eaLnBrk="1" latinLnBrk="0" hangingPunct="1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的意思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0550" rtl="0" eaLnBrk="1" latinLnBrk="0" hangingPunct="1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0550" rtl="0" eaLnBrk="1" latinLnBrk="0" hangingPunct="1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空间耗费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0550" rtl="0" eaLnBrk="1" latinLnBrk="0" hangingPunct="1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4660"/>
                  </a:ext>
                </a:extLst>
              </a:tr>
              <a:tr h="777953"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0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(M)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最大字符数，可以省略，默认为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固定长度的字符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比较耗费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28103"/>
                  </a:ext>
                </a:extLst>
              </a:tr>
              <a:tr h="777953">
                <a:tc>
                  <a:txBody>
                    <a:bodyPr/>
                    <a:lstStyle/>
                    <a:p>
                      <a:pPr marL="0" algn="l" defTabSz="1080550" rtl="0" eaLnBrk="1" latinLnBrk="0" hangingPunct="1"/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0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(M)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0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最大字符数，不可以省略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可变长度的字符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比较节省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86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日期和时间类型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1" y="2176912"/>
            <a:ext cx="11714866" cy="34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65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timestamp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datetime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FA559B-F5A1-15EC-9061-3E81808D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1835335"/>
            <a:ext cx="8892015" cy="45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44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694606" y="1167664"/>
            <a:ext cx="112332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二进制类型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由于在实际应用中基本不用到二进制类型，因此不做介绍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ctr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复合类型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SET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（集合）类型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 … ,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n')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ENUM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（枚举）类型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ENUM('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 … ,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n')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2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语句创建表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[TEMPORARY] TABLE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.]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column_definition1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[column_definition2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2], 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 …, 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column_definitionN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N], 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table_option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838622" y="1765417"/>
            <a:ext cx="1080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列的定义格式如下：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[DEFAULT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default_value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[AUTO_INCREMENT] [COMMENT 'String'] …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table_option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格式如下：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[ENGINE=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[DEFAULT CHARSET=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characterset_name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[COLLATE=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collation_name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0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460013" y="1344718"/>
            <a:ext cx="11467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在学生信息数据库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中，创建学生表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表的定义见表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。要求对表使用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存储引擎，设置该表的字符集为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，其对应校对规则是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utf8_bin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94" y="2565698"/>
            <a:ext cx="8887235" cy="35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1164458" y="1773610"/>
            <a:ext cx="987491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StudentID CHAR(12) PRIMARY KEY 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StudentName VARCHAR(20) 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Sex ENUM('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 DEFAULT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Birthday DATE 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出生日期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Address VARCHAR(30) 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ClassID CHAR(10) 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班级编号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DEFAULT CHARSET=utf8 COLLATE=utf8_bin;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4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646" y="1105195"/>
            <a:ext cx="9721080" cy="619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08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277485" y="1173091"/>
            <a:ext cx="1131507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创建临时表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temp_table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ID INT NOT NULL,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 VARCHAR(10),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 INT NOT NULL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7268" y="413475"/>
            <a:ext cx="7335296" cy="623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32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55" y="2481"/>
            <a:ext cx="4556303" cy="685710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001" y="792286"/>
            <a:ext cx="253390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696778" y="792285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696778" y="1552697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F76E348-435B-4DD9-B696-95733FBE56C0}"/>
              </a:ext>
            </a:extLst>
          </p:cNvPr>
          <p:cNvSpPr/>
          <p:nvPr/>
        </p:nvSpPr>
        <p:spPr>
          <a:xfrm>
            <a:off x="4295006" y="2133650"/>
            <a:ext cx="7272808" cy="34944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表的操作和数据的完整性约束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表的概述</a:t>
            </a:r>
          </a:p>
          <a:p>
            <a:pPr lvl="1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  <a:p>
            <a:pPr lvl="1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</a:p>
          <a:p>
            <a:pPr lvl="1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数据的完整性约束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7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对话方式创建表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数据库中，创建班级表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，该表的定义见表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3-7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51" y="2498914"/>
            <a:ext cx="998510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01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375" y="1220745"/>
            <a:ext cx="10029530" cy="454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3617" y="1485578"/>
            <a:ext cx="1053628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80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104" y="1231630"/>
            <a:ext cx="8915486" cy="452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293" y="1884471"/>
            <a:ext cx="11388459" cy="419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72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622" y="1701602"/>
            <a:ext cx="739110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650" y="2205658"/>
            <a:ext cx="10587770" cy="388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8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查看表的名称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 [{ FROM | IN }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中，查看所有的表名。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5166" y="4069005"/>
            <a:ext cx="4271826" cy="234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7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838622" y="1167664"/>
            <a:ext cx="110892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查看表的基本结构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COLUMNS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语句的语法格式为：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COLUMNS { FROM | IN }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[{ FROM | IN }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DESCRIBE/DESC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语句的语法格式为：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DESCRIBE | DESC }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COLUMNS FROM student;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student;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0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670" y="1044044"/>
            <a:ext cx="9505056" cy="569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61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查看表的详细结构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的详细信息。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class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\G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420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190" y="144464"/>
            <a:ext cx="1177227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语句修改表结构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[COLUMN]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new_col_name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 [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constraint_condition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[{ FIRST | AFTER }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existing_col_names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| </a:t>
            </a:r>
          </a:p>
          <a:p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MODIFY 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[COLUMN]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 [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constraint_condition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[{ FIRST | AFTER }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existing_col_names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| </a:t>
            </a:r>
          </a:p>
          <a:p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CHANGE 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[COLUMN]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new_col_name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 [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constraint_condition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| </a:t>
            </a:r>
          </a:p>
          <a:p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ALTER 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[COLUMN]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SET | DROP } DEFAULT |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[COLUMN]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 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[=n] |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[{AS | TO}]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new_tb_name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9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582" y="0"/>
            <a:ext cx="10971372" cy="114326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4400" dirty="0"/>
              <a:t>DDL</a:t>
            </a:r>
            <a:r>
              <a:rPr lang="zh-CN" altLang="en-US" sz="4400" dirty="0"/>
              <a:t>语句：修改表：增加表字段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501336" y="1121930"/>
            <a:ext cx="11765019" cy="72698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3200" i="1" dirty="0"/>
              <a:t>ALTER TABLE </a:t>
            </a:r>
            <a:r>
              <a:rPr lang="en-US" altLang="zh-CN" sz="3200" i="1" dirty="0" err="1"/>
              <a:t>tablename</a:t>
            </a:r>
            <a:r>
              <a:rPr lang="en-US" altLang="zh-CN" sz="3200" i="1" dirty="0"/>
              <a:t> </a:t>
            </a:r>
            <a:r>
              <a:rPr lang="en-US" altLang="zh-CN" sz="3200" i="1" dirty="0">
                <a:solidFill>
                  <a:srgbClr val="C00000"/>
                </a:solidFill>
              </a:rPr>
              <a:t>ADD [COLUMN] </a:t>
            </a:r>
            <a:r>
              <a:rPr lang="en-US" altLang="zh-CN" sz="3200" i="1" dirty="0" err="1">
                <a:solidFill>
                  <a:srgbClr val="C00000"/>
                </a:solidFill>
              </a:rPr>
              <a:t>column_definition</a:t>
            </a:r>
            <a:r>
              <a:rPr lang="en-US" altLang="zh-CN" sz="3200" i="1" dirty="0">
                <a:solidFill>
                  <a:srgbClr val="C00000"/>
                </a:solidFill>
              </a:rPr>
              <a:t> [FIRST|AFTER </a:t>
            </a:r>
            <a:r>
              <a:rPr lang="en-US" altLang="zh-CN" sz="3200" i="1" dirty="0" err="1">
                <a:solidFill>
                  <a:srgbClr val="C00000"/>
                </a:solidFill>
              </a:rPr>
              <a:t>col_name</a:t>
            </a:r>
            <a:r>
              <a:rPr lang="en-US" altLang="zh-CN" sz="3200" i="1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endParaRPr lang="en-US" altLang="zh-CN" sz="32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32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3200" i="1" dirty="0"/>
              <a:t>例：在</a:t>
            </a:r>
            <a:r>
              <a:rPr lang="en-US" altLang="zh-CN" sz="3200" i="1" dirty="0"/>
              <a:t>test_3</a:t>
            </a:r>
            <a:r>
              <a:rPr lang="zh-CN" altLang="en-US" sz="3200" i="1" dirty="0"/>
              <a:t>表中新增专业一列，并放在第一列</a:t>
            </a:r>
            <a:endParaRPr lang="en-US" altLang="zh-CN" sz="3200" i="1" dirty="0"/>
          </a:p>
          <a:p>
            <a:pPr marL="0" indent="0">
              <a:buNone/>
            </a:pPr>
            <a:endParaRPr lang="en-US" altLang="zh-CN" sz="3200" i="1" dirty="0"/>
          </a:p>
          <a:p>
            <a:pPr marL="0" indent="0">
              <a:buNone/>
            </a:pPr>
            <a:r>
              <a:rPr lang="zh-CN" altLang="en-US" sz="3200" i="1" dirty="0"/>
              <a:t>         </a:t>
            </a:r>
            <a:r>
              <a:rPr lang="en" altLang="zh-CN" sz="3200" i="1" dirty="0"/>
              <a:t>alter table test_3 add major varchar(20) comment '</a:t>
            </a:r>
            <a:r>
              <a:rPr lang="zh-CN" altLang="en-US" sz="3200" i="1" dirty="0"/>
              <a:t>专业</a:t>
            </a:r>
            <a:r>
              <a:rPr lang="en-US" altLang="zh-CN" sz="3200" i="1" dirty="0"/>
              <a:t>‘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 </a:t>
            </a:r>
            <a:r>
              <a:rPr lang="en" altLang="zh-CN" sz="3200" i="1" dirty="0"/>
              <a:t>first;</a:t>
            </a:r>
            <a:endParaRPr lang="en-US" altLang="zh-CN" sz="3200" i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231630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表的基本概念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）表名。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）列名或字段名。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）行或记录。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）列或属性。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）数据项。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）数据的完整性约束。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3079" y="1773610"/>
            <a:ext cx="8989843" cy="385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4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6820" y="288542"/>
            <a:ext cx="10057090" cy="21882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sz="4400" dirty="0"/>
              <a:t>DDL</a:t>
            </a:r>
            <a:r>
              <a:rPr lang="zh-CN" altLang="en-US" sz="4400" dirty="0"/>
              <a:t>语句：修改表：修改表类型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550590" y="1701602"/>
            <a:ext cx="10057090" cy="80327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i="1" dirty="0"/>
              <a:t>ALTER TABLE </a:t>
            </a:r>
            <a:r>
              <a:rPr lang="en-US" altLang="zh-CN" sz="2800" i="1" dirty="0" err="1"/>
              <a:t>tablename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solidFill>
                  <a:srgbClr val="C00000"/>
                </a:solidFill>
              </a:rPr>
              <a:t>MODIFY [COLUMN] </a:t>
            </a:r>
            <a:r>
              <a:rPr lang="en-US" altLang="zh-CN" sz="2800" i="1" dirty="0" err="1">
                <a:solidFill>
                  <a:srgbClr val="C00000"/>
                </a:solidFill>
              </a:rPr>
              <a:t>column_definition</a:t>
            </a:r>
            <a:r>
              <a:rPr lang="en-US" altLang="zh-CN" sz="2800" i="1" dirty="0">
                <a:solidFill>
                  <a:srgbClr val="C00000"/>
                </a:solidFill>
              </a:rPr>
              <a:t> [FIRST|AFTER </a:t>
            </a:r>
            <a:r>
              <a:rPr lang="en-US" altLang="zh-CN" sz="2800" i="1" dirty="0" err="1">
                <a:solidFill>
                  <a:srgbClr val="C00000"/>
                </a:solidFill>
              </a:rPr>
              <a:t>col_name</a:t>
            </a:r>
            <a:r>
              <a:rPr lang="en-US" altLang="zh-CN" sz="2800" i="1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F47945-CC64-07B3-8EEB-3FAFD1EBEE17}"/>
              </a:ext>
            </a:extLst>
          </p:cNvPr>
          <p:cNvSpPr txBox="1"/>
          <p:nvPr/>
        </p:nvSpPr>
        <p:spPr>
          <a:xfrm>
            <a:off x="694606" y="3861842"/>
            <a:ext cx="10459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i="1" dirty="0"/>
              <a:t>例：在</a:t>
            </a:r>
            <a:r>
              <a:rPr lang="en-US" altLang="zh-CN" sz="2800" i="1" dirty="0"/>
              <a:t>test_3</a:t>
            </a:r>
            <a:r>
              <a:rPr lang="zh-CN" altLang="en-US" sz="2800" i="1" dirty="0"/>
              <a:t>表中</a:t>
            </a:r>
            <a:r>
              <a:rPr lang="en-US" altLang="zh-CN" sz="2800" i="1" dirty="0" err="1"/>
              <a:t>studentName</a:t>
            </a:r>
            <a:r>
              <a:rPr lang="zh-CN" altLang="en-US" sz="2800" i="1" dirty="0"/>
              <a:t>的数据宽度改成</a:t>
            </a:r>
            <a:r>
              <a:rPr lang="en-US" altLang="zh-CN" sz="2800" i="1" dirty="0"/>
              <a:t>varchar(10)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8EB47E-B057-439F-2EBA-431E5368141E}"/>
              </a:ext>
            </a:extLst>
          </p:cNvPr>
          <p:cNvSpPr txBox="1"/>
          <p:nvPr/>
        </p:nvSpPr>
        <p:spPr>
          <a:xfrm>
            <a:off x="910630" y="4927153"/>
            <a:ext cx="11017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alter table test_3 modify studentName varchar(10) COMMENT '姓名';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zh-CN"/>
              <a:t>DDL</a:t>
            </a:r>
            <a:r>
              <a:rPr lang="zh-CN" altLang="en-US"/>
              <a:t>语句：修改表：字段改名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95235" y="1348860"/>
            <a:ext cx="11199941" cy="402220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3200" i="1" dirty="0"/>
              <a:t>ALTER TABLE </a:t>
            </a:r>
            <a:r>
              <a:rPr lang="en-US" altLang="zh-CN" sz="3200" i="1" dirty="0" err="1"/>
              <a:t>tablename</a:t>
            </a:r>
            <a:r>
              <a:rPr lang="en-US" altLang="zh-CN" sz="3200" i="1" dirty="0"/>
              <a:t> </a:t>
            </a:r>
            <a:r>
              <a:rPr lang="en-US" altLang="zh-CN" sz="3200" i="1" dirty="0">
                <a:solidFill>
                  <a:srgbClr val="FF0000"/>
                </a:solidFill>
              </a:rPr>
              <a:t>CHANGE </a:t>
            </a:r>
            <a:r>
              <a:rPr lang="zh-CN" altLang="en-US" sz="3200" i="1" dirty="0">
                <a:solidFill>
                  <a:srgbClr val="FF0000"/>
                </a:solidFill>
              </a:rPr>
              <a:t>旧字段名 新字段名 数据类型</a:t>
            </a:r>
            <a:endParaRPr lang="en-US" altLang="zh-CN" sz="3200" i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5D0650-3FE1-3FF3-4216-3210753CD8ED}"/>
              </a:ext>
            </a:extLst>
          </p:cNvPr>
          <p:cNvSpPr txBox="1"/>
          <p:nvPr/>
        </p:nvSpPr>
        <p:spPr>
          <a:xfrm>
            <a:off x="694606" y="3861842"/>
            <a:ext cx="10459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i="1" dirty="0"/>
              <a:t>例：在</a:t>
            </a:r>
            <a:r>
              <a:rPr lang="en-US" altLang="zh-CN" sz="2800" i="1" dirty="0"/>
              <a:t>test_3</a:t>
            </a:r>
            <a:r>
              <a:rPr lang="zh-CN" altLang="en-US" sz="2800" i="1" dirty="0"/>
              <a:t>表中</a:t>
            </a:r>
            <a:r>
              <a:rPr lang="en-US" altLang="zh-CN" sz="2800" i="1" dirty="0"/>
              <a:t>Sex</a:t>
            </a:r>
            <a:r>
              <a:rPr lang="zh-CN" altLang="en-US" sz="2800" i="1" dirty="0"/>
              <a:t>改成</a:t>
            </a:r>
            <a:r>
              <a:rPr lang="en-US" altLang="zh-CN" sz="2800" i="1" dirty="0"/>
              <a:t>Gender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0C2EF-1009-F909-6235-1C8FF82841F3}"/>
              </a:ext>
            </a:extLst>
          </p:cNvPr>
          <p:cNvSpPr txBox="1"/>
          <p:nvPr/>
        </p:nvSpPr>
        <p:spPr>
          <a:xfrm>
            <a:off x="910630" y="4927153"/>
            <a:ext cx="11017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alter table test_3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Sex </a:t>
            </a:r>
            <a:r>
              <a:rPr lang="zh-CN" altLang="en-US" sz="2400" dirty="0"/>
              <a:t> </a:t>
            </a:r>
            <a:r>
              <a:rPr lang="en-US" altLang="zh-CN" sz="2400" dirty="0"/>
              <a:t>Gender ENUM ('</a:t>
            </a:r>
            <a:r>
              <a:rPr lang="zh-CN" altLang="en-US" sz="2400" dirty="0"/>
              <a:t>男</a:t>
            </a:r>
            <a:r>
              <a:rPr lang="en-US" altLang="zh-CN" sz="2400" dirty="0"/>
              <a:t>', '</a:t>
            </a:r>
            <a:r>
              <a:rPr lang="zh-CN" altLang="en-US" sz="2400" dirty="0"/>
              <a:t>女</a:t>
            </a:r>
            <a:r>
              <a:rPr lang="en-US" altLang="zh-CN" sz="2400" dirty="0"/>
              <a:t>') COMMENT '</a:t>
            </a:r>
            <a:r>
              <a:rPr lang="zh-CN" altLang="en-US" sz="2400" dirty="0"/>
              <a:t>性别</a:t>
            </a:r>
            <a:r>
              <a:rPr lang="en-US" altLang="zh-CN" sz="2400" dirty="0"/>
              <a:t>’;</a:t>
            </a:r>
            <a:endParaRPr lang="zh-CN" altLang="en-US" sz="2400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BC6BBB8-FAE9-BBB0-9A39-D95DCCAA2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4" y="5768980"/>
            <a:ext cx="11869088" cy="10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481" y="-157381"/>
            <a:ext cx="10971372" cy="114326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4400" dirty="0"/>
              <a:t>DDL</a:t>
            </a:r>
            <a:r>
              <a:rPr lang="zh-CN" altLang="en-US" sz="4400" dirty="0"/>
              <a:t>语句：修改表：删除表字段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838622" y="985885"/>
            <a:ext cx="10057090" cy="20118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3200" i="1" dirty="0"/>
              <a:t>ALTER TABLE </a:t>
            </a:r>
            <a:r>
              <a:rPr lang="en-US" altLang="zh-CN" sz="3200" i="1" dirty="0" err="1"/>
              <a:t>tablename</a:t>
            </a:r>
            <a:r>
              <a:rPr lang="en-US" altLang="zh-CN" sz="3200" i="1" dirty="0"/>
              <a:t> </a:t>
            </a:r>
            <a:r>
              <a:rPr lang="en-US" altLang="zh-CN" sz="3200" i="1" dirty="0">
                <a:solidFill>
                  <a:srgbClr val="C00000"/>
                </a:solidFill>
              </a:rPr>
              <a:t>DROP[COLUMN] </a:t>
            </a:r>
            <a:r>
              <a:rPr lang="en-US" altLang="zh-CN" sz="3200" i="1" dirty="0" err="1">
                <a:solidFill>
                  <a:srgbClr val="C00000"/>
                </a:solidFill>
              </a:rPr>
              <a:t>col_name</a:t>
            </a:r>
            <a:endParaRPr lang="en-US" altLang="zh-CN" sz="3200" i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FFFC19-F41C-BCE4-18D1-8200BD7A8F41}"/>
              </a:ext>
            </a:extLst>
          </p:cNvPr>
          <p:cNvSpPr txBox="1"/>
          <p:nvPr/>
        </p:nvSpPr>
        <p:spPr>
          <a:xfrm>
            <a:off x="838622" y="3338622"/>
            <a:ext cx="10459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i="1" dirty="0"/>
              <a:t>例：在</a:t>
            </a:r>
            <a:r>
              <a:rPr lang="en-US" altLang="zh-CN" sz="2800" i="1" dirty="0"/>
              <a:t>test_3</a:t>
            </a:r>
            <a:r>
              <a:rPr lang="zh-CN" altLang="en-US" sz="2800" i="1" dirty="0"/>
              <a:t>表中删除</a:t>
            </a:r>
            <a:r>
              <a:rPr lang="en-US" altLang="zh-CN" sz="2800" i="1" dirty="0"/>
              <a:t>Address</a:t>
            </a:r>
            <a:r>
              <a:rPr lang="zh-CN" altLang="en-US" sz="2800" i="1" dirty="0"/>
              <a:t>列</a:t>
            </a:r>
            <a:endParaRPr lang="en-US" altLang="zh-CN" sz="2800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677C27-F57D-B7D2-118E-B89E187D0B23}"/>
              </a:ext>
            </a:extLst>
          </p:cNvPr>
          <p:cNvSpPr txBox="1"/>
          <p:nvPr/>
        </p:nvSpPr>
        <p:spPr>
          <a:xfrm>
            <a:off x="1054646" y="4403933"/>
            <a:ext cx="11017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alter table test_3 </a:t>
            </a:r>
            <a:r>
              <a:rPr lang="en-US" altLang="zh-CN" sz="2400" dirty="0"/>
              <a:t>drop Address;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语句重命名表名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RENAME [{AS | TO}]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new_tb_name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TABLE tb_name1 TO new_tb_name1 [, tb_name2 TO new_tb_name2 ] …;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分别使用上面两种语句，在数据库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中，修改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表名。先把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表名改为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，然后再改回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test_3 RENAME TO test;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TABLE test TO test_3;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0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表中添加班长一列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ClassMonitor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，数据类型是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VARCHAR(20)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，并将该列添加到原表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列之后。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stu_1.test_3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 COLUMN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ClassMonitor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 AFTER Address;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stu_1.test_3;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8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表中添加一列入学日期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，添加到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列后；把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的数据类型宽度改为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VARCHAR(10)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test_3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EntryDate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DATE AFTER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test_3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MODIFY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test_3;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90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272732"/>
            <a:ext cx="117722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语句更改存储引擎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ENGINE=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的存储引擎修改为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test_3 ENGINE=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student;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8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181530" y="1200233"/>
            <a:ext cx="115777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数据完整性约束</a:t>
            </a:r>
          </a:p>
          <a:p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在设计数据库时，可以对数据库表中的一些列设置约束条件，由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自动检测输入的数据是否满足约束条件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，不满足约束条件的数据，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拒绝录入。实际上就是为了保证表中的数据准确可靠！</a:t>
            </a:r>
          </a:p>
          <a:p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152648-B980-3967-EB65-5513C5B0219B}"/>
              </a:ext>
            </a:extLst>
          </p:cNvPr>
          <p:cNvSpPr txBox="1"/>
          <p:nvPr/>
        </p:nvSpPr>
        <p:spPr>
          <a:xfrm>
            <a:off x="2494806" y="4073692"/>
            <a:ext cx="79928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）实体完整性约束。</a:t>
            </a: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）参照完整性约束。</a:t>
            </a: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）用户自定义完整性约束。</a:t>
            </a:r>
          </a:p>
        </p:txBody>
      </p:sp>
    </p:spTree>
    <p:extLst>
      <p:ext uri="{BB962C8B-B14F-4D97-AF65-F5344CB8AC3E}">
        <p14:creationId xmlns:p14="http://schemas.microsoft.com/office/powerpoint/2010/main" val="321866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8242A2-9AC4-E76F-00D7-1370E1E20558}"/>
              </a:ext>
            </a:extLst>
          </p:cNvPr>
          <p:cNvSpPr/>
          <p:nvPr/>
        </p:nvSpPr>
        <p:spPr>
          <a:xfrm>
            <a:off x="284137" y="1580751"/>
            <a:ext cx="11449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中，各种完整性约束是作为定义表的一部分，可通过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语句来定义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447C2E-C542-1AD5-34EC-4F1600084B4E}"/>
              </a:ext>
            </a:extLst>
          </p:cNvPr>
          <p:cNvSpPr txBox="1"/>
          <p:nvPr/>
        </p:nvSpPr>
        <p:spPr>
          <a:xfrm>
            <a:off x="3590564" y="2824574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创建约束的时机：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）创建表时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）修改表时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8347B2-C55C-5CD4-D8DE-2578B05C5E3D}"/>
              </a:ext>
            </a:extLst>
          </p:cNvPr>
          <p:cNvSpPr txBox="1"/>
          <p:nvPr/>
        </p:nvSpPr>
        <p:spPr>
          <a:xfrm>
            <a:off x="2154273" y="472625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</a:rPr>
              <a:t>创建约束必须在添加数据之前！</a:t>
            </a:r>
          </a:p>
        </p:txBody>
      </p:sp>
    </p:spTree>
    <p:extLst>
      <p:ext uri="{BB962C8B-B14F-4D97-AF65-F5344CB8AC3E}">
        <p14:creationId xmlns:p14="http://schemas.microsoft.com/office/powerpoint/2010/main" val="303050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EBC8F9-C30F-DDE6-855D-24C490D2EC02}"/>
              </a:ext>
            </a:extLst>
          </p:cNvPr>
          <p:cNvSpPr txBox="1"/>
          <p:nvPr/>
        </p:nvSpPr>
        <p:spPr>
          <a:xfrm>
            <a:off x="176907" y="1534826"/>
            <a:ext cx="11449272" cy="950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如果完整性约束条件涉及该表的多列，则必须定义在表级上；否则既可以定义在表级上，也可以定义在列级上。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DC4EBB-CA19-84F8-F8F7-46AB8F897CF2}"/>
              </a:ext>
            </a:extLst>
          </p:cNvPr>
          <p:cNvSpPr txBox="1"/>
          <p:nvPr/>
        </p:nvSpPr>
        <p:spPr>
          <a:xfrm>
            <a:off x="3502918" y="3158720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约束的添加分类：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）列级约束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）表级约束</a:t>
            </a:r>
          </a:p>
        </p:txBody>
      </p:sp>
    </p:spTree>
    <p:extLst>
      <p:ext uri="{BB962C8B-B14F-4D97-AF65-F5344CB8AC3E}">
        <p14:creationId xmlns:p14="http://schemas.microsoft.com/office/powerpoint/2010/main" val="265149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数据类型概述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0A607CF8-0CB4-9577-EF83-5EC62B1B7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31" y="1821867"/>
          <a:ext cx="11790415" cy="45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48300" imgH="2425700" progId="Visio.Drawing.11">
                  <p:embed/>
                </p:oleObj>
              </mc:Choice>
              <mc:Fallback>
                <p:oleObj r:id="rId3" imgW="5448300" imgH="2425700" progId="Visio.Drawing.11">
                  <p:embed/>
                  <p:pic>
                    <p:nvPicPr>
                      <p:cNvPr id="109571" name="Object 7">
                        <a:extLst>
                          <a:ext uri="{FF2B5EF4-FFF2-40B4-BE49-F238E27FC236}">
                            <a16:creationId xmlns:a16="http://schemas.microsoft.com/office/drawing/2014/main" id="{C85B00DC-F40D-EACE-87C0-9752A39BD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31" y="1821867"/>
                        <a:ext cx="11790415" cy="454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79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数据完整性约束条件子句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语句中定义数据完整性约束条件子句的格式为：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[NULL | NOT NULL]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[UNIQUE [KEY]] | [PRIMARY [KEY]] [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reference_definition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8200F0-3956-CE12-E5D4-DB7AB8DFE812}"/>
              </a:ext>
            </a:extLst>
          </p:cNvPr>
          <p:cNvSpPr txBox="1"/>
          <p:nvPr/>
        </p:nvSpPr>
        <p:spPr>
          <a:xfrm>
            <a:off x="982638" y="3429794"/>
            <a:ext cx="95770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）各项之间用空格分隔。</a:t>
            </a: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：表示列是否可以为空值。</a:t>
            </a: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KEY: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对列指定唯一约束。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KEY: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对列指定主键约束。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reference_definition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指定列外键约束。</a:t>
            </a:r>
          </a:p>
        </p:txBody>
      </p:sp>
    </p:spTree>
    <p:extLst>
      <p:ext uri="{BB962C8B-B14F-4D97-AF65-F5344CB8AC3E}">
        <p14:creationId xmlns:p14="http://schemas.microsoft.com/office/powerpoint/2010/main" val="104205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173091"/>
            <a:ext cx="1152768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定义实体完整性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 Constraint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主键是表中某一列或某些列所构成的一个组合。其中，由多个列组合而成的主键也称为复合主键。比如学号、员工编号等。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）主键列必须遵守的规则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）每一个表只能定义一个主键。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）主键的值，也称为键值，必须能够唯一标识表中的每一行记录，且不能为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）复合主键不能包含不必要的多余列，遵循最小化原则。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）一个列名在复合主键的列表中只能出现一次。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9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550590" y="1561521"/>
            <a:ext cx="85955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）实现主键约束的方式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创建表时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）列级完整性约束。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其他约束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PRIMARY KEY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0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307975" y="1167664"/>
            <a:ext cx="11619879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中，重新创建学生表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，要求以列级完整性约束方式定义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列为主键。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student;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StudentID CHAR(12) PRIMARY KEY,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StudentName VARCHAR(20) NOT NULL,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Sex CHAR(2) NOT NULL,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Birthday DATE,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Address VARCHAR(30),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ClassID CHAR(10)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4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1557586"/>
            <a:ext cx="10827791" cy="648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47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307975" y="1167664"/>
            <a:ext cx="1161987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同样，在数据库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中，创建院系表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，要求以列级完整性约束方式定义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列为主键。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department</a:t>
            </a:r>
          </a:p>
          <a:p>
            <a:pPr indent="457200"/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indent="457200"/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CHAR(2) PRIMARY KEY,</a:t>
            </a:r>
          </a:p>
          <a:p>
            <a:pPr indent="457200"/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 NOT NULL</a:t>
            </a:r>
          </a:p>
          <a:p>
            <a:pPr indent="457200"/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indent="457200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9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）表级完整性约束。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64" y="4224382"/>
            <a:ext cx="10267542" cy="24473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16D76C-1748-5B0C-B02C-BF0D1925963F}"/>
              </a:ext>
            </a:extLst>
          </p:cNvPr>
          <p:cNvSpPr txBox="1"/>
          <p:nvPr/>
        </p:nvSpPr>
        <p:spPr>
          <a:xfrm>
            <a:off x="155575" y="2734913"/>
            <a:ext cx="11093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数据库中，创建选课表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，结构见表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，要求以表级完整性约束方式定义主键，将学号、课程编号（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）的列组合设置为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表的主键。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9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StudentID CHAR(12),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CHAR(6),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Score DECIMAL(4,1),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SelectCourseDate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DATE,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PRIMARY KEY(StudentID,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4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完整性约束的命名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 &lt;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约束名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PRIMARY KEY(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主键列的列表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| UNIQUE KEY(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唯一键列的列表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| FOREIGN KEY(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外键列的列表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被参照关系的表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主键列的列表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523390"/>
            <a:ext cx="11772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中，定义课程表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，表结构见表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3-9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，指定主键约束名称为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PK_selectcourse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62" y="2592926"/>
            <a:ext cx="9388288" cy="3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2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数据类型概述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0D5F8A-37A8-A20B-301D-3400BDFEA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0" y="2035232"/>
            <a:ext cx="10270230" cy="36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694606" y="1167664"/>
            <a:ext cx="1123324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course;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course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CHAR(6),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VARCHAR(30) NOT NULL,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Credit SMALLINT NOT NULL,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CourseHour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SMALLINT NOT NULL,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CHAR(6),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Term TINYINT,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CONSTRAINT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7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611495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实现主键约束的方式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修改表时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）添加主键约束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ADD [CONSTRAINT &lt;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约束名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 PRIMARY KEY(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主键列名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MODIFY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表中，为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列添加主键约束，其中主键名为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PK_temp2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temp2 ADD CONSTRAINT PK_temp2 PRIMARY KEY(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5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694606" y="1167664"/>
            <a:ext cx="1123324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数据库中，修改选课表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，要求以表级完整性约束方式定义主键（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），并指定主键约束名称为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在修改表结构语句中，要先删除原来的主键，然后添加新的主键。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DROP PRIMARY KEY,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 CONSTRAINT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KEY(StudentID,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6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唯一约束（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KEY Constraint)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与主键一样，定义唯一键约束的列可以是表中的某一列，也可以是表中某些列构成的一个组合。比如座位号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）主键列必须遵守的规则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）唯一键的值必须唯一，允许为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，但只能有一条记录为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）一张表中可以存在多个唯一键约束。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）同样存在列级完整性约束和表级完整性约束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）唯一键约束可以在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中用关键词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KEY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来。      定义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9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唯一约束（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KEY Constraint)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）列级完整性约束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其他约束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UNIQUE KEY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）表级完整性约束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KEY(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…)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7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中，重新定义和创建班级表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。班级表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中的班级编号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和班级名称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这两列的值都是唯一的，在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列上定义主键约束，在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列上定义唯一键约束，都定义为列级的完整性约束。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class;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class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ClassID CHAR(10) PRIMARY KEY,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 NOT NULL UNIQUE KEY,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TINYINT,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Grade SMALLINT,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CHAR(2) NOT NULL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7300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如果要将主键、唯一键约束定义为表级完整性约束，并分别命名为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PK_class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UQ_class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class;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class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ClassID CHAR(10) NOT NULL,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 NOT NULL,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TINYINT,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Grade SMALLINT,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CHAR(2) NOT NULL,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CONSTRAINT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PK_class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KEY(ClassID),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CONSTRAINT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UQ_class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UNIQUE KEY(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1291460"/>
            <a:ext cx="12171448" cy="539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638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307975" y="1167664"/>
            <a:ext cx="116198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）添加唯一键约束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修改表时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ADD [CONSTRAINT &lt;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 UNIQUE KEY(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表中，增加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列并添加唯一键约束，其中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列的约束名为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UQ_temp2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temp2 ADD CONSTRAINT UQ_temp2 UNIQUE KEY(Name);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temp2 ADD UNIQUE KEY(Name);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9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452721" y="2715684"/>
            <a:ext cx="11730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class MODIFY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 NOT NULL UNIQUE KEY;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79722A-8D41-0DA3-8766-A205C2DB5755}"/>
              </a:ext>
            </a:extLst>
          </p:cNvPr>
          <p:cNvSpPr txBox="1"/>
          <p:nvPr/>
        </p:nvSpPr>
        <p:spPr>
          <a:xfrm>
            <a:off x="155575" y="1246174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如果表已经存在，那么可以用下面的语句来修改列的属性</a:t>
            </a:r>
          </a:p>
        </p:txBody>
      </p:sp>
    </p:spTree>
    <p:extLst>
      <p:ext uri="{BB962C8B-B14F-4D97-AF65-F5344CB8AC3E}">
        <p14:creationId xmlns:p14="http://schemas.microsoft.com/office/powerpoint/2010/main" val="212443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数据类型概述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6B693A-CB32-7B70-8526-AB9045EA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6" y="2277666"/>
            <a:ext cx="9798436" cy="31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1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597881" y="3141762"/>
            <a:ext cx="1131507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例如，显示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表上定义的唯一键约束，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INDEX FROM class;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CCF6A-5FB3-6890-A5F9-5A8A0B43F459}"/>
              </a:ext>
            </a:extLst>
          </p:cNvPr>
          <p:cNvSpPr txBox="1"/>
          <p:nvPr/>
        </p:nvSpPr>
        <p:spPr>
          <a:xfrm>
            <a:off x="163061" y="1336762"/>
            <a:ext cx="12034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唯一键约束实质上是通过唯一索引实现的，因此唯一列索引的列一旦创建，</a:t>
            </a:r>
            <a:endParaRPr kumimoji="1" lang="en-US" altLang="zh-CN" sz="2800" dirty="0"/>
          </a:p>
          <a:p>
            <a:r>
              <a:rPr kumimoji="1" lang="zh-CN" altLang="en-US" sz="2800" dirty="0"/>
              <a:t>那么该列将自动创建唯一索引。</a:t>
            </a:r>
          </a:p>
        </p:txBody>
      </p:sp>
    </p:spTree>
    <p:extLst>
      <p:ext uri="{BB962C8B-B14F-4D97-AF65-F5344CB8AC3E}">
        <p14:creationId xmlns:p14="http://schemas.microsoft.com/office/powerpoint/2010/main" val="361198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395727" y="921263"/>
            <a:ext cx="11315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PRIMARY KEY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KEY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AD2C45-1212-CBB8-B494-BF84781405DF}"/>
              </a:ext>
            </a:extLst>
          </p:cNvPr>
          <p:cNvSpPr txBox="1"/>
          <p:nvPr/>
        </p:nvSpPr>
        <p:spPr>
          <a:xfrm>
            <a:off x="307975" y="2277461"/>
            <a:ext cx="119174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/>
              <a:t>一个表中可以有多个声明为</a:t>
            </a:r>
            <a:r>
              <a:rPr kumimoji="1" lang="en-US" altLang="zh-CN" sz="2400" dirty="0"/>
              <a:t>UNIQUE KEY</a:t>
            </a:r>
            <a:r>
              <a:rPr kumimoji="1" lang="zh-CN" altLang="en-US" sz="2400" dirty="0"/>
              <a:t>，但只能有一个</a:t>
            </a:r>
            <a:r>
              <a:rPr kumimoji="1" lang="en-US" altLang="zh-CN" sz="2400" dirty="0"/>
              <a:t>PRIMAY KEY</a:t>
            </a:r>
            <a:r>
              <a:rPr kumimoji="1" lang="zh-CN" altLang="en-US" sz="2400" dirty="0"/>
              <a:t>声明。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/>
              <a:t>声明为</a:t>
            </a:r>
            <a:r>
              <a:rPr kumimoji="1" lang="en-US" altLang="zh-CN" sz="2400" dirty="0"/>
              <a:t>PRIMAY KEY</a:t>
            </a:r>
            <a:r>
              <a:rPr kumimoji="1" lang="zh-CN" altLang="en-US" sz="2400" dirty="0"/>
              <a:t>的列不允许有空值，但是声明为</a:t>
            </a:r>
            <a:r>
              <a:rPr kumimoji="1" lang="en-US" altLang="zh-CN" sz="2400" dirty="0"/>
              <a:t>UNIQUE KEY</a:t>
            </a:r>
            <a:r>
              <a:rPr kumimoji="1" lang="zh-CN" altLang="en-US" sz="2400" dirty="0"/>
              <a:t>的列允许有空值。</a:t>
            </a:r>
            <a:endParaRPr kumimoji="1" lang="en-US" altLang="zh-CN" sz="24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/>
              <a:t>定义</a:t>
            </a:r>
            <a:r>
              <a:rPr kumimoji="1" lang="en-US" altLang="zh-CN" sz="2400" dirty="0"/>
              <a:t>PRIMAY KEY</a:t>
            </a:r>
            <a:r>
              <a:rPr kumimoji="1" lang="zh-CN" altLang="en-US" sz="2400" dirty="0"/>
              <a:t>时系统会自动产生</a:t>
            </a:r>
            <a:r>
              <a:rPr kumimoji="1" lang="en-US" altLang="zh-CN" sz="2400" dirty="0"/>
              <a:t>PRIMAY KEY</a:t>
            </a:r>
            <a:r>
              <a:rPr kumimoji="1" lang="zh-CN" altLang="en-US" sz="2400" dirty="0"/>
              <a:t>索引，而定义</a:t>
            </a:r>
            <a:r>
              <a:rPr kumimoji="1" lang="en-US" altLang="zh-CN" sz="2400" dirty="0"/>
              <a:t>UNIQUE KEY</a:t>
            </a:r>
            <a:r>
              <a:rPr kumimoji="1" lang="zh-CN" altLang="en-US" sz="2400" dirty="0"/>
              <a:t>约束</a:t>
            </a:r>
            <a:endParaRPr kumimoji="1" lang="en-US" altLang="zh-CN" sz="2400" dirty="0"/>
          </a:p>
          <a:p>
            <a:r>
              <a:rPr kumimoji="1" lang="zh-CN" altLang="en-US" sz="2400" dirty="0"/>
              <a:t>    时，系统会自动产生</a:t>
            </a:r>
            <a:r>
              <a:rPr kumimoji="1" lang="en-US" altLang="zh-CN" sz="2400" dirty="0"/>
              <a:t>UNIQUE KEY</a:t>
            </a:r>
            <a:r>
              <a:rPr kumimoji="1" lang="zh-CN" altLang="en-US" sz="2400" dirty="0"/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69033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632197" y="1598709"/>
            <a:ext cx="11161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定义参照完整性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 KEY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）的概念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421A0F-F2BC-2EA6-052A-36AD4B5C68AB}"/>
              </a:ext>
            </a:extLst>
          </p:cNvPr>
          <p:cNvSpPr txBox="1"/>
          <p:nvPr/>
        </p:nvSpPr>
        <p:spPr>
          <a:xfrm>
            <a:off x="515422" y="3178619"/>
            <a:ext cx="116749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外键是表中的一列或多列，它不是本表的主键，却是另外一个表的主键。</a:t>
            </a:r>
            <a:endParaRPr kumimoji="1" lang="en-US" altLang="zh-CN" sz="2800" dirty="0"/>
          </a:p>
          <a:p>
            <a:r>
              <a:rPr kumimoji="1" lang="zh-CN" altLang="en-US" sz="2800" dirty="0"/>
              <a:t>外键用来在两个表的数据之间建立连接。它可以是一列或者多列，一个表</a:t>
            </a:r>
            <a:endParaRPr kumimoji="1" lang="en-US" altLang="zh-CN" sz="2800" dirty="0"/>
          </a:p>
          <a:p>
            <a:r>
              <a:rPr kumimoji="1" lang="zh-CN" altLang="en-US" sz="2800" dirty="0"/>
              <a:t>可以有一个或多个外键。比如学生表的专业编号、班级编号。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9DBA9B-465A-F5CE-F802-272145C2B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495" y="4884958"/>
            <a:ext cx="11784918" cy="143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3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0A1F9B-827B-B35D-CDD9-59FE644826E4}"/>
              </a:ext>
            </a:extLst>
          </p:cNvPr>
          <p:cNvSpPr txBox="1"/>
          <p:nvPr/>
        </p:nvSpPr>
        <p:spPr>
          <a:xfrm>
            <a:off x="6712" y="2756046"/>
            <a:ext cx="124316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rgbClr val="0070C0"/>
                </a:solidFill>
              </a:rPr>
              <a:t>关联列的数据类型一致或兼容，如果类型不一致，则创建从表时就会报错。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rgbClr val="0070C0"/>
                </a:solidFill>
              </a:rPr>
              <a:t>外键的取值或者为</a:t>
            </a:r>
            <a:r>
              <a:rPr kumimoji="1" lang="en-US" altLang="zh-CN" sz="2800" dirty="0">
                <a:solidFill>
                  <a:srgbClr val="0070C0"/>
                </a:solidFill>
              </a:rPr>
              <a:t>NULL</a:t>
            </a:r>
            <a:r>
              <a:rPr kumimoji="1" lang="zh-CN" altLang="en-US" sz="2800" dirty="0">
                <a:solidFill>
                  <a:srgbClr val="0070C0"/>
                </a:solidFill>
              </a:rPr>
              <a:t>或者等于被参照关系中某个主键的值，这意味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0070C0"/>
                </a:solidFill>
              </a:rPr>
              <a:t>    着外键的每一个非空值出现在指定的主键中，这个外键的内容就是正确的。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rgbClr val="0070C0"/>
                </a:solidFill>
              </a:rPr>
              <a:t>如果从表的记录“参考”了主表的某条记录，那么主表记录的删除或修改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0070C0"/>
                </a:solidFill>
              </a:rPr>
              <a:t>    操作可能失败。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rgbClr val="0070C0"/>
                </a:solidFill>
              </a:rPr>
              <a:t>外键对应列的数目必须和主表的主键对应列的数目相同。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E9F91C-CED8-700F-FE80-3DC2EB04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622" y="1101622"/>
            <a:ext cx="10212939" cy="124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55774C-0A05-B0D4-6523-E85616CE6F6A}"/>
              </a:ext>
            </a:extLst>
          </p:cNvPr>
          <p:cNvSpPr txBox="1"/>
          <p:nvPr/>
        </p:nvSpPr>
        <p:spPr>
          <a:xfrm>
            <a:off x="155575" y="237410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2783441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 KEY Constraint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在列级完整性上定义外键约束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其他约束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REFERENCES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主表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主表中主键列的列表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表级完整性上定义外键约束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的子句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 KEY(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从表中外键列的列表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主表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主表中主键列的列表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[ON DELETE {CASCADE | RESTRICT | SET NULL | NO ACTION}]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[ON UPDATE {CASCADE | RESTRICT | SET NULL | NO ACTION }]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26DE09-9084-C7DB-7D86-69EB30DE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48" y="3894371"/>
            <a:ext cx="9287479" cy="260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4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361466" y="1134571"/>
            <a:ext cx="114674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中，重新定义学生表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，要求以列级完整性约束方式定义与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表的外键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student;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StudentID CHAR(12) PRIMARY KEY,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StudentName VARCHAR(20) NOT NULL,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Sex CHAR(2) NOT NULL,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Birthday DATE,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Address VARCHAR(30),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 CHAR(10) REFERENCES class(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9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045341"/>
            <a:ext cx="1131507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中，重新学生表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，要求以表级完整性约束方式定义与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表的外键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，分别命名为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PK_student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FK_student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student;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StudentID CHAR(12),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StudentName VARCHAR(20) NOT NULL,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Sex CHAR(2) NOT NULL,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Birthday DATE,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Address VARCHAR(30),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ClassID CHAR(10),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CONSTRAINT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PK_student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CONSTRAINT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FK_student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FOREIGN KEY(ClassID) REFERENCES class(ClassID)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5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46" y="1267075"/>
            <a:ext cx="11811606" cy="483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2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语句添加外键约束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外键所在的表名</a:t>
            </a: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[CONSTRAINT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FOREIGN KEY 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外键列名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…)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REFERENCES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关联外键的表名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主键列名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6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表的概述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数据类型概述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FAF0F2-4517-1D61-4D1D-EB811074AA4C}"/>
              </a:ext>
            </a:extLst>
          </p:cNvPr>
          <p:cNvSpPr txBox="1"/>
          <p:nvPr/>
        </p:nvSpPr>
        <p:spPr>
          <a:xfrm>
            <a:off x="584859" y="2135693"/>
            <a:ext cx="1001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/>
              <a:t>如果不设置无符号还是有符号，默认是有符号的，如果想设置无符号，</a:t>
            </a:r>
            <a:endParaRPr kumimoji="1" lang="en-US" altLang="zh-CN" sz="2400" dirty="0"/>
          </a:p>
          <a:p>
            <a:r>
              <a:rPr kumimoji="1" lang="zh-CN" altLang="en-US" sz="2400" dirty="0"/>
              <a:t>    需要添加</a:t>
            </a:r>
            <a:r>
              <a:rPr kumimoji="1" lang="en-US" altLang="zh-CN" sz="2400" dirty="0">
                <a:solidFill>
                  <a:srgbClr val="C00000"/>
                </a:solidFill>
              </a:rPr>
              <a:t>unsigned</a:t>
            </a:r>
            <a:r>
              <a:rPr kumimoji="1" lang="zh-CN" altLang="en-US" sz="2400" dirty="0"/>
              <a:t>关键字；</a:t>
            </a:r>
            <a:endParaRPr kumimoji="1"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3DCBA3-2093-9A42-B77D-99AEF04326A0}"/>
              </a:ext>
            </a:extLst>
          </p:cNvPr>
          <p:cNvSpPr txBox="1"/>
          <p:nvPr/>
        </p:nvSpPr>
        <p:spPr>
          <a:xfrm>
            <a:off x="584859" y="3199731"/>
            <a:ext cx="857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/>
              <a:t>如果插入的数值超出了整型的范围，会报</a:t>
            </a:r>
            <a:r>
              <a:rPr kumimoji="1" lang="en-US" altLang="zh-CN" sz="2400" dirty="0">
                <a:solidFill>
                  <a:srgbClr val="C00000"/>
                </a:solidFill>
              </a:rPr>
              <a:t>out of range</a:t>
            </a:r>
            <a:r>
              <a:rPr kumimoji="1" lang="zh-CN" altLang="en-US" sz="2400" dirty="0"/>
              <a:t>异常；</a:t>
            </a:r>
            <a:endParaRPr kumimoji="1"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6AD2D6-24A9-6FE6-863A-06C9D326417F}"/>
              </a:ext>
            </a:extLst>
          </p:cNvPr>
          <p:cNvSpPr txBox="1"/>
          <p:nvPr/>
        </p:nvSpPr>
        <p:spPr>
          <a:xfrm>
            <a:off x="584859" y="4016202"/>
            <a:ext cx="1062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/>
              <a:t>如果不设置长度，会有默认的长度。长度代表了显示的最大宽度，如果不够</a:t>
            </a:r>
            <a:endParaRPr kumimoji="1" lang="en-US" altLang="zh-CN" sz="2400" dirty="0"/>
          </a:p>
          <a:p>
            <a:r>
              <a:rPr kumimoji="1" lang="zh-CN" altLang="en-US" sz="2400" dirty="0"/>
              <a:t>   会用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在左边填充，但必须搭配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zerofill</a:t>
            </a:r>
            <a:r>
              <a:rPr kumimoji="1" lang="en-US" altLang="zh-CN" sz="2400" dirty="0">
                <a:solidFill>
                  <a:srgbClr val="C00000"/>
                </a:solidFill>
              </a:rPr>
              <a:t> </a:t>
            </a:r>
            <a:r>
              <a:rPr kumimoji="1" lang="zh-CN" altLang="en-US" sz="2400" dirty="0"/>
              <a:t>使用；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5897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将选课表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列设置为外键，该列的值参照学生表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列的取值。由于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表已经在上例中创建，这里修改添加外键。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 FOREIGN KEY(StudentID) REFERENCES student(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609650" y="1917626"/>
            <a:ext cx="12865990" cy="533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15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更新完整性约束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删除约束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）删除主键约束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DROP PRIMARY KEY;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2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488511" y="1381082"/>
            <a:ext cx="117753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表中，删除定义的主键约束。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temp2 DROP PRIMARY KEY;</a:t>
            </a:r>
          </a:p>
          <a:p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）删除唯一键约束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INDEX  {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唯一键约束名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88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数据的完整性约束</a:t>
            </a:r>
          </a:p>
        </p:txBody>
      </p:sp>
      <p:sp>
        <p:nvSpPr>
          <p:cNvPr id="4" name="矩形 3"/>
          <p:cNvSpPr/>
          <p:nvPr/>
        </p:nvSpPr>
        <p:spPr>
          <a:xfrm>
            <a:off x="476547" y="1789607"/>
            <a:ext cx="1146747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）删除外键约束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DROP FOREIGN KEY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foreign_key_name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表中，删除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列上定义的外键约束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FK_temp2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temp2 DROP FOREIGN KEY FK_temp2;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0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7B38D9-4B6D-E29A-CD97-6CC5FEF0FE69}"/>
              </a:ext>
            </a:extLst>
          </p:cNvPr>
          <p:cNvSpPr txBox="1"/>
          <p:nvPr/>
        </p:nvSpPr>
        <p:spPr>
          <a:xfrm>
            <a:off x="307975" y="1143530"/>
            <a:ext cx="57606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1) </a:t>
            </a:r>
            <a:r>
              <a:rPr kumimoji="1" lang="zh-CN" altLang="en-US" sz="2400" b="1" dirty="0"/>
              <a:t>创建表的</a:t>
            </a:r>
            <a:r>
              <a:rPr kumimoji="1" lang="en-US" altLang="zh-CN" sz="2400" b="1" dirty="0"/>
              <a:t>SQL</a:t>
            </a:r>
            <a:r>
              <a:rPr kumimoji="1" lang="zh-CN" altLang="en-US" sz="2400" b="1" dirty="0"/>
              <a:t>语句：</a:t>
            </a:r>
            <a:endParaRPr kumimoji="1" lang="en-US" altLang="zh-CN" sz="2400" b="1" dirty="0"/>
          </a:p>
          <a:p>
            <a:r>
              <a:rPr kumimoji="1" lang="zh-CN" altLang="en-US" sz="2000" dirty="0"/>
              <a:t>      </a:t>
            </a:r>
            <a:r>
              <a:rPr kumimoji="1" lang="en-US" altLang="zh-CN" sz="2000" dirty="0">
                <a:solidFill>
                  <a:srgbClr val="FF0000"/>
                </a:solidFill>
              </a:rPr>
              <a:t>create table </a:t>
            </a:r>
            <a:r>
              <a:rPr kumimoji="1" lang="zh-CN" altLang="en-US" sz="2000" dirty="0"/>
              <a:t>表名</a:t>
            </a:r>
            <a:r>
              <a:rPr kumimoji="1" lang="en-US" altLang="zh-CN" sz="2000" dirty="0"/>
              <a:t>(</a:t>
            </a:r>
          </a:p>
          <a:p>
            <a:r>
              <a:rPr kumimoji="1" lang="en-US" altLang="zh-CN" sz="2000" dirty="0"/>
              <a:t>  </a:t>
            </a:r>
            <a:r>
              <a:rPr kumimoji="1" lang="zh-CN" altLang="en-US" sz="2000" dirty="0"/>
              <a:t>列名 列的类型 </a:t>
            </a:r>
            <a:r>
              <a:rPr kumimoji="1" lang="en-US" altLang="zh-CN" sz="2000" dirty="0"/>
              <a:t>[(</a:t>
            </a:r>
            <a:r>
              <a:rPr kumimoji="1" lang="zh-CN" altLang="en-US" sz="2000" dirty="0"/>
              <a:t>长度</a:t>
            </a:r>
            <a:r>
              <a:rPr kumimoji="1" lang="en-US" altLang="zh-CN" sz="2000" dirty="0"/>
              <a:t>) </a:t>
            </a:r>
            <a:r>
              <a:rPr kumimoji="1" lang="zh-CN" altLang="en-US" sz="2000" dirty="0"/>
              <a:t> 约束</a:t>
            </a:r>
            <a:r>
              <a:rPr kumimoji="1" lang="en-US" altLang="zh-CN" sz="2000" dirty="0"/>
              <a:t>],</a:t>
            </a:r>
          </a:p>
          <a:p>
            <a:r>
              <a:rPr kumimoji="1" lang="zh-CN" altLang="en-US" sz="2000" dirty="0"/>
              <a:t>列名 列的类型 </a:t>
            </a:r>
            <a:r>
              <a:rPr kumimoji="1" lang="en-US" altLang="zh-CN" sz="2000" dirty="0"/>
              <a:t>[(</a:t>
            </a:r>
            <a:r>
              <a:rPr kumimoji="1" lang="zh-CN" altLang="en-US" sz="2000" dirty="0"/>
              <a:t>长度</a:t>
            </a:r>
            <a:r>
              <a:rPr kumimoji="1" lang="en-US" altLang="zh-CN" sz="2000" dirty="0"/>
              <a:t>) </a:t>
            </a:r>
            <a:r>
              <a:rPr kumimoji="1" lang="zh-CN" altLang="en-US" sz="2000" dirty="0"/>
              <a:t> 约束</a:t>
            </a:r>
            <a:r>
              <a:rPr kumimoji="1" lang="en-US" altLang="zh-CN" sz="2000" dirty="0"/>
              <a:t>],</a:t>
            </a:r>
          </a:p>
          <a:p>
            <a:r>
              <a:rPr kumimoji="1" lang="zh-CN" altLang="en-US" sz="2000" dirty="0"/>
              <a:t>列名 列的类型 </a:t>
            </a:r>
            <a:r>
              <a:rPr kumimoji="1" lang="en-US" altLang="zh-CN" sz="2000" dirty="0"/>
              <a:t>[(</a:t>
            </a:r>
            <a:r>
              <a:rPr kumimoji="1" lang="zh-CN" altLang="en-US" sz="2000" dirty="0"/>
              <a:t>长度</a:t>
            </a:r>
            <a:r>
              <a:rPr kumimoji="1" lang="en-US" altLang="zh-CN" sz="2000" dirty="0"/>
              <a:t>) </a:t>
            </a:r>
            <a:r>
              <a:rPr kumimoji="1" lang="zh-CN" altLang="en-US" sz="2000" dirty="0"/>
              <a:t> 约束</a:t>
            </a:r>
            <a:r>
              <a:rPr kumimoji="1" lang="en-US" altLang="zh-CN" sz="2000" dirty="0"/>
              <a:t>],</a:t>
            </a:r>
          </a:p>
          <a:p>
            <a:r>
              <a:rPr kumimoji="1" lang="en-US" altLang="zh-CN" sz="2000" dirty="0"/>
              <a:t>…</a:t>
            </a:r>
          </a:p>
          <a:p>
            <a:r>
              <a:rPr kumimoji="1" lang="zh-CN" altLang="en-US" sz="2000" dirty="0"/>
              <a:t>列名 列的类型 </a:t>
            </a:r>
            <a:r>
              <a:rPr kumimoji="1" lang="en-US" altLang="zh-CN" sz="2000" dirty="0"/>
              <a:t>[(</a:t>
            </a:r>
            <a:r>
              <a:rPr kumimoji="1" lang="zh-CN" altLang="en-US" sz="2000" dirty="0"/>
              <a:t>长度</a:t>
            </a:r>
            <a:r>
              <a:rPr kumimoji="1" lang="en-US" altLang="zh-CN" sz="2000" dirty="0"/>
              <a:t>) </a:t>
            </a:r>
            <a:r>
              <a:rPr kumimoji="1" lang="zh-CN" altLang="en-US" sz="2000" dirty="0"/>
              <a:t> 约束</a:t>
            </a:r>
            <a:r>
              <a:rPr kumimoji="1" lang="en-US" altLang="zh-CN" sz="2000" dirty="0"/>
              <a:t>]</a:t>
            </a:r>
          </a:p>
          <a:p>
            <a:r>
              <a:rPr kumimoji="1" lang="en-US" altLang="zh-CN" sz="2000" dirty="0"/>
              <a:t>)</a:t>
            </a:r>
            <a:r>
              <a:rPr kumimoji="1" lang="zh-CN" altLang="en-US" sz="2000" dirty="0"/>
              <a:t> 表操作</a:t>
            </a:r>
            <a:r>
              <a:rPr kumimoji="1" lang="en-US" altLang="zh-CN" sz="2000" dirty="0"/>
              <a:t>;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53F00-06E9-8404-A5EE-464DAC3639A5}"/>
              </a:ext>
            </a:extLst>
          </p:cNvPr>
          <p:cNvSpPr txBox="1"/>
          <p:nvPr/>
        </p:nvSpPr>
        <p:spPr>
          <a:xfrm>
            <a:off x="155575" y="4137674"/>
            <a:ext cx="9778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2) </a:t>
            </a:r>
            <a:r>
              <a:rPr kumimoji="1" lang="zh-CN" altLang="en-US" sz="2400" b="1" dirty="0"/>
              <a:t>修改表的</a:t>
            </a:r>
            <a:r>
              <a:rPr kumimoji="1" lang="en-US" altLang="zh-CN" sz="2400" b="1" dirty="0"/>
              <a:t>SQL</a:t>
            </a:r>
            <a:r>
              <a:rPr kumimoji="1" lang="zh-CN" altLang="en-US" sz="2400" b="1" dirty="0"/>
              <a:t>语句：</a:t>
            </a:r>
            <a:endParaRPr kumimoji="1" lang="en-US" altLang="zh-CN" sz="2400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/>
              <a:t> </a:t>
            </a:r>
            <a:r>
              <a:rPr kumimoji="1" lang="en-US" altLang="zh-CN" sz="2000" dirty="0"/>
              <a:t>alter table </a:t>
            </a:r>
            <a:r>
              <a:rPr kumimoji="1" lang="zh-CN" altLang="en-US" sz="2000" dirty="0"/>
              <a:t>表名 </a:t>
            </a:r>
            <a:r>
              <a:rPr kumimoji="1" lang="en-US" altLang="zh-CN" sz="2000" dirty="0"/>
              <a:t>add| drop| modify| change [column] </a:t>
            </a:r>
            <a:r>
              <a:rPr kumimoji="1" lang="zh-CN" altLang="en-US" sz="2000" dirty="0"/>
              <a:t>列名 </a:t>
            </a:r>
            <a:r>
              <a:rPr kumimoji="1" lang="en-US" altLang="zh-CN" sz="2000" dirty="0"/>
              <a:t>[</a:t>
            </a:r>
            <a:r>
              <a:rPr kumimoji="1" lang="zh-CN" altLang="en-US" sz="2000" dirty="0"/>
              <a:t>类型 约束</a:t>
            </a:r>
            <a:r>
              <a:rPr kumimoji="1" lang="en-US" altLang="zh-CN" sz="2000" dirty="0"/>
              <a:t>];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/>
              <a:t>alter table</a:t>
            </a:r>
            <a:r>
              <a:rPr kumimoji="1" lang="zh-CN" altLang="en-US" sz="2000" dirty="0"/>
              <a:t> 表名 </a:t>
            </a:r>
            <a:r>
              <a:rPr kumimoji="1" lang="en-US" altLang="zh-CN" sz="2000" dirty="0"/>
              <a:t>rename [as/to] </a:t>
            </a:r>
            <a:r>
              <a:rPr kumimoji="1" lang="zh-CN" altLang="en-US" sz="2000" dirty="0"/>
              <a:t>新列名</a:t>
            </a:r>
            <a:r>
              <a:rPr kumimoji="1" lang="en-US" altLang="zh-CN" sz="2000" dirty="0"/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/>
              <a:t>alter table </a:t>
            </a:r>
            <a:r>
              <a:rPr kumimoji="1" lang="zh-CN" altLang="en-US" sz="2000" dirty="0"/>
              <a:t>表名 </a:t>
            </a:r>
            <a:r>
              <a:rPr kumimoji="1" lang="en-US" altLang="zh-CN" sz="2000" dirty="0"/>
              <a:t>change [column]</a:t>
            </a:r>
            <a:r>
              <a:rPr kumimoji="1" lang="zh-CN" altLang="en-US" sz="2000" dirty="0"/>
              <a:t> 旧列名 新列名 </a:t>
            </a:r>
            <a:r>
              <a:rPr kumimoji="1" lang="en-US" altLang="zh-CN" sz="2000" dirty="0"/>
              <a:t>[</a:t>
            </a:r>
            <a:r>
              <a:rPr kumimoji="1" lang="zh-CN" altLang="en-US" sz="2000" dirty="0"/>
              <a:t>类型 约束</a:t>
            </a:r>
            <a:r>
              <a:rPr kumimoji="1" lang="en-US" altLang="zh-CN" sz="2000" dirty="0"/>
              <a:t>];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45D625-6E6E-B178-09AC-01FDA1DF1DD3}"/>
              </a:ext>
            </a:extLst>
          </p:cNvPr>
          <p:cNvSpPr txBox="1"/>
          <p:nvPr/>
        </p:nvSpPr>
        <p:spPr>
          <a:xfrm>
            <a:off x="5807174" y="1137424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3) </a:t>
            </a:r>
            <a:r>
              <a:rPr kumimoji="1" lang="zh-CN" altLang="en-US" sz="2000" dirty="0"/>
              <a:t>删除</a:t>
            </a:r>
            <a:r>
              <a:rPr kumimoji="1" lang="zh-CN" altLang="en-US" sz="2400" b="1" dirty="0"/>
              <a:t>表的</a:t>
            </a:r>
            <a:r>
              <a:rPr kumimoji="1" lang="en-US" altLang="zh-CN" sz="2400" b="1" dirty="0"/>
              <a:t>SQL</a:t>
            </a:r>
            <a:r>
              <a:rPr kumimoji="1" lang="zh-CN" altLang="en-US" sz="2400" b="1" dirty="0"/>
              <a:t>语句：</a:t>
            </a:r>
            <a:endParaRPr kumimoji="1" lang="en-US" altLang="zh-CN" sz="2400" b="1" dirty="0"/>
          </a:p>
          <a:p>
            <a:r>
              <a:rPr kumimoji="1" lang="zh-CN" altLang="en-US" sz="2000" dirty="0"/>
              <a:t>      </a:t>
            </a:r>
            <a:r>
              <a:rPr kumimoji="1" lang="en-US" altLang="zh-CN" sz="2000" dirty="0">
                <a:solidFill>
                  <a:srgbClr val="FF0000"/>
                </a:solidFill>
              </a:rPr>
              <a:t>drop table [if exists] </a:t>
            </a:r>
            <a:r>
              <a:rPr kumimoji="1" lang="zh-CN" altLang="en-US" sz="2000" dirty="0"/>
              <a:t>表名</a:t>
            </a:r>
            <a:r>
              <a:rPr kumimoji="1" lang="en-US" altLang="zh-CN" sz="2000" dirty="0"/>
              <a:t>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676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7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519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03FC48-E8F0-7F5F-208C-B5E532333B24}"/>
              </a:ext>
            </a:extLst>
          </p:cNvPr>
          <p:cNvSpPr txBox="1"/>
          <p:nvPr/>
        </p:nvSpPr>
        <p:spPr>
          <a:xfrm>
            <a:off x="93116" y="804867"/>
            <a:ext cx="4050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4)</a:t>
            </a:r>
            <a:r>
              <a:rPr kumimoji="1" lang="zh-CN" altLang="en-US" sz="2400" dirty="0"/>
              <a:t> 添加约束的时机</a:t>
            </a:r>
            <a:endParaRPr kumimoji="1" lang="en-US" altLang="zh-CN" sz="2400" dirty="0"/>
          </a:p>
          <a:p>
            <a:r>
              <a:rPr kumimoji="1" lang="zh-CN" altLang="en-US" sz="2400" dirty="0"/>
              <a:t>   </a:t>
            </a:r>
            <a:endParaRPr kumimoji="1" lang="en-US" altLang="zh-CN" sz="2400" dirty="0"/>
          </a:p>
          <a:p>
            <a:r>
              <a:rPr kumimoji="1" lang="zh-CN" altLang="en-US" sz="2400" dirty="0"/>
              <a:t>          </a:t>
            </a:r>
            <a:endParaRPr kumimoji="1" lang="en-US" altLang="zh-CN" sz="2400" dirty="0"/>
          </a:p>
          <a:p>
            <a:r>
              <a:rPr kumimoji="1" lang="zh-CN" altLang="en-US" sz="2400" dirty="0"/>
              <a:t>             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D8CC67F-16D3-094E-C10D-51EEEE8274FC}"/>
              </a:ext>
            </a:extLst>
          </p:cNvPr>
          <p:cNvSpPr/>
          <p:nvPr/>
        </p:nvSpPr>
        <p:spPr>
          <a:xfrm>
            <a:off x="2314061" y="1399307"/>
            <a:ext cx="468777" cy="7078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97735E-3084-2B80-8514-057A4BC96A44}"/>
              </a:ext>
            </a:extLst>
          </p:cNvPr>
          <p:cNvSpPr txBox="1"/>
          <p:nvPr/>
        </p:nvSpPr>
        <p:spPr>
          <a:xfrm>
            <a:off x="2757264" y="1133859"/>
            <a:ext cx="64087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列级约束：直接在字段名和类型后面追加约束类型即可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C5FD36-CF17-124C-80D9-4FB574412E4C}"/>
              </a:ext>
            </a:extLst>
          </p:cNvPr>
          <p:cNvSpPr txBox="1"/>
          <p:nvPr/>
        </p:nvSpPr>
        <p:spPr>
          <a:xfrm>
            <a:off x="207622" y="1641376"/>
            <a:ext cx="3217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创建表时添加约束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940FA0-F6F4-21A6-F88A-DF29D3AB8CF4}"/>
              </a:ext>
            </a:extLst>
          </p:cNvPr>
          <p:cNvSpPr txBox="1"/>
          <p:nvPr/>
        </p:nvSpPr>
        <p:spPr>
          <a:xfrm>
            <a:off x="2782838" y="1813809"/>
            <a:ext cx="8473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/>
              <a:t>表级约束：在各个字段的最下面添加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</a:t>
            </a:r>
            <a:r>
              <a:rPr kumimoji="1" lang="en-US" altLang="zh-CN" sz="2000" dirty="0"/>
              <a:t> [constraint </a:t>
            </a:r>
            <a:r>
              <a:rPr kumimoji="1" lang="zh-CN" altLang="en-US" sz="2000" dirty="0"/>
              <a:t>约束名</a:t>
            </a:r>
            <a:r>
              <a:rPr kumimoji="1" lang="en-US" altLang="zh-CN" sz="2000" dirty="0"/>
              <a:t>] </a:t>
            </a:r>
            <a:r>
              <a:rPr kumimoji="1" lang="zh-CN" altLang="en-US" sz="2000" dirty="0"/>
              <a:t>约束类型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字段名</a:t>
            </a:r>
            <a:r>
              <a:rPr kumimoji="1"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88371A-88EF-D444-C0EB-7C58465E911F}"/>
              </a:ext>
            </a:extLst>
          </p:cNvPr>
          <p:cNvSpPr txBox="1"/>
          <p:nvPr/>
        </p:nvSpPr>
        <p:spPr>
          <a:xfrm>
            <a:off x="0" y="4123446"/>
            <a:ext cx="633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 修改表时添加约束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6C1437B-7BBA-5056-F5F1-9765000BD752}"/>
              </a:ext>
            </a:extLst>
          </p:cNvPr>
          <p:cNvSpPr/>
          <p:nvPr/>
        </p:nvSpPr>
        <p:spPr>
          <a:xfrm>
            <a:off x="2181869" y="3236780"/>
            <a:ext cx="468777" cy="21685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FA0208-F10A-2B95-3A4D-05CDCB6F0D73}"/>
              </a:ext>
            </a:extLst>
          </p:cNvPr>
          <p:cNvSpPr txBox="1"/>
          <p:nvPr/>
        </p:nvSpPr>
        <p:spPr>
          <a:xfrm>
            <a:off x="2597508" y="3020601"/>
            <a:ext cx="1318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主键约束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792025-10FD-AB78-C662-FC9BDE74E6CC}"/>
              </a:ext>
            </a:extLst>
          </p:cNvPr>
          <p:cNvSpPr txBox="1"/>
          <p:nvPr/>
        </p:nvSpPr>
        <p:spPr>
          <a:xfrm>
            <a:off x="4185992" y="2612007"/>
            <a:ext cx="7911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列级约束上添加：</a:t>
            </a:r>
            <a:r>
              <a:rPr kumimoji="1" lang="en-US" altLang="zh-CN" sz="1800" dirty="0"/>
              <a:t>alter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table </a:t>
            </a:r>
            <a:r>
              <a:rPr kumimoji="1" lang="zh-CN" altLang="en-US" sz="1800" dirty="0"/>
              <a:t>表名 </a:t>
            </a:r>
            <a:r>
              <a:rPr kumimoji="1" lang="en-US" altLang="zh-CN" sz="1800" dirty="0"/>
              <a:t>modify</a:t>
            </a:r>
            <a:r>
              <a:rPr kumimoji="1" lang="zh-CN" altLang="en-US" sz="1800" dirty="0"/>
              <a:t> 字段名 字段类型 </a:t>
            </a:r>
            <a:r>
              <a:rPr kumimoji="1" lang="en-US" altLang="zh-CN" sz="1800" dirty="0"/>
              <a:t>primary key</a:t>
            </a:r>
            <a:r>
              <a:rPr kumimoji="1" lang="zh-CN" altLang="en-US" sz="1800" dirty="0"/>
              <a:t>；</a:t>
            </a:r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EEA425D-310A-8D91-39AD-1055457EF0D1}"/>
              </a:ext>
            </a:extLst>
          </p:cNvPr>
          <p:cNvSpPr/>
          <p:nvPr/>
        </p:nvSpPr>
        <p:spPr>
          <a:xfrm>
            <a:off x="3784510" y="2846024"/>
            <a:ext cx="512307" cy="749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0551E90-56AB-14E8-AD07-FC8AEDDC20E6}"/>
              </a:ext>
            </a:extLst>
          </p:cNvPr>
          <p:cNvSpPr txBox="1"/>
          <p:nvPr/>
        </p:nvSpPr>
        <p:spPr>
          <a:xfrm>
            <a:off x="4194873" y="3322089"/>
            <a:ext cx="8067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表级约束上添加：</a:t>
            </a:r>
            <a:r>
              <a:rPr kumimoji="1" lang="en-US" altLang="zh-CN" sz="1800" dirty="0"/>
              <a:t>alter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table </a:t>
            </a:r>
            <a:r>
              <a:rPr kumimoji="1" lang="zh-CN" altLang="en-US" sz="1800" dirty="0"/>
              <a:t>表名 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[constraint </a:t>
            </a:r>
            <a:r>
              <a:rPr kumimoji="1" lang="zh-CN" altLang="en-US" sz="1800" dirty="0"/>
              <a:t>约束名</a:t>
            </a:r>
            <a:r>
              <a:rPr kumimoji="1" lang="en-US" altLang="zh-CN" sz="1800" dirty="0"/>
              <a:t>] primary key(</a:t>
            </a:r>
            <a:r>
              <a:rPr kumimoji="1" lang="zh-CN" altLang="en-US" sz="1800" dirty="0"/>
              <a:t>字段名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；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199015-3D9A-987C-5383-E9B2539769AE}"/>
              </a:ext>
            </a:extLst>
          </p:cNvPr>
          <p:cNvSpPr txBox="1"/>
          <p:nvPr/>
        </p:nvSpPr>
        <p:spPr>
          <a:xfrm>
            <a:off x="2467173" y="4065240"/>
            <a:ext cx="146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唯一键约束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DC46608-3EAF-9C36-845A-6F8E99ECF3BA}"/>
              </a:ext>
            </a:extLst>
          </p:cNvPr>
          <p:cNvSpPr/>
          <p:nvPr/>
        </p:nvSpPr>
        <p:spPr>
          <a:xfrm>
            <a:off x="3804207" y="4032067"/>
            <a:ext cx="359907" cy="688887"/>
          </a:xfrm>
          <a:prstGeom prst="leftBrace">
            <a:avLst>
              <a:gd name="adj1" fmla="val 202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A0A05A8-6095-7F41-4A2B-C25F7B13861F}"/>
              </a:ext>
            </a:extLst>
          </p:cNvPr>
          <p:cNvSpPr txBox="1"/>
          <p:nvPr/>
        </p:nvSpPr>
        <p:spPr>
          <a:xfrm>
            <a:off x="4142786" y="3820859"/>
            <a:ext cx="7911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列级约束上添加：</a:t>
            </a:r>
            <a:r>
              <a:rPr kumimoji="1" lang="en-US" altLang="zh-CN" sz="1800" dirty="0"/>
              <a:t>alter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table </a:t>
            </a:r>
            <a:r>
              <a:rPr kumimoji="1" lang="zh-CN" altLang="en-US" sz="1800" dirty="0"/>
              <a:t>表名 </a:t>
            </a:r>
            <a:r>
              <a:rPr kumimoji="1" lang="en-US" altLang="zh-CN" sz="1800" dirty="0"/>
              <a:t>modify</a:t>
            </a:r>
            <a:r>
              <a:rPr kumimoji="1" lang="zh-CN" altLang="en-US" sz="1800" dirty="0"/>
              <a:t> 字段名 字段类型 </a:t>
            </a:r>
            <a:r>
              <a:rPr kumimoji="1" lang="en-US" altLang="zh-CN" sz="1800" dirty="0"/>
              <a:t>unique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；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7F5CD8-73A4-D520-F1F7-74B5373F6044}"/>
              </a:ext>
            </a:extLst>
          </p:cNvPr>
          <p:cNvSpPr txBox="1"/>
          <p:nvPr/>
        </p:nvSpPr>
        <p:spPr>
          <a:xfrm>
            <a:off x="4145017" y="4490061"/>
            <a:ext cx="7911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表级约束上添加：</a:t>
            </a:r>
            <a:r>
              <a:rPr kumimoji="1" lang="en-US" altLang="zh-CN" sz="1800" dirty="0"/>
              <a:t>alter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table </a:t>
            </a:r>
            <a:r>
              <a:rPr kumimoji="1" lang="zh-CN" altLang="en-US" sz="1800" dirty="0"/>
              <a:t>表名 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[constraint </a:t>
            </a:r>
            <a:r>
              <a:rPr kumimoji="1" lang="zh-CN" altLang="en-US" sz="1800" dirty="0"/>
              <a:t>约束名</a:t>
            </a:r>
            <a:r>
              <a:rPr kumimoji="1" lang="en-US" altLang="zh-CN" sz="1800" dirty="0"/>
              <a:t>] unique key(</a:t>
            </a:r>
            <a:r>
              <a:rPr kumimoji="1" lang="zh-CN" altLang="en-US" sz="1800" dirty="0"/>
              <a:t>字段名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；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7A54DC-62EA-01B3-68C3-B57AE76B4B72}"/>
              </a:ext>
            </a:extLst>
          </p:cNvPr>
          <p:cNvSpPr txBox="1"/>
          <p:nvPr/>
        </p:nvSpPr>
        <p:spPr>
          <a:xfrm>
            <a:off x="2648326" y="5205317"/>
            <a:ext cx="146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外键约束</a:t>
            </a:r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F413918F-8A99-DD39-C649-27DD4C2DD745}"/>
              </a:ext>
            </a:extLst>
          </p:cNvPr>
          <p:cNvSpPr/>
          <p:nvPr/>
        </p:nvSpPr>
        <p:spPr>
          <a:xfrm>
            <a:off x="3828597" y="5293810"/>
            <a:ext cx="311126" cy="239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0F69C8-34DF-891D-8111-FB382BE2F281}"/>
              </a:ext>
            </a:extLst>
          </p:cNvPr>
          <p:cNvSpPr txBox="1"/>
          <p:nvPr/>
        </p:nvSpPr>
        <p:spPr>
          <a:xfrm>
            <a:off x="4115333" y="5205317"/>
            <a:ext cx="714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表级约束上添加：</a:t>
            </a:r>
            <a:r>
              <a:rPr kumimoji="1" lang="en-US" altLang="zh-CN" sz="1800" dirty="0"/>
              <a:t>alter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table </a:t>
            </a:r>
            <a:r>
              <a:rPr kumimoji="1" lang="zh-CN" altLang="en-US" sz="1800" dirty="0"/>
              <a:t>表名 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[constraint </a:t>
            </a:r>
            <a:r>
              <a:rPr kumimoji="1" lang="zh-CN" altLang="en-US" sz="1800" dirty="0"/>
              <a:t>约束名</a:t>
            </a:r>
            <a:r>
              <a:rPr kumimoji="1" lang="en-US" altLang="zh-CN" sz="1800" dirty="0"/>
              <a:t>]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foreign key(</a:t>
            </a:r>
            <a:r>
              <a:rPr kumimoji="1" lang="zh-CN" altLang="en-US" sz="1800" dirty="0"/>
              <a:t>字段名</a:t>
            </a:r>
            <a:r>
              <a:rPr kumimoji="1" lang="en-US" altLang="zh-CN" sz="1800" dirty="0"/>
              <a:t>) references </a:t>
            </a:r>
            <a:r>
              <a:rPr kumimoji="1" lang="zh-CN" altLang="en-US" sz="1800" dirty="0"/>
              <a:t>主键表名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主键名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35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7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519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03FC48-E8F0-7F5F-208C-B5E532333B24}"/>
              </a:ext>
            </a:extLst>
          </p:cNvPr>
          <p:cNvSpPr txBox="1"/>
          <p:nvPr/>
        </p:nvSpPr>
        <p:spPr>
          <a:xfrm>
            <a:off x="313688" y="875851"/>
            <a:ext cx="2504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4)</a:t>
            </a:r>
            <a:r>
              <a:rPr kumimoji="1" lang="zh-CN" altLang="en-US" sz="3200" dirty="0"/>
              <a:t> 删除约束</a:t>
            </a:r>
            <a:endParaRPr kumimoji="1" lang="en-US" altLang="zh-CN" sz="3200" dirty="0"/>
          </a:p>
          <a:p>
            <a:r>
              <a:rPr kumimoji="1" lang="zh-CN" altLang="en-US" sz="2400" dirty="0"/>
              <a:t>   </a:t>
            </a:r>
            <a:endParaRPr kumimoji="1" lang="en-US" altLang="zh-CN" sz="2400" dirty="0"/>
          </a:p>
          <a:p>
            <a:r>
              <a:rPr kumimoji="1" lang="zh-CN" altLang="en-US" sz="2400" dirty="0"/>
              <a:t>          </a:t>
            </a:r>
            <a:endParaRPr kumimoji="1" lang="en-US" altLang="zh-CN" sz="2400" dirty="0"/>
          </a:p>
          <a:p>
            <a:r>
              <a:rPr kumimoji="1" lang="zh-CN" altLang="en-US" sz="2400" dirty="0"/>
              <a:t>             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97735E-3084-2B80-8514-057A4BC96A44}"/>
              </a:ext>
            </a:extLst>
          </p:cNvPr>
          <p:cNvSpPr txBox="1"/>
          <p:nvPr/>
        </p:nvSpPr>
        <p:spPr>
          <a:xfrm>
            <a:off x="3286894" y="17693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alter table</a:t>
            </a:r>
            <a:r>
              <a:rPr kumimoji="1" lang="zh-CN" altLang="en-US" sz="2800" dirty="0"/>
              <a:t> 表名 </a:t>
            </a:r>
            <a:r>
              <a:rPr kumimoji="1" lang="en-US" altLang="zh-CN" sz="2800" dirty="0"/>
              <a:t>drop primary key</a:t>
            </a:r>
            <a:r>
              <a:rPr kumimoji="1" lang="zh-CN" altLang="en-US" sz="2800" dirty="0"/>
              <a:t>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C5FD36-CF17-124C-80D9-4FB574412E4C}"/>
              </a:ext>
            </a:extLst>
          </p:cNvPr>
          <p:cNvSpPr txBox="1"/>
          <p:nvPr/>
        </p:nvSpPr>
        <p:spPr>
          <a:xfrm>
            <a:off x="513332" y="1763212"/>
            <a:ext cx="1923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主键删除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A4EF2-9570-05A8-C3B1-D7D56CFFEA25}"/>
              </a:ext>
            </a:extLst>
          </p:cNvPr>
          <p:cNvSpPr txBox="1"/>
          <p:nvPr/>
        </p:nvSpPr>
        <p:spPr>
          <a:xfrm>
            <a:off x="636166" y="2950746"/>
            <a:ext cx="2181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唯一键删除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398928-A2E5-7CC8-BA34-7C3FE22CEE4B}"/>
              </a:ext>
            </a:extLst>
          </p:cNvPr>
          <p:cNvSpPr txBox="1"/>
          <p:nvPr/>
        </p:nvSpPr>
        <p:spPr>
          <a:xfrm>
            <a:off x="3420406" y="409612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alter table</a:t>
            </a:r>
            <a:r>
              <a:rPr kumimoji="1" lang="zh-CN" altLang="en-US" sz="2800" dirty="0"/>
              <a:t> 表名 </a:t>
            </a:r>
            <a:r>
              <a:rPr kumimoji="1" lang="en-US" altLang="zh-CN" sz="2800" dirty="0"/>
              <a:t>drop foreign key </a:t>
            </a:r>
            <a:r>
              <a:rPr kumimoji="1" lang="zh-CN" altLang="en-US" sz="2800" dirty="0"/>
              <a:t>约束名</a:t>
            </a:r>
            <a:r>
              <a:rPr kumimoji="1" lang="zh-CN" altLang="en-US" sz="2400" dirty="0"/>
              <a:t>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A79F79-E2CB-99B5-7AB8-B88DD7755D45}"/>
              </a:ext>
            </a:extLst>
          </p:cNvPr>
          <p:cNvSpPr txBox="1"/>
          <p:nvPr/>
        </p:nvSpPr>
        <p:spPr>
          <a:xfrm>
            <a:off x="608469" y="4117401"/>
            <a:ext cx="1686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外键删除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2E9FAC6A-8CC1-D328-D216-9E822D55D8C1}"/>
              </a:ext>
            </a:extLst>
          </p:cNvPr>
          <p:cNvSpPr/>
          <p:nvPr/>
        </p:nvSpPr>
        <p:spPr>
          <a:xfrm>
            <a:off x="2387141" y="4192721"/>
            <a:ext cx="725720" cy="381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3CFAD0-32AE-E19B-714A-94C976A8ED02}"/>
              </a:ext>
            </a:extLst>
          </p:cNvPr>
          <p:cNvSpPr txBox="1"/>
          <p:nvPr/>
        </p:nvSpPr>
        <p:spPr>
          <a:xfrm>
            <a:off x="3574926" y="293271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alter table</a:t>
            </a:r>
            <a:r>
              <a:rPr kumimoji="1" lang="zh-CN" altLang="en-US" sz="2800" dirty="0"/>
              <a:t> 表名 </a:t>
            </a:r>
            <a:r>
              <a:rPr kumimoji="1" lang="en-US" altLang="zh-CN" sz="2800" dirty="0"/>
              <a:t>drop index </a:t>
            </a:r>
            <a:r>
              <a:rPr kumimoji="1" lang="zh-CN" altLang="en-US" sz="2800" dirty="0"/>
              <a:t>约束名；</a:t>
            </a: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BFA31B6-304F-2E54-F8D9-981A3F6660B5}"/>
              </a:ext>
            </a:extLst>
          </p:cNvPr>
          <p:cNvSpPr/>
          <p:nvPr/>
        </p:nvSpPr>
        <p:spPr>
          <a:xfrm>
            <a:off x="2293992" y="1850409"/>
            <a:ext cx="710444" cy="381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66916AF6-473B-0CAE-599C-7F3AB3A40030}"/>
              </a:ext>
            </a:extLst>
          </p:cNvPr>
          <p:cNvSpPr/>
          <p:nvPr/>
        </p:nvSpPr>
        <p:spPr>
          <a:xfrm>
            <a:off x="2649214" y="3048212"/>
            <a:ext cx="710444" cy="381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91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BA8DFE1D-FC62-4CF6-A08C-6DFAE72D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" y="504382"/>
            <a:ext cx="12190413" cy="15079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799" y="3429794"/>
            <a:ext cx="930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rgbClr val="39A3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祝贺你又完成了一章</a:t>
            </a:r>
            <a:endParaRPr lang="zh-CN" altLang="en-US" sz="6000" b="1" dirty="0">
              <a:solidFill>
                <a:srgbClr val="39A3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0950" y="71972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《MySQL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数据库应用教程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427514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189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83" y="75577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1" y="1460431"/>
            <a:ext cx="11711160" cy="35653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9EA245-95E3-F127-9BCD-7AC26FB49718}"/>
              </a:ext>
            </a:extLst>
          </p:cNvPr>
          <p:cNvSpPr/>
          <p:nvPr/>
        </p:nvSpPr>
        <p:spPr>
          <a:xfrm>
            <a:off x="471333" y="5175585"/>
            <a:ext cx="117722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：整数部分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小数部分；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：小数部分。如果超过范围，则插入临界值；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都可以省略。如果是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decimal,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。如果是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double,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则会根据插入的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数值的精度来决定精度；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定点型的精确度较高，如果要求插入数值的精度较高则考虑使用。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" y="805557"/>
            <a:ext cx="11772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浮点数类型和定点数类型及其取值范围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E74AA24-09BD-828B-AFB6-5CD9591A3B43}"/>
              </a:ext>
            </a:extLst>
          </p:cNvPr>
          <p:cNvSpPr/>
          <p:nvPr/>
        </p:nvSpPr>
        <p:spPr>
          <a:xfrm>
            <a:off x="1338514" y="2382254"/>
            <a:ext cx="10013275" cy="21996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dirty="0">
                <a:solidFill>
                  <a:srgbClr val="FF0000"/>
                </a:solidFill>
                <a:highlight>
                  <a:srgbClr val="EAEAEA"/>
                </a:highlight>
              </a:rPr>
              <a:t>所选择的类型越简单越好，</a:t>
            </a:r>
            <a:endParaRPr kumimoji="1" lang="en-US" altLang="zh-CN" sz="4800" dirty="0">
              <a:solidFill>
                <a:srgbClr val="FF0000"/>
              </a:solidFill>
              <a:highlight>
                <a:srgbClr val="EAEAEA"/>
              </a:highlight>
            </a:endParaRPr>
          </a:p>
          <a:p>
            <a:pPr algn="ctr"/>
            <a:r>
              <a:rPr kumimoji="1" lang="zh-CN" altLang="en-US" sz="4800" dirty="0">
                <a:solidFill>
                  <a:srgbClr val="FF0000"/>
                </a:solidFill>
                <a:highlight>
                  <a:srgbClr val="EAEAEA"/>
                </a:highlight>
              </a:rPr>
              <a:t>能保存数值的类型越小越好！</a:t>
            </a:r>
            <a:endParaRPr kumimoji="1" lang="zh-CN" altLang="en-US" sz="3600" dirty="0">
              <a:highlight>
                <a:srgbClr val="EAEAE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3876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03DF3A7B-1A2B-4C6D-9709-85B85249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90E8D-5B7B-4B06-1A28-C1645824B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86" y="1845618"/>
            <a:ext cx="9001000" cy="41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15634</TotalTime>
  <Words>4765</Words>
  <Application>Microsoft Macintosh PowerPoint</Application>
  <PresentationFormat>自定义</PresentationFormat>
  <Paragraphs>676</Paragraphs>
  <Slides>78</Slides>
  <Notes>78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方正姚体</vt:lpstr>
      <vt:lpstr>黑体</vt:lpstr>
      <vt:lpstr>微软雅黑</vt:lpstr>
      <vt:lpstr>Arial</vt:lpstr>
      <vt:lpstr>Calibri</vt:lpstr>
      <vt:lpstr>Times New Roman</vt:lpstr>
      <vt:lpstr>Wingdings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DDL语句：修改表：增加表字段</vt:lpstr>
      <vt:lpstr>DDL语句：修改表：修改表类型</vt:lpstr>
      <vt:lpstr>DDL语句：修改表：字段改名</vt:lpstr>
      <vt:lpstr>DDL语句：修改表：删除表字段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li wen</cp:lastModifiedBy>
  <cp:revision>561</cp:revision>
  <cp:lastPrinted>2020-03-17T02:29:23Z</cp:lastPrinted>
  <dcterms:created xsi:type="dcterms:W3CDTF">2014-10-15T02:21:11Z</dcterms:created>
  <dcterms:modified xsi:type="dcterms:W3CDTF">2024-03-18T06:56:29Z</dcterms:modified>
</cp:coreProperties>
</file>