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5"/>
  </p:notesMasterIdLst>
  <p:sldIdLst>
    <p:sldId id="1058" r:id="rId2"/>
    <p:sldId id="1006" r:id="rId3"/>
    <p:sldId id="1099" r:id="rId4"/>
    <p:sldId id="1120" r:id="rId5"/>
    <p:sldId id="1119" r:id="rId6"/>
    <p:sldId id="1098" r:id="rId7"/>
    <p:sldId id="1121" r:id="rId8"/>
    <p:sldId id="1102" r:id="rId9"/>
    <p:sldId id="1101" r:id="rId10"/>
    <p:sldId id="1104" r:id="rId11"/>
    <p:sldId id="1105" r:id="rId12"/>
    <p:sldId id="1103" r:id="rId13"/>
    <p:sldId id="1108" r:id="rId14"/>
    <p:sldId id="1110" r:id="rId15"/>
    <p:sldId id="1117" r:id="rId16"/>
    <p:sldId id="1107" r:id="rId17"/>
    <p:sldId id="1109" r:id="rId18"/>
    <p:sldId id="1100" r:id="rId19"/>
    <p:sldId id="1111" r:id="rId20"/>
    <p:sldId id="1112" r:id="rId21"/>
    <p:sldId id="1114" r:id="rId22"/>
    <p:sldId id="1115" r:id="rId23"/>
    <p:sldId id="904" r:id="rId24"/>
  </p:sldIdLst>
  <p:sldSz cx="12190413" cy="6859588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402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0805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208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16109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701375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241650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781925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322200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A3CD"/>
    <a:srgbClr val="EAEAEA"/>
    <a:srgbClr val="2277B8"/>
    <a:srgbClr val="008080"/>
    <a:srgbClr val="269D80"/>
    <a:srgbClr val="006600"/>
    <a:srgbClr val="6CAC00"/>
    <a:srgbClr val="352F2F"/>
    <a:srgbClr val="663300"/>
    <a:srgbClr val="1C2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0" autoAdjust="0"/>
    <p:restoredTop sz="82453" autoAdjust="0"/>
  </p:normalViewPr>
  <p:slideViewPr>
    <p:cSldViewPr>
      <p:cViewPr varScale="1">
        <p:scale>
          <a:sx n="90" d="100"/>
          <a:sy n="90" d="100"/>
        </p:scale>
        <p:origin x="1368" y="200"/>
      </p:cViewPr>
      <p:guideLst>
        <p:guide orient="horz" pos="216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2F39A-D1EB-41DE-93A8-CE84C38D0783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850" y="746125"/>
            <a:ext cx="6621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2703E-2DCE-4048-BA9D-68B989FA4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23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24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28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36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542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137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46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85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69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58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54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93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03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60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304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6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3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83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4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75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717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0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0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0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0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1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1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1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562CF-84C2-4DC5-9A09-652CDCC7B713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D371F-6295-4F8C-86F4-4B7EA72236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 rtlCol="0">
            <a:normAutofit/>
          </a:bodyPr>
          <a:lstStyle>
            <a:lvl1pPr marL="0" indent="0">
              <a:buNone/>
              <a:defRPr sz="3700"/>
            </a:lvl1pPr>
            <a:lvl2pPr marL="540274" indent="0">
              <a:buNone/>
              <a:defRPr sz="3300"/>
            </a:lvl2pPr>
            <a:lvl3pPr marL="1080550" indent="0">
              <a:buNone/>
              <a:defRPr sz="2800"/>
            </a:lvl3pPr>
            <a:lvl4pPr marL="1620825" indent="0">
              <a:buNone/>
              <a:defRPr sz="2400"/>
            </a:lvl4pPr>
            <a:lvl5pPr marL="2161099" indent="0">
              <a:buNone/>
              <a:defRPr sz="2400"/>
            </a:lvl5pPr>
            <a:lvl6pPr marL="2701375" indent="0">
              <a:buNone/>
              <a:defRPr sz="2400"/>
            </a:lvl6pPr>
            <a:lvl7pPr marL="3241650" indent="0">
              <a:buNone/>
              <a:defRPr sz="2400"/>
            </a:lvl7pPr>
            <a:lvl8pPr marL="3781925" indent="0">
              <a:buNone/>
              <a:defRPr sz="2400"/>
            </a:lvl8pPr>
            <a:lvl9pPr marL="432220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600"/>
            </a:lvl1pPr>
            <a:lvl2pPr marL="540274" indent="0">
              <a:buNone/>
              <a:defRPr sz="1500"/>
            </a:lvl2pPr>
            <a:lvl3pPr marL="1080550" indent="0">
              <a:buNone/>
              <a:defRPr sz="1200"/>
            </a:lvl3pPr>
            <a:lvl4pPr marL="1620825" indent="0">
              <a:buNone/>
              <a:defRPr sz="1100"/>
            </a:lvl4pPr>
            <a:lvl5pPr marL="2161099" indent="0">
              <a:buNone/>
              <a:defRPr sz="1100"/>
            </a:lvl5pPr>
            <a:lvl6pPr marL="2701375" indent="0">
              <a:buNone/>
              <a:defRPr sz="1100"/>
            </a:lvl6pPr>
            <a:lvl7pPr marL="3241650" indent="0">
              <a:buNone/>
              <a:defRPr sz="1100"/>
            </a:lvl7pPr>
            <a:lvl8pPr marL="3781925" indent="0">
              <a:buNone/>
              <a:defRPr sz="1100"/>
            </a:lvl8pPr>
            <a:lvl9pPr marL="4322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2D304-1B61-445C-8125-67B385A3BF8C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F4EAD-00C8-4F1C-9612-725F977C20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26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B4482-745C-444A-B7A2-C5F796208378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2ABAB-8F9D-4B44-B387-F2985D44B2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8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4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4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02D59-3269-4CF3-A995-124B870F16AE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E906F-AF9F-45B5-A20E-91D3443842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91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34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DB806-C853-4A3E-BD7E-3BE65D30BF85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0DF45-DA80-48EF-9BED-B825FE64EE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8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1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027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05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08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610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013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41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819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322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DF6E-6F28-40AE-8856-B4B11770D7DC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3FC3E-C7EB-4A11-9545-390B97ADFF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0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F2D6D-C3FB-423E-AC11-943E9D7971B8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8D8C7-B959-4711-80B0-2FEE46D892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476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274" indent="0">
              <a:buNone/>
              <a:defRPr sz="2400" b="1"/>
            </a:lvl2pPr>
            <a:lvl3pPr marL="1080550" indent="0">
              <a:buNone/>
              <a:defRPr sz="2100" b="1"/>
            </a:lvl3pPr>
            <a:lvl4pPr marL="1620825" indent="0">
              <a:buNone/>
              <a:defRPr sz="1900" b="1"/>
            </a:lvl4pPr>
            <a:lvl5pPr marL="2161099" indent="0">
              <a:buNone/>
              <a:defRPr sz="1900" b="1"/>
            </a:lvl5pPr>
            <a:lvl6pPr marL="2701375" indent="0">
              <a:buNone/>
              <a:defRPr sz="1900" b="1"/>
            </a:lvl6pPr>
            <a:lvl7pPr marL="3241650" indent="0">
              <a:buNone/>
              <a:defRPr sz="1900" b="1"/>
            </a:lvl7pPr>
            <a:lvl8pPr marL="3781925" indent="0">
              <a:buNone/>
              <a:defRPr sz="1900" b="1"/>
            </a:lvl8pPr>
            <a:lvl9pPr marL="4322200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6" y="1535470"/>
            <a:ext cx="5388332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274" indent="0">
              <a:buNone/>
              <a:defRPr sz="2400" b="1"/>
            </a:lvl2pPr>
            <a:lvl3pPr marL="1080550" indent="0">
              <a:buNone/>
              <a:defRPr sz="2100" b="1"/>
            </a:lvl3pPr>
            <a:lvl4pPr marL="1620825" indent="0">
              <a:buNone/>
              <a:defRPr sz="1900" b="1"/>
            </a:lvl4pPr>
            <a:lvl5pPr marL="2161099" indent="0">
              <a:buNone/>
              <a:defRPr sz="1900" b="1"/>
            </a:lvl5pPr>
            <a:lvl6pPr marL="2701375" indent="0">
              <a:buNone/>
              <a:defRPr sz="1900" b="1"/>
            </a:lvl6pPr>
            <a:lvl7pPr marL="3241650" indent="0">
              <a:buNone/>
              <a:defRPr sz="1900" b="1"/>
            </a:lvl7pPr>
            <a:lvl8pPr marL="3781925" indent="0">
              <a:buNone/>
              <a:defRPr sz="1900" b="1"/>
            </a:lvl8pPr>
            <a:lvl9pPr marL="4322200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6" y="2175378"/>
            <a:ext cx="5388332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294F0-8D4F-4292-864A-10B240A60BC8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BD3D3-2F85-45A7-9CE8-5CBE41B74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0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F52EA-E3C2-4B20-8C96-C16EE7C31C87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1AAEC-1AB2-4FA3-B088-AC45550445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9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01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87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7" y="273114"/>
            <a:ext cx="4010562" cy="116232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7" y="1435437"/>
            <a:ext cx="4010562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40274" indent="0">
              <a:buNone/>
              <a:defRPr sz="1500"/>
            </a:lvl2pPr>
            <a:lvl3pPr marL="1080550" indent="0">
              <a:buNone/>
              <a:defRPr sz="1200"/>
            </a:lvl3pPr>
            <a:lvl4pPr marL="1620825" indent="0">
              <a:buNone/>
              <a:defRPr sz="1100"/>
            </a:lvl4pPr>
            <a:lvl5pPr marL="2161099" indent="0">
              <a:buNone/>
              <a:defRPr sz="1100"/>
            </a:lvl5pPr>
            <a:lvl6pPr marL="2701375" indent="0">
              <a:buNone/>
              <a:defRPr sz="1100"/>
            </a:lvl6pPr>
            <a:lvl7pPr marL="3241650" indent="0">
              <a:buNone/>
              <a:defRPr sz="1100"/>
            </a:lvl7pPr>
            <a:lvl8pPr marL="3781925" indent="0">
              <a:buNone/>
              <a:defRPr sz="1100"/>
            </a:lvl8pPr>
            <a:lvl9pPr marL="4322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F39C9-9B38-4976-AD9B-000088FF3339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FE0C-EDA0-49F9-99E0-FC8F24E734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29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521" y="1600570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559B22-674E-4673-A0BA-A1202FF2D3F7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3FCA13-DE7D-41AD-AF0C-3C4A1D821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540274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08055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620825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161099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5206" indent="-405206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77947" indent="-337672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688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0962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1238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1512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78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2063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33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0274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55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82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1099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137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165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192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2220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246" y="1629594"/>
            <a:ext cx="12190413" cy="319316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lumMod val="75000"/>
                </a:schemeClr>
              </a:gs>
              <a:gs pos="100000">
                <a:srgbClr val="00B0F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6534834"/>
            <a:ext cx="12190413" cy="32351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TextBox 14"/>
          <p:cNvSpPr txBox="1"/>
          <p:nvPr/>
        </p:nvSpPr>
        <p:spPr>
          <a:xfrm>
            <a:off x="622598" y="2718407"/>
            <a:ext cx="11321331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表记录的操作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10855" y="623522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277B8"/>
                </a:solidFill>
              </a:rPr>
              <a:t>《MySQL</a:t>
            </a:r>
            <a:r>
              <a:rPr lang="zh-CN" altLang="en-US" sz="2400" b="1" dirty="0">
                <a:solidFill>
                  <a:srgbClr val="2277B8"/>
                </a:solidFill>
              </a:rPr>
              <a:t>数据库应用教程</a:t>
            </a:r>
            <a:r>
              <a:rPr lang="en-US" altLang="zh-CN" sz="2400" b="1" dirty="0">
                <a:solidFill>
                  <a:srgbClr val="2277B8"/>
                </a:solidFill>
              </a:rPr>
              <a:t>》</a:t>
            </a:r>
            <a:r>
              <a:rPr lang="zh-CN" altLang="en-US" sz="2400" b="1" dirty="0">
                <a:solidFill>
                  <a:srgbClr val="2277B8"/>
                </a:solidFill>
              </a:rPr>
              <a:t> 刘瑞新主编 配套资源</a:t>
            </a:r>
          </a:p>
        </p:txBody>
      </p:sp>
    </p:spTree>
    <p:extLst>
      <p:ext uri="{BB962C8B-B14F-4D97-AF65-F5344CB8AC3E}">
        <p14:creationId xmlns:p14="http://schemas.microsoft.com/office/powerpoint/2010/main" val="334658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31630"/>
            <a:ext cx="10657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4.1.3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插入多条记录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[(column1, column2, …,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columnn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VALUES (value11, value21, …, valuen1),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(value12, value22, …, valuen2),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… ,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(value1m, value2m, …,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valuenm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插入记录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D465D0-6387-45E1-733A-8B0402C9BFFA}"/>
              </a:ext>
            </a:extLst>
          </p:cNvPr>
          <p:cNvSpPr txBox="1"/>
          <p:nvPr/>
        </p:nvSpPr>
        <p:spPr>
          <a:xfrm>
            <a:off x="164234" y="4294007"/>
            <a:ext cx="11982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注：列名为可选项，如果省略列名，则必须为所有列依次提供数据。如果指定列名，则只需为指定列提供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</a:p>
        </p:txBody>
      </p:sp>
    </p:spTree>
    <p:extLst>
      <p:ext uri="{BB962C8B-B14F-4D97-AF65-F5344CB8AC3E}">
        <p14:creationId xmlns:p14="http://schemas.microsoft.com/office/powerpoint/2010/main" val="236985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31630"/>
            <a:ext cx="10657184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4-4】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数据库中，向班级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表中插入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条新记录。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studentinfo.class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ClassNum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Grade,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VALUES ('2022100101',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哲学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2022-1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25, 2022, '10'),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('2022400102',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2022-2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NULL, 2022, '40'),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('2022600103',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2022-3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20, 2022, '60'),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('2022700101',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2022-1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NULL, 2022, '70'),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('2022630501',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2022-1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40, 2022, '63');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插入记录</a:t>
            </a:r>
          </a:p>
        </p:txBody>
      </p:sp>
    </p:spTree>
    <p:extLst>
      <p:ext uri="{BB962C8B-B14F-4D97-AF65-F5344CB8AC3E}">
        <p14:creationId xmlns:p14="http://schemas.microsoft.com/office/powerpoint/2010/main" val="1469899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31630"/>
            <a:ext cx="10657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4.1.4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菜单方式添加记录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4-5】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4-4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输入学生表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中的记录。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插入记录</a:t>
            </a: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522" y="2473389"/>
            <a:ext cx="7352891" cy="391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4846" y="2222749"/>
            <a:ext cx="8262713" cy="440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504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插入记录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775" y="1229516"/>
            <a:ext cx="8407831" cy="428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6894" y="1886724"/>
            <a:ext cx="7351729" cy="428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15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92587" y="1721634"/>
            <a:ext cx="111794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语法格式为：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SET column1=value1, column2=value2, …,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columnN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valueN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[WHERE conditions];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修改记录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C74035-733E-4404-34ED-A88E71B5DA6E}"/>
              </a:ext>
            </a:extLst>
          </p:cNvPr>
          <p:cNvSpPr txBox="1"/>
          <p:nvPr/>
        </p:nvSpPr>
        <p:spPr>
          <a:xfrm>
            <a:off x="155575" y="1268771"/>
            <a:ext cx="11150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修改记录是通过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语句更新表中已经存在的记录中的值，该语句可以更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新特定记录、更新所有记录。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D4E4C5-106C-261E-C819-7BEC4973A60E}"/>
              </a:ext>
            </a:extLst>
          </p:cNvPr>
          <p:cNvSpPr txBox="1"/>
          <p:nvPr/>
        </p:nvSpPr>
        <p:spPr>
          <a:xfrm>
            <a:off x="-16559" y="5190707"/>
            <a:ext cx="12385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子句为可选项，用于限定表中要修改的行，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conditions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是条件表达式，指定更新满足条件的特定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记录；如果无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子句，则更新表中的所有记录。</a:t>
            </a:r>
          </a:p>
        </p:txBody>
      </p:sp>
    </p:spTree>
    <p:extLst>
      <p:ext uri="{BB962C8B-B14F-4D97-AF65-F5344CB8AC3E}">
        <p14:creationId xmlns:p14="http://schemas.microsoft.com/office/powerpoint/2010/main" val="4180682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4" y="1231630"/>
            <a:ext cx="1117944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修改特定记录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4-6】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数据库中，将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为“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202270010104”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的值改为“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202270010105”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改为“河北”，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Sex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改为默认值。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student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='202270010105', Address='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河北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Sex=DEFAULT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='202270010104';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修改记录</a:t>
            </a:r>
          </a:p>
        </p:txBody>
      </p:sp>
    </p:spTree>
    <p:extLst>
      <p:ext uri="{BB962C8B-B14F-4D97-AF65-F5344CB8AC3E}">
        <p14:creationId xmlns:p14="http://schemas.microsoft.com/office/powerpoint/2010/main" val="1274131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31630"/>
            <a:ext cx="1065718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4-7】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的班级人数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ClassNum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都改为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class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ClassNum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=30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WHERE Grade='2022';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修改记录</a:t>
            </a:r>
          </a:p>
        </p:txBody>
      </p:sp>
    </p:spTree>
    <p:extLst>
      <p:ext uri="{BB962C8B-B14F-4D97-AF65-F5344CB8AC3E}">
        <p14:creationId xmlns:p14="http://schemas.microsoft.com/office/powerpoint/2010/main" val="1108674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0590" y="1406050"/>
            <a:ext cx="1053137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修改所有记录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语句更新所有记录时，不需要用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4-8】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表中，所有班级人数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ClassNum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都在原来的人数上加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class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ClassNum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ClassNum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+ 10;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修改记录</a:t>
            </a:r>
          </a:p>
        </p:txBody>
      </p:sp>
    </p:spTree>
    <p:extLst>
      <p:ext uri="{BB962C8B-B14F-4D97-AF65-F5344CB8AC3E}">
        <p14:creationId xmlns:p14="http://schemas.microsoft.com/office/powerpoint/2010/main" val="155241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7389" y="2168439"/>
            <a:ext cx="106571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删除特定记录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[WHERE conditions];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4-10】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表中，删除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202263050132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的记录。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='202263050132';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删除记录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A92A1D-37CA-D66A-A856-FCF3F6974EF6}"/>
              </a:ext>
            </a:extLst>
          </p:cNvPr>
          <p:cNvSpPr txBox="1"/>
          <p:nvPr/>
        </p:nvSpPr>
        <p:spPr>
          <a:xfrm>
            <a:off x="406574" y="1323856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删除记录可以分为删除特定记录和删除表中所有记录。</a:t>
            </a:r>
          </a:p>
        </p:txBody>
      </p:sp>
    </p:spTree>
    <p:extLst>
      <p:ext uri="{BB962C8B-B14F-4D97-AF65-F5344CB8AC3E}">
        <p14:creationId xmlns:p14="http://schemas.microsoft.com/office/powerpoint/2010/main" val="395692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975" y="1224131"/>
            <a:ext cx="1065718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删除所有记录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删除所有记录有两种方法：使用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语句时，省略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子句；使用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TRUNCATE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TRUNCATE [TABLE]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4-11】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表中的所有记录。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TRUNCATE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删除记录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FBC5C4-E593-ED66-5925-40DA68EBBFF0}"/>
              </a:ext>
            </a:extLst>
          </p:cNvPr>
          <p:cNvSpPr txBox="1"/>
          <p:nvPr/>
        </p:nvSpPr>
        <p:spPr>
          <a:xfrm>
            <a:off x="155575" y="5737352"/>
            <a:ext cx="7161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注：如果表中有外键参照关系，则不能使用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TRUNCATE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</a:p>
        </p:txBody>
      </p:sp>
    </p:spTree>
    <p:extLst>
      <p:ext uri="{BB962C8B-B14F-4D97-AF65-F5344CB8AC3E}">
        <p14:creationId xmlns:p14="http://schemas.microsoft.com/office/powerpoint/2010/main" val="1859799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1755" y="2481"/>
            <a:ext cx="4556303" cy="6857107"/>
          </a:xfrm>
          <a:custGeom>
            <a:avLst/>
            <a:gdLst>
              <a:gd name="connsiteX0" fmla="*/ 0 w 4556896"/>
              <a:gd name="connsiteY0" fmla="*/ 0 h 6858000"/>
              <a:gd name="connsiteX1" fmla="*/ 1071144 w 4556896"/>
              <a:gd name="connsiteY1" fmla="*/ 0 h 6858000"/>
              <a:gd name="connsiteX2" fmla="*/ 2110154 w 4556896"/>
              <a:gd name="connsiteY2" fmla="*/ 0 h 6858000"/>
              <a:gd name="connsiteX3" fmla="*/ 4556896 w 4556896"/>
              <a:gd name="connsiteY3" fmla="*/ 0 h 6858000"/>
              <a:gd name="connsiteX4" fmla="*/ 3485752 w 4556896"/>
              <a:gd name="connsiteY4" fmla="*/ 6858000 h 6858000"/>
              <a:gd name="connsiteX5" fmla="*/ 2110154 w 4556896"/>
              <a:gd name="connsiteY5" fmla="*/ 6858000 h 6858000"/>
              <a:gd name="connsiteX6" fmla="*/ 0 w 455689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896" h="6858000">
                <a:moveTo>
                  <a:pt x="0" y="0"/>
                </a:moveTo>
                <a:lnTo>
                  <a:pt x="1071144" y="0"/>
                </a:lnTo>
                <a:lnTo>
                  <a:pt x="2110154" y="0"/>
                </a:lnTo>
                <a:lnTo>
                  <a:pt x="4556896" y="0"/>
                </a:lnTo>
                <a:lnTo>
                  <a:pt x="3485752" y="6858000"/>
                </a:lnTo>
                <a:lnTo>
                  <a:pt x="21101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5001" y="792286"/>
            <a:ext cx="2533901" cy="7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696778" y="792285"/>
            <a:ext cx="15694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>
            <a:off x="696778" y="1552697"/>
            <a:ext cx="15694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F76E348-435B-4DD9-B696-95733FBE56C0}"/>
              </a:ext>
            </a:extLst>
          </p:cNvPr>
          <p:cNvSpPr/>
          <p:nvPr/>
        </p:nvSpPr>
        <p:spPr>
          <a:xfrm>
            <a:off x="4295006" y="2133650"/>
            <a:ext cx="7272808" cy="34944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表记录的操作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4.1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插入记录</a:t>
            </a: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4.2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修改记录</a:t>
            </a: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4.3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删除记录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7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31630"/>
            <a:ext cx="10657184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4-12】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表中的所有记录。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class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ADD CONSTRAINT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FK_department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FOREIGN KEY(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REFERENCES department(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TRUNCATE department;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department;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删除记录</a:t>
            </a:r>
          </a:p>
        </p:txBody>
      </p:sp>
      <p:sp>
        <p:nvSpPr>
          <p:cNvPr id="4" name="乘 3">
            <a:extLst>
              <a:ext uri="{FF2B5EF4-FFF2-40B4-BE49-F238E27FC236}">
                <a16:creationId xmlns:a16="http://schemas.microsoft.com/office/drawing/2014/main" id="{7C234FC8-DC3A-FFE9-F863-813E0AEDBC5D}"/>
              </a:ext>
            </a:extLst>
          </p:cNvPr>
          <p:cNvSpPr/>
          <p:nvPr/>
        </p:nvSpPr>
        <p:spPr>
          <a:xfrm>
            <a:off x="4511030" y="3277930"/>
            <a:ext cx="720080" cy="57606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083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4" y="1231630"/>
            <a:ext cx="113954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4.3.3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菜单方式删除记录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4-13】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以操作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表为例，介绍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对记录的操作。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删除记录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2945" y="1557586"/>
            <a:ext cx="9869766" cy="591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539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删除记录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0353"/>
          <a:stretch>
            <a:fillRect/>
          </a:stretch>
        </p:blipFill>
        <p:spPr bwMode="auto">
          <a:xfrm>
            <a:off x="809330" y="811219"/>
            <a:ext cx="11081906" cy="576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60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6534834"/>
            <a:ext cx="12190413" cy="32351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BA8DFE1D-FC62-4CF6-A08C-6DFAE72D0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9" y="504382"/>
            <a:ext cx="12190413" cy="15079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8783" y="3257899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39A3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精彩即将开始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90950" y="719727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《MySQL</a:t>
            </a:r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数据库应用教程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 </a:t>
            </a: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刘瑞新主编 配套资源</a:t>
            </a:r>
          </a:p>
        </p:txBody>
      </p:sp>
    </p:spTree>
    <p:extLst>
      <p:ext uri="{BB962C8B-B14F-4D97-AF65-F5344CB8AC3E}">
        <p14:creationId xmlns:p14="http://schemas.microsoft.com/office/powerpoint/2010/main" val="4275144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F4733001-8837-7F58-6071-F730E7133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80" y="117766"/>
            <a:ext cx="11133033" cy="698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0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775" y="1559939"/>
            <a:ext cx="114674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插入记录是向表中插入不存在的新的记录，通过这种方式为表中增加新的数据，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语句插入新的记录。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插入记录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438DB4-CF16-DD75-4497-91C648355376}"/>
              </a:ext>
            </a:extLst>
          </p:cNvPr>
          <p:cNvSpPr/>
          <p:nvPr/>
        </p:nvSpPr>
        <p:spPr>
          <a:xfrm>
            <a:off x="615223" y="2901673"/>
            <a:ext cx="114674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插入的方式有：插入完整的记录、插入记录的一部分、插入多条记录和插入另一个查询的结果等。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需要注意的是，在插入数据之前应使用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语句将需要插入记录的表所在的数据库指定为当前数据库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213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5839" y="1005941"/>
            <a:ext cx="114674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插入完整记录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语句插入记录时，要求指定表名称和插入到新记录的值，其基本的语法格式如下：</a:t>
            </a:r>
          </a:p>
          <a:p>
            <a:pPr algn="ctr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[(column1, column2, …)] VALUES (value1, value2, …);</a:t>
            </a: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插入记录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6F364B-2DE7-35A4-6651-0D6863B62DC4}"/>
              </a:ext>
            </a:extLst>
          </p:cNvPr>
          <p:cNvSpPr txBox="1"/>
          <p:nvPr/>
        </p:nvSpPr>
        <p:spPr>
          <a:xfrm>
            <a:off x="406949" y="5528634"/>
            <a:ext cx="11416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注：使用该语句时，列名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和值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的数量必须相同，并且要保证每一个插入值的类型要与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对应列的数据类型匹配。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E2CAEC-7874-1630-3F85-538C2F7FB094}"/>
              </a:ext>
            </a:extLst>
          </p:cNvPr>
          <p:cNvSpPr txBox="1"/>
          <p:nvPr/>
        </p:nvSpPr>
        <p:spPr>
          <a:xfrm>
            <a:off x="982638" y="4422261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向所有列插入值的方式有两种：指定所有列名和不指定列名。</a:t>
            </a:r>
          </a:p>
        </p:txBody>
      </p:sp>
    </p:spTree>
    <p:extLst>
      <p:ext uri="{BB962C8B-B14F-4D97-AF65-F5344CB8AC3E}">
        <p14:creationId xmlns:p14="http://schemas.microsoft.com/office/powerpoint/2010/main" val="3252917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974" y="1231630"/>
            <a:ext cx="1161987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语句中指定列名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(column1, column2, …) VALUES (value1, value2, …);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数据库中，向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表中插入一条新记录，包括所有列。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department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 ('10',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哲学学院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插入记录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6F3D46-C522-EDE7-0A5C-452E3570DCBD}"/>
              </a:ext>
            </a:extLst>
          </p:cNvPr>
          <p:cNvSpPr txBox="1"/>
          <p:nvPr/>
        </p:nvSpPr>
        <p:spPr>
          <a:xfrm>
            <a:off x="633659" y="3155656"/>
            <a:ext cx="1146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注：列的顺序可以不是定义表时的顺序，可以是表中的部分列，但必须包括关键字列。这种方法可以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随意设置列的顺序，不需要按照表定义时列的顺序。</a:t>
            </a:r>
          </a:p>
        </p:txBody>
      </p:sp>
    </p:spTree>
    <p:extLst>
      <p:ext uri="{BB962C8B-B14F-4D97-AF65-F5344CB8AC3E}">
        <p14:creationId xmlns:p14="http://schemas.microsoft.com/office/powerpoint/2010/main" val="2180066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974" y="1231630"/>
            <a:ext cx="1161987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语句中指定列名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zh-CN" altLang="en-US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column_1=value_1</a:t>
            </a:r>
            <a:r>
              <a:rPr lang="zh-CN" altLang="en-US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column_2=value_2,…;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数据库中，向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表中插入一条新记录。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student SET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='202270010105',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刘丽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插入记录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6F3D46-C522-EDE7-0A5C-452E3570DCBD}"/>
              </a:ext>
            </a:extLst>
          </p:cNvPr>
          <p:cNvSpPr txBox="1"/>
          <p:nvPr/>
        </p:nvSpPr>
        <p:spPr>
          <a:xfrm>
            <a:off x="633659" y="3155656"/>
            <a:ext cx="890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注：列的顺序可以不是定义表时的顺序，可以是表中的部分列。这种方法可以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随意设置列的顺序，不需要按照表定义时列的顺序。</a:t>
            </a:r>
          </a:p>
        </p:txBody>
      </p:sp>
    </p:spTree>
    <p:extLst>
      <p:ext uri="{BB962C8B-B14F-4D97-AF65-F5344CB8AC3E}">
        <p14:creationId xmlns:p14="http://schemas.microsoft.com/office/powerpoint/2010/main" val="2261333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0375" y="1231630"/>
            <a:ext cx="10657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语句中不指定列名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VALUES (value1, value2, …);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插入记录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B20537-D556-92A5-F611-3628C11B639D}"/>
              </a:ext>
            </a:extLst>
          </p:cNvPr>
          <p:cNvSpPr txBox="1"/>
          <p:nvPr/>
        </p:nvSpPr>
        <p:spPr>
          <a:xfrm>
            <a:off x="155575" y="3001768"/>
            <a:ext cx="10764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注：值列表中需要为表的每一列指定值，并且值的顺序必须与表中列定义时的顺序完全相同。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AAE86E-05B5-C20B-19E7-093096D3E462}"/>
              </a:ext>
            </a:extLst>
          </p:cNvPr>
          <p:cNvSpPr txBox="1"/>
          <p:nvPr/>
        </p:nvSpPr>
        <p:spPr>
          <a:xfrm>
            <a:off x="910629" y="3975845"/>
            <a:ext cx="1020692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4-2】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数据库中，按表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中的数据，向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表中插入一条新记录（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'40', '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法学院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department VALUES ('40',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法学院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792028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575" y="1161456"/>
            <a:ext cx="11772279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插入部分记录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(column1, column2, …) VALUES (value1, value2, …);</a:t>
            </a: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4-3】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数据库中，向课程表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中插入一条新记录，只给指定的列添加值。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course (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CourseID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Credit,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CourseHour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Term)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VALUES ('100101',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哲学基础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2, 32,1);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插入记录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088CC3-6614-7E2C-E429-29D5B8DD5345}"/>
              </a:ext>
            </a:extLst>
          </p:cNvPr>
          <p:cNvSpPr txBox="1"/>
          <p:nvPr/>
        </p:nvSpPr>
        <p:spPr>
          <a:xfrm>
            <a:off x="155575" y="3001768"/>
            <a:ext cx="11875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注：只给部分列赋值，而其他列的值为表定义时的默认值，对于定义默认值的列应该允许取空值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如果某个列没有设置默认值，并且定义为非空，就必须为其赋值。否则会报错。</a:t>
            </a:r>
          </a:p>
        </p:txBody>
      </p:sp>
    </p:spTree>
    <p:extLst>
      <p:ext uri="{BB962C8B-B14F-4D97-AF65-F5344CB8AC3E}">
        <p14:creationId xmlns:p14="http://schemas.microsoft.com/office/powerpoint/2010/main" val="1904563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5668</TotalTime>
  <Words>1451</Words>
  <Application>Microsoft Macintosh PowerPoint</Application>
  <PresentationFormat>自定义</PresentationFormat>
  <Paragraphs>202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方正姚体</vt:lpstr>
      <vt:lpstr>黑体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ChrIsh</dc:creator>
  <cp:lastModifiedBy>li wen</cp:lastModifiedBy>
  <cp:revision>528</cp:revision>
  <cp:lastPrinted>2020-03-17T02:29:23Z</cp:lastPrinted>
  <dcterms:created xsi:type="dcterms:W3CDTF">2014-10-15T02:21:11Z</dcterms:created>
  <dcterms:modified xsi:type="dcterms:W3CDTF">2024-03-18T07:20:39Z</dcterms:modified>
</cp:coreProperties>
</file>