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
  </p:notesMasterIdLst>
  <p:sldIdLst>
    <p:sldId id="1058" r:id="rId3"/>
    <p:sldId id="1006" r:id="rId5"/>
    <p:sldId id="1097" r:id="rId6"/>
    <p:sldId id="1163" r:id="rId7"/>
    <p:sldId id="1095" r:id="rId8"/>
    <p:sldId id="1099" r:id="rId9"/>
    <p:sldId id="1102" r:id="rId10"/>
    <p:sldId id="1104" r:id="rId11"/>
    <p:sldId id="1105" r:id="rId12"/>
    <p:sldId id="1156" r:id="rId13"/>
    <p:sldId id="1106" r:id="rId14"/>
    <p:sldId id="1103" r:id="rId15"/>
    <p:sldId id="1101" r:id="rId16"/>
    <p:sldId id="1157" r:id="rId17"/>
    <p:sldId id="1100" r:id="rId18"/>
    <p:sldId id="1162" r:id="rId19"/>
    <p:sldId id="1164" r:id="rId20"/>
    <p:sldId id="1108" r:id="rId21"/>
    <p:sldId id="1109" r:id="rId22"/>
    <p:sldId id="1110" r:id="rId23"/>
    <p:sldId id="1167" r:id="rId24"/>
    <p:sldId id="1107" r:id="rId25"/>
    <p:sldId id="1112" r:id="rId26"/>
    <p:sldId id="1158" r:id="rId27"/>
    <p:sldId id="1113" r:id="rId28"/>
    <p:sldId id="1115" r:id="rId29"/>
    <p:sldId id="1114" r:id="rId30"/>
    <p:sldId id="1116" r:id="rId31"/>
    <p:sldId id="1117" r:id="rId32"/>
    <p:sldId id="1168" r:id="rId33"/>
  </p:sldIdLst>
  <p:sldSz cx="12190095" cy="6859270"/>
  <p:notesSz cx="6760845" cy="9942195"/>
  <p:custDataLst>
    <p:tags r:id="rId37"/>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54038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108077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62052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216090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701290" algn="l" defTabSz="108077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3241675" algn="l" defTabSz="108077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782060" algn="l" defTabSz="108077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4322445" algn="l" defTabSz="108077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9A3CD"/>
    <a:srgbClr val="EAEAEA"/>
    <a:srgbClr val="2277B8"/>
    <a:srgbClr val="008080"/>
    <a:srgbClr val="269D80"/>
    <a:srgbClr val="006600"/>
    <a:srgbClr val="6CAC00"/>
    <a:srgbClr val="352F2F"/>
    <a:srgbClr val="663300"/>
    <a:srgbClr val="1C2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002" autoAdjust="0"/>
    <p:restoredTop sz="95173" autoAdjust="0"/>
  </p:normalViewPr>
  <p:slideViewPr>
    <p:cSldViewPr>
      <p:cViewPr varScale="1">
        <p:scale>
          <a:sx n="110" d="100"/>
          <a:sy n="110" d="100"/>
        </p:scale>
        <p:origin x="192" y="568"/>
      </p:cViewPr>
      <p:guideLst>
        <p:guide orient="horz" pos="2161"/>
        <p:guide pos="3840"/>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4162F39A-D1EB-41DE-93A8-CE84C38D078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9850" y="746125"/>
            <a:ext cx="6621463" cy="37274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117" y="4722694"/>
            <a:ext cx="5408930" cy="4474131"/>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EFC2703E-2DCE-4048-BA9D-68B989FA446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3972FD-C718-4762-B090-3B238B0AB96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000" dirty="0"/>
          </a:p>
        </p:txBody>
      </p:sp>
      <p:sp>
        <p:nvSpPr>
          <p:cNvPr id="4" name="灯片编号占位符 3"/>
          <p:cNvSpPr>
            <a:spLocks noGrp="1"/>
          </p:cNvSpPr>
          <p:nvPr>
            <p:ph type="sldNum" sz="quarter" idx="10"/>
          </p:nvPr>
        </p:nvSpPr>
        <p:spPr/>
        <p:txBody>
          <a:bodyPr/>
          <a:lstStyle/>
          <a:p>
            <a:fld id="{753972FD-C718-4762-B090-3B238B0AB96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C2703E-2DCE-4048-BA9D-68B989FA446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22"/>
            <a:ext cx="10361851" cy="1470366"/>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40385" indent="0" algn="ctr">
              <a:buNone/>
              <a:defRPr>
                <a:solidFill>
                  <a:schemeClr val="tx1">
                    <a:tint val="75000"/>
                  </a:schemeClr>
                </a:solidFill>
              </a:defRPr>
            </a:lvl2pPr>
            <a:lvl3pPr marL="1080770" indent="0" algn="ctr">
              <a:buNone/>
              <a:defRPr>
                <a:solidFill>
                  <a:schemeClr val="tx1">
                    <a:tint val="75000"/>
                  </a:schemeClr>
                </a:solidFill>
              </a:defRPr>
            </a:lvl3pPr>
            <a:lvl4pPr marL="1620520" indent="0" algn="ctr">
              <a:buNone/>
              <a:defRPr>
                <a:solidFill>
                  <a:schemeClr val="tx1">
                    <a:tint val="75000"/>
                  </a:schemeClr>
                </a:solidFill>
              </a:defRPr>
            </a:lvl4pPr>
            <a:lvl5pPr marL="2160905" indent="0" algn="ctr">
              <a:buNone/>
              <a:defRPr>
                <a:solidFill>
                  <a:schemeClr val="tx1">
                    <a:tint val="75000"/>
                  </a:schemeClr>
                </a:solidFill>
              </a:defRPr>
            </a:lvl5pPr>
            <a:lvl6pPr marL="2701290" indent="0" algn="ctr">
              <a:buNone/>
              <a:defRPr>
                <a:solidFill>
                  <a:schemeClr val="tx1">
                    <a:tint val="75000"/>
                  </a:schemeClr>
                </a:solidFill>
              </a:defRPr>
            </a:lvl6pPr>
            <a:lvl7pPr marL="3241675" indent="0" algn="ctr">
              <a:buNone/>
              <a:defRPr>
                <a:solidFill>
                  <a:schemeClr val="tx1">
                    <a:tint val="75000"/>
                  </a:schemeClr>
                </a:solidFill>
              </a:defRPr>
            </a:lvl7pPr>
            <a:lvl8pPr marL="3782060" indent="0" algn="ctr">
              <a:buNone/>
              <a:defRPr>
                <a:solidFill>
                  <a:schemeClr val="tx1">
                    <a:tint val="75000"/>
                  </a:schemeClr>
                </a:solidFill>
              </a:defRPr>
            </a:lvl8pPr>
            <a:lvl9pPr marL="432244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D2562CF-84C2-4DC5-9A09-652CDCC7B71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AD371F-6295-4F8C-86F4-4B7EA72236F5}" type="slidenum">
              <a:rPr lang="zh-CN" altLang="en-US"/>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4"/>
            <a:ext cx="7314248" cy="566871"/>
          </a:xfrm>
        </p:spPr>
        <p:txBody>
          <a:bodyPr anchor="b"/>
          <a:lstStyle>
            <a:lvl1pPr algn="l">
              <a:defRPr sz="24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406" y="612916"/>
            <a:ext cx="7314248" cy="4115753"/>
          </a:xfrm>
        </p:spPr>
        <p:txBody>
          <a:bodyPr rtlCol="0">
            <a:normAutofit/>
          </a:bodyPr>
          <a:lstStyle>
            <a:lvl1pPr marL="0" indent="0">
              <a:buNone/>
              <a:defRPr sz="3700"/>
            </a:lvl1pPr>
            <a:lvl2pPr marL="540385" indent="0">
              <a:buNone/>
              <a:defRPr sz="3300"/>
            </a:lvl2pPr>
            <a:lvl3pPr marL="1080770" indent="0">
              <a:buNone/>
              <a:defRPr sz="2800"/>
            </a:lvl3pPr>
            <a:lvl4pPr marL="1620520" indent="0">
              <a:buNone/>
              <a:defRPr sz="2400"/>
            </a:lvl4pPr>
            <a:lvl5pPr marL="2160905" indent="0">
              <a:buNone/>
              <a:defRPr sz="2400"/>
            </a:lvl5pPr>
            <a:lvl6pPr marL="2701290" indent="0">
              <a:buNone/>
              <a:defRPr sz="2400"/>
            </a:lvl6pPr>
            <a:lvl7pPr marL="3241675" indent="0">
              <a:buNone/>
              <a:defRPr sz="2400"/>
            </a:lvl7pPr>
            <a:lvl8pPr marL="3782060" indent="0">
              <a:buNone/>
              <a:defRPr sz="2400"/>
            </a:lvl8pPr>
            <a:lvl9pPr marL="4322445" indent="0">
              <a:buNone/>
              <a:defRPr sz="2400"/>
            </a:lvl9pPr>
          </a:lstStyle>
          <a:p>
            <a:pPr lvl="0"/>
            <a:endParaRPr lang="zh-CN" altLang="en-US" noProof="0"/>
          </a:p>
        </p:txBody>
      </p:sp>
      <p:sp>
        <p:nvSpPr>
          <p:cNvPr id="4" name="文本占位符 3"/>
          <p:cNvSpPr>
            <a:spLocks noGrp="1"/>
          </p:cNvSpPr>
          <p:nvPr>
            <p:ph type="body" sz="half" idx="2"/>
          </p:nvPr>
        </p:nvSpPr>
        <p:spPr>
          <a:xfrm>
            <a:off x="2389406" y="5368584"/>
            <a:ext cx="7314248" cy="805049"/>
          </a:xfrm>
        </p:spPr>
        <p:txBody>
          <a:bodyPr/>
          <a:lstStyle>
            <a:lvl1pPr marL="0" indent="0">
              <a:buNone/>
              <a:defRPr sz="1600"/>
            </a:lvl1pPr>
            <a:lvl2pPr marL="540385" indent="0">
              <a:buNone/>
              <a:defRPr sz="1500"/>
            </a:lvl2pPr>
            <a:lvl3pPr marL="1080770" indent="0">
              <a:buNone/>
              <a:defRPr sz="1200"/>
            </a:lvl3pPr>
            <a:lvl4pPr marL="1620520" indent="0">
              <a:buNone/>
              <a:defRPr sz="1100"/>
            </a:lvl4pPr>
            <a:lvl5pPr marL="2160905" indent="0">
              <a:buNone/>
              <a:defRPr sz="1100"/>
            </a:lvl5pPr>
            <a:lvl6pPr marL="2701290" indent="0">
              <a:buNone/>
              <a:defRPr sz="1100"/>
            </a:lvl6pPr>
            <a:lvl7pPr marL="3241675" indent="0">
              <a:buNone/>
              <a:defRPr sz="1100"/>
            </a:lvl7pPr>
            <a:lvl8pPr marL="3782060" indent="0">
              <a:buNone/>
              <a:defRPr sz="1100"/>
            </a:lvl8pPr>
            <a:lvl9pPr marL="4322445" indent="0">
              <a:buNone/>
              <a:defRPr sz="11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9DF2D304-1B61-445C-8125-67B385A3BF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DDF4EAD-00C8-4F1C-9612-725F977C20AE}" type="slidenum">
              <a:rPr lang="zh-CN" altLang="en-US"/>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75B4482-745C-444A-B7A2-C5F79620837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8D2ABAB-8F9D-4B44-B387-F2985D44B20B}" type="slidenum">
              <a:rPr lang="zh-CN" altLang="en-US"/>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4"/>
            <a:ext cx="2742843" cy="585288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4704"/>
            <a:ext cx="8025355" cy="585288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1302D59-3269-4CF3-A995-124B870F16A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F8E906F-AF9F-45B5-A20E-91D344384210}" type="slidenum">
              <a:rPr lang="zh-CN" altLang="en-US"/>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7BDB806-C853-4A3E-BD7E-3BE65D30BF8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FE0DF45-DA80-48EF-9BED-B825FE64EE9C}" type="slidenum">
              <a:rPr lang="zh-CN" altLang="en-US"/>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4"/>
            <a:ext cx="10361851" cy="1362391"/>
          </a:xfrm>
        </p:spPr>
        <p:txBody>
          <a:bodyPr anchor="t"/>
          <a:lstStyle>
            <a:lvl1pPr algn="l">
              <a:defRPr sz="47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400">
                <a:solidFill>
                  <a:schemeClr val="tx1">
                    <a:tint val="75000"/>
                  </a:schemeClr>
                </a:solidFill>
              </a:defRPr>
            </a:lvl1pPr>
            <a:lvl2pPr marL="540385" indent="0">
              <a:buNone/>
              <a:defRPr sz="2100">
                <a:solidFill>
                  <a:schemeClr val="tx1">
                    <a:tint val="75000"/>
                  </a:schemeClr>
                </a:solidFill>
              </a:defRPr>
            </a:lvl2pPr>
            <a:lvl3pPr marL="1080770" indent="0">
              <a:buNone/>
              <a:defRPr sz="1900">
                <a:solidFill>
                  <a:schemeClr val="tx1">
                    <a:tint val="75000"/>
                  </a:schemeClr>
                </a:solidFill>
              </a:defRPr>
            </a:lvl3pPr>
            <a:lvl4pPr marL="1620520" indent="0">
              <a:buNone/>
              <a:defRPr sz="1600">
                <a:solidFill>
                  <a:schemeClr val="tx1">
                    <a:tint val="75000"/>
                  </a:schemeClr>
                </a:solidFill>
              </a:defRPr>
            </a:lvl4pPr>
            <a:lvl5pPr marL="2160905" indent="0">
              <a:buNone/>
              <a:defRPr sz="1600">
                <a:solidFill>
                  <a:schemeClr val="tx1">
                    <a:tint val="75000"/>
                  </a:schemeClr>
                </a:solidFill>
              </a:defRPr>
            </a:lvl5pPr>
            <a:lvl6pPr marL="2701290" indent="0">
              <a:buNone/>
              <a:defRPr sz="1600">
                <a:solidFill>
                  <a:schemeClr val="tx1">
                    <a:tint val="75000"/>
                  </a:schemeClr>
                </a:solidFill>
              </a:defRPr>
            </a:lvl6pPr>
            <a:lvl7pPr marL="3241675" indent="0">
              <a:buNone/>
              <a:defRPr sz="1600">
                <a:solidFill>
                  <a:schemeClr val="tx1">
                    <a:tint val="75000"/>
                  </a:schemeClr>
                </a:solidFill>
              </a:defRPr>
            </a:lvl7pPr>
            <a:lvl8pPr marL="3782060" indent="0">
              <a:buNone/>
              <a:defRPr sz="1600">
                <a:solidFill>
                  <a:schemeClr val="tx1">
                    <a:tint val="75000"/>
                  </a:schemeClr>
                </a:solidFill>
              </a:defRPr>
            </a:lvl8pPr>
            <a:lvl9pPr marL="4322445"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2D6DF6E-6F28-40AE-8856-B4B11770D7D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393FC3E-C7EB-4A11-9545-390B97ADFF68}" type="slidenum">
              <a:rPr lang="zh-CN" altLang="en-US"/>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600573"/>
            <a:ext cx="5384099" cy="4527011"/>
          </a:xfrm>
        </p:spPr>
        <p:txBody>
          <a:bodyPr/>
          <a:lstStyle>
            <a:lvl1pPr>
              <a:defRPr sz="33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600573"/>
            <a:ext cx="5384099" cy="4527011"/>
          </a:xfrm>
        </p:spPr>
        <p:txBody>
          <a:bodyPr/>
          <a:lstStyle>
            <a:lvl1pPr>
              <a:defRPr sz="33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2AF2D6D-C3FB-423E-AC11-943E9D7971B8}"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588D8C7-B959-4711-80B0-2FEE46D8924D}" type="slidenum">
              <a:rPr lang="zh-CN" altLang="en-US"/>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470"/>
            <a:ext cx="5386216" cy="639911"/>
          </a:xfrm>
        </p:spPr>
        <p:txBody>
          <a:bodyPr anchor="b"/>
          <a:lstStyle>
            <a:lvl1pPr marL="0" indent="0">
              <a:buNone/>
              <a:defRPr sz="2800" b="1"/>
            </a:lvl1pPr>
            <a:lvl2pPr marL="540385" indent="0">
              <a:buNone/>
              <a:defRPr sz="2400" b="1"/>
            </a:lvl2pPr>
            <a:lvl3pPr marL="1080770" indent="0">
              <a:buNone/>
              <a:defRPr sz="2100" b="1"/>
            </a:lvl3pPr>
            <a:lvl4pPr marL="1620520" indent="0">
              <a:buNone/>
              <a:defRPr sz="1900" b="1"/>
            </a:lvl4pPr>
            <a:lvl5pPr marL="2160905" indent="0">
              <a:buNone/>
              <a:defRPr sz="1900" b="1"/>
            </a:lvl5pPr>
            <a:lvl6pPr marL="2701290" indent="0">
              <a:buNone/>
              <a:defRPr sz="1900" b="1"/>
            </a:lvl6pPr>
            <a:lvl7pPr marL="3241675" indent="0">
              <a:buNone/>
              <a:defRPr sz="1900" b="1"/>
            </a:lvl7pPr>
            <a:lvl8pPr marL="3782060" indent="0">
              <a:buNone/>
              <a:defRPr sz="1900" b="1"/>
            </a:lvl8pPr>
            <a:lvl9pPr marL="4322445" indent="0">
              <a:buNone/>
              <a:defRPr sz="19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5378"/>
            <a:ext cx="5386216" cy="3952203"/>
          </a:xfrm>
        </p:spPr>
        <p:txBody>
          <a:bodyPr/>
          <a:lstStyle>
            <a:lvl1pPr>
              <a:defRPr sz="28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6" y="1535470"/>
            <a:ext cx="5388332" cy="639911"/>
          </a:xfrm>
        </p:spPr>
        <p:txBody>
          <a:bodyPr anchor="b"/>
          <a:lstStyle>
            <a:lvl1pPr marL="0" indent="0">
              <a:buNone/>
              <a:defRPr sz="2800" b="1"/>
            </a:lvl1pPr>
            <a:lvl2pPr marL="540385" indent="0">
              <a:buNone/>
              <a:defRPr sz="2400" b="1"/>
            </a:lvl2pPr>
            <a:lvl3pPr marL="1080770" indent="0">
              <a:buNone/>
              <a:defRPr sz="2100" b="1"/>
            </a:lvl3pPr>
            <a:lvl4pPr marL="1620520" indent="0">
              <a:buNone/>
              <a:defRPr sz="1900" b="1"/>
            </a:lvl4pPr>
            <a:lvl5pPr marL="2160905" indent="0">
              <a:buNone/>
              <a:defRPr sz="1900" b="1"/>
            </a:lvl5pPr>
            <a:lvl6pPr marL="2701290" indent="0">
              <a:buNone/>
              <a:defRPr sz="1900" b="1"/>
            </a:lvl6pPr>
            <a:lvl7pPr marL="3241675" indent="0">
              <a:buNone/>
              <a:defRPr sz="1900" b="1"/>
            </a:lvl7pPr>
            <a:lvl8pPr marL="3782060" indent="0">
              <a:buNone/>
              <a:defRPr sz="1900" b="1"/>
            </a:lvl8pPr>
            <a:lvl9pPr marL="4322445" indent="0">
              <a:buNone/>
              <a:defRPr sz="19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6" y="2175378"/>
            <a:ext cx="5388332" cy="3952203"/>
          </a:xfrm>
        </p:spPr>
        <p:txBody>
          <a:bodyPr/>
          <a:lstStyle>
            <a:lvl1pPr>
              <a:defRPr sz="28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44294F0-8D4F-4292-864A-10B240A60BC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B5BD3D3-2F85-45A7-9CE8-5CBE41B74ABC}" type="slidenum">
              <a:rPr lang="zh-CN" altLang="en-US"/>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3EF52EA-E3C2-4B20-8C96-C16EE7C31C87}"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B01AAEC-1AB2-4FA3-B088-AC455504452D}" type="slidenum">
              <a:rPr lang="zh-CN" altLang="en-US"/>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89D33EE-5B92-4CD8-8982-F340FF25C829}"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88A3D1D-B255-4449-9BDF-42DFEE7B1DC6}" type="slidenum">
              <a:rPr lang="zh-CN" altLang="en-US"/>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89D33EE-5B92-4CD8-8982-F340FF25C829}"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88A3D1D-B255-4449-9BDF-42DFEE7B1DC6}" type="slidenum">
              <a:rPr lang="zh-CN" altLang="en-US"/>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7" y="273114"/>
            <a:ext cx="4010562" cy="1162320"/>
          </a:xfrm>
        </p:spPr>
        <p:txBody>
          <a:bodyPr anchor="b"/>
          <a:lstStyle>
            <a:lvl1pPr algn="l">
              <a:defRPr sz="2400" b="1"/>
            </a:lvl1pPr>
          </a:lstStyle>
          <a:p>
            <a:r>
              <a:rPr lang="zh-CN" altLang="en-US"/>
              <a:t>单击此处编辑母版标题样式</a:t>
            </a:r>
            <a:endParaRPr lang="zh-CN" altLang="en-US"/>
          </a:p>
        </p:txBody>
      </p:sp>
      <p:sp>
        <p:nvSpPr>
          <p:cNvPr id="3" name="内容占位符 2"/>
          <p:cNvSpPr>
            <a:spLocks noGrp="1"/>
          </p:cNvSpPr>
          <p:nvPr>
            <p:ph idx="1"/>
          </p:nvPr>
        </p:nvSpPr>
        <p:spPr>
          <a:xfrm>
            <a:off x="4766114" y="273116"/>
            <a:ext cx="6814779" cy="5854469"/>
          </a:xfrm>
        </p:spPr>
        <p:txBody>
          <a:bodyPr/>
          <a:lstStyle>
            <a:lvl1pPr>
              <a:defRPr sz="3700"/>
            </a:lvl1pPr>
            <a:lvl2pPr>
              <a:defRPr sz="3300"/>
            </a:lvl2pPr>
            <a:lvl3pPr>
              <a:defRPr sz="28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527" y="1435437"/>
            <a:ext cx="4010562" cy="4692149"/>
          </a:xfrm>
        </p:spPr>
        <p:txBody>
          <a:bodyPr/>
          <a:lstStyle>
            <a:lvl1pPr marL="0" indent="0">
              <a:buNone/>
              <a:defRPr sz="1600"/>
            </a:lvl1pPr>
            <a:lvl2pPr marL="540385" indent="0">
              <a:buNone/>
              <a:defRPr sz="1500"/>
            </a:lvl2pPr>
            <a:lvl3pPr marL="1080770" indent="0">
              <a:buNone/>
              <a:defRPr sz="1200"/>
            </a:lvl3pPr>
            <a:lvl4pPr marL="1620520" indent="0">
              <a:buNone/>
              <a:defRPr sz="1100"/>
            </a:lvl4pPr>
            <a:lvl5pPr marL="2160905" indent="0">
              <a:buNone/>
              <a:defRPr sz="1100"/>
            </a:lvl5pPr>
            <a:lvl6pPr marL="2701290" indent="0">
              <a:buNone/>
              <a:defRPr sz="1100"/>
            </a:lvl6pPr>
            <a:lvl7pPr marL="3241675" indent="0">
              <a:buNone/>
              <a:defRPr sz="1100"/>
            </a:lvl7pPr>
            <a:lvl8pPr marL="3782060" indent="0">
              <a:buNone/>
              <a:defRPr sz="1100"/>
            </a:lvl8pPr>
            <a:lvl9pPr marL="4322445" indent="0">
              <a:buNone/>
              <a:defRPr sz="11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A0F39C9-9B38-4976-AD9B-000088FF333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FACFE0C-EDA0-49F9-99E0-FC8F24E734E6}" type="slidenum">
              <a:rPr lang="zh-CN" altLang="en-US"/>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rgbClr val="F2F2F2"/>
          </a:fgClr>
          <a:bgClr>
            <a:schemeClr val="bg1"/>
          </a:bgClr>
        </a:patt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521" y="274702"/>
            <a:ext cx="10971372" cy="114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55" tIns="54028" rIns="108055" bIns="54028"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609521" y="1600570"/>
            <a:ext cx="10971372" cy="452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55" tIns="54028" rIns="108055" bIns="54028"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1" y="6357824"/>
            <a:ext cx="2844430" cy="365210"/>
          </a:xfrm>
          <a:prstGeom prst="rect">
            <a:avLst/>
          </a:prstGeom>
        </p:spPr>
        <p:txBody>
          <a:bodyPr vert="horz" lIns="108055" tIns="54028" rIns="108055" bIns="54028" rtlCol="0" anchor="ctr"/>
          <a:lstStyle>
            <a:lvl1pPr algn="l" fontAlgn="auto">
              <a:spcBef>
                <a:spcPts val="0"/>
              </a:spcBef>
              <a:spcAft>
                <a:spcPts val="0"/>
              </a:spcAft>
              <a:defRPr sz="1500" smtClean="0">
                <a:solidFill>
                  <a:schemeClr val="tx1">
                    <a:tint val="75000"/>
                  </a:schemeClr>
                </a:solidFill>
                <a:latin typeface="+mn-lt"/>
                <a:ea typeface="+mn-ea"/>
              </a:defRPr>
            </a:lvl1pPr>
          </a:lstStyle>
          <a:p>
            <a:pPr>
              <a:defRPr/>
            </a:pPr>
            <a:fld id="{A4559B22-674E-4673-A0BA-A1202FF2D3F7}" type="datetimeFigureOut">
              <a:rPr lang="zh-CN" altLang="en-US"/>
            </a:fld>
            <a:endParaRPr lang="zh-CN" altLang="en-US"/>
          </a:p>
        </p:txBody>
      </p:sp>
      <p:sp>
        <p:nvSpPr>
          <p:cNvPr id="5" name="页脚占位符 4"/>
          <p:cNvSpPr>
            <a:spLocks noGrp="1"/>
          </p:cNvSpPr>
          <p:nvPr>
            <p:ph type="ftr" sz="quarter" idx="3"/>
          </p:nvPr>
        </p:nvSpPr>
        <p:spPr>
          <a:xfrm>
            <a:off x="4165058" y="6357824"/>
            <a:ext cx="3860297" cy="365210"/>
          </a:xfrm>
          <a:prstGeom prst="rect">
            <a:avLst/>
          </a:prstGeom>
        </p:spPr>
        <p:txBody>
          <a:bodyPr vert="horz" lIns="108055" tIns="54028" rIns="108055" bIns="54028" rtlCol="0" anchor="ctr"/>
          <a:lstStyle>
            <a:lvl1pPr algn="ctr" fontAlgn="auto">
              <a:spcBef>
                <a:spcPts val="0"/>
              </a:spcBef>
              <a:spcAft>
                <a:spcPts val="0"/>
              </a:spcAft>
              <a:defRPr sz="15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6463" y="6357824"/>
            <a:ext cx="2844430" cy="365210"/>
          </a:xfrm>
          <a:prstGeom prst="rect">
            <a:avLst/>
          </a:prstGeom>
        </p:spPr>
        <p:txBody>
          <a:bodyPr vert="horz" lIns="108055" tIns="54028" rIns="108055" bIns="54028" rtlCol="0" anchor="ctr"/>
          <a:lstStyle>
            <a:lvl1pPr algn="r" fontAlgn="auto">
              <a:spcBef>
                <a:spcPts val="0"/>
              </a:spcBef>
              <a:spcAft>
                <a:spcPts val="0"/>
              </a:spcAft>
              <a:defRPr sz="1500" smtClean="0">
                <a:solidFill>
                  <a:schemeClr val="tx1">
                    <a:tint val="75000"/>
                  </a:schemeClr>
                </a:solidFill>
                <a:latin typeface="+mn-lt"/>
                <a:ea typeface="+mn-ea"/>
              </a:defRPr>
            </a:lvl1pPr>
          </a:lstStyle>
          <a:p>
            <a:pPr>
              <a:defRPr/>
            </a:pPr>
            <a:fld id="{423FCA13-DE7D-41AD-AF0C-3C4A1D8213C6}"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xStyles>
    <p:titleStyle>
      <a:lvl1pPr algn="ctr" rtl="0" fontAlgn="base">
        <a:spcBef>
          <a:spcPct val="0"/>
        </a:spcBef>
        <a:spcAft>
          <a:spcPct val="0"/>
        </a:spcAft>
        <a:defRPr sz="5200" kern="1200">
          <a:solidFill>
            <a:schemeClr val="tx1"/>
          </a:solidFill>
          <a:latin typeface="+mj-lt"/>
          <a:ea typeface="+mj-ea"/>
          <a:cs typeface="+mj-cs"/>
        </a:defRPr>
      </a:lvl1pPr>
      <a:lvl2pPr algn="ctr" rtl="0" fontAlgn="base">
        <a:spcBef>
          <a:spcPct val="0"/>
        </a:spcBef>
        <a:spcAft>
          <a:spcPct val="0"/>
        </a:spcAft>
        <a:defRPr sz="52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52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52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5200">
          <a:solidFill>
            <a:schemeClr val="tx1"/>
          </a:solidFill>
          <a:latin typeface="Calibri" panose="020F0502020204030204" pitchFamily="34" charset="0"/>
          <a:ea typeface="宋体" panose="02010600030101010101" pitchFamily="2" charset="-122"/>
        </a:defRPr>
      </a:lvl5pPr>
      <a:lvl6pPr marL="540385" algn="ctr" rtl="0" fontAlgn="base">
        <a:spcBef>
          <a:spcPct val="0"/>
        </a:spcBef>
        <a:spcAft>
          <a:spcPct val="0"/>
        </a:spcAft>
        <a:defRPr sz="5200">
          <a:solidFill>
            <a:schemeClr val="tx1"/>
          </a:solidFill>
          <a:latin typeface="Calibri" panose="020F0502020204030204" pitchFamily="34" charset="0"/>
          <a:ea typeface="宋体" panose="02010600030101010101" pitchFamily="2" charset="-122"/>
        </a:defRPr>
      </a:lvl6pPr>
      <a:lvl7pPr marL="1080770" algn="ctr" rtl="0" fontAlgn="base">
        <a:spcBef>
          <a:spcPct val="0"/>
        </a:spcBef>
        <a:spcAft>
          <a:spcPct val="0"/>
        </a:spcAft>
        <a:defRPr sz="5200">
          <a:solidFill>
            <a:schemeClr val="tx1"/>
          </a:solidFill>
          <a:latin typeface="Calibri" panose="020F0502020204030204" pitchFamily="34" charset="0"/>
          <a:ea typeface="宋体" panose="02010600030101010101" pitchFamily="2" charset="-122"/>
        </a:defRPr>
      </a:lvl7pPr>
      <a:lvl8pPr marL="1620520" algn="ctr" rtl="0" fontAlgn="base">
        <a:spcBef>
          <a:spcPct val="0"/>
        </a:spcBef>
        <a:spcAft>
          <a:spcPct val="0"/>
        </a:spcAft>
        <a:defRPr sz="5200">
          <a:solidFill>
            <a:schemeClr val="tx1"/>
          </a:solidFill>
          <a:latin typeface="Calibri" panose="020F0502020204030204" pitchFamily="34" charset="0"/>
          <a:ea typeface="宋体" panose="02010600030101010101" pitchFamily="2" charset="-122"/>
        </a:defRPr>
      </a:lvl8pPr>
      <a:lvl9pPr marL="2160905" algn="ctr" rtl="0" fontAlgn="base">
        <a:spcBef>
          <a:spcPct val="0"/>
        </a:spcBef>
        <a:spcAft>
          <a:spcPct val="0"/>
        </a:spcAft>
        <a:defRPr sz="5200">
          <a:solidFill>
            <a:schemeClr val="tx1"/>
          </a:solidFill>
          <a:latin typeface="Calibri" panose="020F0502020204030204" pitchFamily="34" charset="0"/>
          <a:ea typeface="宋体" panose="02010600030101010101" pitchFamily="2" charset="-122"/>
        </a:defRPr>
      </a:lvl9pPr>
    </p:titleStyle>
    <p:bodyStyle>
      <a:lvl1pPr marL="405130" indent="-405130" algn="l" rtl="0" fontAlgn="base">
        <a:spcBef>
          <a:spcPct val="20000"/>
        </a:spcBef>
        <a:spcAft>
          <a:spcPct val="0"/>
        </a:spcAft>
        <a:buFont typeface="Arial" panose="020B0604020202020204" pitchFamily="34" charset="0"/>
        <a:buChar char="•"/>
        <a:defRPr sz="3700" kern="1200">
          <a:solidFill>
            <a:schemeClr val="tx1"/>
          </a:solidFill>
          <a:latin typeface="+mn-lt"/>
          <a:ea typeface="+mn-ea"/>
          <a:cs typeface="+mn-cs"/>
        </a:defRPr>
      </a:lvl1pPr>
      <a:lvl2pPr marL="878205" indent="-337820" algn="l" rtl="0" fontAlgn="base">
        <a:spcBef>
          <a:spcPct val="20000"/>
        </a:spcBef>
        <a:spcAft>
          <a:spcPct val="0"/>
        </a:spcAft>
        <a:buFont typeface="Arial" panose="020B0604020202020204" pitchFamily="34" charset="0"/>
        <a:buChar char="–"/>
        <a:defRPr sz="3300" kern="1200">
          <a:solidFill>
            <a:schemeClr val="tx1"/>
          </a:solidFill>
          <a:latin typeface="+mn-lt"/>
          <a:ea typeface="+mn-ea"/>
          <a:cs typeface="+mn-cs"/>
        </a:defRPr>
      </a:lvl2pPr>
      <a:lvl3pPr marL="1350645" indent="-269875"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3pPr>
      <a:lvl4pPr marL="1891030" indent="-269875"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31415" indent="-269875"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2971800" indent="-269875" algn="l" defTabSz="108077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11550" indent="-269875" algn="l" defTabSz="108077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51935" indent="-269875" algn="l" defTabSz="108077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592320" indent="-269875" algn="l" defTabSz="108077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0770" rtl="0" eaLnBrk="1" latinLnBrk="0" hangingPunct="1">
        <a:defRPr sz="2100" kern="1200">
          <a:solidFill>
            <a:schemeClr val="tx1"/>
          </a:solidFill>
          <a:latin typeface="+mn-lt"/>
          <a:ea typeface="+mn-ea"/>
          <a:cs typeface="+mn-cs"/>
        </a:defRPr>
      </a:lvl1pPr>
      <a:lvl2pPr marL="540385" algn="l" defTabSz="1080770" rtl="0" eaLnBrk="1" latinLnBrk="0" hangingPunct="1">
        <a:defRPr sz="2100" kern="1200">
          <a:solidFill>
            <a:schemeClr val="tx1"/>
          </a:solidFill>
          <a:latin typeface="+mn-lt"/>
          <a:ea typeface="+mn-ea"/>
          <a:cs typeface="+mn-cs"/>
        </a:defRPr>
      </a:lvl2pPr>
      <a:lvl3pPr marL="1080770" algn="l" defTabSz="1080770" rtl="0" eaLnBrk="1" latinLnBrk="0" hangingPunct="1">
        <a:defRPr sz="2100" kern="1200">
          <a:solidFill>
            <a:schemeClr val="tx1"/>
          </a:solidFill>
          <a:latin typeface="+mn-lt"/>
          <a:ea typeface="+mn-ea"/>
          <a:cs typeface="+mn-cs"/>
        </a:defRPr>
      </a:lvl3pPr>
      <a:lvl4pPr marL="1620520" algn="l" defTabSz="1080770" rtl="0" eaLnBrk="1" latinLnBrk="0" hangingPunct="1">
        <a:defRPr sz="2100" kern="1200">
          <a:solidFill>
            <a:schemeClr val="tx1"/>
          </a:solidFill>
          <a:latin typeface="+mn-lt"/>
          <a:ea typeface="+mn-ea"/>
          <a:cs typeface="+mn-cs"/>
        </a:defRPr>
      </a:lvl4pPr>
      <a:lvl5pPr marL="2160905" algn="l" defTabSz="1080770" rtl="0" eaLnBrk="1" latinLnBrk="0" hangingPunct="1">
        <a:defRPr sz="2100" kern="1200">
          <a:solidFill>
            <a:schemeClr val="tx1"/>
          </a:solidFill>
          <a:latin typeface="+mn-lt"/>
          <a:ea typeface="+mn-ea"/>
          <a:cs typeface="+mn-cs"/>
        </a:defRPr>
      </a:lvl5pPr>
      <a:lvl6pPr marL="2701290" algn="l" defTabSz="1080770" rtl="0" eaLnBrk="1" latinLnBrk="0" hangingPunct="1">
        <a:defRPr sz="2100" kern="1200">
          <a:solidFill>
            <a:schemeClr val="tx1"/>
          </a:solidFill>
          <a:latin typeface="+mn-lt"/>
          <a:ea typeface="+mn-ea"/>
          <a:cs typeface="+mn-cs"/>
        </a:defRPr>
      </a:lvl6pPr>
      <a:lvl7pPr marL="3241675" algn="l" defTabSz="1080770" rtl="0" eaLnBrk="1" latinLnBrk="0" hangingPunct="1">
        <a:defRPr sz="2100" kern="1200">
          <a:solidFill>
            <a:schemeClr val="tx1"/>
          </a:solidFill>
          <a:latin typeface="+mn-lt"/>
          <a:ea typeface="+mn-ea"/>
          <a:cs typeface="+mn-cs"/>
        </a:defRPr>
      </a:lvl7pPr>
      <a:lvl8pPr marL="3782060" algn="l" defTabSz="1080770" rtl="0" eaLnBrk="1" latinLnBrk="0" hangingPunct="1">
        <a:defRPr sz="2100" kern="1200">
          <a:solidFill>
            <a:schemeClr val="tx1"/>
          </a:solidFill>
          <a:latin typeface="+mn-lt"/>
          <a:ea typeface="+mn-ea"/>
          <a:cs typeface="+mn-cs"/>
        </a:defRPr>
      </a:lvl8pPr>
      <a:lvl9pPr marL="4322445" algn="l" defTabSz="108077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033" y="826576"/>
            <a:ext cx="12190413" cy="3193160"/>
          </a:xfrm>
          <a:prstGeom prst="rect">
            <a:avLst/>
          </a:prstGeom>
          <a:gradFill flip="none" rotWithShape="1">
            <a:gsLst>
              <a:gs pos="0">
                <a:srgbClr val="0070C0"/>
              </a:gs>
              <a:gs pos="50000">
                <a:schemeClr val="accent1">
                  <a:lumMod val="75000"/>
                </a:schemeClr>
              </a:gs>
              <a:gs pos="100000">
                <a:srgbClr val="00B0F0"/>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0" y="6534834"/>
            <a:ext cx="12190413" cy="323514"/>
          </a:xfrm>
          <a:prstGeom prst="rect">
            <a:avLst/>
          </a:prstGeom>
          <a:solidFill>
            <a:srgbClr val="00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TextBox 14"/>
          <p:cNvSpPr txBox="1"/>
          <p:nvPr/>
        </p:nvSpPr>
        <p:spPr>
          <a:xfrm>
            <a:off x="406015" y="1915389"/>
            <a:ext cx="11321331" cy="1015534"/>
          </a:xfrm>
          <a:prstGeom prst="rect">
            <a:avLst/>
          </a:prstGeom>
          <a:noFill/>
        </p:spPr>
        <p:txBody>
          <a:bodyPr wrap="square" rtlCol="0">
            <a:spAutoFit/>
          </a:bodyPr>
          <a:lstStyle/>
          <a:p>
            <a:pPr algn="ctr"/>
            <a:r>
              <a:rPr lang="zh-CN" altLang="en-US" sz="60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a:t>
            </a:r>
            <a:r>
              <a:rPr lang="en-US" altLang="zh-CN" sz="60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zh-CN" altLang="en-US" sz="60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章  表记录的查询</a:t>
            </a:r>
            <a:endParaRPr lang="zh-CN" altLang="en-US" sz="60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2475832" y="269491"/>
            <a:ext cx="7344816" cy="461665"/>
          </a:xfrm>
          <a:prstGeom prst="rect">
            <a:avLst/>
          </a:prstGeom>
          <a:noFill/>
        </p:spPr>
        <p:txBody>
          <a:bodyPr wrap="square" rtlCol="0">
            <a:spAutoFit/>
          </a:bodyPr>
          <a:lstStyle/>
          <a:p>
            <a:r>
              <a:rPr lang="en-US" altLang="zh-CN" sz="2400" b="1" dirty="0">
                <a:solidFill>
                  <a:srgbClr val="2277B8"/>
                </a:solidFill>
              </a:rPr>
              <a:t>《MySQL</a:t>
            </a:r>
            <a:r>
              <a:rPr lang="zh-CN" altLang="en-US" sz="2400" b="1" dirty="0">
                <a:solidFill>
                  <a:srgbClr val="2277B8"/>
                </a:solidFill>
              </a:rPr>
              <a:t>数据库应用教程</a:t>
            </a:r>
            <a:r>
              <a:rPr lang="en-US" altLang="zh-CN" sz="2400" b="1" dirty="0">
                <a:solidFill>
                  <a:srgbClr val="2277B8"/>
                </a:solidFill>
              </a:rPr>
              <a:t>》</a:t>
            </a:r>
            <a:r>
              <a:rPr lang="zh-CN" altLang="en-US" sz="2400" b="1" dirty="0">
                <a:solidFill>
                  <a:srgbClr val="2277B8"/>
                </a:solidFill>
              </a:rPr>
              <a:t> 刘瑞新主编 配套资源</a:t>
            </a:r>
            <a:endParaRPr lang="zh-CN" altLang="en-US" sz="2400" b="1" dirty="0">
              <a:solidFill>
                <a:srgbClr val="2277B8"/>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612775" y="1912717"/>
            <a:ext cx="10657184" cy="1200329"/>
          </a:xfrm>
          <a:prstGeom prst="rect">
            <a:avLst/>
          </a:prstGeom>
        </p:spPr>
        <p:txBody>
          <a:bodyPr wrap="square">
            <a:spAutoFit/>
          </a:bodyPr>
          <a:lstStyle/>
          <a:p>
            <a:r>
              <a:rPr lang="en-US" altLang="zh-CN" sz="2200" dirty="0">
                <a:solidFill>
                  <a:schemeClr val="tx2"/>
                </a:solidFill>
                <a:latin typeface="微软雅黑" panose="020B0503020204020204" pitchFamily="34" charset="-122"/>
                <a:ea typeface="微软雅黑" panose="020B0503020204020204" pitchFamily="34" charset="-122"/>
              </a:rPr>
              <a:t>SELECT DISTINCT Sex FROM student;</a:t>
            </a:r>
            <a:endParaRPr lang="en-US" altLang="zh-CN" sz="22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5123" name="图片 1"/>
          <p:cNvPicPr>
            <a:picLocks noChangeAspect="1" noChangeArrowheads="1"/>
          </p:cNvPicPr>
          <p:nvPr/>
        </p:nvPicPr>
        <p:blipFill>
          <a:blip r:embed="rId1"/>
          <a:srcRect/>
          <a:stretch>
            <a:fillRect/>
          </a:stretch>
        </p:blipFill>
        <p:spPr bwMode="auto">
          <a:xfrm>
            <a:off x="622598" y="2517753"/>
            <a:ext cx="5472608" cy="27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766614" y="1285351"/>
            <a:ext cx="10657184" cy="1477328"/>
          </a:xfrm>
          <a:prstGeom prst="rect">
            <a:avLst/>
          </a:prstGeom>
        </p:spPr>
        <p:txBody>
          <a:bodyPr wrap="square">
            <a:spAutoFit/>
          </a:bodyPr>
          <a:lstStyle/>
          <a:p>
            <a:r>
              <a:rPr lang="zh-CN" altLang="en-US" sz="2200" dirty="0">
                <a:solidFill>
                  <a:schemeClr val="tx2"/>
                </a:solidFill>
                <a:latin typeface="微软雅黑" panose="020B0503020204020204" pitchFamily="34" charset="-122"/>
                <a:ea typeface="微软雅黑" panose="020B0503020204020204" pitchFamily="34" charset="-122"/>
              </a:rPr>
              <a:t>如果在结果集中同时显示</a:t>
            </a:r>
            <a:r>
              <a:rPr lang="en-US" altLang="zh-CN" sz="2200" dirty="0" err="1">
                <a:solidFill>
                  <a:schemeClr val="tx2"/>
                </a:solidFill>
                <a:latin typeface="微软雅黑" panose="020B0503020204020204" pitchFamily="34" charset="-122"/>
                <a:ea typeface="微软雅黑" panose="020B0503020204020204" pitchFamily="34" charset="-122"/>
              </a:rPr>
              <a:t>StudentName</a:t>
            </a:r>
            <a:r>
              <a:rPr lang="zh-CN" altLang="en-US" sz="2200" dirty="0">
                <a:solidFill>
                  <a:schemeClr val="tx2"/>
                </a:solidFill>
                <a:latin typeface="微软雅黑" panose="020B0503020204020204" pitchFamily="34" charset="-122"/>
                <a:ea typeface="微软雅黑" panose="020B0503020204020204" pitchFamily="34" charset="-122"/>
              </a:rPr>
              <a:t>和</a:t>
            </a:r>
            <a:r>
              <a:rPr lang="en-US" altLang="zh-CN" sz="2200" dirty="0">
                <a:solidFill>
                  <a:schemeClr val="tx2"/>
                </a:solidFill>
                <a:latin typeface="微软雅黑" panose="020B0503020204020204" pitchFamily="34" charset="-122"/>
                <a:ea typeface="微软雅黑" panose="020B0503020204020204" pitchFamily="34" charset="-122"/>
              </a:rPr>
              <a:t>Sex </a:t>
            </a:r>
            <a:r>
              <a:rPr lang="zh-CN" altLang="en-US" sz="2200" dirty="0">
                <a:solidFill>
                  <a:schemeClr val="tx2"/>
                </a:solidFill>
                <a:latin typeface="微软雅黑" panose="020B0503020204020204" pitchFamily="34" charset="-122"/>
                <a:ea typeface="微软雅黑" panose="020B0503020204020204" pitchFamily="34" charset="-122"/>
              </a:rPr>
              <a:t>列，则结果记录不重复。</a:t>
            </a:r>
            <a:endParaRPr lang="en-US" altLang="zh-CN" sz="2200" dirty="0">
              <a:solidFill>
                <a:schemeClr val="tx2"/>
              </a:solidFill>
              <a:latin typeface="微软雅黑" panose="020B0503020204020204" pitchFamily="34" charset="-122"/>
              <a:ea typeface="微软雅黑" panose="020B0503020204020204" pitchFamily="34" charset="-122"/>
            </a:endParaRPr>
          </a:p>
          <a:p>
            <a:endParaRPr lang="en-US" altLang="zh-CN" sz="2200" dirty="0">
              <a:solidFill>
                <a:schemeClr val="tx2"/>
              </a:solidFill>
              <a:latin typeface="微软雅黑" panose="020B0503020204020204" pitchFamily="34" charset="-122"/>
              <a:ea typeface="微软雅黑" panose="020B0503020204020204" pitchFamily="34" charset="-122"/>
            </a:endParaRPr>
          </a:p>
          <a:p>
            <a:r>
              <a:rPr lang="en-US" altLang="zh-CN" sz="2200" dirty="0">
                <a:solidFill>
                  <a:schemeClr val="tx2"/>
                </a:solidFill>
                <a:latin typeface="微软雅黑" panose="020B0503020204020204" pitchFamily="34" charset="-122"/>
                <a:ea typeface="微软雅黑" panose="020B0503020204020204" pitchFamily="34" charset="-122"/>
              </a:rPr>
              <a:t>SELECT </a:t>
            </a:r>
            <a:r>
              <a:rPr lang="en-US" altLang="zh-CN" sz="2200" dirty="0" err="1">
                <a:solidFill>
                  <a:schemeClr val="tx2"/>
                </a:solidFill>
                <a:latin typeface="微软雅黑" panose="020B0503020204020204" pitchFamily="34" charset="-122"/>
                <a:ea typeface="微软雅黑" panose="020B0503020204020204" pitchFamily="34" charset="-122"/>
              </a:rPr>
              <a:t>StudentName</a:t>
            </a:r>
            <a:r>
              <a:rPr lang="en-US" altLang="zh-CN" sz="2200" dirty="0">
                <a:solidFill>
                  <a:schemeClr val="tx2"/>
                </a:solidFill>
                <a:latin typeface="微软雅黑" panose="020B0503020204020204" pitchFamily="34" charset="-122"/>
                <a:ea typeface="微软雅黑" panose="020B0503020204020204" pitchFamily="34" charset="-122"/>
              </a:rPr>
              <a:t>, Sex FROM student;</a:t>
            </a:r>
            <a:endParaRPr lang="en-US" altLang="zh-CN" sz="22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6146" name="图片 1"/>
          <p:cNvPicPr>
            <a:picLocks noChangeAspect="1" noChangeArrowheads="1"/>
          </p:cNvPicPr>
          <p:nvPr/>
        </p:nvPicPr>
        <p:blipFill>
          <a:blip r:embed="rId1"/>
          <a:srcRect/>
          <a:stretch>
            <a:fillRect/>
          </a:stretch>
        </p:blipFill>
        <p:spPr bwMode="auto">
          <a:xfrm>
            <a:off x="2016014" y="2997746"/>
            <a:ext cx="3239194" cy="4842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766614" y="1285351"/>
            <a:ext cx="10657184" cy="3046988"/>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5.1.2  </a:t>
            </a:r>
            <a:r>
              <a:rPr lang="zh-CN" altLang="en-US" sz="2400" dirty="0">
                <a:solidFill>
                  <a:schemeClr val="tx2"/>
                </a:solidFill>
                <a:latin typeface="微软雅黑" panose="020B0503020204020204" pitchFamily="34" charset="-122"/>
                <a:ea typeface="微软雅黑" panose="020B0503020204020204" pitchFamily="34" charset="-122"/>
              </a:rPr>
              <a:t>使用</a:t>
            </a:r>
            <a:r>
              <a:rPr lang="en-US" altLang="zh-CN" sz="2400" dirty="0">
                <a:solidFill>
                  <a:schemeClr val="tx2"/>
                </a:solidFill>
                <a:latin typeface="微软雅黑" panose="020B0503020204020204" pitchFamily="34" charset="-122"/>
                <a:ea typeface="微软雅黑" panose="020B0503020204020204" pitchFamily="34" charset="-122"/>
              </a:rPr>
              <a:t>WHERE</a:t>
            </a:r>
            <a:r>
              <a:rPr lang="zh-CN" altLang="en-US" sz="2400" dirty="0">
                <a:solidFill>
                  <a:schemeClr val="tx2"/>
                </a:solidFill>
                <a:latin typeface="微软雅黑" panose="020B0503020204020204" pitchFamily="34" charset="-122"/>
                <a:ea typeface="微软雅黑" panose="020B0503020204020204" pitchFamily="34" charset="-122"/>
              </a:rPr>
              <a:t>子句过滤结果集</a:t>
            </a:r>
            <a:endParaRPr lang="zh-CN" altLang="en-US"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WHERE</a:t>
            </a:r>
            <a:r>
              <a:rPr lang="zh-CN" altLang="en-US" sz="2400" b="1" dirty="0">
                <a:solidFill>
                  <a:schemeClr val="tx2"/>
                </a:solidFill>
                <a:latin typeface="微软雅黑" panose="020B0503020204020204" pitchFamily="34" charset="-122"/>
                <a:ea typeface="微软雅黑" panose="020B0503020204020204" pitchFamily="34" charset="-122"/>
              </a:rPr>
              <a:t>子句用来选取需要检索的记录。表中包含大量的记录，查询时可能只需要查询表中的部分记录，即对记录进行过滤。</a:t>
            </a:r>
            <a:endParaRPr lang="en-US" altLang="zh-CN" sz="2400" b="1" dirty="0">
              <a:solidFill>
                <a:schemeClr val="tx2"/>
              </a:solidFill>
              <a:latin typeface="微软雅黑" panose="020B0503020204020204" pitchFamily="34" charset="-122"/>
              <a:ea typeface="微软雅黑" panose="020B0503020204020204" pitchFamily="34" charset="-122"/>
            </a:endParaRPr>
          </a:p>
          <a:p>
            <a:endParaRPr lang="en-US" altLang="zh-CN" sz="2400" b="1"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SELECT [ALL | DISTINCT] selection_list1[, selection_list2 …]</a:t>
            </a:r>
            <a:endParaRPr lang="en-US" altLang="zh-CN" sz="2400" b="1"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    FROM </a:t>
            </a:r>
            <a:r>
              <a:rPr lang="en-US" altLang="zh-CN" sz="2400" b="1" dirty="0" err="1">
                <a:solidFill>
                  <a:schemeClr val="tx2"/>
                </a:solidFill>
                <a:latin typeface="微软雅黑" panose="020B0503020204020204" pitchFamily="34" charset="-122"/>
                <a:ea typeface="微软雅黑" panose="020B0503020204020204" pitchFamily="34" charset="-122"/>
              </a:rPr>
              <a:t>table_source</a:t>
            </a:r>
            <a:endParaRPr lang="en-US" altLang="zh-CN" sz="2400" b="1"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    [WHERE </a:t>
            </a:r>
            <a:r>
              <a:rPr lang="en-US" altLang="zh-CN" sz="2400" b="1" dirty="0" err="1">
                <a:solidFill>
                  <a:schemeClr val="tx2"/>
                </a:solidFill>
                <a:latin typeface="微软雅黑" panose="020B0503020204020204" pitchFamily="34" charset="-122"/>
                <a:ea typeface="微软雅黑" panose="020B0503020204020204" pitchFamily="34" charset="-122"/>
              </a:rPr>
              <a:t>search_condition</a:t>
            </a:r>
            <a:r>
              <a:rPr lang="en-US" altLang="zh-CN" sz="2400" b="1" dirty="0">
                <a:solidFill>
                  <a:schemeClr val="tx2"/>
                </a:solidFill>
                <a:latin typeface="微软雅黑" panose="020B0503020204020204" pitchFamily="34" charset="-122"/>
                <a:ea typeface="微软雅黑" panose="020B0503020204020204" pitchFamily="34" charset="-122"/>
              </a:rPr>
              <a:t>];</a:t>
            </a:r>
            <a:endParaRPr lang="en-US" altLang="zh-CN" sz="2400" b="1"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493851" y="1565598"/>
            <a:ext cx="10657184" cy="4524315"/>
          </a:xfrm>
          <a:prstGeom prst="rect">
            <a:avLst/>
          </a:prstGeom>
        </p:spPr>
        <p:txBody>
          <a:bodyPr wrap="square">
            <a:spAutoFit/>
          </a:bodyPr>
          <a:lstStyle/>
          <a:p>
            <a:pPr marL="457200" indent="-457200">
              <a:buAutoNum type="arabicPeriod"/>
            </a:pPr>
            <a:r>
              <a:rPr lang="zh-CN" altLang="en-US" sz="2400" dirty="0">
                <a:solidFill>
                  <a:schemeClr val="tx2"/>
                </a:solidFill>
                <a:latin typeface="微软雅黑" panose="020B0503020204020204" pitchFamily="34" charset="-122"/>
                <a:ea typeface="微软雅黑" panose="020B0503020204020204" pitchFamily="34" charset="-122"/>
              </a:rPr>
              <a:t>使用关系表达式和逻辑表达式的条件查询</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000" dirty="0">
                <a:solidFill>
                  <a:schemeClr val="tx2"/>
                </a:solidFill>
                <a:latin typeface="微软雅黑" panose="020B0503020204020204" pitchFamily="34" charset="-122"/>
                <a:ea typeface="微软雅黑" panose="020B0503020204020204" pitchFamily="34" charset="-122"/>
              </a:rPr>
              <a:t>      </a:t>
            </a:r>
            <a:r>
              <a:rPr lang="zh-CN" altLang="en-US" sz="2400" dirty="0">
                <a:solidFill>
                  <a:schemeClr val="tx2"/>
                </a:solidFill>
                <a:latin typeface="微软雅黑" panose="020B0503020204020204" pitchFamily="34" charset="-122"/>
                <a:ea typeface="微软雅黑" panose="020B0503020204020204" pitchFamily="34" charset="-122"/>
              </a:rPr>
              <a:t>在使用</a:t>
            </a:r>
            <a:r>
              <a:rPr lang="en-US" altLang="zh-CN" sz="2400" dirty="0">
                <a:solidFill>
                  <a:schemeClr val="tx2"/>
                </a:solidFill>
                <a:latin typeface="微软雅黑" panose="020B0503020204020204" pitchFamily="34" charset="-122"/>
                <a:ea typeface="微软雅黑" panose="020B0503020204020204" pitchFamily="34" charset="-122"/>
              </a:rPr>
              <a:t>WHERE</a:t>
            </a:r>
            <a:r>
              <a:rPr lang="zh-CN" altLang="en-US" sz="2400" dirty="0">
                <a:solidFill>
                  <a:schemeClr val="tx2"/>
                </a:solidFill>
                <a:latin typeface="微软雅黑" panose="020B0503020204020204" pitchFamily="34" charset="-122"/>
                <a:ea typeface="微软雅黑" panose="020B0503020204020204" pitchFamily="34" charset="-122"/>
              </a:rPr>
              <a:t>子句时，需要通过关系运算符和逻辑运算符来编写表达式。另，条件表达式中的字符型和日期类型值要放到单引号内，数值类型的值直接出现在表达式中。</a:t>
            </a:r>
            <a:endParaRPr lang="zh-CN" altLang="en-US" sz="2400" dirty="0">
              <a:solidFill>
                <a:schemeClr val="tx2"/>
              </a:solidFill>
              <a:latin typeface="微软雅黑" panose="020B0503020204020204" pitchFamily="34" charset="-122"/>
              <a:ea typeface="微软雅黑" panose="020B0503020204020204" pitchFamily="34" charset="-122"/>
            </a:endParaRPr>
          </a:p>
          <a:p>
            <a:pPr indent="457200"/>
            <a:endParaRPr lang="en-US" altLang="zh-CN" sz="2400" dirty="0">
              <a:solidFill>
                <a:schemeClr val="tx2"/>
              </a:solidFill>
              <a:latin typeface="微软雅黑" panose="020B0503020204020204" pitchFamily="34" charset="-122"/>
              <a:ea typeface="微软雅黑" panose="020B0503020204020204" pitchFamily="34" charset="-122"/>
            </a:endParaRPr>
          </a:p>
          <a:p>
            <a:pPr indent="457200"/>
            <a:r>
              <a:rPr lang="zh-CN" altLang="en-US" sz="2400" dirty="0">
                <a:solidFill>
                  <a:schemeClr val="tx2"/>
                </a:solidFill>
                <a:latin typeface="微软雅黑" panose="020B0503020204020204" pitchFamily="34" charset="-122"/>
                <a:ea typeface="微软雅黑" panose="020B0503020204020204" pitchFamily="34" charset="-122"/>
              </a:rPr>
              <a:t>关系运算符有</a:t>
            </a:r>
            <a:r>
              <a:rPr lang="en-US" altLang="zh-CN" sz="2400" dirty="0">
                <a:solidFill>
                  <a:schemeClr val="tx2"/>
                </a:solidFill>
                <a:latin typeface="微软雅黑" panose="020B0503020204020204" pitchFamily="34" charset="-122"/>
                <a:ea typeface="微软雅黑" panose="020B0503020204020204" pitchFamily="34" charset="-122"/>
              </a:rPr>
              <a:t>&lt;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&lt;=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&gt;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&gt;=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&lt;&gt;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!&lt;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!&gt;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&lt;=&gt;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&lt;&gt;”</a:t>
            </a:r>
            <a:r>
              <a:rPr lang="zh-CN" altLang="en-US" sz="2400" dirty="0">
                <a:solidFill>
                  <a:schemeClr val="tx2"/>
                </a:solidFill>
                <a:latin typeface="微软雅黑" panose="020B0503020204020204" pitchFamily="34" charset="-122"/>
                <a:ea typeface="微软雅黑" panose="020B0503020204020204" pitchFamily="34" charset="-122"/>
              </a:rPr>
              <a:t>表示不等于，等价“</a:t>
            </a:r>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!&gt;”</a:t>
            </a:r>
            <a:r>
              <a:rPr lang="zh-CN" altLang="en-US" sz="2400" dirty="0">
                <a:solidFill>
                  <a:schemeClr val="tx2"/>
                </a:solidFill>
                <a:latin typeface="微软雅黑" panose="020B0503020204020204" pitchFamily="34" charset="-122"/>
                <a:ea typeface="微软雅黑" panose="020B0503020204020204" pitchFamily="34" charset="-122"/>
              </a:rPr>
              <a:t>表示不大于，等价“</a:t>
            </a:r>
            <a:r>
              <a:rPr lang="en-US" altLang="zh-CN" sz="2400" dirty="0">
                <a:solidFill>
                  <a:schemeClr val="tx2"/>
                </a:solidFill>
                <a:latin typeface="微软雅黑" panose="020B0503020204020204" pitchFamily="34" charset="-122"/>
                <a:ea typeface="微软雅黑" panose="020B0503020204020204" pitchFamily="34" charset="-122"/>
              </a:rPr>
              <a:t>&lt;=”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!&lt;”</a:t>
            </a:r>
            <a:r>
              <a:rPr lang="zh-CN" altLang="en-US" sz="2400" dirty="0">
                <a:solidFill>
                  <a:schemeClr val="tx2"/>
                </a:solidFill>
                <a:latin typeface="微软雅黑" panose="020B0503020204020204" pitchFamily="34" charset="-122"/>
                <a:ea typeface="微软雅黑" panose="020B0503020204020204" pitchFamily="34" charset="-122"/>
              </a:rPr>
              <a:t>表示不小于，等价“</a:t>
            </a:r>
            <a:r>
              <a:rPr lang="en-US" altLang="zh-CN" sz="2400" dirty="0">
                <a:solidFill>
                  <a:schemeClr val="tx2"/>
                </a:solidFill>
                <a:latin typeface="微软雅黑" panose="020B0503020204020204" pitchFamily="34" charset="-122"/>
                <a:ea typeface="微软雅黑" panose="020B0503020204020204" pitchFamily="34" charset="-122"/>
              </a:rPr>
              <a:t>&gt;=”</a:t>
            </a:r>
            <a:r>
              <a:rPr lang="zh-CN" altLang="en-US" sz="2400" dirty="0">
                <a:solidFill>
                  <a:schemeClr val="tx2"/>
                </a:solidFill>
                <a:latin typeface="微软雅黑" panose="020B0503020204020204" pitchFamily="34" charset="-122"/>
                <a:ea typeface="微软雅黑" panose="020B0503020204020204" pitchFamily="34" charset="-122"/>
              </a:rPr>
              <a:t>。</a:t>
            </a:r>
            <a:endParaRPr lang="zh-CN" altLang="en-US" sz="2400" dirty="0">
              <a:solidFill>
                <a:schemeClr val="tx2"/>
              </a:solidFill>
              <a:latin typeface="微软雅黑" panose="020B0503020204020204" pitchFamily="34" charset="-122"/>
              <a:ea typeface="微软雅黑" panose="020B0503020204020204" pitchFamily="34" charset="-122"/>
            </a:endParaRPr>
          </a:p>
          <a:p>
            <a:pPr indent="457200"/>
            <a:r>
              <a:rPr lang="zh-CN" altLang="en-US" sz="2400" dirty="0">
                <a:solidFill>
                  <a:schemeClr val="tx2"/>
                </a:solidFill>
                <a:latin typeface="微软雅黑" panose="020B0503020204020204" pitchFamily="34" charset="-122"/>
                <a:ea typeface="微软雅黑" panose="020B0503020204020204" pitchFamily="34" charset="-122"/>
              </a:rPr>
              <a:t>逻辑运算符有</a:t>
            </a:r>
            <a:r>
              <a:rPr lang="en-US" altLang="zh-CN" sz="2400" dirty="0">
                <a:solidFill>
                  <a:schemeClr val="tx2"/>
                </a:solidFill>
                <a:latin typeface="微软雅黑" panose="020B0503020204020204" pitchFamily="34" charset="-122"/>
                <a:ea typeface="微软雅黑" panose="020B0503020204020204" pitchFamily="34" charset="-122"/>
              </a:rPr>
              <a:t>NOT</a:t>
            </a:r>
            <a:r>
              <a:rPr lang="zh-CN" altLang="en-US" sz="2400" dirty="0">
                <a:solidFill>
                  <a:schemeClr val="tx2"/>
                </a:solidFill>
                <a:latin typeface="微软雅黑" panose="020B0503020204020204" pitchFamily="34" charset="-122"/>
                <a:ea typeface="微软雅黑" panose="020B0503020204020204" pitchFamily="34" charset="-122"/>
              </a:rPr>
              <a:t>或</a:t>
            </a:r>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AND</a:t>
            </a:r>
            <a:r>
              <a:rPr lang="zh-CN" altLang="en-US" sz="2400" dirty="0">
                <a:solidFill>
                  <a:schemeClr val="tx2"/>
                </a:solidFill>
                <a:latin typeface="微软雅黑" panose="020B0503020204020204" pitchFamily="34" charset="-122"/>
                <a:ea typeface="微软雅黑" panose="020B0503020204020204" pitchFamily="34" charset="-122"/>
              </a:rPr>
              <a:t>或</a:t>
            </a:r>
            <a:r>
              <a:rPr lang="en-US" altLang="zh-CN" sz="2400" dirty="0">
                <a:solidFill>
                  <a:schemeClr val="tx2"/>
                </a:solidFill>
                <a:latin typeface="微软雅黑" panose="020B0503020204020204" pitchFamily="34" charset="-122"/>
                <a:ea typeface="微软雅黑" panose="020B0503020204020204" pitchFamily="34" charset="-122"/>
              </a:rPr>
              <a:t>&amp;&amp;</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OR</a:t>
            </a:r>
            <a:r>
              <a:rPr lang="zh-CN" altLang="en-US" sz="2400" dirty="0">
                <a:solidFill>
                  <a:schemeClr val="tx2"/>
                </a:solidFill>
                <a:latin typeface="微软雅黑" panose="020B0503020204020204" pitchFamily="34" charset="-122"/>
                <a:ea typeface="微软雅黑" panose="020B0503020204020204" pitchFamily="34" charset="-122"/>
              </a:rPr>
              <a:t>或</a:t>
            </a:r>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XOR</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AND</a:t>
            </a:r>
            <a:r>
              <a:rPr lang="zh-CN" altLang="en-US" sz="2400" dirty="0">
                <a:solidFill>
                  <a:schemeClr val="tx2"/>
                </a:solidFill>
                <a:latin typeface="微软雅黑" panose="020B0503020204020204" pitchFamily="34" charset="-122"/>
                <a:ea typeface="微软雅黑" panose="020B0503020204020204" pitchFamily="34" charset="-122"/>
              </a:rPr>
              <a:t>和</a:t>
            </a:r>
            <a:r>
              <a:rPr lang="en-US" altLang="zh-CN" sz="2400" dirty="0">
                <a:solidFill>
                  <a:schemeClr val="tx2"/>
                </a:solidFill>
                <a:latin typeface="微软雅黑" panose="020B0503020204020204" pitchFamily="34" charset="-122"/>
                <a:ea typeface="微软雅黑" panose="020B0503020204020204" pitchFamily="34" charset="-122"/>
              </a:rPr>
              <a:t>OR</a:t>
            </a:r>
            <a:r>
              <a:rPr lang="zh-CN" altLang="en-US" sz="2400" dirty="0">
                <a:solidFill>
                  <a:schemeClr val="tx2"/>
                </a:solidFill>
                <a:latin typeface="微软雅黑" panose="020B0503020204020204" pitchFamily="34" charset="-122"/>
                <a:ea typeface="微软雅黑" panose="020B0503020204020204" pitchFamily="34" charset="-122"/>
              </a:rPr>
              <a:t>连接多个条件。</a:t>
            </a:r>
            <a:endParaRPr lang="zh-CN" altLang="en-US" sz="2400" dirty="0">
              <a:solidFill>
                <a:schemeClr val="tx2"/>
              </a:solidFill>
              <a:latin typeface="微软雅黑" panose="020B0503020204020204" pitchFamily="34" charset="-122"/>
              <a:ea typeface="微软雅黑" panose="020B0503020204020204" pitchFamily="34" charset="-122"/>
            </a:endParaRPr>
          </a:p>
          <a:p>
            <a:pPr indent="457200"/>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07975" y="3263002"/>
            <a:ext cx="11183178" cy="34716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440328" y="1527281"/>
            <a:ext cx="11487526" cy="1938992"/>
          </a:xfrm>
          <a:prstGeom prst="rect">
            <a:avLst/>
          </a:prstGeom>
        </p:spPr>
        <p:txBody>
          <a:bodyPr wrap="square">
            <a:spAutoFit/>
          </a:bodyPr>
          <a:lstStyle/>
          <a:p>
            <a:pPr indent="457200"/>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5-7】</a:t>
            </a:r>
            <a:r>
              <a:rPr lang="zh-CN" altLang="en-US" sz="2400" dirty="0">
                <a:solidFill>
                  <a:schemeClr val="tx2"/>
                </a:solidFill>
                <a:latin typeface="微软雅黑" panose="020B0503020204020204" pitchFamily="34" charset="-122"/>
                <a:ea typeface="微软雅黑" panose="020B0503020204020204" pitchFamily="34" charset="-122"/>
              </a:rPr>
              <a:t>查询</a:t>
            </a:r>
            <a:r>
              <a:rPr lang="en-US" altLang="zh-CN" sz="2400" dirty="0" err="1">
                <a:solidFill>
                  <a:schemeClr val="tx2"/>
                </a:solidFill>
                <a:latin typeface="微软雅黑" panose="020B0503020204020204" pitchFamily="34" charset="-122"/>
                <a:ea typeface="微软雅黑" panose="020B0503020204020204" pitchFamily="34" charset="-122"/>
              </a:rPr>
              <a:t>selectcourse</a:t>
            </a:r>
            <a:r>
              <a:rPr lang="zh-CN" altLang="en-US" sz="2400" dirty="0">
                <a:solidFill>
                  <a:schemeClr val="tx2"/>
                </a:solidFill>
                <a:latin typeface="微软雅黑" panose="020B0503020204020204" pitchFamily="34" charset="-122"/>
                <a:ea typeface="微软雅黑" panose="020B0503020204020204" pitchFamily="34" charset="-122"/>
              </a:rPr>
              <a:t>表中成绩在</a:t>
            </a:r>
            <a:r>
              <a:rPr lang="en-US" altLang="zh-CN" sz="2400" dirty="0">
                <a:solidFill>
                  <a:schemeClr val="tx2"/>
                </a:solidFill>
                <a:latin typeface="微软雅黑" panose="020B0503020204020204" pitchFamily="34" charset="-122"/>
                <a:ea typeface="微软雅黑" panose="020B0503020204020204" pitchFamily="34" charset="-122"/>
              </a:rPr>
              <a:t>60</a:t>
            </a:r>
            <a:r>
              <a:rPr lang="zh-CN" altLang="en-US" sz="2400" dirty="0">
                <a:solidFill>
                  <a:schemeClr val="tx2"/>
                </a:solidFill>
                <a:latin typeface="微软雅黑" panose="020B0503020204020204" pitchFamily="34" charset="-122"/>
                <a:ea typeface="微软雅黑" panose="020B0503020204020204" pitchFamily="34" charset="-122"/>
              </a:rPr>
              <a:t>到</a:t>
            </a:r>
            <a:r>
              <a:rPr lang="en-US" altLang="zh-CN" sz="2400" dirty="0">
                <a:solidFill>
                  <a:schemeClr val="tx2"/>
                </a:solidFill>
                <a:latin typeface="微软雅黑" panose="020B0503020204020204" pitchFamily="34" charset="-122"/>
                <a:ea typeface="微软雅黑" panose="020B0503020204020204" pitchFamily="34" charset="-122"/>
              </a:rPr>
              <a:t>75</a:t>
            </a:r>
            <a:r>
              <a:rPr lang="zh-CN" altLang="en-US" sz="2400" dirty="0">
                <a:solidFill>
                  <a:schemeClr val="tx2"/>
                </a:solidFill>
                <a:latin typeface="微软雅黑" panose="020B0503020204020204" pitchFamily="34" charset="-122"/>
                <a:ea typeface="微软雅黑" panose="020B0503020204020204" pitchFamily="34" charset="-122"/>
              </a:rPr>
              <a:t>之间或者成绩为</a:t>
            </a:r>
            <a:r>
              <a:rPr lang="en-US" altLang="zh-CN" sz="2400" dirty="0">
                <a:solidFill>
                  <a:schemeClr val="tx2"/>
                </a:solidFill>
                <a:latin typeface="微软雅黑" panose="020B0503020204020204" pitchFamily="34" charset="-122"/>
                <a:ea typeface="微软雅黑" panose="020B0503020204020204" pitchFamily="34" charset="-122"/>
              </a:rPr>
              <a:t>100</a:t>
            </a:r>
            <a:r>
              <a:rPr lang="zh-CN" altLang="en-US" sz="2400" dirty="0">
                <a:solidFill>
                  <a:schemeClr val="tx2"/>
                </a:solidFill>
                <a:latin typeface="微软雅黑" panose="020B0503020204020204" pitchFamily="34" charset="-122"/>
                <a:ea typeface="微软雅黑" panose="020B0503020204020204" pitchFamily="34" charset="-122"/>
              </a:rPr>
              <a:t>的学号、课程号。</a:t>
            </a:r>
            <a:endParaRPr lang="zh-CN" altLang="en-US" sz="2400" dirty="0">
              <a:solidFill>
                <a:schemeClr val="tx2"/>
              </a:solidFill>
              <a:latin typeface="微软雅黑" panose="020B0503020204020204" pitchFamily="34" charset="-122"/>
              <a:ea typeface="微软雅黑" panose="020B0503020204020204" pitchFamily="34" charset="-122"/>
            </a:endParaRPr>
          </a:p>
          <a:p>
            <a:pPr indent="457200"/>
            <a:r>
              <a:rPr lang="en-US" altLang="zh-CN" sz="2400" dirty="0">
                <a:solidFill>
                  <a:schemeClr val="tx2"/>
                </a:solidFill>
                <a:latin typeface="微软雅黑" panose="020B0503020204020204" pitchFamily="34" charset="-122"/>
                <a:ea typeface="微软雅黑" panose="020B0503020204020204" pitchFamily="34" charset="-122"/>
              </a:rPr>
              <a:t>SQL</a:t>
            </a:r>
            <a:r>
              <a:rPr lang="zh-CN" altLang="en-US" sz="2400" dirty="0">
                <a:solidFill>
                  <a:schemeClr val="tx2"/>
                </a:solidFill>
                <a:latin typeface="微软雅黑" panose="020B0503020204020204" pitchFamily="34" charset="-122"/>
                <a:ea typeface="微软雅黑" panose="020B0503020204020204" pitchFamily="34" charset="-122"/>
              </a:rPr>
              <a:t>语句和查询结果如下：</a:t>
            </a:r>
            <a:endParaRPr lang="zh-CN" altLang="en-US" sz="2400" dirty="0">
              <a:solidFill>
                <a:schemeClr val="tx2"/>
              </a:solidFill>
              <a:latin typeface="微软雅黑" panose="020B0503020204020204" pitchFamily="34" charset="-122"/>
              <a:ea typeface="微软雅黑" panose="020B0503020204020204" pitchFamily="34" charset="-122"/>
            </a:endParaRPr>
          </a:p>
          <a:p>
            <a:pPr lvl="1" indent="457200"/>
            <a:r>
              <a:rPr lang="en-US" altLang="zh-CN" sz="2200" dirty="0">
                <a:solidFill>
                  <a:schemeClr val="tx2"/>
                </a:solidFill>
                <a:latin typeface="微软雅黑" panose="020B0503020204020204" pitchFamily="34" charset="-122"/>
                <a:ea typeface="微软雅黑" panose="020B0503020204020204" pitchFamily="34" charset="-122"/>
              </a:rPr>
              <a:t>SELECT </a:t>
            </a:r>
            <a:r>
              <a:rPr lang="en-US" altLang="zh-CN" sz="2200" dirty="0" err="1">
                <a:solidFill>
                  <a:schemeClr val="tx2"/>
                </a:solidFill>
                <a:latin typeface="微软雅黑" panose="020B0503020204020204" pitchFamily="34" charset="-122"/>
                <a:ea typeface="微软雅黑" panose="020B0503020204020204" pitchFamily="34" charset="-122"/>
              </a:rPr>
              <a:t>StudentID</a:t>
            </a:r>
            <a:r>
              <a:rPr lang="en-US" altLang="zh-CN" sz="2200" dirty="0">
                <a:solidFill>
                  <a:schemeClr val="tx2"/>
                </a:solidFill>
                <a:latin typeface="微软雅黑" panose="020B0503020204020204" pitchFamily="34" charset="-122"/>
                <a:ea typeface="微软雅黑" panose="020B0503020204020204" pitchFamily="34" charset="-122"/>
              </a:rPr>
              <a:t>, </a:t>
            </a:r>
            <a:r>
              <a:rPr lang="en-US" altLang="zh-CN" sz="2200" dirty="0" err="1">
                <a:solidFill>
                  <a:schemeClr val="tx2"/>
                </a:solidFill>
                <a:latin typeface="微软雅黑" panose="020B0503020204020204" pitchFamily="34" charset="-122"/>
                <a:ea typeface="微软雅黑" panose="020B0503020204020204" pitchFamily="34" charset="-122"/>
              </a:rPr>
              <a:t>CourseID</a:t>
            </a:r>
            <a:r>
              <a:rPr lang="en-US" altLang="zh-CN" sz="2200" dirty="0">
                <a:solidFill>
                  <a:schemeClr val="tx2"/>
                </a:solidFill>
                <a:latin typeface="微软雅黑" panose="020B0503020204020204" pitchFamily="34" charset="-122"/>
                <a:ea typeface="微软雅黑" panose="020B0503020204020204" pitchFamily="34" charset="-122"/>
              </a:rPr>
              <a:t>, Score FROM </a:t>
            </a:r>
            <a:r>
              <a:rPr lang="en-US" altLang="zh-CN" sz="2200" dirty="0" err="1">
                <a:solidFill>
                  <a:schemeClr val="tx2"/>
                </a:solidFill>
                <a:latin typeface="微软雅黑" panose="020B0503020204020204" pitchFamily="34" charset="-122"/>
                <a:ea typeface="微软雅黑" panose="020B0503020204020204" pitchFamily="34" charset="-122"/>
              </a:rPr>
              <a:t>selectcourse</a:t>
            </a:r>
            <a:endParaRPr lang="en-US" altLang="zh-CN" sz="2200" dirty="0">
              <a:solidFill>
                <a:schemeClr val="tx2"/>
              </a:solidFill>
              <a:latin typeface="微软雅黑" panose="020B0503020204020204" pitchFamily="34" charset="-122"/>
              <a:ea typeface="微软雅黑" panose="020B0503020204020204" pitchFamily="34" charset="-122"/>
            </a:endParaRPr>
          </a:p>
          <a:p>
            <a:pPr lvl="1" indent="457200"/>
            <a:r>
              <a:rPr lang="en-US" altLang="zh-CN" sz="2200" dirty="0">
                <a:solidFill>
                  <a:schemeClr val="tx2"/>
                </a:solidFill>
                <a:latin typeface="微软雅黑" panose="020B0503020204020204" pitchFamily="34" charset="-122"/>
                <a:ea typeface="微软雅黑" panose="020B0503020204020204" pitchFamily="34" charset="-122"/>
              </a:rPr>
              <a:t>    WHERE Score&gt;=60 AND Score&lt;=75 OR Score=100;</a:t>
            </a:r>
            <a:endParaRPr lang="en-US" altLang="zh-CN" sz="22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blinds(horizontal)">
                                      <p:cBhvr>
                                        <p:cTn id="10" dur="500"/>
                                        <p:tgtEl>
                                          <p:spTgt spid="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blinds(horizontal)">
                                      <p:cBhvr>
                                        <p:cTn id="13"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702465"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601365" y="1559939"/>
            <a:ext cx="11305256" cy="2308324"/>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2. </a:t>
            </a:r>
            <a:r>
              <a:rPr lang="zh-CN" altLang="en-US" sz="2400" dirty="0">
                <a:solidFill>
                  <a:schemeClr val="tx2"/>
                </a:solidFill>
                <a:latin typeface="微软雅黑" panose="020B0503020204020204" pitchFamily="34" charset="-122"/>
                <a:ea typeface="微软雅黑" panose="020B0503020204020204" pitchFamily="34" charset="-122"/>
              </a:rPr>
              <a:t>使用</a:t>
            </a:r>
            <a:r>
              <a:rPr lang="en-US" altLang="zh-CN" sz="2400" dirty="0">
                <a:solidFill>
                  <a:schemeClr val="tx2"/>
                </a:solidFill>
                <a:latin typeface="微软雅黑" panose="020B0503020204020204" pitchFamily="34" charset="-122"/>
                <a:ea typeface="微软雅黑" panose="020B0503020204020204" pitchFamily="34" charset="-122"/>
              </a:rPr>
              <a:t>BETWEEN … AND</a:t>
            </a:r>
            <a:r>
              <a:rPr lang="zh-CN" altLang="en-US" sz="2400" dirty="0">
                <a:solidFill>
                  <a:schemeClr val="tx2"/>
                </a:solidFill>
                <a:latin typeface="微软雅黑" panose="020B0503020204020204" pitchFamily="34" charset="-122"/>
                <a:ea typeface="微软雅黑" panose="020B0503020204020204" pitchFamily="34" charset="-122"/>
              </a:rPr>
              <a:t>关键字的范围查询</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expression [NOT] BETWEEN </a:t>
            </a:r>
            <a:r>
              <a:rPr lang="en-US" altLang="zh-CN" sz="2400" b="1" dirty="0" err="1">
                <a:solidFill>
                  <a:schemeClr val="tx2"/>
                </a:solidFill>
                <a:latin typeface="微软雅黑" panose="020B0503020204020204" pitchFamily="34" charset="-122"/>
                <a:ea typeface="微软雅黑" panose="020B0503020204020204" pitchFamily="34" charset="-122"/>
              </a:rPr>
              <a:t>expressionl</a:t>
            </a:r>
            <a:r>
              <a:rPr lang="en-US" altLang="zh-CN" sz="2400" b="1" dirty="0">
                <a:solidFill>
                  <a:schemeClr val="tx2"/>
                </a:solidFill>
                <a:latin typeface="微软雅黑" panose="020B0503020204020204" pitchFamily="34" charset="-122"/>
                <a:ea typeface="微软雅黑" panose="020B0503020204020204" pitchFamily="34" charset="-122"/>
              </a:rPr>
              <a:t> AND expression2</a:t>
            </a:r>
            <a:endParaRPr lang="en-US" altLang="zh-CN" sz="2400" b="1"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x BETWEEN 200 AND 500”</a:t>
            </a:r>
            <a:r>
              <a:rPr lang="zh-CN" altLang="en-US" sz="2400" dirty="0">
                <a:solidFill>
                  <a:schemeClr val="tx2"/>
                </a:solidFill>
                <a:latin typeface="微软雅黑" panose="020B0503020204020204" pitchFamily="34" charset="-122"/>
                <a:ea typeface="微软雅黑" panose="020B0503020204020204" pitchFamily="34" charset="-122"/>
              </a:rPr>
              <a:t>相当于表达式“</a:t>
            </a:r>
            <a:r>
              <a:rPr lang="en-US" altLang="zh-CN" sz="2400" dirty="0">
                <a:solidFill>
                  <a:schemeClr val="tx2"/>
                </a:solidFill>
                <a:latin typeface="微软雅黑" panose="020B0503020204020204" pitchFamily="34" charset="-122"/>
                <a:ea typeface="微软雅黑" panose="020B0503020204020204" pitchFamily="34" charset="-122"/>
              </a:rPr>
              <a:t>x&gt;=200 AND x&lt;=500”</a:t>
            </a:r>
            <a:r>
              <a:rPr lang="zh-CN" altLang="en-US" sz="2400" dirty="0">
                <a:solidFill>
                  <a:schemeClr val="tx2"/>
                </a:solidFill>
                <a:latin typeface="微软雅黑" panose="020B0503020204020204" pitchFamily="34" charset="-122"/>
                <a:ea typeface="微软雅黑" panose="020B0503020204020204" pitchFamily="34" charset="-122"/>
              </a:rPr>
              <a:t>。</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334566" y="1622982"/>
            <a:ext cx="10467751" cy="2246769"/>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5-8】</a:t>
            </a:r>
            <a:r>
              <a:rPr lang="zh-CN" altLang="en-US" sz="2400" dirty="0">
                <a:solidFill>
                  <a:schemeClr val="tx2"/>
                </a:solidFill>
                <a:latin typeface="微软雅黑" panose="020B0503020204020204" pitchFamily="34" charset="-122"/>
                <a:ea typeface="微软雅黑" panose="020B0503020204020204" pitchFamily="34" charset="-122"/>
              </a:rPr>
              <a:t>对例</a:t>
            </a:r>
            <a:r>
              <a:rPr lang="en-US" altLang="zh-CN" sz="2400" dirty="0">
                <a:solidFill>
                  <a:schemeClr val="tx2"/>
                </a:solidFill>
                <a:latin typeface="微软雅黑" panose="020B0503020204020204" pitchFamily="34" charset="-122"/>
                <a:ea typeface="微软雅黑" panose="020B0503020204020204" pitchFamily="34" charset="-122"/>
              </a:rPr>
              <a:t>5-7</a:t>
            </a:r>
            <a:r>
              <a:rPr lang="zh-CN" altLang="en-US" sz="2400" dirty="0">
                <a:solidFill>
                  <a:schemeClr val="tx2"/>
                </a:solidFill>
                <a:latin typeface="微软雅黑" panose="020B0503020204020204" pitchFamily="34" charset="-122"/>
                <a:ea typeface="微软雅黑" panose="020B0503020204020204" pitchFamily="34" charset="-122"/>
              </a:rPr>
              <a:t>改用</a:t>
            </a:r>
            <a:r>
              <a:rPr lang="en-US" altLang="zh-CN" sz="2400" dirty="0">
                <a:solidFill>
                  <a:schemeClr val="tx2"/>
                </a:solidFill>
                <a:latin typeface="微软雅黑" panose="020B0503020204020204" pitchFamily="34" charset="-122"/>
                <a:ea typeface="微软雅黑" panose="020B0503020204020204" pitchFamily="34" charset="-122"/>
              </a:rPr>
              <a:t>BETWEEN … AND</a:t>
            </a:r>
            <a:r>
              <a:rPr lang="zh-CN" altLang="en-US" sz="2400" dirty="0">
                <a:solidFill>
                  <a:schemeClr val="tx2"/>
                </a:solidFill>
                <a:latin typeface="微软雅黑" panose="020B0503020204020204" pitchFamily="34" charset="-122"/>
                <a:ea typeface="微软雅黑" panose="020B0503020204020204" pitchFamily="34" charset="-122"/>
              </a:rPr>
              <a:t>关键字实现查询。</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a:t>
            </a:r>
            <a:r>
              <a:rPr lang="en-US" altLang="zh-CN" sz="2200" dirty="0" err="1">
                <a:solidFill>
                  <a:schemeClr val="tx2"/>
                </a:solidFill>
                <a:latin typeface="微软雅黑" panose="020B0503020204020204" pitchFamily="34" charset="-122"/>
                <a:ea typeface="微软雅黑" panose="020B0503020204020204" pitchFamily="34" charset="-122"/>
              </a:rPr>
              <a:t>StudentID</a:t>
            </a:r>
            <a:r>
              <a:rPr lang="en-US" altLang="zh-CN" sz="2200" dirty="0">
                <a:solidFill>
                  <a:schemeClr val="tx2"/>
                </a:solidFill>
                <a:latin typeface="微软雅黑" panose="020B0503020204020204" pitchFamily="34" charset="-122"/>
                <a:ea typeface="微软雅黑" panose="020B0503020204020204" pitchFamily="34" charset="-122"/>
              </a:rPr>
              <a:t>, </a:t>
            </a:r>
            <a:r>
              <a:rPr lang="en-US" altLang="zh-CN" sz="2200" dirty="0" err="1">
                <a:solidFill>
                  <a:schemeClr val="tx2"/>
                </a:solidFill>
                <a:latin typeface="微软雅黑" panose="020B0503020204020204" pitchFamily="34" charset="-122"/>
                <a:ea typeface="微软雅黑" panose="020B0503020204020204" pitchFamily="34" charset="-122"/>
              </a:rPr>
              <a:t>CourseID</a:t>
            </a:r>
            <a:r>
              <a:rPr lang="en-US" altLang="zh-CN" sz="2200" dirty="0">
                <a:solidFill>
                  <a:schemeClr val="tx2"/>
                </a:solidFill>
                <a:latin typeface="微软雅黑" panose="020B0503020204020204" pitchFamily="34" charset="-122"/>
                <a:ea typeface="微软雅黑" panose="020B0503020204020204" pitchFamily="34" charset="-122"/>
              </a:rPr>
              <a:t>, Score FROM </a:t>
            </a:r>
            <a:r>
              <a:rPr lang="en-US" altLang="zh-CN" sz="2200" dirty="0" err="1">
                <a:solidFill>
                  <a:schemeClr val="tx2"/>
                </a:solidFill>
                <a:latin typeface="微软雅黑" panose="020B0503020204020204" pitchFamily="34" charset="-122"/>
                <a:ea typeface="微软雅黑" panose="020B0503020204020204" pitchFamily="34" charset="-122"/>
              </a:rPr>
              <a:t>selectcourse</a:t>
            </a:r>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    WHERE Score BETWEEN 60 AND 75 OR Score=100;</a:t>
            </a:r>
            <a:endParaRPr lang="en-US" altLang="zh-CN" sz="22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307975" y="1824295"/>
            <a:ext cx="11305256" cy="1508105"/>
          </a:xfrm>
          <a:prstGeom prst="rect">
            <a:avLst/>
          </a:prstGeom>
        </p:spPr>
        <p:txBody>
          <a:bodyPr wrap="square">
            <a:spAutoFit/>
          </a:bodyPr>
          <a:lstStyle/>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5-9】</a:t>
            </a:r>
            <a:r>
              <a:rPr lang="zh-CN" altLang="en-US" sz="2400" dirty="0">
                <a:solidFill>
                  <a:schemeClr val="tx2"/>
                </a:solidFill>
                <a:latin typeface="微软雅黑" panose="020B0503020204020204" pitchFamily="34" charset="-122"/>
                <a:ea typeface="微软雅黑" panose="020B0503020204020204" pitchFamily="34" charset="-122"/>
              </a:rPr>
              <a:t>查询</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表中出生日期不在</a:t>
            </a:r>
            <a:r>
              <a:rPr lang="en-US" altLang="zh-CN" sz="2400" dirty="0">
                <a:solidFill>
                  <a:schemeClr val="tx2"/>
                </a:solidFill>
                <a:latin typeface="微软雅黑" panose="020B0503020204020204" pitchFamily="34" charset="-122"/>
                <a:ea typeface="微软雅黑" panose="020B0503020204020204" pitchFamily="34" charset="-122"/>
              </a:rPr>
              <a:t>2003-02-01</a:t>
            </a:r>
            <a:r>
              <a:rPr lang="zh-CN" altLang="en-US" sz="2400" dirty="0">
                <a:solidFill>
                  <a:schemeClr val="tx2"/>
                </a:solidFill>
                <a:latin typeface="微软雅黑" panose="020B0503020204020204" pitchFamily="34" charset="-122"/>
                <a:ea typeface="微软雅黑" panose="020B0503020204020204" pitchFamily="34" charset="-122"/>
              </a:rPr>
              <a:t>到</a:t>
            </a:r>
            <a:r>
              <a:rPr lang="en-US" altLang="zh-CN" sz="2400" dirty="0">
                <a:solidFill>
                  <a:schemeClr val="tx2"/>
                </a:solidFill>
                <a:latin typeface="微软雅黑" panose="020B0503020204020204" pitchFamily="34" charset="-122"/>
                <a:ea typeface="微软雅黑" panose="020B0503020204020204" pitchFamily="34" charset="-122"/>
              </a:rPr>
              <a:t>2003-05-31</a:t>
            </a:r>
            <a:r>
              <a:rPr lang="zh-CN" altLang="en-US" sz="2400" dirty="0">
                <a:solidFill>
                  <a:schemeClr val="tx2"/>
                </a:solidFill>
                <a:latin typeface="微软雅黑" panose="020B0503020204020204" pitchFamily="34" charset="-122"/>
                <a:ea typeface="微软雅黑" panose="020B0503020204020204" pitchFamily="34" charset="-122"/>
              </a:rPr>
              <a:t>之间的学生。</a:t>
            </a:r>
            <a:endParaRPr lang="zh-CN" altLang="en-US"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a:t>
            </a:r>
            <a:r>
              <a:rPr lang="en-US" altLang="zh-CN" sz="2200" dirty="0" err="1">
                <a:solidFill>
                  <a:schemeClr val="tx2"/>
                </a:solidFill>
                <a:latin typeface="微软雅黑" panose="020B0503020204020204" pitchFamily="34" charset="-122"/>
                <a:ea typeface="微软雅黑" panose="020B0503020204020204" pitchFamily="34" charset="-122"/>
              </a:rPr>
              <a:t>StudentName</a:t>
            </a:r>
            <a:r>
              <a:rPr lang="en-US" altLang="zh-CN" sz="2200" dirty="0">
                <a:solidFill>
                  <a:schemeClr val="tx2"/>
                </a:solidFill>
                <a:latin typeface="微软雅黑" panose="020B0503020204020204" pitchFamily="34" charset="-122"/>
                <a:ea typeface="微软雅黑" panose="020B0503020204020204" pitchFamily="34" charset="-122"/>
              </a:rPr>
              <a:t>, Sex, Birthday FROM student</a:t>
            </a:r>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    WHERE Birthday NOT BETWEEN '2003-02-01' AND '2003-05-31';</a:t>
            </a:r>
            <a:endParaRPr lang="en-US" altLang="zh-CN" sz="22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blinds(horizontal)">
                                      <p:cBhvr>
                                        <p:cTn id="1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460375" y="1285351"/>
            <a:ext cx="11611495" cy="4124206"/>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3. </a:t>
            </a:r>
            <a:r>
              <a:rPr lang="zh-CN" altLang="en-US" sz="2400" dirty="0">
                <a:solidFill>
                  <a:schemeClr val="tx2"/>
                </a:solidFill>
                <a:latin typeface="微软雅黑" panose="020B0503020204020204" pitchFamily="34" charset="-122"/>
                <a:ea typeface="微软雅黑" panose="020B0503020204020204" pitchFamily="34" charset="-122"/>
              </a:rPr>
              <a:t>使用</a:t>
            </a:r>
            <a:r>
              <a:rPr lang="en-US" altLang="zh-CN" sz="2400" dirty="0">
                <a:solidFill>
                  <a:schemeClr val="tx2"/>
                </a:solidFill>
                <a:latin typeface="微软雅黑" panose="020B0503020204020204" pitchFamily="34" charset="-122"/>
                <a:ea typeface="微软雅黑" panose="020B0503020204020204" pitchFamily="34" charset="-122"/>
              </a:rPr>
              <a:t>IN</a:t>
            </a:r>
            <a:r>
              <a:rPr lang="zh-CN" altLang="en-US" sz="2400" dirty="0">
                <a:solidFill>
                  <a:schemeClr val="tx2"/>
                </a:solidFill>
                <a:latin typeface="微软雅黑" panose="020B0503020204020204" pitchFamily="34" charset="-122"/>
                <a:ea typeface="微软雅黑" panose="020B0503020204020204" pitchFamily="34" charset="-122"/>
              </a:rPr>
              <a:t>关键字的集合查询</a:t>
            </a:r>
            <a:endParaRPr lang="zh-CN" altLang="en-US"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expression [NOT] IN (value1, value2, …)</a:t>
            </a:r>
            <a:endParaRPr lang="en-US" altLang="zh-CN" sz="2400" b="1"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注：</a:t>
            </a:r>
            <a:r>
              <a:rPr lang="en-US" altLang="zh-CN" sz="2400" dirty="0">
                <a:solidFill>
                  <a:schemeClr val="tx2"/>
                </a:solidFill>
                <a:latin typeface="微软雅黑" panose="020B0503020204020204" pitchFamily="34" charset="-122"/>
                <a:ea typeface="微软雅黑" panose="020B0503020204020204" pitchFamily="34" charset="-122"/>
              </a:rPr>
              <a:t>IN</a:t>
            </a:r>
            <a:r>
              <a:rPr lang="zh-CN" altLang="en-US" sz="2400" dirty="0">
                <a:solidFill>
                  <a:schemeClr val="tx2"/>
                </a:solidFill>
                <a:latin typeface="微软雅黑" panose="020B0503020204020204" pitchFamily="34" charset="-122"/>
                <a:ea typeface="微软雅黑" panose="020B0503020204020204" pitchFamily="34" charset="-122"/>
              </a:rPr>
              <a:t>关键字可以判别某个列的值是否在指定的集合内。</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5-10】</a:t>
            </a:r>
            <a:r>
              <a:rPr lang="zh-CN" altLang="en-US" sz="2400" dirty="0">
                <a:solidFill>
                  <a:schemeClr val="tx2"/>
                </a:solidFill>
                <a:latin typeface="微软雅黑" panose="020B0503020204020204" pitchFamily="34" charset="-122"/>
                <a:ea typeface="微软雅黑" panose="020B0503020204020204" pitchFamily="34" charset="-122"/>
              </a:rPr>
              <a:t>查询</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表中地址不在北京、上海、广东、浙江的记录。</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 FROM student WHERE Address NOT IN('</a:t>
            </a:r>
            <a:r>
              <a:rPr lang="zh-CN" altLang="en-US" sz="2200" dirty="0">
                <a:solidFill>
                  <a:schemeClr val="tx2"/>
                </a:solidFill>
                <a:latin typeface="微软雅黑" panose="020B0503020204020204" pitchFamily="34" charset="-122"/>
                <a:ea typeface="微软雅黑" panose="020B0503020204020204" pitchFamily="34" charset="-122"/>
              </a:rPr>
              <a:t>北京</a:t>
            </a:r>
            <a:r>
              <a:rPr lang="en-US" altLang="zh-CN" sz="2200" dirty="0">
                <a:solidFill>
                  <a:schemeClr val="tx2"/>
                </a:solidFill>
                <a:latin typeface="微软雅黑" panose="020B0503020204020204" pitchFamily="34" charset="-122"/>
                <a:ea typeface="微软雅黑" panose="020B0503020204020204" pitchFamily="34" charset="-122"/>
              </a:rPr>
              <a:t>', '</a:t>
            </a:r>
            <a:r>
              <a:rPr lang="zh-CN" altLang="en-US" sz="2200" dirty="0">
                <a:solidFill>
                  <a:schemeClr val="tx2"/>
                </a:solidFill>
                <a:latin typeface="微软雅黑" panose="020B0503020204020204" pitchFamily="34" charset="-122"/>
                <a:ea typeface="微软雅黑" panose="020B0503020204020204" pitchFamily="34" charset="-122"/>
              </a:rPr>
              <a:t>上海</a:t>
            </a:r>
            <a:r>
              <a:rPr lang="en-US" altLang="zh-CN" sz="2200" dirty="0">
                <a:solidFill>
                  <a:schemeClr val="tx2"/>
                </a:solidFill>
                <a:latin typeface="微软雅黑" panose="020B0503020204020204" pitchFamily="34" charset="-122"/>
                <a:ea typeface="微软雅黑" panose="020B0503020204020204" pitchFamily="34" charset="-122"/>
              </a:rPr>
              <a:t>', '</a:t>
            </a:r>
            <a:r>
              <a:rPr lang="zh-CN" altLang="en-US" sz="2200" dirty="0">
                <a:solidFill>
                  <a:schemeClr val="tx2"/>
                </a:solidFill>
                <a:latin typeface="微软雅黑" panose="020B0503020204020204" pitchFamily="34" charset="-122"/>
                <a:ea typeface="微软雅黑" panose="020B0503020204020204" pitchFamily="34" charset="-122"/>
              </a:rPr>
              <a:t>广东</a:t>
            </a:r>
            <a:r>
              <a:rPr lang="en-US" altLang="zh-CN" sz="2200" dirty="0">
                <a:solidFill>
                  <a:schemeClr val="tx2"/>
                </a:solidFill>
                <a:latin typeface="微软雅黑" panose="020B0503020204020204" pitchFamily="34" charset="-122"/>
                <a:ea typeface="微软雅黑" panose="020B0503020204020204" pitchFamily="34" charset="-122"/>
              </a:rPr>
              <a:t>', '</a:t>
            </a:r>
            <a:r>
              <a:rPr lang="zh-CN" altLang="en-US" sz="2200" dirty="0">
                <a:solidFill>
                  <a:schemeClr val="tx2"/>
                </a:solidFill>
                <a:latin typeface="微软雅黑" panose="020B0503020204020204" pitchFamily="34" charset="-122"/>
                <a:ea typeface="微软雅黑" panose="020B0503020204020204" pitchFamily="34" charset="-122"/>
              </a:rPr>
              <a:t>浙江</a:t>
            </a:r>
            <a:r>
              <a:rPr lang="en-US" altLang="zh-CN" sz="2200" dirty="0">
                <a:solidFill>
                  <a:schemeClr val="tx2"/>
                </a:solidFill>
                <a:latin typeface="微软雅黑" panose="020B0503020204020204" pitchFamily="34" charset="-122"/>
                <a:ea typeface="微软雅黑" panose="020B0503020204020204" pitchFamily="34" charset="-122"/>
              </a:rPr>
              <a:t>');</a:t>
            </a:r>
            <a:endParaRPr lang="en-US" altLang="zh-CN" sz="22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animEffect transition="in" filter="blinds(horizontal)">
                                      <p:cBhvr>
                                        <p:cTn id="7"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766614" y="1285351"/>
            <a:ext cx="10657184" cy="3385542"/>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4. </a:t>
            </a:r>
            <a:r>
              <a:rPr lang="zh-CN" altLang="en-US" sz="2400" dirty="0">
                <a:solidFill>
                  <a:schemeClr val="tx2"/>
                </a:solidFill>
                <a:latin typeface="微软雅黑" panose="020B0503020204020204" pitchFamily="34" charset="-122"/>
                <a:ea typeface="微软雅黑" panose="020B0503020204020204" pitchFamily="34" charset="-122"/>
              </a:rPr>
              <a:t>使用</a:t>
            </a:r>
            <a:r>
              <a:rPr lang="en-US" altLang="zh-CN" sz="2400" dirty="0">
                <a:solidFill>
                  <a:schemeClr val="tx2"/>
                </a:solidFill>
                <a:latin typeface="微软雅黑" panose="020B0503020204020204" pitchFamily="34" charset="-122"/>
                <a:ea typeface="微软雅黑" panose="020B0503020204020204" pitchFamily="34" charset="-122"/>
              </a:rPr>
              <a:t>IS NULL</a:t>
            </a:r>
            <a:r>
              <a:rPr lang="zh-CN" altLang="en-US" sz="2400" dirty="0">
                <a:solidFill>
                  <a:schemeClr val="tx2"/>
                </a:solidFill>
                <a:latin typeface="微软雅黑" panose="020B0503020204020204" pitchFamily="34" charset="-122"/>
                <a:ea typeface="微软雅黑" panose="020B0503020204020204" pitchFamily="34" charset="-122"/>
              </a:rPr>
              <a:t>关键字查询某列的值是否为空值</a:t>
            </a:r>
            <a:endParaRPr lang="zh-CN" altLang="en-US"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expression IS [NOT] NULL</a:t>
            </a:r>
            <a:endParaRPr lang="en-US" altLang="zh-CN" sz="2400" b="1"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5-11】</a:t>
            </a:r>
            <a:r>
              <a:rPr lang="zh-CN" altLang="en-US" sz="2400" dirty="0">
                <a:solidFill>
                  <a:schemeClr val="tx2"/>
                </a:solidFill>
                <a:latin typeface="微软雅黑" panose="020B0503020204020204" pitchFamily="34" charset="-122"/>
                <a:ea typeface="微软雅黑" panose="020B0503020204020204" pitchFamily="34" charset="-122"/>
              </a:rPr>
              <a:t>在</a:t>
            </a:r>
            <a:r>
              <a:rPr lang="en-US" altLang="zh-CN" sz="2400" dirty="0">
                <a:solidFill>
                  <a:schemeClr val="tx2"/>
                </a:solidFill>
                <a:latin typeface="微软雅黑" panose="020B0503020204020204" pitchFamily="34" charset="-122"/>
                <a:ea typeface="微软雅黑" panose="020B0503020204020204" pitchFamily="34" charset="-122"/>
              </a:rPr>
              <a:t>course</a:t>
            </a:r>
            <a:r>
              <a:rPr lang="zh-CN" altLang="en-US" sz="2400" dirty="0">
                <a:solidFill>
                  <a:schemeClr val="tx2"/>
                </a:solidFill>
                <a:latin typeface="微软雅黑" panose="020B0503020204020204" pitchFamily="34" charset="-122"/>
                <a:ea typeface="微软雅黑" panose="020B0503020204020204" pitchFamily="34" charset="-122"/>
              </a:rPr>
              <a:t>表中，查询填写完整课程号的记录。</a:t>
            </a:r>
            <a:endParaRPr lang="zh-CN" altLang="en-US"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 FROM course WHERE </a:t>
            </a:r>
            <a:r>
              <a:rPr lang="en-US" altLang="zh-CN" sz="2200" dirty="0" err="1">
                <a:solidFill>
                  <a:schemeClr val="tx2"/>
                </a:solidFill>
                <a:latin typeface="微软雅黑" panose="020B0503020204020204" pitchFamily="34" charset="-122"/>
                <a:ea typeface="微软雅黑" panose="020B0503020204020204" pitchFamily="34" charset="-122"/>
              </a:rPr>
              <a:t>PreCourseID</a:t>
            </a:r>
            <a:r>
              <a:rPr lang="en-US" altLang="zh-CN" sz="2200" dirty="0">
                <a:solidFill>
                  <a:schemeClr val="tx2"/>
                </a:solidFill>
                <a:latin typeface="微软雅黑" panose="020B0503020204020204" pitchFamily="34" charset="-122"/>
                <a:ea typeface="微软雅黑" panose="020B0503020204020204" pitchFamily="34" charset="-122"/>
              </a:rPr>
              <a:t> IS NOT NULL;</a:t>
            </a:r>
            <a:endParaRPr lang="en-US" altLang="zh-CN" sz="22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8194" name="图片 1"/>
          <p:cNvPicPr>
            <a:picLocks noChangeAspect="1" noChangeArrowheads="1"/>
          </p:cNvPicPr>
          <p:nvPr/>
        </p:nvPicPr>
        <p:blipFill>
          <a:blip r:embed="rId1"/>
          <a:srcRect/>
          <a:stretch>
            <a:fillRect/>
          </a:stretch>
        </p:blipFill>
        <p:spPr bwMode="auto">
          <a:xfrm>
            <a:off x="453324" y="4509914"/>
            <a:ext cx="10923846" cy="1597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1755" y="2481"/>
            <a:ext cx="4556303" cy="6857107"/>
          </a:xfrm>
          <a:custGeom>
            <a:avLst/>
            <a:gdLst>
              <a:gd name="connsiteX0" fmla="*/ 0 w 4556896"/>
              <a:gd name="connsiteY0" fmla="*/ 0 h 6858000"/>
              <a:gd name="connsiteX1" fmla="*/ 1071144 w 4556896"/>
              <a:gd name="connsiteY1" fmla="*/ 0 h 6858000"/>
              <a:gd name="connsiteX2" fmla="*/ 2110154 w 4556896"/>
              <a:gd name="connsiteY2" fmla="*/ 0 h 6858000"/>
              <a:gd name="connsiteX3" fmla="*/ 4556896 w 4556896"/>
              <a:gd name="connsiteY3" fmla="*/ 0 h 6858000"/>
              <a:gd name="connsiteX4" fmla="*/ 3485752 w 4556896"/>
              <a:gd name="connsiteY4" fmla="*/ 6858000 h 6858000"/>
              <a:gd name="connsiteX5" fmla="*/ 2110154 w 4556896"/>
              <a:gd name="connsiteY5" fmla="*/ 6858000 h 6858000"/>
              <a:gd name="connsiteX6" fmla="*/ 0 w 455689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6896" h="6858000">
                <a:moveTo>
                  <a:pt x="0" y="0"/>
                </a:moveTo>
                <a:lnTo>
                  <a:pt x="1071144" y="0"/>
                </a:lnTo>
                <a:lnTo>
                  <a:pt x="2110154" y="0"/>
                </a:lnTo>
                <a:lnTo>
                  <a:pt x="4556896" y="0"/>
                </a:lnTo>
                <a:lnTo>
                  <a:pt x="3485752" y="6858000"/>
                </a:lnTo>
                <a:lnTo>
                  <a:pt x="2110154" y="6858000"/>
                </a:lnTo>
                <a:lnTo>
                  <a:pt x="0" y="6858000"/>
                </a:ln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40000"/>
                  <a:lumOff val="60000"/>
                </a:schemeClr>
              </a:solidFill>
            </a:endParaRPr>
          </a:p>
        </p:txBody>
      </p:sp>
      <p:sp>
        <p:nvSpPr>
          <p:cNvPr id="8" name="文本框 7"/>
          <p:cNvSpPr txBox="1"/>
          <p:nvPr/>
        </p:nvSpPr>
        <p:spPr>
          <a:xfrm>
            <a:off x="825001" y="792286"/>
            <a:ext cx="2533901" cy="769341"/>
          </a:xfrm>
          <a:prstGeom prst="rect">
            <a:avLst/>
          </a:prstGeom>
          <a:noFill/>
        </p:spPr>
        <p:txBody>
          <a:bodyPr wrap="square" rtlCol="0">
            <a:spAutoFit/>
          </a:bodyPr>
          <a:lstStyle/>
          <a:p>
            <a:r>
              <a:rPr lang="zh-CN" altLang="en-US" sz="4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目录</a:t>
            </a:r>
            <a:endParaRPr lang="zh-CN" altLang="en-US" sz="4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696778" y="792285"/>
            <a:ext cx="156945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96778" y="1552697"/>
            <a:ext cx="156945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295006" y="2133650"/>
            <a:ext cx="7272808" cy="3494487"/>
          </a:xfrm>
          <a:prstGeom prst="rect">
            <a:avLst/>
          </a:prstGeom>
          <a:solidFill>
            <a:schemeClr val="accent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a:t>
            </a: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章  表记录的查询</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2"/>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2"/>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5.2  </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聚合函数查询</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2"/>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5.3  </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多表连接查询</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2"/>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5.4  </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子查询</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766614" y="1285351"/>
            <a:ext cx="10657184" cy="2308324"/>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5. </a:t>
            </a:r>
            <a:r>
              <a:rPr lang="zh-CN" altLang="en-US" sz="2400" dirty="0">
                <a:solidFill>
                  <a:schemeClr val="tx2"/>
                </a:solidFill>
                <a:latin typeface="微软雅黑" panose="020B0503020204020204" pitchFamily="34" charset="-122"/>
                <a:ea typeface="微软雅黑" panose="020B0503020204020204" pitchFamily="34" charset="-122"/>
              </a:rPr>
              <a:t>使用</a:t>
            </a:r>
            <a:r>
              <a:rPr lang="en-US" altLang="zh-CN" sz="2400" dirty="0">
                <a:solidFill>
                  <a:schemeClr val="tx2"/>
                </a:solidFill>
                <a:latin typeface="微软雅黑" panose="020B0503020204020204" pitchFamily="34" charset="-122"/>
                <a:ea typeface="微软雅黑" panose="020B0503020204020204" pitchFamily="34" charset="-122"/>
              </a:rPr>
              <a:t>LIKE</a:t>
            </a:r>
            <a:r>
              <a:rPr lang="zh-CN" altLang="en-US" sz="2400" dirty="0">
                <a:solidFill>
                  <a:schemeClr val="tx2"/>
                </a:solidFill>
                <a:latin typeface="微软雅黑" panose="020B0503020204020204" pitchFamily="34" charset="-122"/>
                <a:ea typeface="微软雅黑" panose="020B0503020204020204" pitchFamily="34" charset="-122"/>
              </a:rPr>
              <a:t>关键字的字符匹配查询</a:t>
            </a:r>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有时对要查的数据了解不够全面，不能确定所要数据的确切名称，这时需要使用</a:t>
            </a:r>
            <a:r>
              <a:rPr lang="en-US" altLang="zh-CN" sz="2400" dirty="0">
                <a:solidFill>
                  <a:schemeClr val="tx2"/>
                </a:solidFill>
                <a:latin typeface="微软雅黑" panose="020B0503020204020204" pitchFamily="34" charset="-122"/>
                <a:ea typeface="微软雅黑" panose="020B0503020204020204" pitchFamily="34" charset="-122"/>
              </a:rPr>
              <a:t>LIKE</a:t>
            </a:r>
            <a:r>
              <a:rPr lang="zh-CN" altLang="en-US" sz="2400" dirty="0">
                <a:solidFill>
                  <a:schemeClr val="tx2"/>
                </a:solidFill>
                <a:latin typeface="微软雅黑" panose="020B0503020204020204" pitchFamily="34" charset="-122"/>
                <a:ea typeface="微软雅黑" panose="020B0503020204020204" pitchFamily="34" charset="-122"/>
              </a:rPr>
              <a:t>关键字进行模糊查询。</a:t>
            </a:r>
            <a:endParaRPr lang="zh-CN" altLang="en-US"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expression [NOT] LIKE '</a:t>
            </a:r>
            <a:r>
              <a:rPr lang="zh-CN" altLang="en-US" sz="2400" b="1" dirty="0">
                <a:solidFill>
                  <a:schemeClr val="tx2"/>
                </a:solidFill>
                <a:latin typeface="微软雅黑" panose="020B0503020204020204" pitchFamily="34" charset="-122"/>
                <a:ea typeface="微软雅黑" panose="020B0503020204020204" pitchFamily="34" charset="-122"/>
              </a:rPr>
              <a:t>模式字符串</a:t>
            </a:r>
            <a:r>
              <a:rPr lang="en-US" altLang="zh-CN" sz="2400" b="1" dirty="0">
                <a:solidFill>
                  <a:schemeClr val="tx2"/>
                </a:solidFill>
                <a:latin typeface="微软雅黑" panose="020B0503020204020204" pitchFamily="34" charset="-122"/>
                <a:ea typeface="微软雅黑" panose="020B0503020204020204" pitchFamily="34" charset="-122"/>
              </a:rPr>
              <a:t>' [ESCAPE '</a:t>
            </a:r>
            <a:r>
              <a:rPr lang="zh-CN" altLang="en-US" sz="2400" b="1" dirty="0">
                <a:solidFill>
                  <a:schemeClr val="tx2"/>
                </a:solidFill>
                <a:latin typeface="微软雅黑" panose="020B0503020204020204" pitchFamily="34" charset="-122"/>
                <a:ea typeface="微软雅黑" panose="020B0503020204020204" pitchFamily="34" charset="-122"/>
              </a:rPr>
              <a:t>换码字符</a:t>
            </a:r>
            <a:r>
              <a:rPr lang="en-US" altLang="zh-CN" sz="2400" b="1" dirty="0">
                <a:solidFill>
                  <a:schemeClr val="tx2"/>
                </a:solidFill>
                <a:latin typeface="微软雅黑" panose="020B0503020204020204" pitchFamily="34" charset="-122"/>
                <a:ea typeface="微软雅黑" panose="020B0503020204020204" pitchFamily="34" charset="-122"/>
              </a:rPr>
              <a:t>']</a:t>
            </a:r>
            <a:endParaRPr lang="en-US" altLang="zh-CN" sz="2400" b="1"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307975" y="3585232"/>
            <a:ext cx="11355994" cy="1938992"/>
          </a:xfrm>
          <a:prstGeom prst="rect">
            <a:avLst/>
          </a:prstGeom>
          <a:noFill/>
        </p:spPr>
        <p:txBody>
          <a:bodyPr wrap="none" rtlCol="0">
            <a:spAutoFit/>
          </a:bodyPr>
          <a:lstStyle/>
          <a:p>
            <a:r>
              <a:rPr kumimoji="1" lang="zh-CN" altLang="en-US" sz="2000" dirty="0"/>
              <a:t>注</a:t>
            </a:r>
            <a:r>
              <a:rPr kumimoji="1" lang="zh-CN" altLang="en-US" sz="2000" dirty="0">
                <a:sym typeface="Wingdings" panose="05000000000000000000" pitchFamily="2" charset="2"/>
              </a:rPr>
              <a:t>（</a:t>
            </a:r>
            <a:r>
              <a:rPr kumimoji="1" lang="en-US" altLang="zh-CN" sz="2000" dirty="0">
                <a:sym typeface="Wingdings" panose="05000000000000000000" pitchFamily="2" charset="2"/>
              </a:rPr>
              <a:t>1</a:t>
            </a:r>
            <a:r>
              <a:rPr kumimoji="1" lang="zh-CN" altLang="en-US" sz="2000" dirty="0">
                <a:sym typeface="Wingdings" panose="05000000000000000000" pitchFamily="2" charset="2"/>
              </a:rPr>
              <a:t>）</a:t>
            </a:r>
            <a:r>
              <a:rPr kumimoji="1" lang="zh-CN" altLang="en-US" sz="2000" dirty="0"/>
              <a:t>模式字符串表示用来匹配的字符串，该字符串必须加单引号或者双引号。模式字符串可以是</a:t>
            </a:r>
            <a:endParaRPr kumimoji="1" lang="en-US" altLang="zh-CN" sz="2000" dirty="0"/>
          </a:p>
          <a:p>
            <a:r>
              <a:rPr kumimoji="1" lang="zh-CN" altLang="en-US" sz="2000" dirty="0"/>
              <a:t>一个完整的字符也可以使用通配符实现模糊查询。</a:t>
            </a:r>
            <a:r>
              <a:rPr kumimoji="1" lang="zh-CN" altLang="en-US" sz="2000" dirty="0">
                <a:solidFill>
                  <a:srgbClr val="C00000"/>
                </a:solidFill>
              </a:rPr>
              <a:t>它有两种通配符“</a:t>
            </a:r>
            <a:r>
              <a:rPr kumimoji="1" lang="en-US" altLang="zh-CN" sz="2000" dirty="0">
                <a:solidFill>
                  <a:srgbClr val="C00000"/>
                </a:solidFill>
              </a:rPr>
              <a:t>%</a:t>
            </a:r>
            <a:r>
              <a:rPr kumimoji="1" lang="zh-CN" altLang="en-US" sz="2000" dirty="0">
                <a:solidFill>
                  <a:srgbClr val="C00000"/>
                </a:solidFill>
              </a:rPr>
              <a:t>”和“</a:t>
            </a:r>
            <a:r>
              <a:rPr kumimoji="1" lang="en-US" altLang="zh-CN" sz="2000" dirty="0">
                <a:solidFill>
                  <a:srgbClr val="C00000"/>
                </a:solidFill>
              </a:rPr>
              <a:t>_</a:t>
            </a:r>
            <a:r>
              <a:rPr kumimoji="1" lang="zh-CN" altLang="en-US" sz="2000" dirty="0">
                <a:solidFill>
                  <a:srgbClr val="C00000"/>
                </a:solidFill>
              </a:rPr>
              <a:t>”</a:t>
            </a:r>
            <a:r>
              <a:rPr kumimoji="1" lang="en-US" altLang="zh-CN" sz="2000" dirty="0"/>
              <a:t>,</a:t>
            </a:r>
            <a:r>
              <a:rPr kumimoji="1" lang="zh-CN" altLang="en-US" sz="2000" dirty="0"/>
              <a:t>其中</a:t>
            </a:r>
            <a:endParaRPr kumimoji="1" lang="en-US" altLang="zh-CN" sz="2000" dirty="0"/>
          </a:p>
          <a:p>
            <a:pPr marL="285750" indent="-285750">
              <a:buFont typeface="Wingdings" panose="05000000000000000000" pitchFamily="2" charset="2"/>
              <a:buChar char="Ø"/>
            </a:pPr>
            <a:r>
              <a:rPr kumimoji="1" lang="zh-CN" altLang="en-US" sz="2000" dirty="0">
                <a:solidFill>
                  <a:srgbClr val="C00000"/>
                </a:solidFill>
              </a:rPr>
              <a:t>“</a:t>
            </a:r>
            <a:r>
              <a:rPr kumimoji="1" lang="en-US" altLang="zh-CN" sz="2000" dirty="0">
                <a:solidFill>
                  <a:srgbClr val="C00000"/>
                </a:solidFill>
              </a:rPr>
              <a:t>%</a:t>
            </a:r>
            <a:r>
              <a:rPr kumimoji="1" lang="zh-CN" altLang="en-US" sz="2000" dirty="0">
                <a:solidFill>
                  <a:srgbClr val="C00000"/>
                </a:solidFill>
              </a:rPr>
              <a:t>”可以匹配</a:t>
            </a:r>
            <a:r>
              <a:rPr kumimoji="1" lang="en-US" altLang="zh-CN" sz="2000" dirty="0">
                <a:solidFill>
                  <a:srgbClr val="C00000"/>
                </a:solidFill>
              </a:rPr>
              <a:t>0</a:t>
            </a:r>
            <a:r>
              <a:rPr kumimoji="1" lang="zh-CN" altLang="en-US" sz="2000" dirty="0">
                <a:solidFill>
                  <a:srgbClr val="C00000"/>
                </a:solidFill>
              </a:rPr>
              <a:t>个或多个字符的任意长度的字符串。</a:t>
            </a:r>
            <a:r>
              <a:rPr kumimoji="1" lang="zh-CN" altLang="en-US" sz="2000" dirty="0"/>
              <a:t>例如，</a:t>
            </a:r>
            <a:r>
              <a:rPr kumimoji="1" lang="en-US" altLang="zh-CN" sz="2000" dirty="0" err="1"/>
              <a:t>st%y</a:t>
            </a:r>
            <a:r>
              <a:rPr kumimoji="1" lang="zh-CN" altLang="en-US" sz="2000" dirty="0"/>
              <a:t>表示以字母</a:t>
            </a:r>
            <a:r>
              <a:rPr kumimoji="1" lang="en-US" altLang="zh-CN" sz="2000" dirty="0" err="1"/>
              <a:t>st</a:t>
            </a:r>
            <a:r>
              <a:rPr kumimoji="1" lang="zh-CN" altLang="en-US" sz="2000" dirty="0"/>
              <a:t>开头，以字母</a:t>
            </a:r>
            <a:r>
              <a:rPr kumimoji="1" lang="en-US" altLang="zh-CN" sz="2000" dirty="0"/>
              <a:t>y</a:t>
            </a:r>
            <a:r>
              <a:rPr kumimoji="1" lang="zh-CN" altLang="en-US" sz="2000" dirty="0"/>
              <a:t>结</a:t>
            </a:r>
            <a:endParaRPr kumimoji="1" lang="en-US" altLang="zh-CN" sz="2000" dirty="0"/>
          </a:p>
          <a:p>
            <a:r>
              <a:rPr kumimoji="1" lang="zh-CN" altLang="en-US" sz="2000" dirty="0"/>
              <a:t>      尾的任意长度的字符串。</a:t>
            </a:r>
            <a:endParaRPr kumimoji="1" lang="en-US" altLang="zh-CN" sz="2000" dirty="0"/>
          </a:p>
          <a:p>
            <a:pPr marL="285750" indent="-285750">
              <a:buFont typeface="Wingdings" panose="05000000000000000000" pitchFamily="2" charset="2"/>
              <a:buChar char="Ø"/>
            </a:pPr>
            <a:r>
              <a:rPr kumimoji="1" lang="zh-CN" altLang="en-US" sz="2000" dirty="0">
                <a:solidFill>
                  <a:srgbClr val="C00000"/>
                </a:solidFill>
              </a:rPr>
              <a:t>“</a:t>
            </a:r>
            <a:r>
              <a:rPr kumimoji="1" lang="en-US" altLang="zh-CN" sz="2000" dirty="0">
                <a:solidFill>
                  <a:srgbClr val="C00000"/>
                </a:solidFill>
              </a:rPr>
              <a:t>_</a:t>
            </a:r>
            <a:r>
              <a:rPr kumimoji="1" lang="zh-CN" altLang="en-US" sz="2000" dirty="0">
                <a:solidFill>
                  <a:srgbClr val="C00000"/>
                </a:solidFill>
              </a:rPr>
              <a:t>”表示任意单个字符，该符号只能匹配一个字符。</a:t>
            </a:r>
            <a:r>
              <a:rPr kumimoji="1" lang="zh-CN" altLang="en-US" sz="2000" dirty="0"/>
              <a:t>例如，</a:t>
            </a:r>
            <a:r>
              <a:rPr kumimoji="1" lang="en-US" altLang="zh-CN" sz="2000" dirty="0" err="1"/>
              <a:t>st_y</a:t>
            </a:r>
            <a:r>
              <a:rPr kumimoji="1" lang="zh-CN" altLang="en-US" sz="2000" dirty="0"/>
              <a:t>表示以</a:t>
            </a:r>
            <a:r>
              <a:rPr kumimoji="1" lang="en-US" altLang="zh-CN" sz="2000" dirty="0" err="1"/>
              <a:t>st</a:t>
            </a:r>
            <a:r>
              <a:rPr kumimoji="1" lang="zh-CN" altLang="en-US" sz="2000" dirty="0"/>
              <a:t>开头，以字母</a:t>
            </a:r>
            <a:r>
              <a:rPr kumimoji="1" lang="en-US" altLang="zh-CN" sz="2000" dirty="0"/>
              <a:t>y</a:t>
            </a:r>
            <a:r>
              <a:rPr kumimoji="1" lang="zh-CN" altLang="en-US" sz="2000" dirty="0"/>
              <a:t>结尾</a:t>
            </a:r>
            <a:endParaRPr kumimoji="1" lang="en-US" altLang="zh-CN" sz="2000" dirty="0"/>
          </a:p>
          <a:p>
            <a:r>
              <a:rPr kumimoji="1" lang="zh-CN" altLang="en-US" sz="2000" dirty="0"/>
              <a:t>     的</a:t>
            </a:r>
            <a:r>
              <a:rPr kumimoji="1" lang="en-US" altLang="zh-CN" sz="2000" dirty="0"/>
              <a:t>4</a:t>
            </a:r>
            <a:r>
              <a:rPr kumimoji="1" lang="zh-CN" altLang="en-US" sz="2000" dirty="0"/>
              <a:t>个字符。</a:t>
            </a:r>
            <a:endParaRPr kumimoji="1" lang="zh-CN" altLang="en-US" sz="2000" dirty="0"/>
          </a:p>
        </p:txBody>
      </p:sp>
      <p:sp>
        <p:nvSpPr>
          <p:cNvPr id="6" name="文本框 5"/>
          <p:cNvSpPr txBox="1"/>
          <p:nvPr/>
        </p:nvSpPr>
        <p:spPr>
          <a:xfrm>
            <a:off x="562708" y="5753686"/>
            <a:ext cx="11230960" cy="707886"/>
          </a:xfrm>
          <a:prstGeom prst="rect">
            <a:avLst/>
          </a:prstGeom>
          <a:noFill/>
        </p:spPr>
        <p:txBody>
          <a:bodyPr wrap="none" rtlCol="0">
            <a:spAutoFit/>
          </a:bodyPr>
          <a:lstStyle/>
          <a:p>
            <a:r>
              <a:rPr kumimoji="1" lang="zh-CN" altLang="en-US" sz="2000" dirty="0"/>
              <a:t>（</a:t>
            </a:r>
            <a:r>
              <a:rPr kumimoji="1" lang="en-US" altLang="zh-CN" sz="2000" dirty="0"/>
              <a:t>2</a:t>
            </a:r>
            <a:r>
              <a:rPr kumimoji="1" lang="zh-CN" altLang="en-US" sz="2000" dirty="0"/>
              <a:t>）如果要匹配的字符串本身就含有通配符“</a:t>
            </a:r>
            <a:r>
              <a:rPr kumimoji="1" lang="en-US" altLang="zh-CN" sz="2000" dirty="0"/>
              <a:t>%</a:t>
            </a:r>
            <a:r>
              <a:rPr kumimoji="1" lang="zh-CN" altLang="en-US" sz="2000" dirty="0"/>
              <a:t>”和“</a:t>
            </a:r>
            <a:r>
              <a:rPr kumimoji="1" lang="en-US" altLang="zh-CN" sz="2000" dirty="0"/>
              <a:t>_</a:t>
            </a:r>
            <a:r>
              <a:rPr kumimoji="1" lang="zh-CN" altLang="en-US" sz="2000" dirty="0"/>
              <a:t>”，这时就要使用</a:t>
            </a:r>
            <a:r>
              <a:rPr kumimoji="1" lang="en-US" altLang="zh-CN" sz="2000" dirty="0"/>
              <a:t>ESCAPE</a:t>
            </a:r>
            <a:r>
              <a:rPr kumimoji="1" lang="zh-CN" altLang="en-US" sz="2000" dirty="0"/>
              <a:t>短语对通配符</a:t>
            </a:r>
            <a:endParaRPr kumimoji="1" lang="en-US" altLang="zh-CN" sz="2000" dirty="0"/>
          </a:p>
          <a:p>
            <a:r>
              <a:rPr kumimoji="1" lang="zh-CN" altLang="en-US" sz="2000" dirty="0"/>
              <a:t>进行转义，把“</a:t>
            </a:r>
            <a:r>
              <a:rPr kumimoji="1" lang="en-US" altLang="zh-CN" sz="2000" dirty="0"/>
              <a:t>%</a:t>
            </a:r>
            <a:r>
              <a:rPr kumimoji="1" lang="zh-CN" altLang="en-US" sz="2000" dirty="0"/>
              <a:t>”和“</a:t>
            </a:r>
            <a:r>
              <a:rPr kumimoji="1" lang="en-US" altLang="zh-CN" sz="2000" dirty="0"/>
              <a:t>_</a:t>
            </a:r>
            <a:r>
              <a:rPr kumimoji="1" lang="zh-CN" altLang="en-US" sz="2000" dirty="0"/>
              <a:t>”转换成普通字符。</a:t>
            </a:r>
            <a:endParaRPr kumimoji="1" lang="zh-CN" altLang="en-US" sz="20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linds(horizontal)">
                                      <p:cBhvr>
                                        <p:cTn id="19" dur="500"/>
                                        <p:tgtEl>
                                          <p:spTgt spid="4">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linds(horizontal)">
                                      <p:cBhvr>
                                        <p:cTn id="27" dur="500"/>
                                        <p:tgtEl>
                                          <p:spTgt spid="6">
                                            <p:txEl>
                                              <p:pRg st="0" end="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blinds(horizontal)">
                                      <p:cBhvr>
                                        <p:cTn id="3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71754"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766614" y="1285351"/>
            <a:ext cx="10657184" cy="3416320"/>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5. </a:t>
            </a:r>
            <a:r>
              <a:rPr lang="zh-CN" altLang="en-US" sz="2400" dirty="0">
                <a:solidFill>
                  <a:schemeClr val="tx2"/>
                </a:solidFill>
                <a:latin typeface="微软雅黑" panose="020B0503020204020204" pitchFamily="34" charset="-122"/>
                <a:ea typeface="微软雅黑" panose="020B0503020204020204" pitchFamily="34" charset="-122"/>
              </a:rPr>
              <a:t>使用</a:t>
            </a:r>
            <a:r>
              <a:rPr lang="en-US" altLang="zh-CN" sz="2400" dirty="0">
                <a:solidFill>
                  <a:schemeClr val="tx2"/>
                </a:solidFill>
                <a:latin typeface="微软雅黑" panose="020B0503020204020204" pitchFamily="34" charset="-122"/>
                <a:ea typeface="微软雅黑" panose="020B0503020204020204" pitchFamily="34" charset="-122"/>
              </a:rPr>
              <a:t>LIKE</a:t>
            </a:r>
            <a:r>
              <a:rPr lang="zh-CN" altLang="en-US" sz="2400" dirty="0">
                <a:solidFill>
                  <a:schemeClr val="tx2"/>
                </a:solidFill>
                <a:latin typeface="微软雅黑" panose="020B0503020204020204" pitchFamily="34" charset="-122"/>
                <a:ea typeface="微软雅黑" panose="020B0503020204020204" pitchFamily="34" charset="-122"/>
              </a:rPr>
              <a:t>关键字的字符匹配查询</a:t>
            </a:r>
            <a:endParaRPr lang="zh-CN" altLang="en-US"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expression [NOT] LIKE '</a:t>
            </a:r>
            <a:r>
              <a:rPr lang="zh-CN" altLang="en-US" sz="2400" b="1" dirty="0">
                <a:solidFill>
                  <a:schemeClr val="tx2"/>
                </a:solidFill>
                <a:latin typeface="微软雅黑" panose="020B0503020204020204" pitchFamily="34" charset="-122"/>
                <a:ea typeface="微软雅黑" panose="020B0503020204020204" pitchFamily="34" charset="-122"/>
              </a:rPr>
              <a:t>模式字符串</a:t>
            </a:r>
            <a:r>
              <a:rPr lang="en-US" altLang="zh-CN" sz="2400" b="1" dirty="0">
                <a:solidFill>
                  <a:schemeClr val="tx2"/>
                </a:solidFill>
                <a:latin typeface="微软雅黑" panose="020B0503020204020204" pitchFamily="34" charset="-122"/>
                <a:ea typeface="微软雅黑" panose="020B0503020204020204" pitchFamily="34" charset="-122"/>
              </a:rPr>
              <a:t>' [ESCAPE '</a:t>
            </a:r>
            <a:r>
              <a:rPr lang="zh-CN" altLang="en-US" sz="2400" b="1" dirty="0">
                <a:solidFill>
                  <a:schemeClr val="tx2"/>
                </a:solidFill>
                <a:latin typeface="微软雅黑" panose="020B0503020204020204" pitchFamily="34" charset="-122"/>
                <a:ea typeface="微软雅黑" panose="020B0503020204020204" pitchFamily="34" charset="-122"/>
              </a:rPr>
              <a:t>换码字符</a:t>
            </a:r>
            <a:r>
              <a:rPr lang="en-US" altLang="zh-CN" sz="2400" b="1" dirty="0">
                <a:solidFill>
                  <a:schemeClr val="tx2"/>
                </a:solidFill>
                <a:latin typeface="微软雅黑" panose="020B0503020204020204" pitchFamily="34" charset="-122"/>
                <a:ea typeface="微软雅黑" panose="020B0503020204020204" pitchFamily="34" charset="-122"/>
              </a:rPr>
              <a:t>']</a:t>
            </a:r>
            <a:endParaRPr lang="en-US" altLang="zh-CN" sz="2400" b="1"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5-12】</a:t>
            </a:r>
            <a:r>
              <a:rPr lang="zh-CN" altLang="en-US" sz="2400" dirty="0">
                <a:solidFill>
                  <a:schemeClr val="tx2"/>
                </a:solidFill>
                <a:latin typeface="微软雅黑" panose="020B0503020204020204" pitchFamily="34" charset="-122"/>
                <a:ea typeface="微软雅黑" panose="020B0503020204020204" pitchFamily="34" charset="-122"/>
              </a:rPr>
              <a:t>在</a:t>
            </a:r>
            <a:r>
              <a:rPr lang="en-US" altLang="zh-CN" sz="2400" dirty="0">
                <a:solidFill>
                  <a:schemeClr val="tx2"/>
                </a:solidFill>
                <a:latin typeface="微软雅黑" panose="020B0503020204020204" pitchFamily="34" charset="-122"/>
                <a:ea typeface="微软雅黑" panose="020B0503020204020204" pitchFamily="34" charset="-122"/>
              </a:rPr>
              <a:t>course</a:t>
            </a:r>
            <a:r>
              <a:rPr lang="zh-CN" altLang="en-US" sz="2400" dirty="0">
                <a:solidFill>
                  <a:schemeClr val="tx2"/>
                </a:solidFill>
                <a:latin typeface="微软雅黑" panose="020B0503020204020204" pitchFamily="34" charset="-122"/>
                <a:ea typeface="微软雅黑" panose="020B0503020204020204" pitchFamily="34" charset="-122"/>
              </a:rPr>
              <a:t>表中，查询课程名</a:t>
            </a:r>
            <a:r>
              <a:rPr lang="en-US" altLang="zh-CN" sz="2400" dirty="0" err="1">
                <a:solidFill>
                  <a:schemeClr val="tx2"/>
                </a:solidFill>
                <a:latin typeface="微软雅黑" panose="020B0503020204020204" pitchFamily="34" charset="-122"/>
                <a:ea typeface="微软雅黑" panose="020B0503020204020204" pitchFamily="34" charset="-122"/>
              </a:rPr>
              <a:t>CourseName</a:t>
            </a:r>
            <a:r>
              <a:rPr lang="zh-CN" altLang="en-US" sz="2400" dirty="0">
                <a:solidFill>
                  <a:schemeClr val="tx2"/>
                </a:solidFill>
                <a:latin typeface="微软雅黑" panose="020B0503020204020204" pitchFamily="34" charset="-122"/>
                <a:ea typeface="微软雅黑" panose="020B0503020204020204" pitchFamily="34" charset="-122"/>
              </a:rPr>
              <a:t>中含有“基础”的课程。</a:t>
            </a:r>
            <a:endParaRPr lang="zh-CN" altLang="en-US"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 FROM course WHERE </a:t>
            </a:r>
            <a:r>
              <a:rPr lang="en-US" altLang="zh-CN" sz="2200" dirty="0" err="1">
                <a:solidFill>
                  <a:schemeClr val="tx2"/>
                </a:solidFill>
                <a:latin typeface="微软雅黑" panose="020B0503020204020204" pitchFamily="34" charset="-122"/>
                <a:ea typeface="微软雅黑" panose="020B0503020204020204" pitchFamily="34" charset="-122"/>
              </a:rPr>
              <a:t>CourseName</a:t>
            </a:r>
            <a:r>
              <a:rPr lang="en-US" altLang="zh-CN" sz="2200" dirty="0">
                <a:solidFill>
                  <a:schemeClr val="tx2"/>
                </a:solidFill>
                <a:latin typeface="微软雅黑" panose="020B0503020204020204" pitchFamily="34" charset="-122"/>
                <a:ea typeface="微软雅黑" panose="020B0503020204020204" pitchFamily="34" charset="-122"/>
              </a:rPr>
              <a:t> LIKE '%</a:t>
            </a:r>
            <a:r>
              <a:rPr lang="zh-CN" altLang="en-US" sz="2200" dirty="0">
                <a:solidFill>
                  <a:schemeClr val="tx2"/>
                </a:solidFill>
                <a:latin typeface="微软雅黑" panose="020B0503020204020204" pitchFamily="34" charset="-122"/>
                <a:ea typeface="微软雅黑" panose="020B0503020204020204" pitchFamily="34" charset="-122"/>
              </a:rPr>
              <a:t>基础</a:t>
            </a:r>
            <a:r>
              <a:rPr lang="en-US" altLang="zh-CN" sz="2200" dirty="0">
                <a:solidFill>
                  <a:schemeClr val="tx2"/>
                </a:solidFill>
                <a:latin typeface="微软雅黑" panose="020B0503020204020204" pitchFamily="34" charset="-122"/>
                <a:ea typeface="微软雅黑" panose="020B0503020204020204" pitchFamily="34" charset="-122"/>
              </a:rPr>
              <a:t>%';</a:t>
            </a:r>
            <a:endParaRPr lang="en-US" altLang="zh-CN" sz="22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9218" name="图片 1"/>
          <p:cNvPicPr>
            <a:picLocks noChangeAspect="1" noChangeArrowheads="1"/>
          </p:cNvPicPr>
          <p:nvPr/>
        </p:nvPicPr>
        <p:blipFill>
          <a:blip r:embed="rId1"/>
          <a:srcRect/>
          <a:stretch>
            <a:fillRect/>
          </a:stretch>
        </p:blipFill>
        <p:spPr bwMode="auto">
          <a:xfrm>
            <a:off x="1342678" y="4437906"/>
            <a:ext cx="8643415" cy="2007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animEffect transition="in" filter="blinds(horizontal)">
                                      <p:cBhvr>
                                        <p:cTn id="7" dur="500"/>
                                        <p:tgtEl>
                                          <p:spTgt spid="9">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blinds(horizontal)">
                                      <p:cBhvr>
                                        <p:cTn id="12"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766614" y="1285351"/>
            <a:ext cx="10657184" cy="4154984"/>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6. </a:t>
            </a:r>
            <a:r>
              <a:rPr lang="zh-CN" altLang="en-US" sz="2400" dirty="0">
                <a:solidFill>
                  <a:schemeClr val="tx2"/>
                </a:solidFill>
                <a:latin typeface="微软雅黑" panose="020B0503020204020204" pitchFamily="34" charset="-122"/>
                <a:ea typeface="微软雅黑" panose="020B0503020204020204" pitchFamily="34" charset="-122"/>
              </a:rPr>
              <a:t>使用正则表达式的查询</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正则表达式能够根据指定的匹配模式查找文本中符合要求的特殊字符串。正则表达式的查询能力比通配字符的查询能力更强大且更灵活，可以应用于非常复杂的查询。</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正则表达式基本语法如下：</a:t>
            </a:r>
            <a:endParaRPr lang="zh-CN" altLang="en-US"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r>
              <a:rPr lang="zh-CN" altLang="en-US" sz="2400" b="1" dirty="0">
                <a:solidFill>
                  <a:schemeClr val="tx2"/>
                </a:solidFill>
                <a:latin typeface="微软雅黑" panose="020B0503020204020204" pitchFamily="34" charset="-122"/>
                <a:ea typeface="微软雅黑" panose="020B0503020204020204" pitchFamily="34" charset="-122"/>
              </a:rPr>
              <a:t>          </a:t>
            </a:r>
            <a:r>
              <a:rPr lang="en-US" altLang="zh-CN" sz="2400" b="1" dirty="0">
                <a:solidFill>
                  <a:schemeClr val="tx2"/>
                </a:solidFill>
                <a:latin typeface="微软雅黑" panose="020B0503020204020204" pitchFamily="34" charset="-122"/>
                <a:ea typeface="微软雅黑" panose="020B0503020204020204" pitchFamily="34" charset="-122"/>
              </a:rPr>
              <a:t>expression [NOT] REGEXP '</a:t>
            </a:r>
            <a:r>
              <a:rPr lang="zh-CN" altLang="en-US" sz="2400" b="1" dirty="0">
                <a:solidFill>
                  <a:schemeClr val="tx2"/>
                </a:solidFill>
                <a:latin typeface="微软雅黑" panose="020B0503020204020204" pitchFamily="34" charset="-122"/>
                <a:ea typeface="微软雅黑" panose="020B0503020204020204" pitchFamily="34" charset="-122"/>
              </a:rPr>
              <a:t>正则表达式</a:t>
            </a:r>
            <a:r>
              <a:rPr lang="en-US" altLang="zh-CN" sz="2400" b="1" dirty="0">
                <a:solidFill>
                  <a:schemeClr val="tx2"/>
                </a:solidFill>
                <a:latin typeface="微软雅黑" panose="020B0503020204020204" pitchFamily="34" charset="-122"/>
                <a:ea typeface="微软雅黑" panose="020B0503020204020204" pitchFamily="34" charset="-122"/>
              </a:rPr>
              <a:t>'</a:t>
            </a:r>
            <a:endParaRPr lang="en-US" altLang="zh-CN" sz="2400" b="1"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794134" y="1199358"/>
            <a:ext cx="10657184" cy="48569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474861" y="1742870"/>
            <a:ext cx="11467479" cy="1446550"/>
          </a:xfrm>
          <a:prstGeom prst="rect">
            <a:avLst/>
          </a:prstGeom>
        </p:spPr>
        <p:txBody>
          <a:bodyPr wrap="square">
            <a:spAutoFit/>
          </a:bodyPr>
          <a:lstStyle/>
          <a:p>
            <a:r>
              <a:rPr lang="zh-CN" altLang="en-US" sz="2200" dirty="0">
                <a:solidFill>
                  <a:schemeClr val="tx2"/>
                </a:solidFill>
                <a:latin typeface="微软雅黑" panose="020B0503020204020204" pitchFamily="34" charset="-122"/>
                <a:ea typeface="微软雅黑" panose="020B0503020204020204" pitchFamily="34" charset="-122"/>
              </a:rPr>
              <a:t>可以直接将正则表达式置于</a:t>
            </a:r>
            <a:r>
              <a:rPr lang="en-US" altLang="zh-CN" sz="2200" dirty="0">
                <a:solidFill>
                  <a:schemeClr val="tx2"/>
                </a:solidFill>
                <a:latin typeface="微软雅黑" panose="020B0503020204020204" pitchFamily="34" charset="-122"/>
                <a:ea typeface="微软雅黑" panose="020B0503020204020204" pitchFamily="34" charset="-122"/>
              </a:rPr>
              <a:t>SELECT</a:t>
            </a:r>
            <a:r>
              <a:rPr lang="zh-CN" altLang="en-US" sz="2200" dirty="0">
                <a:solidFill>
                  <a:schemeClr val="tx2"/>
                </a:solidFill>
                <a:latin typeface="微软雅黑" panose="020B0503020204020204" pitchFamily="34" charset="-122"/>
                <a:ea typeface="微软雅黑" panose="020B0503020204020204" pitchFamily="34" charset="-122"/>
              </a:rPr>
              <a:t>语句中进行正则表达式测试，如果返回</a:t>
            </a:r>
            <a:r>
              <a:rPr lang="en-US" altLang="zh-CN" sz="2200" dirty="0">
                <a:solidFill>
                  <a:schemeClr val="tx2"/>
                </a:solidFill>
                <a:latin typeface="微软雅黑" panose="020B0503020204020204" pitchFamily="34" charset="-122"/>
                <a:ea typeface="微软雅黑" panose="020B0503020204020204" pitchFamily="34" charset="-122"/>
              </a:rPr>
              <a:t>1</a:t>
            </a:r>
            <a:r>
              <a:rPr lang="zh-CN" altLang="en-US" sz="2200" dirty="0">
                <a:solidFill>
                  <a:schemeClr val="tx2"/>
                </a:solidFill>
                <a:latin typeface="微软雅黑" panose="020B0503020204020204" pitchFamily="34" charset="-122"/>
                <a:ea typeface="微软雅黑" panose="020B0503020204020204" pitchFamily="34" charset="-122"/>
              </a:rPr>
              <a:t>，则表示匹配成功；若返回</a:t>
            </a:r>
            <a:r>
              <a:rPr lang="en-US" altLang="zh-CN" sz="2200" dirty="0">
                <a:solidFill>
                  <a:schemeClr val="tx2"/>
                </a:solidFill>
                <a:latin typeface="微软雅黑" panose="020B0503020204020204" pitchFamily="34" charset="-122"/>
                <a:ea typeface="微软雅黑" panose="020B0503020204020204" pitchFamily="34" charset="-122"/>
              </a:rPr>
              <a:t>0</a:t>
            </a:r>
            <a:r>
              <a:rPr lang="zh-CN" altLang="en-US" sz="2200" dirty="0">
                <a:solidFill>
                  <a:schemeClr val="tx2"/>
                </a:solidFill>
                <a:latin typeface="微软雅黑" panose="020B0503020204020204" pitchFamily="34" charset="-122"/>
                <a:ea typeface="微软雅黑" panose="020B0503020204020204" pitchFamily="34" charset="-122"/>
              </a:rPr>
              <a:t>则没有匹配成功。</a:t>
            </a:r>
            <a:endParaRPr lang="en-US" altLang="zh-CN" sz="2200" dirty="0">
              <a:solidFill>
                <a:schemeClr val="tx2"/>
              </a:solidFill>
              <a:latin typeface="微软雅黑" panose="020B0503020204020204" pitchFamily="34" charset="-122"/>
              <a:ea typeface="微软雅黑" panose="020B0503020204020204" pitchFamily="34" charset="-122"/>
            </a:endParaRPr>
          </a:p>
          <a:p>
            <a:endParaRPr lang="en-US" altLang="zh-CN" sz="2200" dirty="0">
              <a:solidFill>
                <a:schemeClr val="tx2"/>
              </a:solidFill>
              <a:latin typeface="微软雅黑" panose="020B0503020204020204" pitchFamily="34" charset="-122"/>
              <a:ea typeface="微软雅黑" panose="020B0503020204020204" pitchFamily="34" charset="-122"/>
            </a:endParaRPr>
          </a:p>
          <a:p>
            <a:r>
              <a:rPr lang="zh-CN" altLang="en-US" sz="2200" dirty="0">
                <a:solidFill>
                  <a:schemeClr val="tx2"/>
                </a:solidFill>
                <a:latin typeface="微软雅黑" panose="020B0503020204020204" pitchFamily="34" charset="-122"/>
                <a:ea typeface="微软雅黑" panose="020B0503020204020204" pitchFamily="34" charset="-122"/>
              </a:rPr>
              <a:t>          </a:t>
            </a:r>
            <a:r>
              <a:rPr lang="en-US" altLang="zh-CN" sz="2200" dirty="0">
                <a:solidFill>
                  <a:schemeClr val="tx2"/>
                </a:solidFill>
                <a:latin typeface="微软雅黑" panose="020B0503020204020204" pitchFamily="34" charset="-122"/>
                <a:ea typeface="微软雅黑" panose="020B0503020204020204" pitchFamily="34" charset="-122"/>
              </a:rPr>
              <a:t>SELECT 'teacher' REGEXP 'er$';</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0242" name="图片 1"/>
          <p:cNvPicPr>
            <a:picLocks noChangeAspect="1" noChangeArrowheads="1"/>
          </p:cNvPicPr>
          <p:nvPr/>
        </p:nvPicPr>
        <p:blipFill>
          <a:blip r:embed="rId1"/>
          <a:srcRect/>
          <a:stretch>
            <a:fillRect/>
          </a:stretch>
        </p:blipFill>
        <p:spPr bwMode="auto">
          <a:xfrm>
            <a:off x="637169" y="3988992"/>
            <a:ext cx="5266407" cy="1888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460375" y="1285351"/>
            <a:ext cx="11467479" cy="2616101"/>
          </a:xfrm>
          <a:prstGeom prst="rect">
            <a:avLst/>
          </a:prstGeom>
        </p:spPr>
        <p:txBody>
          <a:bodyPr wrap="square">
            <a:spAutoFit/>
          </a:bodyPr>
          <a:lstStyle/>
          <a:p>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1</a:t>
            </a:r>
            <a:r>
              <a:rPr lang="zh-CN" altLang="en-US" sz="2400" dirty="0">
                <a:solidFill>
                  <a:schemeClr val="tx2"/>
                </a:solidFill>
                <a:latin typeface="微软雅黑" panose="020B0503020204020204" pitchFamily="34" charset="-122"/>
                <a:ea typeface="微软雅黑" panose="020B0503020204020204" pitchFamily="34" charset="-122"/>
              </a:rPr>
              <a:t>）匹配指定的字符串</a:t>
            </a:r>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当表中指定列的值包含这个字符串时，就把该记录查询出来。如果指定多个字符串时，要有“｜”符号隔开，这时只匹配这些字符串中的任意一个即可。</a:t>
            </a:r>
            <a:endParaRPr lang="zh-CN" altLang="en-US"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5-13】</a:t>
            </a:r>
            <a:r>
              <a:rPr lang="zh-CN" altLang="en-US" sz="2400" dirty="0">
                <a:solidFill>
                  <a:schemeClr val="tx2"/>
                </a:solidFill>
                <a:latin typeface="微软雅黑" panose="020B0503020204020204" pitchFamily="34" charset="-122"/>
                <a:ea typeface="微软雅黑" panose="020B0503020204020204" pitchFamily="34" charset="-122"/>
              </a:rPr>
              <a:t>在课程表</a:t>
            </a:r>
            <a:r>
              <a:rPr lang="en-US" altLang="zh-CN" sz="2400" dirty="0">
                <a:solidFill>
                  <a:schemeClr val="tx2"/>
                </a:solidFill>
                <a:latin typeface="微软雅黑" panose="020B0503020204020204" pitchFamily="34" charset="-122"/>
                <a:ea typeface="微软雅黑" panose="020B0503020204020204" pitchFamily="34" charset="-122"/>
              </a:rPr>
              <a:t>course</a:t>
            </a:r>
            <a:r>
              <a:rPr lang="zh-CN" altLang="en-US" sz="2400" dirty="0">
                <a:solidFill>
                  <a:schemeClr val="tx2"/>
                </a:solidFill>
                <a:latin typeface="微软雅黑" panose="020B0503020204020204" pitchFamily="34" charset="-122"/>
                <a:ea typeface="微软雅黑" panose="020B0503020204020204" pitchFamily="34" charset="-122"/>
              </a:rPr>
              <a:t>中，查询课程名称中含有“学”“基础”“法”的课程。</a:t>
            </a:r>
            <a:endParaRPr lang="zh-CN" altLang="en-US" sz="2400" dirty="0">
              <a:solidFill>
                <a:schemeClr val="tx2"/>
              </a:solidFill>
              <a:latin typeface="微软雅黑" panose="020B0503020204020204" pitchFamily="34" charset="-122"/>
              <a:ea typeface="微软雅黑" panose="020B0503020204020204" pitchFamily="34" charset="-122"/>
            </a:endParaRPr>
          </a:p>
          <a:p>
            <a:pPr lvl="1"/>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 FROM course WHERE </a:t>
            </a:r>
            <a:r>
              <a:rPr lang="en-US" altLang="zh-CN" sz="2200" dirty="0" err="1">
                <a:solidFill>
                  <a:schemeClr val="tx2"/>
                </a:solidFill>
                <a:latin typeface="微软雅黑" panose="020B0503020204020204" pitchFamily="34" charset="-122"/>
                <a:ea typeface="微软雅黑" panose="020B0503020204020204" pitchFamily="34" charset="-122"/>
              </a:rPr>
              <a:t>CourseName</a:t>
            </a:r>
            <a:r>
              <a:rPr lang="en-US" altLang="zh-CN" sz="2200" dirty="0">
                <a:solidFill>
                  <a:schemeClr val="tx2"/>
                </a:solidFill>
                <a:latin typeface="微软雅黑" panose="020B0503020204020204" pitchFamily="34" charset="-122"/>
                <a:ea typeface="微软雅黑" panose="020B0503020204020204" pitchFamily="34" charset="-122"/>
              </a:rPr>
              <a:t> REGEXP '</a:t>
            </a:r>
            <a:r>
              <a:rPr lang="zh-CN" altLang="en-US" sz="2200" dirty="0">
                <a:solidFill>
                  <a:schemeClr val="tx2"/>
                </a:solidFill>
                <a:latin typeface="微软雅黑" panose="020B0503020204020204" pitchFamily="34" charset="-122"/>
                <a:ea typeface="微软雅黑" panose="020B0503020204020204" pitchFamily="34" charset="-122"/>
              </a:rPr>
              <a:t>学</a:t>
            </a:r>
            <a:r>
              <a:rPr lang="en-US" altLang="zh-CN" sz="2200" dirty="0">
                <a:solidFill>
                  <a:schemeClr val="tx2"/>
                </a:solidFill>
                <a:latin typeface="微软雅黑" panose="020B0503020204020204" pitchFamily="34" charset="-122"/>
                <a:ea typeface="微软雅黑" panose="020B0503020204020204" pitchFamily="34" charset="-122"/>
              </a:rPr>
              <a:t>|</a:t>
            </a:r>
            <a:r>
              <a:rPr lang="zh-CN" altLang="en-US" sz="2200" dirty="0">
                <a:solidFill>
                  <a:schemeClr val="tx2"/>
                </a:solidFill>
                <a:latin typeface="微软雅黑" panose="020B0503020204020204" pitchFamily="34" charset="-122"/>
                <a:ea typeface="微软雅黑" panose="020B0503020204020204" pitchFamily="34" charset="-122"/>
              </a:rPr>
              <a:t>基础</a:t>
            </a:r>
            <a:r>
              <a:rPr lang="en-US" altLang="zh-CN" sz="2200" dirty="0">
                <a:solidFill>
                  <a:schemeClr val="tx2"/>
                </a:solidFill>
                <a:latin typeface="微软雅黑" panose="020B0503020204020204" pitchFamily="34" charset="-122"/>
                <a:ea typeface="微软雅黑" panose="020B0503020204020204" pitchFamily="34" charset="-122"/>
              </a:rPr>
              <a:t>|</a:t>
            </a:r>
            <a:r>
              <a:rPr lang="zh-CN" altLang="en-US" sz="2200" dirty="0">
                <a:solidFill>
                  <a:schemeClr val="tx2"/>
                </a:solidFill>
                <a:latin typeface="微软雅黑" panose="020B0503020204020204" pitchFamily="34" charset="-122"/>
                <a:ea typeface="微软雅黑" panose="020B0503020204020204" pitchFamily="34" charset="-122"/>
              </a:rPr>
              <a:t>法</a:t>
            </a:r>
            <a:r>
              <a:rPr lang="en-US" altLang="zh-CN" sz="2200" dirty="0">
                <a:solidFill>
                  <a:schemeClr val="tx2"/>
                </a:solidFill>
                <a:latin typeface="微软雅黑" panose="020B0503020204020204" pitchFamily="34" charset="-122"/>
                <a:ea typeface="微软雅黑" panose="020B0503020204020204" pitchFamily="34" charset="-122"/>
              </a:rPr>
              <a:t>';</a:t>
            </a:r>
            <a:endParaRPr lang="en-US" altLang="zh-CN" sz="22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0243" name="图片 1"/>
          <p:cNvPicPr>
            <a:picLocks noChangeAspect="1" noChangeArrowheads="1"/>
          </p:cNvPicPr>
          <p:nvPr/>
        </p:nvPicPr>
        <p:blipFill>
          <a:blip r:embed="rId1"/>
          <a:srcRect/>
          <a:stretch>
            <a:fillRect/>
          </a:stretch>
        </p:blipFill>
        <p:spPr bwMode="auto">
          <a:xfrm>
            <a:off x="2350790" y="5085978"/>
            <a:ext cx="8601636" cy="2515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blinds(horizontal)">
                                      <p:cBhvr>
                                        <p:cTn id="7" dur="500"/>
                                        <p:tgtEl>
                                          <p:spTgt spid="9">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5" end="5"/>
                                            </p:txEl>
                                          </p:spTgt>
                                        </p:tgtEl>
                                        <p:attrNameLst>
                                          <p:attrName>style.visibility</p:attrName>
                                        </p:attrNameLst>
                                      </p:cBhvr>
                                      <p:to>
                                        <p:strVal val="visible"/>
                                      </p:to>
                                    </p:set>
                                    <p:animEffect transition="in" filter="blinds(horizontal)">
                                      <p:cBhvr>
                                        <p:cTn id="10" dur="500"/>
                                        <p:tgtEl>
                                          <p:spTgt spid="9">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243"/>
                                        </p:tgtEl>
                                        <p:attrNameLst>
                                          <p:attrName>style.visibility</p:attrName>
                                        </p:attrNameLst>
                                      </p:cBhvr>
                                      <p:to>
                                        <p:strVal val="visible"/>
                                      </p:to>
                                    </p:set>
                                    <p:animEffect transition="in" filter="blinds(horizontal)">
                                      <p:cBhvr>
                                        <p:cTn id="15"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766614" y="1285351"/>
            <a:ext cx="10657184" cy="2246769"/>
          </a:xfrm>
          <a:prstGeom prst="rect">
            <a:avLst/>
          </a:prstGeom>
        </p:spPr>
        <p:txBody>
          <a:bodyPr wrap="square">
            <a:spAutoFit/>
          </a:bodyPr>
          <a:lstStyle/>
          <a:p>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2</a:t>
            </a:r>
            <a:r>
              <a:rPr lang="zh-CN" altLang="en-US" sz="2400" dirty="0">
                <a:solidFill>
                  <a:schemeClr val="tx2"/>
                </a:solidFill>
                <a:latin typeface="微软雅黑" panose="020B0503020204020204" pitchFamily="34" charset="-122"/>
                <a:ea typeface="微软雅黑" panose="020B0503020204020204" pitchFamily="34" charset="-122"/>
              </a:rPr>
              <a:t>）查询以特定字符或字符串开头的记录</a:t>
            </a:r>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使用字符“</a:t>
            </a:r>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”匹配以特定字符或字符串开头的记录。</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5-14】</a:t>
            </a:r>
            <a:r>
              <a:rPr lang="zh-CN" altLang="en-US" sz="2400" dirty="0">
                <a:solidFill>
                  <a:schemeClr val="tx2"/>
                </a:solidFill>
                <a:latin typeface="微软雅黑" panose="020B0503020204020204" pitchFamily="34" charset="-122"/>
                <a:ea typeface="微软雅黑" panose="020B0503020204020204" pitchFamily="34" charset="-122"/>
              </a:rPr>
              <a:t>在</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表中，查询广东、广西、湖南或湖北的学生的信息。</a:t>
            </a:r>
            <a:endParaRPr lang="zh-CN" altLang="en-US" sz="2400" dirty="0">
              <a:solidFill>
                <a:schemeClr val="tx2"/>
              </a:solidFill>
              <a:latin typeface="微软雅黑" panose="020B0503020204020204" pitchFamily="34" charset="-122"/>
              <a:ea typeface="微软雅黑" panose="020B0503020204020204" pitchFamily="34" charset="-122"/>
            </a:endParaRPr>
          </a:p>
          <a:p>
            <a:pPr lvl="1"/>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 FROM student WHERE Address REGEXP '^</a:t>
            </a:r>
            <a:r>
              <a:rPr lang="zh-CN" altLang="en-US" sz="2200" dirty="0">
                <a:solidFill>
                  <a:schemeClr val="tx2"/>
                </a:solidFill>
                <a:latin typeface="微软雅黑" panose="020B0503020204020204" pitchFamily="34" charset="-122"/>
                <a:ea typeface="微软雅黑" panose="020B0503020204020204" pitchFamily="34" charset="-122"/>
              </a:rPr>
              <a:t>广</a:t>
            </a:r>
            <a:r>
              <a:rPr lang="en-US" altLang="zh-CN" sz="2200" dirty="0">
                <a:solidFill>
                  <a:schemeClr val="tx2"/>
                </a:solidFill>
                <a:latin typeface="微软雅黑" panose="020B0503020204020204" pitchFamily="34" charset="-122"/>
                <a:ea typeface="微软雅黑" panose="020B0503020204020204" pitchFamily="34" charset="-122"/>
              </a:rPr>
              <a:t>|</a:t>
            </a:r>
            <a:r>
              <a:rPr lang="zh-CN" altLang="en-US" sz="2200" dirty="0">
                <a:solidFill>
                  <a:schemeClr val="tx2"/>
                </a:solidFill>
                <a:latin typeface="微软雅黑" panose="020B0503020204020204" pitchFamily="34" charset="-122"/>
                <a:ea typeface="微软雅黑" panose="020B0503020204020204" pitchFamily="34" charset="-122"/>
              </a:rPr>
              <a:t>湖</a:t>
            </a:r>
            <a:r>
              <a:rPr lang="en-US" altLang="zh-CN" sz="2200" dirty="0">
                <a:solidFill>
                  <a:schemeClr val="tx2"/>
                </a:solidFill>
                <a:latin typeface="微软雅黑" panose="020B0503020204020204" pitchFamily="34" charset="-122"/>
                <a:ea typeface="微软雅黑" panose="020B0503020204020204" pitchFamily="34" charset="-122"/>
              </a:rPr>
              <a:t>';</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1266" name="图片 1"/>
          <p:cNvPicPr>
            <a:picLocks noChangeAspect="1" noChangeArrowheads="1"/>
          </p:cNvPicPr>
          <p:nvPr/>
        </p:nvPicPr>
        <p:blipFill>
          <a:blip r:embed="rId1"/>
          <a:srcRect/>
          <a:stretch>
            <a:fillRect/>
          </a:stretch>
        </p:blipFill>
        <p:spPr bwMode="auto">
          <a:xfrm>
            <a:off x="1774726" y="4118288"/>
            <a:ext cx="7056784" cy="2354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blinds(horizontal)">
                                      <p:cBhvr>
                                        <p:cTn id="7" dur="500"/>
                                        <p:tgtEl>
                                          <p:spTgt spid="9">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5" end="5"/>
                                            </p:txEl>
                                          </p:spTgt>
                                        </p:tgtEl>
                                        <p:attrNameLst>
                                          <p:attrName>style.visibility</p:attrName>
                                        </p:attrNameLst>
                                      </p:cBhvr>
                                      <p:to>
                                        <p:strVal val="visible"/>
                                      </p:to>
                                    </p:set>
                                    <p:animEffect transition="in" filter="blinds(horizontal)">
                                      <p:cBhvr>
                                        <p:cTn id="10" dur="500"/>
                                        <p:tgtEl>
                                          <p:spTgt spid="9">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266"/>
                                        </p:tgtEl>
                                        <p:attrNameLst>
                                          <p:attrName>style.visibility</p:attrName>
                                        </p:attrNameLst>
                                      </p:cBhvr>
                                      <p:to>
                                        <p:strVal val="visible"/>
                                      </p:to>
                                    </p:set>
                                    <p:animEffect transition="in" filter="blinds(horizontal)">
                                      <p:cBhvr>
                                        <p:cTn id="15"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766614" y="1285351"/>
            <a:ext cx="10657184" cy="3016210"/>
          </a:xfrm>
          <a:prstGeom prst="rect">
            <a:avLst/>
          </a:prstGeom>
        </p:spPr>
        <p:txBody>
          <a:bodyPr wrap="square">
            <a:spAutoFit/>
          </a:bodyPr>
          <a:lstStyle/>
          <a:p>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3</a:t>
            </a:r>
            <a:r>
              <a:rPr lang="zh-CN" altLang="en-US" sz="2400" dirty="0">
                <a:solidFill>
                  <a:schemeClr val="tx2"/>
                </a:solidFill>
                <a:latin typeface="微软雅黑" panose="020B0503020204020204" pitchFamily="34" charset="-122"/>
                <a:ea typeface="微软雅黑" panose="020B0503020204020204" pitchFamily="34" charset="-122"/>
              </a:rPr>
              <a:t>）用“</a:t>
            </a:r>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替代字符串中的任意一个字符</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5-15】</a:t>
            </a:r>
            <a:r>
              <a:rPr lang="zh-CN" altLang="en-US" sz="2400" dirty="0">
                <a:solidFill>
                  <a:schemeClr val="tx2"/>
                </a:solidFill>
                <a:latin typeface="微软雅黑" panose="020B0503020204020204" pitchFamily="34" charset="-122"/>
                <a:ea typeface="微软雅黑" panose="020B0503020204020204" pitchFamily="34" charset="-122"/>
              </a:rPr>
              <a:t>在</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表中，查询姓名中以“李”开头，以“欣”结尾，中间包含一个字的学生信息。</a:t>
            </a:r>
            <a:endParaRPr lang="zh-CN" altLang="en-US"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 FROM student WHERE </a:t>
            </a:r>
            <a:r>
              <a:rPr lang="en-US" altLang="zh-CN" sz="2200" dirty="0" err="1">
                <a:solidFill>
                  <a:schemeClr val="tx2"/>
                </a:solidFill>
                <a:latin typeface="微软雅黑" panose="020B0503020204020204" pitchFamily="34" charset="-122"/>
                <a:ea typeface="微软雅黑" panose="020B0503020204020204" pitchFamily="34" charset="-122"/>
              </a:rPr>
              <a:t>StudentName</a:t>
            </a:r>
            <a:r>
              <a:rPr lang="en-US" altLang="zh-CN" sz="2200" dirty="0">
                <a:solidFill>
                  <a:schemeClr val="tx2"/>
                </a:solidFill>
                <a:latin typeface="微软雅黑" panose="020B0503020204020204" pitchFamily="34" charset="-122"/>
                <a:ea typeface="微软雅黑" panose="020B0503020204020204" pitchFamily="34" charset="-122"/>
              </a:rPr>
              <a:t> REGEXP '^</a:t>
            </a:r>
            <a:r>
              <a:rPr lang="zh-CN" altLang="en-US" sz="2200" dirty="0">
                <a:solidFill>
                  <a:schemeClr val="tx2"/>
                </a:solidFill>
                <a:latin typeface="微软雅黑" panose="020B0503020204020204" pitchFamily="34" charset="-122"/>
                <a:ea typeface="微软雅黑" panose="020B0503020204020204" pitchFamily="34" charset="-122"/>
              </a:rPr>
              <a:t>李</a:t>
            </a:r>
            <a:r>
              <a:rPr lang="en-US" altLang="zh-CN" sz="2200" dirty="0">
                <a:solidFill>
                  <a:schemeClr val="tx2"/>
                </a:solidFill>
                <a:latin typeface="微软雅黑" panose="020B0503020204020204" pitchFamily="34" charset="-122"/>
                <a:ea typeface="微软雅黑" panose="020B0503020204020204" pitchFamily="34" charset="-122"/>
              </a:rPr>
              <a:t>.</a:t>
            </a:r>
            <a:r>
              <a:rPr lang="zh-CN" altLang="en-US" sz="2200" dirty="0">
                <a:solidFill>
                  <a:schemeClr val="tx2"/>
                </a:solidFill>
                <a:latin typeface="微软雅黑" panose="020B0503020204020204" pitchFamily="34" charset="-122"/>
                <a:ea typeface="微软雅黑" panose="020B0503020204020204" pitchFamily="34" charset="-122"/>
              </a:rPr>
              <a:t>欣</a:t>
            </a:r>
            <a:r>
              <a:rPr lang="en-US" altLang="zh-CN" sz="2200" dirty="0">
                <a:solidFill>
                  <a:schemeClr val="tx2"/>
                </a:solidFill>
                <a:latin typeface="微软雅黑" panose="020B0503020204020204" pitchFamily="34" charset="-122"/>
                <a:ea typeface="微软雅黑" panose="020B0503020204020204" pitchFamily="34" charset="-122"/>
              </a:rPr>
              <a:t>$';</a:t>
            </a:r>
            <a:endParaRPr lang="en-US" altLang="zh-CN" sz="22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2290" name="图片 1"/>
          <p:cNvPicPr>
            <a:picLocks noChangeAspect="1" noChangeArrowheads="1"/>
          </p:cNvPicPr>
          <p:nvPr/>
        </p:nvPicPr>
        <p:blipFill>
          <a:blip r:embed="rId1"/>
          <a:srcRect/>
          <a:stretch>
            <a:fillRect/>
          </a:stretch>
        </p:blipFill>
        <p:spPr bwMode="auto">
          <a:xfrm>
            <a:off x="1054646" y="4406069"/>
            <a:ext cx="10465886" cy="1781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blinds(horizontal)">
                                      <p:cBhvr>
                                        <p:cTn id="7" dur="500"/>
                                        <p:tgtEl>
                                          <p:spTgt spid="9">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blinds(horizontal)">
                                      <p:cBhvr>
                                        <p:cTn id="12"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307975" y="1285351"/>
            <a:ext cx="11547871" cy="5416868"/>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5.1.3  </a:t>
            </a:r>
            <a:r>
              <a:rPr lang="zh-CN" altLang="en-US" sz="2400" dirty="0">
                <a:solidFill>
                  <a:schemeClr val="tx2"/>
                </a:solidFill>
                <a:latin typeface="微软雅黑" panose="020B0503020204020204" pitchFamily="34" charset="-122"/>
                <a:ea typeface="微软雅黑" panose="020B0503020204020204" pitchFamily="34" charset="-122"/>
              </a:rPr>
              <a:t>对查询结果集的处理</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000" dirty="0">
                <a:solidFill>
                  <a:schemeClr val="tx2"/>
                </a:solidFill>
                <a:latin typeface="微软雅黑" panose="020B0503020204020204" pitchFamily="34" charset="-122"/>
                <a:ea typeface="微软雅黑" panose="020B0503020204020204" pitchFamily="34" charset="-122"/>
              </a:rPr>
              <a:t>      对查询得到的结果集记录，可以排序后显示，或者按某个关键字分组后再显示，或者按要求的数量显示。</a:t>
            </a:r>
            <a:endParaRPr lang="en-US" altLang="zh-CN" sz="2000" dirty="0">
              <a:solidFill>
                <a:schemeClr val="tx2"/>
              </a:solidFill>
              <a:latin typeface="微软雅黑" panose="020B0503020204020204" pitchFamily="34" charset="-122"/>
              <a:ea typeface="微软雅黑" panose="020B0503020204020204" pitchFamily="34" charset="-122"/>
            </a:endParaRPr>
          </a:p>
          <a:p>
            <a:endParaRPr lang="zh-CN" altLang="en-US" sz="20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1. </a:t>
            </a:r>
            <a:r>
              <a:rPr lang="zh-CN" altLang="en-US" sz="2400" dirty="0">
                <a:solidFill>
                  <a:schemeClr val="tx2"/>
                </a:solidFill>
                <a:latin typeface="微软雅黑" panose="020B0503020204020204" pitchFamily="34" charset="-122"/>
                <a:ea typeface="微软雅黑" panose="020B0503020204020204" pitchFamily="34" charset="-122"/>
              </a:rPr>
              <a:t>使用</a:t>
            </a:r>
            <a:r>
              <a:rPr lang="en-US" altLang="zh-CN" sz="2400" dirty="0">
                <a:solidFill>
                  <a:schemeClr val="tx2"/>
                </a:solidFill>
                <a:latin typeface="微软雅黑" panose="020B0503020204020204" pitchFamily="34" charset="-122"/>
                <a:ea typeface="微软雅黑" panose="020B0503020204020204" pitchFamily="34" charset="-122"/>
              </a:rPr>
              <a:t>ORDER BY</a:t>
            </a:r>
            <a:r>
              <a:rPr lang="zh-CN" altLang="en-US" sz="2400" dirty="0">
                <a:solidFill>
                  <a:schemeClr val="tx2"/>
                </a:solidFill>
                <a:latin typeface="微软雅黑" panose="020B0503020204020204" pitchFamily="34" charset="-122"/>
                <a:ea typeface="微软雅黑" panose="020B0503020204020204" pitchFamily="34" charset="-122"/>
              </a:rPr>
              <a:t>子句对查询结果排序</a:t>
            </a:r>
            <a:endParaRPr lang="zh-CN" altLang="en-US"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ORDER BY expression1 [ASC | DESC][, expression2 [ASC | DESC], …]</a:t>
            </a:r>
            <a:endParaRPr lang="en-US" altLang="zh-CN" sz="2400" b="1" dirty="0">
              <a:solidFill>
                <a:schemeClr val="tx2"/>
              </a:solidFill>
              <a:latin typeface="微软雅黑" panose="020B0503020204020204" pitchFamily="34" charset="-122"/>
              <a:ea typeface="微软雅黑" panose="020B0503020204020204" pitchFamily="34" charset="-122"/>
            </a:endParaRPr>
          </a:p>
          <a:p>
            <a:endParaRPr lang="en-US" altLang="zh-CN" sz="2000" dirty="0">
              <a:solidFill>
                <a:schemeClr val="tx2"/>
              </a:solidFill>
              <a:latin typeface="微软雅黑" panose="020B0503020204020204" pitchFamily="34" charset="-122"/>
              <a:ea typeface="微软雅黑" panose="020B0503020204020204" pitchFamily="34" charset="-122"/>
            </a:endParaRPr>
          </a:p>
          <a:p>
            <a:r>
              <a:rPr lang="zh-CN" altLang="en-US" sz="2000" dirty="0">
                <a:solidFill>
                  <a:schemeClr val="tx2"/>
                </a:solidFill>
                <a:latin typeface="微软雅黑" panose="020B0503020204020204" pitchFamily="34" charset="-122"/>
                <a:ea typeface="微软雅黑" panose="020B0503020204020204" pitchFamily="34" charset="-122"/>
              </a:rPr>
              <a:t>注：</a:t>
            </a:r>
            <a:r>
              <a:rPr lang="en-US" altLang="zh-CN" sz="2000" dirty="0">
                <a:solidFill>
                  <a:schemeClr val="tx2"/>
                </a:solidFill>
                <a:latin typeface="微软雅黑" panose="020B0503020204020204" pitchFamily="34" charset="-122"/>
                <a:ea typeface="微软雅黑" panose="020B0503020204020204" pitchFamily="34" charset="-122"/>
              </a:rPr>
              <a:t>ASC</a:t>
            </a:r>
            <a:r>
              <a:rPr lang="zh-CN" altLang="en-US" sz="2000" dirty="0">
                <a:solidFill>
                  <a:schemeClr val="tx2"/>
                </a:solidFill>
                <a:latin typeface="微软雅黑" panose="020B0503020204020204" pitchFamily="34" charset="-122"/>
                <a:ea typeface="微软雅黑" panose="020B0503020204020204" pitchFamily="34" charset="-122"/>
              </a:rPr>
              <a:t>是指按结果集升序排列，</a:t>
            </a:r>
            <a:r>
              <a:rPr lang="en-US" altLang="zh-CN" sz="2000" dirty="0">
                <a:solidFill>
                  <a:schemeClr val="tx2"/>
                </a:solidFill>
                <a:latin typeface="微软雅黑" panose="020B0503020204020204" pitchFamily="34" charset="-122"/>
                <a:ea typeface="微软雅黑" panose="020B0503020204020204" pitchFamily="34" charset="-122"/>
              </a:rPr>
              <a:t>DESC</a:t>
            </a:r>
            <a:r>
              <a:rPr lang="zh-CN" altLang="en-US" sz="2000" dirty="0">
                <a:solidFill>
                  <a:schemeClr val="tx2"/>
                </a:solidFill>
                <a:latin typeface="微软雅黑" panose="020B0503020204020204" pitchFamily="34" charset="-122"/>
                <a:ea typeface="微软雅黑" panose="020B0503020204020204" pitchFamily="34" charset="-122"/>
              </a:rPr>
              <a:t>是指按结果集降序排列。</a:t>
            </a:r>
            <a:endParaRPr lang="en-US" altLang="zh-CN" sz="20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5-16】</a:t>
            </a:r>
            <a:r>
              <a:rPr lang="zh-CN" altLang="en-US" sz="2400" dirty="0">
                <a:solidFill>
                  <a:schemeClr val="tx2"/>
                </a:solidFill>
                <a:latin typeface="微软雅黑" panose="020B0503020204020204" pitchFamily="34" charset="-122"/>
                <a:ea typeface="微软雅黑" panose="020B0503020204020204" pitchFamily="34" charset="-122"/>
              </a:rPr>
              <a:t>在</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表中，按出生日期的先后顺序显示。</a:t>
            </a:r>
            <a:endParaRPr lang="zh-CN" altLang="en-US"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 FROM student ORDER BY Birthday ASC;</a:t>
            </a:r>
            <a:endParaRPr lang="en-US" altLang="zh-CN" sz="22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0" end="10"/>
                                            </p:txEl>
                                          </p:spTgt>
                                        </p:tgtEl>
                                        <p:attrNameLst>
                                          <p:attrName>style.visibility</p:attrName>
                                        </p:attrNameLst>
                                      </p:cBhvr>
                                      <p:to>
                                        <p:strVal val="visible"/>
                                      </p:to>
                                    </p:set>
                                    <p:animEffect transition="in" filter="blinds(horizontal)">
                                      <p:cBhvr>
                                        <p:cTn id="7" dur="500"/>
                                        <p:tgtEl>
                                          <p:spTgt spid="9">
                                            <p:txEl>
                                              <p:pRg st="10" end="1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12" end="12"/>
                                            </p:txEl>
                                          </p:spTgt>
                                        </p:tgtEl>
                                        <p:attrNameLst>
                                          <p:attrName>style.visibility</p:attrName>
                                        </p:attrNameLst>
                                      </p:cBhvr>
                                      <p:to>
                                        <p:strVal val="visible"/>
                                      </p:to>
                                    </p:set>
                                    <p:animEffect transition="in" filter="blinds(horizontal)">
                                      <p:cBhvr>
                                        <p:cTn id="10"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588030" y="1231630"/>
            <a:ext cx="11411831" cy="2616101"/>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5-17】</a:t>
            </a:r>
            <a:r>
              <a:rPr lang="zh-CN" altLang="en-US" sz="2400" dirty="0">
                <a:solidFill>
                  <a:schemeClr val="tx2"/>
                </a:solidFill>
                <a:latin typeface="微软雅黑" panose="020B0503020204020204" pitchFamily="34" charset="-122"/>
                <a:ea typeface="微软雅黑" panose="020B0503020204020204" pitchFamily="34" charset="-122"/>
              </a:rPr>
              <a:t>在</a:t>
            </a:r>
            <a:r>
              <a:rPr lang="en-US" altLang="zh-CN" sz="2400" dirty="0" err="1">
                <a:solidFill>
                  <a:schemeClr val="tx2"/>
                </a:solidFill>
                <a:latin typeface="微软雅黑" panose="020B0503020204020204" pitchFamily="34" charset="-122"/>
                <a:ea typeface="微软雅黑" panose="020B0503020204020204" pitchFamily="34" charset="-122"/>
              </a:rPr>
              <a:t>selectcourse</a:t>
            </a:r>
            <a:r>
              <a:rPr lang="zh-CN" altLang="en-US" sz="2400" dirty="0">
                <a:solidFill>
                  <a:schemeClr val="tx2"/>
                </a:solidFill>
                <a:latin typeface="微软雅黑" panose="020B0503020204020204" pitchFamily="34" charset="-122"/>
                <a:ea typeface="微软雅黑" panose="020B0503020204020204" pitchFamily="34" charset="-122"/>
              </a:rPr>
              <a:t>表中查询成绩大于或等于</a:t>
            </a:r>
            <a:r>
              <a:rPr lang="en-US" altLang="zh-CN" sz="2400" dirty="0">
                <a:solidFill>
                  <a:schemeClr val="tx2"/>
                </a:solidFill>
                <a:latin typeface="微软雅黑" panose="020B0503020204020204" pitchFamily="34" charset="-122"/>
                <a:ea typeface="微软雅黑" panose="020B0503020204020204" pitchFamily="34" charset="-122"/>
              </a:rPr>
              <a:t>85</a:t>
            </a:r>
            <a:r>
              <a:rPr lang="zh-CN" altLang="en-US" sz="2400" dirty="0">
                <a:solidFill>
                  <a:schemeClr val="tx2"/>
                </a:solidFill>
                <a:latin typeface="微软雅黑" panose="020B0503020204020204" pitchFamily="34" charset="-122"/>
                <a:ea typeface="微软雅黑" panose="020B0503020204020204" pitchFamily="34" charset="-122"/>
              </a:rPr>
              <a:t>分的学生的学号、课程号和成绩，并先按成绩的降序，再按学号的升序排列，列名显示为中文。</a:t>
            </a:r>
            <a:endParaRPr lang="zh-CN" altLang="en-US"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a:t>
            </a:r>
            <a:r>
              <a:rPr lang="en-US" altLang="zh-CN" sz="2200" dirty="0" err="1">
                <a:solidFill>
                  <a:schemeClr val="tx2"/>
                </a:solidFill>
                <a:latin typeface="微软雅黑" panose="020B0503020204020204" pitchFamily="34" charset="-122"/>
                <a:ea typeface="微软雅黑" panose="020B0503020204020204" pitchFamily="34" charset="-122"/>
              </a:rPr>
              <a:t>StudentID</a:t>
            </a:r>
            <a:r>
              <a:rPr lang="en-US" altLang="zh-CN" sz="2200" dirty="0">
                <a:solidFill>
                  <a:schemeClr val="tx2"/>
                </a:solidFill>
                <a:latin typeface="微软雅黑" panose="020B0503020204020204" pitchFamily="34" charset="-122"/>
                <a:ea typeface="微软雅黑" panose="020B0503020204020204" pitchFamily="34" charset="-122"/>
              </a:rPr>
              <a:t> AS </a:t>
            </a:r>
            <a:r>
              <a:rPr lang="zh-CN" altLang="en-US" sz="2200" dirty="0">
                <a:solidFill>
                  <a:schemeClr val="tx2"/>
                </a:solidFill>
                <a:latin typeface="微软雅黑" panose="020B0503020204020204" pitchFamily="34" charset="-122"/>
                <a:ea typeface="微软雅黑" panose="020B0503020204020204" pitchFamily="34" charset="-122"/>
              </a:rPr>
              <a:t>学号</a:t>
            </a:r>
            <a:r>
              <a:rPr lang="en-US" altLang="zh-CN" sz="2200" dirty="0">
                <a:solidFill>
                  <a:schemeClr val="tx2"/>
                </a:solidFill>
                <a:latin typeface="微软雅黑" panose="020B0503020204020204" pitchFamily="34" charset="-122"/>
                <a:ea typeface="微软雅黑" panose="020B0503020204020204" pitchFamily="34" charset="-122"/>
              </a:rPr>
              <a:t>, </a:t>
            </a:r>
            <a:r>
              <a:rPr lang="en-US" altLang="zh-CN" sz="2200" dirty="0" err="1">
                <a:solidFill>
                  <a:schemeClr val="tx2"/>
                </a:solidFill>
                <a:latin typeface="微软雅黑" panose="020B0503020204020204" pitchFamily="34" charset="-122"/>
                <a:ea typeface="微软雅黑" panose="020B0503020204020204" pitchFamily="34" charset="-122"/>
              </a:rPr>
              <a:t>CourseID</a:t>
            </a:r>
            <a:r>
              <a:rPr lang="en-US" altLang="zh-CN" sz="2200" dirty="0">
                <a:solidFill>
                  <a:schemeClr val="tx2"/>
                </a:solidFill>
                <a:latin typeface="微软雅黑" panose="020B0503020204020204" pitchFamily="34" charset="-122"/>
                <a:ea typeface="微软雅黑" panose="020B0503020204020204" pitchFamily="34" charset="-122"/>
              </a:rPr>
              <a:t> </a:t>
            </a:r>
            <a:r>
              <a:rPr lang="zh-CN" altLang="en-US" sz="2200" dirty="0">
                <a:solidFill>
                  <a:schemeClr val="tx2"/>
                </a:solidFill>
                <a:latin typeface="微软雅黑" panose="020B0503020204020204" pitchFamily="34" charset="-122"/>
                <a:ea typeface="微软雅黑" panose="020B0503020204020204" pitchFamily="34" charset="-122"/>
              </a:rPr>
              <a:t>课程号</a:t>
            </a:r>
            <a:r>
              <a:rPr lang="en-US" altLang="zh-CN" sz="2200" dirty="0">
                <a:solidFill>
                  <a:schemeClr val="tx2"/>
                </a:solidFill>
                <a:latin typeface="微软雅黑" panose="020B0503020204020204" pitchFamily="34" charset="-122"/>
                <a:ea typeface="微软雅黑" panose="020B0503020204020204" pitchFamily="34" charset="-122"/>
              </a:rPr>
              <a:t>, Score </a:t>
            </a:r>
            <a:r>
              <a:rPr lang="zh-CN" altLang="en-US" sz="2200" dirty="0">
                <a:solidFill>
                  <a:schemeClr val="tx2"/>
                </a:solidFill>
                <a:latin typeface="微软雅黑" panose="020B0503020204020204" pitchFamily="34" charset="-122"/>
                <a:ea typeface="微软雅黑" panose="020B0503020204020204" pitchFamily="34" charset="-122"/>
              </a:rPr>
              <a:t>成绩 </a:t>
            </a:r>
            <a:r>
              <a:rPr lang="en-US" altLang="zh-CN" sz="2200" dirty="0">
                <a:solidFill>
                  <a:schemeClr val="tx2"/>
                </a:solidFill>
                <a:latin typeface="微软雅黑" panose="020B0503020204020204" pitchFamily="34" charset="-122"/>
                <a:ea typeface="微软雅黑" panose="020B0503020204020204" pitchFamily="34" charset="-122"/>
              </a:rPr>
              <a:t>FROM </a:t>
            </a:r>
            <a:r>
              <a:rPr lang="en-US" altLang="zh-CN" sz="2200" dirty="0" err="1">
                <a:solidFill>
                  <a:schemeClr val="tx2"/>
                </a:solidFill>
                <a:latin typeface="微软雅黑" panose="020B0503020204020204" pitchFamily="34" charset="-122"/>
                <a:ea typeface="微软雅黑" panose="020B0503020204020204" pitchFamily="34" charset="-122"/>
              </a:rPr>
              <a:t>selectcourse</a:t>
            </a:r>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    WHERE Score&gt;=85 ORDER BY Score DESC, </a:t>
            </a:r>
            <a:r>
              <a:rPr lang="en-US" altLang="zh-CN" sz="2200" dirty="0" err="1">
                <a:solidFill>
                  <a:schemeClr val="tx2"/>
                </a:solidFill>
                <a:latin typeface="微软雅黑" panose="020B0503020204020204" pitchFamily="34" charset="-122"/>
                <a:ea typeface="微软雅黑" panose="020B0503020204020204" pitchFamily="34" charset="-122"/>
              </a:rPr>
              <a:t>StudentID</a:t>
            </a:r>
            <a:r>
              <a:rPr lang="en-US" altLang="zh-CN" sz="2200" dirty="0">
                <a:solidFill>
                  <a:schemeClr val="tx2"/>
                </a:solidFill>
                <a:latin typeface="微软雅黑" panose="020B0503020204020204" pitchFamily="34" charset="-122"/>
                <a:ea typeface="微软雅黑" panose="020B0503020204020204" pitchFamily="34" charset="-122"/>
              </a:rPr>
              <a:t> ASC;</a:t>
            </a:r>
            <a:endParaRPr lang="en-US" altLang="zh-CN" sz="22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blinds(horizontal)">
                                      <p:cBhvr>
                                        <p:cTn id="1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307975" y="1285351"/>
            <a:ext cx="11882437" cy="3724096"/>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2. </a:t>
            </a:r>
            <a:r>
              <a:rPr lang="zh-CN" altLang="en-US" sz="2400" dirty="0">
                <a:solidFill>
                  <a:schemeClr val="tx2"/>
                </a:solidFill>
                <a:latin typeface="微软雅黑" panose="020B0503020204020204" pitchFamily="34" charset="-122"/>
                <a:ea typeface="微软雅黑" panose="020B0503020204020204" pitchFamily="34" charset="-122"/>
              </a:rPr>
              <a:t>限制查询结果的数量</a:t>
            </a:r>
            <a:endParaRPr lang="zh-CN" altLang="en-US" sz="2400" dirty="0">
              <a:solidFill>
                <a:schemeClr val="tx2"/>
              </a:solidFill>
              <a:latin typeface="微软雅黑" panose="020B0503020204020204" pitchFamily="34" charset="-122"/>
              <a:ea typeface="微软雅黑" panose="020B0503020204020204" pitchFamily="34" charset="-122"/>
            </a:endParaRPr>
          </a:p>
          <a:p>
            <a:r>
              <a:rPr lang="zh-CN" altLang="en-US" sz="2000" dirty="0">
                <a:solidFill>
                  <a:schemeClr val="tx2"/>
                </a:solidFill>
                <a:latin typeface="微软雅黑" panose="020B0503020204020204" pitchFamily="34" charset="-122"/>
                <a:ea typeface="微软雅黑" panose="020B0503020204020204" pitchFamily="34" charset="-122"/>
              </a:rPr>
              <a:t>      用</a:t>
            </a:r>
            <a:r>
              <a:rPr lang="en-US" altLang="zh-CN" sz="2000" dirty="0">
                <a:solidFill>
                  <a:schemeClr val="tx2"/>
                </a:solidFill>
                <a:latin typeface="微软雅黑" panose="020B0503020204020204" pitchFamily="34" charset="-122"/>
                <a:ea typeface="微软雅黑" panose="020B0503020204020204" pitchFamily="34" charset="-122"/>
              </a:rPr>
              <a:t>SELECT</a:t>
            </a:r>
            <a:r>
              <a:rPr lang="zh-CN" altLang="en-US" sz="2000" dirty="0">
                <a:solidFill>
                  <a:schemeClr val="tx2"/>
                </a:solidFill>
                <a:latin typeface="微软雅黑" panose="020B0503020204020204" pitchFamily="34" charset="-122"/>
                <a:ea typeface="微软雅黑" panose="020B0503020204020204" pitchFamily="34" charset="-122"/>
              </a:rPr>
              <a:t>语句查询记录时，如果返回的结果集中的记录数量很多，为了浏览和操作查询结果集，可以使用</a:t>
            </a:r>
            <a:r>
              <a:rPr lang="en-US" altLang="zh-CN" sz="2000" dirty="0">
                <a:solidFill>
                  <a:schemeClr val="tx2"/>
                </a:solidFill>
                <a:latin typeface="微软雅黑" panose="020B0503020204020204" pitchFamily="34" charset="-122"/>
                <a:ea typeface="微软雅黑" panose="020B0503020204020204" pitchFamily="34" charset="-122"/>
              </a:rPr>
              <a:t>LIMIT</a:t>
            </a:r>
            <a:r>
              <a:rPr lang="zh-CN" altLang="en-US" sz="2000" dirty="0">
                <a:solidFill>
                  <a:schemeClr val="tx2"/>
                </a:solidFill>
                <a:latin typeface="微软雅黑" panose="020B0503020204020204" pitchFamily="34" charset="-122"/>
                <a:ea typeface="微软雅黑" panose="020B0503020204020204" pitchFamily="34" charset="-122"/>
              </a:rPr>
              <a:t>句子限制</a:t>
            </a:r>
            <a:r>
              <a:rPr lang="en-US" altLang="zh-CN" sz="2000" dirty="0">
                <a:solidFill>
                  <a:schemeClr val="tx2"/>
                </a:solidFill>
                <a:latin typeface="微软雅黑" panose="020B0503020204020204" pitchFamily="34" charset="-122"/>
                <a:ea typeface="微软雅黑" panose="020B0503020204020204" pitchFamily="34" charset="-122"/>
              </a:rPr>
              <a:t>SELECT</a:t>
            </a:r>
            <a:r>
              <a:rPr lang="zh-CN" altLang="en-US" sz="2000" dirty="0">
                <a:solidFill>
                  <a:schemeClr val="tx2"/>
                </a:solidFill>
                <a:latin typeface="微软雅黑" panose="020B0503020204020204" pitchFamily="34" charset="-122"/>
                <a:ea typeface="微软雅黑" panose="020B0503020204020204" pitchFamily="34" charset="-122"/>
              </a:rPr>
              <a:t>语句返回的行数。</a:t>
            </a:r>
            <a:endParaRPr lang="en-US" altLang="zh-CN" sz="20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LIMIT lines [OFFSET offset]</a:t>
            </a:r>
            <a:endParaRPr lang="en-US" altLang="zh-CN" sz="2400" b="1" dirty="0">
              <a:solidFill>
                <a:schemeClr val="tx2"/>
              </a:solidFill>
              <a:latin typeface="微软雅黑" panose="020B0503020204020204" pitchFamily="34" charset="-122"/>
              <a:ea typeface="微软雅黑" panose="020B0503020204020204" pitchFamily="34" charset="-122"/>
            </a:endParaRPr>
          </a:p>
          <a:p>
            <a:endParaRPr lang="en-US" altLang="zh-CN" sz="2000" b="1" dirty="0">
              <a:solidFill>
                <a:schemeClr val="tx2"/>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000" dirty="0">
                <a:solidFill>
                  <a:schemeClr val="tx2"/>
                </a:solidFill>
                <a:latin typeface="微软雅黑" panose="020B0503020204020204" pitchFamily="34" charset="-122"/>
                <a:ea typeface="微软雅黑" panose="020B0503020204020204" pitchFamily="34" charset="-122"/>
              </a:rPr>
              <a:t>Lines</a:t>
            </a:r>
            <a:r>
              <a:rPr lang="zh-CN" altLang="en-US" sz="2000" dirty="0">
                <a:solidFill>
                  <a:schemeClr val="tx2"/>
                </a:solidFill>
                <a:latin typeface="微软雅黑" panose="020B0503020204020204" pitchFamily="34" charset="-122"/>
                <a:ea typeface="微软雅黑" panose="020B0503020204020204" pitchFamily="34" charset="-122"/>
              </a:rPr>
              <a:t>指定</a:t>
            </a:r>
            <a:r>
              <a:rPr lang="zh-CN" altLang="en-US" sz="2000" dirty="0">
                <a:solidFill>
                  <a:srgbClr val="FF0000"/>
                </a:solidFill>
                <a:latin typeface="微软雅黑" panose="020B0503020204020204" pitchFamily="34" charset="-122"/>
                <a:ea typeface="微软雅黑" panose="020B0503020204020204" pitchFamily="34" charset="-122"/>
              </a:rPr>
              <a:t>返回的记录数，必须是非负的整数</a:t>
            </a:r>
            <a:r>
              <a:rPr lang="zh-CN" altLang="en-US" sz="2000" dirty="0">
                <a:solidFill>
                  <a:schemeClr val="tx2"/>
                </a:solidFill>
                <a:latin typeface="微软雅黑" panose="020B0503020204020204" pitchFamily="34" charset="-122"/>
                <a:ea typeface="微软雅黑" panose="020B0503020204020204" pitchFamily="34" charset="-122"/>
              </a:rPr>
              <a:t>，如果指定的行数大于实际能返回的行数时，将只返回它能返回的行数。</a:t>
            </a:r>
            <a:endParaRPr lang="en-US" altLang="zh-CN" sz="2000" dirty="0">
              <a:solidFill>
                <a:schemeClr val="tx2"/>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000" dirty="0">
                <a:solidFill>
                  <a:schemeClr val="tx2"/>
                </a:solidFill>
                <a:latin typeface="微软雅黑" panose="020B0503020204020204" pitchFamily="34" charset="-122"/>
                <a:ea typeface="微软雅黑" panose="020B0503020204020204" pitchFamily="34" charset="-122"/>
              </a:rPr>
              <a:t>OFFSET </a:t>
            </a:r>
            <a:r>
              <a:rPr lang="zh-CN" altLang="en-US" sz="2000" dirty="0">
                <a:solidFill>
                  <a:schemeClr val="tx2"/>
                </a:solidFill>
                <a:latin typeface="微软雅黑" panose="020B0503020204020204" pitchFamily="34" charset="-122"/>
                <a:ea typeface="微软雅黑" panose="020B0503020204020204" pitchFamily="34" charset="-122"/>
              </a:rPr>
              <a:t>是位置偏移量，为一个可选参数，指示从哪一行开始显示，</a:t>
            </a:r>
            <a:r>
              <a:rPr lang="zh-CN" altLang="en-US" sz="2000" dirty="0">
                <a:solidFill>
                  <a:srgbClr val="FF0000"/>
                </a:solidFill>
                <a:latin typeface="微软雅黑" panose="020B0503020204020204" pitchFamily="34" charset="-122"/>
                <a:ea typeface="微软雅黑" panose="020B0503020204020204" pitchFamily="34" charset="-122"/>
              </a:rPr>
              <a:t>第一条记录的位置偏移量是</a:t>
            </a:r>
            <a:r>
              <a:rPr lang="en-US" altLang="zh-CN" sz="2000" dirty="0">
                <a:solidFill>
                  <a:srgbClr val="FF0000"/>
                </a:solidFill>
                <a:latin typeface="微软雅黑" panose="020B0503020204020204" pitchFamily="34" charset="-122"/>
                <a:ea typeface="微软雅黑" panose="020B0503020204020204" pitchFamily="34" charset="-122"/>
              </a:rPr>
              <a:t>0</a:t>
            </a:r>
            <a:r>
              <a:rPr lang="zh-CN" altLang="en-US" sz="2000" dirty="0">
                <a:solidFill>
                  <a:srgbClr val="FF0000"/>
                </a:solidFill>
                <a:latin typeface="微软雅黑" panose="020B0503020204020204" pitchFamily="34" charset="-122"/>
                <a:ea typeface="微软雅黑" panose="020B0503020204020204" pitchFamily="34" charset="-122"/>
              </a:rPr>
              <a:t>，第二条记录的位置偏移量是</a:t>
            </a: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en-US" sz="2000" dirty="0">
                <a:solidFill>
                  <a:srgbClr val="FF0000"/>
                </a:solidFill>
                <a:latin typeface="微软雅黑" panose="020B0503020204020204" pitchFamily="34" charset="-122"/>
                <a:ea typeface="微软雅黑" panose="020B0503020204020204" pitchFamily="34" charset="-122"/>
              </a:rPr>
              <a:t>，以此类推</a:t>
            </a:r>
            <a:r>
              <a:rPr lang="zh-CN" altLang="en-US" sz="2000" dirty="0">
                <a:solidFill>
                  <a:schemeClr val="tx2"/>
                </a:solidFill>
                <a:latin typeface="微软雅黑" panose="020B0503020204020204" pitchFamily="34" charset="-122"/>
                <a:ea typeface="微软雅黑" panose="020B0503020204020204" pitchFamily="34" charset="-122"/>
              </a:rPr>
              <a:t>。如果不指定，则默认为</a:t>
            </a:r>
            <a:r>
              <a:rPr lang="en-US" altLang="zh-CN" sz="2000" dirty="0">
                <a:solidFill>
                  <a:schemeClr val="tx2"/>
                </a:solidFill>
                <a:latin typeface="微软雅黑" panose="020B0503020204020204" pitchFamily="34" charset="-122"/>
                <a:ea typeface="微软雅黑" panose="020B0503020204020204" pitchFamily="34" charset="-122"/>
              </a:rPr>
              <a:t>0</a:t>
            </a:r>
            <a:r>
              <a:rPr lang="zh-CN" altLang="en-US" sz="2000" dirty="0">
                <a:solidFill>
                  <a:schemeClr val="tx2"/>
                </a:solidFill>
                <a:latin typeface="微软雅黑" panose="020B0503020204020204" pitchFamily="34" charset="-122"/>
                <a:ea typeface="微软雅黑" panose="020B0503020204020204" pitchFamily="34" charset="-122"/>
              </a:rPr>
              <a:t>，从表中的第一行开始。</a:t>
            </a:r>
            <a:endParaRPr lang="en-US" altLang="zh-CN" sz="20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838369" y="1231630"/>
            <a:ext cx="11017224" cy="4616648"/>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5.1.1  </a:t>
            </a:r>
            <a:r>
              <a:rPr lang="zh-CN" altLang="en-US" sz="2400" dirty="0">
                <a:solidFill>
                  <a:schemeClr val="tx2"/>
                </a:solidFill>
                <a:latin typeface="微软雅黑" panose="020B0503020204020204" pitchFamily="34" charset="-122"/>
                <a:ea typeface="微软雅黑" panose="020B0503020204020204" pitchFamily="34" charset="-122"/>
              </a:rPr>
              <a:t>单表查询</a:t>
            </a:r>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单表查询是指从一张表中查询所需要的数据，是仅涉及一个表的查询，也称简单查询。单表查询语句如下：</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  </a:t>
            </a:r>
            <a:r>
              <a:rPr lang="zh-CN" altLang="en-US" sz="2400" b="1" dirty="0">
                <a:solidFill>
                  <a:schemeClr val="tx2"/>
                </a:solidFill>
                <a:latin typeface="微软雅黑" panose="020B0503020204020204" pitchFamily="34" charset="-122"/>
                <a:ea typeface="微软雅黑" panose="020B0503020204020204" pitchFamily="34" charset="-122"/>
              </a:rPr>
              <a:t> </a:t>
            </a:r>
            <a:r>
              <a:rPr lang="en-US" altLang="zh-CN" sz="2400" b="1" dirty="0">
                <a:solidFill>
                  <a:schemeClr val="tx2"/>
                </a:solidFill>
                <a:latin typeface="微软雅黑" panose="020B0503020204020204" pitchFamily="34" charset="-122"/>
                <a:ea typeface="微软雅黑" panose="020B0503020204020204" pitchFamily="34" charset="-122"/>
              </a:rPr>
              <a:t>SELECT [ALL | DISTINCT] selection_list1[, selection_list2 …]</a:t>
            </a:r>
            <a:endParaRPr lang="en-US" altLang="zh-CN" sz="2400" b="1" dirty="0">
              <a:solidFill>
                <a:schemeClr val="tx2"/>
              </a:solidFill>
              <a:latin typeface="微软雅黑" panose="020B0503020204020204" pitchFamily="34" charset="-122"/>
              <a:ea typeface="微软雅黑" panose="020B0503020204020204" pitchFamily="34" charset="-122"/>
            </a:endParaRPr>
          </a:p>
          <a:p>
            <a:r>
              <a:rPr lang="en-US" altLang="zh-CN" sz="2400" b="1" dirty="0">
                <a:solidFill>
                  <a:schemeClr val="tx2"/>
                </a:solidFill>
                <a:latin typeface="微软雅黑" panose="020B0503020204020204" pitchFamily="34" charset="-122"/>
                <a:ea typeface="微软雅黑" panose="020B0503020204020204" pitchFamily="34" charset="-122"/>
              </a:rPr>
              <a:t>    FROM </a:t>
            </a:r>
            <a:r>
              <a:rPr lang="en-US" altLang="zh-CN" sz="2400" b="1" dirty="0" err="1">
                <a:solidFill>
                  <a:schemeClr val="tx2"/>
                </a:solidFill>
                <a:latin typeface="微软雅黑" panose="020B0503020204020204" pitchFamily="34" charset="-122"/>
                <a:ea typeface="微软雅黑" panose="020B0503020204020204" pitchFamily="34" charset="-122"/>
              </a:rPr>
              <a:t>table_source</a:t>
            </a:r>
            <a:r>
              <a:rPr lang="en-US" altLang="zh-CN" sz="2400" b="1" dirty="0">
                <a:solidFill>
                  <a:schemeClr val="tx2"/>
                </a:solidFill>
                <a:latin typeface="微软雅黑" panose="020B0503020204020204" pitchFamily="34" charset="-122"/>
                <a:ea typeface="微软雅黑" panose="020B0503020204020204" pitchFamily="34" charset="-122"/>
              </a:rPr>
              <a:t>;</a:t>
            </a:r>
            <a:endParaRPr lang="en-US" altLang="zh-CN" sz="2400" b="1"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注：</a:t>
            </a:r>
            <a:endParaRPr lang="en-US" altLang="zh-CN" sz="2400" dirty="0">
              <a:solidFill>
                <a:schemeClr val="tx2"/>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dirty="0">
                <a:solidFill>
                  <a:schemeClr val="tx2"/>
                </a:solidFill>
                <a:latin typeface="微软雅黑" panose="020B0503020204020204" pitchFamily="34" charset="-122"/>
                <a:ea typeface="微软雅黑" panose="020B0503020204020204" pitchFamily="34" charset="-122"/>
              </a:rPr>
              <a:t> </a:t>
            </a:r>
            <a:r>
              <a:rPr lang="en-US" altLang="zh-CN" b="1" dirty="0">
                <a:solidFill>
                  <a:schemeClr val="tx2"/>
                </a:solidFill>
                <a:latin typeface="微软雅黑" panose="020B0503020204020204" pitchFamily="34" charset="-122"/>
                <a:ea typeface="微软雅黑" panose="020B0503020204020204" pitchFamily="34" charset="-122"/>
              </a:rPr>
              <a:t>ALL | DISTINCT</a:t>
            </a:r>
            <a:r>
              <a:rPr lang="zh-CN" altLang="en-US" dirty="0">
                <a:solidFill>
                  <a:schemeClr val="tx2"/>
                </a:solidFill>
                <a:latin typeface="微软雅黑" panose="020B0503020204020204" pitchFamily="34" charset="-122"/>
                <a:ea typeface="微软雅黑" panose="020B0503020204020204" pitchFamily="34" charset="-122"/>
              </a:rPr>
              <a:t>   为可选项，指定是否返回结果集中的重复行。若没有指定，则默认为</a:t>
            </a:r>
            <a:r>
              <a:rPr lang="en-US" altLang="zh-CN" dirty="0">
                <a:solidFill>
                  <a:schemeClr val="tx2"/>
                </a:solidFill>
                <a:latin typeface="微软雅黑" panose="020B0503020204020204" pitchFamily="34" charset="-122"/>
                <a:ea typeface="微软雅黑" panose="020B0503020204020204" pitchFamily="34" charset="-122"/>
              </a:rPr>
              <a:t>ALL</a:t>
            </a:r>
            <a:r>
              <a:rPr lang="zh-CN" altLang="en-US" dirty="0">
                <a:solidFill>
                  <a:schemeClr val="tx2"/>
                </a:solidFill>
                <a:latin typeface="微软雅黑" panose="020B0503020204020204" pitchFamily="34" charset="-122"/>
                <a:ea typeface="微软雅黑" panose="020B0503020204020204" pitchFamily="34" charset="-122"/>
              </a:rPr>
              <a:t>。</a:t>
            </a:r>
            <a:endParaRPr lang="en-US" altLang="zh-CN" dirty="0">
              <a:solidFill>
                <a:schemeClr val="tx2"/>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b="1" dirty="0">
                <a:solidFill>
                  <a:schemeClr val="tx2"/>
                </a:solidFill>
                <a:latin typeface="微软雅黑" panose="020B0503020204020204" pitchFamily="34" charset="-122"/>
                <a:ea typeface="微软雅黑" panose="020B0503020204020204" pitchFamily="34" charset="-122"/>
              </a:rPr>
              <a:t>SELECT</a:t>
            </a:r>
            <a:r>
              <a:rPr lang="zh-CN" altLang="en-US" b="1" dirty="0">
                <a:solidFill>
                  <a:schemeClr val="tx2"/>
                </a:solidFill>
                <a:latin typeface="微软雅黑" panose="020B0503020204020204" pitchFamily="34" charset="-122"/>
                <a:ea typeface="微软雅黑" panose="020B0503020204020204" pitchFamily="34" charset="-122"/>
              </a:rPr>
              <a:t> </a:t>
            </a:r>
            <a:r>
              <a:rPr lang="en-US" altLang="zh-CN" b="1" dirty="0" err="1">
                <a:solidFill>
                  <a:schemeClr val="tx2"/>
                </a:solidFill>
                <a:latin typeface="微软雅黑" panose="020B0503020204020204" pitchFamily="34" charset="-122"/>
                <a:ea typeface="微软雅黑" panose="020B0503020204020204" pitchFamily="34" charset="-122"/>
              </a:rPr>
              <a:t>selection_list</a:t>
            </a:r>
            <a:r>
              <a:rPr lang="zh-CN" altLang="en-US" b="1"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描述结果集中的列，指定要查询的内容，包括列名、表达式、常量、函数等，之间用逗号隔开，</a:t>
            </a:r>
            <a:r>
              <a:rPr lang="zh-CN" altLang="en-US" dirty="0">
                <a:solidFill>
                  <a:srgbClr val="C00000"/>
                </a:solidFill>
                <a:latin typeface="微软雅黑" panose="020B0503020204020204" pitchFamily="34" charset="-122"/>
                <a:ea typeface="微软雅黑" panose="020B0503020204020204" pitchFamily="34" charset="-122"/>
              </a:rPr>
              <a:t>用*代表表中的所有列</a:t>
            </a:r>
            <a:r>
              <a:rPr lang="zh-CN" altLang="en-US" dirty="0">
                <a:solidFill>
                  <a:schemeClr val="tx2"/>
                </a:solidFill>
                <a:latin typeface="微软雅黑" panose="020B0503020204020204" pitchFamily="34" charset="-122"/>
                <a:ea typeface="微软雅黑" panose="020B0503020204020204" pitchFamily="34" charset="-122"/>
              </a:rPr>
              <a:t>。结果集中各列依照其列出的次序显示。</a:t>
            </a:r>
            <a:endParaRPr lang="en-US" altLang="zh-CN" dirty="0">
              <a:solidFill>
                <a:schemeClr val="tx2"/>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b="1" dirty="0">
                <a:solidFill>
                  <a:schemeClr val="tx2"/>
                </a:solidFill>
                <a:latin typeface="微软雅黑" panose="020B0503020204020204" pitchFamily="34" charset="-122"/>
                <a:ea typeface="微软雅黑" panose="020B0503020204020204" pitchFamily="34" charset="-122"/>
              </a:rPr>
              <a:t>FROM </a:t>
            </a:r>
            <a:r>
              <a:rPr lang="en-US" altLang="zh-CN" b="1" dirty="0" err="1">
                <a:solidFill>
                  <a:schemeClr val="tx2"/>
                </a:solidFill>
                <a:latin typeface="微软雅黑" panose="020B0503020204020204" pitchFamily="34" charset="-122"/>
                <a:ea typeface="微软雅黑" panose="020B0503020204020204" pitchFamily="34" charset="-122"/>
              </a:rPr>
              <a:t>table_source</a:t>
            </a:r>
            <a:r>
              <a:rPr lang="zh-CN" altLang="en-US" b="1"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是指定要查询数据的来源，包括表、视图等。</a:t>
            </a:r>
            <a:endParaRPr lang="en-US" altLang="zh-CN"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766613" y="1285351"/>
            <a:ext cx="11423799" cy="3631763"/>
          </a:xfrm>
          <a:prstGeom prst="rect">
            <a:avLst/>
          </a:prstGeom>
        </p:spPr>
        <p:txBody>
          <a:bodyPr wrap="square">
            <a:spAutoFit/>
          </a:bodyPr>
          <a:lstStyle/>
          <a:p>
            <a:endParaRPr lang="en-US" altLang="zh-CN" sz="2400" b="1"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5-18】</a:t>
            </a:r>
            <a:r>
              <a:rPr lang="zh-CN" altLang="en-US" sz="2400" dirty="0">
                <a:solidFill>
                  <a:schemeClr val="tx2"/>
                </a:solidFill>
                <a:latin typeface="微软雅黑" panose="020B0503020204020204" pitchFamily="34" charset="-122"/>
                <a:ea typeface="微软雅黑" panose="020B0503020204020204" pitchFamily="34" charset="-122"/>
              </a:rPr>
              <a:t>在</a:t>
            </a:r>
            <a:r>
              <a:rPr lang="en-US" altLang="zh-CN" sz="2400" dirty="0" err="1">
                <a:solidFill>
                  <a:schemeClr val="tx2"/>
                </a:solidFill>
                <a:latin typeface="微软雅黑" panose="020B0503020204020204" pitchFamily="34" charset="-122"/>
                <a:ea typeface="微软雅黑" panose="020B0503020204020204" pitchFamily="34" charset="-122"/>
              </a:rPr>
              <a:t>selectcourse</a:t>
            </a:r>
            <a:r>
              <a:rPr lang="zh-CN" altLang="en-US" sz="2400" dirty="0">
                <a:solidFill>
                  <a:schemeClr val="tx2"/>
                </a:solidFill>
                <a:latin typeface="微软雅黑" panose="020B0503020204020204" pitchFamily="34" charset="-122"/>
                <a:ea typeface="微软雅黑" panose="020B0503020204020204" pitchFamily="34" charset="-122"/>
              </a:rPr>
              <a:t>表中，查询课程号</a:t>
            </a:r>
            <a:r>
              <a:rPr lang="en-US" altLang="zh-CN" sz="2400" dirty="0" err="1">
                <a:solidFill>
                  <a:schemeClr val="tx2"/>
                </a:solidFill>
                <a:latin typeface="微软雅黑" panose="020B0503020204020204" pitchFamily="34" charset="-122"/>
                <a:ea typeface="微软雅黑" panose="020B0503020204020204" pitchFamily="34" charset="-122"/>
              </a:rPr>
              <a:t>CourseID</a:t>
            </a:r>
            <a:r>
              <a:rPr lang="zh-CN" altLang="en-US" sz="2400" dirty="0">
                <a:solidFill>
                  <a:schemeClr val="tx2"/>
                </a:solidFill>
                <a:latin typeface="微软雅黑" panose="020B0503020204020204" pitchFamily="34" charset="-122"/>
                <a:ea typeface="微软雅黑" panose="020B0503020204020204" pitchFamily="34" charset="-122"/>
              </a:rPr>
              <a:t>为</a:t>
            </a:r>
            <a:r>
              <a:rPr lang="en-US" altLang="zh-CN" sz="2400" dirty="0">
                <a:solidFill>
                  <a:schemeClr val="tx2"/>
                </a:solidFill>
                <a:latin typeface="微软雅黑" panose="020B0503020204020204" pitchFamily="34" charset="-122"/>
                <a:ea typeface="微软雅黑" panose="020B0503020204020204" pitchFamily="34" charset="-122"/>
              </a:rPr>
              <a:t>6</a:t>
            </a:r>
            <a:r>
              <a:rPr lang="zh-CN" altLang="en-US" sz="2400" dirty="0">
                <a:solidFill>
                  <a:schemeClr val="tx2"/>
                </a:solidFill>
                <a:latin typeface="微软雅黑" panose="020B0503020204020204" pitchFamily="34" charset="-122"/>
                <a:ea typeface="微软雅黑" panose="020B0503020204020204" pitchFamily="34" charset="-122"/>
              </a:rPr>
              <a:t>开头的成绩，按成绩从高到低降序排序，输出第</a:t>
            </a:r>
            <a:r>
              <a:rPr lang="en-US" altLang="zh-CN" sz="2400" dirty="0">
                <a:solidFill>
                  <a:schemeClr val="tx2"/>
                </a:solidFill>
                <a:latin typeface="微软雅黑" panose="020B0503020204020204" pitchFamily="34" charset="-122"/>
                <a:ea typeface="微软雅黑" panose="020B0503020204020204" pitchFamily="34" charset="-122"/>
              </a:rPr>
              <a:t>2</a:t>
            </a:r>
            <a:r>
              <a:rPr lang="zh-CN" altLang="en-US" sz="2400" dirty="0">
                <a:solidFill>
                  <a:schemeClr val="tx2"/>
                </a:solidFill>
                <a:latin typeface="微软雅黑" panose="020B0503020204020204" pitchFamily="34" charset="-122"/>
                <a:ea typeface="微软雅黑" panose="020B0503020204020204" pitchFamily="34" charset="-122"/>
              </a:rPr>
              <a:t>至第</a:t>
            </a:r>
            <a:r>
              <a:rPr lang="en-US" altLang="zh-CN" sz="2400" dirty="0">
                <a:solidFill>
                  <a:schemeClr val="tx2"/>
                </a:solidFill>
                <a:latin typeface="微软雅黑" panose="020B0503020204020204" pitchFamily="34" charset="-122"/>
                <a:ea typeface="微软雅黑" panose="020B0503020204020204" pitchFamily="34" charset="-122"/>
              </a:rPr>
              <a:t>4</a:t>
            </a:r>
            <a:r>
              <a:rPr lang="zh-CN" altLang="en-US" sz="2400" dirty="0">
                <a:solidFill>
                  <a:schemeClr val="tx2"/>
                </a:solidFill>
                <a:latin typeface="微软雅黑" panose="020B0503020204020204" pitchFamily="34" charset="-122"/>
                <a:ea typeface="微软雅黑" panose="020B0503020204020204" pitchFamily="34" charset="-122"/>
              </a:rPr>
              <a:t>条记录的学生。</a:t>
            </a:r>
            <a:endParaRPr lang="zh-CN" altLang="en-US"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a:t>
            </a:r>
            <a:r>
              <a:rPr lang="en-US" altLang="zh-CN" sz="2200" dirty="0" err="1">
                <a:solidFill>
                  <a:schemeClr val="tx2"/>
                </a:solidFill>
                <a:latin typeface="微软雅黑" panose="020B0503020204020204" pitchFamily="34" charset="-122"/>
                <a:ea typeface="微软雅黑" panose="020B0503020204020204" pitchFamily="34" charset="-122"/>
              </a:rPr>
              <a:t>StudentID</a:t>
            </a:r>
            <a:r>
              <a:rPr lang="en-US" altLang="zh-CN" sz="2200" dirty="0">
                <a:solidFill>
                  <a:schemeClr val="tx2"/>
                </a:solidFill>
                <a:latin typeface="微软雅黑" panose="020B0503020204020204" pitchFamily="34" charset="-122"/>
                <a:ea typeface="微软雅黑" panose="020B0503020204020204" pitchFamily="34" charset="-122"/>
              </a:rPr>
              <a:t> AS </a:t>
            </a:r>
            <a:r>
              <a:rPr lang="zh-CN" altLang="en-US" sz="2200" dirty="0">
                <a:solidFill>
                  <a:schemeClr val="tx2"/>
                </a:solidFill>
                <a:latin typeface="微软雅黑" panose="020B0503020204020204" pitchFamily="34" charset="-122"/>
                <a:ea typeface="微软雅黑" panose="020B0503020204020204" pitchFamily="34" charset="-122"/>
              </a:rPr>
              <a:t>学号</a:t>
            </a:r>
            <a:r>
              <a:rPr lang="en-US" altLang="zh-CN" sz="2200" dirty="0">
                <a:solidFill>
                  <a:schemeClr val="tx2"/>
                </a:solidFill>
                <a:latin typeface="微软雅黑" panose="020B0503020204020204" pitchFamily="34" charset="-122"/>
                <a:ea typeface="微软雅黑" panose="020B0503020204020204" pitchFamily="34" charset="-122"/>
              </a:rPr>
              <a:t>, </a:t>
            </a:r>
            <a:r>
              <a:rPr lang="en-US" altLang="zh-CN" sz="2200" dirty="0" err="1">
                <a:solidFill>
                  <a:schemeClr val="tx2"/>
                </a:solidFill>
                <a:latin typeface="微软雅黑" panose="020B0503020204020204" pitchFamily="34" charset="-122"/>
                <a:ea typeface="微软雅黑" panose="020B0503020204020204" pitchFamily="34" charset="-122"/>
              </a:rPr>
              <a:t>CourseID</a:t>
            </a:r>
            <a:r>
              <a:rPr lang="en-US" altLang="zh-CN" sz="2200" dirty="0">
                <a:solidFill>
                  <a:schemeClr val="tx2"/>
                </a:solidFill>
                <a:latin typeface="微软雅黑" panose="020B0503020204020204" pitchFamily="34" charset="-122"/>
                <a:ea typeface="微软雅黑" panose="020B0503020204020204" pitchFamily="34" charset="-122"/>
              </a:rPr>
              <a:t> AS </a:t>
            </a:r>
            <a:r>
              <a:rPr lang="zh-CN" altLang="en-US" sz="2200" dirty="0">
                <a:solidFill>
                  <a:schemeClr val="tx2"/>
                </a:solidFill>
                <a:latin typeface="微软雅黑" panose="020B0503020204020204" pitchFamily="34" charset="-122"/>
                <a:ea typeface="微软雅黑" panose="020B0503020204020204" pitchFamily="34" charset="-122"/>
              </a:rPr>
              <a:t>课程号</a:t>
            </a:r>
            <a:r>
              <a:rPr lang="en-US" altLang="zh-CN" sz="2200" dirty="0">
                <a:solidFill>
                  <a:schemeClr val="tx2"/>
                </a:solidFill>
                <a:latin typeface="微软雅黑" panose="020B0503020204020204" pitchFamily="34" charset="-122"/>
                <a:ea typeface="微软雅黑" panose="020B0503020204020204" pitchFamily="34" charset="-122"/>
              </a:rPr>
              <a:t>, Score AS </a:t>
            </a:r>
            <a:r>
              <a:rPr lang="zh-CN" altLang="en-US" sz="2200" dirty="0">
                <a:solidFill>
                  <a:schemeClr val="tx2"/>
                </a:solidFill>
                <a:latin typeface="微软雅黑" panose="020B0503020204020204" pitchFamily="34" charset="-122"/>
                <a:ea typeface="微软雅黑" panose="020B0503020204020204" pitchFamily="34" charset="-122"/>
              </a:rPr>
              <a:t>成绩</a:t>
            </a:r>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   </a:t>
            </a:r>
            <a:r>
              <a:rPr lang="zh-CN" altLang="en-US" sz="2200" dirty="0">
                <a:solidFill>
                  <a:schemeClr val="tx2"/>
                </a:solidFill>
                <a:latin typeface="微软雅黑" panose="020B0503020204020204" pitchFamily="34" charset="-122"/>
                <a:ea typeface="微软雅黑" panose="020B0503020204020204" pitchFamily="34" charset="-122"/>
              </a:rPr>
              <a:t> </a:t>
            </a:r>
            <a:r>
              <a:rPr lang="en-US" altLang="zh-CN" sz="2200" dirty="0">
                <a:solidFill>
                  <a:schemeClr val="tx2"/>
                </a:solidFill>
                <a:latin typeface="微软雅黑" panose="020B0503020204020204" pitchFamily="34" charset="-122"/>
                <a:ea typeface="微软雅黑" panose="020B0503020204020204" pitchFamily="34" charset="-122"/>
              </a:rPr>
              <a:t>FROM </a:t>
            </a:r>
            <a:r>
              <a:rPr lang="en-US" altLang="zh-CN" sz="2200" dirty="0" err="1">
                <a:solidFill>
                  <a:schemeClr val="tx2"/>
                </a:solidFill>
                <a:latin typeface="微软雅黑" panose="020B0503020204020204" pitchFamily="34" charset="-122"/>
                <a:ea typeface="微软雅黑" panose="020B0503020204020204" pitchFamily="34" charset="-122"/>
              </a:rPr>
              <a:t>selectcourse</a:t>
            </a:r>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    WHERE SUBSTR(CourseID,1,1)='6'</a:t>
            </a:r>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    ORDER BY Score DESC</a:t>
            </a:r>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    LIMIT 3 OFFSET 1;</a:t>
            </a:r>
            <a:endParaRPr lang="en-US" altLang="zh-CN" sz="22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615626" y="5583486"/>
            <a:ext cx="9728052" cy="400110"/>
          </a:xfrm>
          <a:prstGeom prst="rect">
            <a:avLst/>
          </a:prstGeom>
          <a:noFill/>
        </p:spPr>
        <p:txBody>
          <a:bodyPr wrap="square" rtlCol="0">
            <a:spAutoFit/>
          </a:bodyPr>
          <a:lstStyle/>
          <a:p>
            <a:r>
              <a:rPr lang="zh-CN" altLang="en-US" sz="2000" dirty="0">
                <a:solidFill>
                  <a:schemeClr val="tx2"/>
                </a:solidFill>
                <a:latin typeface="微软雅黑" panose="020B0503020204020204" pitchFamily="34" charset="-122"/>
                <a:ea typeface="微软雅黑" panose="020B0503020204020204" pitchFamily="34" charset="-122"/>
              </a:rPr>
              <a:t>注：使用</a:t>
            </a:r>
            <a:r>
              <a:rPr lang="en-US" altLang="zh-CN" sz="2000" dirty="0">
                <a:solidFill>
                  <a:schemeClr val="tx2"/>
                </a:solidFill>
                <a:latin typeface="微软雅黑" panose="020B0503020204020204" pitchFamily="34" charset="-122"/>
                <a:ea typeface="微软雅黑" panose="020B0503020204020204" pitchFamily="34" charset="-122"/>
              </a:rPr>
              <a:t>SUBSTRING</a:t>
            </a:r>
            <a:r>
              <a:rPr lang="zh-CN" altLang="en-US" sz="2000" dirty="0">
                <a:solidFill>
                  <a:schemeClr val="tx2"/>
                </a:solidFill>
                <a:latin typeface="微软雅黑" panose="020B0503020204020204" pitchFamily="34" charset="-122"/>
                <a:ea typeface="微软雅黑" panose="020B0503020204020204" pitchFamily="34" charset="-122"/>
              </a:rPr>
              <a:t>（被截取的字符串，从第几位开始截取，截取长度）</a:t>
            </a:r>
            <a:endParaRPr kumimoji="1" lang="zh-CN" altLang="en-US" sz="20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155575" y="1285351"/>
            <a:ext cx="11628263" cy="461665"/>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1.</a:t>
            </a:r>
            <a:r>
              <a:rPr lang="zh-CN" altLang="en-US" sz="2400" dirty="0">
                <a:solidFill>
                  <a:schemeClr val="tx2"/>
                </a:solidFill>
                <a:latin typeface="微软雅黑" panose="020B0503020204020204" pitchFamily="34" charset="-122"/>
                <a:ea typeface="微软雅黑" panose="020B0503020204020204" pitchFamily="34" charset="-122"/>
              </a:rPr>
              <a:t> 查询所有列</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5014992" y="2133397"/>
            <a:ext cx="6105644" cy="369332"/>
          </a:xfrm>
          <a:prstGeom prst="rect">
            <a:avLst/>
          </a:prstGeom>
          <a:noFill/>
        </p:spPr>
        <p:txBody>
          <a:bodyPr wrap="square">
            <a:spAutoFit/>
          </a:bodyPr>
          <a:lstStyle/>
          <a:p>
            <a:r>
              <a:rPr lang="en-US" altLang="zh-CN" sz="1800" b="1" dirty="0">
                <a:solidFill>
                  <a:schemeClr val="tx2"/>
                </a:solidFill>
                <a:latin typeface="微软雅黑" panose="020B0503020204020204" pitchFamily="34" charset="-122"/>
                <a:ea typeface="微软雅黑" panose="020B0503020204020204" pitchFamily="34" charset="-122"/>
              </a:rPr>
              <a:t>SELECT </a:t>
            </a:r>
            <a:r>
              <a:rPr lang="zh-CN" altLang="en-US" sz="1800" b="1" dirty="0">
                <a:solidFill>
                  <a:schemeClr val="tx2"/>
                </a:solidFill>
                <a:latin typeface="微软雅黑" panose="020B0503020204020204" pitchFamily="34" charset="-122"/>
                <a:ea typeface="微软雅黑" panose="020B0503020204020204" pitchFamily="34" charset="-122"/>
              </a:rPr>
              <a:t>*</a:t>
            </a:r>
            <a:r>
              <a:rPr lang="en-US" altLang="zh-CN" sz="1800" b="1" dirty="0">
                <a:solidFill>
                  <a:schemeClr val="tx2"/>
                </a:solidFill>
                <a:latin typeface="微软雅黑" panose="020B0503020204020204" pitchFamily="34" charset="-122"/>
                <a:ea typeface="微软雅黑" panose="020B0503020204020204" pitchFamily="34" charset="-122"/>
              </a:rPr>
              <a:t> FROM </a:t>
            </a:r>
            <a:r>
              <a:rPr lang="en-US" altLang="zh-CN" sz="1800" b="1" dirty="0" err="1">
                <a:solidFill>
                  <a:schemeClr val="tx2"/>
                </a:solidFill>
                <a:latin typeface="微软雅黑" panose="020B0503020204020204" pitchFamily="34" charset="-122"/>
                <a:ea typeface="微软雅黑" panose="020B0503020204020204" pitchFamily="34" charset="-122"/>
              </a:rPr>
              <a:t>table_source</a:t>
            </a:r>
            <a:r>
              <a:rPr lang="en-US" altLang="zh-CN" sz="1800" b="1" dirty="0">
                <a:solidFill>
                  <a:schemeClr val="tx2"/>
                </a:solidFill>
                <a:latin typeface="微软雅黑" panose="020B0503020204020204" pitchFamily="34" charset="-122"/>
                <a:ea typeface="微软雅黑" panose="020B0503020204020204" pitchFamily="34" charset="-122"/>
              </a:rPr>
              <a:t>;</a:t>
            </a:r>
            <a:endParaRPr lang="en-US" altLang="zh-CN" sz="1800" b="1" dirty="0">
              <a:solidFill>
                <a:schemeClr val="tx2"/>
              </a:solidFill>
              <a:latin typeface="微软雅黑" panose="020B0503020204020204" pitchFamily="34" charset="-122"/>
              <a:ea typeface="微软雅黑" panose="020B0503020204020204" pitchFamily="34" charset="-122"/>
            </a:endParaRPr>
          </a:p>
        </p:txBody>
      </p:sp>
      <p:sp>
        <p:nvSpPr>
          <p:cNvPr id="6" name="矩形 5"/>
          <p:cNvSpPr/>
          <p:nvPr/>
        </p:nvSpPr>
        <p:spPr>
          <a:xfrm>
            <a:off x="6712" y="3975480"/>
            <a:ext cx="11628263" cy="2215991"/>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5-1】</a:t>
            </a:r>
            <a:r>
              <a:rPr lang="zh-CN" altLang="en-US" sz="2400" dirty="0">
                <a:solidFill>
                  <a:schemeClr val="tx2"/>
                </a:solidFill>
                <a:latin typeface="微软雅黑" panose="020B0503020204020204" pitchFamily="34" charset="-122"/>
                <a:ea typeface="微软雅黑" panose="020B0503020204020204" pitchFamily="34" charset="-122"/>
              </a:rPr>
              <a:t>在数据库</a:t>
            </a:r>
            <a:r>
              <a:rPr lang="en-US" altLang="zh-CN" sz="2400" dirty="0" err="1">
                <a:solidFill>
                  <a:schemeClr val="tx2"/>
                </a:solidFill>
                <a:latin typeface="微软雅黑" panose="020B0503020204020204" pitchFamily="34" charset="-122"/>
                <a:ea typeface="微软雅黑" panose="020B0503020204020204" pitchFamily="34" charset="-122"/>
              </a:rPr>
              <a:t>studentinfo</a:t>
            </a:r>
            <a:r>
              <a:rPr lang="zh-CN" altLang="en-US" sz="2400" dirty="0">
                <a:solidFill>
                  <a:schemeClr val="tx2"/>
                </a:solidFill>
                <a:latin typeface="微软雅黑" panose="020B0503020204020204" pitchFamily="34" charset="-122"/>
                <a:ea typeface="微软雅黑" panose="020B0503020204020204" pitchFamily="34" charset="-122"/>
              </a:rPr>
              <a:t>中查询学生表</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中的所有记录。</a:t>
            </a:r>
            <a:endParaRPr lang="zh-CN" altLang="en-US"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USE </a:t>
            </a:r>
            <a:r>
              <a:rPr lang="en-US" altLang="zh-CN" sz="2200" dirty="0" err="1">
                <a:solidFill>
                  <a:schemeClr val="tx2"/>
                </a:solidFill>
                <a:latin typeface="微软雅黑" panose="020B0503020204020204" pitchFamily="34" charset="-122"/>
                <a:ea typeface="微软雅黑" panose="020B0503020204020204" pitchFamily="34" charset="-122"/>
              </a:rPr>
              <a:t>studentinfo</a:t>
            </a:r>
            <a:r>
              <a:rPr lang="en-US" altLang="zh-CN" sz="2200" dirty="0">
                <a:solidFill>
                  <a:schemeClr val="tx2"/>
                </a:solidFill>
                <a:latin typeface="微软雅黑" panose="020B0503020204020204" pitchFamily="34" charset="-122"/>
                <a:ea typeface="微软雅黑" panose="020B0503020204020204" pitchFamily="34" charset="-122"/>
              </a:rPr>
              <a:t>;</a:t>
            </a:r>
            <a:endParaRPr lang="en-US" altLang="zh-CN" sz="2200" dirty="0">
              <a:solidFill>
                <a:schemeClr val="tx2"/>
              </a:solidFill>
              <a:latin typeface="微软雅黑" panose="020B0503020204020204" pitchFamily="34" charset="-122"/>
              <a:ea typeface="微软雅黑" panose="020B0503020204020204" pitchFamily="34" charset="-122"/>
            </a:endParaRPr>
          </a:p>
          <a:p>
            <a:pPr lvl="1"/>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 FROM student;</a:t>
            </a:r>
            <a:endParaRPr lang="en-US" altLang="zh-CN" sz="22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blinds(horizontal)">
                                      <p:cBhvr>
                                        <p:cTn id="1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767409" y="1701602"/>
            <a:ext cx="10657184" cy="2985433"/>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2. </a:t>
            </a:r>
            <a:r>
              <a:rPr lang="zh-CN" altLang="en-US" sz="2400" dirty="0">
                <a:solidFill>
                  <a:schemeClr val="tx2"/>
                </a:solidFill>
                <a:latin typeface="微软雅黑" panose="020B0503020204020204" pitchFamily="34" charset="-122"/>
                <a:ea typeface="微软雅黑" panose="020B0503020204020204" pitchFamily="34" charset="-122"/>
              </a:rPr>
              <a:t>查询指定的列</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5-2】</a:t>
            </a:r>
            <a:r>
              <a:rPr lang="zh-CN" altLang="en-US" sz="2400" dirty="0">
                <a:solidFill>
                  <a:schemeClr val="tx2"/>
                </a:solidFill>
                <a:latin typeface="微软雅黑" panose="020B0503020204020204" pitchFamily="34" charset="-122"/>
                <a:ea typeface="微软雅黑" panose="020B0503020204020204" pitchFamily="34" charset="-122"/>
              </a:rPr>
              <a:t>在数据库</a:t>
            </a:r>
            <a:r>
              <a:rPr lang="en-US" altLang="zh-CN" sz="2400" dirty="0" err="1">
                <a:solidFill>
                  <a:schemeClr val="tx2"/>
                </a:solidFill>
                <a:latin typeface="微软雅黑" panose="020B0503020204020204" pitchFamily="34" charset="-122"/>
                <a:ea typeface="微软雅黑" panose="020B0503020204020204" pitchFamily="34" charset="-122"/>
              </a:rPr>
              <a:t>studentinfo</a:t>
            </a:r>
            <a:r>
              <a:rPr lang="zh-CN" altLang="en-US" sz="2400" dirty="0">
                <a:solidFill>
                  <a:schemeClr val="tx2"/>
                </a:solidFill>
                <a:latin typeface="微软雅黑" panose="020B0503020204020204" pitchFamily="34" charset="-122"/>
                <a:ea typeface="微软雅黑" panose="020B0503020204020204" pitchFamily="34" charset="-122"/>
              </a:rPr>
              <a:t>中，查询学生表</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中的</a:t>
            </a:r>
            <a:r>
              <a:rPr lang="en-US" altLang="zh-CN" sz="2400" dirty="0" err="1">
                <a:solidFill>
                  <a:schemeClr val="tx2"/>
                </a:solidFill>
                <a:latin typeface="微软雅黑" panose="020B0503020204020204" pitchFamily="34" charset="-122"/>
                <a:ea typeface="微软雅黑" panose="020B0503020204020204" pitchFamily="34" charset="-122"/>
              </a:rPr>
              <a:t>StudentName</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Sex</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err="1">
                <a:solidFill>
                  <a:schemeClr val="tx2"/>
                </a:solidFill>
                <a:latin typeface="微软雅黑" panose="020B0503020204020204" pitchFamily="34" charset="-122"/>
                <a:ea typeface="微软雅黑" panose="020B0503020204020204" pitchFamily="34" charset="-122"/>
              </a:rPr>
              <a:t>StudentID</a:t>
            </a:r>
            <a:r>
              <a:rPr lang="zh-CN" altLang="en-US" sz="2400" dirty="0">
                <a:solidFill>
                  <a:schemeClr val="tx2"/>
                </a:solidFill>
                <a:latin typeface="微软雅黑" panose="020B0503020204020204" pitchFamily="34" charset="-122"/>
                <a:ea typeface="微软雅黑" panose="020B0503020204020204" pitchFamily="34" charset="-122"/>
              </a:rPr>
              <a:t>和</a:t>
            </a:r>
            <a:r>
              <a:rPr lang="en-US" altLang="zh-CN" sz="2400" dirty="0" err="1">
                <a:solidFill>
                  <a:schemeClr val="tx2"/>
                </a:solidFill>
                <a:latin typeface="微软雅黑" panose="020B0503020204020204" pitchFamily="34" charset="-122"/>
                <a:ea typeface="微软雅黑" panose="020B0503020204020204" pitchFamily="34" charset="-122"/>
              </a:rPr>
              <a:t>ClassID</a:t>
            </a:r>
            <a:r>
              <a:rPr lang="zh-CN" altLang="en-US" sz="2400" dirty="0">
                <a:solidFill>
                  <a:schemeClr val="tx2"/>
                </a:solidFill>
                <a:latin typeface="微软雅黑" panose="020B0503020204020204" pitchFamily="34" charset="-122"/>
                <a:ea typeface="微软雅黑" panose="020B0503020204020204" pitchFamily="34" charset="-122"/>
              </a:rPr>
              <a:t>列。</a:t>
            </a:r>
            <a:endParaRPr lang="zh-CN" altLang="en-US"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a:t>
            </a:r>
            <a:r>
              <a:rPr lang="en-US" altLang="zh-CN" sz="2200" dirty="0" err="1">
                <a:solidFill>
                  <a:schemeClr val="tx2"/>
                </a:solidFill>
                <a:latin typeface="微软雅黑" panose="020B0503020204020204" pitchFamily="34" charset="-122"/>
                <a:ea typeface="微软雅黑" panose="020B0503020204020204" pitchFamily="34" charset="-122"/>
              </a:rPr>
              <a:t>StudentName</a:t>
            </a:r>
            <a:r>
              <a:rPr lang="en-US" altLang="zh-CN" sz="2200" dirty="0">
                <a:solidFill>
                  <a:schemeClr val="tx2"/>
                </a:solidFill>
                <a:latin typeface="微软雅黑" panose="020B0503020204020204" pitchFamily="34" charset="-122"/>
                <a:ea typeface="微软雅黑" panose="020B0503020204020204" pitchFamily="34" charset="-122"/>
              </a:rPr>
              <a:t>, Sex, </a:t>
            </a:r>
            <a:r>
              <a:rPr lang="en-US" altLang="zh-CN" sz="2200" dirty="0" err="1">
                <a:solidFill>
                  <a:schemeClr val="tx2"/>
                </a:solidFill>
                <a:latin typeface="微软雅黑" panose="020B0503020204020204" pitchFamily="34" charset="-122"/>
                <a:ea typeface="微软雅黑" panose="020B0503020204020204" pitchFamily="34" charset="-122"/>
              </a:rPr>
              <a:t>StudentID</a:t>
            </a:r>
            <a:r>
              <a:rPr lang="en-US" altLang="zh-CN" sz="2200" dirty="0">
                <a:solidFill>
                  <a:schemeClr val="tx2"/>
                </a:solidFill>
                <a:latin typeface="微软雅黑" panose="020B0503020204020204" pitchFamily="34" charset="-122"/>
                <a:ea typeface="微软雅黑" panose="020B0503020204020204" pitchFamily="34" charset="-122"/>
              </a:rPr>
              <a:t>, </a:t>
            </a:r>
            <a:r>
              <a:rPr lang="en-US" altLang="zh-CN" sz="2200" dirty="0" err="1">
                <a:solidFill>
                  <a:schemeClr val="tx2"/>
                </a:solidFill>
                <a:latin typeface="微软雅黑" panose="020B0503020204020204" pitchFamily="34" charset="-122"/>
                <a:ea typeface="微软雅黑" panose="020B0503020204020204" pitchFamily="34" charset="-122"/>
              </a:rPr>
              <a:t>ClassID</a:t>
            </a:r>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    FROM student;</a:t>
            </a:r>
            <a:endParaRPr lang="en-US" altLang="zh-CN" sz="22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blinds(horizontal)">
                                      <p:cBhvr>
                                        <p:cTn id="7" dur="500"/>
                                        <p:tgtEl>
                                          <p:spTgt spid="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5" end="5"/>
                                            </p:txEl>
                                          </p:spTgt>
                                        </p:tgtEl>
                                        <p:attrNameLst>
                                          <p:attrName>style.visibility</p:attrName>
                                        </p:attrNameLst>
                                      </p:cBhvr>
                                      <p:to>
                                        <p:strVal val="visible"/>
                                      </p:to>
                                    </p:set>
                                    <p:animEffect transition="in" filter="blinds(horizontal)">
                                      <p:cBhvr>
                                        <p:cTn id="10"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270670" y="422188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460374" y="1552357"/>
            <a:ext cx="11611495" cy="4801314"/>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3. </a:t>
            </a:r>
            <a:r>
              <a:rPr lang="zh-CN" altLang="en-US" sz="2400" dirty="0">
                <a:solidFill>
                  <a:schemeClr val="tx2"/>
                </a:solidFill>
                <a:latin typeface="微软雅黑" panose="020B0503020204020204" pitchFamily="34" charset="-122"/>
                <a:ea typeface="微软雅黑" panose="020B0503020204020204" pitchFamily="34" charset="-122"/>
              </a:rPr>
              <a:t>查询计算的值</a:t>
            </a:r>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SELECT</a:t>
            </a:r>
            <a:r>
              <a:rPr lang="zh-CN" altLang="en-US" sz="2400" dirty="0">
                <a:solidFill>
                  <a:schemeClr val="tx2"/>
                </a:solidFill>
                <a:latin typeface="微软雅黑" panose="020B0503020204020204" pitchFamily="34" charset="-122"/>
                <a:ea typeface="微软雅黑" panose="020B0503020204020204" pitchFamily="34" charset="-122"/>
              </a:rPr>
              <a:t>子句中的</a:t>
            </a:r>
            <a:r>
              <a:rPr lang="en-US" altLang="zh-CN" sz="2400" b="1" dirty="0" err="1">
                <a:solidFill>
                  <a:schemeClr val="tx2"/>
                </a:solidFill>
                <a:latin typeface="微软雅黑" panose="020B0503020204020204" pitchFamily="34" charset="-122"/>
                <a:ea typeface="微软雅黑" panose="020B0503020204020204" pitchFamily="34" charset="-122"/>
              </a:rPr>
              <a:t>selection_list</a:t>
            </a:r>
            <a:r>
              <a:rPr lang="zh-CN" altLang="en-US" sz="2400" dirty="0">
                <a:solidFill>
                  <a:schemeClr val="tx2"/>
                </a:solidFill>
                <a:latin typeface="微软雅黑" panose="020B0503020204020204" pitchFamily="34" charset="-122"/>
                <a:ea typeface="微软雅黑" panose="020B0503020204020204" pitchFamily="34" charset="-122"/>
              </a:rPr>
              <a:t>不仅可以是表中的列名，也可以是表达式，还可以是常量、函数等。</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5-3】</a:t>
            </a:r>
            <a:r>
              <a:rPr lang="zh-CN" altLang="en-US" sz="2400" dirty="0">
                <a:solidFill>
                  <a:schemeClr val="tx2"/>
                </a:solidFill>
                <a:latin typeface="微软雅黑" panose="020B0503020204020204" pitchFamily="34" charset="-122"/>
                <a:ea typeface="微软雅黑" panose="020B0503020204020204" pitchFamily="34" charset="-122"/>
              </a:rPr>
              <a:t>在数据库</a:t>
            </a:r>
            <a:r>
              <a:rPr lang="en-US" altLang="zh-CN" sz="2400" dirty="0" err="1">
                <a:solidFill>
                  <a:schemeClr val="tx2"/>
                </a:solidFill>
                <a:latin typeface="微软雅黑" panose="020B0503020204020204" pitchFamily="34" charset="-122"/>
                <a:ea typeface="微软雅黑" panose="020B0503020204020204" pitchFamily="34" charset="-122"/>
              </a:rPr>
              <a:t>studentinfo</a:t>
            </a:r>
            <a:r>
              <a:rPr lang="zh-CN" altLang="en-US" sz="2400" dirty="0">
                <a:solidFill>
                  <a:schemeClr val="tx2"/>
                </a:solidFill>
                <a:latin typeface="微软雅黑" panose="020B0503020204020204" pitchFamily="34" charset="-122"/>
                <a:ea typeface="微软雅黑" panose="020B0503020204020204" pitchFamily="34" charset="-122"/>
              </a:rPr>
              <a:t>中，查询学生表</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中的全体学生，显示</a:t>
            </a:r>
            <a:r>
              <a:rPr lang="en-US" altLang="zh-CN" sz="2400" dirty="0" err="1">
                <a:solidFill>
                  <a:schemeClr val="tx2"/>
                </a:solidFill>
                <a:latin typeface="微软雅黑" panose="020B0503020204020204" pitchFamily="34" charset="-122"/>
                <a:ea typeface="微软雅黑" panose="020B0503020204020204" pitchFamily="34" charset="-122"/>
              </a:rPr>
              <a:t>StudentName</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Sex</a:t>
            </a:r>
            <a:r>
              <a:rPr lang="zh-CN" altLang="en-US" sz="2400" dirty="0">
                <a:solidFill>
                  <a:schemeClr val="tx2"/>
                </a:solidFill>
                <a:latin typeface="微软雅黑" panose="020B0503020204020204" pitchFamily="34" charset="-122"/>
                <a:ea typeface="微软雅黑" panose="020B0503020204020204" pitchFamily="34" charset="-122"/>
              </a:rPr>
              <a:t>列，以及“年龄</a:t>
            </a:r>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字符串和年龄。</a:t>
            </a:r>
            <a:endParaRPr lang="zh-CN" altLang="en-US"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a:t>
            </a:r>
            <a:r>
              <a:rPr lang="en-US" altLang="zh-CN" sz="2200" dirty="0" err="1">
                <a:solidFill>
                  <a:schemeClr val="tx2"/>
                </a:solidFill>
                <a:latin typeface="微软雅黑" panose="020B0503020204020204" pitchFamily="34" charset="-122"/>
                <a:ea typeface="微软雅黑" panose="020B0503020204020204" pitchFamily="34" charset="-122"/>
              </a:rPr>
              <a:t>StudentName</a:t>
            </a:r>
            <a:r>
              <a:rPr lang="en-US" altLang="zh-CN" sz="2200" dirty="0">
                <a:solidFill>
                  <a:schemeClr val="tx2"/>
                </a:solidFill>
                <a:latin typeface="微软雅黑" panose="020B0503020204020204" pitchFamily="34" charset="-122"/>
                <a:ea typeface="微软雅黑" panose="020B0503020204020204" pitchFamily="34" charset="-122"/>
              </a:rPr>
              <a:t>, Sex, '</a:t>
            </a:r>
            <a:r>
              <a:rPr lang="zh-CN" altLang="en-US" sz="2200" dirty="0">
                <a:solidFill>
                  <a:schemeClr val="tx2"/>
                </a:solidFill>
                <a:latin typeface="微软雅黑" panose="020B0503020204020204" pitchFamily="34" charset="-122"/>
                <a:ea typeface="微软雅黑" panose="020B0503020204020204" pitchFamily="34" charset="-122"/>
              </a:rPr>
              <a:t>年龄</a:t>
            </a:r>
            <a:r>
              <a:rPr lang="en-US" altLang="zh-CN" sz="2200" dirty="0">
                <a:solidFill>
                  <a:schemeClr val="tx2"/>
                </a:solidFill>
                <a:latin typeface="微软雅黑" panose="020B0503020204020204" pitchFamily="34" charset="-122"/>
                <a:ea typeface="微软雅黑" panose="020B0503020204020204" pitchFamily="34" charset="-122"/>
              </a:rPr>
              <a:t>:', YEAR(NOW())-YEAR(Birthday) FROM student;</a:t>
            </a:r>
            <a:endParaRPr lang="en-US" altLang="zh-CN" sz="2200" dirty="0">
              <a:solidFill>
                <a:schemeClr val="tx2"/>
              </a:solidFill>
              <a:latin typeface="微软雅黑" panose="020B0503020204020204" pitchFamily="34" charset="-122"/>
              <a:ea typeface="微软雅黑" panose="020B0503020204020204" pitchFamily="34" charset="-122"/>
            </a:endParaRPr>
          </a:p>
          <a:p>
            <a:pPr lvl="1"/>
            <a:endParaRPr lang="en-US" altLang="zh-CN" sz="2200" dirty="0">
              <a:solidFill>
                <a:schemeClr val="tx2"/>
              </a:solidFill>
              <a:latin typeface="微软雅黑" panose="020B0503020204020204" pitchFamily="34" charset="-122"/>
              <a:ea typeface="微软雅黑" panose="020B0503020204020204" pitchFamily="34" charset="-122"/>
            </a:endParaRPr>
          </a:p>
          <a:p>
            <a:pPr lvl="1"/>
            <a:r>
              <a:rPr lang="en-US" altLang="zh-CN" sz="2400" dirty="0">
                <a:solidFill>
                  <a:srgbClr val="C00000"/>
                </a:solidFill>
                <a:latin typeface="微软雅黑" panose="020B0503020204020204" pitchFamily="34" charset="-122"/>
                <a:ea typeface="微软雅黑" panose="020B0503020204020204" pitchFamily="34" charset="-122"/>
              </a:rPr>
              <a:t>NOW()</a:t>
            </a:r>
            <a:r>
              <a:rPr lang="zh-CN" altLang="en-US" sz="2400" dirty="0">
                <a:solidFill>
                  <a:srgbClr val="C00000"/>
                </a:solidFill>
                <a:latin typeface="微软雅黑" panose="020B0503020204020204" pitchFamily="34" charset="-122"/>
                <a:ea typeface="微软雅黑" panose="020B0503020204020204" pitchFamily="34" charset="-122"/>
              </a:rPr>
              <a:t>函数返回当前日期和时间值，</a:t>
            </a:r>
            <a:r>
              <a:rPr lang="en-US" altLang="zh-CN" sz="2400" dirty="0">
                <a:solidFill>
                  <a:srgbClr val="C00000"/>
                </a:solidFill>
                <a:latin typeface="微软雅黑" panose="020B0503020204020204" pitchFamily="34" charset="-122"/>
                <a:ea typeface="微软雅黑" panose="020B0503020204020204" pitchFamily="34" charset="-122"/>
              </a:rPr>
              <a:t>YEAR()</a:t>
            </a:r>
            <a:r>
              <a:rPr lang="zh-CN" altLang="en-US" sz="2400" dirty="0">
                <a:solidFill>
                  <a:srgbClr val="C00000"/>
                </a:solidFill>
                <a:latin typeface="微软雅黑" panose="020B0503020204020204" pitchFamily="34" charset="-122"/>
                <a:ea typeface="微软雅黑" panose="020B0503020204020204" pitchFamily="34" charset="-122"/>
              </a:rPr>
              <a:t>函数返回指定日期对应的年份。</a:t>
            </a:r>
            <a:endParaRPr lang="zh-CN" altLang="en-US" sz="2400" dirty="0">
              <a:solidFill>
                <a:srgbClr val="C00000"/>
              </a:solidFill>
              <a:latin typeface="微软雅黑" panose="020B0503020204020204" pitchFamily="34" charset="-122"/>
              <a:ea typeface="微软雅黑" panose="020B0503020204020204" pitchFamily="34" charset="-122"/>
            </a:endParaRPr>
          </a:p>
          <a:p>
            <a:pPr lvl="1"/>
            <a:endParaRPr lang="en-US" altLang="zh-CN" sz="22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blinds(horizontal)">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5" end="5"/>
                                            </p:txEl>
                                          </p:spTgt>
                                        </p:tgtEl>
                                        <p:attrNameLst>
                                          <p:attrName>style.visibility</p:attrName>
                                        </p:attrNameLst>
                                      </p:cBhvr>
                                      <p:to>
                                        <p:strVal val="visible"/>
                                      </p:to>
                                    </p:set>
                                    <p:animEffect transition="in" filter="blinds(horizontal)">
                                      <p:cBhvr>
                                        <p:cTn id="12" dur="500"/>
                                        <p:tgtEl>
                                          <p:spTgt spid="9">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animEffect transition="in" filter="blinds(horizontal)">
                                      <p:cBhvr>
                                        <p:cTn id="15"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767409" y="1596180"/>
            <a:ext cx="10657184" cy="1169551"/>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5-4】</a:t>
            </a:r>
            <a:r>
              <a:rPr lang="zh-CN" altLang="en-US" sz="2400" dirty="0">
                <a:solidFill>
                  <a:schemeClr val="tx2"/>
                </a:solidFill>
                <a:latin typeface="微软雅黑" panose="020B0503020204020204" pitchFamily="34" charset="-122"/>
                <a:ea typeface="微软雅黑" panose="020B0503020204020204" pitchFamily="34" charset="-122"/>
              </a:rPr>
              <a:t>计算表达式的值。</a:t>
            </a:r>
            <a:endParaRPr lang="zh-CN" altLang="en-US"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101+3*50/7, "</a:t>
            </a:r>
            <a:r>
              <a:rPr lang="en-US" altLang="zh-CN" sz="2200" dirty="0" err="1">
                <a:solidFill>
                  <a:schemeClr val="tx2"/>
                </a:solidFill>
                <a:latin typeface="微软雅黑" panose="020B0503020204020204" pitchFamily="34" charset="-122"/>
                <a:ea typeface="微软雅黑" panose="020B0503020204020204" pitchFamily="34" charset="-122"/>
              </a:rPr>
              <a:t>abc</a:t>
            </a:r>
            <a:r>
              <a:rPr lang="en-US" altLang="zh-CN" sz="2200" dirty="0">
                <a:solidFill>
                  <a:schemeClr val="tx2"/>
                </a:solidFill>
                <a:latin typeface="微软雅黑" panose="020B0503020204020204" pitchFamily="34" charset="-122"/>
                <a:ea typeface="微软雅黑" panose="020B0503020204020204" pitchFamily="34" charset="-122"/>
              </a:rPr>
              <a:t>"="ABC", 2&gt;=3;</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3074" name="图片 1"/>
          <p:cNvPicPr>
            <a:picLocks noChangeAspect="1" noChangeArrowheads="1"/>
          </p:cNvPicPr>
          <p:nvPr/>
        </p:nvPicPr>
        <p:blipFill>
          <a:blip r:embed="rId1"/>
          <a:srcRect/>
          <a:stretch>
            <a:fillRect/>
          </a:stretch>
        </p:blipFill>
        <p:spPr bwMode="auto">
          <a:xfrm>
            <a:off x="1414686" y="3213770"/>
            <a:ext cx="4320480" cy="1180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466868" y="1150850"/>
            <a:ext cx="11605001" cy="4893647"/>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3. </a:t>
            </a:r>
            <a:r>
              <a:rPr lang="zh-CN" altLang="en-US" sz="2400" dirty="0">
                <a:solidFill>
                  <a:schemeClr val="tx2"/>
                </a:solidFill>
                <a:latin typeface="微软雅黑" panose="020B0503020204020204" pitchFamily="34" charset="-122"/>
                <a:ea typeface="微软雅黑" panose="020B0503020204020204" pitchFamily="34" charset="-122"/>
              </a:rPr>
              <a:t>为列取别名，格式如下：</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                    </a:t>
            </a:r>
            <a:r>
              <a:rPr lang="en-US" altLang="zh-CN" sz="2400" dirty="0" err="1">
                <a:solidFill>
                  <a:schemeClr val="tx2"/>
                </a:solidFill>
                <a:latin typeface="微软雅黑" panose="020B0503020204020204" pitchFamily="34" charset="-122"/>
                <a:ea typeface="微软雅黑" panose="020B0503020204020204" pitchFamily="34" charset="-122"/>
              </a:rPr>
              <a:t>selection_list</a:t>
            </a:r>
            <a:r>
              <a:rPr lang="zh-CN" altLang="en-US" sz="2400" dirty="0">
                <a:solidFill>
                  <a:schemeClr val="tx2"/>
                </a:solidFill>
                <a:latin typeface="微软雅黑" panose="020B0503020204020204" pitchFamily="34" charset="-122"/>
                <a:ea typeface="微软雅黑" panose="020B0503020204020204" pitchFamily="34" charset="-122"/>
              </a:rPr>
              <a:t> </a:t>
            </a:r>
            <a:r>
              <a:rPr lang="en-US" altLang="zh-CN" sz="2400" dirty="0">
                <a:solidFill>
                  <a:schemeClr val="tx2"/>
                </a:solidFill>
                <a:latin typeface="微软雅黑" panose="020B0503020204020204" pitchFamily="34" charset="-122"/>
                <a:ea typeface="微软雅黑" panose="020B0503020204020204" pitchFamily="34" charset="-122"/>
              </a:rPr>
              <a:t>[</a:t>
            </a:r>
            <a:r>
              <a:rPr lang="en-US" altLang="zh-CN" sz="2000" dirty="0">
                <a:solidFill>
                  <a:schemeClr val="tx2"/>
                </a:solidFill>
                <a:latin typeface="微软雅黑" panose="020B0503020204020204" pitchFamily="34" charset="-122"/>
                <a:ea typeface="微软雅黑" panose="020B0503020204020204" pitchFamily="34" charset="-122"/>
              </a:rPr>
              <a:t>AS</a:t>
            </a:r>
            <a:r>
              <a:rPr lang="en-US" altLang="zh-CN" sz="2400" dirty="0">
                <a:solidFill>
                  <a:schemeClr val="tx2"/>
                </a:solidFill>
                <a:latin typeface="微软雅黑" panose="020B0503020204020204" pitchFamily="34" charset="-122"/>
                <a:ea typeface="微软雅黑" panose="020B0503020204020204" pitchFamily="34" charset="-122"/>
              </a:rPr>
              <a:t>] alias</a:t>
            </a:r>
            <a:endParaRPr lang="en-US" altLang="zh-CN" sz="2400" dirty="0">
              <a:solidFill>
                <a:schemeClr val="tx2"/>
              </a:solidFill>
              <a:latin typeface="微软雅黑" panose="020B0503020204020204" pitchFamily="34" charset="-122"/>
              <a:ea typeface="微软雅黑" panose="020B0503020204020204" pitchFamily="34" charset="-122"/>
            </a:endParaRPr>
          </a:p>
          <a:p>
            <a:r>
              <a:rPr lang="zh-CN" altLang="en-US" sz="2400" dirty="0">
                <a:solidFill>
                  <a:schemeClr val="tx2"/>
                </a:solidFill>
                <a:latin typeface="微软雅黑" panose="020B0503020204020204" pitchFamily="34" charset="-122"/>
                <a:ea typeface="微软雅黑" panose="020B0503020204020204" pitchFamily="34" charset="-122"/>
              </a:rPr>
              <a:t>注：</a:t>
            </a:r>
            <a:r>
              <a:rPr lang="en-US" altLang="zh-CN" sz="2400" dirty="0">
                <a:solidFill>
                  <a:schemeClr val="tx2"/>
                </a:solidFill>
                <a:latin typeface="微软雅黑" panose="020B0503020204020204" pitchFamily="34" charset="-122"/>
                <a:ea typeface="微软雅黑" panose="020B0503020204020204" pitchFamily="34" charset="-122"/>
              </a:rPr>
              <a:t>alias </a:t>
            </a:r>
            <a:r>
              <a:rPr lang="zh-CN" altLang="en-US" sz="2400" dirty="0">
                <a:solidFill>
                  <a:schemeClr val="tx2"/>
                </a:solidFill>
                <a:latin typeface="微软雅黑" panose="020B0503020204020204" pitchFamily="34" charset="-122"/>
                <a:ea typeface="微软雅黑" panose="020B0503020204020204" pitchFamily="34" charset="-122"/>
              </a:rPr>
              <a:t>是列名的别名，</a:t>
            </a:r>
            <a:r>
              <a:rPr lang="en-US" altLang="zh-CN" sz="2400" dirty="0">
                <a:solidFill>
                  <a:schemeClr val="tx2"/>
                </a:solidFill>
                <a:latin typeface="微软雅黑" panose="020B0503020204020204" pitchFamily="34" charset="-122"/>
                <a:ea typeface="微软雅黑" panose="020B0503020204020204" pitchFamily="34" charset="-122"/>
              </a:rPr>
              <a:t>AS</a:t>
            </a:r>
            <a:r>
              <a:rPr lang="zh-CN" altLang="en-US" sz="2400" dirty="0">
                <a:solidFill>
                  <a:schemeClr val="tx2"/>
                </a:solidFill>
                <a:latin typeface="微软雅黑" panose="020B0503020204020204" pitchFamily="34" charset="-122"/>
                <a:ea typeface="微软雅黑" panose="020B0503020204020204" pitchFamily="34" charset="-122"/>
              </a:rPr>
              <a:t>可以省略。当自定义的别名中含有空格时，必须用单引号或双引号把别名括起来。</a:t>
            </a:r>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zh-CN" altLang="en-US" sz="2400" dirty="0">
              <a:solidFill>
                <a:schemeClr val="tx2"/>
              </a:solidFill>
              <a:latin typeface="微软雅黑" panose="020B0503020204020204" pitchFamily="34" charset="-122"/>
              <a:ea typeface="微软雅黑" panose="020B0503020204020204" pitchFamily="34" charset="-122"/>
            </a:endParaRPr>
          </a:p>
          <a:p>
            <a:pPr indent="457200"/>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5-5】</a:t>
            </a:r>
            <a:r>
              <a:rPr lang="zh-CN" altLang="en-US" sz="2400" dirty="0">
                <a:solidFill>
                  <a:schemeClr val="tx2"/>
                </a:solidFill>
                <a:latin typeface="微软雅黑" panose="020B0503020204020204" pitchFamily="34" charset="-122"/>
                <a:ea typeface="微软雅黑" panose="020B0503020204020204" pitchFamily="34" charset="-122"/>
              </a:rPr>
              <a:t>在数据库</a:t>
            </a:r>
            <a:r>
              <a:rPr lang="en-US" altLang="zh-CN" sz="2400" dirty="0" err="1">
                <a:solidFill>
                  <a:schemeClr val="tx2"/>
                </a:solidFill>
                <a:latin typeface="微软雅黑" panose="020B0503020204020204" pitchFamily="34" charset="-122"/>
                <a:ea typeface="微软雅黑" panose="020B0503020204020204" pitchFamily="34" charset="-122"/>
              </a:rPr>
              <a:t>studentinfo</a:t>
            </a:r>
            <a:r>
              <a:rPr lang="zh-CN" altLang="en-US" sz="2400" dirty="0">
                <a:solidFill>
                  <a:schemeClr val="tx2"/>
                </a:solidFill>
                <a:latin typeface="微软雅黑" panose="020B0503020204020204" pitchFamily="34" charset="-122"/>
                <a:ea typeface="微软雅黑" panose="020B0503020204020204" pitchFamily="34" charset="-122"/>
              </a:rPr>
              <a:t>中，查询</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表中的全体学生的姓名、性别和年龄，要求对应的列名显示为中文名称。</a:t>
            </a:r>
            <a:endParaRPr lang="en-US" altLang="zh-CN" sz="2400" dirty="0">
              <a:solidFill>
                <a:schemeClr val="tx2"/>
              </a:solidFill>
              <a:latin typeface="微软雅黑" panose="020B0503020204020204" pitchFamily="34" charset="-122"/>
              <a:ea typeface="微软雅黑" panose="020B0503020204020204" pitchFamily="34" charset="-122"/>
            </a:endParaRPr>
          </a:p>
          <a:p>
            <a:pPr indent="457200"/>
            <a:endParaRPr lang="zh-CN" altLang="en-US"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SELECT </a:t>
            </a:r>
            <a:r>
              <a:rPr lang="en-US" altLang="zh-CN" sz="2400" dirty="0" err="1">
                <a:solidFill>
                  <a:schemeClr val="tx2"/>
                </a:solidFill>
                <a:latin typeface="微软雅黑" panose="020B0503020204020204" pitchFamily="34" charset="-122"/>
                <a:ea typeface="微软雅黑" panose="020B0503020204020204" pitchFamily="34" charset="-122"/>
              </a:rPr>
              <a:t>StudentName</a:t>
            </a:r>
            <a:r>
              <a:rPr lang="en-US" altLang="zh-CN" sz="2400" dirty="0">
                <a:solidFill>
                  <a:schemeClr val="tx2"/>
                </a:solidFill>
                <a:latin typeface="微软雅黑" panose="020B0503020204020204" pitchFamily="34" charset="-122"/>
                <a:ea typeface="微软雅黑" panose="020B0503020204020204" pitchFamily="34" charset="-122"/>
              </a:rPr>
              <a:t> AS '</a:t>
            </a:r>
            <a:r>
              <a:rPr lang="zh-CN" altLang="en-US" sz="2400" dirty="0">
                <a:solidFill>
                  <a:schemeClr val="tx2"/>
                </a:solidFill>
                <a:latin typeface="微软雅黑" panose="020B0503020204020204" pitchFamily="34" charset="-122"/>
                <a:ea typeface="微软雅黑" panose="020B0503020204020204" pitchFamily="34" charset="-122"/>
              </a:rPr>
              <a:t>姓 名</a:t>
            </a:r>
            <a:r>
              <a:rPr lang="en-US" altLang="zh-CN" sz="2400" dirty="0">
                <a:solidFill>
                  <a:schemeClr val="tx2"/>
                </a:solidFill>
                <a:latin typeface="微软雅黑" panose="020B0503020204020204" pitchFamily="34" charset="-122"/>
                <a:ea typeface="微软雅黑" panose="020B0503020204020204" pitchFamily="34" charset="-122"/>
              </a:rPr>
              <a:t>',Sex '</a:t>
            </a:r>
            <a:r>
              <a:rPr lang="zh-CN" altLang="en-US" sz="2400" dirty="0">
                <a:solidFill>
                  <a:schemeClr val="tx2"/>
                </a:solidFill>
                <a:latin typeface="微软雅黑" panose="020B0503020204020204" pitchFamily="34" charset="-122"/>
                <a:ea typeface="微软雅黑" panose="020B0503020204020204" pitchFamily="34" charset="-122"/>
              </a:rPr>
              <a:t>性别</a:t>
            </a:r>
            <a:r>
              <a:rPr lang="en-US" altLang="zh-CN" sz="2400" dirty="0">
                <a:solidFill>
                  <a:schemeClr val="tx2"/>
                </a:solidFill>
                <a:latin typeface="微软雅黑" panose="020B0503020204020204" pitchFamily="34" charset="-122"/>
                <a:ea typeface="微软雅黑" panose="020B0503020204020204" pitchFamily="34" charset="-122"/>
              </a:rPr>
              <a:t>', YEAR(NOW())-YEAR(Birthday) AS '</a:t>
            </a:r>
            <a:r>
              <a:rPr lang="zh-CN" altLang="en-US" sz="2400" dirty="0">
                <a:solidFill>
                  <a:schemeClr val="tx2"/>
                </a:solidFill>
                <a:latin typeface="微软雅黑" panose="020B0503020204020204" pitchFamily="34" charset="-122"/>
                <a:ea typeface="微软雅黑" panose="020B0503020204020204" pitchFamily="34" charset="-122"/>
              </a:rPr>
              <a:t>年龄</a:t>
            </a:r>
            <a:r>
              <a:rPr lang="en-US" altLang="zh-CN" sz="2400" dirty="0">
                <a:solidFill>
                  <a:schemeClr val="tx2"/>
                </a:solidFill>
                <a:latin typeface="微软雅黑" panose="020B0503020204020204" pitchFamily="34" charset="-122"/>
                <a:ea typeface="微软雅黑" panose="020B0503020204020204" pitchFamily="34" charset="-122"/>
              </a:rPr>
              <a:t>' FROM student;</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blinds(horizontal)">
                                      <p:cBhvr>
                                        <p:cTn id="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WMDASIAAhEBAxEB/8QAHAABAAEFAQEAAAAAAAAAAAAAAAUBAgMEBgcI/8QATxAAAgEDAgMFBQMIBgYIBwEAAQIDAAQRBRIGITETIkFRYQcUMnGBI5GhFRZCUmJyscEIM4KSorIkJUPR0vAXNFNjdJTC4TVEZHN1o7Px/8QAGgEBAAMBAQEAAAAAAAAAAAAAAAECAwQFBv/EAC8RAQACAgEDAgMHBAMAAAAAAAABAgMREgQhMUFRE3GRFCIyM2GB8AUjQtGhscH/2gAMAwEAAhEDEQA/APf6UpQKUpQKUpQKUpQK1/fYO0aPtBvV+zIPXdjdj7udbFRt1pYuLiSZZijMEIwPhZT8X1HKg2oLyG5DGJshSAcjHgD/AAIq/wB4QuyBgXVQxUHmAc4P4Go2bSHa4kmSWNSzEgFM8tqjB5/s/jV1rpxtGIaWNy8Ii5rg8ix8+mG/Cgko5BIgYZGQDgjB+oq+ozT9Oaxfc0wcdmEwFxnAAzz6dOlSQIIyKCtKUoFKUoFKUoFKUoFKUoFKo2ccutaMWpRm0hnmBQyoXCjvYA6n6UG/StFtVtAm7e23IG4IcHnjOfLNZrOdriEuyhSHdMA5+FiP5UGxSlKBSlKBSlKBSlKBSlKBSlKBSlKBSlKBSlKBSlKBSlKBSlKBSlKBUNdpqjXExgaQJk7MFcfAMdf2s1M1QighX/KrSS7Q4UsCgJXHVuWR05bf/fnVGh1ORhzKsN+1ztyvd5cufjy5dfSt6WW7VbwiFAEXMBB3FzjxHhz5VqNd3/aHEBCk4P2Z7i5XvDzOC3L09KCrx30kr9qC0JTd2fJge6cqeY6NjH/+1IWUHu1rHFuZio5luuetatq11JOjylkXZl0K4BOcDHlyGT86kRQVpSlApSlApSgIPSgUpSgUpSgxu64ILAY688YqNhsbBnkiUOTCoiIaRuSkZwOfTBqsmlFrh5t6kmXtF3Jk+GVPPmvLNYRoOFx7x4Y3FOfwBfPpyoM8tjp6wfaNshTLAdqQqg9cc+lbAltbCMgsVUuzHq2CeZJ8vE1ovoom7UtIhZ0ZR3PgYnOR5D09azLpXek3urJJIrum07Tgk+f4dPSglBzpVB0qtAyBVMjzqF4j1C5sbaI20qK7MxZSVDsoQk7N3dJBwcHGQDzFRY4iuroWoiHZL71HE8jEKz5OCGQ81B6j0oOvzSuTsOILtNBsrueMyy3JhLSyEJCO0IGFYD9HPTH1qkXGqyFQbZV3RhsmX4G3Rqd3Lkv2gOfIZ8aDraZB8a5YcVStJ2bWcaYmFu7e8AhHO3BPjsO7kceHrTh/UNRvW08yXKSo9r2txnbkHJUEY5kkg88AYHnQdTSlKBSlKBSlKBSlKBSlKBVu6rj0rnuKtQu7Cxt/cnWOWa4WLeVzgH0rPLkjHSbT6L46TktFY9U/u9KqDXHe68XIe7q1swz1aMD+VWwcRaray39rqC28s1tbGdXjyAfIH7646f1LFa3GYmHR9ktMTNLRPydnmma5SwuuJL6ziuDcWESyKHX7JmJB+tYr3VNe0qe1NzcWc8c8yxbUiKnn9aR/UcU+6sdLabcYmNuwzVatWrq9BzFDSlBpS3cyJeE2zKIFzG7MMS8snGOY8q15dUdZEWOISZC5AzksSAVHqAc1sS32wXf2Mv8Ao67iWG1X5Z7p8awxanG8/Z7Cqktzz4jHUeu7l50Gv+WJ9mfdlxt3Z72M7c7P3vCt6zeaSSUyMCobavLmCOua0vy2u3PYH+r7T4xjbtzj970q86q8iv2MWHAyoY8z3ioB6bSTj6ZoJelWpnYM9fGrqBSqE4FQf5z2wn7E215u3ugxFu3bHCMQAScAkffQbOvz3NvpTyWm4P2kYdlXcUjLgOwHiQpJ+lQU2u31hdXMceye2Mri3kmDEyBYg5VSOveyoPP64rcbiu3YxSpFcrAS+d0OS+1N3LB5YyM8uWCDjFWfl+zubxJW0+aV4pEjtnQqxYyRljjvY6DHWgxNxLqLRB1soYi0jJ2chYvGQshwwHj3F5/tfInpbKc3VnBcFdhljV9vlkA4qEfiiJpRFBbzMd0iMSB3CsXaA4zzBHrVY+KrRLNJnWZ8qO8keA7ALuABPLG8dfXmcUHRUqDt9Ymu7+1ENsxtpe0DkghoihZSWPw/EoUDJJznwqcFAqh6VWqGgj9LBb3yQ/p3Un3DC/yqRqP0U7tLicjnIXk/vMT/ADqQoFKUoLHiWQAMoYdcEZq1oIyxYopY4JJUZ5dKy1Ha5qLaZpU9xGm+cAJDH+vKx2ov1Yig1YWt9alurZrYe62dyiRurYDyJhm5DwVjj1IPlUt7vFkkonMYPdHMeVauj6eul6Vb2Yfe0a99z1dzzZvqxJ+tb9Bh92i55RDldp7o6eVXLCiEFVUeHIYrJSgUpSgUpSgUpSgUpSgUpSgVEa7oi61bRxG4kgMb9orJ51L1Q1S9K3rNbeJWpe1LRavmHEMtzoOoLp9/dzXGn3q7EuHPejc8sZ8OtalhZWumHWbK7kdblrdtkzncHi8xnx866viK0tbzRbhLx1jjVd4lP6BHQ1yUOnXfE+gwSSusU8DGNJ2BxLH458a8DqcUdNmjhG9+Hq4csZMfK06jxP8A5P8Atv6Xey2PBJu7iRspGxiLdQOiir9F4ZkuorLUdSvrmdxtmWFz3VPhWLieMQ2em2znZp4lVZ3HgB0+nWu0i2dmuwjZgbcdMVp0HT1yXnn30yzZprTlTtymfp7LxVaUr3nmlDSlBpSXtufelAZ2thmVNnmM8s8jyrWbULXtAphJLsETujvMCOX0JHXyqTeJJEZHUMrDBB8RWL3G2732Ccxg8vD/AJA+6g02v7ZYEkERKvvfaFGRt+In1FUXUrZ3ASEs0rfZ90DtMEjPpjHjV97DaWlsZ3tleNSu7AHdXpn5AE5rZFnauGPYxneck46+OaDHaXpuZMJGeyKB1fn49AfXrW7WOOCOLPZoq5xnA8hgVkoKGtE6RZAqVtkVld5AwyCGbmxz6nr4Vv0oIO04YsLY5aLtTnILctpxzYY6MfE+OBWxNpulWSNeS28UawgSs+D3dgOG+gJ51KVjmiSaJo5FDI4KsD4g8jQR1voekiNDBZwhOTKVzj4Soxz6bTj5cqyDQtMEZj9yh2FQuMcsDH/Cv3CtXhWRjoUVvIczWbPaSfONioP1AB+tTdBqW+nWtrJvggSNsMMr5Fix+8kn61t0pQKxXUnY2ssn6iM33CstaGtNt0a7x1aIqPry/nQX6XH2WlWieUKA/cK3KtRQqBR0AxV1ApSlAqAuP9acVQW/W30xPeJPIzOCIx9F3N/aWpe+u4rGynu522wwxmRz5ADJqP4ctJrfTO3u123l45ubgH9Fm6L/AGVCr/ZoJgDFKUoITWdWn0ySMpGvYsCZJnyVjOQAGxzUHJ72CARz61jg4kjcQCW3ljeeWSNFBDc1Z1Hj47DUpcafaXMyzTwJJIo2hmHPGQceoyAcelRNrFod7qcyWtoksluxMk8aHYshYkru6FssxIHTJzjNAtuJRdCZls5o4ls0uo2lIBfeWCjAJ64/Gr/zjiU9mYZ5HWVYGaJO6ZNwQgEn9Y+Phk+Fb35GslMBjgWPsVRFCDHcU5VfkDzxV7aTYtIzm2Qs8iyscdXBBDfPIHP0oIuDiMX9/pyWaM1vcMyyPIuCp7LtABz64xnl41jPE4F5OREz2SQdojAAM7CRkOMnp3fQ1Kw6Lp1vLFLDZxI8QxGVHw8tvL6HHy5Va+gaXI7u1jCXY7i2Oec5/iSfqfOgj4+KoGeRTBOQHAi2Dc0i9mkhbHUYEg5dauOvy3HYtYwGVTcCCSNgd4ORk4HwgLuJ3Y6AeNb40PTVIK2cQKlSMDGNq7R/hAHyFZYtLs4WjaO3RTGcqR4HG3+HKg2wciq0AxSgUpSgGtLUdQt9NtWubp9kSkAsAT1+Vbp6Vz3F9rc3ehlLaJpSsiuyL1ZQeYFZZ7zTHa1fMNMVK3yRW3iUJqeq2/FGoWWmWcxNqSZJyQVJx4YNX6veLe3yaBZSJDCozcyA42IvMqPp/wA9aRa9dIQIuGblW6DauPx21m/I02om5uhp/uMk1pJGVYgsZCR3uXmK+e1l6jJNpjf+vZ6mq4tRaNRHjvE9/eUPp2pxi5OiPKNRsLhisbjO9M+YPl+FS9pqV9w1bm2v7aW4so32xXKMDtQ9ARWvYjiO2toYLfQ7aMxoEMjsMtjxPOst1ZcTatALS8tLSGFnVmkWTmADnpVsFc2O/KkT9P8AhbNwtPfWvXv3+fZ2qHcAfOrq1HnaAhfd5GQD4kwfw60TULdjgyBG/Vk7p/GvootHq8bTbpVoYHoarkVZCtKUoLXQOpVgCpGCD4io/TGaBpNPcktb47Mnq0R+E/Tmv0qSJx1rSurZ3ure5gwJIm2tno0Z+IfwI+VBu0qgORVaBSqbh50BB6UFaHpSlBA2B904p1S0zhLpI7xB6/1b/wCVD9anqg9ZU22saPfrnHbNaS4H6Eo5Z/tqn31ODmKBSlKBUfrHetEi/wC0niT/ABgn+FSFaV9C801kFUlUnEjnPQBWx+OKDcFVoOlKBSlDQQGt41HUrDRhzjdverof91GRhT+8+0fINU8OlR1lpzW+pX19LIJJbllC4GNkajCr95Yn1apLwoFa19f22nWj3N3MkMKdXc/cB5k+AHM1panrPuc6WdtbyXd/Ku6O3jOAF6bnboi58Tz8gTWKy0SR7pNQ1aZbu/XnEACIrf0jU+P7R7x9ByoNcQ6hxEf9IE2naWf9hnbPcD9sjnGv7I7x8SOlTltaQ2dvHb28SRQxjakaKAqjyArMBiq0ClUPSoG14gaeCK8Nvizndo4iHzIWD7VG39rBPXljnQT9K5Y8Wxi8JIT3EPgynO4L2TP08wylcVuPxZpcTbZGmTAJctEcJjdnP9xumR08xQTtKim1+zFsk2JiXd0EYjJclQS3LxwBnl9KwHirTlcq/bphmXLREDCtsZvkG5E0E5SuWl4tEbXEnYMbeM7o+6Q0q9g0vLwB7vj4etbVzxIgtp2toGea3VWkickEbhkKAMkscgDlg568jQT9KwROzxIzKUYqCVbqvoaUGescndRiOoBrJUJr+rT6X7qYliKSSYkMme6vny/j4VTJeKVm0rUpN7REOX/OvV0WEs0ZLwmTBjHP4+fI9BtH86ufijU17FVubZtyE9p2eAcb+f4DOOVZRxZKFgdrSy78pQAdVj8R6H8DVZeK5I47craWmWszJjHwtz5D0wK8f4nn+7L1fhz2/tR9V83El/HZ6ZJHJGzTbu0JjHeIcLjrjxPMeVSvCur3er2c8t2F3o4UbVx+iD/Ooi24onmaFGsrQADkMHkdrnl5fAPvNZouItRW3eWO1tMBoVCorDnIvLx8DgVtizRzi83mYZZcU8JpwiJ99uy2girXiV1w6qw8mGaqmcd7r6VfXqeXmtI6fCo+x3wnzibb+HT8KdlexnuTrIPKRcH7x/urdxTFRxTto+83EY+2tXwOpiIcfyP4Vkjv7aRtgmAb9Vu6fuNbJUEVjeCOQYdFYeTDNNSdnDe13ii74W4DuLrTp1hvZ5Ut4nz3l3ZLFfUAH5da5Phrh/ReLYe0svaHxJqF1GitOiX7RlCfNduQM16trXD2k8Q2K2WrWEN3bq4dY5RyVhyBGOnWvHvZPY2kftO42fTYRBp9q3u0MaZ2gdocYz+4fvrLqNxjm0TrRHl2Psl4tu+ItDvLDVpmk1fSblra4Z/idcnax9eRH9mntb47l4Q4fig0xs6xqDGK2AGSg/SfHiRkAep9K4/tm4F/pCc8Jp3EiAHwAkY4z8+0H+OsGiAe0j2232tSAyaRoeEtg3NWZSQn3tuf6Cp+NX4XxPTRrvpq39zxTw6LSDW/aumnajLAsr2k1s0pjB8CQD6jPpXW+xbiHXtfPEB1bVW1S2trhIra6KBVf4t20YHIjacHzqvEK6Rfe2TRtE1jR7C8gu9NdkkngDP2gZiO91xhSMdOdelaZpGnaNa+7aZZW9nBnd2cEYRc+eB40wWm9IvPqT5btULBetVrzr2u8bTcJcNpBpzH8r6ixgttvMoP0nA8xkAepHlWyE5xZx9w7wfCj6refaO21IIR2khPU90HkPU4rLwvxzw9xdE76PqKTSIMvAwKSoPMqeePUZFebcOcDcHcHwWs/GV3Yza7foWkGoTAqCx5gKeRweRY+Oawcb+yxdKV+KeCJZbC+tB25toGO1lHMmPyOOe3mCK5Y6vHz4z9fRbjL3MHNVrjfZpxmONuEodQkVUvImMF0i9O0AByPQgg/ePCuyPIV1Ko3W9d03h3TJNR1W8jtbWPkXfxJ6AAcyfQV5wn9ILg97/sDHqSQ5x7wYBt+e0Nux9PpUTxHbye1n2iXGhC4NvoPDx+3lQZM0zHBA8B0Iz4AMfGtOb2h+y43j6FJw3H+TUcx+8rZx9ny5bsDv49evjWN8up1WNp09q0fXNM1+wS+0q+hu7ZzgSRNkA+RHUH0POpGvnVR/0Q8fadqGnXbTcI63jdhtyqpx4+JXcGB6lcivohCGUEEEHoRWlbRaNwhSWRYo2kdgqKCSx6ADxrxC89sXFWvatd23AvDi31pbnabmVGct5NgEBQcHAOTivQParqL6Z7Mtenjba7W3YqR175CfwJrwSF70cI8KcFaNK1vc6/Ibu9kQ4LB5CkasRz2hUJI9BS0z6DtoPa7xrw3PA/GXDSjT532i5tk2lfPB3MrEeXI1K8We2O4gvrZeD7WHV7aG19+1CUg7UiPIDORtI8c5wSBjrXKLocns048suF76Yarwxr4WN4Z15Fidu7b4MrEcx1BHjW3xjw9p8Gr6T7NeFLf3Y6jOLrUpAxd+zByoZjzIADMAfJfOqfEmL8JhOnsPBvFNrxjw1ba1bwyQCYsrRScyrKcEZ8Rnoambq/tLFN93dQ26frSyBB+NaFtw/Y2mh2+jWqS29lAqoiQStGcD9pcHn1Pnmr7ThzR7OTtIdOtxLnPaMm9/7zZP41qhrnimwlyLFLu/P/ANJbs6/3zhfxp79r9zn3bSIbUeD3tyCf7sYb/MKm9oxjHKq4oI+wg1NGkfUbyCYtjakMHZqnnzLEmrfyFp43Yt8AyGUAOwCOTuLKM90558qkqUEQeGtJYEGyUqRgrvbHwlemfJj9+etYbjhqC5vBNLJKybBGUZmbcnPKkk8wc8wQfQip2lBotpVrJFCjq7GFt8bmVt6nGPiznocdaxpodhGyssGCpc5Dtz3ncwPPmCeZB5VJUoIgcM6UE2G1yvTBkcjGwx469NjFfkazR6LYxsHWJtw24YysSMEEDOc4yBy6GpGlBTaKVWlArXubK2vNnvEEcuxty71ztPmK2KVExE9pInSP/Ium8/8AQbfmST9mOZPWta50/RbONe3tLVEdwgygwWPID8TUw3SuH4n0rU9RljmuZ4obftkihhQliCxxuJ5c65eo1jpyrTcunp4nJeK3vqHUDRtNKqPcbfAxj7MeGcfxP31mXTbNVKrbRAEqSAg6r8P3eFaujRajb23Yag0UjR91ZYye+PUHoalBW2Otdb46Y3taJmN7AKrSlaqFKUoFKUoKGvE/YR304ruT8cuojcf7x/ma9sPhXhfsJ+1tOLrdiQvvgyQcEZDg4+6ubq++GYWr5bPt80l7zhnTdZtVLPY3O1pI+ZVHGM5H7Sj762OHL3SfZF7ONMfWVdb3UZRLMkagyF2GeYJHJFxn19TXP+xDiyCysdd0bUrsJa2StexNK2QkYOJP/SceZNcNxzqeo8dPqfFsnaQ6RaSpZ2cbjruydo/awCzH1A8qwpgtMfAt+GPX3TuPL1TjSYL7c+A5UPxoRnzDMw/nXtA6CvBuKpln9s/s8ZDlWtoHHyLMa96HSurp41iiFZ8hrxDiSL84P6SGj2E3ft9MtVn2EcgwBk5/Up91e3npXilp3P6T+qiTkX04bM//AG4/9xqc06x2mPYjyrZaBpvtI9onG0OuRGSOwWGytWB2vCBuyynzyCefnW57ItRvLf8ALfBuqStLcaJcdnEznJaEkjHyyOXowFV4UkGje3fivTZWKrqdvHeQg/pkYJx/eb7jWDh5sf0jOKxBjsTZIZSOgbEXX65rny1i3TdvaEx5aPsNLabxhxnoS/1MFxuQeA2yOn8MV7Tf3aWGn3N5L/VwRNK3yUE/yrxj2HhtR4y411sZ7Ka52ofPdI7fwxXovtLme39m3EMkeQ3uMi8vIjB/A12V8Qq8f4J1uXh32QcUcWSRLNdX98yoHyAzNhckjngF2P0r1ReAtG1X2eW2g3Gn2tuslqh3W8YHZTFQd6k887ufM8/GvM7TRzqP9GAxW6lpU7S7wo67JiW/wg/dXrfAGuw8QcDaPfxuGY26Ry8+YkQbWB+o/EVjhtFptP6pl4BbC51D2T8VcN6i2+54au0mtyeZRd5R1B8vi++voD2dai+q+zvQbyVi0j2aK7HqWXuk/eteCvKkT+12csOzZuyBHizXBAr2/wBlNu1t7LuHo3GCbUSfRmLD8CKvSNTMIaHttUt7KNXx4GE//tWvHeBsSe1TgYPzVdNTb9I5f517P7ZUL+yjXABnCRn7pFrxPg+UW/tI9n1w5wktkiKfAnMyY++rjtvaxcX19x1osVvw1qt7baOBdyzWiNmQEq21WwQACgyeucjlU/7LNFvL/VNY471i3eG+1aUrawSAhobcHkOfTOAPkvrXomo6vp+j2gutSvYLO33BO0nkCLk9Bk+NZrK+tdQtkubO4iuIHztlicOrfIjrTXfY2aVZJIIo2chiFBOFGSceQ8ahxxC8hIg0PV5PImBYx/jYVIm6VB/lPW5GxFoGweBuL1F/yhqZ4mkPKPSbcHzeWUj8FoJyqE8qhTp+vy4Mmt28Q8Rb2IH4uzfwrcsdPubVna41O5vGYAYlVFVfUBVFBH2/E8El7PbSQunY9puZW342OEwQOeTkEfXpV8vE9ik9sElSSCVHd5wTtjUR7wemDkEcuvMVV+F7CSUyubgvvd1PbHulmDNj0JUZHMY5VibhKyjtuytXliKxlUy5ZQTH2ZJHiSuB9M9aDY/ObSduTeIvUHepXBBIIORyPdbr5Gro9bjk1OGzWFiJ42kjfPMgdSV6gZ5ZPU1r2fDENuj755S7rsJVyO4M7R64yefqQcipCx0uDTwFt96oECBN3dAyTyHhzY0G9SlKBSlKBSlKAahuIB/o1r/4yH/NUzUPxB/1a0/8bD/mrLN+XLTF+OEsBVRyoKrWrMpSlApSlApSqE0FCcnxrw32IAwXHGykY2XYH3drWXiGxbjf2z6jol/qt5aaXplghCW9x2W5ztPjyOd/4Cuw4R4As+D9O1a1sLueYai5YPMASg2kKMj4sZJz41xdZlpFeE+ey1Y9Xznw3wFxBxbaveaLEJY2vDaz98L2YIDbmyea8/wr2L2ucOWXDnsTt9KsU2wWdzDg+LsdwZj6kkmtX2ZDXPZzqtnwprmm20UGs3MrwXSXAdt6xjlgeB2jrjrUdxPxKnFHGnE/C/EXEcGl8PxMscKSwZbtEI5ofA5yTnOQcAeNdfKNbjwqxTEze1n2Zl+X+qLRvrh/9wr6IXoK8G4w0y31i/4e1rgniTRTd6Rbi3QS3cYOE+AgHkfHIIrvfZJxVqXF3Bvv2qyRyXcV1JAzxoEDAAEHA5Z5+FUwzE0hM+XemvDfaS54T9s3DHFGSLW6UW858MA7G/wuD9K9yrifafwQ3HPCxsrd0jvreQT2zv8ADuAwVJ8AQcZ88VpaOUalDR434Em4jvLDV9H1E6ZrunnEN2ASGT9VsfM4+ZGMGuUu9Kb2W8C8Ra3f6kL/AIi1ZjGbrBXLvkALnnyyzH5DyrTtOLPa9pFrHpc3B5vJoVEYumgZtwHIEsrbSfWs1nwDxv7QNbs7/j547TS7Vty2EeAX8wFUnGcYLEk45CuDF0+aPuXn7sLzMOv9inDj6B7PLV51K3GoObtwRzAYAIP7oB+tdtrelw61ol9plx/U3cDwsfIMMZ+nWt2KNY41RFCqowFHIAeVXmvQUeI+x7UpdKn1bgDWFC3thM7wow5SRn4wM9R0YejVsy+yrX9GvbpuC+LZdIsLpi72jqSEP7JGfocA9OZqX9o3s/1LVtUtOKeFpxbcQ2QwASAJ1HQZPLIBI58iDg1z4469qNxENNh4DaPUvga6dG7IH9bB7v8AiIriyYs1cnPD6+VtxrugeKuCl4a4Y03g6xu3vta4i1JHuZyMbwmeePBQWzk8+RNfQWm2UWnaba2MAxDbxJEg/ZUAD+FcLwNwHqFhqb8S8WXw1LiGVNisOcdqh6qnhn1AA8upJ9DAwK6sdZrH3p3Ksud49019X4D1yxjXdJLZydmvmwG4fiBXgfDnD97xj7N9MvNBkQa/w3dyCNCQGeNmEqgE8shs4zyPMV9PMM1886lFqvsZ4+v9TtdNkvOGtTO4rHnCc923OO6yknGeRB+6MnLjunlMMeptxb7RuINAj1/hm6s9KsGzqCzZigJz35NxwR3R0ycc8HnWBNSufZHq1pfcP6rFrfCuqSPstlmBbKkBgMfpDIG4Dn0IrPxB7RNd9ploeG+E9Bu4orohLid2ydmfhJA2ovmSeY5V2fCPsQ0vh7WbLVLy+nv5LZAyQSKBGk/LLjzGegPoTnFVx/En71+36E6en2Nx75YQXJiki7aNX7OQYZMjOGHgR0NbGB5Va7LDEztnaoLHAJPL8aiBxVpR/Tu//Iz/APBWyE1ilQf53aOP9rc/+Sn/AOCn536P/wBrc/8Akp/+CgnKVBji3RsZ94mHztZh/wCmtyw1my1NpFs5WdowC26J0wD+8BmgkKVCw8R2sl5JbOskRTtdzvjaOzYK2SCcc2GM9ayjXrL3uaJ5kWOOJJO2LDa24sMeeQUOaCVpWpLqVnCyrJcxAsu5Ru6jwI+fPHnUZ+dFounQXbLIBcQyTwJ1MiIu4nyBI8DQT1Kj4dZsJY4mF3CDK21QXGd3Ll88kD61IA5oFKUoFKUoFQ3EH/V7T/xsP+apdq4bij8safLEYp2ubSSZWjV1y0cgOQM+IJ6VzdXk4Y5mYdHTY/iZIruI+bulqtRWj217Bah9QumnuZObDkFT0AFSgrelptWJmNMbREWmInatKUJxVlSqE4rWmvYom2ZLSeEaDLH6Vi2Xd0e83u8f6qnLn69BVeXsnTNPdxQEB27x6KBlj8gKxB7udlIUQR+IYbnP06D8fGs0FrFBnYo3HqxOSfmT1rPgU1M+Ts8p4r9i/D+vcQXWs3us31rLeOGZN8e3djHdLDPh0qMh9lGo6WHi0v2m31nYB9rRluaHy5SAZ+grd9vMElxpGgpEcSLfs6H1WJmH8K8XlZ7rRrixuVkmnvb/APKEixLuYsbVpM48gZMnyAqZiJ8oe76X7NILTibSb/UuMNT1a909mmggupVPUdQCSwGcHl5VOa5wZwRxROb7VLGxnnQiJ50m2NnwVipGT8+deLWl/ps/GOk6hKHvJ72GzWWMKUubeQ223tIGB+0jGDkHlnA9airRtOTQ5rC2S3nUXenuL2EFO0j7RgEmjyQso55PUipHrUvsZ9m8jiUK0aEFgq6gdpA5eJP8a7rhXh7R+GdGSw0NAtnvaQHtO03MTzO7x6Y+lfL8towg4rtCuE0S0mt1BHIFr0Y/AmvpfgA254H0r3VrBohDgGwBEOcnO3PPrnPrmg6WsM91DbKGnljiUkKGdwoJPQc6zV4d/SE5yaB22Pduxvs7/h7Tshs9N2elB7Qbu1EzRGeHtFGWTeMgdeYqiajZMuUurcjBORKp5Dr4+FfNujcO3urcR6zqLyRRtpWmQT3JmDds+6yK7B6Hxz5Vz12ZBwbw4+ltYNPFaX5uVtQc7SkYcS56vtPPwxig+u0dXQMpDKwyCDkEVbLNHBG0krqiKMlnYAAepNRPB/LgnQf/AMdb/wD81rj/AG3DPA0O4fYflK37fPw9nk53emcUHoLX1qFDNcQhSm8EyDBXz69PWhvLXBPvEOFbYftBgN5fP0r5D1Jr9OG9MaDPY/ky4Egbxt2uyBj03FcV1l3eWvuOvWXbx+9fnbbzdjnvbOm7HlnlQfSHv9oFybqDGCcmVegOCevnyrLFPHPGJInSRD0ZGBB+or5FLXvZ65HcDNt7hevbfI3SBh/eU/fX0n7ODbHgLSvdG09oxGQfyeCId2TnGeec9fXNB0s91BbKGnmjiUkKC7hQSfDnVsk9sZvd5JIu1Zd3ZMwyR548RXjftzFn+V+HTqxlGl9heiQxgE79g27Q3d3+Wa4ra/8A0q6SI/ejcGfTuw94H25h9355x4dN2OWaD6TivdOjj+zubVEA3YWRQMZxnkfOsr39qiRu1zCqynEbGRQGPkDnnXx5Zpu4dvY8AtDpsUUoI/q3N9na3kceFT15Dp9rw7bPdG3kltLzUY2sZ1K20qh0LLCwOY36bR19fMPqdLq3lmaBJ42lX4kVwWHzHWs2PU/fXivswltJfahxRJiyjnkbdFHKGN2qlVJAPTaOW7xyBXtQoK4pilKCmKoRgeNXVRulBzicOWN0ZpUnuNzzSGVgAu5t+7ae7zCuMj68yDVzcL2LXnam4m94Ldrz2nJy+5tpHQ9qwPh0rWPDupC6E4uo+7KXX7V+Q7cyY/uHb/7VgfhXUGgcC5iaZrWSBZC7Bk3MjA7gBn4TzwDzHU5NBNz6Bazy7y0qgrErouAG7Mkp4csE+FYX4ftZ7G2sveZ8WkDW2QylirJtO7l1xg9K0ZeHNQW6ma1uY44CWaONpHPIiLuH0+zcZ/b5eNUHDl0k07wtEscrBjGZnOfsigBbr3Tgj+WBQbLaLpunX0d3NeMkkj4AmKYc90gDI5YKg5Hma6JegrmYeG5THIl1ILjtbhWlcyuC8YUciPVhkgYBz1rpl6c+tBWlKUClKtYmgtdwgLMcADJJ8K5y64y0VJTETLcBGyXjj3KCPWtLUZp+JNXm06OQxabanFw68jI36vyrDHrlvAr22kaNLc2kJ2vJEvIn7uf1rx+p6+3Ka4vT93oYuljX3o3PtvWvnLq7XUrO7shdwzxtBjJcnAX5+VbccqSIHRgykZBByDXntrY6VrNzL7rPPZKSHurNxgMAeo8qmOGHRtQvbew7RtIUYUse6JPEIfLFa9N185bxSaqZulrSJmJnt7+jopb2NZOzTdLL+onMj5+X1qwRXVxzmk7FP+zjPM/Nv93rzraigjiXbGiqvkBismK9HUz5ce/ZhgtooF2xxhR4+Z+Z8az4pSpiNIMUpSpGOWCKbb2sSPtORuUHBrGLG0DBhawBh49mM9MeXlyrYpQa62VqkkbpbQq8a7UYRgFR5A+AoLCzAYC1gAZt7DsxzbzPLr61sUoNc2Nqe0zbQntPj+zHe555+dZY4o4UCRIqIOiqMAVfWrfahaabatc3lxHBCOW5zjJ8h5n0HOg2SQOtRmq3+l2xhhvgkskrDsYOz7R3PmqYJOPPw860vedY1rlZxvplkf8A5m4QGdx+xGeS/N+f7NSGm6NZ6ZveGNmnk/rbiVi8sn7zHmfl0HgKDJdSWdhDLc3CIiOVSRuzyWJIUA4GTzIFY7hNLsRCJYIIxLIIExCMFn5Y5DlnGK09cPvGpaNYDPfufeHH7ESlv85StnX7F7/Q7qCH+v2b4T5SKdyH+8BQSaBVQKoAUDAAGABVssMc8bRyxrJGwwysMg/MGsGm3qajpttex8kuIlkA8sjOK2qDAbK1ZQptoSAuwAxjkvl8vStW7isbXZLJZw4klVWfs17pJ5E8vPH31I1hubeO6t5IJRmORSrD0NBabG0IwbWEjBGOzHQnJ8POssUMcMYSKNUQdFUAD8K1NMuJJIWgnINxbt2ch/W8m+owfvreoMU1tBcqFnhjlUHcA6hgD586G2hacTmGMzKNok2jcB5Z61lpQR99DbWljd3C6ekx2mV4o413Skc/qfLNVtotOv7KGeKG3lglAnjPZjByMhunWt49KgNJ/wBU6vcaM3dgfddWXlsJ+0jH7rHPyceVBLtZxKZJYIoY7hgftezBOT4nxP31EjUdY0/A1HTPeoxy9404lvqYm7w+hap+qbRQaOn61p2plls7tJJE+OL4ZE/eQ4YfUVvAg1o6ho2naptN5aRyuvwSEYdf3WGCPoa0PyXq+n//AA3VDcRjpb6iDJ9BIO8PruoJ6lQP5xtZctY0+4sMdZgO2g/vr0/tAVJ3GoQ2xtg5Y+8SCOPapILEE/TkDQbdKwtdQJu3zRqUxuy4G3PTPlVr3tqjMrXMKsvUNIAR86DYpitQahB2siPIsexguXYANkA8ufPqKzrPE8jRrKjOnxKGBI+YoMlKUoFKUoFUNVqhNB5zFM9vwjrM8bESvdOpPjzIH867LQbKKy0W0iiAAMYZiP0iRkmuasrVZYeI9JccxKzoPRhkH7wKm+ELv3rhq0JOWjBjOfQ/7sV4vQREZZ+X/U93p9XO8c699/WOyL1/hy81HXo57cqtvLGI5nzhkGeePPI5V1VpaxWlukEEYSJBhVA6VzGua9qdrr0NlaRoiEAqZV7szH9EN4f76ndO1eG+JhZWgu0/rLeTky+vqPUV14bYK5rxX8X88MM0ZpxU5eNfzaTpQGld7jKUpQKUoelApXN3+u3NvNqLRxxmKwmgjMZzvl7Tbkg+Hx4HLmQaovF8BZIxZXJmkDNFEu1i4G8EjB/7tuXjy+gdLWOWVII2kkdUjQZZmOAB5kmoe24kgnluUe3liEEckhZsHIjYq3IfKtG9v9O1GeD3/TpnWHs5AkjhowJGCo5UHD8/MHHOg2TrV3qx2aFbq8XQ6hcKRCP3ByaT6YX1rZsdAgguFvbuWS+1AD/rNxglPRFHdQfIZ8yajF4xiYW8i2ciQsN8pZhlU7FpQQB1OFIxW3+c6LNFFJYXSF9py20YBdEB68xl1/HyoJ8DAxVa57T9Yv7+XT3FsixXCM0qDJ7IAsN27ockKAMeJ8q6DwoIO2/0vjC9lydtlax26/vud7fgI6nD0qE4W+206fUDnN/dS3Az+pu2p/gVanKCC4dPuk2paV0Frcl4h/3UvfX6Al1/s1O1BXmbLiuwuukd7G1nJz5blzJH/CQfWpzPLNBZNPHbxNJKwVF6k+FUhnjnUtG4YAlTjwI6isN/A15ZSwRsqs4xlug5+laH5Il3nE6lAWKg7sgk7txOeZzy9RQb+y3j1IOCRPLFjHgyqevzG78azC4QyBFO4kkd3mAR1BPhUXb6TNG6F7jAXtP6rkRu29M/un76sm0eR+12zRqHMpBIP6eOuPEEUE3kVWoT8jSiQskqKpYkoAQGG8sAfTBxUtbp2MCR8yFULzJPQetBlqH4gsp7i0S6s1zfWT+8W4/XIGGQ+jKSv1B8KmKHpQa2n3sOo2EF5btuhmQOh8cHz9a2a56xP5H1+fTmOLW9LXVr5K/WVB9TvH7zeVdDQKUpQUKg1H6jYPeSWjRzrEbecTDMe7cQrDHUfrVI1E6vDeyy2wtncQ7mEoikCOMjusCfAHqP44xQRb8Jl4phJfB5ZWdnmaAbjv8AiX4sAZ5jGCMAZNZPzVifvPcRs5ljlLGAZISIR469DgGtd9P4heONfeZAQAJdk+Nz7JAWXyUkx4X09Odk2n8RtbsEnmEm1yp95HxGOPGfTeJDjpz8uVBkk4NV7bsjeZzHs3GAZ/qBDnr15bvwrZ0bT5tN1W6luBbot0xCcxuJ3MwVefMYLN0B+grAtlr63kR7aQwCfJBuByjEzNg+eY2UfTnWp+SeIJbHsJ5pH3RbWLXAPeMMitz6/EYzy9TQdm8qRoWdlVR1LHAFXAggEdDXKxWd7cWt7EWeVFRBCkjAmOXaAw7w2kKVDA8xljXSWdslnZw20W7s4UEa7jk4AwMmgz0pSgVQ9KrVGICkk4xQcnrinRtdt9aUf6PMBBdeg8GrQstS/Na7vLaa3mlsp5DNbvEu4c/Culn1DSL2FreW7tpY5FOVLjBA6/8APpXPfkfSlUCDiKeG2cbhEtwMY59D9D91ePnw3rl+JhtD0sN62pwyxPt6/t+8I2fUZtS1RLu6hZ5VOLLT1bnn9Z/IV1Gl6BOl+NT1O4W4vANsYUYWMeQ9au02DQNKhie2ltx2+QkzOC0h8e8amLa8t7pS1vOkqjqUbIGedadN0tYvzyzuzPP1EzHHHGo8fz+d2cCq0pXqOEpSlApSlBryWdvJOs7QRNKuNrsoJGOnOtOz0Cws7QWwt45UDl90qhmJyTknHhuP31KUoNaKwtIZGkitYY3bILLGASCcn7zzNWJpdjEEEdnboI/gCxgbflW5XO32p3sWvTWsL5hit452AVe6Mybt2TnB2AAjoTQSq6Tp6BdtjbLtIK7YgMYBA+4Ej60Gk6eAiixtgEGFHZDkMg8vqAfoKgF4yPuxnfT3CrDHM+2ZWwrruU9BkeB8vWt644ha2tYpJbUq7iU7TKMARjJw3iSOg+/GDQSsVja27hobeKNgCAUQAgE7iPqefzrV4guJbbQb57dWafsWWIKMne3dX8SKirTX5zb3F1MFbfem1gi3BVTly3NjkT45zzwBWG34pliubmK6SNiZnEOZVGMGIbDgHPOTkRnOPlQdLYWiWNhb2kfwQRLEvyUAfyrZrlPzwLWxuI7IGARQSFmnAKmVcqCMfMZ88fS5+I7m6trgwW5geEYLF0bv93ucyBzLjDdOR9KCR4mt5JtDnlgXNxbFbqH1eM7wPrgj61I2s8d3ZxXEJ3RSoJEPmpGR+Bqtv2xtY/eAnbbB2gT4d2OePTOaiOGT7vaXOlt10+4eBQT/ALM9+P8AwsB9KC+7/KC3NwbZWAY5BVF72Izjr172B9aon5RW5YAyLG0rHcVDYHdwPljd8jU1gU2iggxJqypDhZHcjL71XaD3hjl/ZP1q2RL6RixE8itEO46DG7eCQR8s86nto8qbR5UEK76qdoG8cu8QqnvYfp6Z2c/X51tWUEvvck8gZCyKCuMBmIBJ6+fL051IbR5UAA6UFaUpQR2r6adSt4xFKIbmCVZoJsZ2Op8vEEEqR5E1IDlUBr+q3Wn3EIgljWPYWkAAZ17ygNsJBZeZB28wSOtYRxNNObZYbNMXSu8bG5XIVVycjBwRzyPMUHTUri34xmi0p5I7dHkWBWWSSYHcxgEuWAAwMZBI8cedbs3FDM0sMdtsJkkgSZpVCiRAc55ZHw5HI55dM0HT05VzQ4lFpp+kPcbZZLuGFnIcKRv2rux0xub0FYm4yjit+2ltJAqhi4BJKkDIXGOp8D8J8CaDqeVMCuafip43KPYsH2kriUMHPUBSB1I5gHBPgDWGXjLs1ZltEdQm7Pb7efZPJjBXI5RsOfjj1wHV4HlVcDyrmBxYZNjQ2RMTzrbo7zBe8W28xgkefy+lYoOL3kR52tk7FuxKBZMsivEHJbAPIE4yBjzx1oOrwPKq0FKBSlKBWGeRFQh3VA3LLHFZCRioLibTbjVLW3S3ijlKS7mSRsAjBH86zy2mtJmI2tjiJtETOkC/CTkRINQthsiMb5Yk78N09O9+FVfhmWUws19p/JCHUDu7jux8x3uvpmsU3CWqSXEzqIVBl3K2/r8R3f4gKxLwXqXdH2CgADG/OO7jP0ya8aaTv8qfrL163jX5sfRIzcPyz2thG2oWxMG4OSc8iwYYPjjbjnUjw1p6aNbTQyXsEpZw3dfp3QP5Gud/NDVW2NthXAYMvaDxz6fL76k14XmMLq0UIZriF8qRzQKA4/j862wxaL84x6n5sc0xw4fE3E/o7IHNVqwEDlmrs160S8xWlKVIUpSgUpSgViNvEXZ+zXew2s20ZI8ifKstKDB7nBy+xjyq7B3ByXy+XpT3SDs1j7JOzX4U2jA+QrPSgwtawsjI0SFHOWUqME+ZHjVpsbY5zBEc9coOf/OB91bFCcUGlcaVaXEYQxhAGDAxgKcjp8+p5GroNMs7aFYoreMIqhQNoPIdMnxrRuOIrSGOYgO0kdytrsPd3OwBHM+Bz19DVbLiSwvLb3gyxwoQWTtHAJQAncR4dG5HnyNBL4wKgpMWPGET9I9RtjGcD/axd5fvRm/u1mfiPTxc2sUc8cqzlwZEcEJtUtk+mAa17nVtLu7+GKQo7Qhbq3lEgAZ8um0Hz5MMHzxQdBSoiPiC0ksYp070kkKzC3DLvCkA88nHIMCefIc6kLK7jvrOG6hz2UyLImRg4IyKDPSlKBSlKBSlKCOvbqygurdLraJZGCxFkz3icDnjlk4qKl1/SEsJru0SOWVI2lROxKs+ULZ6ZwQDk1LXmj2t9dw3MwftIcFNrkDIYMOXTqBWmOFNLWPYI5QOzEWRKwOzaV258sMfw8qDTkudP03UEJtkU38KyzM/NFUBYwq8sZO5RjkK2F1nQpmCpLA5l2gARZ3nu4XpzI3LyrdudCsrvsjMrkxRiOMhyNoDKwPzBVTn0q1uH7JmkOJQZHWRiJCPtFxh/wB7kOfpQROn8Q2d7sF3aRQARo0R2lwCxcbfh7p+z5edbM2s6VBaPPbJFJJHHIUQRkYI3AqSB3clSPpWx+a2m9kYtkuwqFI7ZueCxB+YLtg+voKuj4bsIlcR9svaI6SYlPfViSQfqSR5ZNBqR6jaM1gqachjvAI1KqvLlkgDHeUeJ6VN+527czBGcjHNB5Y8vLlWvZaNa6eI1thIiR7tqdoSo3Yzy+Yz8yfOpCgwe5W+SexjySCTsHPHT7qp7lbZU9hFlcYPZjljp91bFKCgGBVaUoFKUoOX4otdRuriyNjE7rCS7lWxzyBj15ZqBstG12K7smlinwkoLP2nRe515+QIr0TaMdKbR5Vx5Ojre/OZl1Y+rtSnCIh5/f6NrEkt80dvcEvcFgRNycZbaQM+GRWvNonEJaXCTHLkqRJ+9nx8c/jXpG0eVNi+Qqlugpb/AClevXXr6Q8/ttG1QTQCW1uConYt9oFxkjDZzzGM/wAKsuNB1ZbYLDbTkYO5RJzP2jY8fLaa9DCjyqu0eVPsFNa3KPtt971Dzh9F1zM/aQzygkFQJOpz48+Y+7zr0K3DCGMOMMFGRnODjzrIVXyqoFbYOmjDvUzLLN1Fs2txEa9laUpXSwKUpQKUpQKUpQKUpQKskRnQhWKkjAYdR61fSggV4Yt1uY51nmVl7IsF2gO0ZJVm5de8c1jXhGzW1937a47MjBBIySEKBunUBvlyFdFSggZeGIZGyt3dR+P2bKDu7Lst2cZztx6cqtj4UtY8jt52RviUlQG+1aUdB4OxP3V0FKCAt+FrW1hkijlkxJGEJZEYjCqpIJXxCjI6elTyqFGAAB6VWlApSlApSlApSlApSlApSlApSlApSlApSlApSlApSl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矩形 52"/>
          <p:cNvSpPr>
            <a:spLocks noChangeArrowheads="1"/>
          </p:cNvSpPr>
          <p:nvPr/>
        </p:nvSpPr>
        <p:spPr bwMode="auto">
          <a:xfrm>
            <a:off x="6712" y="322431"/>
            <a:ext cx="12190413" cy="747106"/>
          </a:xfrm>
          <a:prstGeom prst="rect">
            <a:avLst/>
          </a:prstGeom>
          <a:solidFill>
            <a:schemeClr val="accent1"/>
          </a:solidFill>
          <a:ln w="9525">
            <a:solidFill>
              <a:schemeClr val="accent1">
                <a:lumMod val="20000"/>
                <a:lumOff val="80000"/>
              </a:schemeClr>
            </a:solidFill>
            <a:miter lim="800000"/>
          </a:ln>
        </p:spPr>
        <p:txBody>
          <a:bodyPr lIns="91436" tIns="45718" rIns="91436" bIns="45718" anchor="ct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Century Gothic" panose="020B0502020202020204" pitchFamily="34" charset="0"/>
                <a:ea typeface="微软雅黑" panose="020B0503020204020204" pitchFamily="34" charset="-122"/>
                <a:sym typeface="Century Gothic" panose="020B0502020202020204" pitchFamily="34" charset="0"/>
              </a:defRPr>
            </a:lvl9pPr>
          </a:lstStyle>
          <a:p>
            <a:pPr algn="ctr" eaLnBrk="1" hangingPunct="1">
              <a:lnSpc>
                <a:spcPct val="100000"/>
              </a:lnSpc>
              <a:spcBef>
                <a:spcPct val="0"/>
              </a:spcBef>
              <a:buFont typeface="Arial" panose="020B0604020202020204" pitchFamily="34" charset="0"/>
              <a:buNone/>
            </a:pPr>
            <a:endParaRPr lang="zh-CN" altLang="en-US" sz="1900" dirty="0">
              <a:solidFill>
                <a:srgbClr val="CFE8CC"/>
              </a:solidFill>
              <a:latin typeface="微软雅黑" panose="020B0503020204020204" pitchFamily="34" charset="-122"/>
              <a:sym typeface="微软雅黑" panose="020B0503020204020204" pitchFamily="34" charset="-122"/>
            </a:endParaRPr>
          </a:p>
        </p:txBody>
      </p:sp>
      <p:sp>
        <p:nvSpPr>
          <p:cNvPr id="16" name="矩形 15"/>
          <p:cNvSpPr/>
          <p:nvPr/>
        </p:nvSpPr>
        <p:spPr>
          <a:xfrm>
            <a:off x="1" y="6670154"/>
            <a:ext cx="12192000" cy="187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2"/>
          <p:cNvSpPr>
            <a:spLocks noChangeArrowheads="1"/>
          </p:cNvSpPr>
          <p:nvPr/>
        </p:nvSpPr>
        <p:spPr bwMode="auto">
          <a:xfrm>
            <a:off x="1630710" y="4223072"/>
            <a:ext cx="15315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9" name="矩形 8"/>
          <p:cNvSpPr/>
          <p:nvPr/>
        </p:nvSpPr>
        <p:spPr>
          <a:xfrm>
            <a:off x="766614" y="1285351"/>
            <a:ext cx="10657184" cy="4154984"/>
          </a:xfrm>
          <a:prstGeom prst="rect">
            <a:avLst/>
          </a:prstGeom>
        </p:spPr>
        <p:txBody>
          <a:bodyPr wrap="square">
            <a:spAutoFit/>
          </a:bodyPr>
          <a:lstStyle/>
          <a:p>
            <a:r>
              <a:rPr lang="en-US" altLang="zh-CN" sz="2400" dirty="0">
                <a:solidFill>
                  <a:schemeClr val="tx2"/>
                </a:solidFill>
                <a:latin typeface="微软雅黑" panose="020B0503020204020204" pitchFamily="34" charset="-122"/>
                <a:ea typeface="微软雅黑" panose="020B0503020204020204" pitchFamily="34" charset="-122"/>
              </a:rPr>
              <a:t>4. </a:t>
            </a:r>
            <a:r>
              <a:rPr lang="zh-CN" altLang="en-US" sz="2400" dirty="0">
                <a:solidFill>
                  <a:schemeClr val="tx2"/>
                </a:solidFill>
                <a:latin typeface="微软雅黑" panose="020B0503020204020204" pitchFamily="34" charset="-122"/>
                <a:ea typeface="微软雅黑" panose="020B0503020204020204" pitchFamily="34" charset="-122"/>
              </a:rPr>
              <a:t>不显示重复记录</a:t>
            </a:r>
            <a:endParaRPr lang="zh-CN" altLang="en-US" sz="2400" dirty="0">
              <a:solidFill>
                <a:schemeClr val="tx2"/>
              </a:solidFill>
              <a:latin typeface="微软雅黑" panose="020B0503020204020204" pitchFamily="34" charset="-122"/>
              <a:ea typeface="微软雅黑" panose="020B0503020204020204" pitchFamily="34" charset="-122"/>
            </a:endParaRPr>
          </a:p>
          <a:p>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例</a:t>
            </a:r>
            <a:r>
              <a:rPr lang="en-US" altLang="zh-CN" sz="2400" dirty="0">
                <a:solidFill>
                  <a:schemeClr val="tx2"/>
                </a:solidFill>
                <a:latin typeface="微软雅黑" panose="020B0503020204020204" pitchFamily="34" charset="-122"/>
                <a:ea typeface="微软雅黑" panose="020B0503020204020204" pitchFamily="34" charset="-122"/>
              </a:rPr>
              <a:t>5-6】</a:t>
            </a:r>
            <a:r>
              <a:rPr lang="zh-CN" altLang="en-US" sz="2400" dirty="0">
                <a:solidFill>
                  <a:schemeClr val="tx2"/>
                </a:solidFill>
                <a:latin typeface="微软雅黑" panose="020B0503020204020204" pitchFamily="34" charset="-122"/>
                <a:ea typeface="微软雅黑" panose="020B0503020204020204" pitchFamily="34" charset="-122"/>
              </a:rPr>
              <a:t>在数据库</a:t>
            </a:r>
            <a:r>
              <a:rPr lang="en-US" altLang="zh-CN" sz="2400" dirty="0" err="1">
                <a:solidFill>
                  <a:schemeClr val="tx2"/>
                </a:solidFill>
                <a:latin typeface="微软雅黑" panose="020B0503020204020204" pitchFamily="34" charset="-122"/>
                <a:ea typeface="微软雅黑" panose="020B0503020204020204" pitchFamily="34" charset="-122"/>
              </a:rPr>
              <a:t>studentinfo</a:t>
            </a:r>
            <a:r>
              <a:rPr lang="zh-CN" altLang="en-US" sz="2400" dirty="0">
                <a:solidFill>
                  <a:schemeClr val="tx2"/>
                </a:solidFill>
                <a:latin typeface="微软雅黑" panose="020B0503020204020204" pitchFamily="34" charset="-122"/>
                <a:ea typeface="微软雅黑" panose="020B0503020204020204" pitchFamily="34" charset="-122"/>
              </a:rPr>
              <a:t>中，查询</a:t>
            </a:r>
            <a:r>
              <a:rPr lang="en-US" altLang="zh-CN" sz="2400" dirty="0">
                <a:solidFill>
                  <a:schemeClr val="tx2"/>
                </a:solidFill>
                <a:latin typeface="微软雅黑" panose="020B0503020204020204" pitchFamily="34" charset="-122"/>
                <a:ea typeface="微软雅黑" panose="020B0503020204020204" pitchFamily="34" charset="-122"/>
              </a:rPr>
              <a:t>student</a:t>
            </a:r>
            <a:r>
              <a:rPr lang="zh-CN" altLang="en-US" sz="2400" dirty="0">
                <a:solidFill>
                  <a:schemeClr val="tx2"/>
                </a:solidFill>
                <a:latin typeface="微软雅黑" panose="020B0503020204020204" pitchFamily="34" charset="-122"/>
                <a:ea typeface="微软雅黑" panose="020B0503020204020204" pitchFamily="34" charset="-122"/>
              </a:rPr>
              <a:t>表中的性别。</a:t>
            </a:r>
            <a:endParaRPr lang="zh-CN" altLang="en-US" sz="2400" dirty="0">
              <a:solidFill>
                <a:schemeClr val="tx2"/>
              </a:solidFill>
              <a:latin typeface="微软雅黑" panose="020B0503020204020204" pitchFamily="34" charset="-122"/>
              <a:ea typeface="微软雅黑" panose="020B0503020204020204" pitchFamily="34" charset="-122"/>
            </a:endParaRPr>
          </a:p>
          <a:p>
            <a:pPr lvl="1"/>
            <a:r>
              <a:rPr lang="en-US" altLang="zh-CN" sz="2200" dirty="0">
                <a:solidFill>
                  <a:schemeClr val="tx2"/>
                </a:solidFill>
                <a:latin typeface="微软雅黑" panose="020B0503020204020204" pitchFamily="34" charset="-122"/>
                <a:ea typeface="微软雅黑" panose="020B0503020204020204" pitchFamily="34" charset="-122"/>
              </a:rPr>
              <a:t>SELECT Sex FROM student;</a:t>
            </a:r>
            <a:endParaRPr lang="en-US" altLang="zh-CN" sz="22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a:p>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11" name="矩形 22"/>
          <p:cNvSpPr>
            <a:spLocks noChangeArrowheads="1"/>
          </p:cNvSpPr>
          <p:nvPr/>
        </p:nvSpPr>
        <p:spPr bwMode="auto">
          <a:xfrm>
            <a:off x="406574" y="414350"/>
            <a:ext cx="7416824" cy="5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55" tIns="54028" rIns="108055" bIns="5402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  </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单表记录查询</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5122" name="图片 1"/>
          <p:cNvPicPr>
            <a:picLocks noChangeAspect="1" noChangeArrowheads="1"/>
          </p:cNvPicPr>
          <p:nvPr/>
        </p:nvPicPr>
        <p:blipFill>
          <a:blip r:embed="rId1"/>
          <a:srcRect/>
          <a:stretch>
            <a:fillRect/>
          </a:stretch>
        </p:blipFill>
        <p:spPr bwMode="auto">
          <a:xfrm>
            <a:off x="1342678" y="2565698"/>
            <a:ext cx="2592288" cy="372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
</file>

<file path=ppt/tags/tag1.xml><?xml version="1.0" encoding="utf-8"?>
<p:tagLst xmlns:p="http://schemas.openxmlformats.org/presentationml/2006/main">
  <p:tag name="KSO_WPP_MARK_KEY" val="18ffc0b4-5b25-411c-a192-0b0d89a7a7b6"/>
  <p:tag name="COMMONDATA" val="eyJoZGlkIjoiYmY4Y2Q5NjQwMzE0MGE5ZmM5MTI0NmVmZGJkYTU2ODc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5202</Words>
  <Application>WPS 演示</Application>
  <PresentationFormat>自定义</PresentationFormat>
  <Paragraphs>313</Paragraphs>
  <Slides>30</Slides>
  <Notes>30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Arial</vt:lpstr>
      <vt:lpstr>宋体</vt:lpstr>
      <vt:lpstr>Wingdings</vt:lpstr>
      <vt:lpstr>Calibri</vt:lpstr>
      <vt:lpstr>微软雅黑</vt:lpstr>
      <vt:lpstr>Century Gothic</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ChrIsh</dc:creator>
  <cp:lastModifiedBy>好啊</cp:lastModifiedBy>
  <cp:revision>539</cp:revision>
  <cp:lastPrinted>2020-03-17T02:29:00Z</cp:lastPrinted>
  <dcterms:created xsi:type="dcterms:W3CDTF">2014-10-15T02:21:00Z</dcterms:created>
  <dcterms:modified xsi:type="dcterms:W3CDTF">2024-06-02T11:05:07Z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D65C576B935545698E0B84AD8BED26B9</vt:lpwstr>
  </property>
  <property fmtid="{D5CDD505-2E9C-101B-9397-08002B2CF9AE}" pid="3" name="KSOProductBuildVer">
    <vt:lpwstr>2052-11.1.0.12358</vt:lpwstr>
  </property>
</Properties>
</file>