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1"/>
  </p:notesMasterIdLst>
  <p:sldIdLst>
    <p:sldId id="1058" r:id="rId2"/>
    <p:sldId id="1006" r:id="rId3"/>
    <p:sldId id="1097" r:id="rId4"/>
    <p:sldId id="1163" r:id="rId5"/>
    <p:sldId id="1095" r:id="rId6"/>
    <p:sldId id="1099" r:id="rId7"/>
    <p:sldId id="1102" r:id="rId8"/>
    <p:sldId id="1104" r:id="rId9"/>
    <p:sldId id="1105" r:id="rId10"/>
    <p:sldId id="1156" r:id="rId11"/>
    <p:sldId id="1106" r:id="rId12"/>
    <p:sldId id="1103" r:id="rId13"/>
    <p:sldId id="1101" r:id="rId14"/>
    <p:sldId id="1157" r:id="rId15"/>
    <p:sldId id="1100" r:id="rId16"/>
    <p:sldId id="1162" r:id="rId17"/>
    <p:sldId id="1164" r:id="rId18"/>
    <p:sldId id="1108" r:id="rId19"/>
    <p:sldId id="1109" r:id="rId20"/>
    <p:sldId id="1110" r:id="rId21"/>
    <p:sldId id="1167" r:id="rId22"/>
    <p:sldId id="1107" r:id="rId23"/>
    <p:sldId id="1112" r:id="rId24"/>
    <p:sldId id="1158" r:id="rId25"/>
    <p:sldId id="1113" r:id="rId26"/>
    <p:sldId id="1115" r:id="rId27"/>
    <p:sldId id="1114" r:id="rId28"/>
    <p:sldId id="1116" r:id="rId29"/>
    <p:sldId id="1117" r:id="rId30"/>
    <p:sldId id="1168" r:id="rId31"/>
    <p:sldId id="1111" r:id="rId32"/>
    <p:sldId id="1118" r:id="rId33"/>
    <p:sldId id="1165" r:id="rId34"/>
    <p:sldId id="1119" r:id="rId35"/>
    <p:sldId id="1159" r:id="rId36"/>
    <p:sldId id="1120" r:id="rId37"/>
    <p:sldId id="1166" r:id="rId38"/>
    <p:sldId id="1121" r:id="rId39"/>
    <p:sldId id="1122" r:id="rId40"/>
    <p:sldId id="1169" r:id="rId41"/>
    <p:sldId id="1123" r:id="rId42"/>
    <p:sldId id="1125" r:id="rId43"/>
    <p:sldId id="1126" r:id="rId44"/>
    <p:sldId id="1127" r:id="rId45"/>
    <p:sldId id="1128" r:id="rId46"/>
    <p:sldId id="1129" r:id="rId47"/>
    <p:sldId id="1130" r:id="rId48"/>
    <p:sldId id="1131" r:id="rId49"/>
    <p:sldId id="1133" r:id="rId50"/>
  </p:sldIdLst>
  <p:sldSz cx="12190413" cy="6859588"/>
  <p:notesSz cx="6761163" cy="99425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540274" algn="l" rtl="0" fontAlgn="base">
      <a:spcBef>
        <a:spcPct val="0"/>
      </a:spcBef>
      <a:spcAft>
        <a:spcPct val="0"/>
      </a:spcAft>
      <a:defRPr kern="1200">
        <a:solidFill>
          <a:schemeClr val="tx1"/>
        </a:solidFill>
        <a:latin typeface="Arial" pitchFamily="34" charset="0"/>
        <a:ea typeface="宋体" pitchFamily="2" charset="-122"/>
        <a:cs typeface="+mn-cs"/>
      </a:defRPr>
    </a:lvl2pPr>
    <a:lvl3pPr marL="1080550" algn="l" rtl="0" fontAlgn="base">
      <a:spcBef>
        <a:spcPct val="0"/>
      </a:spcBef>
      <a:spcAft>
        <a:spcPct val="0"/>
      </a:spcAft>
      <a:defRPr kern="1200">
        <a:solidFill>
          <a:schemeClr val="tx1"/>
        </a:solidFill>
        <a:latin typeface="Arial" pitchFamily="34" charset="0"/>
        <a:ea typeface="宋体" pitchFamily="2" charset="-122"/>
        <a:cs typeface="+mn-cs"/>
      </a:defRPr>
    </a:lvl3pPr>
    <a:lvl4pPr marL="1620825" algn="l" rtl="0" fontAlgn="base">
      <a:spcBef>
        <a:spcPct val="0"/>
      </a:spcBef>
      <a:spcAft>
        <a:spcPct val="0"/>
      </a:spcAft>
      <a:defRPr kern="1200">
        <a:solidFill>
          <a:schemeClr val="tx1"/>
        </a:solidFill>
        <a:latin typeface="Arial" pitchFamily="34" charset="0"/>
        <a:ea typeface="宋体" pitchFamily="2" charset="-122"/>
        <a:cs typeface="+mn-cs"/>
      </a:defRPr>
    </a:lvl4pPr>
    <a:lvl5pPr marL="2161099" algn="l" rtl="0" fontAlgn="base">
      <a:spcBef>
        <a:spcPct val="0"/>
      </a:spcBef>
      <a:spcAft>
        <a:spcPct val="0"/>
      </a:spcAft>
      <a:defRPr kern="1200">
        <a:solidFill>
          <a:schemeClr val="tx1"/>
        </a:solidFill>
        <a:latin typeface="Arial" pitchFamily="34" charset="0"/>
        <a:ea typeface="宋体" pitchFamily="2" charset="-122"/>
        <a:cs typeface="+mn-cs"/>
      </a:defRPr>
    </a:lvl5pPr>
    <a:lvl6pPr marL="2701375" algn="l" defTabSz="1080550" rtl="0" eaLnBrk="1" latinLnBrk="0" hangingPunct="1">
      <a:defRPr kern="1200">
        <a:solidFill>
          <a:schemeClr val="tx1"/>
        </a:solidFill>
        <a:latin typeface="Arial" pitchFamily="34" charset="0"/>
        <a:ea typeface="宋体" pitchFamily="2" charset="-122"/>
        <a:cs typeface="+mn-cs"/>
      </a:defRPr>
    </a:lvl6pPr>
    <a:lvl7pPr marL="3241650" algn="l" defTabSz="1080550" rtl="0" eaLnBrk="1" latinLnBrk="0" hangingPunct="1">
      <a:defRPr kern="1200">
        <a:solidFill>
          <a:schemeClr val="tx1"/>
        </a:solidFill>
        <a:latin typeface="Arial" pitchFamily="34" charset="0"/>
        <a:ea typeface="宋体" pitchFamily="2" charset="-122"/>
        <a:cs typeface="+mn-cs"/>
      </a:defRPr>
    </a:lvl7pPr>
    <a:lvl8pPr marL="3781925" algn="l" defTabSz="1080550" rtl="0" eaLnBrk="1" latinLnBrk="0" hangingPunct="1">
      <a:defRPr kern="1200">
        <a:solidFill>
          <a:schemeClr val="tx1"/>
        </a:solidFill>
        <a:latin typeface="Arial" pitchFamily="34" charset="0"/>
        <a:ea typeface="宋体" pitchFamily="2" charset="-122"/>
        <a:cs typeface="+mn-cs"/>
      </a:defRPr>
    </a:lvl8pPr>
    <a:lvl9pPr marL="4322200" algn="l" defTabSz="108055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9A3CD"/>
    <a:srgbClr val="EAEAEA"/>
    <a:srgbClr val="2277B8"/>
    <a:srgbClr val="008080"/>
    <a:srgbClr val="269D80"/>
    <a:srgbClr val="006600"/>
    <a:srgbClr val="6CAC00"/>
    <a:srgbClr val="352F2F"/>
    <a:srgbClr val="663300"/>
    <a:srgbClr val="1C2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autoAdjust="0"/>
    <p:restoredTop sz="95173" autoAdjust="0"/>
  </p:normalViewPr>
  <p:slideViewPr>
    <p:cSldViewPr>
      <p:cViewPr varScale="1">
        <p:scale>
          <a:sx n="93" d="100"/>
          <a:sy n="93" d="100"/>
        </p:scale>
        <p:origin x="216" y="560"/>
      </p:cViewPr>
      <p:guideLst>
        <p:guide orient="horz" pos="2161"/>
        <p:guide pos="384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4162F39A-D1EB-41DE-93A8-CE84C38D0783}" type="datetimeFigureOut">
              <a:rPr lang="zh-CN" altLang="en-US" smtClean="0"/>
              <a:t>2024/4/1</a:t>
            </a:fld>
            <a:endParaRPr lang="zh-CN" altLang="en-US"/>
          </a:p>
        </p:txBody>
      </p:sp>
      <p:sp>
        <p:nvSpPr>
          <p:cNvPr id="4" name="幻灯片图像占位符 3"/>
          <p:cNvSpPr>
            <a:spLocks noGrp="1" noRot="1" noChangeAspect="1"/>
          </p:cNvSpPr>
          <p:nvPr>
            <p:ph type="sldImg" idx="2"/>
          </p:nvPr>
        </p:nvSpPr>
        <p:spPr>
          <a:xfrm>
            <a:off x="69850" y="746125"/>
            <a:ext cx="6621463" cy="37274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EFC2703E-2DCE-4048-BA9D-68B989FA4465}" type="slidenum">
              <a:rPr lang="zh-CN" altLang="en-US" smtClean="0"/>
              <a:t>‹#›</a:t>
            </a:fld>
            <a:endParaRPr lang="zh-CN" altLang="en-US"/>
          </a:p>
        </p:txBody>
      </p:sp>
    </p:spTree>
    <p:extLst>
      <p:ext uri="{BB962C8B-B14F-4D97-AF65-F5344CB8AC3E}">
        <p14:creationId xmlns:p14="http://schemas.microsoft.com/office/powerpoint/2010/main" val="27143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3972FD-C718-4762-B090-3B238B0AB961}" type="slidenum">
              <a:rPr lang="zh-CN" altLang="en-US" smtClean="0"/>
              <a:t>1</a:t>
            </a:fld>
            <a:endParaRPr lang="zh-CN" altLang="en-US"/>
          </a:p>
        </p:txBody>
      </p:sp>
    </p:spTree>
    <p:extLst>
      <p:ext uri="{BB962C8B-B14F-4D97-AF65-F5344CB8AC3E}">
        <p14:creationId xmlns:p14="http://schemas.microsoft.com/office/powerpoint/2010/main" val="443423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10</a:t>
            </a:fld>
            <a:endParaRPr lang="zh-CN" altLang="en-US"/>
          </a:p>
        </p:txBody>
      </p:sp>
    </p:spTree>
    <p:extLst>
      <p:ext uri="{BB962C8B-B14F-4D97-AF65-F5344CB8AC3E}">
        <p14:creationId xmlns:p14="http://schemas.microsoft.com/office/powerpoint/2010/main" val="410500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11</a:t>
            </a:fld>
            <a:endParaRPr lang="zh-CN" altLang="en-US"/>
          </a:p>
        </p:txBody>
      </p:sp>
    </p:spTree>
    <p:extLst>
      <p:ext uri="{BB962C8B-B14F-4D97-AF65-F5344CB8AC3E}">
        <p14:creationId xmlns:p14="http://schemas.microsoft.com/office/powerpoint/2010/main" val="1430823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12</a:t>
            </a:fld>
            <a:endParaRPr lang="zh-CN" altLang="en-US"/>
          </a:p>
        </p:txBody>
      </p:sp>
    </p:spTree>
    <p:extLst>
      <p:ext uri="{BB962C8B-B14F-4D97-AF65-F5344CB8AC3E}">
        <p14:creationId xmlns:p14="http://schemas.microsoft.com/office/powerpoint/2010/main" val="805173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13</a:t>
            </a:fld>
            <a:endParaRPr lang="zh-CN" altLang="en-US"/>
          </a:p>
        </p:txBody>
      </p:sp>
    </p:spTree>
    <p:extLst>
      <p:ext uri="{BB962C8B-B14F-4D97-AF65-F5344CB8AC3E}">
        <p14:creationId xmlns:p14="http://schemas.microsoft.com/office/powerpoint/2010/main" val="424957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14</a:t>
            </a:fld>
            <a:endParaRPr lang="zh-CN" altLang="en-US"/>
          </a:p>
        </p:txBody>
      </p:sp>
    </p:spTree>
    <p:extLst>
      <p:ext uri="{BB962C8B-B14F-4D97-AF65-F5344CB8AC3E}">
        <p14:creationId xmlns:p14="http://schemas.microsoft.com/office/powerpoint/2010/main" val="2422577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15</a:t>
            </a:fld>
            <a:endParaRPr lang="zh-CN" altLang="en-US"/>
          </a:p>
        </p:txBody>
      </p:sp>
    </p:spTree>
    <p:extLst>
      <p:ext uri="{BB962C8B-B14F-4D97-AF65-F5344CB8AC3E}">
        <p14:creationId xmlns:p14="http://schemas.microsoft.com/office/powerpoint/2010/main" val="20698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16</a:t>
            </a:fld>
            <a:endParaRPr lang="zh-CN" altLang="en-US"/>
          </a:p>
        </p:txBody>
      </p:sp>
    </p:spTree>
    <p:extLst>
      <p:ext uri="{BB962C8B-B14F-4D97-AF65-F5344CB8AC3E}">
        <p14:creationId xmlns:p14="http://schemas.microsoft.com/office/powerpoint/2010/main" val="1419971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17</a:t>
            </a:fld>
            <a:endParaRPr lang="zh-CN" altLang="en-US"/>
          </a:p>
        </p:txBody>
      </p:sp>
    </p:spTree>
    <p:extLst>
      <p:ext uri="{BB962C8B-B14F-4D97-AF65-F5344CB8AC3E}">
        <p14:creationId xmlns:p14="http://schemas.microsoft.com/office/powerpoint/2010/main" val="3019601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18</a:t>
            </a:fld>
            <a:endParaRPr lang="zh-CN" altLang="en-US"/>
          </a:p>
        </p:txBody>
      </p:sp>
    </p:spTree>
    <p:extLst>
      <p:ext uri="{BB962C8B-B14F-4D97-AF65-F5344CB8AC3E}">
        <p14:creationId xmlns:p14="http://schemas.microsoft.com/office/powerpoint/2010/main" val="2866373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19</a:t>
            </a:fld>
            <a:endParaRPr lang="zh-CN" altLang="en-US"/>
          </a:p>
        </p:txBody>
      </p:sp>
    </p:spTree>
    <p:extLst>
      <p:ext uri="{BB962C8B-B14F-4D97-AF65-F5344CB8AC3E}">
        <p14:creationId xmlns:p14="http://schemas.microsoft.com/office/powerpoint/2010/main" val="183227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00" dirty="0"/>
          </a:p>
        </p:txBody>
      </p:sp>
      <p:sp>
        <p:nvSpPr>
          <p:cNvPr id="4" name="灯片编号占位符 3"/>
          <p:cNvSpPr>
            <a:spLocks noGrp="1"/>
          </p:cNvSpPr>
          <p:nvPr>
            <p:ph type="sldNum" sz="quarter" idx="10"/>
          </p:nvPr>
        </p:nvSpPr>
        <p:spPr/>
        <p:txBody>
          <a:bodyPr/>
          <a:lstStyle/>
          <a:p>
            <a:fld id="{753972FD-C718-4762-B090-3B238B0AB961}" type="slidenum">
              <a:rPr lang="zh-CN" altLang="en-US" smtClean="0"/>
              <a:t>2</a:t>
            </a:fld>
            <a:endParaRPr lang="zh-CN" altLang="en-US"/>
          </a:p>
        </p:txBody>
      </p:sp>
    </p:spTree>
    <p:extLst>
      <p:ext uri="{BB962C8B-B14F-4D97-AF65-F5344CB8AC3E}">
        <p14:creationId xmlns:p14="http://schemas.microsoft.com/office/powerpoint/2010/main" val="3593993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20</a:t>
            </a:fld>
            <a:endParaRPr lang="zh-CN" altLang="en-US"/>
          </a:p>
        </p:txBody>
      </p:sp>
    </p:spTree>
    <p:extLst>
      <p:ext uri="{BB962C8B-B14F-4D97-AF65-F5344CB8AC3E}">
        <p14:creationId xmlns:p14="http://schemas.microsoft.com/office/powerpoint/2010/main" val="368800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21</a:t>
            </a:fld>
            <a:endParaRPr lang="zh-CN" altLang="en-US"/>
          </a:p>
        </p:txBody>
      </p:sp>
    </p:spTree>
    <p:extLst>
      <p:ext uri="{BB962C8B-B14F-4D97-AF65-F5344CB8AC3E}">
        <p14:creationId xmlns:p14="http://schemas.microsoft.com/office/powerpoint/2010/main" val="3058705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22</a:t>
            </a:fld>
            <a:endParaRPr lang="zh-CN" altLang="en-US"/>
          </a:p>
        </p:txBody>
      </p:sp>
    </p:spTree>
    <p:extLst>
      <p:ext uri="{BB962C8B-B14F-4D97-AF65-F5344CB8AC3E}">
        <p14:creationId xmlns:p14="http://schemas.microsoft.com/office/powerpoint/2010/main" val="1082747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23</a:t>
            </a:fld>
            <a:endParaRPr lang="zh-CN" altLang="en-US"/>
          </a:p>
        </p:txBody>
      </p:sp>
    </p:spTree>
    <p:extLst>
      <p:ext uri="{BB962C8B-B14F-4D97-AF65-F5344CB8AC3E}">
        <p14:creationId xmlns:p14="http://schemas.microsoft.com/office/powerpoint/2010/main" val="1855574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24</a:t>
            </a:fld>
            <a:endParaRPr lang="zh-CN" altLang="en-US"/>
          </a:p>
        </p:txBody>
      </p:sp>
    </p:spTree>
    <p:extLst>
      <p:ext uri="{BB962C8B-B14F-4D97-AF65-F5344CB8AC3E}">
        <p14:creationId xmlns:p14="http://schemas.microsoft.com/office/powerpoint/2010/main" val="979052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25</a:t>
            </a:fld>
            <a:endParaRPr lang="zh-CN" altLang="en-US"/>
          </a:p>
        </p:txBody>
      </p:sp>
    </p:spTree>
    <p:extLst>
      <p:ext uri="{BB962C8B-B14F-4D97-AF65-F5344CB8AC3E}">
        <p14:creationId xmlns:p14="http://schemas.microsoft.com/office/powerpoint/2010/main" val="632414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26</a:t>
            </a:fld>
            <a:endParaRPr lang="zh-CN" altLang="en-US"/>
          </a:p>
        </p:txBody>
      </p:sp>
    </p:spTree>
    <p:extLst>
      <p:ext uri="{BB962C8B-B14F-4D97-AF65-F5344CB8AC3E}">
        <p14:creationId xmlns:p14="http://schemas.microsoft.com/office/powerpoint/2010/main" val="4144199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27</a:t>
            </a:fld>
            <a:endParaRPr lang="zh-CN" altLang="en-US"/>
          </a:p>
        </p:txBody>
      </p:sp>
    </p:spTree>
    <p:extLst>
      <p:ext uri="{BB962C8B-B14F-4D97-AF65-F5344CB8AC3E}">
        <p14:creationId xmlns:p14="http://schemas.microsoft.com/office/powerpoint/2010/main" val="3144328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28</a:t>
            </a:fld>
            <a:endParaRPr lang="zh-CN" altLang="en-US"/>
          </a:p>
        </p:txBody>
      </p:sp>
    </p:spTree>
    <p:extLst>
      <p:ext uri="{BB962C8B-B14F-4D97-AF65-F5344CB8AC3E}">
        <p14:creationId xmlns:p14="http://schemas.microsoft.com/office/powerpoint/2010/main" val="879378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29</a:t>
            </a:fld>
            <a:endParaRPr lang="zh-CN" altLang="en-US"/>
          </a:p>
        </p:txBody>
      </p:sp>
    </p:spTree>
    <p:extLst>
      <p:ext uri="{BB962C8B-B14F-4D97-AF65-F5344CB8AC3E}">
        <p14:creationId xmlns:p14="http://schemas.microsoft.com/office/powerpoint/2010/main" val="349046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a:t>
            </a:fld>
            <a:endParaRPr lang="zh-CN" altLang="en-US"/>
          </a:p>
        </p:txBody>
      </p:sp>
    </p:spTree>
    <p:extLst>
      <p:ext uri="{BB962C8B-B14F-4D97-AF65-F5344CB8AC3E}">
        <p14:creationId xmlns:p14="http://schemas.microsoft.com/office/powerpoint/2010/main" val="1819154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30</a:t>
            </a:fld>
            <a:endParaRPr lang="zh-CN" altLang="en-US"/>
          </a:p>
        </p:txBody>
      </p:sp>
    </p:spTree>
    <p:extLst>
      <p:ext uri="{BB962C8B-B14F-4D97-AF65-F5344CB8AC3E}">
        <p14:creationId xmlns:p14="http://schemas.microsoft.com/office/powerpoint/2010/main" val="3443746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31</a:t>
            </a:fld>
            <a:endParaRPr lang="zh-CN" altLang="en-US"/>
          </a:p>
        </p:txBody>
      </p:sp>
    </p:spTree>
    <p:extLst>
      <p:ext uri="{BB962C8B-B14F-4D97-AF65-F5344CB8AC3E}">
        <p14:creationId xmlns:p14="http://schemas.microsoft.com/office/powerpoint/2010/main" val="3256541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32</a:t>
            </a:fld>
            <a:endParaRPr lang="zh-CN" altLang="en-US"/>
          </a:p>
        </p:txBody>
      </p:sp>
    </p:spTree>
    <p:extLst>
      <p:ext uri="{BB962C8B-B14F-4D97-AF65-F5344CB8AC3E}">
        <p14:creationId xmlns:p14="http://schemas.microsoft.com/office/powerpoint/2010/main" val="1864067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33</a:t>
            </a:fld>
            <a:endParaRPr lang="zh-CN" altLang="en-US"/>
          </a:p>
        </p:txBody>
      </p:sp>
    </p:spTree>
    <p:extLst>
      <p:ext uri="{BB962C8B-B14F-4D97-AF65-F5344CB8AC3E}">
        <p14:creationId xmlns:p14="http://schemas.microsoft.com/office/powerpoint/2010/main" val="3183264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34</a:t>
            </a:fld>
            <a:endParaRPr lang="zh-CN" altLang="en-US"/>
          </a:p>
        </p:txBody>
      </p:sp>
    </p:spTree>
    <p:extLst>
      <p:ext uri="{BB962C8B-B14F-4D97-AF65-F5344CB8AC3E}">
        <p14:creationId xmlns:p14="http://schemas.microsoft.com/office/powerpoint/2010/main" val="3648821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35</a:t>
            </a:fld>
            <a:endParaRPr lang="zh-CN" altLang="en-US"/>
          </a:p>
        </p:txBody>
      </p:sp>
    </p:spTree>
    <p:extLst>
      <p:ext uri="{BB962C8B-B14F-4D97-AF65-F5344CB8AC3E}">
        <p14:creationId xmlns:p14="http://schemas.microsoft.com/office/powerpoint/2010/main" val="792379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36</a:t>
            </a:fld>
            <a:endParaRPr lang="zh-CN" altLang="en-US"/>
          </a:p>
        </p:txBody>
      </p:sp>
    </p:spTree>
    <p:extLst>
      <p:ext uri="{BB962C8B-B14F-4D97-AF65-F5344CB8AC3E}">
        <p14:creationId xmlns:p14="http://schemas.microsoft.com/office/powerpoint/2010/main" val="3807727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37</a:t>
            </a:fld>
            <a:endParaRPr lang="zh-CN" altLang="en-US"/>
          </a:p>
        </p:txBody>
      </p:sp>
    </p:spTree>
    <p:extLst>
      <p:ext uri="{BB962C8B-B14F-4D97-AF65-F5344CB8AC3E}">
        <p14:creationId xmlns:p14="http://schemas.microsoft.com/office/powerpoint/2010/main" val="37397985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38</a:t>
            </a:fld>
            <a:endParaRPr lang="zh-CN" altLang="en-US"/>
          </a:p>
        </p:txBody>
      </p:sp>
    </p:spTree>
    <p:extLst>
      <p:ext uri="{BB962C8B-B14F-4D97-AF65-F5344CB8AC3E}">
        <p14:creationId xmlns:p14="http://schemas.microsoft.com/office/powerpoint/2010/main" val="2181461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39</a:t>
            </a:fld>
            <a:endParaRPr lang="zh-CN" altLang="en-US"/>
          </a:p>
        </p:txBody>
      </p:sp>
    </p:spTree>
    <p:extLst>
      <p:ext uri="{BB962C8B-B14F-4D97-AF65-F5344CB8AC3E}">
        <p14:creationId xmlns:p14="http://schemas.microsoft.com/office/powerpoint/2010/main" val="182901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a:t>
            </a:fld>
            <a:endParaRPr lang="zh-CN" altLang="en-US"/>
          </a:p>
        </p:txBody>
      </p:sp>
    </p:spTree>
    <p:extLst>
      <p:ext uri="{BB962C8B-B14F-4D97-AF65-F5344CB8AC3E}">
        <p14:creationId xmlns:p14="http://schemas.microsoft.com/office/powerpoint/2010/main" val="14347349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40</a:t>
            </a:fld>
            <a:endParaRPr lang="zh-CN" altLang="en-US"/>
          </a:p>
        </p:txBody>
      </p:sp>
    </p:spTree>
    <p:extLst>
      <p:ext uri="{BB962C8B-B14F-4D97-AF65-F5344CB8AC3E}">
        <p14:creationId xmlns:p14="http://schemas.microsoft.com/office/powerpoint/2010/main" val="1200709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41</a:t>
            </a:fld>
            <a:endParaRPr lang="zh-CN" altLang="en-US"/>
          </a:p>
        </p:txBody>
      </p:sp>
    </p:spTree>
    <p:extLst>
      <p:ext uri="{BB962C8B-B14F-4D97-AF65-F5344CB8AC3E}">
        <p14:creationId xmlns:p14="http://schemas.microsoft.com/office/powerpoint/2010/main" val="2519929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42</a:t>
            </a:fld>
            <a:endParaRPr lang="zh-CN" altLang="en-US"/>
          </a:p>
        </p:txBody>
      </p:sp>
    </p:spTree>
    <p:extLst>
      <p:ext uri="{BB962C8B-B14F-4D97-AF65-F5344CB8AC3E}">
        <p14:creationId xmlns:p14="http://schemas.microsoft.com/office/powerpoint/2010/main" val="833005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43</a:t>
            </a:fld>
            <a:endParaRPr lang="zh-CN" altLang="en-US"/>
          </a:p>
        </p:txBody>
      </p:sp>
    </p:spTree>
    <p:extLst>
      <p:ext uri="{BB962C8B-B14F-4D97-AF65-F5344CB8AC3E}">
        <p14:creationId xmlns:p14="http://schemas.microsoft.com/office/powerpoint/2010/main" val="2411772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44</a:t>
            </a:fld>
            <a:endParaRPr lang="zh-CN" altLang="en-US"/>
          </a:p>
        </p:txBody>
      </p:sp>
    </p:spTree>
    <p:extLst>
      <p:ext uri="{BB962C8B-B14F-4D97-AF65-F5344CB8AC3E}">
        <p14:creationId xmlns:p14="http://schemas.microsoft.com/office/powerpoint/2010/main" val="7639145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45</a:t>
            </a:fld>
            <a:endParaRPr lang="zh-CN" altLang="en-US"/>
          </a:p>
        </p:txBody>
      </p:sp>
    </p:spTree>
    <p:extLst>
      <p:ext uri="{BB962C8B-B14F-4D97-AF65-F5344CB8AC3E}">
        <p14:creationId xmlns:p14="http://schemas.microsoft.com/office/powerpoint/2010/main" val="6959257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46</a:t>
            </a:fld>
            <a:endParaRPr lang="zh-CN" altLang="en-US"/>
          </a:p>
        </p:txBody>
      </p:sp>
    </p:spTree>
    <p:extLst>
      <p:ext uri="{BB962C8B-B14F-4D97-AF65-F5344CB8AC3E}">
        <p14:creationId xmlns:p14="http://schemas.microsoft.com/office/powerpoint/2010/main" val="2795152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47</a:t>
            </a:fld>
            <a:endParaRPr lang="zh-CN" altLang="en-US"/>
          </a:p>
        </p:txBody>
      </p:sp>
    </p:spTree>
    <p:extLst>
      <p:ext uri="{BB962C8B-B14F-4D97-AF65-F5344CB8AC3E}">
        <p14:creationId xmlns:p14="http://schemas.microsoft.com/office/powerpoint/2010/main" val="347979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48</a:t>
            </a:fld>
            <a:endParaRPr lang="zh-CN" altLang="en-US"/>
          </a:p>
        </p:txBody>
      </p:sp>
    </p:spTree>
    <p:extLst>
      <p:ext uri="{BB962C8B-B14F-4D97-AF65-F5344CB8AC3E}">
        <p14:creationId xmlns:p14="http://schemas.microsoft.com/office/powerpoint/2010/main" val="9660985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49</a:t>
            </a:fld>
            <a:endParaRPr lang="zh-CN" altLang="en-US"/>
          </a:p>
        </p:txBody>
      </p:sp>
    </p:spTree>
    <p:extLst>
      <p:ext uri="{BB962C8B-B14F-4D97-AF65-F5344CB8AC3E}">
        <p14:creationId xmlns:p14="http://schemas.microsoft.com/office/powerpoint/2010/main" val="321905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5</a:t>
            </a:fld>
            <a:endParaRPr lang="zh-CN" altLang="en-US"/>
          </a:p>
        </p:txBody>
      </p:sp>
    </p:spTree>
    <p:extLst>
      <p:ext uri="{BB962C8B-B14F-4D97-AF65-F5344CB8AC3E}">
        <p14:creationId xmlns:p14="http://schemas.microsoft.com/office/powerpoint/2010/main" val="1563426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6</a:t>
            </a:fld>
            <a:endParaRPr lang="zh-CN" altLang="en-US"/>
          </a:p>
        </p:txBody>
      </p:sp>
    </p:spTree>
    <p:extLst>
      <p:ext uri="{BB962C8B-B14F-4D97-AF65-F5344CB8AC3E}">
        <p14:creationId xmlns:p14="http://schemas.microsoft.com/office/powerpoint/2010/main" val="2065254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7</a:t>
            </a:fld>
            <a:endParaRPr lang="zh-CN" altLang="en-US"/>
          </a:p>
        </p:txBody>
      </p:sp>
    </p:spTree>
    <p:extLst>
      <p:ext uri="{BB962C8B-B14F-4D97-AF65-F5344CB8AC3E}">
        <p14:creationId xmlns:p14="http://schemas.microsoft.com/office/powerpoint/2010/main" val="2925507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8</a:t>
            </a:fld>
            <a:endParaRPr lang="zh-CN" altLang="en-US"/>
          </a:p>
        </p:txBody>
      </p:sp>
    </p:spTree>
    <p:extLst>
      <p:ext uri="{BB962C8B-B14F-4D97-AF65-F5344CB8AC3E}">
        <p14:creationId xmlns:p14="http://schemas.microsoft.com/office/powerpoint/2010/main" val="285601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t>9</a:t>
            </a:fld>
            <a:endParaRPr lang="zh-CN" altLang="en-US"/>
          </a:p>
        </p:txBody>
      </p:sp>
    </p:spTree>
    <p:extLst>
      <p:ext uri="{BB962C8B-B14F-4D97-AF65-F5344CB8AC3E}">
        <p14:creationId xmlns:p14="http://schemas.microsoft.com/office/powerpoint/2010/main" val="111766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22"/>
            <a:ext cx="10361851" cy="1470366"/>
          </a:xfrm>
        </p:spPr>
        <p:txBody>
          <a:bodyPr/>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0274" indent="0" algn="ctr">
              <a:buNone/>
              <a:defRPr>
                <a:solidFill>
                  <a:schemeClr val="tx1">
                    <a:tint val="75000"/>
                  </a:schemeClr>
                </a:solidFill>
              </a:defRPr>
            </a:lvl2pPr>
            <a:lvl3pPr marL="1080550" indent="0" algn="ctr">
              <a:buNone/>
              <a:defRPr>
                <a:solidFill>
                  <a:schemeClr val="tx1">
                    <a:tint val="75000"/>
                  </a:schemeClr>
                </a:solidFill>
              </a:defRPr>
            </a:lvl3pPr>
            <a:lvl4pPr marL="1620825" indent="0" algn="ctr">
              <a:buNone/>
              <a:defRPr>
                <a:solidFill>
                  <a:schemeClr val="tx1">
                    <a:tint val="75000"/>
                  </a:schemeClr>
                </a:solidFill>
              </a:defRPr>
            </a:lvl4pPr>
            <a:lvl5pPr marL="2161099" indent="0" algn="ctr">
              <a:buNone/>
              <a:defRPr>
                <a:solidFill>
                  <a:schemeClr val="tx1">
                    <a:tint val="75000"/>
                  </a:schemeClr>
                </a:solidFill>
              </a:defRPr>
            </a:lvl5pPr>
            <a:lvl6pPr marL="2701375" indent="0" algn="ctr">
              <a:buNone/>
              <a:defRPr>
                <a:solidFill>
                  <a:schemeClr val="tx1">
                    <a:tint val="75000"/>
                  </a:schemeClr>
                </a:solidFill>
              </a:defRPr>
            </a:lvl6pPr>
            <a:lvl7pPr marL="3241650" indent="0" algn="ctr">
              <a:buNone/>
              <a:defRPr>
                <a:solidFill>
                  <a:schemeClr val="tx1">
                    <a:tint val="75000"/>
                  </a:schemeClr>
                </a:solidFill>
              </a:defRPr>
            </a:lvl7pPr>
            <a:lvl8pPr marL="3781925" indent="0" algn="ctr">
              <a:buNone/>
              <a:defRPr>
                <a:solidFill>
                  <a:schemeClr val="tx1">
                    <a:tint val="75000"/>
                  </a:schemeClr>
                </a:solidFill>
              </a:defRPr>
            </a:lvl8pPr>
            <a:lvl9pPr marL="43222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D2562CF-84C2-4DC5-9A09-652CDCC7B713}"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AD371F-6295-4F8C-86F4-4B7EA72236F5}" type="slidenum">
              <a:rPr lang="zh-CN" altLang="en-US"/>
              <a:pPr>
                <a:defRPr/>
              </a:pPr>
              <a:t>‹#›</a:t>
            </a:fld>
            <a:endParaRPr lang="zh-CN" altLang="en-US"/>
          </a:p>
        </p:txBody>
      </p:sp>
    </p:spTree>
    <p:extLst>
      <p:ext uri="{BB962C8B-B14F-4D97-AF65-F5344CB8AC3E}">
        <p14:creationId xmlns:p14="http://schemas.microsoft.com/office/powerpoint/2010/main" val="3801512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4"/>
            <a:ext cx="7314248" cy="566871"/>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406" y="612916"/>
            <a:ext cx="7314248" cy="4115753"/>
          </a:xfrm>
        </p:spPr>
        <p:txBody>
          <a:bodyPr rtlCol="0">
            <a:normAutofit/>
          </a:bodyPr>
          <a:lstStyle>
            <a:lvl1pPr marL="0" indent="0">
              <a:buNone/>
              <a:defRPr sz="3700"/>
            </a:lvl1pPr>
            <a:lvl2pPr marL="540274" indent="0">
              <a:buNone/>
              <a:defRPr sz="3300"/>
            </a:lvl2pPr>
            <a:lvl3pPr marL="1080550" indent="0">
              <a:buNone/>
              <a:defRPr sz="2800"/>
            </a:lvl3pPr>
            <a:lvl4pPr marL="1620825" indent="0">
              <a:buNone/>
              <a:defRPr sz="2400"/>
            </a:lvl4pPr>
            <a:lvl5pPr marL="2161099" indent="0">
              <a:buNone/>
              <a:defRPr sz="2400"/>
            </a:lvl5pPr>
            <a:lvl6pPr marL="2701375" indent="0">
              <a:buNone/>
              <a:defRPr sz="2400"/>
            </a:lvl6pPr>
            <a:lvl7pPr marL="3241650" indent="0">
              <a:buNone/>
              <a:defRPr sz="2400"/>
            </a:lvl7pPr>
            <a:lvl8pPr marL="3781925" indent="0">
              <a:buNone/>
              <a:defRPr sz="2400"/>
            </a:lvl8pPr>
            <a:lvl9pPr marL="4322200" indent="0">
              <a:buNone/>
              <a:defRPr sz="2400"/>
            </a:lvl9pPr>
          </a:lstStyle>
          <a:p>
            <a:pPr lvl="0"/>
            <a:endParaRPr lang="zh-CN" altLang="en-US" noProof="0"/>
          </a:p>
        </p:txBody>
      </p:sp>
      <p:sp>
        <p:nvSpPr>
          <p:cNvPr id="4" name="文本占位符 3"/>
          <p:cNvSpPr>
            <a:spLocks noGrp="1"/>
          </p:cNvSpPr>
          <p:nvPr>
            <p:ph type="body" sz="half" idx="2"/>
          </p:nvPr>
        </p:nvSpPr>
        <p:spPr>
          <a:xfrm>
            <a:off x="2389406" y="5368584"/>
            <a:ext cx="7314248" cy="805049"/>
          </a:xfrm>
        </p:spPr>
        <p:txBody>
          <a:bodyPr/>
          <a:lstStyle>
            <a:lvl1pPr marL="0" indent="0">
              <a:buNone/>
              <a:defRPr sz="1600"/>
            </a:lvl1pPr>
            <a:lvl2pPr marL="540274" indent="0">
              <a:buNone/>
              <a:defRPr sz="1500"/>
            </a:lvl2pPr>
            <a:lvl3pPr marL="1080550" indent="0">
              <a:buNone/>
              <a:defRPr sz="1200"/>
            </a:lvl3pPr>
            <a:lvl4pPr marL="1620825" indent="0">
              <a:buNone/>
              <a:defRPr sz="1100"/>
            </a:lvl4pPr>
            <a:lvl5pPr marL="2161099" indent="0">
              <a:buNone/>
              <a:defRPr sz="1100"/>
            </a:lvl5pPr>
            <a:lvl6pPr marL="2701375" indent="0">
              <a:buNone/>
              <a:defRPr sz="1100"/>
            </a:lvl6pPr>
            <a:lvl7pPr marL="3241650" indent="0">
              <a:buNone/>
              <a:defRPr sz="1100"/>
            </a:lvl7pPr>
            <a:lvl8pPr marL="3781925" indent="0">
              <a:buNone/>
              <a:defRPr sz="1100"/>
            </a:lvl8pPr>
            <a:lvl9pPr marL="4322200" indent="0">
              <a:buNone/>
              <a:defRPr sz="11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F2D304-1B61-445C-8125-67B385A3BF8C}" type="datetimeFigureOut">
              <a:rPr lang="zh-CN" altLang="en-US"/>
              <a:pPr>
                <a:defRPr/>
              </a:pPr>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DDF4EAD-00C8-4F1C-9612-725F977C20AE}" type="slidenum">
              <a:rPr lang="zh-CN" altLang="en-US"/>
              <a:pPr>
                <a:defRPr/>
              </a:pPr>
              <a:t>‹#›</a:t>
            </a:fld>
            <a:endParaRPr lang="zh-CN" altLang="en-US"/>
          </a:p>
        </p:txBody>
      </p:sp>
    </p:spTree>
    <p:extLst>
      <p:ext uri="{BB962C8B-B14F-4D97-AF65-F5344CB8AC3E}">
        <p14:creationId xmlns:p14="http://schemas.microsoft.com/office/powerpoint/2010/main" val="2741526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75B4482-745C-444A-B7A2-C5F796208378}"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8D2ABAB-8F9D-4B44-B387-F2985D44B20B}" type="slidenum">
              <a:rPr lang="zh-CN" altLang="en-US"/>
              <a:pPr>
                <a:defRPr/>
              </a:pPr>
              <a:t>‹#›</a:t>
            </a:fld>
            <a:endParaRPr lang="zh-CN" altLang="en-US"/>
          </a:p>
        </p:txBody>
      </p:sp>
    </p:spTree>
    <p:extLst>
      <p:ext uri="{BB962C8B-B14F-4D97-AF65-F5344CB8AC3E}">
        <p14:creationId xmlns:p14="http://schemas.microsoft.com/office/powerpoint/2010/main" val="5070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4"/>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4"/>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1302D59-3269-4CF3-A995-124B870F16AE}"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F8E906F-AF9F-45B5-A20E-91D344384210}" type="slidenum">
              <a:rPr lang="zh-CN" altLang="en-US"/>
              <a:pPr>
                <a:defRPr/>
              </a:pPr>
              <a:t>‹#›</a:t>
            </a:fld>
            <a:endParaRPr lang="zh-CN" altLang="en-US"/>
          </a:p>
        </p:txBody>
      </p:sp>
    </p:spTree>
    <p:extLst>
      <p:ext uri="{BB962C8B-B14F-4D97-AF65-F5344CB8AC3E}">
        <p14:creationId xmlns:p14="http://schemas.microsoft.com/office/powerpoint/2010/main" val="3296191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340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BDB806-C853-4A3E-BD7E-3BE65D30BF85}"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FE0DF45-DA80-48EF-9BED-B825FE64EE9C}" type="slidenum">
              <a:rPr lang="zh-CN" altLang="en-US"/>
              <a:pPr>
                <a:defRPr/>
              </a:pPr>
              <a:t>‹#›</a:t>
            </a:fld>
            <a:endParaRPr lang="zh-CN" altLang="en-US"/>
          </a:p>
        </p:txBody>
      </p:sp>
    </p:spTree>
    <p:extLst>
      <p:ext uri="{BB962C8B-B14F-4D97-AF65-F5344CB8AC3E}">
        <p14:creationId xmlns:p14="http://schemas.microsoft.com/office/powerpoint/2010/main" val="2153387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4"/>
            <a:ext cx="10361851" cy="1362391"/>
          </a:xfrm>
        </p:spPr>
        <p:txBody>
          <a:bodyPr anchor="t"/>
          <a:lstStyle>
            <a:lvl1pPr algn="l">
              <a:defRPr sz="47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400">
                <a:solidFill>
                  <a:schemeClr val="tx1">
                    <a:tint val="75000"/>
                  </a:schemeClr>
                </a:solidFill>
              </a:defRPr>
            </a:lvl1pPr>
            <a:lvl2pPr marL="540274" indent="0">
              <a:buNone/>
              <a:defRPr sz="2100">
                <a:solidFill>
                  <a:schemeClr val="tx1">
                    <a:tint val="75000"/>
                  </a:schemeClr>
                </a:solidFill>
              </a:defRPr>
            </a:lvl2pPr>
            <a:lvl3pPr marL="1080550" indent="0">
              <a:buNone/>
              <a:defRPr sz="1900">
                <a:solidFill>
                  <a:schemeClr val="tx1">
                    <a:tint val="75000"/>
                  </a:schemeClr>
                </a:solidFill>
              </a:defRPr>
            </a:lvl3pPr>
            <a:lvl4pPr marL="1620825" indent="0">
              <a:buNone/>
              <a:defRPr sz="1600">
                <a:solidFill>
                  <a:schemeClr val="tx1">
                    <a:tint val="75000"/>
                  </a:schemeClr>
                </a:solidFill>
              </a:defRPr>
            </a:lvl4pPr>
            <a:lvl5pPr marL="2161099" indent="0">
              <a:buNone/>
              <a:defRPr sz="1600">
                <a:solidFill>
                  <a:schemeClr val="tx1">
                    <a:tint val="75000"/>
                  </a:schemeClr>
                </a:solidFill>
              </a:defRPr>
            </a:lvl5pPr>
            <a:lvl6pPr marL="2701375" indent="0">
              <a:buNone/>
              <a:defRPr sz="1600">
                <a:solidFill>
                  <a:schemeClr val="tx1">
                    <a:tint val="75000"/>
                  </a:schemeClr>
                </a:solidFill>
              </a:defRPr>
            </a:lvl6pPr>
            <a:lvl7pPr marL="3241650" indent="0">
              <a:buNone/>
              <a:defRPr sz="1600">
                <a:solidFill>
                  <a:schemeClr val="tx1">
                    <a:tint val="75000"/>
                  </a:schemeClr>
                </a:solidFill>
              </a:defRPr>
            </a:lvl7pPr>
            <a:lvl8pPr marL="3781925" indent="0">
              <a:buNone/>
              <a:defRPr sz="1600">
                <a:solidFill>
                  <a:schemeClr val="tx1">
                    <a:tint val="75000"/>
                  </a:schemeClr>
                </a:solidFill>
              </a:defRPr>
            </a:lvl8pPr>
            <a:lvl9pPr marL="43222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2D6DF6E-6F28-40AE-8856-B4B11770D7DC}"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93FC3E-C7EB-4A11-9545-390B97ADFF68}" type="slidenum">
              <a:rPr lang="zh-CN" altLang="en-US"/>
              <a:pPr>
                <a:defRPr/>
              </a:pPr>
              <a:t>‹#›</a:t>
            </a:fld>
            <a:endParaRPr lang="zh-CN" altLang="en-US"/>
          </a:p>
        </p:txBody>
      </p:sp>
    </p:spTree>
    <p:extLst>
      <p:ext uri="{BB962C8B-B14F-4D97-AF65-F5344CB8AC3E}">
        <p14:creationId xmlns:p14="http://schemas.microsoft.com/office/powerpoint/2010/main" val="1633100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3"/>
            <a:ext cx="5384099" cy="4527011"/>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3"/>
            <a:ext cx="5384099" cy="4527011"/>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2AF2D6D-C3FB-423E-AC11-943E9D7971B8}" type="datetimeFigureOut">
              <a:rPr lang="zh-CN" altLang="en-US"/>
              <a:pPr>
                <a:defRPr/>
              </a:pPr>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88D8C7-B959-4711-80B0-2FEE46D8924D}" type="slidenum">
              <a:rPr lang="zh-CN" altLang="en-US"/>
              <a:pPr>
                <a:defRPr/>
              </a:pPr>
              <a:t>‹#›</a:t>
            </a:fld>
            <a:endParaRPr lang="zh-CN" altLang="en-US"/>
          </a:p>
        </p:txBody>
      </p:sp>
    </p:spTree>
    <p:extLst>
      <p:ext uri="{BB962C8B-B14F-4D97-AF65-F5344CB8AC3E}">
        <p14:creationId xmlns:p14="http://schemas.microsoft.com/office/powerpoint/2010/main" val="385647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70"/>
            <a:ext cx="5386216" cy="639911"/>
          </a:xfrm>
        </p:spPr>
        <p:txBody>
          <a:bodyPr anchor="b"/>
          <a:lstStyle>
            <a:lvl1pPr marL="0" indent="0">
              <a:buNone/>
              <a:defRPr sz="2800" b="1"/>
            </a:lvl1pPr>
            <a:lvl2pPr marL="540274" indent="0">
              <a:buNone/>
              <a:defRPr sz="2400" b="1"/>
            </a:lvl2pPr>
            <a:lvl3pPr marL="1080550" indent="0">
              <a:buNone/>
              <a:defRPr sz="2100" b="1"/>
            </a:lvl3pPr>
            <a:lvl4pPr marL="1620825" indent="0">
              <a:buNone/>
              <a:defRPr sz="1900" b="1"/>
            </a:lvl4pPr>
            <a:lvl5pPr marL="2161099" indent="0">
              <a:buNone/>
              <a:defRPr sz="1900" b="1"/>
            </a:lvl5pPr>
            <a:lvl6pPr marL="2701375" indent="0">
              <a:buNone/>
              <a:defRPr sz="1900" b="1"/>
            </a:lvl6pPr>
            <a:lvl7pPr marL="3241650" indent="0">
              <a:buNone/>
              <a:defRPr sz="1900" b="1"/>
            </a:lvl7pPr>
            <a:lvl8pPr marL="3781925" indent="0">
              <a:buNone/>
              <a:defRPr sz="1900" b="1"/>
            </a:lvl8pPr>
            <a:lvl9pPr marL="4322200"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6" y="1535470"/>
            <a:ext cx="5388332" cy="639911"/>
          </a:xfrm>
        </p:spPr>
        <p:txBody>
          <a:bodyPr anchor="b"/>
          <a:lstStyle>
            <a:lvl1pPr marL="0" indent="0">
              <a:buNone/>
              <a:defRPr sz="2800" b="1"/>
            </a:lvl1pPr>
            <a:lvl2pPr marL="540274" indent="0">
              <a:buNone/>
              <a:defRPr sz="2400" b="1"/>
            </a:lvl2pPr>
            <a:lvl3pPr marL="1080550" indent="0">
              <a:buNone/>
              <a:defRPr sz="2100" b="1"/>
            </a:lvl3pPr>
            <a:lvl4pPr marL="1620825" indent="0">
              <a:buNone/>
              <a:defRPr sz="1900" b="1"/>
            </a:lvl4pPr>
            <a:lvl5pPr marL="2161099" indent="0">
              <a:buNone/>
              <a:defRPr sz="1900" b="1"/>
            </a:lvl5pPr>
            <a:lvl6pPr marL="2701375" indent="0">
              <a:buNone/>
              <a:defRPr sz="1900" b="1"/>
            </a:lvl6pPr>
            <a:lvl7pPr marL="3241650" indent="0">
              <a:buNone/>
              <a:defRPr sz="1900" b="1"/>
            </a:lvl7pPr>
            <a:lvl8pPr marL="3781925" indent="0">
              <a:buNone/>
              <a:defRPr sz="1900" b="1"/>
            </a:lvl8pPr>
            <a:lvl9pPr marL="4322200"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92566" y="2175378"/>
            <a:ext cx="5388332" cy="3952203"/>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44294F0-8D4F-4292-864A-10B240A60BC8}" type="datetimeFigureOut">
              <a:rPr lang="zh-CN" altLang="en-US"/>
              <a:pPr>
                <a:defRPr/>
              </a:pPr>
              <a:t>2024/4/1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B5BD3D3-2F85-45A7-9CE8-5CBE41B74ABC}" type="slidenum">
              <a:rPr lang="zh-CN" altLang="en-US"/>
              <a:pPr>
                <a:defRPr/>
              </a:pPr>
              <a:t>‹#›</a:t>
            </a:fld>
            <a:endParaRPr lang="zh-CN" altLang="en-US"/>
          </a:p>
        </p:txBody>
      </p:sp>
    </p:spTree>
    <p:extLst>
      <p:ext uri="{BB962C8B-B14F-4D97-AF65-F5344CB8AC3E}">
        <p14:creationId xmlns:p14="http://schemas.microsoft.com/office/powerpoint/2010/main" val="2958506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3EF52EA-E3C2-4B20-8C96-C16EE7C31C87}" type="datetimeFigureOut">
              <a:rPr lang="zh-CN" altLang="en-US"/>
              <a:pPr>
                <a:defRPr/>
              </a:pPr>
              <a:t>2024/4/1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B01AAEC-1AB2-4FA3-B088-AC455504452D}" type="slidenum">
              <a:rPr lang="zh-CN" altLang="en-US"/>
              <a:pPr>
                <a:defRPr/>
              </a:pPr>
              <a:t>‹#›</a:t>
            </a:fld>
            <a:endParaRPr lang="zh-CN" altLang="en-US"/>
          </a:p>
        </p:txBody>
      </p:sp>
    </p:spTree>
    <p:extLst>
      <p:ext uri="{BB962C8B-B14F-4D97-AF65-F5344CB8AC3E}">
        <p14:creationId xmlns:p14="http://schemas.microsoft.com/office/powerpoint/2010/main" val="430092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89D33EE-5B92-4CD8-8982-F340FF25C829}" type="datetimeFigureOut">
              <a:rPr lang="zh-CN" altLang="en-US"/>
              <a:pPr>
                <a:defRPr/>
              </a:pPr>
              <a:t>2024/4/1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88A3D1D-B255-4449-9BDF-42DFEE7B1DC6}" type="slidenum">
              <a:rPr lang="zh-CN" altLang="en-US"/>
              <a:pPr>
                <a:defRPr/>
              </a:pPr>
              <a:t>‹#›</a:t>
            </a:fld>
            <a:endParaRPr lang="zh-CN" altLang="en-US"/>
          </a:p>
        </p:txBody>
      </p:sp>
    </p:spTree>
    <p:extLst>
      <p:ext uri="{BB962C8B-B14F-4D97-AF65-F5344CB8AC3E}">
        <p14:creationId xmlns:p14="http://schemas.microsoft.com/office/powerpoint/2010/main" val="359010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89D33EE-5B92-4CD8-8982-F340FF25C829}" type="datetimeFigureOut">
              <a:rPr lang="zh-CN" altLang="en-US"/>
              <a:pPr>
                <a:defRPr/>
              </a:pPr>
              <a:t>2024/4/1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88A3D1D-B255-4449-9BDF-42DFEE7B1DC6}" type="slidenum">
              <a:rPr lang="zh-CN" altLang="en-US"/>
              <a:pPr>
                <a:defRPr/>
              </a:pPr>
              <a:t>‹#›</a:t>
            </a:fld>
            <a:endParaRPr lang="zh-CN" altLang="en-US"/>
          </a:p>
        </p:txBody>
      </p:sp>
    </p:spTree>
    <p:extLst>
      <p:ext uri="{BB962C8B-B14F-4D97-AF65-F5344CB8AC3E}">
        <p14:creationId xmlns:p14="http://schemas.microsoft.com/office/powerpoint/2010/main" val="1775787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7" y="273114"/>
            <a:ext cx="4010562" cy="1162320"/>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6114" y="273116"/>
            <a:ext cx="6814779" cy="5854469"/>
          </a:xfrm>
        </p:spPr>
        <p:txBody>
          <a:bodyPr/>
          <a:lstStyle>
            <a:lvl1pPr>
              <a:defRPr sz="3700"/>
            </a:lvl1pPr>
            <a:lvl2pPr>
              <a:defRPr sz="3300"/>
            </a:lvl2pPr>
            <a:lvl3pPr>
              <a:defRPr sz="28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7" y="1435437"/>
            <a:ext cx="4010562" cy="4692149"/>
          </a:xfrm>
        </p:spPr>
        <p:txBody>
          <a:bodyPr/>
          <a:lstStyle>
            <a:lvl1pPr marL="0" indent="0">
              <a:buNone/>
              <a:defRPr sz="1600"/>
            </a:lvl1pPr>
            <a:lvl2pPr marL="540274" indent="0">
              <a:buNone/>
              <a:defRPr sz="1500"/>
            </a:lvl2pPr>
            <a:lvl3pPr marL="1080550" indent="0">
              <a:buNone/>
              <a:defRPr sz="1200"/>
            </a:lvl3pPr>
            <a:lvl4pPr marL="1620825" indent="0">
              <a:buNone/>
              <a:defRPr sz="1100"/>
            </a:lvl4pPr>
            <a:lvl5pPr marL="2161099" indent="0">
              <a:buNone/>
              <a:defRPr sz="1100"/>
            </a:lvl5pPr>
            <a:lvl6pPr marL="2701375" indent="0">
              <a:buNone/>
              <a:defRPr sz="1100"/>
            </a:lvl6pPr>
            <a:lvl7pPr marL="3241650" indent="0">
              <a:buNone/>
              <a:defRPr sz="1100"/>
            </a:lvl7pPr>
            <a:lvl8pPr marL="3781925" indent="0">
              <a:buNone/>
              <a:defRPr sz="1100"/>
            </a:lvl8pPr>
            <a:lvl9pPr marL="4322200" indent="0">
              <a:buNone/>
              <a:defRPr sz="11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0F39C9-9B38-4976-AD9B-000088FF3339}" type="datetimeFigureOut">
              <a:rPr lang="zh-CN" altLang="en-US"/>
              <a:pPr>
                <a:defRPr/>
              </a:pPr>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ACFE0C-EDA0-49F9-99E0-FC8F24E734E6}" type="slidenum">
              <a:rPr lang="zh-CN" altLang="en-US"/>
              <a:pPr>
                <a:defRPr/>
              </a:pPr>
              <a:t>‹#›</a:t>
            </a:fld>
            <a:endParaRPr lang="zh-CN" altLang="en-US"/>
          </a:p>
        </p:txBody>
      </p:sp>
    </p:spTree>
    <p:extLst>
      <p:ext uri="{BB962C8B-B14F-4D97-AF65-F5344CB8AC3E}">
        <p14:creationId xmlns:p14="http://schemas.microsoft.com/office/powerpoint/2010/main" val="131512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521" y="274702"/>
            <a:ext cx="10971372" cy="114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55" tIns="54028" rIns="108055" bIns="5402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09521" y="1600570"/>
            <a:ext cx="10971372" cy="452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55" tIns="54028" rIns="108055" bIns="5402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4"/>
            <a:ext cx="2844430" cy="365210"/>
          </a:xfrm>
          <a:prstGeom prst="rect">
            <a:avLst/>
          </a:prstGeom>
        </p:spPr>
        <p:txBody>
          <a:bodyPr vert="horz" lIns="108055" tIns="54028" rIns="108055" bIns="54028" rtlCol="0" anchor="ctr"/>
          <a:lstStyle>
            <a:lvl1pPr algn="l" fontAlgn="auto">
              <a:spcBef>
                <a:spcPts val="0"/>
              </a:spcBef>
              <a:spcAft>
                <a:spcPts val="0"/>
              </a:spcAft>
              <a:defRPr sz="1500" smtClean="0">
                <a:solidFill>
                  <a:schemeClr val="tx1">
                    <a:tint val="75000"/>
                  </a:schemeClr>
                </a:solidFill>
                <a:latin typeface="+mn-lt"/>
                <a:ea typeface="+mn-ea"/>
              </a:defRPr>
            </a:lvl1pPr>
          </a:lstStyle>
          <a:p>
            <a:pPr>
              <a:defRPr/>
            </a:pPr>
            <a:fld id="{A4559B22-674E-4673-A0BA-A1202FF2D3F7}" type="datetimeFigureOut">
              <a:rPr lang="zh-CN" altLang="en-US"/>
              <a:pPr>
                <a:defRPr/>
              </a:pPr>
              <a:t>2024/4/1</a:t>
            </a:fld>
            <a:endParaRPr lang="zh-CN" altLang="en-US"/>
          </a:p>
        </p:txBody>
      </p:sp>
      <p:sp>
        <p:nvSpPr>
          <p:cNvPr id="5" name="页脚占位符 4"/>
          <p:cNvSpPr>
            <a:spLocks noGrp="1"/>
          </p:cNvSpPr>
          <p:nvPr>
            <p:ph type="ftr" sz="quarter" idx="3"/>
          </p:nvPr>
        </p:nvSpPr>
        <p:spPr>
          <a:xfrm>
            <a:off x="4165058" y="6357824"/>
            <a:ext cx="3860297" cy="365210"/>
          </a:xfrm>
          <a:prstGeom prst="rect">
            <a:avLst/>
          </a:prstGeom>
        </p:spPr>
        <p:txBody>
          <a:bodyPr vert="horz" lIns="108055" tIns="54028" rIns="108055" bIns="54028" rtlCol="0" anchor="ctr"/>
          <a:lstStyle>
            <a:lvl1pPr algn="ctr" fontAlgn="auto">
              <a:spcBef>
                <a:spcPts val="0"/>
              </a:spcBef>
              <a:spcAft>
                <a:spcPts val="0"/>
              </a:spcAft>
              <a:defRPr sz="15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6463" y="6357824"/>
            <a:ext cx="2844430" cy="365210"/>
          </a:xfrm>
          <a:prstGeom prst="rect">
            <a:avLst/>
          </a:prstGeom>
        </p:spPr>
        <p:txBody>
          <a:bodyPr vert="horz" lIns="108055" tIns="54028" rIns="108055" bIns="54028" rtlCol="0" anchor="ctr"/>
          <a:lstStyle>
            <a:lvl1pPr algn="r" fontAlgn="auto">
              <a:spcBef>
                <a:spcPts val="0"/>
              </a:spcBef>
              <a:spcAft>
                <a:spcPts val="0"/>
              </a:spcAft>
              <a:defRPr sz="1500" smtClean="0">
                <a:solidFill>
                  <a:schemeClr val="tx1">
                    <a:tint val="75000"/>
                  </a:schemeClr>
                </a:solidFill>
                <a:latin typeface="+mn-lt"/>
                <a:ea typeface="+mn-ea"/>
              </a:defRPr>
            </a:lvl1pPr>
          </a:lstStyle>
          <a:p>
            <a:pPr>
              <a:defRPr/>
            </a:pPr>
            <a:fld id="{423FCA13-DE7D-41AD-AF0C-3C4A1D8213C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xStyles>
    <p:titleStyle>
      <a:lvl1pPr algn="ctr" rtl="0" fontAlgn="base">
        <a:spcBef>
          <a:spcPct val="0"/>
        </a:spcBef>
        <a:spcAft>
          <a:spcPct val="0"/>
        </a:spcAft>
        <a:defRPr sz="5200" kern="1200">
          <a:solidFill>
            <a:schemeClr val="tx1"/>
          </a:solidFill>
          <a:latin typeface="+mj-lt"/>
          <a:ea typeface="+mj-ea"/>
          <a:cs typeface="+mj-cs"/>
        </a:defRPr>
      </a:lvl1pPr>
      <a:lvl2pPr algn="ctr" rtl="0" fontAlgn="base">
        <a:spcBef>
          <a:spcPct val="0"/>
        </a:spcBef>
        <a:spcAft>
          <a:spcPct val="0"/>
        </a:spcAft>
        <a:defRPr sz="5200">
          <a:solidFill>
            <a:schemeClr val="tx1"/>
          </a:solidFill>
          <a:latin typeface="Calibri" pitchFamily="34" charset="0"/>
          <a:ea typeface="宋体" pitchFamily="2" charset="-122"/>
        </a:defRPr>
      </a:lvl2pPr>
      <a:lvl3pPr algn="ctr" rtl="0" fontAlgn="base">
        <a:spcBef>
          <a:spcPct val="0"/>
        </a:spcBef>
        <a:spcAft>
          <a:spcPct val="0"/>
        </a:spcAft>
        <a:defRPr sz="5200">
          <a:solidFill>
            <a:schemeClr val="tx1"/>
          </a:solidFill>
          <a:latin typeface="Calibri" pitchFamily="34" charset="0"/>
          <a:ea typeface="宋体" pitchFamily="2" charset="-122"/>
        </a:defRPr>
      </a:lvl3pPr>
      <a:lvl4pPr algn="ctr" rtl="0" fontAlgn="base">
        <a:spcBef>
          <a:spcPct val="0"/>
        </a:spcBef>
        <a:spcAft>
          <a:spcPct val="0"/>
        </a:spcAft>
        <a:defRPr sz="5200">
          <a:solidFill>
            <a:schemeClr val="tx1"/>
          </a:solidFill>
          <a:latin typeface="Calibri" pitchFamily="34" charset="0"/>
          <a:ea typeface="宋体" pitchFamily="2" charset="-122"/>
        </a:defRPr>
      </a:lvl4pPr>
      <a:lvl5pPr algn="ctr" rtl="0" fontAlgn="base">
        <a:spcBef>
          <a:spcPct val="0"/>
        </a:spcBef>
        <a:spcAft>
          <a:spcPct val="0"/>
        </a:spcAft>
        <a:defRPr sz="5200">
          <a:solidFill>
            <a:schemeClr val="tx1"/>
          </a:solidFill>
          <a:latin typeface="Calibri" pitchFamily="34" charset="0"/>
          <a:ea typeface="宋体" pitchFamily="2" charset="-122"/>
        </a:defRPr>
      </a:lvl5pPr>
      <a:lvl6pPr marL="540274" algn="ctr" rtl="0" fontAlgn="base">
        <a:spcBef>
          <a:spcPct val="0"/>
        </a:spcBef>
        <a:spcAft>
          <a:spcPct val="0"/>
        </a:spcAft>
        <a:defRPr sz="5200">
          <a:solidFill>
            <a:schemeClr val="tx1"/>
          </a:solidFill>
          <a:latin typeface="Calibri" pitchFamily="34" charset="0"/>
          <a:ea typeface="宋体" pitchFamily="2" charset="-122"/>
        </a:defRPr>
      </a:lvl6pPr>
      <a:lvl7pPr marL="1080550" algn="ctr" rtl="0" fontAlgn="base">
        <a:spcBef>
          <a:spcPct val="0"/>
        </a:spcBef>
        <a:spcAft>
          <a:spcPct val="0"/>
        </a:spcAft>
        <a:defRPr sz="5200">
          <a:solidFill>
            <a:schemeClr val="tx1"/>
          </a:solidFill>
          <a:latin typeface="Calibri" pitchFamily="34" charset="0"/>
          <a:ea typeface="宋体" pitchFamily="2" charset="-122"/>
        </a:defRPr>
      </a:lvl7pPr>
      <a:lvl8pPr marL="1620825" algn="ctr" rtl="0" fontAlgn="base">
        <a:spcBef>
          <a:spcPct val="0"/>
        </a:spcBef>
        <a:spcAft>
          <a:spcPct val="0"/>
        </a:spcAft>
        <a:defRPr sz="5200">
          <a:solidFill>
            <a:schemeClr val="tx1"/>
          </a:solidFill>
          <a:latin typeface="Calibri" pitchFamily="34" charset="0"/>
          <a:ea typeface="宋体" pitchFamily="2" charset="-122"/>
        </a:defRPr>
      </a:lvl8pPr>
      <a:lvl9pPr marL="2161099" algn="ctr" rtl="0" fontAlgn="base">
        <a:spcBef>
          <a:spcPct val="0"/>
        </a:spcBef>
        <a:spcAft>
          <a:spcPct val="0"/>
        </a:spcAft>
        <a:defRPr sz="5200">
          <a:solidFill>
            <a:schemeClr val="tx1"/>
          </a:solidFill>
          <a:latin typeface="Calibri" pitchFamily="34" charset="0"/>
          <a:ea typeface="宋体" pitchFamily="2" charset="-122"/>
        </a:defRPr>
      </a:lvl9pPr>
    </p:titleStyle>
    <p:bodyStyle>
      <a:lvl1pPr marL="405206" indent="-405206" algn="l" rtl="0" fontAlgn="base">
        <a:spcBef>
          <a:spcPct val="20000"/>
        </a:spcBef>
        <a:spcAft>
          <a:spcPct val="0"/>
        </a:spcAft>
        <a:buFont typeface="Arial" pitchFamily="34" charset="0"/>
        <a:buChar char="•"/>
        <a:defRPr sz="3700" kern="1200">
          <a:solidFill>
            <a:schemeClr val="tx1"/>
          </a:solidFill>
          <a:latin typeface="+mn-lt"/>
          <a:ea typeface="+mn-ea"/>
          <a:cs typeface="+mn-cs"/>
        </a:defRPr>
      </a:lvl1pPr>
      <a:lvl2pPr marL="877947" indent="-337672" algn="l" rtl="0" fontAlgn="base">
        <a:spcBef>
          <a:spcPct val="20000"/>
        </a:spcBef>
        <a:spcAft>
          <a:spcPct val="0"/>
        </a:spcAft>
        <a:buFont typeface="Arial" pitchFamily="34" charset="0"/>
        <a:buChar char="–"/>
        <a:defRPr sz="3300" kern="1200">
          <a:solidFill>
            <a:schemeClr val="tx1"/>
          </a:solidFill>
          <a:latin typeface="+mn-lt"/>
          <a:ea typeface="+mn-ea"/>
          <a:cs typeface="+mn-cs"/>
        </a:defRPr>
      </a:lvl2pPr>
      <a:lvl3pPr marL="1350688" indent="-270137"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890962" indent="-270137"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431238" indent="-270137"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971512"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11787"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52063"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592337" indent="-270137" algn="l" defTabSz="108055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0550" rtl="0" eaLnBrk="1" latinLnBrk="0" hangingPunct="1">
        <a:defRPr sz="2100" kern="1200">
          <a:solidFill>
            <a:schemeClr val="tx1"/>
          </a:solidFill>
          <a:latin typeface="+mn-lt"/>
          <a:ea typeface="+mn-ea"/>
          <a:cs typeface="+mn-cs"/>
        </a:defRPr>
      </a:lvl1pPr>
      <a:lvl2pPr marL="540274" algn="l" defTabSz="1080550" rtl="0" eaLnBrk="1" latinLnBrk="0" hangingPunct="1">
        <a:defRPr sz="2100" kern="1200">
          <a:solidFill>
            <a:schemeClr val="tx1"/>
          </a:solidFill>
          <a:latin typeface="+mn-lt"/>
          <a:ea typeface="+mn-ea"/>
          <a:cs typeface="+mn-cs"/>
        </a:defRPr>
      </a:lvl2pPr>
      <a:lvl3pPr marL="1080550" algn="l" defTabSz="1080550" rtl="0" eaLnBrk="1" latinLnBrk="0" hangingPunct="1">
        <a:defRPr sz="2100" kern="1200">
          <a:solidFill>
            <a:schemeClr val="tx1"/>
          </a:solidFill>
          <a:latin typeface="+mn-lt"/>
          <a:ea typeface="+mn-ea"/>
          <a:cs typeface="+mn-cs"/>
        </a:defRPr>
      </a:lvl3pPr>
      <a:lvl4pPr marL="1620825" algn="l" defTabSz="1080550" rtl="0" eaLnBrk="1" latinLnBrk="0" hangingPunct="1">
        <a:defRPr sz="2100" kern="1200">
          <a:solidFill>
            <a:schemeClr val="tx1"/>
          </a:solidFill>
          <a:latin typeface="+mn-lt"/>
          <a:ea typeface="+mn-ea"/>
          <a:cs typeface="+mn-cs"/>
        </a:defRPr>
      </a:lvl4pPr>
      <a:lvl5pPr marL="2161099" algn="l" defTabSz="1080550" rtl="0" eaLnBrk="1" latinLnBrk="0" hangingPunct="1">
        <a:defRPr sz="2100" kern="1200">
          <a:solidFill>
            <a:schemeClr val="tx1"/>
          </a:solidFill>
          <a:latin typeface="+mn-lt"/>
          <a:ea typeface="+mn-ea"/>
          <a:cs typeface="+mn-cs"/>
        </a:defRPr>
      </a:lvl5pPr>
      <a:lvl6pPr marL="2701375" algn="l" defTabSz="1080550" rtl="0" eaLnBrk="1" latinLnBrk="0" hangingPunct="1">
        <a:defRPr sz="2100" kern="1200">
          <a:solidFill>
            <a:schemeClr val="tx1"/>
          </a:solidFill>
          <a:latin typeface="+mn-lt"/>
          <a:ea typeface="+mn-ea"/>
          <a:cs typeface="+mn-cs"/>
        </a:defRPr>
      </a:lvl6pPr>
      <a:lvl7pPr marL="3241650" algn="l" defTabSz="1080550" rtl="0" eaLnBrk="1" latinLnBrk="0" hangingPunct="1">
        <a:defRPr sz="2100" kern="1200">
          <a:solidFill>
            <a:schemeClr val="tx1"/>
          </a:solidFill>
          <a:latin typeface="+mn-lt"/>
          <a:ea typeface="+mn-ea"/>
          <a:cs typeface="+mn-cs"/>
        </a:defRPr>
      </a:lvl7pPr>
      <a:lvl8pPr marL="3781925" algn="l" defTabSz="1080550" rtl="0" eaLnBrk="1" latinLnBrk="0" hangingPunct="1">
        <a:defRPr sz="2100" kern="1200">
          <a:solidFill>
            <a:schemeClr val="tx1"/>
          </a:solidFill>
          <a:latin typeface="+mn-lt"/>
          <a:ea typeface="+mn-ea"/>
          <a:cs typeface="+mn-cs"/>
        </a:defRPr>
      </a:lvl8pPr>
      <a:lvl9pPr marL="4322200" algn="l" defTabSz="108055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033" y="826576"/>
            <a:ext cx="12190413" cy="3193160"/>
          </a:xfrm>
          <a:prstGeom prst="rect">
            <a:avLst/>
          </a:prstGeom>
          <a:gradFill flip="none" rotWithShape="1">
            <a:gsLst>
              <a:gs pos="0">
                <a:srgbClr val="0070C0"/>
              </a:gs>
              <a:gs pos="50000">
                <a:schemeClr val="accent1">
                  <a:lumMod val="75000"/>
                </a:schemeClr>
              </a:gs>
              <a:gs pos="100000">
                <a:srgbClr val="00B0F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0" y="6534834"/>
            <a:ext cx="12190413" cy="323514"/>
          </a:xfrm>
          <a:prstGeom prst="rect">
            <a:avLst/>
          </a:prstGeom>
          <a:solidFill>
            <a:srgbClr val="00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TextBox 14"/>
          <p:cNvSpPr txBox="1"/>
          <p:nvPr/>
        </p:nvSpPr>
        <p:spPr>
          <a:xfrm>
            <a:off x="406015" y="1915389"/>
            <a:ext cx="11321331" cy="1015534"/>
          </a:xfrm>
          <a:prstGeom prst="rect">
            <a:avLst/>
          </a:prstGeom>
          <a:noFill/>
        </p:spPr>
        <p:txBody>
          <a:bodyPr wrap="square" rtlCol="0">
            <a:spAutoFit/>
          </a:bodyPr>
          <a:lstStyle/>
          <a:p>
            <a:pPr algn="ctr"/>
            <a:r>
              <a:rPr lang="zh-CN" altLang="en-US" sz="5999"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r>
              <a:rPr lang="en-US" altLang="zh-CN" sz="5999"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zh-CN" altLang="en-US" sz="5999"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  表记录的查询</a:t>
            </a:r>
          </a:p>
        </p:txBody>
      </p:sp>
      <p:sp>
        <p:nvSpPr>
          <p:cNvPr id="7" name="文本框 6"/>
          <p:cNvSpPr txBox="1"/>
          <p:nvPr/>
        </p:nvSpPr>
        <p:spPr>
          <a:xfrm>
            <a:off x="2475832" y="269491"/>
            <a:ext cx="7344816" cy="461665"/>
          </a:xfrm>
          <a:prstGeom prst="rect">
            <a:avLst/>
          </a:prstGeom>
          <a:noFill/>
        </p:spPr>
        <p:txBody>
          <a:bodyPr wrap="square" rtlCol="0">
            <a:spAutoFit/>
          </a:bodyPr>
          <a:lstStyle/>
          <a:p>
            <a:r>
              <a:rPr lang="en-US" altLang="zh-CN" sz="2400" b="1" dirty="0">
                <a:solidFill>
                  <a:srgbClr val="2277B8"/>
                </a:solidFill>
              </a:rPr>
              <a:t>《MySQL</a:t>
            </a:r>
            <a:r>
              <a:rPr lang="zh-CN" altLang="en-US" sz="2400" b="1" dirty="0">
                <a:solidFill>
                  <a:srgbClr val="2277B8"/>
                </a:solidFill>
              </a:rPr>
              <a:t>数据库应用教程</a:t>
            </a:r>
            <a:r>
              <a:rPr lang="en-US" altLang="zh-CN" sz="2400" b="1" dirty="0">
                <a:solidFill>
                  <a:srgbClr val="2277B8"/>
                </a:solidFill>
              </a:rPr>
              <a:t>》</a:t>
            </a:r>
            <a:r>
              <a:rPr lang="zh-CN" altLang="en-US" sz="2400" b="1" dirty="0">
                <a:solidFill>
                  <a:srgbClr val="2277B8"/>
                </a:solidFill>
              </a:rPr>
              <a:t> 刘瑞新主编 配套资源</a:t>
            </a:r>
          </a:p>
        </p:txBody>
      </p:sp>
    </p:spTree>
    <p:extLst>
      <p:ext uri="{BB962C8B-B14F-4D97-AF65-F5344CB8AC3E}">
        <p14:creationId xmlns:p14="http://schemas.microsoft.com/office/powerpoint/2010/main" val="3346581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12775" y="1912717"/>
            <a:ext cx="10657184" cy="1200329"/>
          </a:xfrm>
          <a:prstGeom prst="rect">
            <a:avLst/>
          </a:prstGeom>
        </p:spPr>
        <p:txBody>
          <a:bodyPr wrap="square">
            <a:spAutoFit/>
          </a:bodyPr>
          <a:lstStyle/>
          <a:p>
            <a:r>
              <a:rPr lang="en-US" altLang="zh-CN" sz="2200" dirty="0">
                <a:solidFill>
                  <a:schemeClr val="tx2"/>
                </a:solidFill>
                <a:latin typeface="微软雅黑" panose="020B0503020204020204" pitchFamily="34" charset="-122"/>
                <a:ea typeface="微软雅黑" panose="020B0503020204020204" pitchFamily="34" charset="-122"/>
              </a:rPr>
              <a:t>SELECT DISTINCT Sex FROM student;</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5123"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22598" y="2517753"/>
            <a:ext cx="5472608" cy="27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5778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1477328"/>
          </a:xfrm>
          <a:prstGeom prst="rect">
            <a:avLst/>
          </a:prstGeom>
        </p:spPr>
        <p:txBody>
          <a:bodyPr wrap="square">
            <a:spAutoFit/>
          </a:bodyPr>
          <a:lstStyle/>
          <a:p>
            <a:r>
              <a:rPr lang="zh-CN" altLang="en-US" sz="2200" dirty="0">
                <a:solidFill>
                  <a:schemeClr val="tx2"/>
                </a:solidFill>
                <a:latin typeface="微软雅黑" panose="020B0503020204020204" pitchFamily="34" charset="-122"/>
                <a:ea typeface="微软雅黑" panose="020B0503020204020204" pitchFamily="34" charset="-122"/>
              </a:rPr>
              <a:t>如果在结果集中同时显示</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zh-CN" altLang="en-US" sz="2200" dirty="0">
                <a:solidFill>
                  <a:schemeClr val="tx2"/>
                </a:solidFill>
                <a:latin typeface="微软雅黑" panose="020B0503020204020204" pitchFamily="34" charset="-122"/>
                <a:ea typeface="微软雅黑" panose="020B0503020204020204" pitchFamily="34" charset="-122"/>
              </a:rPr>
              <a:t>和</a:t>
            </a:r>
            <a:r>
              <a:rPr lang="en-US" altLang="zh-CN" sz="2200" dirty="0">
                <a:solidFill>
                  <a:schemeClr val="tx2"/>
                </a:solidFill>
                <a:latin typeface="微软雅黑" panose="020B0503020204020204" pitchFamily="34" charset="-122"/>
                <a:ea typeface="微软雅黑" panose="020B0503020204020204" pitchFamily="34" charset="-122"/>
              </a:rPr>
              <a:t>Sex </a:t>
            </a:r>
            <a:r>
              <a:rPr lang="zh-CN" altLang="en-US" sz="2200" dirty="0">
                <a:solidFill>
                  <a:schemeClr val="tx2"/>
                </a:solidFill>
                <a:latin typeface="微软雅黑" panose="020B0503020204020204" pitchFamily="34" charset="-122"/>
                <a:ea typeface="微软雅黑" panose="020B0503020204020204" pitchFamily="34" charset="-122"/>
              </a:rPr>
              <a:t>列，则结果记录不重复。</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200" dirty="0">
              <a:solidFill>
                <a:schemeClr val="tx2"/>
              </a:solidFill>
              <a:latin typeface="微软雅黑" panose="020B0503020204020204" pitchFamily="34" charset="-122"/>
              <a:ea typeface="微软雅黑" panose="020B0503020204020204" pitchFamily="34" charset="-122"/>
            </a:endParaRPr>
          </a:p>
          <a:p>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Sex FROM student;</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6146"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16014" y="2997746"/>
            <a:ext cx="3239194" cy="484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970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3046988"/>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5.1.2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WHERE</a:t>
            </a:r>
            <a:r>
              <a:rPr lang="zh-CN" altLang="en-US" sz="2400" dirty="0">
                <a:solidFill>
                  <a:schemeClr val="tx2"/>
                </a:solidFill>
                <a:latin typeface="微软雅黑" panose="020B0503020204020204" pitchFamily="34" charset="-122"/>
                <a:ea typeface="微软雅黑" panose="020B0503020204020204" pitchFamily="34" charset="-122"/>
              </a:rPr>
              <a:t>子句过滤结果集</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WHERE</a:t>
            </a:r>
            <a:r>
              <a:rPr lang="zh-CN" altLang="en-US" sz="2400" b="1" dirty="0">
                <a:solidFill>
                  <a:schemeClr val="tx2"/>
                </a:solidFill>
                <a:latin typeface="微软雅黑" panose="020B0503020204020204" pitchFamily="34" charset="-122"/>
                <a:ea typeface="微软雅黑" panose="020B0503020204020204" pitchFamily="34" charset="-122"/>
              </a:rPr>
              <a:t>子句用来选取需要检索的记录。表中包含大量的记录，查询时可能只需要查询表中的部分记录，即对记录进行过滤。</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SELECT [ALL | DISTINCT] selection_list1[, selection_list2 …]</a:t>
            </a:r>
          </a:p>
          <a:p>
            <a:r>
              <a:rPr lang="en-US" altLang="zh-CN" sz="2400" b="1" dirty="0">
                <a:solidFill>
                  <a:schemeClr val="tx2"/>
                </a:solidFill>
                <a:latin typeface="微软雅黑" panose="020B0503020204020204" pitchFamily="34" charset="-122"/>
                <a:ea typeface="微软雅黑" panose="020B0503020204020204" pitchFamily="34" charset="-122"/>
              </a:rPr>
              <a:t>    FROM </a:t>
            </a:r>
            <a:r>
              <a:rPr lang="en-US" altLang="zh-CN" sz="2400" b="1" dirty="0" err="1">
                <a:solidFill>
                  <a:schemeClr val="tx2"/>
                </a:solidFill>
                <a:latin typeface="微软雅黑" panose="020B0503020204020204" pitchFamily="34" charset="-122"/>
                <a:ea typeface="微软雅黑" panose="020B0503020204020204" pitchFamily="34" charset="-122"/>
              </a:rPr>
              <a:t>table_source</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    [WHERE </a:t>
            </a:r>
            <a:r>
              <a:rPr lang="en-US" altLang="zh-CN" sz="2400" b="1" dirty="0" err="1">
                <a:solidFill>
                  <a:schemeClr val="tx2"/>
                </a:solidFill>
                <a:latin typeface="微软雅黑" panose="020B0503020204020204" pitchFamily="34" charset="-122"/>
                <a:ea typeface="微软雅黑" panose="020B0503020204020204" pitchFamily="34" charset="-122"/>
              </a:rPr>
              <a:t>search_condition</a:t>
            </a:r>
            <a:r>
              <a:rPr lang="en-US" altLang="zh-CN" sz="2400" b="1" dirty="0">
                <a:solidFill>
                  <a:schemeClr val="tx2"/>
                </a:solidFill>
                <a:latin typeface="微软雅黑" panose="020B0503020204020204" pitchFamily="34" charset="-122"/>
                <a:ea typeface="微软雅黑" panose="020B0503020204020204" pitchFamily="34" charset="-122"/>
              </a:rPr>
              <a:t>];</a:t>
            </a: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235654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93851" y="1565598"/>
            <a:ext cx="10657184" cy="4524315"/>
          </a:xfrm>
          <a:prstGeom prst="rect">
            <a:avLst/>
          </a:prstGeom>
        </p:spPr>
        <p:txBody>
          <a:bodyPr wrap="square">
            <a:spAutoFit/>
          </a:bodyPr>
          <a:lstStyle/>
          <a:p>
            <a:pPr marL="457200" indent="-457200">
              <a:buAutoNum type="arabicPeriod"/>
            </a:pPr>
            <a:r>
              <a:rPr lang="zh-CN" altLang="en-US" sz="2400" dirty="0">
                <a:solidFill>
                  <a:schemeClr val="tx2"/>
                </a:solidFill>
                <a:latin typeface="微软雅黑" panose="020B0503020204020204" pitchFamily="34" charset="-122"/>
                <a:ea typeface="微软雅黑" panose="020B0503020204020204" pitchFamily="34" charset="-122"/>
              </a:rPr>
              <a:t>使用关系表达式和逻辑表达式的条件查询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000" dirty="0">
                <a:solidFill>
                  <a:schemeClr val="tx2"/>
                </a:solidFill>
                <a:latin typeface="微软雅黑" panose="020B0503020204020204" pitchFamily="34" charset="-122"/>
                <a:ea typeface="微软雅黑" panose="020B0503020204020204" pitchFamily="34" charset="-122"/>
              </a:rPr>
              <a:t>      </a:t>
            </a:r>
            <a:r>
              <a:rPr lang="zh-CN" altLang="en-US" sz="2400" dirty="0">
                <a:solidFill>
                  <a:schemeClr val="tx2"/>
                </a:solidFill>
                <a:latin typeface="微软雅黑" panose="020B0503020204020204" pitchFamily="34" charset="-122"/>
                <a:ea typeface="微软雅黑" panose="020B0503020204020204" pitchFamily="34" charset="-122"/>
              </a:rPr>
              <a:t>在使用</a:t>
            </a:r>
            <a:r>
              <a:rPr lang="en-US" altLang="zh-CN" sz="2400" dirty="0">
                <a:solidFill>
                  <a:schemeClr val="tx2"/>
                </a:solidFill>
                <a:latin typeface="微软雅黑" panose="020B0503020204020204" pitchFamily="34" charset="-122"/>
                <a:ea typeface="微软雅黑" panose="020B0503020204020204" pitchFamily="34" charset="-122"/>
              </a:rPr>
              <a:t>WHERE</a:t>
            </a:r>
            <a:r>
              <a:rPr lang="zh-CN" altLang="en-US" sz="2400" dirty="0">
                <a:solidFill>
                  <a:schemeClr val="tx2"/>
                </a:solidFill>
                <a:latin typeface="微软雅黑" panose="020B0503020204020204" pitchFamily="34" charset="-122"/>
                <a:ea typeface="微软雅黑" panose="020B0503020204020204" pitchFamily="34" charset="-122"/>
              </a:rPr>
              <a:t>子句时，需要通过关系运算符和逻辑运算符来编写表达式。另，条件表达式中的字符型和日期类型值要放到单引号内，数值类型的值直接出现在表达式中。</a:t>
            </a:r>
          </a:p>
          <a:p>
            <a:pPr indent="457200"/>
            <a:endParaRPr lang="en-US" altLang="zh-CN" sz="2400" dirty="0">
              <a:solidFill>
                <a:schemeClr val="tx2"/>
              </a:solidFill>
              <a:latin typeface="微软雅黑" panose="020B0503020204020204" pitchFamily="34" charset="-122"/>
              <a:ea typeface="微软雅黑" panose="020B0503020204020204" pitchFamily="34" charset="-122"/>
            </a:endParaRPr>
          </a:p>
          <a:p>
            <a:pPr indent="457200"/>
            <a:r>
              <a:rPr lang="zh-CN" altLang="en-US" sz="2400" dirty="0">
                <a:solidFill>
                  <a:schemeClr val="tx2"/>
                </a:solidFill>
                <a:latin typeface="微软雅黑" panose="020B0503020204020204" pitchFamily="34" charset="-122"/>
                <a:ea typeface="微软雅黑" panose="020B0503020204020204" pitchFamily="34" charset="-122"/>
              </a:rPr>
              <a:t>关系运算符有</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&lt;&gt;”</a:t>
            </a:r>
            <a:r>
              <a:rPr lang="zh-CN" altLang="en-US" sz="2400" dirty="0">
                <a:solidFill>
                  <a:schemeClr val="tx2"/>
                </a:solidFill>
                <a:latin typeface="微软雅黑" panose="020B0503020204020204" pitchFamily="34" charset="-122"/>
                <a:ea typeface="微软雅黑" panose="020B0503020204020204" pitchFamily="34" charset="-122"/>
              </a:rPr>
              <a:t>表示不等于，等价“</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表示不大于，等价“</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表示不小于，等价“</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a:t>
            </a:r>
          </a:p>
          <a:p>
            <a:pPr indent="457200"/>
            <a:r>
              <a:rPr lang="zh-CN" altLang="en-US" sz="2400" dirty="0">
                <a:solidFill>
                  <a:schemeClr val="tx2"/>
                </a:solidFill>
                <a:latin typeface="微软雅黑" panose="020B0503020204020204" pitchFamily="34" charset="-122"/>
                <a:ea typeface="微软雅黑" panose="020B0503020204020204" pitchFamily="34" charset="-122"/>
              </a:rPr>
              <a:t>逻辑运算符有</a:t>
            </a:r>
            <a:r>
              <a:rPr lang="en-US" altLang="zh-CN" sz="2400" dirty="0">
                <a:solidFill>
                  <a:schemeClr val="tx2"/>
                </a:solidFill>
                <a:latin typeface="微软雅黑" panose="020B0503020204020204" pitchFamily="34" charset="-122"/>
                <a:ea typeface="微软雅黑" panose="020B0503020204020204" pitchFamily="34" charset="-122"/>
              </a:rPr>
              <a:t>NOT</a:t>
            </a:r>
            <a:r>
              <a:rPr lang="zh-CN" altLang="en-US" sz="2400" dirty="0">
                <a:solidFill>
                  <a:schemeClr val="tx2"/>
                </a:solidFill>
                <a:latin typeface="微软雅黑" panose="020B0503020204020204" pitchFamily="34" charset="-122"/>
                <a:ea typeface="微软雅黑" panose="020B0503020204020204" pitchFamily="34" charset="-122"/>
              </a:rPr>
              <a:t>或</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AND</a:t>
            </a:r>
            <a:r>
              <a:rPr lang="zh-CN" altLang="en-US" sz="2400" dirty="0">
                <a:solidFill>
                  <a:schemeClr val="tx2"/>
                </a:solidFill>
                <a:latin typeface="微软雅黑" panose="020B0503020204020204" pitchFamily="34" charset="-122"/>
                <a:ea typeface="微软雅黑" panose="020B0503020204020204" pitchFamily="34" charset="-122"/>
              </a:rPr>
              <a:t>或</a:t>
            </a:r>
            <a:r>
              <a:rPr lang="en-US" altLang="zh-CN" sz="2400" dirty="0">
                <a:solidFill>
                  <a:schemeClr val="tx2"/>
                </a:solidFill>
                <a:latin typeface="微软雅黑" panose="020B0503020204020204" pitchFamily="34" charset="-122"/>
                <a:ea typeface="微软雅黑" panose="020B0503020204020204" pitchFamily="34" charset="-122"/>
              </a:rPr>
              <a:t>&amp;&amp;</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OR</a:t>
            </a:r>
            <a:r>
              <a:rPr lang="zh-CN" altLang="en-US" sz="2400" dirty="0">
                <a:solidFill>
                  <a:schemeClr val="tx2"/>
                </a:solidFill>
                <a:latin typeface="微软雅黑" panose="020B0503020204020204" pitchFamily="34" charset="-122"/>
                <a:ea typeface="微软雅黑" panose="020B0503020204020204" pitchFamily="34" charset="-122"/>
              </a:rPr>
              <a:t>或</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XOR</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AND</a:t>
            </a:r>
            <a:r>
              <a:rPr lang="zh-CN" altLang="en-US" sz="2400" dirty="0">
                <a:solidFill>
                  <a:schemeClr val="tx2"/>
                </a:solidFill>
                <a:latin typeface="微软雅黑" panose="020B0503020204020204" pitchFamily="34" charset="-122"/>
                <a:ea typeface="微软雅黑" panose="020B0503020204020204" pitchFamily="34" charset="-122"/>
              </a:rPr>
              <a:t>和</a:t>
            </a:r>
            <a:r>
              <a:rPr lang="en-US" altLang="zh-CN" sz="2400" dirty="0">
                <a:solidFill>
                  <a:schemeClr val="tx2"/>
                </a:solidFill>
                <a:latin typeface="微软雅黑" panose="020B0503020204020204" pitchFamily="34" charset="-122"/>
                <a:ea typeface="微软雅黑" panose="020B0503020204020204" pitchFamily="34" charset="-122"/>
              </a:rPr>
              <a:t>OR</a:t>
            </a:r>
            <a:r>
              <a:rPr lang="zh-CN" altLang="en-US" sz="2400" dirty="0">
                <a:solidFill>
                  <a:schemeClr val="tx2"/>
                </a:solidFill>
                <a:latin typeface="微软雅黑" panose="020B0503020204020204" pitchFamily="34" charset="-122"/>
                <a:ea typeface="微软雅黑" panose="020B0503020204020204" pitchFamily="34" charset="-122"/>
              </a:rPr>
              <a:t>连接多个条件。</a:t>
            </a:r>
          </a:p>
          <a:p>
            <a:pPr indent="457200"/>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4" name="图片 3">
            <a:extLst>
              <a:ext uri="{FF2B5EF4-FFF2-40B4-BE49-F238E27FC236}">
                <a16:creationId xmlns:a16="http://schemas.microsoft.com/office/drawing/2014/main" id="{B1F48CFC-5135-46DF-8CED-92D2C0D612D4}"/>
              </a:ext>
            </a:extLst>
          </p:cNvPr>
          <p:cNvPicPr>
            <a:picLocks noChangeAspect="1"/>
          </p:cNvPicPr>
          <p:nvPr/>
        </p:nvPicPr>
        <p:blipFill>
          <a:blip r:embed="rId3"/>
          <a:stretch>
            <a:fillRect/>
          </a:stretch>
        </p:blipFill>
        <p:spPr>
          <a:xfrm>
            <a:off x="307975" y="3263002"/>
            <a:ext cx="11183178" cy="3471660"/>
          </a:xfrm>
          <a:prstGeom prst="rect">
            <a:avLst/>
          </a:prstGeom>
        </p:spPr>
      </p:pic>
    </p:spTree>
    <p:extLst>
      <p:ext uri="{BB962C8B-B14F-4D97-AF65-F5344CB8AC3E}">
        <p14:creationId xmlns:p14="http://schemas.microsoft.com/office/powerpoint/2010/main" val="3680234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40328" y="1527281"/>
            <a:ext cx="11487526" cy="1938992"/>
          </a:xfrm>
          <a:prstGeom prst="rect">
            <a:avLst/>
          </a:prstGeom>
        </p:spPr>
        <p:txBody>
          <a:bodyPr wrap="square">
            <a:spAutoFit/>
          </a:bodyPr>
          <a:lstStyle/>
          <a:p>
            <a:pPr indent="457200"/>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5-7】</a:t>
            </a:r>
            <a:r>
              <a:rPr lang="zh-CN" altLang="en-US" sz="2400" dirty="0">
                <a:solidFill>
                  <a:schemeClr val="tx2"/>
                </a:solidFill>
                <a:latin typeface="微软雅黑" panose="020B0503020204020204" pitchFamily="34" charset="-122"/>
                <a:ea typeface="微软雅黑" panose="020B0503020204020204" pitchFamily="34" charset="-122"/>
              </a:rPr>
              <a:t>查询</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表中成绩在</a:t>
            </a:r>
            <a:r>
              <a:rPr lang="en-US" altLang="zh-CN" sz="2400" dirty="0">
                <a:solidFill>
                  <a:schemeClr val="tx2"/>
                </a:solidFill>
                <a:latin typeface="微软雅黑" panose="020B0503020204020204" pitchFamily="34" charset="-122"/>
                <a:ea typeface="微软雅黑" panose="020B0503020204020204" pitchFamily="34" charset="-122"/>
              </a:rPr>
              <a:t>60</a:t>
            </a:r>
            <a:r>
              <a:rPr lang="zh-CN" altLang="en-US" sz="2400" dirty="0">
                <a:solidFill>
                  <a:schemeClr val="tx2"/>
                </a:solidFill>
                <a:latin typeface="微软雅黑" panose="020B0503020204020204" pitchFamily="34" charset="-122"/>
                <a:ea typeface="微软雅黑" panose="020B0503020204020204" pitchFamily="34" charset="-122"/>
              </a:rPr>
              <a:t>到</a:t>
            </a:r>
            <a:r>
              <a:rPr lang="en-US" altLang="zh-CN" sz="2400" dirty="0">
                <a:solidFill>
                  <a:schemeClr val="tx2"/>
                </a:solidFill>
                <a:latin typeface="微软雅黑" panose="020B0503020204020204" pitchFamily="34" charset="-122"/>
                <a:ea typeface="微软雅黑" panose="020B0503020204020204" pitchFamily="34" charset="-122"/>
              </a:rPr>
              <a:t>75</a:t>
            </a:r>
            <a:r>
              <a:rPr lang="zh-CN" altLang="en-US" sz="2400" dirty="0">
                <a:solidFill>
                  <a:schemeClr val="tx2"/>
                </a:solidFill>
                <a:latin typeface="微软雅黑" panose="020B0503020204020204" pitchFamily="34" charset="-122"/>
                <a:ea typeface="微软雅黑" panose="020B0503020204020204" pitchFamily="34" charset="-122"/>
              </a:rPr>
              <a:t>之间或者成绩为</a:t>
            </a:r>
            <a:r>
              <a:rPr lang="en-US" altLang="zh-CN" sz="2400" dirty="0">
                <a:solidFill>
                  <a:schemeClr val="tx2"/>
                </a:solidFill>
                <a:latin typeface="微软雅黑" panose="020B0503020204020204" pitchFamily="34" charset="-122"/>
                <a:ea typeface="微软雅黑" panose="020B0503020204020204" pitchFamily="34" charset="-122"/>
              </a:rPr>
              <a:t>100</a:t>
            </a:r>
            <a:r>
              <a:rPr lang="zh-CN" altLang="en-US" sz="2400" dirty="0">
                <a:solidFill>
                  <a:schemeClr val="tx2"/>
                </a:solidFill>
                <a:latin typeface="微软雅黑" panose="020B0503020204020204" pitchFamily="34" charset="-122"/>
                <a:ea typeface="微软雅黑" panose="020B0503020204020204" pitchFamily="34" charset="-122"/>
              </a:rPr>
              <a:t>的学号、课程号。</a:t>
            </a:r>
          </a:p>
          <a:p>
            <a:pPr indent="457200"/>
            <a:r>
              <a:rPr lang="en-US" altLang="zh-CN" sz="2400" dirty="0">
                <a:solidFill>
                  <a:schemeClr val="tx2"/>
                </a:solidFill>
                <a:latin typeface="微软雅黑" panose="020B0503020204020204" pitchFamily="34" charset="-122"/>
                <a:ea typeface="微软雅黑" panose="020B0503020204020204" pitchFamily="34" charset="-122"/>
              </a:rPr>
              <a:t>SQL</a:t>
            </a:r>
            <a:r>
              <a:rPr lang="zh-CN" altLang="en-US" sz="2400" dirty="0">
                <a:solidFill>
                  <a:schemeClr val="tx2"/>
                </a:solidFill>
                <a:latin typeface="微软雅黑" panose="020B0503020204020204" pitchFamily="34" charset="-122"/>
                <a:ea typeface="微软雅黑" panose="020B0503020204020204" pitchFamily="34" charset="-122"/>
              </a:rPr>
              <a:t>语句和查询结果如下：</a:t>
            </a:r>
          </a:p>
          <a:p>
            <a:pPr lvl="1" indent="457200"/>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Score 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indent="457200"/>
            <a:r>
              <a:rPr lang="en-US" altLang="zh-CN" sz="2200" dirty="0">
                <a:solidFill>
                  <a:schemeClr val="tx2"/>
                </a:solidFill>
                <a:latin typeface="微软雅黑" panose="020B0503020204020204" pitchFamily="34" charset="-122"/>
                <a:ea typeface="微软雅黑" panose="020B0503020204020204" pitchFamily="34" charset="-122"/>
              </a:rPr>
              <a:t>    WHERE Score&gt;=60 AND Score&lt;=75 OR Score=100;</a:t>
            </a: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2107146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linds(horizontal)">
                                      <p:cBhvr>
                                        <p:cTn id="10" dur="500"/>
                                        <p:tgtEl>
                                          <p:spTgt spid="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blinds(horizontal)">
                                      <p:cBhvr>
                                        <p:cTn id="1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01365" y="1559939"/>
            <a:ext cx="11305256" cy="230832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2.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BETWEEN … AND</a:t>
            </a:r>
            <a:r>
              <a:rPr lang="zh-CN" altLang="en-US" sz="2400" dirty="0">
                <a:solidFill>
                  <a:schemeClr val="tx2"/>
                </a:solidFill>
                <a:latin typeface="微软雅黑" panose="020B0503020204020204" pitchFamily="34" charset="-122"/>
                <a:ea typeface="微软雅黑" panose="020B0503020204020204" pitchFamily="34" charset="-122"/>
              </a:rPr>
              <a:t>关键字的范围查询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[NOT] BETWEEN </a:t>
            </a:r>
            <a:r>
              <a:rPr lang="en-US" altLang="zh-CN" sz="2400" b="1" dirty="0" err="1">
                <a:solidFill>
                  <a:schemeClr val="tx2"/>
                </a:solidFill>
                <a:latin typeface="微软雅黑" panose="020B0503020204020204" pitchFamily="34" charset="-122"/>
                <a:ea typeface="微软雅黑" panose="020B0503020204020204" pitchFamily="34" charset="-122"/>
              </a:rPr>
              <a:t>expressionl</a:t>
            </a:r>
            <a:r>
              <a:rPr lang="en-US" altLang="zh-CN" sz="2400" b="1" dirty="0">
                <a:solidFill>
                  <a:schemeClr val="tx2"/>
                </a:solidFill>
                <a:latin typeface="微软雅黑" panose="020B0503020204020204" pitchFamily="34" charset="-122"/>
                <a:ea typeface="微软雅黑" panose="020B0503020204020204" pitchFamily="34" charset="-122"/>
              </a:rPr>
              <a:t> AND expression2</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x BETWEEN 200 AND 500”</a:t>
            </a:r>
            <a:r>
              <a:rPr lang="zh-CN" altLang="en-US" sz="2400" dirty="0">
                <a:solidFill>
                  <a:schemeClr val="tx2"/>
                </a:solidFill>
                <a:latin typeface="微软雅黑" panose="020B0503020204020204" pitchFamily="34" charset="-122"/>
                <a:ea typeface="微软雅黑" panose="020B0503020204020204" pitchFamily="34" charset="-122"/>
              </a:rPr>
              <a:t>相当于表达式“</a:t>
            </a:r>
            <a:r>
              <a:rPr lang="en-US" altLang="zh-CN" sz="2400" dirty="0">
                <a:solidFill>
                  <a:schemeClr val="tx2"/>
                </a:solidFill>
                <a:latin typeface="微软雅黑" panose="020B0503020204020204" pitchFamily="34" charset="-122"/>
                <a:ea typeface="微软雅黑" panose="020B0503020204020204" pitchFamily="34" charset="-122"/>
              </a:rPr>
              <a:t>x&gt;=200 AND x&lt;=500”</a:t>
            </a:r>
            <a:r>
              <a:rPr lang="zh-CN" altLang="en-US" sz="2400" dirty="0">
                <a:solidFill>
                  <a:schemeClr val="tx2"/>
                </a:solidFill>
                <a:latin typeface="微软雅黑" panose="020B0503020204020204" pitchFamily="34" charset="-122"/>
                <a:ea typeface="微软雅黑" panose="020B0503020204020204" pitchFamily="34" charset="-122"/>
              </a:rPr>
              <a:t>。</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35063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34566" y="1622982"/>
            <a:ext cx="10467751" cy="2246769"/>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5-8】</a:t>
            </a:r>
            <a:r>
              <a:rPr lang="zh-CN" altLang="en-US" sz="2400" dirty="0">
                <a:solidFill>
                  <a:schemeClr val="tx2"/>
                </a:solidFill>
                <a:latin typeface="微软雅黑" panose="020B0503020204020204" pitchFamily="34" charset="-122"/>
                <a:ea typeface="微软雅黑" panose="020B0503020204020204" pitchFamily="34" charset="-122"/>
              </a:rPr>
              <a:t>对例</a:t>
            </a:r>
            <a:r>
              <a:rPr lang="en-US" altLang="zh-CN" sz="2400" dirty="0">
                <a:solidFill>
                  <a:schemeClr val="tx2"/>
                </a:solidFill>
                <a:latin typeface="微软雅黑" panose="020B0503020204020204" pitchFamily="34" charset="-122"/>
                <a:ea typeface="微软雅黑" panose="020B0503020204020204" pitchFamily="34" charset="-122"/>
              </a:rPr>
              <a:t>5-7</a:t>
            </a:r>
            <a:r>
              <a:rPr lang="zh-CN" altLang="en-US" sz="2400" dirty="0">
                <a:solidFill>
                  <a:schemeClr val="tx2"/>
                </a:solidFill>
                <a:latin typeface="微软雅黑" panose="020B0503020204020204" pitchFamily="34" charset="-122"/>
                <a:ea typeface="微软雅黑" panose="020B0503020204020204" pitchFamily="34" charset="-122"/>
              </a:rPr>
              <a:t>改用</a:t>
            </a:r>
            <a:r>
              <a:rPr lang="en-US" altLang="zh-CN" sz="2400" dirty="0">
                <a:solidFill>
                  <a:schemeClr val="tx2"/>
                </a:solidFill>
                <a:latin typeface="微软雅黑" panose="020B0503020204020204" pitchFamily="34" charset="-122"/>
                <a:ea typeface="微软雅黑" panose="020B0503020204020204" pitchFamily="34" charset="-122"/>
              </a:rPr>
              <a:t>BETWEEN … AND</a:t>
            </a:r>
            <a:r>
              <a:rPr lang="zh-CN" altLang="en-US" sz="2400" dirty="0">
                <a:solidFill>
                  <a:schemeClr val="tx2"/>
                </a:solidFill>
                <a:latin typeface="微软雅黑" panose="020B0503020204020204" pitchFamily="34" charset="-122"/>
                <a:ea typeface="微软雅黑" panose="020B0503020204020204" pitchFamily="34" charset="-122"/>
              </a:rPr>
              <a:t>关键字实现查询。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Score 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WHERE Score BETWEEN 60 AND 75 OR Score=100;</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2476843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07975" y="1824295"/>
            <a:ext cx="11305256" cy="1508105"/>
          </a:xfrm>
          <a:prstGeom prst="rect">
            <a:avLst/>
          </a:prstGeom>
        </p:spPr>
        <p:txBody>
          <a:bodyPr wrap="square">
            <a:spAutoFit/>
          </a:bodyPr>
          <a:lstStyle/>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5-9】</a:t>
            </a:r>
            <a:r>
              <a:rPr lang="zh-CN" altLang="en-US" sz="2400" dirty="0">
                <a:solidFill>
                  <a:schemeClr val="tx2"/>
                </a:solidFill>
                <a:latin typeface="微软雅黑" panose="020B0503020204020204" pitchFamily="34" charset="-122"/>
                <a:ea typeface="微软雅黑" panose="020B0503020204020204" pitchFamily="34" charset="-122"/>
              </a:rPr>
              <a:t>查询</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表中出生日期不在</a:t>
            </a:r>
            <a:r>
              <a:rPr lang="en-US" altLang="zh-CN" sz="2400" dirty="0">
                <a:solidFill>
                  <a:schemeClr val="tx2"/>
                </a:solidFill>
                <a:latin typeface="微软雅黑" panose="020B0503020204020204" pitchFamily="34" charset="-122"/>
                <a:ea typeface="微软雅黑" panose="020B0503020204020204" pitchFamily="34" charset="-122"/>
              </a:rPr>
              <a:t>2003-02-01</a:t>
            </a:r>
            <a:r>
              <a:rPr lang="zh-CN" altLang="en-US" sz="2400" dirty="0">
                <a:solidFill>
                  <a:schemeClr val="tx2"/>
                </a:solidFill>
                <a:latin typeface="微软雅黑" panose="020B0503020204020204" pitchFamily="34" charset="-122"/>
                <a:ea typeface="微软雅黑" panose="020B0503020204020204" pitchFamily="34" charset="-122"/>
              </a:rPr>
              <a:t>到</a:t>
            </a:r>
            <a:r>
              <a:rPr lang="en-US" altLang="zh-CN" sz="2400" dirty="0">
                <a:solidFill>
                  <a:schemeClr val="tx2"/>
                </a:solidFill>
                <a:latin typeface="微软雅黑" panose="020B0503020204020204" pitchFamily="34" charset="-122"/>
                <a:ea typeface="微软雅黑" panose="020B0503020204020204" pitchFamily="34" charset="-122"/>
              </a:rPr>
              <a:t>2003-05-31</a:t>
            </a:r>
            <a:r>
              <a:rPr lang="zh-CN" altLang="en-US" sz="2400" dirty="0">
                <a:solidFill>
                  <a:schemeClr val="tx2"/>
                </a:solidFill>
                <a:latin typeface="微软雅黑" panose="020B0503020204020204" pitchFamily="34" charset="-122"/>
                <a:ea typeface="微软雅黑" panose="020B0503020204020204" pitchFamily="34" charset="-122"/>
              </a:rPr>
              <a:t>之间的学生。</a:t>
            </a: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Sex, Birthday FROM student</a:t>
            </a:r>
          </a:p>
          <a:p>
            <a:pPr lvl="1"/>
            <a:r>
              <a:rPr lang="en-US" altLang="zh-CN" sz="2200" dirty="0">
                <a:solidFill>
                  <a:schemeClr val="tx2"/>
                </a:solidFill>
                <a:latin typeface="微软雅黑" panose="020B0503020204020204" pitchFamily="34" charset="-122"/>
                <a:ea typeface="微软雅黑" panose="020B0503020204020204" pitchFamily="34" charset="-122"/>
              </a:rPr>
              <a:t>    WHERE Birthday NOT BETWEEN '2003-02-01' AND '2003-05-31';</a:t>
            </a: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2023465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60375" y="1285351"/>
            <a:ext cx="11611495" cy="4124206"/>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3.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IN</a:t>
            </a:r>
            <a:r>
              <a:rPr lang="zh-CN" altLang="en-US" sz="2400" dirty="0">
                <a:solidFill>
                  <a:schemeClr val="tx2"/>
                </a:solidFill>
                <a:latin typeface="微软雅黑" panose="020B0503020204020204" pitchFamily="34" charset="-122"/>
                <a:ea typeface="微软雅黑" panose="020B0503020204020204" pitchFamily="34" charset="-122"/>
              </a:rPr>
              <a:t>关键字的集合查询</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[NOT] IN (value1, value2, …)</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注：</a:t>
            </a:r>
            <a:r>
              <a:rPr lang="en-US" altLang="zh-CN" sz="2400" dirty="0">
                <a:solidFill>
                  <a:schemeClr val="tx2"/>
                </a:solidFill>
                <a:latin typeface="微软雅黑" panose="020B0503020204020204" pitchFamily="34" charset="-122"/>
                <a:ea typeface="微软雅黑" panose="020B0503020204020204" pitchFamily="34" charset="-122"/>
              </a:rPr>
              <a:t>IN</a:t>
            </a:r>
            <a:r>
              <a:rPr lang="zh-CN" altLang="en-US" sz="2400" dirty="0">
                <a:solidFill>
                  <a:schemeClr val="tx2"/>
                </a:solidFill>
                <a:latin typeface="微软雅黑" panose="020B0503020204020204" pitchFamily="34" charset="-122"/>
                <a:ea typeface="微软雅黑" panose="020B0503020204020204" pitchFamily="34" charset="-122"/>
              </a:rPr>
              <a:t>关键字可以判别某个列的值是否在指定的集合内。</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5-10】</a:t>
            </a:r>
            <a:r>
              <a:rPr lang="zh-CN" altLang="en-US" sz="2400" dirty="0">
                <a:solidFill>
                  <a:schemeClr val="tx2"/>
                </a:solidFill>
                <a:latin typeface="微软雅黑" panose="020B0503020204020204" pitchFamily="34" charset="-122"/>
                <a:ea typeface="微软雅黑" panose="020B0503020204020204" pitchFamily="34" charset="-122"/>
              </a:rPr>
              <a:t>查询</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表中地址不在北京、上海、广东、浙江的记录。</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 WHERE Address NOT IN('</a:t>
            </a:r>
            <a:r>
              <a:rPr lang="zh-CN" altLang="en-US" sz="2200" dirty="0">
                <a:solidFill>
                  <a:schemeClr val="tx2"/>
                </a:solidFill>
                <a:latin typeface="微软雅黑" panose="020B0503020204020204" pitchFamily="34" charset="-122"/>
                <a:ea typeface="微软雅黑" panose="020B0503020204020204" pitchFamily="34" charset="-122"/>
              </a:rPr>
              <a:t>北京</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上海</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广东</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浙江</a:t>
            </a:r>
            <a:r>
              <a:rPr lang="en-US" altLang="zh-CN" sz="2200"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2723031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Effect transition="in" filter="blinds(horizontal)">
                                      <p:cBhvr>
                                        <p:cTn id="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3385542"/>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4.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IS NULL</a:t>
            </a:r>
            <a:r>
              <a:rPr lang="zh-CN" altLang="en-US" sz="2400" dirty="0">
                <a:solidFill>
                  <a:schemeClr val="tx2"/>
                </a:solidFill>
                <a:latin typeface="微软雅黑" panose="020B0503020204020204" pitchFamily="34" charset="-122"/>
                <a:ea typeface="微软雅黑" panose="020B0503020204020204" pitchFamily="34" charset="-122"/>
              </a:rPr>
              <a:t>关键字查询某列的值是否为空值</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IS [NOT] NULL</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5-11】</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course</a:t>
            </a:r>
            <a:r>
              <a:rPr lang="zh-CN" altLang="en-US" sz="2400" dirty="0">
                <a:solidFill>
                  <a:schemeClr val="tx2"/>
                </a:solidFill>
                <a:latin typeface="微软雅黑" panose="020B0503020204020204" pitchFamily="34" charset="-122"/>
                <a:ea typeface="微软雅黑" panose="020B0503020204020204" pitchFamily="34" charset="-122"/>
              </a:rPr>
              <a:t>表中，查询填写完整课程号的记录。</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course WHERE </a:t>
            </a:r>
            <a:r>
              <a:rPr lang="en-US" altLang="zh-CN" sz="2200" dirty="0" err="1">
                <a:solidFill>
                  <a:schemeClr val="tx2"/>
                </a:solidFill>
                <a:latin typeface="微软雅黑" panose="020B0503020204020204" pitchFamily="34" charset="-122"/>
                <a:ea typeface="微软雅黑" panose="020B0503020204020204" pitchFamily="34" charset="-122"/>
              </a:rPr>
              <a:t>PreCourseID</a:t>
            </a:r>
            <a:r>
              <a:rPr lang="en-US" altLang="zh-CN" sz="2200" dirty="0">
                <a:solidFill>
                  <a:schemeClr val="tx2"/>
                </a:solidFill>
                <a:latin typeface="微软雅黑" panose="020B0503020204020204" pitchFamily="34" charset="-122"/>
                <a:ea typeface="微软雅黑" panose="020B0503020204020204" pitchFamily="34" charset="-122"/>
              </a:rPr>
              <a:t> IS NOT NULL;</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8194"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3324" y="4509914"/>
            <a:ext cx="10923846" cy="159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524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1755" y="2481"/>
            <a:ext cx="4556303" cy="6857107"/>
          </a:xfrm>
          <a:custGeom>
            <a:avLst/>
            <a:gdLst>
              <a:gd name="connsiteX0" fmla="*/ 0 w 4556896"/>
              <a:gd name="connsiteY0" fmla="*/ 0 h 6858000"/>
              <a:gd name="connsiteX1" fmla="*/ 1071144 w 4556896"/>
              <a:gd name="connsiteY1" fmla="*/ 0 h 6858000"/>
              <a:gd name="connsiteX2" fmla="*/ 2110154 w 4556896"/>
              <a:gd name="connsiteY2" fmla="*/ 0 h 6858000"/>
              <a:gd name="connsiteX3" fmla="*/ 4556896 w 4556896"/>
              <a:gd name="connsiteY3" fmla="*/ 0 h 6858000"/>
              <a:gd name="connsiteX4" fmla="*/ 3485752 w 4556896"/>
              <a:gd name="connsiteY4" fmla="*/ 6858000 h 6858000"/>
              <a:gd name="connsiteX5" fmla="*/ 2110154 w 4556896"/>
              <a:gd name="connsiteY5" fmla="*/ 6858000 h 6858000"/>
              <a:gd name="connsiteX6" fmla="*/ 0 w 455689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6896" h="6858000">
                <a:moveTo>
                  <a:pt x="0" y="0"/>
                </a:moveTo>
                <a:lnTo>
                  <a:pt x="1071144" y="0"/>
                </a:lnTo>
                <a:lnTo>
                  <a:pt x="2110154" y="0"/>
                </a:lnTo>
                <a:lnTo>
                  <a:pt x="4556896" y="0"/>
                </a:lnTo>
                <a:lnTo>
                  <a:pt x="3485752" y="6858000"/>
                </a:lnTo>
                <a:lnTo>
                  <a:pt x="2110154" y="6858000"/>
                </a:lnTo>
                <a:lnTo>
                  <a:pt x="0" y="6858000"/>
                </a:ln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8" name="文本框 7"/>
          <p:cNvSpPr txBox="1"/>
          <p:nvPr/>
        </p:nvSpPr>
        <p:spPr>
          <a:xfrm>
            <a:off x="825001" y="792286"/>
            <a:ext cx="2533901" cy="769341"/>
          </a:xfrm>
          <a:prstGeom prst="rect">
            <a:avLst/>
          </a:prstGeom>
          <a:noFill/>
        </p:spPr>
        <p:txBody>
          <a:bodyPr wrap="square" rtlCol="0">
            <a:spAutoFit/>
          </a:bodyPr>
          <a:lstStyle/>
          <a:p>
            <a:r>
              <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目录</a:t>
            </a:r>
          </a:p>
        </p:txBody>
      </p:sp>
      <p:cxnSp>
        <p:nvCxnSpPr>
          <p:cNvPr id="10" name="直接连接符 9"/>
          <p:cNvCxnSpPr>
            <a:cxnSpLocks/>
          </p:cNvCxnSpPr>
          <p:nvPr/>
        </p:nvCxnSpPr>
        <p:spPr>
          <a:xfrm>
            <a:off x="696778" y="792285"/>
            <a:ext cx="156945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a:off x="696778" y="1552697"/>
            <a:ext cx="156945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F76E348-435B-4DD9-B696-95733FBE56C0}"/>
              </a:ext>
            </a:extLst>
          </p:cNvPr>
          <p:cNvSpPr/>
          <p:nvPr/>
        </p:nvSpPr>
        <p:spPr>
          <a:xfrm>
            <a:off x="4295006" y="2133650"/>
            <a:ext cx="7272808" cy="3494487"/>
          </a:xfrm>
          <a:prstGeom prst="rect">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  表记录的查询</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2"/>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p>
          <a:p>
            <a:pPr lvl="2"/>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5.2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聚合函数查询</a:t>
            </a:r>
          </a:p>
          <a:p>
            <a:pPr lvl="2"/>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多表连接查询</a:t>
            </a:r>
          </a:p>
          <a:p>
            <a:pPr lvl="2"/>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5.4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子查询</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778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230832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LIKE</a:t>
            </a:r>
            <a:r>
              <a:rPr lang="zh-CN" altLang="en-US" sz="2400" dirty="0">
                <a:solidFill>
                  <a:schemeClr val="tx2"/>
                </a:solidFill>
                <a:latin typeface="微软雅黑" panose="020B0503020204020204" pitchFamily="34" charset="-122"/>
                <a:ea typeface="微软雅黑" panose="020B0503020204020204" pitchFamily="34" charset="-122"/>
              </a:rPr>
              <a:t>关键字的字符匹配查询</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有时对要查的数据了解不够全面，不能确定所要数据的确切名称，这时需要使用</a:t>
            </a:r>
            <a:r>
              <a:rPr lang="en-US" altLang="zh-CN" sz="2400" dirty="0">
                <a:solidFill>
                  <a:schemeClr val="tx2"/>
                </a:solidFill>
                <a:latin typeface="微软雅黑" panose="020B0503020204020204" pitchFamily="34" charset="-122"/>
                <a:ea typeface="微软雅黑" panose="020B0503020204020204" pitchFamily="34" charset="-122"/>
              </a:rPr>
              <a:t>LIKE</a:t>
            </a:r>
            <a:r>
              <a:rPr lang="zh-CN" altLang="en-US" sz="2400" dirty="0">
                <a:solidFill>
                  <a:schemeClr val="tx2"/>
                </a:solidFill>
                <a:latin typeface="微软雅黑" panose="020B0503020204020204" pitchFamily="34" charset="-122"/>
                <a:ea typeface="微软雅黑" panose="020B0503020204020204" pitchFamily="34" charset="-122"/>
              </a:rPr>
              <a:t>关键字进行模糊查询。</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[NOT] LIKE '</a:t>
            </a:r>
            <a:r>
              <a:rPr lang="zh-CN" altLang="en-US" sz="2400" b="1" dirty="0">
                <a:solidFill>
                  <a:schemeClr val="tx2"/>
                </a:solidFill>
                <a:latin typeface="微软雅黑" panose="020B0503020204020204" pitchFamily="34" charset="-122"/>
                <a:ea typeface="微软雅黑" panose="020B0503020204020204" pitchFamily="34" charset="-122"/>
              </a:rPr>
              <a:t>模式字符串</a:t>
            </a:r>
            <a:r>
              <a:rPr lang="en-US" altLang="zh-CN" sz="2400" b="1" dirty="0">
                <a:solidFill>
                  <a:schemeClr val="tx2"/>
                </a:solidFill>
                <a:latin typeface="微软雅黑" panose="020B0503020204020204" pitchFamily="34" charset="-122"/>
                <a:ea typeface="微软雅黑" panose="020B0503020204020204" pitchFamily="34" charset="-122"/>
              </a:rPr>
              <a:t>' [ESCAPE '</a:t>
            </a:r>
            <a:r>
              <a:rPr lang="zh-CN" altLang="en-US" sz="2400" b="1" dirty="0">
                <a:solidFill>
                  <a:schemeClr val="tx2"/>
                </a:solidFill>
                <a:latin typeface="微软雅黑" panose="020B0503020204020204" pitchFamily="34" charset="-122"/>
                <a:ea typeface="微软雅黑" panose="020B0503020204020204" pitchFamily="34" charset="-122"/>
              </a:rPr>
              <a:t>换码字符</a:t>
            </a:r>
            <a:r>
              <a:rPr lang="en-US" altLang="zh-CN" sz="2400" b="1"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
        <p:nvSpPr>
          <p:cNvPr id="4" name="文本框 3">
            <a:extLst>
              <a:ext uri="{FF2B5EF4-FFF2-40B4-BE49-F238E27FC236}">
                <a16:creationId xmlns:a16="http://schemas.microsoft.com/office/drawing/2014/main" id="{6A838CA8-B412-B2C3-5535-41007A5E7F73}"/>
              </a:ext>
            </a:extLst>
          </p:cNvPr>
          <p:cNvSpPr txBox="1"/>
          <p:nvPr/>
        </p:nvSpPr>
        <p:spPr>
          <a:xfrm>
            <a:off x="307975" y="3585232"/>
            <a:ext cx="11355994" cy="1938992"/>
          </a:xfrm>
          <a:prstGeom prst="rect">
            <a:avLst/>
          </a:prstGeom>
          <a:noFill/>
        </p:spPr>
        <p:txBody>
          <a:bodyPr wrap="none" rtlCol="0">
            <a:spAutoFit/>
          </a:bodyPr>
          <a:lstStyle/>
          <a:p>
            <a:r>
              <a:rPr kumimoji="1" lang="zh-CN" altLang="en-US" sz="2000" dirty="0"/>
              <a:t>注</a:t>
            </a:r>
            <a:r>
              <a:rPr kumimoji="1" lang="zh-CN" altLang="en-US" sz="2000" dirty="0">
                <a:sym typeface="Wingdings" pitchFamily="2" charset="2"/>
              </a:rPr>
              <a:t>（</a:t>
            </a:r>
            <a:r>
              <a:rPr kumimoji="1" lang="en-US" altLang="zh-CN" sz="2000" dirty="0">
                <a:sym typeface="Wingdings" pitchFamily="2" charset="2"/>
              </a:rPr>
              <a:t>1</a:t>
            </a:r>
            <a:r>
              <a:rPr kumimoji="1" lang="zh-CN" altLang="en-US" sz="2000" dirty="0">
                <a:sym typeface="Wingdings" pitchFamily="2" charset="2"/>
              </a:rPr>
              <a:t>）</a:t>
            </a:r>
            <a:r>
              <a:rPr kumimoji="1" lang="zh-CN" altLang="en-US" sz="2000" dirty="0"/>
              <a:t>模式字符串表示用来匹配的字符串，该字符串必须加单引号或者双引号。模式字符串可以是</a:t>
            </a:r>
            <a:endParaRPr kumimoji="1" lang="en-US" altLang="zh-CN" sz="2000" dirty="0"/>
          </a:p>
          <a:p>
            <a:r>
              <a:rPr kumimoji="1" lang="zh-CN" altLang="en-US" sz="2000" dirty="0"/>
              <a:t>一个完整的字符也可以使用通配符实现模糊查询。</a:t>
            </a:r>
            <a:r>
              <a:rPr kumimoji="1" lang="zh-CN" altLang="en-US" sz="2000" dirty="0">
                <a:solidFill>
                  <a:srgbClr val="C00000"/>
                </a:solidFill>
              </a:rPr>
              <a:t>它有两种通配符“</a:t>
            </a:r>
            <a:r>
              <a:rPr kumimoji="1" lang="en-US" altLang="zh-CN" sz="2000" dirty="0">
                <a:solidFill>
                  <a:srgbClr val="C00000"/>
                </a:solidFill>
              </a:rPr>
              <a:t>%</a:t>
            </a:r>
            <a:r>
              <a:rPr kumimoji="1" lang="zh-CN" altLang="en-US" sz="2000" dirty="0">
                <a:solidFill>
                  <a:srgbClr val="C00000"/>
                </a:solidFill>
              </a:rPr>
              <a:t>”和“</a:t>
            </a:r>
            <a:r>
              <a:rPr kumimoji="1" lang="en-US" altLang="zh-CN" sz="2000" dirty="0">
                <a:solidFill>
                  <a:srgbClr val="C00000"/>
                </a:solidFill>
              </a:rPr>
              <a:t>_</a:t>
            </a:r>
            <a:r>
              <a:rPr kumimoji="1" lang="zh-CN" altLang="en-US" sz="2000" dirty="0">
                <a:solidFill>
                  <a:srgbClr val="C00000"/>
                </a:solidFill>
              </a:rPr>
              <a:t>”</a:t>
            </a:r>
            <a:r>
              <a:rPr kumimoji="1" lang="en-US" altLang="zh-CN" sz="2000" dirty="0"/>
              <a:t>,</a:t>
            </a:r>
            <a:r>
              <a:rPr kumimoji="1" lang="zh-CN" altLang="en-US" sz="2000" dirty="0"/>
              <a:t>其中</a:t>
            </a:r>
            <a:endParaRPr kumimoji="1" lang="en-US" altLang="zh-CN" sz="2000" dirty="0"/>
          </a:p>
          <a:p>
            <a:pPr marL="285750" indent="-285750">
              <a:buFont typeface="Wingdings" pitchFamily="2" charset="2"/>
              <a:buChar char="Ø"/>
            </a:pPr>
            <a:r>
              <a:rPr kumimoji="1" lang="zh-CN" altLang="en-US" sz="2000" dirty="0">
                <a:solidFill>
                  <a:srgbClr val="C00000"/>
                </a:solidFill>
              </a:rPr>
              <a:t>“</a:t>
            </a:r>
            <a:r>
              <a:rPr kumimoji="1" lang="en-US" altLang="zh-CN" sz="2000" dirty="0">
                <a:solidFill>
                  <a:srgbClr val="C00000"/>
                </a:solidFill>
              </a:rPr>
              <a:t>%</a:t>
            </a:r>
            <a:r>
              <a:rPr kumimoji="1" lang="zh-CN" altLang="en-US" sz="2000" dirty="0">
                <a:solidFill>
                  <a:srgbClr val="C00000"/>
                </a:solidFill>
              </a:rPr>
              <a:t>”可以匹配</a:t>
            </a:r>
            <a:r>
              <a:rPr kumimoji="1" lang="en-US" altLang="zh-CN" sz="2000" dirty="0">
                <a:solidFill>
                  <a:srgbClr val="C00000"/>
                </a:solidFill>
              </a:rPr>
              <a:t>0</a:t>
            </a:r>
            <a:r>
              <a:rPr kumimoji="1" lang="zh-CN" altLang="en-US" sz="2000" dirty="0">
                <a:solidFill>
                  <a:srgbClr val="C00000"/>
                </a:solidFill>
              </a:rPr>
              <a:t>个或多个字符的任意长度的字符串。</a:t>
            </a:r>
            <a:r>
              <a:rPr kumimoji="1" lang="zh-CN" altLang="en-US" sz="2000" dirty="0"/>
              <a:t>例如，</a:t>
            </a:r>
            <a:r>
              <a:rPr kumimoji="1" lang="en-US" altLang="zh-CN" sz="2000" dirty="0" err="1"/>
              <a:t>st%y</a:t>
            </a:r>
            <a:r>
              <a:rPr kumimoji="1" lang="zh-CN" altLang="en-US" sz="2000" dirty="0"/>
              <a:t>表示以字母</a:t>
            </a:r>
            <a:r>
              <a:rPr kumimoji="1" lang="en-US" altLang="zh-CN" sz="2000" dirty="0" err="1"/>
              <a:t>st</a:t>
            </a:r>
            <a:r>
              <a:rPr kumimoji="1" lang="zh-CN" altLang="en-US" sz="2000" dirty="0"/>
              <a:t>开头，以字母</a:t>
            </a:r>
            <a:r>
              <a:rPr kumimoji="1" lang="en-US" altLang="zh-CN" sz="2000" dirty="0"/>
              <a:t>y</a:t>
            </a:r>
            <a:r>
              <a:rPr kumimoji="1" lang="zh-CN" altLang="en-US" sz="2000" dirty="0"/>
              <a:t>结</a:t>
            </a:r>
            <a:endParaRPr kumimoji="1" lang="en-US" altLang="zh-CN" sz="2000" dirty="0"/>
          </a:p>
          <a:p>
            <a:r>
              <a:rPr kumimoji="1" lang="zh-CN" altLang="en-US" sz="2000" dirty="0"/>
              <a:t>      尾的任意长度的字符串。</a:t>
            </a:r>
            <a:endParaRPr kumimoji="1" lang="en-US" altLang="zh-CN" sz="2000" dirty="0"/>
          </a:p>
          <a:p>
            <a:pPr marL="285750" indent="-285750">
              <a:buFont typeface="Wingdings" pitchFamily="2" charset="2"/>
              <a:buChar char="Ø"/>
            </a:pPr>
            <a:r>
              <a:rPr kumimoji="1" lang="zh-CN" altLang="en-US" sz="2000" dirty="0">
                <a:solidFill>
                  <a:srgbClr val="C00000"/>
                </a:solidFill>
              </a:rPr>
              <a:t>“</a:t>
            </a:r>
            <a:r>
              <a:rPr kumimoji="1" lang="en-US" altLang="zh-CN" sz="2000" dirty="0">
                <a:solidFill>
                  <a:srgbClr val="C00000"/>
                </a:solidFill>
              </a:rPr>
              <a:t>_</a:t>
            </a:r>
            <a:r>
              <a:rPr kumimoji="1" lang="zh-CN" altLang="en-US" sz="2000" dirty="0">
                <a:solidFill>
                  <a:srgbClr val="C00000"/>
                </a:solidFill>
              </a:rPr>
              <a:t>”表示任意单个字符，该符号只能匹配一个字符。</a:t>
            </a:r>
            <a:r>
              <a:rPr kumimoji="1" lang="zh-CN" altLang="en-US" sz="2000" dirty="0"/>
              <a:t>例如，</a:t>
            </a:r>
            <a:r>
              <a:rPr kumimoji="1" lang="en-US" altLang="zh-CN" sz="2000" dirty="0" err="1"/>
              <a:t>st_y</a:t>
            </a:r>
            <a:r>
              <a:rPr kumimoji="1" lang="zh-CN" altLang="en-US" sz="2000" dirty="0"/>
              <a:t>表示以</a:t>
            </a:r>
            <a:r>
              <a:rPr kumimoji="1" lang="en-US" altLang="zh-CN" sz="2000" dirty="0" err="1"/>
              <a:t>st</a:t>
            </a:r>
            <a:r>
              <a:rPr kumimoji="1" lang="zh-CN" altLang="en-US" sz="2000" dirty="0"/>
              <a:t>开头，以字母</a:t>
            </a:r>
            <a:r>
              <a:rPr kumimoji="1" lang="en-US" altLang="zh-CN" sz="2000" dirty="0"/>
              <a:t>y</a:t>
            </a:r>
            <a:r>
              <a:rPr kumimoji="1" lang="zh-CN" altLang="en-US" sz="2000" dirty="0"/>
              <a:t>结尾</a:t>
            </a:r>
            <a:endParaRPr kumimoji="1" lang="en-US" altLang="zh-CN" sz="2000" dirty="0"/>
          </a:p>
          <a:p>
            <a:r>
              <a:rPr kumimoji="1" lang="zh-CN" altLang="en-US" sz="2000" dirty="0"/>
              <a:t>     的</a:t>
            </a:r>
            <a:r>
              <a:rPr kumimoji="1" lang="en-US" altLang="zh-CN" sz="2000" dirty="0"/>
              <a:t>4</a:t>
            </a:r>
            <a:r>
              <a:rPr kumimoji="1" lang="zh-CN" altLang="en-US" sz="2000" dirty="0"/>
              <a:t>个字符。</a:t>
            </a:r>
          </a:p>
        </p:txBody>
      </p:sp>
      <p:sp>
        <p:nvSpPr>
          <p:cNvPr id="6" name="文本框 5">
            <a:extLst>
              <a:ext uri="{FF2B5EF4-FFF2-40B4-BE49-F238E27FC236}">
                <a16:creationId xmlns:a16="http://schemas.microsoft.com/office/drawing/2014/main" id="{E41E6AAF-F5CB-6C19-BC34-B7D6DAD81C9D}"/>
              </a:ext>
            </a:extLst>
          </p:cNvPr>
          <p:cNvSpPr txBox="1"/>
          <p:nvPr/>
        </p:nvSpPr>
        <p:spPr>
          <a:xfrm>
            <a:off x="562708" y="5753686"/>
            <a:ext cx="11230960" cy="707886"/>
          </a:xfrm>
          <a:prstGeom prst="rect">
            <a:avLst/>
          </a:prstGeom>
          <a:noFill/>
        </p:spPr>
        <p:txBody>
          <a:bodyPr wrap="none" rtlCol="0">
            <a:spAutoFit/>
          </a:bodyPr>
          <a:lstStyle/>
          <a:p>
            <a:r>
              <a:rPr kumimoji="1" lang="zh-CN" altLang="en-US" sz="2000" dirty="0"/>
              <a:t>（</a:t>
            </a:r>
            <a:r>
              <a:rPr kumimoji="1" lang="en-US" altLang="zh-CN" sz="2000" dirty="0"/>
              <a:t>2</a:t>
            </a:r>
            <a:r>
              <a:rPr kumimoji="1" lang="zh-CN" altLang="en-US" sz="2000" dirty="0"/>
              <a:t>）如果要匹配的字符串本身就含有通配符“</a:t>
            </a:r>
            <a:r>
              <a:rPr kumimoji="1" lang="en-US" altLang="zh-CN" sz="2000" dirty="0"/>
              <a:t>%</a:t>
            </a:r>
            <a:r>
              <a:rPr kumimoji="1" lang="zh-CN" altLang="en-US" sz="2000" dirty="0"/>
              <a:t>”和“</a:t>
            </a:r>
            <a:r>
              <a:rPr kumimoji="1" lang="en-US" altLang="zh-CN" sz="2000" dirty="0"/>
              <a:t>_</a:t>
            </a:r>
            <a:r>
              <a:rPr kumimoji="1" lang="zh-CN" altLang="en-US" sz="2000" dirty="0"/>
              <a:t>”，这时就要使用</a:t>
            </a:r>
            <a:r>
              <a:rPr kumimoji="1" lang="en-US" altLang="zh-CN" sz="2000" dirty="0"/>
              <a:t>ESCAPE</a:t>
            </a:r>
            <a:r>
              <a:rPr kumimoji="1" lang="zh-CN" altLang="en-US" sz="2000" dirty="0"/>
              <a:t>短语对通配符</a:t>
            </a:r>
            <a:endParaRPr kumimoji="1" lang="en-US" altLang="zh-CN" sz="2000" dirty="0"/>
          </a:p>
          <a:p>
            <a:r>
              <a:rPr kumimoji="1" lang="zh-CN" altLang="en-US" sz="2000" dirty="0"/>
              <a:t>进行转义，把“</a:t>
            </a:r>
            <a:r>
              <a:rPr kumimoji="1" lang="en-US" altLang="zh-CN" sz="2000" dirty="0"/>
              <a:t>%</a:t>
            </a:r>
            <a:r>
              <a:rPr kumimoji="1" lang="zh-CN" altLang="en-US" sz="2000" dirty="0"/>
              <a:t>”和“</a:t>
            </a:r>
            <a:r>
              <a:rPr kumimoji="1" lang="en-US" altLang="zh-CN" sz="2000" dirty="0"/>
              <a:t>_</a:t>
            </a:r>
            <a:r>
              <a:rPr kumimoji="1" lang="zh-CN" altLang="en-US" sz="2000" dirty="0"/>
              <a:t>”转换成普通字符。</a:t>
            </a:r>
          </a:p>
        </p:txBody>
      </p:sp>
    </p:spTree>
    <p:extLst>
      <p:ext uri="{BB962C8B-B14F-4D97-AF65-F5344CB8AC3E}">
        <p14:creationId xmlns:p14="http://schemas.microsoft.com/office/powerpoint/2010/main" val="3113989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blinds(horizontal)">
                                      <p:cBhvr>
                                        <p:cTn id="3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3416320"/>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LIKE</a:t>
            </a:r>
            <a:r>
              <a:rPr lang="zh-CN" altLang="en-US" sz="2400" dirty="0">
                <a:solidFill>
                  <a:schemeClr val="tx2"/>
                </a:solidFill>
                <a:latin typeface="微软雅黑" panose="020B0503020204020204" pitchFamily="34" charset="-122"/>
                <a:ea typeface="微软雅黑" panose="020B0503020204020204" pitchFamily="34" charset="-122"/>
              </a:rPr>
              <a:t>关键字的字符匹配查询</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[NOT] LIKE '</a:t>
            </a:r>
            <a:r>
              <a:rPr lang="zh-CN" altLang="en-US" sz="2400" b="1" dirty="0">
                <a:solidFill>
                  <a:schemeClr val="tx2"/>
                </a:solidFill>
                <a:latin typeface="微软雅黑" panose="020B0503020204020204" pitchFamily="34" charset="-122"/>
                <a:ea typeface="微软雅黑" panose="020B0503020204020204" pitchFamily="34" charset="-122"/>
              </a:rPr>
              <a:t>模式字符串</a:t>
            </a:r>
            <a:r>
              <a:rPr lang="en-US" altLang="zh-CN" sz="2400" b="1" dirty="0">
                <a:solidFill>
                  <a:schemeClr val="tx2"/>
                </a:solidFill>
                <a:latin typeface="微软雅黑" panose="020B0503020204020204" pitchFamily="34" charset="-122"/>
                <a:ea typeface="微软雅黑" panose="020B0503020204020204" pitchFamily="34" charset="-122"/>
              </a:rPr>
              <a:t>' [ESCAPE '</a:t>
            </a:r>
            <a:r>
              <a:rPr lang="zh-CN" altLang="en-US" sz="2400" b="1" dirty="0">
                <a:solidFill>
                  <a:schemeClr val="tx2"/>
                </a:solidFill>
                <a:latin typeface="微软雅黑" panose="020B0503020204020204" pitchFamily="34" charset="-122"/>
                <a:ea typeface="微软雅黑" panose="020B0503020204020204" pitchFamily="34" charset="-122"/>
              </a:rPr>
              <a:t>换码字符</a:t>
            </a:r>
            <a:r>
              <a:rPr lang="en-US" altLang="zh-CN" sz="2400" b="1"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5-12】</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course</a:t>
            </a:r>
            <a:r>
              <a:rPr lang="zh-CN" altLang="en-US" sz="2400" dirty="0">
                <a:solidFill>
                  <a:schemeClr val="tx2"/>
                </a:solidFill>
                <a:latin typeface="微软雅黑" panose="020B0503020204020204" pitchFamily="34" charset="-122"/>
                <a:ea typeface="微软雅黑" panose="020B0503020204020204" pitchFamily="34" charset="-122"/>
              </a:rPr>
              <a:t>表中，查询课程名</a:t>
            </a:r>
            <a:r>
              <a:rPr lang="en-US" altLang="zh-CN" sz="2400" dirty="0" err="1">
                <a:solidFill>
                  <a:schemeClr val="tx2"/>
                </a:solidFill>
                <a:latin typeface="微软雅黑" panose="020B0503020204020204" pitchFamily="34" charset="-122"/>
                <a:ea typeface="微软雅黑" panose="020B0503020204020204" pitchFamily="34" charset="-122"/>
              </a:rPr>
              <a:t>CourseName</a:t>
            </a:r>
            <a:r>
              <a:rPr lang="zh-CN" altLang="en-US" sz="2400" dirty="0">
                <a:solidFill>
                  <a:schemeClr val="tx2"/>
                </a:solidFill>
                <a:latin typeface="微软雅黑" panose="020B0503020204020204" pitchFamily="34" charset="-122"/>
                <a:ea typeface="微软雅黑" panose="020B0503020204020204" pitchFamily="34" charset="-122"/>
              </a:rPr>
              <a:t>中含有“基础”的课程。</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course WHERE </a:t>
            </a:r>
            <a:r>
              <a:rPr lang="en-US" altLang="zh-CN" sz="2200" dirty="0" err="1">
                <a:solidFill>
                  <a:schemeClr val="tx2"/>
                </a:solidFill>
                <a:latin typeface="微软雅黑" panose="020B0503020204020204" pitchFamily="34" charset="-122"/>
                <a:ea typeface="微软雅黑" panose="020B0503020204020204" pitchFamily="34" charset="-122"/>
              </a:rPr>
              <a:t>CourseName</a:t>
            </a:r>
            <a:r>
              <a:rPr lang="en-US" altLang="zh-CN" sz="2200" dirty="0">
                <a:solidFill>
                  <a:schemeClr val="tx2"/>
                </a:solidFill>
                <a:latin typeface="微软雅黑" panose="020B0503020204020204" pitchFamily="34" charset="-122"/>
                <a:ea typeface="微软雅黑" panose="020B0503020204020204" pitchFamily="34" charset="-122"/>
              </a:rPr>
              <a:t> LIKE '%</a:t>
            </a:r>
            <a:r>
              <a:rPr lang="zh-CN" altLang="en-US" sz="2200" dirty="0">
                <a:solidFill>
                  <a:schemeClr val="tx2"/>
                </a:solidFill>
                <a:latin typeface="微软雅黑" panose="020B0503020204020204" pitchFamily="34" charset="-122"/>
                <a:ea typeface="微软雅黑" panose="020B0503020204020204" pitchFamily="34" charset="-122"/>
              </a:rPr>
              <a:t>基础</a:t>
            </a:r>
            <a:r>
              <a:rPr lang="en-US" altLang="zh-CN" sz="2200"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9218"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342678" y="4437906"/>
            <a:ext cx="8643415" cy="200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439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animEffect transition="in" filter="blinds(horizontal)">
                                      <p:cBhvr>
                                        <p:cTn id="7" dur="500"/>
                                        <p:tgtEl>
                                          <p:spTgt spid="9">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blinds(horizontal)">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66614" y="1285351"/>
            <a:ext cx="10657184" cy="415498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6. </a:t>
            </a:r>
            <a:r>
              <a:rPr lang="zh-CN" altLang="en-US" sz="2400" dirty="0">
                <a:solidFill>
                  <a:schemeClr val="tx2"/>
                </a:solidFill>
                <a:latin typeface="微软雅黑" panose="020B0503020204020204" pitchFamily="34" charset="-122"/>
                <a:ea typeface="微软雅黑" panose="020B0503020204020204" pitchFamily="34" charset="-122"/>
              </a:rPr>
              <a:t>使用正则表达式的查询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正则表达式能够根据指定的匹配模式查找文本中符合要求的特殊字符串。正则表达式的查询能力比通配字符的查询能力更强大且更灵活，可以应用于非常复杂的查询。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正则表达式基本语法如下：</a:t>
            </a: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expression [NOT] REGEXP '</a:t>
            </a:r>
            <a:r>
              <a:rPr lang="zh-CN" altLang="en-US" sz="2400" b="1" dirty="0">
                <a:solidFill>
                  <a:schemeClr val="tx2"/>
                </a:solidFill>
                <a:latin typeface="微软雅黑" panose="020B0503020204020204" pitchFamily="34" charset="-122"/>
                <a:ea typeface="微软雅黑" panose="020B0503020204020204" pitchFamily="34" charset="-122"/>
              </a:rPr>
              <a:t>正则表达式</a:t>
            </a:r>
            <a:r>
              <a:rPr lang="en-US" altLang="zh-CN" sz="2400" b="1"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5" name="图片 4">
            <a:extLst>
              <a:ext uri="{FF2B5EF4-FFF2-40B4-BE49-F238E27FC236}">
                <a16:creationId xmlns:a16="http://schemas.microsoft.com/office/drawing/2014/main" id="{A7BD5DB1-D03F-504D-A9E8-B9386D044CB1}"/>
              </a:ext>
            </a:extLst>
          </p:cNvPr>
          <p:cNvPicPr>
            <a:picLocks noChangeAspect="1"/>
          </p:cNvPicPr>
          <p:nvPr/>
        </p:nvPicPr>
        <p:blipFill>
          <a:blip r:embed="rId3"/>
          <a:stretch>
            <a:fillRect/>
          </a:stretch>
        </p:blipFill>
        <p:spPr>
          <a:xfrm>
            <a:off x="794134" y="1199358"/>
            <a:ext cx="10657184" cy="4856972"/>
          </a:xfrm>
          <a:prstGeom prst="rect">
            <a:avLst/>
          </a:prstGeom>
        </p:spPr>
      </p:pic>
    </p:spTree>
    <p:extLst>
      <p:ext uri="{BB962C8B-B14F-4D97-AF65-F5344CB8AC3E}">
        <p14:creationId xmlns:p14="http://schemas.microsoft.com/office/powerpoint/2010/main" val="1252051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74861" y="1742870"/>
            <a:ext cx="11467479" cy="1446550"/>
          </a:xfrm>
          <a:prstGeom prst="rect">
            <a:avLst/>
          </a:prstGeom>
        </p:spPr>
        <p:txBody>
          <a:bodyPr wrap="square">
            <a:spAutoFit/>
          </a:bodyPr>
          <a:lstStyle/>
          <a:p>
            <a:r>
              <a:rPr lang="zh-CN" altLang="en-US" sz="2200" dirty="0">
                <a:solidFill>
                  <a:schemeClr val="tx2"/>
                </a:solidFill>
                <a:latin typeface="微软雅黑" panose="020B0503020204020204" pitchFamily="34" charset="-122"/>
                <a:ea typeface="微软雅黑" panose="020B0503020204020204" pitchFamily="34" charset="-122"/>
              </a:rPr>
              <a:t>可以直接将正则表达式置于</a:t>
            </a:r>
            <a:r>
              <a:rPr lang="en-US" altLang="zh-CN" sz="2200" dirty="0">
                <a:solidFill>
                  <a:schemeClr val="tx2"/>
                </a:solidFill>
                <a:latin typeface="微软雅黑" panose="020B0503020204020204" pitchFamily="34" charset="-122"/>
                <a:ea typeface="微软雅黑" panose="020B0503020204020204" pitchFamily="34" charset="-122"/>
              </a:rPr>
              <a:t>SELECT</a:t>
            </a:r>
            <a:r>
              <a:rPr lang="zh-CN" altLang="en-US" sz="2200" dirty="0">
                <a:solidFill>
                  <a:schemeClr val="tx2"/>
                </a:solidFill>
                <a:latin typeface="微软雅黑" panose="020B0503020204020204" pitchFamily="34" charset="-122"/>
                <a:ea typeface="微软雅黑" panose="020B0503020204020204" pitchFamily="34" charset="-122"/>
              </a:rPr>
              <a:t>语句中进行正则表达式测试，如果返回</a:t>
            </a:r>
            <a:r>
              <a:rPr lang="en-US" altLang="zh-CN" sz="2200" dirty="0">
                <a:solidFill>
                  <a:schemeClr val="tx2"/>
                </a:solidFill>
                <a:latin typeface="微软雅黑" panose="020B0503020204020204" pitchFamily="34" charset="-122"/>
                <a:ea typeface="微软雅黑" panose="020B0503020204020204" pitchFamily="34" charset="-122"/>
              </a:rPr>
              <a:t>1</a:t>
            </a:r>
            <a:r>
              <a:rPr lang="zh-CN" altLang="en-US" sz="2200" dirty="0">
                <a:solidFill>
                  <a:schemeClr val="tx2"/>
                </a:solidFill>
                <a:latin typeface="微软雅黑" panose="020B0503020204020204" pitchFamily="34" charset="-122"/>
                <a:ea typeface="微软雅黑" panose="020B0503020204020204" pitchFamily="34" charset="-122"/>
              </a:rPr>
              <a:t>，则表示匹配成功；若返回</a:t>
            </a:r>
            <a:r>
              <a:rPr lang="en-US" altLang="zh-CN" sz="2200" dirty="0">
                <a:solidFill>
                  <a:schemeClr val="tx2"/>
                </a:solidFill>
                <a:latin typeface="微软雅黑" panose="020B0503020204020204" pitchFamily="34" charset="-122"/>
                <a:ea typeface="微软雅黑" panose="020B0503020204020204" pitchFamily="34" charset="-122"/>
              </a:rPr>
              <a:t>0</a:t>
            </a:r>
            <a:r>
              <a:rPr lang="zh-CN" altLang="en-US" sz="2200" dirty="0">
                <a:solidFill>
                  <a:schemeClr val="tx2"/>
                </a:solidFill>
                <a:latin typeface="微软雅黑" panose="020B0503020204020204" pitchFamily="34" charset="-122"/>
                <a:ea typeface="微软雅黑" panose="020B0503020204020204" pitchFamily="34" charset="-122"/>
              </a:rPr>
              <a:t>则没有匹配成功。</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200" dirty="0">
              <a:solidFill>
                <a:schemeClr val="tx2"/>
              </a:solidFill>
              <a:latin typeface="微软雅黑" panose="020B0503020204020204" pitchFamily="34" charset="-122"/>
              <a:ea typeface="微软雅黑" panose="020B0503020204020204" pitchFamily="34" charset="-122"/>
            </a:endParaRPr>
          </a:p>
          <a:p>
            <a:r>
              <a:rPr lang="zh-CN" altLang="en-US" sz="2200" dirty="0">
                <a:solidFill>
                  <a:schemeClr val="tx2"/>
                </a:solidFill>
                <a:latin typeface="微软雅黑" panose="020B0503020204020204" pitchFamily="34" charset="-122"/>
                <a:ea typeface="微软雅黑" panose="020B0503020204020204" pitchFamily="34" charset="-122"/>
              </a:rPr>
              <a:t>          </a:t>
            </a:r>
            <a:r>
              <a:rPr lang="en-US" altLang="zh-CN" sz="2200" dirty="0">
                <a:solidFill>
                  <a:schemeClr val="tx2"/>
                </a:solidFill>
                <a:latin typeface="微软雅黑" panose="020B0503020204020204" pitchFamily="34" charset="-122"/>
                <a:ea typeface="微软雅黑" panose="020B0503020204020204" pitchFamily="34" charset="-122"/>
              </a:rPr>
              <a:t>SELECT 'teacher' REGEXP 'er$';</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10242"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7169" y="3988992"/>
            <a:ext cx="5266407" cy="188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728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60375" y="1285351"/>
            <a:ext cx="11467479" cy="2616101"/>
          </a:xfrm>
          <a:prstGeom prst="rect">
            <a:avLst/>
          </a:prstGeom>
        </p:spPr>
        <p:txBody>
          <a:bodyPr wrap="square">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1</a:t>
            </a:r>
            <a:r>
              <a:rPr lang="zh-CN" altLang="en-US" sz="2400" dirty="0">
                <a:solidFill>
                  <a:schemeClr val="tx2"/>
                </a:solidFill>
                <a:latin typeface="微软雅黑" panose="020B0503020204020204" pitchFamily="34" charset="-122"/>
                <a:ea typeface="微软雅黑" panose="020B0503020204020204" pitchFamily="34" charset="-122"/>
              </a:rPr>
              <a:t>）匹配指定的字符串</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当表中指定列的值包含这个字符串时，就把该记录查询出来。如果指定多个字符串时，要有“｜”符号隔开，这时只匹配这些字符串中的任意一个即可。</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5-13】</a:t>
            </a:r>
            <a:r>
              <a:rPr lang="zh-CN" altLang="en-US" sz="2400" dirty="0">
                <a:solidFill>
                  <a:schemeClr val="tx2"/>
                </a:solidFill>
                <a:latin typeface="微软雅黑" panose="020B0503020204020204" pitchFamily="34" charset="-122"/>
                <a:ea typeface="微软雅黑" panose="020B0503020204020204" pitchFamily="34" charset="-122"/>
              </a:rPr>
              <a:t>在课程表</a:t>
            </a:r>
            <a:r>
              <a:rPr lang="en-US" altLang="zh-CN" sz="2400" dirty="0">
                <a:solidFill>
                  <a:schemeClr val="tx2"/>
                </a:solidFill>
                <a:latin typeface="微软雅黑" panose="020B0503020204020204" pitchFamily="34" charset="-122"/>
                <a:ea typeface="微软雅黑" panose="020B0503020204020204" pitchFamily="34" charset="-122"/>
              </a:rPr>
              <a:t>course</a:t>
            </a:r>
            <a:r>
              <a:rPr lang="zh-CN" altLang="en-US" sz="2400" dirty="0">
                <a:solidFill>
                  <a:schemeClr val="tx2"/>
                </a:solidFill>
                <a:latin typeface="微软雅黑" panose="020B0503020204020204" pitchFamily="34" charset="-122"/>
                <a:ea typeface="微软雅黑" panose="020B0503020204020204" pitchFamily="34" charset="-122"/>
              </a:rPr>
              <a:t>中，查询课程名称中含有“学”“基础”“法”的课程。</a:t>
            </a: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course WHERE </a:t>
            </a:r>
            <a:r>
              <a:rPr lang="en-US" altLang="zh-CN" sz="2200" dirty="0" err="1">
                <a:solidFill>
                  <a:schemeClr val="tx2"/>
                </a:solidFill>
                <a:latin typeface="微软雅黑" panose="020B0503020204020204" pitchFamily="34" charset="-122"/>
                <a:ea typeface="微软雅黑" panose="020B0503020204020204" pitchFamily="34" charset="-122"/>
              </a:rPr>
              <a:t>CourseName</a:t>
            </a:r>
            <a:r>
              <a:rPr lang="en-US" altLang="zh-CN" sz="2200" dirty="0">
                <a:solidFill>
                  <a:schemeClr val="tx2"/>
                </a:solidFill>
                <a:latin typeface="微软雅黑" panose="020B0503020204020204" pitchFamily="34" charset="-122"/>
                <a:ea typeface="微软雅黑" panose="020B0503020204020204" pitchFamily="34" charset="-122"/>
              </a:rPr>
              <a:t> REGEXP '</a:t>
            </a:r>
            <a:r>
              <a:rPr lang="zh-CN" altLang="en-US" sz="2200" dirty="0">
                <a:solidFill>
                  <a:schemeClr val="tx2"/>
                </a:solidFill>
                <a:latin typeface="微软雅黑" panose="020B0503020204020204" pitchFamily="34" charset="-122"/>
                <a:ea typeface="微软雅黑" panose="020B0503020204020204" pitchFamily="34" charset="-122"/>
              </a:rPr>
              <a:t>学</a:t>
            </a:r>
            <a:r>
              <a:rPr lang="en-US" altLang="zh-CN" sz="2200" dirty="0">
                <a:solidFill>
                  <a:schemeClr val="tx2"/>
                </a:solidFill>
                <a:latin typeface="微软雅黑" panose="020B0503020204020204" pitchFamily="34" charset="-122"/>
                <a:ea typeface="微软雅黑" panose="020B0503020204020204" pitchFamily="34" charset="-122"/>
              </a:rPr>
              <a:t>|</a:t>
            </a:r>
            <a:r>
              <a:rPr lang="zh-CN" altLang="en-US" sz="2200" dirty="0">
                <a:solidFill>
                  <a:schemeClr val="tx2"/>
                </a:solidFill>
                <a:latin typeface="微软雅黑" panose="020B0503020204020204" pitchFamily="34" charset="-122"/>
                <a:ea typeface="微软雅黑" panose="020B0503020204020204" pitchFamily="34" charset="-122"/>
              </a:rPr>
              <a:t>基础</a:t>
            </a:r>
            <a:r>
              <a:rPr lang="en-US" altLang="zh-CN" sz="2200" dirty="0">
                <a:solidFill>
                  <a:schemeClr val="tx2"/>
                </a:solidFill>
                <a:latin typeface="微软雅黑" panose="020B0503020204020204" pitchFamily="34" charset="-122"/>
                <a:ea typeface="微软雅黑" panose="020B0503020204020204" pitchFamily="34" charset="-122"/>
              </a:rPr>
              <a:t>|</a:t>
            </a:r>
            <a:r>
              <a:rPr lang="zh-CN" altLang="en-US" sz="2200" dirty="0">
                <a:solidFill>
                  <a:schemeClr val="tx2"/>
                </a:solidFill>
                <a:latin typeface="微软雅黑" panose="020B0503020204020204" pitchFamily="34" charset="-122"/>
                <a:ea typeface="微软雅黑" panose="020B0503020204020204" pitchFamily="34" charset="-122"/>
              </a:rPr>
              <a:t>法</a:t>
            </a:r>
            <a:r>
              <a:rPr lang="en-US" altLang="zh-CN" sz="2200" dirty="0">
                <a:solidFill>
                  <a:schemeClr val="tx2"/>
                </a:solidFill>
                <a:latin typeface="微软雅黑" panose="020B0503020204020204" pitchFamily="34" charset="-122"/>
                <a:ea typeface="微软雅黑" panose="020B0503020204020204" pitchFamily="34" charset="-122"/>
              </a:rPr>
              <a:t>';</a:t>
            </a: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10243"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50790" y="5085978"/>
            <a:ext cx="8601636" cy="251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3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43"/>
                                        </p:tgtEl>
                                        <p:attrNameLst>
                                          <p:attrName>style.visibility</p:attrName>
                                        </p:attrNameLst>
                                      </p:cBhvr>
                                      <p:to>
                                        <p:strVal val="visible"/>
                                      </p:to>
                                    </p:set>
                                    <p:animEffect transition="in" filter="blinds(horizontal)">
                                      <p:cBhvr>
                                        <p:cTn id="15"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66614" y="1285351"/>
            <a:ext cx="10657184" cy="2246769"/>
          </a:xfrm>
          <a:prstGeom prst="rect">
            <a:avLst/>
          </a:prstGeom>
        </p:spPr>
        <p:txBody>
          <a:bodyPr wrap="square">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2</a:t>
            </a:r>
            <a:r>
              <a:rPr lang="zh-CN" altLang="en-US" sz="2400" dirty="0">
                <a:solidFill>
                  <a:schemeClr val="tx2"/>
                </a:solidFill>
                <a:latin typeface="微软雅黑" panose="020B0503020204020204" pitchFamily="34" charset="-122"/>
                <a:ea typeface="微软雅黑" panose="020B0503020204020204" pitchFamily="34" charset="-122"/>
              </a:rPr>
              <a:t>）查询以特定字符或字符串开头的记录</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使用字符“</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”匹配以特定字符或字符串开头的记录。</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5-14】</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表中，查询广东、广西、湖南或湖北的学生的信息。</a:t>
            </a: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 WHERE Address REGEXP '^</a:t>
            </a:r>
            <a:r>
              <a:rPr lang="zh-CN" altLang="en-US" sz="2200" dirty="0">
                <a:solidFill>
                  <a:schemeClr val="tx2"/>
                </a:solidFill>
                <a:latin typeface="微软雅黑" panose="020B0503020204020204" pitchFamily="34" charset="-122"/>
                <a:ea typeface="微软雅黑" panose="020B0503020204020204" pitchFamily="34" charset="-122"/>
              </a:rPr>
              <a:t>广</a:t>
            </a:r>
            <a:r>
              <a:rPr lang="en-US" altLang="zh-CN" sz="2200" dirty="0">
                <a:solidFill>
                  <a:schemeClr val="tx2"/>
                </a:solidFill>
                <a:latin typeface="微软雅黑" panose="020B0503020204020204" pitchFamily="34" charset="-122"/>
                <a:ea typeface="微软雅黑" panose="020B0503020204020204" pitchFamily="34" charset="-122"/>
              </a:rPr>
              <a:t>|</a:t>
            </a:r>
            <a:r>
              <a:rPr lang="zh-CN" altLang="en-US" sz="2200" dirty="0">
                <a:solidFill>
                  <a:schemeClr val="tx2"/>
                </a:solidFill>
                <a:latin typeface="微软雅黑" panose="020B0503020204020204" pitchFamily="34" charset="-122"/>
                <a:ea typeface="微软雅黑" panose="020B0503020204020204" pitchFamily="34" charset="-122"/>
              </a:rPr>
              <a:t>湖</a:t>
            </a:r>
            <a:r>
              <a:rPr lang="en-US" altLang="zh-CN" sz="2200" dirty="0">
                <a:solidFill>
                  <a:schemeClr val="tx2"/>
                </a:solidFill>
                <a:latin typeface="微软雅黑" panose="020B0503020204020204" pitchFamily="34" charset="-122"/>
                <a:ea typeface="微软雅黑" panose="020B0503020204020204" pitchFamily="34" charset="-122"/>
              </a:rPr>
              <a:t>';</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11266"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74726" y="4118288"/>
            <a:ext cx="7056784" cy="235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503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Effect transition="in" filter="blinds(horizontal)">
                                      <p:cBhvr>
                                        <p:cTn id="15"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66614" y="1285351"/>
            <a:ext cx="10657184" cy="3016210"/>
          </a:xfrm>
          <a:prstGeom prst="rect">
            <a:avLst/>
          </a:prstGeom>
        </p:spPr>
        <p:txBody>
          <a:bodyPr wrap="square">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3</a:t>
            </a:r>
            <a:r>
              <a:rPr lang="zh-CN" altLang="en-US" sz="2400" dirty="0">
                <a:solidFill>
                  <a:schemeClr val="tx2"/>
                </a:solidFill>
                <a:latin typeface="微软雅黑" panose="020B0503020204020204" pitchFamily="34" charset="-122"/>
                <a:ea typeface="微软雅黑" panose="020B0503020204020204" pitchFamily="34" charset="-122"/>
              </a:rPr>
              <a:t>）用“</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替代字符串中的任意一个字符</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5-15】</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表中，查询姓名中以“李”开头，以“欣”结尾，中间包含一个字的学生信息。</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 WHERE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REGEXP '^</a:t>
            </a:r>
            <a:r>
              <a:rPr lang="zh-CN" altLang="en-US" sz="2200" dirty="0">
                <a:solidFill>
                  <a:schemeClr val="tx2"/>
                </a:solidFill>
                <a:latin typeface="微软雅黑" panose="020B0503020204020204" pitchFamily="34" charset="-122"/>
                <a:ea typeface="微软雅黑" panose="020B0503020204020204" pitchFamily="34" charset="-122"/>
              </a:rPr>
              <a:t>李</a:t>
            </a:r>
            <a:r>
              <a:rPr lang="en-US" altLang="zh-CN" sz="2200" dirty="0">
                <a:solidFill>
                  <a:schemeClr val="tx2"/>
                </a:solidFill>
                <a:latin typeface="微软雅黑" panose="020B0503020204020204" pitchFamily="34" charset="-122"/>
                <a:ea typeface="微软雅黑" panose="020B0503020204020204" pitchFamily="34" charset="-122"/>
              </a:rPr>
              <a:t>.</a:t>
            </a:r>
            <a:r>
              <a:rPr lang="zh-CN" altLang="en-US" sz="2200" dirty="0">
                <a:solidFill>
                  <a:schemeClr val="tx2"/>
                </a:solidFill>
                <a:latin typeface="微软雅黑" panose="020B0503020204020204" pitchFamily="34" charset="-122"/>
                <a:ea typeface="微软雅黑" panose="020B0503020204020204" pitchFamily="34" charset="-122"/>
              </a:rPr>
              <a:t>欣</a:t>
            </a:r>
            <a:r>
              <a:rPr lang="en-US" altLang="zh-CN" sz="2200"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12290"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54646" y="4406069"/>
            <a:ext cx="10465886" cy="178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554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linds(horizontal)">
                                      <p:cBhvr>
                                        <p:cTn id="7" dur="500"/>
                                        <p:tgtEl>
                                          <p:spTgt spid="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07975" y="1285351"/>
            <a:ext cx="11547871" cy="5416868"/>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5.1.3  </a:t>
            </a:r>
            <a:r>
              <a:rPr lang="zh-CN" altLang="en-US" sz="2400" dirty="0">
                <a:solidFill>
                  <a:schemeClr val="tx2"/>
                </a:solidFill>
                <a:latin typeface="微软雅黑" panose="020B0503020204020204" pitchFamily="34" charset="-122"/>
                <a:ea typeface="微软雅黑" panose="020B0503020204020204" pitchFamily="34" charset="-122"/>
              </a:rPr>
              <a:t>对查询结果集的处理</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000" dirty="0">
                <a:solidFill>
                  <a:schemeClr val="tx2"/>
                </a:solidFill>
                <a:latin typeface="微软雅黑" panose="020B0503020204020204" pitchFamily="34" charset="-122"/>
                <a:ea typeface="微软雅黑" panose="020B0503020204020204" pitchFamily="34" charset="-122"/>
              </a:rPr>
              <a:t>      对查询得到的结果集记录，可以排序后显示，或者按某个关键字分组后再显示，或者按要求的数量显示。</a:t>
            </a:r>
            <a:endParaRPr lang="en-US" altLang="zh-CN" sz="2000" dirty="0">
              <a:solidFill>
                <a:schemeClr val="tx2"/>
              </a:solidFill>
              <a:latin typeface="微软雅黑" panose="020B0503020204020204" pitchFamily="34" charset="-122"/>
              <a:ea typeface="微软雅黑" panose="020B0503020204020204" pitchFamily="34" charset="-122"/>
            </a:endParaRPr>
          </a:p>
          <a:p>
            <a:endParaRPr lang="zh-CN" altLang="en-US" sz="20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1.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ORDER BY</a:t>
            </a:r>
            <a:r>
              <a:rPr lang="zh-CN" altLang="en-US" sz="2400" dirty="0">
                <a:solidFill>
                  <a:schemeClr val="tx2"/>
                </a:solidFill>
                <a:latin typeface="微软雅黑" panose="020B0503020204020204" pitchFamily="34" charset="-122"/>
                <a:ea typeface="微软雅黑" panose="020B0503020204020204" pitchFamily="34" charset="-122"/>
              </a:rPr>
              <a:t>子句对查询结果排序</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ORDER BY expression1 [ASC | DESC][, expression2 [ASC | DESC], …]</a:t>
            </a:r>
          </a:p>
          <a:p>
            <a:endParaRPr lang="en-US" altLang="zh-CN" sz="2000" dirty="0">
              <a:solidFill>
                <a:schemeClr val="tx2"/>
              </a:solidFill>
              <a:latin typeface="微软雅黑" panose="020B0503020204020204" pitchFamily="34" charset="-122"/>
              <a:ea typeface="微软雅黑" panose="020B0503020204020204" pitchFamily="34" charset="-122"/>
            </a:endParaRPr>
          </a:p>
          <a:p>
            <a:r>
              <a:rPr lang="zh-CN" altLang="en-US" sz="2000" dirty="0">
                <a:solidFill>
                  <a:schemeClr val="tx2"/>
                </a:solidFill>
                <a:latin typeface="微软雅黑" panose="020B0503020204020204" pitchFamily="34" charset="-122"/>
                <a:ea typeface="微软雅黑" panose="020B0503020204020204" pitchFamily="34" charset="-122"/>
              </a:rPr>
              <a:t>注：</a:t>
            </a:r>
            <a:r>
              <a:rPr lang="en-US" altLang="zh-CN" sz="2000" dirty="0">
                <a:solidFill>
                  <a:schemeClr val="tx2"/>
                </a:solidFill>
                <a:latin typeface="微软雅黑" panose="020B0503020204020204" pitchFamily="34" charset="-122"/>
                <a:ea typeface="微软雅黑" panose="020B0503020204020204" pitchFamily="34" charset="-122"/>
              </a:rPr>
              <a:t>ASC</a:t>
            </a:r>
            <a:r>
              <a:rPr lang="zh-CN" altLang="en-US" sz="2000" dirty="0">
                <a:solidFill>
                  <a:schemeClr val="tx2"/>
                </a:solidFill>
                <a:latin typeface="微软雅黑" panose="020B0503020204020204" pitchFamily="34" charset="-122"/>
                <a:ea typeface="微软雅黑" panose="020B0503020204020204" pitchFamily="34" charset="-122"/>
              </a:rPr>
              <a:t>是指按结果集升序排列，</a:t>
            </a:r>
            <a:r>
              <a:rPr lang="en-US" altLang="zh-CN" sz="2000" dirty="0">
                <a:solidFill>
                  <a:schemeClr val="tx2"/>
                </a:solidFill>
                <a:latin typeface="微软雅黑" panose="020B0503020204020204" pitchFamily="34" charset="-122"/>
                <a:ea typeface="微软雅黑" panose="020B0503020204020204" pitchFamily="34" charset="-122"/>
              </a:rPr>
              <a:t>DESC</a:t>
            </a:r>
            <a:r>
              <a:rPr lang="zh-CN" altLang="en-US" sz="2000" dirty="0">
                <a:solidFill>
                  <a:schemeClr val="tx2"/>
                </a:solidFill>
                <a:latin typeface="微软雅黑" panose="020B0503020204020204" pitchFamily="34" charset="-122"/>
                <a:ea typeface="微软雅黑" panose="020B0503020204020204" pitchFamily="34" charset="-122"/>
              </a:rPr>
              <a:t>是指按结果集降序排列。</a:t>
            </a:r>
            <a:endParaRPr lang="en-US" altLang="zh-CN" sz="20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5-16】</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表中，按出生日期的先后顺序显示。</a:t>
            </a:r>
          </a:p>
          <a:p>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 ORDER BY Birthday ASC;</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1109180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animEffect transition="in" filter="blinds(horizontal)">
                                      <p:cBhvr>
                                        <p:cTn id="7" dur="500"/>
                                        <p:tgtEl>
                                          <p:spTgt spid="9">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2" end="12"/>
                                            </p:txEl>
                                          </p:spTgt>
                                        </p:tgtEl>
                                        <p:attrNameLst>
                                          <p:attrName>style.visibility</p:attrName>
                                        </p:attrNameLst>
                                      </p:cBhvr>
                                      <p:to>
                                        <p:strVal val="visible"/>
                                      </p:to>
                                    </p:set>
                                    <p:animEffect transition="in" filter="blinds(horizontal)">
                                      <p:cBhvr>
                                        <p:cTn id="10"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588030" y="1231630"/>
            <a:ext cx="11411831" cy="2616101"/>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5-17】</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表中查询成绩大于或等于</a:t>
            </a:r>
            <a:r>
              <a:rPr lang="en-US" altLang="zh-CN" sz="2400" dirty="0">
                <a:solidFill>
                  <a:schemeClr val="tx2"/>
                </a:solidFill>
                <a:latin typeface="微软雅黑" panose="020B0503020204020204" pitchFamily="34" charset="-122"/>
                <a:ea typeface="微软雅黑" panose="020B0503020204020204" pitchFamily="34" charset="-122"/>
              </a:rPr>
              <a:t>85</a:t>
            </a:r>
            <a:r>
              <a:rPr lang="zh-CN" altLang="en-US" sz="2400" dirty="0">
                <a:solidFill>
                  <a:schemeClr val="tx2"/>
                </a:solidFill>
                <a:latin typeface="微软雅黑" panose="020B0503020204020204" pitchFamily="34" charset="-122"/>
                <a:ea typeface="微软雅黑" panose="020B0503020204020204" pitchFamily="34" charset="-122"/>
              </a:rPr>
              <a:t>分的学生的学号、课程号和成绩，并先按成绩的降序，再按学号的升序排列，列名显示为中文。</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AS </a:t>
            </a:r>
            <a:r>
              <a:rPr lang="zh-CN" altLang="en-US" sz="2200" dirty="0">
                <a:solidFill>
                  <a:schemeClr val="tx2"/>
                </a:solidFill>
                <a:latin typeface="微软雅黑" panose="020B0503020204020204" pitchFamily="34" charset="-122"/>
                <a:ea typeface="微软雅黑" panose="020B0503020204020204" pitchFamily="34" charset="-122"/>
              </a:rPr>
              <a:t>学号</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课程号</a:t>
            </a:r>
            <a:r>
              <a:rPr lang="en-US" altLang="zh-CN" sz="2200" dirty="0">
                <a:solidFill>
                  <a:schemeClr val="tx2"/>
                </a:solidFill>
                <a:latin typeface="微软雅黑" panose="020B0503020204020204" pitchFamily="34" charset="-122"/>
                <a:ea typeface="微软雅黑" panose="020B0503020204020204" pitchFamily="34" charset="-122"/>
              </a:rPr>
              <a:t>, Score </a:t>
            </a:r>
            <a:r>
              <a:rPr lang="zh-CN" altLang="en-US" sz="2200" dirty="0">
                <a:solidFill>
                  <a:schemeClr val="tx2"/>
                </a:solidFill>
                <a:latin typeface="微软雅黑" panose="020B0503020204020204" pitchFamily="34" charset="-122"/>
                <a:ea typeface="微软雅黑" panose="020B0503020204020204" pitchFamily="34" charset="-122"/>
              </a:rPr>
              <a:t>成绩 </a:t>
            </a:r>
            <a:r>
              <a:rPr lang="en-US" altLang="zh-CN" sz="2200" dirty="0">
                <a:solidFill>
                  <a:schemeClr val="tx2"/>
                </a:solidFill>
                <a:latin typeface="微软雅黑" panose="020B0503020204020204" pitchFamily="34" charset="-122"/>
                <a:ea typeface="微软雅黑" panose="020B0503020204020204" pitchFamily="34" charset="-122"/>
              </a:rPr>
              <a:t>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WHERE Score&gt;=85 ORDER BY Score DESC,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ASC;</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844764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07975" y="1285351"/>
            <a:ext cx="11882437" cy="3724096"/>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2. </a:t>
            </a:r>
            <a:r>
              <a:rPr lang="zh-CN" altLang="en-US" sz="2400" dirty="0">
                <a:solidFill>
                  <a:schemeClr val="tx2"/>
                </a:solidFill>
                <a:latin typeface="微软雅黑" panose="020B0503020204020204" pitchFamily="34" charset="-122"/>
                <a:ea typeface="微软雅黑" panose="020B0503020204020204" pitchFamily="34" charset="-122"/>
              </a:rPr>
              <a:t>限制查询结果的数量</a:t>
            </a:r>
          </a:p>
          <a:p>
            <a:r>
              <a:rPr lang="zh-CN" altLang="en-US" sz="2000" dirty="0">
                <a:solidFill>
                  <a:schemeClr val="tx2"/>
                </a:solidFill>
                <a:latin typeface="微软雅黑" panose="020B0503020204020204" pitchFamily="34" charset="-122"/>
                <a:ea typeface="微软雅黑" panose="020B0503020204020204" pitchFamily="34" charset="-122"/>
              </a:rPr>
              <a:t>      用</a:t>
            </a:r>
            <a:r>
              <a:rPr lang="en-US" altLang="zh-CN" sz="2000" dirty="0">
                <a:solidFill>
                  <a:schemeClr val="tx2"/>
                </a:solidFill>
                <a:latin typeface="微软雅黑" panose="020B0503020204020204" pitchFamily="34" charset="-122"/>
                <a:ea typeface="微软雅黑" panose="020B0503020204020204" pitchFamily="34" charset="-122"/>
              </a:rPr>
              <a:t>SELECT</a:t>
            </a:r>
            <a:r>
              <a:rPr lang="zh-CN" altLang="en-US" sz="2000" dirty="0">
                <a:solidFill>
                  <a:schemeClr val="tx2"/>
                </a:solidFill>
                <a:latin typeface="微软雅黑" panose="020B0503020204020204" pitchFamily="34" charset="-122"/>
                <a:ea typeface="微软雅黑" panose="020B0503020204020204" pitchFamily="34" charset="-122"/>
              </a:rPr>
              <a:t>语句查询记录时，如果返回的结果集中的记录数量很多，为了浏览和操作查询结果集，可以使用</a:t>
            </a:r>
            <a:r>
              <a:rPr lang="en-US" altLang="zh-CN" sz="2000" dirty="0">
                <a:solidFill>
                  <a:schemeClr val="tx2"/>
                </a:solidFill>
                <a:latin typeface="微软雅黑" panose="020B0503020204020204" pitchFamily="34" charset="-122"/>
                <a:ea typeface="微软雅黑" panose="020B0503020204020204" pitchFamily="34" charset="-122"/>
              </a:rPr>
              <a:t>LIMIT</a:t>
            </a:r>
            <a:r>
              <a:rPr lang="zh-CN" altLang="en-US" sz="2000" dirty="0">
                <a:solidFill>
                  <a:schemeClr val="tx2"/>
                </a:solidFill>
                <a:latin typeface="微软雅黑" panose="020B0503020204020204" pitchFamily="34" charset="-122"/>
                <a:ea typeface="微软雅黑" panose="020B0503020204020204" pitchFamily="34" charset="-122"/>
              </a:rPr>
              <a:t>句子限制</a:t>
            </a:r>
            <a:r>
              <a:rPr lang="en-US" altLang="zh-CN" sz="2000" dirty="0">
                <a:solidFill>
                  <a:schemeClr val="tx2"/>
                </a:solidFill>
                <a:latin typeface="微软雅黑" panose="020B0503020204020204" pitchFamily="34" charset="-122"/>
                <a:ea typeface="微软雅黑" panose="020B0503020204020204" pitchFamily="34" charset="-122"/>
              </a:rPr>
              <a:t>SELECT</a:t>
            </a:r>
            <a:r>
              <a:rPr lang="zh-CN" altLang="en-US" sz="2000" dirty="0">
                <a:solidFill>
                  <a:schemeClr val="tx2"/>
                </a:solidFill>
                <a:latin typeface="微软雅黑" panose="020B0503020204020204" pitchFamily="34" charset="-122"/>
                <a:ea typeface="微软雅黑" panose="020B0503020204020204" pitchFamily="34" charset="-122"/>
              </a:rPr>
              <a:t>语句返回的行数。</a:t>
            </a:r>
            <a:endParaRPr lang="en-US" altLang="zh-CN" sz="20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LIMIT lines [OFFSET offset]</a:t>
            </a:r>
          </a:p>
          <a:p>
            <a:endParaRPr lang="en-US" altLang="zh-CN" sz="2000" b="1" dirty="0">
              <a:solidFill>
                <a:schemeClr val="tx2"/>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en-US" altLang="zh-CN" sz="2000" dirty="0">
                <a:solidFill>
                  <a:schemeClr val="tx2"/>
                </a:solidFill>
                <a:latin typeface="微软雅黑" panose="020B0503020204020204" pitchFamily="34" charset="-122"/>
                <a:ea typeface="微软雅黑" panose="020B0503020204020204" pitchFamily="34" charset="-122"/>
              </a:rPr>
              <a:t>Lines</a:t>
            </a:r>
            <a:r>
              <a:rPr lang="zh-CN" altLang="en-US" sz="2000" dirty="0">
                <a:solidFill>
                  <a:schemeClr val="tx2"/>
                </a:solidFill>
                <a:latin typeface="微软雅黑" panose="020B0503020204020204" pitchFamily="34" charset="-122"/>
                <a:ea typeface="微软雅黑" panose="020B0503020204020204" pitchFamily="34" charset="-122"/>
              </a:rPr>
              <a:t>指定</a:t>
            </a:r>
            <a:r>
              <a:rPr lang="zh-CN" altLang="en-US" sz="2000" dirty="0">
                <a:solidFill>
                  <a:srgbClr val="FF0000"/>
                </a:solidFill>
                <a:latin typeface="微软雅黑" panose="020B0503020204020204" pitchFamily="34" charset="-122"/>
                <a:ea typeface="微软雅黑" panose="020B0503020204020204" pitchFamily="34" charset="-122"/>
              </a:rPr>
              <a:t>返回的记录数，必须是非负的整数</a:t>
            </a:r>
            <a:r>
              <a:rPr lang="zh-CN" altLang="en-US" sz="2000" dirty="0">
                <a:solidFill>
                  <a:schemeClr val="tx2"/>
                </a:solidFill>
                <a:latin typeface="微软雅黑" panose="020B0503020204020204" pitchFamily="34" charset="-122"/>
                <a:ea typeface="微软雅黑" panose="020B0503020204020204" pitchFamily="34" charset="-122"/>
              </a:rPr>
              <a:t>，如果指定的行数大于实际能返回的行数时，将只返回它能返回的行数。</a:t>
            </a:r>
            <a:endParaRPr lang="en-US" altLang="zh-CN" sz="2000" dirty="0">
              <a:solidFill>
                <a:schemeClr val="tx2"/>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en-US" altLang="zh-CN" sz="2000" dirty="0">
                <a:solidFill>
                  <a:schemeClr val="tx2"/>
                </a:solidFill>
                <a:latin typeface="微软雅黑" panose="020B0503020204020204" pitchFamily="34" charset="-122"/>
                <a:ea typeface="微软雅黑" panose="020B0503020204020204" pitchFamily="34" charset="-122"/>
              </a:rPr>
              <a:t>OFFSET </a:t>
            </a:r>
            <a:r>
              <a:rPr lang="zh-CN" altLang="en-US" sz="2000" dirty="0">
                <a:solidFill>
                  <a:schemeClr val="tx2"/>
                </a:solidFill>
                <a:latin typeface="微软雅黑" panose="020B0503020204020204" pitchFamily="34" charset="-122"/>
                <a:ea typeface="微软雅黑" panose="020B0503020204020204" pitchFamily="34" charset="-122"/>
              </a:rPr>
              <a:t>是位置偏移量，为一个可选参数，指示从哪一行开始显示，</a:t>
            </a:r>
            <a:r>
              <a:rPr lang="zh-CN" altLang="en-US" sz="2000" dirty="0">
                <a:solidFill>
                  <a:srgbClr val="FF0000"/>
                </a:solidFill>
                <a:latin typeface="微软雅黑" panose="020B0503020204020204" pitchFamily="34" charset="-122"/>
                <a:ea typeface="微软雅黑" panose="020B0503020204020204" pitchFamily="34" charset="-122"/>
              </a:rPr>
              <a:t>第一条记录的位置偏移量是</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，第二条记录的位置偏移量是</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，以此类推</a:t>
            </a:r>
            <a:r>
              <a:rPr lang="zh-CN" altLang="en-US" sz="2000" dirty="0">
                <a:solidFill>
                  <a:schemeClr val="tx2"/>
                </a:solidFill>
                <a:latin typeface="微软雅黑" panose="020B0503020204020204" pitchFamily="34" charset="-122"/>
                <a:ea typeface="微软雅黑" panose="020B0503020204020204" pitchFamily="34" charset="-122"/>
              </a:rPr>
              <a:t>。如果不指定，则默认为</a:t>
            </a:r>
            <a:r>
              <a:rPr lang="en-US" altLang="zh-CN" sz="2000" dirty="0">
                <a:solidFill>
                  <a:schemeClr val="tx2"/>
                </a:solidFill>
                <a:latin typeface="微软雅黑" panose="020B0503020204020204" pitchFamily="34" charset="-122"/>
                <a:ea typeface="微软雅黑" panose="020B0503020204020204" pitchFamily="34" charset="-122"/>
              </a:rPr>
              <a:t>0</a:t>
            </a:r>
            <a:r>
              <a:rPr lang="zh-CN" altLang="en-US" sz="2000" dirty="0">
                <a:solidFill>
                  <a:schemeClr val="tx2"/>
                </a:solidFill>
                <a:latin typeface="微软雅黑" panose="020B0503020204020204" pitchFamily="34" charset="-122"/>
                <a:ea typeface="微软雅黑" panose="020B0503020204020204" pitchFamily="34" charset="-122"/>
              </a:rPr>
              <a:t>，从表中的第一行开始。</a:t>
            </a:r>
            <a:endParaRPr lang="en-US" altLang="zh-CN" sz="20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2900711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31630"/>
            <a:ext cx="11017224" cy="4616648"/>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5.1.1  </a:t>
            </a:r>
            <a:r>
              <a:rPr lang="zh-CN" altLang="en-US" sz="2400" dirty="0">
                <a:solidFill>
                  <a:schemeClr val="tx2"/>
                </a:solidFill>
                <a:latin typeface="微软雅黑" panose="020B0503020204020204" pitchFamily="34" charset="-122"/>
                <a:ea typeface="微软雅黑" panose="020B0503020204020204" pitchFamily="34" charset="-122"/>
              </a:rPr>
              <a:t>单表查询</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单表查询是指从一张表中查询所需要的数据，是仅涉及一个表的查询，也称简单查询。单表查询语句如下：</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  </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SELECT [ALL | DISTINCT] selection_list1[, selection_list2 …]</a:t>
            </a:r>
          </a:p>
          <a:p>
            <a:r>
              <a:rPr lang="en-US" altLang="zh-CN" sz="2400" b="1" dirty="0">
                <a:solidFill>
                  <a:schemeClr val="tx2"/>
                </a:solidFill>
                <a:latin typeface="微软雅黑" panose="020B0503020204020204" pitchFamily="34" charset="-122"/>
                <a:ea typeface="微软雅黑" panose="020B0503020204020204" pitchFamily="34" charset="-122"/>
              </a:rPr>
              <a:t>    FROM </a:t>
            </a:r>
            <a:r>
              <a:rPr lang="en-US" altLang="zh-CN" sz="2400" b="1" dirty="0" err="1">
                <a:solidFill>
                  <a:schemeClr val="tx2"/>
                </a:solidFill>
                <a:latin typeface="微软雅黑" panose="020B0503020204020204" pitchFamily="34" charset="-122"/>
                <a:ea typeface="微软雅黑" panose="020B0503020204020204" pitchFamily="34" charset="-122"/>
              </a:rPr>
              <a:t>table_source</a:t>
            </a:r>
            <a:r>
              <a:rPr lang="en-US" altLang="zh-CN" sz="2400" b="1"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注：</a:t>
            </a:r>
            <a:endParaRPr lang="en-US" altLang="zh-CN" sz="2400" dirty="0">
              <a:solidFill>
                <a:schemeClr val="tx2"/>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zh-CN" altLang="en-US" sz="2400" dirty="0">
                <a:solidFill>
                  <a:schemeClr val="tx2"/>
                </a:solidFill>
                <a:latin typeface="微软雅黑" panose="020B0503020204020204" pitchFamily="34" charset="-122"/>
                <a:ea typeface="微软雅黑" panose="020B0503020204020204" pitchFamily="34" charset="-122"/>
              </a:rPr>
              <a:t> </a:t>
            </a:r>
            <a:r>
              <a:rPr lang="en-US" altLang="zh-CN" b="1" dirty="0">
                <a:solidFill>
                  <a:schemeClr val="tx2"/>
                </a:solidFill>
                <a:latin typeface="微软雅黑" panose="020B0503020204020204" pitchFamily="34" charset="-122"/>
                <a:ea typeface="微软雅黑" panose="020B0503020204020204" pitchFamily="34" charset="-122"/>
              </a:rPr>
              <a:t>ALL | DISTINCT</a:t>
            </a:r>
            <a:r>
              <a:rPr lang="zh-CN" altLang="en-US" dirty="0">
                <a:solidFill>
                  <a:schemeClr val="tx2"/>
                </a:solidFill>
                <a:latin typeface="微软雅黑" panose="020B0503020204020204" pitchFamily="34" charset="-122"/>
                <a:ea typeface="微软雅黑" panose="020B0503020204020204" pitchFamily="34" charset="-122"/>
              </a:rPr>
              <a:t>   为可选项，指定是否返回结果集中的重复行。若没有指定，则默认为</a:t>
            </a:r>
            <a:r>
              <a:rPr lang="en-US" altLang="zh-CN" dirty="0">
                <a:solidFill>
                  <a:schemeClr val="tx2"/>
                </a:solidFill>
                <a:latin typeface="微软雅黑" panose="020B0503020204020204" pitchFamily="34" charset="-122"/>
                <a:ea typeface="微软雅黑" panose="020B0503020204020204" pitchFamily="34" charset="-122"/>
              </a:rPr>
              <a:t>ALL</a:t>
            </a:r>
            <a:r>
              <a:rPr lang="zh-CN" altLang="en-US" dirty="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en-US" altLang="zh-CN" b="1" dirty="0">
                <a:solidFill>
                  <a:schemeClr val="tx2"/>
                </a:solidFill>
                <a:latin typeface="微软雅黑" panose="020B0503020204020204" pitchFamily="34" charset="-122"/>
                <a:ea typeface="微软雅黑" panose="020B0503020204020204" pitchFamily="34" charset="-122"/>
              </a:rPr>
              <a:t>SELECT</a:t>
            </a:r>
            <a:r>
              <a:rPr lang="zh-CN" altLang="en-US" b="1" dirty="0">
                <a:solidFill>
                  <a:schemeClr val="tx2"/>
                </a:solidFill>
                <a:latin typeface="微软雅黑" panose="020B0503020204020204" pitchFamily="34" charset="-122"/>
                <a:ea typeface="微软雅黑" panose="020B0503020204020204" pitchFamily="34" charset="-122"/>
              </a:rPr>
              <a:t> </a:t>
            </a:r>
            <a:r>
              <a:rPr lang="en-US" altLang="zh-CN" b="1" dirty="0" err="1">
                <a:solidFill>
                  <a:schemeClr val="tx2"/>
                </a:solidFill>
                <a:latin typeface="微软雅黑" panose="020B0503020204020204" pitchFamily="34" charset="-122"/>
                <a:ea typeface="微软雅黑" panose="020B0503020204020204" pitchFamily="34" charset="-122"/>
              </a:rPr>
              <a:t>selection_list</a:t>
            </a:r>
            <a:r>
              <a:rPr lang="zh-CN" altLang="en-US" b="1"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描述结果集中的列，指定要查询的内容，包括列名、表达式、常量、函数等，之间用逗号隔开，</a:t>
            </a:r>
            <a:r>
              <a:rPr lang="zh-CN" altLang="en-US" dirty="0">
                <a:solidFill>
                  <a:srgbClr val="C00000"/>
                </a:solidFill>
                <a:latin typeface="微软雅黑" panose="020B0503020204020204" pitchFamily="34" charset="-122"/>
                <a:ea typeface="微软雅黑" panose="020B0503020204020204" pitchFamily="34" charset="-122"/>
              </a:rPr>
              <a:t>用*代表表中的所有列</a:t>
            </a:r>
            <a:r>
              <a:rPr lang="zh-CN" altLang="en-US" dirty="0">
                <a:solidFill>
                  <a:schemeClr val="tx2"/>
                </a:solidFill>
                <a:latin typeface="微软雅黑" panose="020B0503020204020204" pitchFamily="34" charset="-122"/>
                <a:ea typeface="微软雅黑" panose="020B0503020204020204" pitchFamily="34" charset="-122"/>
              </a:rPr>
              <a:t>。结果集中各列依照其列出的次序显示。</a:t>
            </a: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en-US" altLang="zh-CN" b="1" dirty="0">
                <a:solidFill>
                  <a:schemeClr val="tx2"/>
                </a:solidFill>
                <a:latin typeface="微软雅黑" panose="020B0503020204020204" pitchFamily="34" charset="-122"/>
                <a:ea typeface="微软雅黑" panose="020B0503020204020204" pitchFamily="34" charset="-122"/>
              </a:rPr>
              <a:t>FROM </a:t>
            </a:r>
            <a:r>
              <a:rPr lang="en-US" altLang="zh-CN" b="1" dirty="0" err="1">
                <a:solidFill>
                  <a:schemeClr val="tx2"/>
                </a:solidFill>
                <a:latin typeface="微软雅黑" panose="020B0503020204020204" pitchFamily="34" charset="-122"/>
                <a:ea typeface="微软雅黑" panose="020B0503020204020204" pitchFamily="34" charset="-122"/>
              </a:rPr>
              <a:t>table_source</a:t>
            </a:r>
            <a:r>
              <a:rPr lang="zh-CN" altLang="en-US" b="1"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是指定要查询数据的来源，包括表、视图等。</a:t>
            </a:r>
            <a:endParaRPr lang="en-US" altLang="zh-CN"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3865575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3" y="1285351"/>
            <a:ext cx="11423799" cy="3631763"/>
          </a:xfrm>
          <a:prstGeom prst="rect">
            <a:avLst/>
          </a:prstGeom>
        </p:spPr>
        <p:txBody>
          <a:bodyPr wrap="square">
            <a:spAutoFit/>
          </a:bodyPr>
          <a:lstStyle/>
          <a:p>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5-18】</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表中，查询课程号</a:t>
            </a:r>
            <a:r>
              <a:rPr lang="en-US" altLang="zh-CN" sz="2400" dirty="0" err="1">
                <a:solidFill>
                  <a:schemeClr val="tx2"/>
                </a:solidFill>
                <a:latin typeface="微软雅黑" panose="020B0503020204020204" pitchFamily="34" charset="-122"/>
                <a:ea typeface="微软雅黑" panose="020B0503020204020204" pitchFamily="34" charset="-122"/>
              </a:rPr>
              <a:t>CourseID</a:t>
            </a:r>
            <a:r>
              <a:rPr lang="zh-CN" altLang="en-US" sz="2400" dirty="0">
                <a:solidFill>
                  <a:schemeClr val="tx2"/>
                </a:solidFill>
                <a:latin typeface="微软雅黑" panose="020B0503020204020204" pitchFamily="34" charset="-122"/>
                <a:ea typeface="微软雅黑" panose="020B0503020204020204" pitchFamily="34" charset="-122"/>
              </a:rPr>
              <a:t>为</a:t>
            </a:r>
            <a:r>
              <a:rPr lang="en-US" altLang="zh-CN" sz="2400" dirty="0">
                <a:solidFill>
                  <a:schemeClr val="tx2"/>
                </a:solidFill>
                <a:latin typeface="微软雅黑" panose="020B0503020204020204" pitchFamily="34" charset="-122"/>
                <a:ea typeface="微软雅黑" panose="020B0503020204020204" pitchFamily="34" charset="-122"/>
              </a:rPr>
              <a:t>6</a:t>
            </a:r>
            <a:r>
              <a:rPr lang="zh-CN" altLang="en-US" sz="2400" dirty="0">
                <a:solidFill>
                  <a:schemeClr val="tx2"/>
                </a:solidFill>
                <a:latin typeface="微软雅黑" panose="020B0503020204020204" pitchFamily="34" charset="-122"/>
                <a:ea typeface="微软雅黑" panose="020B0503020204020204" pitchFamily="34" charset="-122"/>
              </a:rPr>
              <a:t>开头的成绩，按成绩从高到低降序排序，输出第</a:t>
            </a:r>
            <a:r>
              <a:rPr lang="en-US" altLang="zh-CN" sz="2400" dirty="0">
                <a:solidFill>
                  <a:schemeClr val="tx2"/>
                </a:solidFill>
                <a:latin typeface="微软雅黑" panose="020B0503020204020204" pitchFamily="34" charset="-122"/>
                <a:ea typeface="微软雅黑" panose="020B0503020204020204" pitchFamily="34" charset="-122"/>
              </a:rPr>
              <a:t>2</a:t>
            </a:r>
            <a:r>
              <a:rPr lang="zh-CN" altLang="en-US" sz="2400" dirty="0">
                <a:solidFill>
                  <a:schemeClr val="tx2"/>
                </a:solidFill>
                <a:latin typeface="微软雅黑" panose="020B0503020204020204" pitchFamily="34" charset="-122"/>
                <a:ea typeface="微软雅黑" panose="020B0503020204020204" pitchFamily="34" charset="-122"/>
              </a:rPr>
              <a:t>至第</a:t>
            </a:r>
            <a:r>
              <a:rPr lang="en-US" altLang="zh-CN" sz="2400" dirty="0">
                <a:solidFill>
                  <a:schemeClr val="tx2"/>
                </a:solidFill>
                <a:latin typeface="微软雅黑" panose="020B0503020204020204" pitchFamily="34" charset="-122"/>
                <a:ea typeface="微软雅黑" panose="020B0503020204020204" pitchFamily="34" charset="-122"/>
              </a:rPr>
              <a:t>4</a:t>
            </a:r>
            <a:r>
              <a:rPr lang="zh-CN" altLang="en-US" sz="2400" dirty="0">
                <a:solidFill>
                  <a:schemeClr val="tx2"/>
                </a:solidFill>
                <a:latin typeface="微软雅黑" panose="020B0503020204020204" pitchFamily="34" charset="-122"/>
                <a:ea typeface="微软雅黑" panose="020B0503020204020204" pitchFamily="34" charset="-122"/>
              </a:rPr>
              <a:t>条记录的学生。</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AS </a:t>
            </a:r>
            <a:r>
              <a:rPr lang="zh-CN" altLang="en-US" sz="2200" dirty="0">
                <a:solidFill>
                  <a:schemeClr val="tx2"/>
                </a:solidFill>
                <a:latin typeface="微软雅黑" panose="020B0503020204020204" pitchFamily="34" charset="-122"/>
                <a:ea typeface="微软雅黑" panose="020B0503020204020204" pitchFamily="34" charset="-122"/>
              </a:rPr>
              <a:t>学号</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AS </a:t>
            </a:r>
            <a:r>
              <a:rPr lang="zh-CN" altLang="en-US" sz="2200" dirty="0">
                <a:solidFill>
                  <a:schemeClr val="tx2"/>
                </a:solidFill>
                <a:latin typeface="微软雅黑" panose="020B0503020204020204" pitchFamily="34" charset="-122"/>
                <a:ea typeface="微软雅黑" panose="020B0503020204020204" pitchFamily="34" charset="-122"/>
              </a:rPr>
              <a:t>课程号</a:t>
            </a:r>
            <a:r>
              <a:rPr lang="en-US" altLang="zh-CN" sz="2200" dirty="0">
                <a:solidFill>
                  <a:schemeClr val="tx2"/>
                </a:solidFill>
                <a:latin typeface="微软雅黑" panose="020B0503020204020204" pitchFamily="34" charset="-122"/>
                <a:ea typeface="微软雅黑" panose="020B0503020204020204" pitchFamily="34" charset="-122"/>
              </a:rPr>
              <a:t>, Score AS </a:t>
            </a:r>
            <a:r>
              <a:rPr lang="zh-CN" altLang="en-US" sz="2200" dirty="0">
                <a:solidFill>
                  <a:schemeClr val="tx2"/>
                </a:solidFill>
                <a:latin typeface="微软雅黑" panose="020B0503020204020204" pitchFamily="34" charset="-122"/>
                <a:ea typeface="微软雅黑" panose="020B0503020204020204" pitchFamily="34" charset="-122"/>
              </a:rPr>
              <a:t>成绩</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 </a:t>
            </a:r>
            <a:r>
              <a:rPr lang="en-US" altLang="zh-CN" sz="2200" dirty="0">
                <a:solidFill>
                  <a:schemeClr val="tx2"/>
                </a:solidFill>
                <a:latin typeface="微软雅黑" panose="020B0503020204020204" pitchFamily="34" charset="-122"/>
                <a:ea typeface="微软雅黑" panose="020B0503020204020204" pitchFamily="34" charset="-122"/>
              </a:rPr>
              <a:t>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WHERE SUBSTR</a:t>
            </a:r>
            <a:r>
              <a:rPr lang="en-US" altLang="zh-CN" sz="2400" dirty="0">
                <a:solidFill>
                  <a:schemeClr val="tx2"/>
                </a:solidFill>
                <a:latin typeface="微软雅黑" panose="020B0503020204020204" pitchFamily="34" charset="-122"/>
                <a:ea typeface="微软雅黑" panose="020B0503020204020204" pitchFamily="34" charset="-122"/>
              </a:rPr>
              <a:t>ING</a:t>
            </a:r>
            <a:r>
              <a:rPr lang="en-US" altLang="zh-CN" sz="2200" dirty="0">
                <a:solidFill>
                  <a:schemeClr val="tx2"/>
                </a:solidFill>
                <a:latin typeface="微软雅黑" panose="020B0503020204020204" pitchFamily="34" charset="-122"/>
                <a:ea typeface="微软雅黑" panose="020B0503020204020204" pitchFamily="34" charset="-122"/>
              </a:rPr>
              <a:t>(CourseID,1,1)='6'</a:t>
            </a:r>
          </a:p>
          <a:p>
            <a:pPr lvl="1"/>
            <a:r>
              <a:rPr lang="en-US" altLang="zh-CN" sz="2200" dirty="0">
                <a:solidFill>
                  <a:schemeClr val="tx2"/>
                </a:solidFill>
                <a:latin typeface="微软雅黑" panose="020B0503020204020204" pitchFamily="34" charset="-122"/>
                <a:ea typeface="微软雅黑" panose="020B0503020204020204" pitchFamily="34" charset="-122"/>
              </a:rPr>
              <a:t>    ORDER BY Score DESC</a:t>
            </a:r>
          </a:p>
          <a:p>
            <a:pPr lvl="1"/>
            <a:r>
              <a:rPr lang="en-US" altLang="zh-CN" sz="2200" dirty="0">
                <a:solidFill>
                  <a:schemeClr val="tx2"/>
                </a:solidFill>
                <a:latin typeface="微软雅黑" panose="020B0503020204020204" pitchFamily="34" charset="-122"/>
                <a:ea typeface="微软雅黑" panose="020B0503020204020204" pitchFamily="34" charset="-122"/>
              </a:rPr>
              <a:t>    LIMIT 3 OFFSET 1;</a:t>
            </a: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
        <p:nvSpPr>
          <p:cNvPr id="4" name="文本框 3">
            <a:extLst>
              <a:ext uri="{FF2B5EF4-FFF2-40B4-BE49-F238E27FC236}">
                <a16:creationId xmlns:a16="http://schemas.microsoft.com/office/drawing/2014/main" id="{D10BD2E6-E98B-9ECC-60F0-2BACCE526BA4}"/>
              </a:ext>
            </a:extLst>
          </p:cNvPr>
          <p:cNvSpPr txBox="1"/>
          <p:nvPr/>
        </p:nvSpPr>
        <p:spPr>
          <a:xfrm>
            <a:off x="615626" y="5583486"/>
            <a:ext cx="9728052" cy="400110"/>
          </a:xfrm>
          <a:prstGeom prst="rect">
            <a:avLst/>
          </a:prstGeom>
          <a:noFill/>
        </p:spPr>
        <p:txBody>
          <a:bodyPr wrap="squar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注：使用</a:t>
            </a:r>
            <a:r>
              <a:rPr lang="en-US" altLang="zh-CN" sz="2000" dirty="0">
                <a:solidFill>
                  <a:schemeClr val="tx2"/>
                </a:solidFill>
                <a:latin typeface="微软雅黑" panose="020B0503020204020204" pitchFamily="34" charset="-122"/>
                <a:ea typeface="微软雅黑" panose="020B0503020204020204" pitchFamily="34" charset="-122"/>
              </a:rPr>
              <a:t>SUBSTRING</a:t>
            </a:r>
            <a:r>
              <a:rPr lang="zh-CN" altLang="en-US" sz="2000" dirty="0">
                <a:solidFill>
                  <a:schemeClr val="tx2"/>
                </a:solidFill>
                <a:latin typeface="微软雅黑" panose="020B0503020204020204" pitchFamily="34" charset="-122"/>
                <a:ea typeface="微软雅黑" panose="020B0503020204020204" pitchFamily="34" charset="-122"/>
              </a:rPr>
              <a:t>（被截取的字符串，从第几位开始截取，截取长度）</a:t>
            </a:r>
            <a:endParaRPr kumimoji="1" lang="zh-CN" altLang="en-US" sz="2000" dirty="0"/>
          </a:p>
        </p:txBody>
      </p:sp>
    </p:spTree>
    <p:extLst>
      <p:ext uri="{BB962C8B-B14F-4D97-AF65-F5344CB8AC3E}">
        <p14:creationId xmlns:p14="http://schemas.microsoft.com/office/powerpoint/2010/main" val="3646603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linds(horizontal)">
                                      <p:cBhvr>
                                        <p:cTn id="7" dur="500"/>
                                        <p:tgtEl>
                                          <p:spTgt spid="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blinds(horizontal)">
                                      <p:cBhvr>
                                        <p:cTn id="13" dur="500"/>
                                        <p:tgtEl>
                                          <p:spTgt spid="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7" end="7"/>
                                            </p:txEl>
                                          </p:spTgt>
                                        </p:tgtEl>
                                        <p:attrNameLst>
                                          <p:attrName>style.visibility</p:attrName>
                                        </p:attrNameLst>
                                      </p:cBhvr>
                                      <p:to>
                                        <p:strVal val="visible"/>
                                      </p:to>
                                    </p:set>
                                    <p:animEffect transition="in" filter="blinds(horizontal)">
                                      <p:cBhvr>
                                        <p:cTn id="16" dur="500"/>
                                        <p:tgtEl>
                                          <p:spTgt spid="9">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animEffect transition="in" filter="blinds(horizontal)">
                                      <p:cBhvr>
                                        <p:cTn id="19" dur="500"/>
                                        <p:tgtEl>
                                          <p:spTgt spid="9">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blinds(horizontal)">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187898" y="1399809"/>
            <a:ext cx="10657184" cy="830997"/>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5.2.1  </a:t>
            </a:r>
            <a:r>
              <a:rPr lang="zh-CN" altLang="en-US" sz="2400" dirty="0">
                <a:solidFill>
                  <a:schemeClr val="tx2"/>
                </a:solidFill>
                <a:latin typeface="微软雅黑" panose="020B0503020204020204" pitchFamily="34" charset="-122"/>
                <a:ea typeface="微软雅黑" panose="020B0503020204020204" pitchFamily="34" charset="-122"/>
              </a:rPr>
              <a:t>聚合函数</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sp>
        <p:nvSpPr>
          <p:cNvPr id="7" name="文本框 6">
            <a:extLst>
              <a:ext uri="{FF2B5EF4-FFF2-40B4-BE49-F238E27FC236}">
                <a16:creationId xmlns:a16="http://schemas.microsoft.com/office/drawing/2014/main" id="{B85DE142-F756-E8ED-CC6A-BF121E1102E6}"/>
              </a:ext>
            </a:extLst>
          </p:cNvPr>
          <p:cNvSpPr txBox="1"/>
          <p:nvPr/>
        </p:nvSpPr>
        <p:spPr>
          <a:xfrm>
            <a:off x="406574" y="2232413"/>
            <a:ext cx="11674991" cy="892552"/>
          </a:xfrm>
          <a:prstGeom prst="rect">
            <a:avLst/>
          </a:prstGeom>
          <a:noFill/>
        </p:spPr>
        <p:txBody>
          <a:bodyPr wrap="none" rtlCol="0">
            <a:spAutoFit/>
          </a:bodyPr>
          <a:lstStyle/>
          <a:p>
            <a:r>
              <a:rPr kumimoji="1" lang="zh-CN" altLang="en-US" sz="2400" dirty="0"/>
              <a:t>聚合函数是</a:t>
            </a:r>
            <a:r>
              <a:rPr kumimoji="1" lang="en-US" altLang="zh-CN" sz="2400" dirty="0"/>
              <a:t>MySQL</a:t>
            </a:r>
            <a:r>
              <a:rPr kumimoji="1" lang="zh-CN" altLang="en-US" sz="2400" dirty="0"/>
              <a:t>提供的一类内置函数，它们可以实现数据统计等功能，用于对一组</a:t>
            </a:r>
            <a:endParaRPr kumimoji="1" lang="en-US" altLang="zh-CN" sz="2400" dirty="0"/>
          </a:p>
          <a:p>
            <a:r>
              <a:rPr kumimoji="1" lang="zh-CN" altLang="en-US" sz="2400" dirty="0"/>
              <a:t>值进行计算并返回一个单一的值</a:t>
            </a:r>
            <a:r>
              <a:rPr kumimoji="1" lang="zh-CN" altLang="en-US" sz="2800" dirty="0"/>
              <a:t>。</a:t>
            </a:r>
          </a:p>
        </p:txBody>
      </p:sp>
      <p:pic>
        <p:nvPicPr>
          <p:cNvPr id="4" name="图片 3"/>
          <p:cNvPicPr>
            <a:picLocks noChangeAspect="1"/>
          </p:cNvPicPr>
          <p:nvPr/>
        </p:nvPicPr>
        <p:blipFill>
          <a:blip r:embed="rId3"/>
          <a:stretch>
            <a:fillRect/>
          </a:stretch>
        </p:blipFill>
        <p:spPr>
          <a:xfrm>
            <a:off x="387523" y="2191841"/>
            <a:ext cx="11662587" cy="3630076"/>
          </a:xfrm>
          <a:prstGeom prst="rect">
            <a:avLst/>
          </a:prstGeom>
        </p:spPr>
      </p:pic>
    </p:spTree>
    <p:extLst>
      <p:ext uri="{BB962C8B-B14F-4D97-AF65-F5344CB8AC3E}">
        <p14:creationId xmlns:p14="http://schemas.microsoft.com/office/powerpoint/2010/main" val="451856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2677656"/>
          </a:xfrm>
          <a:prstGeom prst="rect">
            <a:avLst/>
          </a:prstGeom>
        </p:spPr>
        <p:txBody>
          <a:bodyPr wrap="square">
            <a:spAutoFit/>
          </a:bodyPr>
          <a:lstStyle/>
          <a:p>
            <a:pPr marL="457200" indent="-457200">
              <a:buAutoNum type="arabicPeriod"/>
            </a:pPr>
            <a:r>
              <a:rPr lang="en-US" altLang="zh-CN" sz="2400" dirty="0">
                <a:solidFill>
                  <a:schemeClr val="tx2"/>
                </a:solidFill>
                <a:latin typeface="微软雅黑" panose="020B0503020204020204" pitchFamily="34" charset="-122"/>
                <a:ea typeface="微软雅黑" panose="020B0503020204020204" pitchFamily="34" charset="-122"/>
              </a:rPr>
              <a:t>COUND()</a:t>
            </a:r>
            <a:r>
              <a:rPr lang="zh-CN" altLang="en-US" sz="2400" dirty="0">
                <a:solidFill>
                  <a:schemeClr val="tx2"/>
                </a:solidFill>
                <a:latin typeface="微软雅黑" panose="020B0503020204020204" pitchFamily="34" charset="-122"/>
                <a:ea typeface="微软雅黑" panose="020B0503020204020204" pitchFamily="34" charset="-122"/>
              </a:rPr>
              <a:t>函数</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COUNT(*)</a:t>
            </a:r>
            <a:r>
              <a:rPr lang="zh-CN" altLang="en-US" sz="2400" dirty="0">
                <a:solidFill>
                  <a:schemeClr val="tx2"/>
                </a:solidFill>
                <a:latin typeface="微软雅黑" panose="020B0503020204020204" pitchFamily="34" charset="-122"/>
                <a:ea typeface="微软雅黑" panose="020B0503020204020204" pitchFamily="34" charset="-122"/>
              </a:rPr>
              <a:t>：返回数据表中记录的行数，包含</a:t>
            </a:r>
            <a:r>
              <a:rPr lang="en-US" altLang="zh-CN" sz="2400" dirty="0">
                <a:solidFill>
                  <a:schemeClr val="tx2"/>
                </a:solidFill>
                <a:latin typeface="微软雅黑" panose="020B0503020204020204" pitchFamily="34" charset="-122"/>
                <a:ea typeface="微软雅黑" panose="020B0503020204020204" pitchFamily="34" charset="-122"/>
              </a:rPr>
              <a:t>NULL</a:t>
            </a:r>
            <a:r>
              <a:rPr lang="zh-CN" altLang="en-US" sz="2400" dirty="0">
                <a:solidFill>
                  <a:schemeClr val="tx2"/>
                </a:solidFill>
                <a:latin typeface="微软雅黑" panose="020B0503020204020204" pitchFamily="34" charset="-122"/>
                <a:ea typeface="微软雅黑" panose="020B0503020204020204" pitchFamily="34" charset="-122"/>
              </a:rPr>
              <a:t>值的行。</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COUNT([DISTINCT | ALL] &lt;</a:t>
            </a:r>
            <a:r>
              <a:rPr lang="zh-CN" altLang="en-US" sz="2400" dirty="0">
                <a:solidFill>
                  <a:schemeClr val="tx2"/>
                </a:solidFill>
                <a:latin typeface="微软雅黑" panose="020B0503020204020204" pitchFamily="34" charset="-122"/>
                <a:ea typeface="微软雅黑" panose="020B0503020204020204" pitchFamily="34" charset="-122"/>
              </a:rPr>
              <a:t>列名</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：返回指定列中的所有非空值的记录行数。</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spTree>
    <p:extLst>
      <p:ext uri="{BB962C8B-B14F-4D97-AF65-F5344CB8AC3E}">
        <p14:creationId xmlns:p14="http://schemas.microsoft.com/office/powerpoint/2010/main" val="4230041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2277547"/>
          </a:xfrm>
          <a:prstGeom prst="rect">
            <a:avLst/>
          </a:prstGeom>
        </p:spPr>
        <p:txBody>
          <a:bodyPr wrap="square">
            <a:spAutoFit/>
          </a:bodyPr>
          <a:lstStyle/>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5-19】</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course</a:t>
            </a:r>
            <a:r>
              <a:rPr lang="zh-CN" altLang="en-US" sz="2400" dirty="0">
                <a:solidFill>
                  <a:schemeClr val="tx2"/>
                </a:solidFill>
                <a:latin typeface="微软雅黑" panose="020B0503020204020204" pitchFamily="34" charset="-122"/>
                <a:ea typeface="微软雅黑" panose="020B0503020204020204" pitchFamily="34" charset="-122"/>
              </a:rPr>
              <a:t>表中，查询</a:t>
            </a:r>
            <a:r>
              <a:rPr lang="en-US" altLang="zh-CN" sz="2400" dirty="0" err="1">
                <a:solidFill>
                  <a:schemeClr val="tx2"/>
                </a:solidFill>
                <a:latin typeface="微软雅黑" panose="020B0503020204020204" pitchFamily="34" charset="-122"/>
                <a:ea typeface="微软雅黑" panose="020B0503020204020204" pitchFamily="34" charset="-122"/>
              </a:rPr>
              <a:t>PreCourseID</a:t>
            </a:r>
            <a:r>
              <a:rPr lang="zh-CN" altLang="en-US" sz="2400" dirty="0">
                <a:solidFill>
                  <a:schemeClr val="tx2"/>
                </a:solidFill>
                <a:latin typeface="微软雅黑" panose="020B0503020204020204" pitchFamily="34" charset="-122"/>
                <a:ea typeface="微软雅黑" panose="020B0503020204020204" pitchFamily="34" charset="-122"/>
              </a:rPr>
              <a:t>列的行数，分别查询包含</a:t>
            </a:r>
            <a:r>
              <a:rPr lang="en-US" altLang="zh-CN" sz="2400" dirty="0">
                <a:solidFill>
                  <a:schemeClr val="tx2"/>
                </a:solidFill>
                <a:latin typeface="微软雅黑" panose="020B0503020204020204" pitchFamily="34" charset="-122"/>
                <a:ea typeface="微软雅黑" panose="020B0503020204020204" pitchFamily="34" charset="-122"/>
              </a:rPr>
              <a:t>NULL</a:t>
            </a:r>
            <a:r>
              <a:rPr lang="zh-CN" altLang="en-US" sz="2400" dirty="0">
                <a:solidFill>
                  <a:schemeClr val="tx2"/>
                </a:solidFill>
                <a:latin typeface="微软雅黑" panose="020B0503020204020204" pitchFamily="34" charset="-122"/>
                <a:ea typeface="微软雅黑" panose="020B0503020204020204" pitchFamily="34" charset="-122"/>
              </a:rPr>
              <a:t>行和不包含</a:t>
            </a:r>
            <a:r>
              <a:rPr lang="en-US" altLang="zh-CN" sz="2400" dirty="0">
                <a:solidFill>
                  <a:schemeClr val="tx2"/>
                </a:solidFill>
                <a:latin typeface="微软雅黑" panose="020B0503020204020204" pitchFamily="34" charset="-122"/>
                <a:ea typeface="微软雅黑" panose="020B0503020204020204" pitchFamily="34" charset="-122"/>
              </a:rPr>
              <a:t>NULL</a:t>
            </a:r>
            <a:r>
              <a:rPr lang="zh-CN" altLang="en-US" sz="2400" dirty="0">
                <a:solidFill>
                  <a:schemeClr val="tx2"/>
                </a:solidFill>
                <a:latin typeface="微软雅黑" panose="020B0503020204020204" pitchFamily="34" charset="-122"/>
                <a:ea typeface="微软雅黑" panose="020B0503020204020204" pitchFamily="34" charset="-122"/>
              </a:rPr>
              <a:t>的行的行数。</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COUNT(*) AS '</a:t>
            </a:r>
            <a:r>
              <a:rPr lang="zh-CN" altLang="en-US" sz="2200" dirty="0">
                <a:solidFill>
                  <a:schemeClr val="tx2"/>
                </a:solidFill>
                <a:latin typeface="微软雅黑" panose="020B0503020204020204" pitchFamily="34" charset="-122"/>
                <a:ea typeface="微软雅黑" panose="020B0503020204020204" pitchFamily="34" charset="-122"/>
              </a:rPr>
              <a:t>行数</a:t>
            </a:r>
            <a:r>
              <a:rPr lang="en-US" altLang="zh-CN" sz="2200" dirty="0">
                <a:solidFill>
                  <a:schemeClr val="tx2"/>
                </a:solidFill>
                <a:latin typeface="微软雅黑" panose="020B0503020204020204" pitchFamily="34" charset="-122"/>
                <a:ea typeface="微软雅黑" panose="020B0503020204020204" pitchFamily="34" charset="-122"/>
              </a:rPr>
              <a:t>', COUNT(</a:t>
            </a:r>
            <a:r>
              <a:rPr lang="en-US" altLang="zh-CN" sz="2200" dirty="0" err="1">
                <a:solidFill>
                  <a:schemeClr val="tx2"/>
                </a:solidFill>
                <a:latin typeface="微软雅黑" panose="020B0503020204020204" pitchFamily="34" charset="-122"/>
                <a:ea typeface="微软雅黑" panose="020B0503020204020204" pitchFamily="34" charset="-122"/>
              </a:rPr>
              <a:t>PreCourseID</a:t>
            </a:r>
            <a:r>
              <a:rPr lang="en-US" altLang="zh-CN" sz="2200" dirty="0">
                <a:solidFill>
                  <a:schemeClr val="tx2"/>
                </a:solidFill>
                <a:latin typeface="微软雅黑" panose="020B0503020204020204" pitchFamily="34" charset="-122"/>
                <a:ea typeface="微软雅黑" panose="020B0503020204020204" pitchFamily="34" charset="-122"/>
              </a:rPr>
              <a:t>) FROM course;</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pic>
        <p:nvPicPr>
          <p:cNvPr id="16386"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06774" y="3986574"/>
            <a:ext cx="5832648" cy="189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7389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blinds(horizontal)">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160461" y="1695941"/>
            <a:ext cx="11723908" cy="1138773"/>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5-20】</a:t>
            </a:r>
            <a:r>
              <a:rPr lang="zh-CN" altLang="en-US" sz="2400" dirty="0">
                <a:solidFill>
                  <a:schemeClr val="tx2"/>
                </a:solidFill>
                <a:latin typeface="微软雅黑" panose="020B0503020204020204" pitchFamily="34" charset="-122"/>
                <a:ea typeface="微软雅黑" panose="020B0503020204020204" pitchFamily="34" charset="-122"/>
              </a:rPr>
              <a:t>查询</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a:t>
            </a:r>
            <a:r>
              <a:rPr lang="en-US" altLang="zh-CN" sz="2400" dirty="0">
                <a:solidFill>
                  <a:schemeClr val="tx2"/>
                </a:solidFill>
                <a:latin typeface="微软雅黑" panose="020B0503020204020204" pitchFamily="34" charset="-122"/>
                <a:ea typeface="微软雅黑" panose="020B0503020204020204" pitchFamily="34" charset="-122"/>
              </a:rPr>
              <a:t>2022</a:t>
            </a:r>
            <a:r>
              <a:rPr lang="zh-CN" altLang="en-US" sz="2400" dirty="0">
                <a:solidFill>
                  <a:schemeClr val="tx2"/>
                </a:solidFill>
                <a:latin typeface="微软雅黑" panose="020B0503020204020204" pitchFamily="34" charset="-122"/>
                <a:ea typeface="微软雅黑" panose="020B0503020204020204" pitchFamily="34" charset="-122"/>
              </a:rPr>
              <a:t>级计算机学院</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学院编号</a:t>
            </a:r>
            <a:r>
              <a:rPr lang="en-US" altLang="zh-CN" sz="2400" dirty="0">
                <a:solidFill>
                  <a:schemeClr val="tx2"/>
                </a:solidFill>
                <a:latin typeface="微软雅黑" panose="020B0503020204020204" pitchFamily="34" charset="-122"/>
                <a:ea typeface="微软雅黑" panose="020B0503020204020204" pitchFamily="34" charset="-122"/>
              </a:rPr>
              <a:t>63)</a:t>
            </a:r>
            <a:r>
              <a:rPr lang="zh-CN" altLang="en-US" sz="2400" dirty="0">
                <a:solidFill>
                  <a:schemeClr val="tx2"/>
                </a:solidFill>
                <a:latin typeface="微软雅黑" panose="020B0503020204020204" pitchFamily="34" charset="-122"/>
                <a:ea typeface="微软雅黑" panose="020B0503020204020204" pitchFamily="34" charset="-122"/>
              </a:rPr>
              <a:t>的学生的总数。</a:t>
            </a: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COUNT(*) FROM student WHERE SUBSTRING(</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1, 6)='202263';</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sp>
        <p:nvSpPr>
          <p:cNvPr id="4" name="文本框 3">
            <a:extLst>
              <a:ext uri="{FF2B5EF4-FFF2-40B4-BE49-F238E27FC236}">
                <a16:creationId xmlns:a16="http://schemas.microsoft.com/office/drawing/2014/main" id="{95138917-6919-618C-D1C8-8D91830A7FDA}"/>
              </a:ext>
            </a:extLst>
          </p:cNvPr>
          <p:cNvSpPr txBox="1"/>
          <p:nvPr/>
        </p:nvSpPr>
        <p:spPr>
          <a:xfrm>
            <a:off x="38244" y="3704086"/>
            <a:ext cx="10083210" cy="1015663"/>
          </a:xfrm>
          <a:prstGeom prst="rect">
            <a:avLst/>
          </a:prstGeom>
          <a:noFill/>
        </p:spPr>
        <p:txBody>
          <a:bodyPr wrap="non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注：由于学号的第</a:t>
            </a:r>
            <a:r>
              <a:rPr lang="en-US" altLang="zh-CN" sz="2000" dirty="0">
                <a:solidFill>
                  <a:schemeClr val="tx2"/>
                </a:solidFill>
                <a:latin typeface="微软雅黑" panose="020B0503020204020204" pitchFamily="34" charset="-122"/>
                <a:ea typeface="微软雅黑" panose="020B0503020204020204" pitchFamily="34" charset="-122"/>
              </a:rPr>
              <a:t>1</a:t>
            </a:r>
            <a:r>
              <a:rPr lang="zh-CN" altLang="en-US"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4</a:t>
            </a:r>
            <a:r>
              <a:rPr lang="zh-CN" altLang="en-US" sz="2000" dirty="0">
                <a:solidFill>
                  <a:schemeClr val="tx2"/>
                </a:solidFill>
                <a:latin typeface="微软雅黑" panose="020B0503020204020204" pitchFamily="34" charset="-122"/>
                <a:ea typeface="微软雅黑" panose="020B0503020204020204" pitchFamily="34" charset="-122"/>
              </a:rPr>
              <a:t>位数字是指入学年份，第</a:t>
            </a:r>
            <a:r>
              <a:rPr lang="en-US" altLang="zh-CN" sz="2000" dirty="0">
                <a:solidFill>
                  <a:schemeClr val="tx2"/>
                </a:solidFill>
                <a:latin typeface="微软雅黑" panose="020B0503020204020204" pitchFamily="34" charset="-122"/>
                <a:ea typeface="微软雅黑" panose="020B0503020204020204" pitchFamily="34" charset="-122"/>
              </a:rPr>
              <a:t>5</a:t>
            </a:r>
            <a:r>
              <a:rPr lang="zh-CN" altLang="en-US"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6</a:t>
            </a:r>
            <a:r>
              <a:rPr lang="zh-CN" altLang="en-US" sz="2000" dirty="0">
                <a:solidFill>
                  <a:schemeClr val="tx2"/>
                </a:solidFill>
                <a:latin typeface="微软雅黑" panose="020B0503020204020204" pitchFamily="34" charset="-122"/>
                <a:ea typeface="微软雅黑" panose="020B0503020204020204" pitchFamily="34" charset="-122"/>
              </a:rPr>
              <a:t>位数字是学院编号</a:t>
            </a:r>
            <a:endParaRPr lang="en-US" altLang="zh-CN" sz="2000" dirty="0">
              <a:solidFill>
                <a:schemeClr val="tx2"/>
              </a:solidFill>
              <a:latin typeface="微软雅黑" panose="020B0503020204020204" pitchFamily="34" charset="-122"/>
              <a:ea typeface="微软雅黑" panose="020B0503020204020204" pitchFamily="34" charset="-122"/>
            </a:endParaRPr>
          </a:p>
          <a:p>
            <a:r>
              <a:rPr lang="zh-CN" altLang="en-US" sz="2000" dirty="0">
                <a:solidFill>
                  <a:schemeClr val="tx2"/>
                </a:solidFill>
                <a:latin typeface="微软雅黑" panose="020B0503020204020204" pitchFamily="34" charset="-122"/>
                <a:ea typeface="微软雅黑" panose="020B0503020204020204" pitchFamily="34" charset="-122"/>
              </a:rPr>
              <a:t>所以使用</a:t>
            </a:r>
            <a:r>
              <a:rPr lang="en-US" altLang="zh-CN" sz="2000" dirty="0">
                <a:solidFill>
                  <a:schemeClr val="tx2"/>
                </a:solidFill>
                <a:latin typeface="微软雅黑" panose="020B0503020204020204" pitchFamily="34" charset="-122"/>
                <a:ea typeface="微软雅黑" panose="020B0503020204020204" pitchFamily="34" charset="-122"/>
              </a:rPr>
              <a:t>SUBSTRING</a:t>
            </a:r>
            <a:r>
              <a:rPr lang="zh-CN" altLang="en-US" sz="2000" dirty="0">
                <a:solidFill>
                  <a:schemeClr val="tx2"/>
                </a:solidFill>
                <a:latin typeface="微软雅黑" panose="020B0503020204020204" pitchFamily="34" charset="-122"/>
                <a:ea typeface="微软雅黑" panose="020B0503020204020204" pitchFamily="34" charset="-122"/>
              </a:rPr>
              <a:t>（被截取的字符串，从第几位开始截取，截取长度）函数从学号中</a:t>
            </a:r>
            <a:endParaRPr lang="en-US" altLang="zh-CN" sz="2000" dirty="0">
              <a:solidFill>
                <a:schemeClr val="tx2"/>
              </a:solidFill>
              <a:latin typeface="微软雅黑" panose="020B0503020204020204" pitchFamily="34" charset="-122"/>
              <a:ea typeface="微软雅黑" panose="020B0503020204020204" pitchFamily="34" charset="-122"/>
            </a:endParaRPr>
          </a:p>
          <a:p>
            <a:r>
              <a:rPr lang="zh-CN" altLang="en-US" sz="2000" dirty="0">
                <a:solidFill>
                  <a:schemeClr val="tx2"/>
                </a:solidFill>
                <a:latin typeface="微软雅黑" panose="020B0503020204020204" pitchFamily="34" charset="-122"/>
                <a:ea typeface="微软雅黑" panose="020B0503020204020204" pitchFamily="34" charset="-122"/>
              </a:rPr>
              <a:t>截取年份和学院编号，作为查询条件。</a:t>
            </a:r>
            <a:endParaRPr kumimoji="1" lang="zh-CN" altLang="en-US" sz="2000" dirty="0"/>
          </a:p>
        </p:txBody>
      </p:sp>
    </p:spTree>
    <p:extLst>
      <p:ext uri="{BB962C8B-B14F-4D97-AF65-F5344CB8AC3E}">
        <p14:creationId xmlns:p14="http://schemas.microsoft.com/office/powerpoint/2010/main" val="2655004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blinds(horizontal)">
                                      <p:cBhvr>
                                        <p:cTn id="1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60375" y="1285351"/>
            <a:ext cx="11395471" cy="2277547"/>
          </a:xfrm>
          <a:prstGeom prst="rect">
            <a:avLst/>
          </a:prstGeom>
        </p:spPr>
        <p:txBody>
          <a:bodyPr wrap="square">
            <a:spAutoFit/>
          </a:bodyPr>
          <a:lstStyle/>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5-21】</a:t>
            </a:r>
            <a:r>
              <a:rPr lang="zh-CN" altLang="en-US" sz="2400" dirty="0">
                <a:solidFill>
                  <a:schemeClr val="tx2"/>
                </a:solidFill>
                <a:latin typeface="微软雅黑" panose="020B0503020204020204" pitchFamily="34" charset="-122"/>
                <a:ea typeface="微软雅黑" panose="020B0503020204020204" pitchFamily="34" charset="-122"/>
              </a:rPr>
              <a:t>查询</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表中选修了课程的学生总人数。</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注：一名学生可以选修多门课程，在</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表中对应多条记录，为避免重复计算学生人数，在</a:t>
            </a:r>
            <a:r>
              <a:rPr lang="en-US" altLang="zh-CN" sz="2400" dirty="0">
                <a:solidFill>
                  <a:schemeClr val="tx2"/>
                </a:solidFill>
                <a:latin typeface="微软雅黑" panose="020B0503020204020204" pitchFamily="34" charset="-122"/>
                <a:ea typeface="微软雅黑" panose="020B0503020204020204" pitchFamily="34" charset="-122"/>
              </a:rPr>
              <a:t>COUNT()</a:t>
            </a:r>
            <a:r>
              <a:rPr lang="zh-CN" altLang="en-US" sz="2400" dirty="0">
                <a:solidFill>
                  <a:schemeClr val="tx2"/>
                </a:solidFill>
                <a:latin typeface="微软雅黑" panose="020B0503020204020204" pitchFamily="34" charset="-122"/>
                <a:ea typeface="微软雅黑" panose="020B0503020204020204" pitchFamily="34" charset="-122"/>
              </a:rPr>
              <a:t>函数中使用</a:t>
            </a:r>
            <a:r>
              <a:rPr lang="en-US" altLang="zh-CN" sz="2400" dirty="0">
                <a:solidFill>
                  <a:schemeClr val="tx2"/>
                </a:solidFill>
                <a:latin typeface="微软雅黑" panose="020B0503020204020204" pitchFamily="34" charset="-122"/>
                <a:ea typeface="微软雅黑" panose="020B0503020204020204" pitchFamily="34" charset="-122"/>
              </a:rPr>
              <a:t>DISTINCT</a:t>
            </a:r>
            <a:r>
              <a:rPr lang="zh-CN" altLang="en-US" sz="2400" dirty="0">
                <a:solidFill>
                  <a:schemeClr val="tx2"/>
                </a:solidFill>
                <a:latin typeface="微软雅黑" panose="020B0503020204020204" pitchFamily="34" charset="-122"/>
                <a:ea typeface="微软雅黑" panose="020B0503020204020204" pitchFamily="34" charset="-122"/>
              </a:rPr>
              <a:t>关键字。</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COUNT(DISTINCT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r>
              <a:rPr lang="en-US" altLang="zh-CN" sz="2200" dirty="0">
                <a:solidFill>
                  <a:schemeClr val="tx2"/>
                </a:solidFill>
                <a:latin typeface="微软雅黑" panose="020B0503020204020204" pitchFamily="34" charset="-122"/>
                <a:ea typeface="微软雅黑" panose="020B0503020204020204" pitchFamily="34" charset="-122"/>
              </a:rPr>
              <a:t>;</a:t>
            </a: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spTree>
    <p:extLst>
      <p:ext uri="{BB962C8B-B14F-4D97-AF65-F5344CB8AC3E}">
        <p14:creationId xmlns:p14="http://schemas.microsoft.com/office/powerpoint/2010/main" val="4146773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blinds(horizontal)">
                                      <p:cBhvr>
                                        <p:cTn id="1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1161240" cy="3785652"/>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2. SUM()</a:t>
            </a:r>
            <a:r>
              <a:rPr lang="zh-CN" altLang="en-US" sz="2400" dirty="0">
                <a:solidFill>
                  <a:schemeClr val="tx2"/>
                </a:solidFill>
                <a:latin typeface="微软雅黑" panose="020B0503020204020204" pitchFamily="34" charset="-122"/>
                <a:ea typeface="微软雅黑" panose="020B0503020204020204" pitchFamily="34" charset="-122"/>
              </a:rPr>
              <a:t>函数和</a:t>
            </a:r>
            <a:r>
              <a:rPr lang="en-US" altLang="zh-CN" sz="2400" dirty="0">
                <a:solidFill>
                  <a:schemeClr val="tx2"/>
                </a:solidFill>
                <a:latin typeface="微软雅黑" panose="020B0503020204020204" pitchFamily="34" charset="-122"/>
                <a:ea typeface="微软雅黑" panose="020B0503020204020204" pitchFamily="34" charset="-122"/>
              </a:rPr>
              <a:t>AVG()</a:t>
            </a:r>
            <a:r>
              <a:rPr lang="zh-CN" altLang="en-US" sz="2400" dirty="0">
                <a:solidFill>
                  <a:schemeClr val="tx2"/>
                </a:solidFill>
                <a:latin typeface="微软雅黑" panose="020B0503020204020204" pitchFamily="34" charset="-122"/>
                <a:ea typeface="微软雅黑" panose="020B0503020204020204" pitchFamily="34" charset="-122"/>
              </a:rPr>
              <a:t>函数</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SUM([DISTINCT | ALL] &lt;</a:t>
            </a:r>
            <a:r>
              <a:rPr lang="zh-CN" altLang="en-US" sz="2400" b="1" dirty="0">
                <a:solidFill>
                  <a:schemeClr val="tx2"/>
                </a:solidFill>
                <a:latin typeface="微软雅黑" panose="020B0503020204020204" pitchFamily="34" charset="-122"/>
                <a:ea typeface="微软雅黑" panose="020B0503020204020204" pitchFamily="34" charset="-122"/>
              </a:rPr>
              <a:t>列名</a:t>
            </a:r>
            <a:r>
              <a:rPr lang="en-US" altLang="zh-CN" sz="2400" b="1" dirty="0">
                <a:solidFill>
                  <a:schemeClr val="tx2"/>
                </a:solidFill>
                <a:latin typeface="微软雅黑" panose="020B0503020204020204" pitchFamily="34" charset="-122"/>
                <a:ea typeface="微软雅黑" panose="020B0503020204020204" pitchFamily="34" charset="-122"/>
              </a:rPr>
              <a:t>&gt;)</a:t>
            </a:r>
          </a:p>
          <a:p>
            <a:r>
              <a:rPr lang="zh-CN" altLang="en-US" sz="2400" dirty="0">
                <a:solidFill>
                  <a:schemeClr val="tx2"/>
                </a:solidFill>
                <a:latin typeface="微软雅黑" panose="020B0503020204020204" pitchFamily="34" charset="-122"/>
                <a:ea typeface="微软雅黑" panose="020B0503020204020204" pitchFamily="34" charset="-122"/>
              </a:rPr>
              <a:t>返回指定列中的所有非空值的和。</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AVG([DISTINCT | ALL] &lt;</a:t>
            </a:r>
            <a:r>
              <a:rPr lang="zh-CN" altLang="en-US" sz="2400" b="1" dirty="0">
                <a:solidFill>
                  <a:schemeClr val="tx2"/>
                </a:solidFill>
                <a:latin typeface="微软雅黑" panose="020B0503020204020204" pitchFamily="34" charset="-122"/>
                <a:ea typeface="微软雅黑" panose="020B0503020204020204" pitchFamily="34" charset="-122"/>
              </a:rPr>
              <a:t>列名</a:t>
            </a:r>
            <a:r>
              <a:rPr lang="en-US" altLang="zh-CN" sz="2400" b="1" dirty="0">
                <a:solidFill>
                  <a:schemeClr val="tx2"/>
                </a:solidFill>
                <a:latin typeface="微软雅黑" panose="020B0503020204020204" pitchFamily="34" charset="-122"/>
                <a:ea typeface="微软雅黑" panose="020B0503020204020204" pitchFamily="34" charset="-122"/>
              </a:rPr>
              <a:t>&gt;)</a:t>
            </a:r>
          </a:p>
          <a:p>
            <a:r>
              <a:rPr lang="zh-CN" altLang="en-US" sz="2400" dirty="0">
                <a:solidFill>
                  <a:schemeClr val="tx2"/>
                </a:solidFill>
                <a:latin typeface="微软雅黑" panose="020B0503020204020204" pitchFamily="34" charset="-122"/>
                <a:ea typeface="微软雅黑" panose="020B0503020204020204" pitchFamily="34" charset="-122"/>
              </a:rPr>
              <a:t>返回指定列中的所有非空值的平均值。</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spTree>
    <p:extLst>
      <p:ext uri="{BB962C8B-B14F-4D97-AF65-F5344CB8AC3E}">
        <p14:creationId xmlns:p14="http://schemas.microsoft.com/office/powerpoint/2010/main" val="3831642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1161240" cy="2246769"/>
          </a:xfrm>
          <a:prstGeom prst="rect">
            <a:avLst/>
          </a:prstGeom>
        </p:spPr>
        <p:txBody>
          <a:bodyPr wrap="square">
            <a:spAutoFit/>
          </a:bodyPr>
          <a:lstStyle/>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5-22】</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表中，查询学生的总成绩和平均成绩。</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200" dirty="0">
                <a:solidFill>
                  <a:schemeClr val="tx2"/>
                </a:solidFill>
                <a:latin typeface="微软雅黑" panose="020B0503020204020204" pitchFamily="34" charset="-122"/>
                <a:ea typeface="微软雅黑" panose="020B0503020204020204" pitchFamily="34" charset="-122"/>
              </a:rPr>
              <a:t>SELECT SUM(Score) </a:t>
            </a:r>
            <a:r>
              <a:rPr lang="zh-CN" altLang="en-US" sz="2200" dirty="0">
                <a:solidFill>
                  <a:schemeClr val="tx2"/>
                </a:solidFill>
                <a:latin typeface="微软雅黑" panose="020B0503020204020204" pitchFamily="34" charset="-122"/>
                <a:ea typeface="微软雅黑" panose="020B0503020204020204" pitchFamily="34" charset="-122"/>
              </a:rPr>
              <a:t>总分</a:t>
            </a:r>
            <a:r>
              <a:rPr lang="en-US" altLang="zh-CN" sz="2200" dirty="0">
                <a:solidFill>
                  <a:schemeClr val="tx2"/>
                </a:solidFill>
                <a:latin typeface="微软雅黑" panose="020B0503020204020204" pitchFamily="34" charset="-122"/>
                <a:ea typeface="微软雅黑" panose="020B0503020204020204" pitchFamily="34" charset="-122"/>
              </a:rPr>
              <a:t>, AVG(Score) </a:t>
            </a:r>
            <a:r>
              <a:rPr lang="zh-CN" altLang="en-US" sz="2200" dirty="0">
                <a:solidFill>
                  <a:schemeClr val="tx2"/>
                </a:solidFill>
                <a:latin typeface="微软雅黑" panose="020B0503020204020204" pitchFamily="34" charset="-122"/>
                <a:ea typeface="微软雅黑" panose="020B0503020204020204" pitchFamily="34" charset="-122"/>
              </a:rPr>
              <a:t>平均分</a:t>
            </a:r>
            <a:r>
              <a:rPr lang="en-US" altLang="zh-CN" sz="2200" dirty="0">
                <a:solidFill>
                  <a:schemeClr val="tx2"/>
                </a:solidFill>
                <a:latin typeface="微软雅黑" panose="020B0503020204020204" pitchFamily="34" charset="-122"/>
                <a:ea typeface="微软雅黑" panose="020B0503020204020204" pitchFamily="34" charset="-122"/>
              </a:rPr>
              <a:t>, SUM(Score)/COUNT(*) </a:t>
            </a:r>
            <a:r>
              <a:rPr lang="zh-CN" altLang="en-US" sz="2200" dirty="0">
                <a:solidFill>
                  <a:schemeClr val="tx2"/>
                </a:solidFill>
                <a:latin typeface="微软雅黑" panose="020B0503020204020204" pitchFamily="34" charset="-122"/>
                <a:ea typeface="微软雅黑" panose="020B0503020204020204" pitchFamily="34" charset="-122"/>
              </a:rPr>
              <a:t>平均分数</a:t>
            </a:r>
          </a:p>
          <a:p>
            <a:r>
              <a:rPr lang="zh-CN" altLang="en-US" sz="2200" dirty="0">
                <a:solidFill>
                  <a:schemeClr val="tx2"/>
                </a:solidFill>
                <a:latin typeface="微软雅黑" panose="020B0503020204020204" pitchFamily="34" charset="-122"/>
                <a:ea typeface="微软雅黑" panose="020B0503020204020204" pitchFamily="34" charset="-122"/>
              </a:rPr>
              <a:t>    </a:t>
            </a:r>
            <a:r>
              <a:rPr lang="en-US" altLang="zh-CN" sz="2200" dirty="0">
                <a:solidFill>
                  <a:schemeClr val="tx2"/>
                </a:solidFill>
                <a:latin typeface="微软雅黑" panose="020B0503020204020204" pitchFamily="34" charset="-122"/>
                <a:ea typeface="微软雅黑" panose="020B0503020204020204" pitchFamily="34" charset="-122"/>
              </a:rPr>
              <a:t>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r>
              <a:rPr lang="en-US" altLang="zh-CN" sz="2200"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pic>
        <p:nvPicPr>
          <p:cNvPr id="18434"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82637" y="3890198"/>
            <a:ext cx="6840761" cy="2008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805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checkerboard(across)">
                                      <p:cBhvr>
                                        <p:cTn id="7" dur="500"/>
                                        <p:tgtEl>
                                          <p:spTgt spid="9">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checkerboard(across)">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434"/>
                                        </p:tgtEl>
                                        <p:attrNameLst>
                                          <p:attrName>style.visibility</p:attrName>
                                        </p:attrNameLst>
                                      </p:cBhvr>
                                      <p:to>
                                        <p:strVal val="visible"/>
                                      </p:to>
                                    </p:set>
                                    <p:animEffect transition="in" filter="blinds(horizontal)">
                                      <p:cBhvr>
                                        <p:cTn id="15"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07975" y="1285351"/>
            <a:ext cx="10971807" cy="480131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3. MAX()</a:t>
            </a:r>
            <a:r>
              <a:rPr lang="zh-CN" altLang="en-US" sz="2400" dirty="0">
                <a:solidFill>
                  <a:schemeClr val="tx2"/>
                </a:solidFill>
                <a:latin typeface="微软雅黑" panose="020B0503020204020204" pitchFamily="34" charset="-122"/>
                <a:ea typeface="微软雅黑" panose="020B0503020204020204" pitchFamily="34" charset="-122"/>
              </a:rPr>
              <a:t>函数和</a:t>
            </a:r>
            <a:r>
              <a:rPr lang="en-US" altLang="zh-CN" sz="2400" dirty="0">
                <a:solidFill>
                  <a:schemeClr val="tx2"/>
                </a:solidFill>
                <a:latin typeface="微软雅黑" panose="020B0503020204020204" pitchFamily="34" charset="-122"/>
                <a:ea typeface="微软雅黑" panose="020B0503020204020204" pitchFamily="34" charset="-122"/>
              </a:rPr>
              <a:t>MIN()</a:t>
            </a:r>
            <a:r>
              <a:rPr lang="zh-CN" altLang="en-US" sz="2400" dirty="0">
                <a:solidFill>
                  <a:schemeClr val="tx2"/>
                </a:solidFill>
                <a:latin typeface="微软雅黑" panose="020B0503020204020204" pitchFamily="34" charset="-122"/>
                <a:ea typeface="微软雅黑" panose="020B0503020204020204" pitchFamily="34" charset="-122"/>
              </a:rPr>
              <a:t>函数</a:t>
            </a:r>
          </a:p>
          <a:p>
            <a:r>
              <a:rPr lang="en-US" altLang="zh-CN" sz="2400" b="1" dirty="0">
                <a:solidFill>
                  <a:schemeClr val="tx2"/>
                </a:solidFill>
                <a:latin typeface="微软雅黑" panose="020B0503020204020204" pitchFamily="34" charset="-122"/>
                <a:ea typeface="微软雅黑" panose="020B0503020204020204" pitchFamily="34" charset="-122"/>
              </a:rPr>
              <a:t>MAX([DISTINCT | ALL] &lt;</a:t>
            </a:r>
            <a:r>
              <a:rPr lang="zh-CN" altLang="en-US" sz="2400" b="1" dirty="0">
                <a:solidFill>
                  <a:schemeClr val="tx2"/>
                </a:solidFill>
                <a:latin typeface="微软雅黑" panose="020B0503020204020204" pitchFamily="34" charset="-122"/>
                <a:ea typeface="微软雅黑" panose="020B0503020204020204" pitchFamily="34" charset="-122"/>
              </a:rPr>
              <a:t>列名</a:t>
            </a:r>
            <a:r>
              <a:rPr lang="en-US" altLang="zh-CN" sz="2400" b="1" dirty="0">
                <a:solidFill>
                  <a:schemeClr val="tx2"/>
                </a:solidFill>
                <a:latin typeface="微软雅黑" panose="020B0503020204020204" pitchFamily="34" charset="-122"/>
                <a:ea typeface="微软雅黑" panose="020B0503020204020204" pitchFamily="34" charset="-122"/>
              </a:rPr>
              <a:t>&gt;)</a:t>
            </a:r>
            <a:r>
              <a:rPr lang="zh-CN" altLang="en-US" sz="2400" b="1"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返回指定列中的所有非空值的最大数值、最大字符串和最大的日期值。</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	</a:t>
            </a:r>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MIN([DISTINCT | ALL] &lt;</a:t>
            </a:r>
            <a:r>
              <a:rPr lang="zh-CN" altLang="en-US" sz="2400" b="1" dirty="0">
                <a:solidFill>
                  <a:schemeClr val="tx2"/>
                </a:solidFill>
                <a:latin typeface="微软雅黑" panose="020B0503020204020204" pitchFamily="34" charset="-122"/>
                <a:ea typeface="微软雅黑" panose="020B0503020204020204" pitchFamily="34" charset="-122"/>
              </a:rPr>
              <a:t>列名</a:t>
            </a:r>
            <a:r>
              <a:rPr lang="en-US" altLang="zh-CN" sz="2400" b="1" dirty="0">
                <a:solidFill>
                  <a:schemeClr val="tx2"/>
                </a:solidFill>
                <a:latin typeface="微软雅黑" panose="020B0503020204020204" pitchFamily="34" charset="-122"/>
                <a:ea typeface="微软雅黑" panose="020B0503020204020204" pitchFamily="34" charset="-122"/>
              </a:rPr>
              <a:t>&gt;)</a:t>
            </a:r>
            <a:r>
              <a:rPr lang="zh-CN" altLang="en-US" sz="2400" b="1"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返回指定列中的所有非空值的最小数值、最小字符串和最小的日期值。</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5-23】</a:t>
            </a:r>
            <a:r>
              <a:rPr lang="zh-CN" altLang="en-US" sz="2400" dirty="0">
                <a:solidFill>
                  <a:schemeClr val="tx2"/>
                </a:solidFill>
                <a:latin typeface="微软雅黑" panose="020B0503020204020204" pitchFamily="34" charset="-122"/>
                <a:ea typeface="微软雅黑" panose="020B0503020204020204" pitchFamily="34" charset="-122"/>
              </a:rPr>
              <a:t>查询</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表中，求课程编号</a:t>
            </a:r>
            <a:r>
              <a:rPr lang="en-US" altLang="zh-CN" sz="2400" dirty="0" err="1">
                <a:solidFill>
                  <a:schemeClr val="tx2"/>
                </a:solidFill>
                <a:latin typeface="微软雅黑" panose="020B0503020204020204" pitchFamily="34" charset="-122"/>
                <a:ea typeface="微软雅黑" panose="020B0503020204020204" pitchFamily="34" charset="-122"/>
              </a:rPr>
              <a:t>CourseID</a:t>
            </a:r>
            <a:r>
              <a:rPr lang="zh-CN" altLang="en-US" sz="2400" dirty="0">
                <a:solidFill>
                  <a:schemeClr val="tx2"/>
                </a:solidFill>
                <a:latin typeface="微软雅黑" panose="020B0503020204020204" pitchFamily="34" charset="-122"/>
                <a:ea typeface="微软雅黑" panose="020B0503020204020204" pitchFamily="34" charset="-122"/>
              </a:rPr>
              <a:t>为</a:t>
            </a:r>
            <a:r>
              <a:rPr lang="en-US" altLang="zh-CN" sz="2400" dirty="0">
                <a:solidFill>
                  <a:schemeClr val="tx2"/>
                </a:solidFill>
                <a:latin typeface="微软雅黑" panose="020B0503020204020204" pitchFamily="34" charset="-122"/>
                <a:ea typeface="微软雅黑" panose="020B0503020204020204" pitchFamily="34" charset="-122"/>
              </a:rPr>
              <a:t>630575</a:t>
            </a:r>
            <a:r>
              <a:rPr lang="zh-CN" altLang="en-US" sz="2400" dirty="0">
                <a:solidFill>
                  <a:schemeClr val="tx2"/>
                </a:solidFill>
                <a:latin typeface="微软雅黑" panose="020B0503020204020204" pitchFamily="34" charset="-122"/>
                <a:ea typeface="微软雅黑" panose="020B0503020204020204" pitchFamily="34" charset="-122"/>
              </a:rPr>
              <a:t>的学生最高分、最低分、最高分与最高分之差、平均分。</a:t>
            </a: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MAX(Score) </a:t>
            </a:r>
            <a:r>
              <a:rPr lang="zh-CN" altLang="en-US" sz="2200" dirty="0">
                <a:solidFill>
                  <a:schemeClr val="tx2"/>
                </a:solidFill>
                <a:latin typeface="微软雅黑" panose="020B0503020204020204" pitchFamily="34" charset="-122"/>
                <a:ea typeface="微软雅黑" panose="020B0503020204020204" pitchFamily="34" charset="-122"/>
              </a:rPr>
              <a:t>最高分</a:t>
            </a:r>
            <a:r>
              <a:rPr lang="en-US" altLang="zh-CN" sz="2200" dirty="0">
                <a:solidFill>
                  <a:schemeClr val="tx2"/>
                </a:solidFill>
                <a:latin typeface="微软雅黑" panose="020B0503020204020204" pitchFamily="34" charset="-122"/>
                <a:ea typeface="微软雅黑" panose="020B0503020204020204" pitchFamily="34" charset="-122"/>
              </a:rPr>
              <a:t>, MIN(Score) </a:t>
            </a:r>
            <a:r>
              <a:rPr lang="zh-CN" altLang="en-US" sz="2200" dirty="0">
                <a:solidFill>
                  <a:schemeClr val="tx2"/>
                </a:solidFill>
                <a:latin typeface="微软雅黑" panose="020B0503020204020204" pitchFamily="34" charset="-122"/>
                <a:ea typeface="微软雅黑" panose="020B0503020204020204" pitchFamily="34" charset="-122"/>
              </a:rPr>
              <a:t>最低分</a:t>
            </a:r>
            <a:r>
              <a:rPr lang="en-US" altLang="zh-CN" sz="2200" dirty="0">
                <a:solidFill>
                  <a:schemeClr val="tx2"/>
                </a:solidFill>
                <a:latin typeface="微软雅黑" panose="020B0503020204020204" pitchFamily="34" charset="-122"/>
                <a:ea typeface="微软雅黑" panose="020B0503020204020204" pitchFamily="34" charset="-122"/>
              </a:rPr>
              <a:t>, MAX(Score)-MIN(Score) </a:t>
            </a:r>
            <a:r>
              <a:rPr lang="zh-CN" altLang="en-US" sz="2200" dirty="0">
                <a:solidFill>
                  <a:schemeClr val="tx2"/>
                </a:solidFill>
                <a:latin typeface="微软雅黑" panose="020B0503020204020204" pitchFamily="34" charset="-122"/>
                <a:ea typeface="微软雅黑" panose="020B0503020204020204" pitchFamily="34" charset="-122"/>
              </a:rPr>
              <a:t>分数差</a:t>
            </a:r>
            <a:r>
              <a:rPr lang="en-US" altLang="zh-CN" sz="2200" dirty="0">
                <a:solidFill>
                  <a:schemeClr val="tx2"/>
                </a:solidFill>
                <a:latin typeface="微软雅黑" panose="020B0503020204020204" pitchFamily="34" charset="-122"/>
                <a:ea typeface="微软雅黑" panose="020B0503020204020204" pitchFamily="34" charset="-122"/>
              </a:rPr>
              <a:t>, AVG(Score) </a:t>
            </a:r>
            <a:r>
              <a:rPr lang="zh-CN" altLang="en-US" sz="2200" dirty="0">
                <a:solidFill>
                  <a:schemeClr val="tx2"/>
                </a:solidFill>
                <a:latin typeface="微软雅黑" panose="020B0503020204020204" pitchFamily="34" charset="-122"/>
                <a:ea typeface="微软雅黑" panose="020B0503020204020204" pitchFamily="34" charset="-122"/>
              </a:rPr>
              <a:t>平均分 </a:t>
            </a:r>
            <a:r>
              <a:rPr lang="en-US" altLang="zh-CN" sz="2200" dirty="0">
                <a:solidFill>
                  <a:schemeClr val="tx2"/>
                </a:solidFill>
                <a:latin typeface="微软雅黑" panose="020B0503020204020204" pitchFamily="34" charset="-122"/>
                <a:ea typeface="微软雅黑" panose="020B0503020204020204" pitchFamily="34" charset="-122"/>
              </a:rPr>
              <a:t>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r>
              <a:rPr lang="en-US" altLang="zh-CN" sz="2200" dirty="0">
                <a:solidFill>
                  <a:schemeClr val="tx2"/>
                </a:solidFill>
                <a:latin typeface="微软雅黑" panose="020B0503020204020204" pitchFamily="34" charset="-122"/>
                <a:ea typeface="微软雅黑" panose="020B0503020204020204" pitchFamily="34" charset="-122"/>
              </a:rPr>
              <a:t> WHERE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='630575';</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pic>
        <p:nvPicPr>
          <p:cNvPr id="19458"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23862" y="5290966"/>
            <a:ext cx="5119416" cy="128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044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blinds(horizontal)">
                                      <p:cBhvr>
                                        <p:cTn id="7" dur="500"/>
                                        <p:tgtEl>
                                          <p:spTgt spid="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animEffect transition="in" filter="blinds(horizontal)">
                                      <p:cBhvr>
                                        <p:cTn id="12" dur="500"/>
                                        <p:tgtEl>
                                          <p:spTgt spid="9">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8"/>
                                        </p:tgtEl>
                                        <p:attrNameLst>
                                          <p:attrName>style.visibility</p:attrName>
                                        </p:attrNameLst>
                                      </p:cBhvr>
                                      <p:to>
                                        <p:strVal val="visible"/>
                                      </p:to>
                                    </p:set>
                                    <p:animEffect transition="in" filter="blinds(horizontal)">
                                      <p:cBhvr>
                                        <p:cTn id="1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12775" y="1285351"/>
            <a:ext cx="11315079" cy="4616648"/>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5.2.2  </a:t>
            </a:r>
            <a:r>
              <a:rPr lang="zh-CN" altLang="en-US" sz="2400" dirty="0">
                <a:solidFill>
                  <a:schemeClr val="tx2"/>
                </a:solidFill>
                <a:latin typeface="微软雅黑" panose="020B0503020204020204" pitchFamily="34" charset="-122"/>
                <a:ea typeface="微软雅黑" panose="020B0503020204020204" pitchFamily="34" charset="-122"/>
              </a:rPr>
              <a:t>分组聚合查询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      聚合查询常与</a:t>
            </a:r>
            <a:r>
              <a:rPr lang="en-US" altLang="zh-CN" sz="2400" dirty="0">
                <a:solidFill>
                  <a:schemeClr val="tx2"/>
                </a:solidFill>
                <a:latin typeface="微软雅黑" panose="020B0503020204020204" pitchFamily="34" charset="-122"/>
                <a:ea typeface="微软雅黑" panose="020B0503020204020204" pitchFamily="34" charset="-122"/>
              </a:rPr>
              <a:t>SELECT</a:t>
            </a:r>
            <a:r>
              <a:rPr lang="zh-CN" altLang="en-US" sz="2400" dirty="0">
                <a:solidFill>
                  <a:schemeClr val="tx2"/>
                </a:solidFill>
                <a:latin typeface="微软雅黑" panose="020B0503020204020204" pitchFamily="34" charset="-122"/>
                <a:ea typeface="微软雅黑" panose="020B0503020204020204" pitchFamily="34" charset="-122"/>
              </a:rPr>
              <a:t>语句的</a:t>
            </a:r>
            <a:r>
              <a:rPr lang="en-US" altLang="zh-CN" sz="2400" dirty="0">
                <a:solidFill>
                  <a:schemeClr val="tx2"/>
                </a:solidFill>
                <a:latin typeface="微软雅黑" panose="020B0503020204020204" pitchFamily="34" charset="-122"/>
                <a:ea typeface="微软雅黑" panose="020B0503020204020204" pitchFamily="34" charset="-122"/>
              </a:rPr>
              <a:t>GROUP BY</a:t>
            </a:r>
            <a:r>
              <a:rPr lang="zh-CN" altLang="en-US" sz="2400" dirty="0">
                <a:solidFill>
                  <a:schemeClr val="tx2"/>
                </a:solidFill>
                <a:latin typeface="微软雅黑" panose="020B0503020204020204" pitchFamily="34" charset="-122"/>
                <a:ea typeface="微软雅黑" panose="020B0503020204020204" pitchFamily="34" charset="-122"/>
              </a:rPr>
              <a:t>子句一起使用，使用</a:t>
            </a:r>
            <a:r>
              <a:rPr lang="en-US" altLang="zh-CN" sz="2400" dirty="0">
                <a:solidFill>
                  <a:schemeClr val="tx2"/>
                </a:solidFill>
                <a:latin typeface="微软雅黑" panose="020B0503020204020204" pitchFamily="34" charset="-122"/>
                <a:ea typeface="微软雅黑" panose="020B0503020204020204" pitchFamily="34" charset="-122"/>
              </a:rPr>
              <a:t>GROUP BY</a:t>
            </a:r>
            <a:r>
              <a:rPr lang="zh-CN" altLang="en-US" sz="2400" dirty="0">
                <a:solidFill>
                  <a:schemeClr val="tx2"/>
                </a:solidFill>
                <a:latin typeface="微软雅黑" panose="020B0503020204020204" pitchFamily="34" charset="-122"/>
                <a:ea typeface="微软雅黑" panose="020B0503020204020204" pitchFamily="34" charset="-122"/>
              </a:rPr>
              <a:t>子句对表中的记录分为不同的组，</a:t>
            </a:r>
            <a:r>
              <a:rPr lang="zh-CN" altLang="en-US" sz="2400" dirty="0">
                <a:solidFill>
                  <a:srgbClr val="FF0000"/>
                </a:solidFill>
                <a:latin typeface="微软雅黑" panose="020B0503020204020204" pitchFamily="34" charset="-122"/>
                <a:ea typeface="微软雅黑" panose="020B0503020204020204" pitchFamily="34" charset="-122"/>
              </a:rPr>
              <a:t>分组的目的是为了细化聚合函数的作用对象。如果不对查询结果分组，聚合函数作用于整个查询结果集；对查询结果分组后，聚合函数分别作用于每个组，查询结果按组聚合输出</a:t>
            </a:r>
            <a:r>
              <a:rPr lang="zh-CN" altLang="en-US" sz="2400" dirty="0">
                <a:solidFill>
                  <a:schemeClr val="tx2"/>
                </a:solidFill>
                <a:latin typeface="微软雅黑" panose="020B0503020204020204" pitchFamily="34" charset="-122"/>
                <a:ea typeface="微软雅黑" panose="020B0503020204020204" pitchFamily="34" charset="-122"/>
              </a:rPr>
              <a:t>。</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200" b="1" dirty="0">
                <a:solidFill>
                  <a:schemeClr val="tx2"/>
                </a:solidFill>
                <a:latin typeface="微软雅黑" panose="020B0503020204020204" pitchFamily="34" charset="-122"/>
                <a:ea typeface="微软雅黑" panose="020B0503020204020204" pitchFamily="34" charset="-122"/>
              </a:rPr>
              <a:t>[GROUP BY </a:t>
            </a:r>
            <a:r>
              <a:rPr lang="zh-CN" altLang="en-US" sz="2200" b="1" dirty="0">
                <a:solidFill>
                  <a:schemeClr val="tx2"/>
                </a:solidFill>
                <a:latin typeface="微软雅黑" panose="020B0503020204020204" pitchFamily="34" charset="-122"/>
                <a:ea typeface="微软雅黑" panose="020B0503020204020204" pitchFamily="34" charset="-122"/>
              </a:rPr>
              <a:t>分组表达式</a:t>
            </a:r>
            <a:r>
              <a:rPr lang="en-US" altLang="zh-CN" sz="2200" b="1" dirty="0">
                <a:solidFill>
                  <a:schemeClr val="tx2"/>
                </a:solidFill>
                <a:latin typeface="微软雅黑" panose="020B0503020204020204" pitchFamily="34" charset="-122"/>
                <a:ea typeface="微软雅黑" panose="020B0503020204020204" pitchFamily="34" charset="-122"/>
              </a:rPr>
              <a:t>1, </a:t>
            </a:r>
            <a:r>
              <a:rPr lang="zh-CN" altLang="en-US" sz="2200" b="1" dirty="0">
                <a:solidFill>
                  <a:schemeClr val="tx2"/>
                </a:solidFill>
                <a:latin typeface="微软雅黑" panose="020B0503020204020204" pitchFamily="34" charset="-122"/>
                <a:ea typeface="微软雅黑" panose="020B0503020204020204" pitchFamily="34" charset="-122"/>
              </a:rPr>
              <a:t>分组表达式</a:t>
            </a:r>
            <a:r>
              <a:rPr lang="en-US" altLang="zh-CN" sz="2200" b="1" dirty="0">
                <a:solidFill>
                  <a:schemeClr val="tx2"/>
                </a:solidFill>
                <a:latin typeface="微软雅黑" panose="020B0503020204020204" pitchFamily="34" charset="-122"/>
                <a:ea typeface="微软雅黑" panose="020B0503020204020204" pitchFamily="34" charset="-122"/>
              </a:rPr>
              <a:t>2, …][HAVING </a:t>
            </a:r>
            <a:r>
              <a:rPr lang="zh-CN" altLang="en-US" sz="2200" b="1" dirty="0">
                <a:solidFill>
                  <a:schemeClr val="tx2"/>
                </a:solidFill>
                <a:latin typeface="微软雅黑" panose="020B0503020204020204" pitchFamily="34" charset="-122"/>
                <a:ea typeface="微软雅黑" panose="020B0503020204020204" pitchFamily="34" charset="-122"/>
              </a:rPr>
              <a:t>条件表达式</a:t>
            </a:r>
            <a:r>
              <a:rPr lang="en-US" altLang="zh-CN" sz="2200" b="1" dirty="0">
                <a:solidFill>
                  <a:schemeClr val="tx2"/>
                </a:solidFill>
                <a:latin typeface="微软雅黑" panose="020B0503020204020204" pitchFamily="34" charset="-122"/>
                <a:ea typeface="微软雅黑" panose="020B0503020204020204" pitchFamily="34" charset="-122"/>
              </a:rPr>
              <a:t>][WITH ROLLUP]</a:t>
            </a:r>
          </a:p>
          <a:p>
            <a:endParaRPr lang="en-US" altLang="zh-CN" sz="2400" dirty="0">
              <a:solidFill>
                <a:schemeClr val="tx2"/>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en-US" altLang="zh-CN" sz="2000" dirty="0">
                <a:solidFill>
                  <a:schemeClr val="tx2"/>
                </a:solidFill>
                <a:latin typeface="微软雅黑" panose="020B0503020204020204" pitchFamily="34" charset="-122"/>
                <a:ea typeface="微软雅黑" panose="020B0503020204020204" pitchFamily="34" charset="-122"/>
              </a:rPr>
              <a:t>GROUP BY</a:t>
            </a:r>
            <a:r>
              <a:rPr lang="zh-CN" altLang="en-US" sz="2000" dirty="0">
                <a:solidFill>
                  <a:schemeClr val="tx2"/>
                </a:solidFill>
                <a:latin typeface="微软雅黑" panose="020B0503020204020204" pitchFamily="34" charset="-122"/>
                <a:ea typeface="微软雅黑" panose="020B0503020204020204" pitchFamily="34" charset="-122"/>
              </a:rPr>
              <a:t>对查询结果按“分组表达式”列分组，</a:t>
            </a:r>
            <a:r>
              <a:rPr lang="zh-CN" altLang="en-US" sz="2000" dirty="0">
                <a:solidFill>
                  <a:srgbClr val="FF0000"/>
                </a:solidFill>
                <a:latin typeface="微软雅黑" panose="020B0503020204020204" pitchFamily="34" charset="-122"/>
                <a:ea typeface="微软雅黑" panose="020B0503020204020204" pitchFamily="34" charset="-122"/>
              </a:rPr>
              <a:t>“分组表达式”值相等的记录为一组； “分组表达式”可以是一个，也可以是多个，之间用逗号隔开。</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en-US" altLang="zh-CN" sz="2000" dirty="0">
                <a:solidFill>
                  <a:srgbClr val="FF0000"/>
                </a:solidFill>
                <a:latin typeface="微软雅黑" panose="020B0503020204020204" pitchFamily="34" charset="-122"/>
                <a:ea typeface="微软雅黑" panose="020B0503020204020204" pitchFamily="34" charset="-122"/>
              </a:rPr>
              <a:t>HAVING</a:t>
            </a:r>
            <a:r>
              <a:rPr lang="zh-CN" altLang="en-US" sz="2000" dirty="0">
                <a:solidFill>
                  <a:srgbClr val="FF0000"/>
                </a:solidFill>
                <a:latin typeface="微软雅黑" panose="020B0503020204020204" pitchFamily="34" charset="-122"/>
                <a:ea typeface="微软雅黑" panose="020B0503020204020204" pitchFamily="34" charset="-122"/>
              </a:rPr>
              <a:t>短语对分组的结果过滤，仅输出满足条件的组。</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en-US" altLang="zh-CN" sz="2000" dirty="0">
                <a:solidFill>
                  <a:schemeClr val="tx2"/>
                </a:solidFill>
                <a:latin typeface="微软雅黑" panose="020B0503020204020204" pitchFamily="34" charset="-122"/>
                <a:ea typeface="微软雅黑" panose="020B0503020204020204" pitchFamily="34" charset="-122"/>
              </a:rPr>
              <a:t>WITH ROLLUP</a:t>
            </a:r>
            <a:r>
              <a:rPr lang="zh-CN" altLang="en-US" sz="2000" dirty="0">
                <a:solidFill>
                  <a:schemeClr val="tx2"/>
                </a:solidFill>
                <a:latin typeface="微软雅黑" panose="020B0503020204020204" pitchFamily="34" charset="-122"/>
                <a:ea typeface="微软雅黑" panose="020B0503020204020204" pitchFamily="34" charset="-122"/>
              </a:rPr>
              <a:t>短语在分组统计的基础上还包含汇总行。</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spTree>
    <p:extLst>
      <p:ext uri="{BB962C8B-B14F-4D97-AF65-F5344CB8AC3E}">
        <p14:creationId xmlns:p14="http://schemas.microsoft.com/office/powerpoint/2010/main" val="568896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linds(horizontal)">
                                      <p:cBhvr>
                                        <p:cTn id="7" dur="500"/>
                                        <p:tgtEl>
                                          <p:spTgt spid="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6" end="6"/>
                                            </p:txEl>
                                          </p:spTgt>
                                        </p:tgtEl>
                                        <p:attrNameLst>
                                          <p:attrName>style.visibility</p:attrName>
                                        </p:attrNameLst>
                                      </p:cBhvr>
                                      <p:to>
                                        <p:strVal val="visible"/>
                                      </p:to>
                                    </p:set>
                                    <p:animEffect transition="in" filter="blinds(horizontal)">
                                      <p:cBhvr>
                                        <p:cTn id="10" dur="500"/>
                                        <p:tgtEl>
                                          <p:spTgt spid="9">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animEffect transition="in" filter="blinds(horizontal)">
                                      <p:cBhvr>
                                        <p:cTn id="13" dur="500"/>
                                        <p:tgtEl>
                                          <p:spTgt spid="9">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8" end="8"/>
                                            </p:txEl>
                                          </p:spTgt>
                                        </p:tgtEl>
                                        <p:attrNameLst>
                                          <p:attrName>style.visibility</p:attrName>
                                        </p:attrNameLst>
                                      </p:cBhvr>
                                      <p:to>
                                        <p:strVal val="visible"/>
                                      </p:to>
                                    </p:set>
                                    <p:animEffect transition="in" filter="blinds(horizontal)">
                                      <p:cBhvr>
                                        <p:cTn id="16"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55575" y="1285351"/>
            <a:ext cx="11628263" cy="461665"/>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1.</a:t>
            </a:r>
            <a:r>
              <a:rPr lang="zh-CN" altLang="en-US" sz="2400" dirty="0">
                <a:solidFill>
                  <a:schemeClr val="tx2"/>
                </a:solidFill>
                <a:latin typeface="微软雅黑" panose="020B0503020204020204" pitchFamily="34" charset="-122"/>
                <a:ea typeface="微软雅黑" panose="020B0503020204020204" pitchFamily="34" charset="-122"/>
              </a:rPr>
              <a:t> 查询所有列</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
        <p:nvSpPr>
          <p:cNvPr id="5" name="文本框 4">
            <a:extLst>
              <a:ext uri="{FF2B5EF4-FFF2-40B4-BE49-F238E27FC236}">
                <a16:creationId xmlns:a16="http://schemas.microsoft.com/office/drawing/2014/main" id="{725F1795-746D-35DF-F67E-C8657584A0A7}"/>
              </a:ext>
            </a:extLst>
          </p:cNvPr>
          <p:cNvSpPr txBox="1"/>
          <p:nvPr/>
        </p:nvSpPr>
        <p:spPr>
          <a:xfrm>
            <a:off x="2638822" y="2061642"/>
            <a:ext cx="6105644" cy="369332"/>
          </a:xfrm>
          <a:prstGeom prst="rect">
            <a:avLst/>
          </a:prstGeom>
          <a:noFill/>
        </p:spPr>
        <p:txBody>
          <a:bodyPr wrap="square">
            <a:spAutoFit/>
          </a:bodyPr>
          <a:lstStyle/>
          <a:p>
            <a:r>
              <a:rPr lang="en-US" altLang="zh-CN" sz="1800" b="1" dirty="0">
                <a:solidFill>
                  <a:schemeClr val="tx2"/>
                </a:solidFill>
                <a:latin typeface="微软雅黑" panose="020B0503020204020204" pitchFamily="34" charset="-122"/>
                <a:ea typeface="微软雅黑" panose="020B0503020204020204" pitchFamily="34" charset="-122"/>
              </a:rPr>
              <a:t>SELECT </a:t>
            </a:r>
            <a:r>
              <a:rPr lang="zh-CN" altLang="en-US" sz="1800" b="1" dirty="0">
                <a:solidFill>
                  <a:schemeClr val="tx2"/>
                </a:solidFill>
                <a:latin typeface="微软雅黑" panose="020B0503020204020204" pitchFamily="34" charset="-122"/>
                <a:ea typeface="微软雅黑" panose="020B0503020204020204" pitchFamily="34" charset="-122"/>
              </a:rPr>
              <a:t>*</a:t>
            </a:r>
            <a:r>
              <a:rPr lang="en-US" altLang="zh-CN" sz="1800" b="1" dirty="0">
                <a:solidFill>
                  <a:schemeClr val="tx2"/>
                </a:solidFill>
                <a:latin typeface="微软雅黑" panose="020B0503020204020204" pitchFamily="34" charset="-122"/>
                <a:ea typeface="微软雅黑" panose="020B0503020204020204" pitchFamily="34" charset="-122"/>
              </a:rPr>
              <a:t> FROM </a:t>
            </a:r>
            <a:r>
              <a:rPr lang="en-US" altLang="zh-CN" sz="1800" b="1" dirty="0" err="1">
                <a:solidFill>
                  <a:schemeClr val="tx2"/>
                </a:solidFill>
                <a:latin typeface="微软雅黑" panose="020B0503020204020204" pitchFamily="34" charset="-122"/>
                <a:ea typeface="微软雅黑" panose="020B0503020204020204" pitchFamily="34" charset="-122"/>
              </a:rPr>
              <a:t>table_source</a:t>
            </a:r>
            <a:r>
              <a:rPr lang="en-US" altLang="zh-CN" sz="1800" b="1" dirty="0">
                <a:solidFill>
                  <a:schemeClr val="tx2"/>
                </a:solidFill>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a16="http://schemas.microsoft.com/office/drawing/2014/main" id="{F8A65B5A-D0E2-6158-D169-0B3493E9371F}"/>
              </a:ext>
            </a:extLst>
          </p:cNvPr>
          <p:cNvSpPr/>
          <p:nvPr/>
        </p:nvSpPr>
        <p:spPr>
          <a:xfrm>
            <a:off x="6712" y="3975480"/>
            <a:ext cx="11628263" cy="2215991"/>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中查询学生表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中的所有记录。</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USE </a:t>
            </a:r>
            <a:r>
              <a:rPr lang="en-US" altLang="zh-CN" sz="2200" dirty="0" err="1">
                <a:solidFill>
                  <a:schemeClr val="tx2"/>
                </a:solidFill>
                <a:latin typeface="微软雅黑" panose="020B0503020204020204" pitchFamily="34" charset="-122"/>
                <a:ea typeface="微软雅黑" panose="020B0503020204020204" pitchFamily="34" charset="-122"/>
              </a:rPr>
              <a:t>studentinfo</a:t>
            </a:r>
            <a:r>
              <a:rPr lang="en-US" altLang="zh-CN" sz="2200" dirty="0">
                <a:solidFill>
                  <a:schemeClr val="tx2"/>
                </a:solidFill>
                <a:latin typeface="微软雅黑" panose="020B0503020204020204" pitchFamily="34" charset="-122"/>
                <a:ea typeface="微软雅黑" panose="020B0503020204020204" pitchFamily="34" charset="-122"/>
              </a:rPr>
              <a:t>;</a:t>
            </a: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101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12775" y="1285351"/>
            <a:ext cx="11315079" cy="375487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5.2.2  </a:t>
            </a:r>
            <a:r>
              <a:rPr lang="zh-CN" altLang="en-US" sz="2400" dirty="0">
                <a:solidFill>
                  <a:schemeClr val="tx2"/>
                </a:solidFill>
                <a:latin typeface="微软雅黑" panose="020B0503020204020204" pitchFamily="34" charset="-122"/>
                <a:ea typeface="微软雅黑" panose="020B0503020204020204" pitchFamily="34" charset="-122"/>
              </a:rPr>
              <a:t>分组聚合查询</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200" b="1" dirty="0">
                <a:solidFill>
                  <a:schemeClr val="tx2"/>
                </a:solidFill>
                <a:latin typeface="微软雅黑" panose="020B0503020204020204" pitchFamily="34" charset="-122"/>
                <a:ea typeface="微软雅黑" panose="020B0503020204020204" pitchFamily="34" charset="-122"/>
              </a:rPr>
              <a:t>[GROUP BY </a:t>
            </a:r>
            <a:r>
              <a:rPr lang="zh-CN" altLang="en-US" sz="2200" b="1" dirty="0">
                <a:solidFill>
                  <a:schemeClr val="tx2"/>
                </a:solidFill>
                <a:latin typeface="微软雅黑" panose="020B0503020204020204" pitchFamily="34" charset="-122"/>
                <a:ea typeface="微软雅黑" panose="020B0503020204020204" pitchFamily="34" charset="-122"/>
              </a:rPr>
              <a:t>分组表达式</a:t>
            </a:r>
            <a:r>
              <a:rPr lang="en-US" altLang="zh-CN" sz="2200" b="1" dirty="0">
                <a:solidFill>
                  <a:schemeClr val="tx2"/>
                </a:solidFill>
                <a:latin typeface="微软雅黑" panose="020B0503020204020204" pitchFamily="34" charset="-122"/>
                <a:ea typeface="微软雅黑" panose="020B0503020204020204" pitchFamily="34" charset="-122"/>
              </a:rPr>
              <a:t>1, </a:t>
            </a:r>
            <a:r>
              <a:rPr lang="zh-CN" altLang="en-US" sz="2200" b="1" dirty="0">
                <a:solidFill>
                  <a:schemeClr val="tx2"/>
                </a:solidFill>
                <a:latin typeface="微软雅黑" panose="020B0503020204020204" pitchFamily="34" charset="-122"/>
                <a:ea typeface="微软雅黑" panose="020B0503020204020204" pitchFamily="34" charset="-122"/>
              </a:rPr>
              <a:t>分组表达式</a:t>
            </a:r>
            <a:r>
              <a:rPr lang="en-US" altLang="zh-CN" sz="2200" b="1" dirty="0">
                <a:solidFill>
                  <a:schemeClr val="tx2"/>
                </a:solidFill>
                <a:latin typeface="微软雅黑" panose="020B0503020204020204" pitchFamily="34" charset="-122"/>
                <a:ea typeface="微软雅黑" panose="020B0503020204020204" pitchFamily="34" charset="-122"/>
              </a:rPr>
              <a:t>2, …][HAVING </a:t>
            </a:r>
            <a:r>
              <a:rPr lang="zh-CN" altLang="en-US" sz="2200" b="1" dirty="0">
                <a:solidFill>
                  <a:schemeClr val="tx2"/>
                </a:solidFill>
                <a:latin typeface="微软雅黑" panose="020B0503020204020204" pitchFamily="34" charset="-122"/>
                <a:ea typeface="微软雅黑" panose="020B0503020204020204" pitchFamily="34" charset="-122"/>
              </a:rPr>
              <a:t>条件表达式</a:t>
            </a:r>
            <a:r>
              <a:rPr lang="en-US" altLang="zh-CN" sz="2200" b="1" dirty="0">
                <a:solidFill>
                  <a:schemeClr val="tx2"/>
                </a:solidFill>
                <a:latin typeface="微软雅黑" panose="020B0503020204020204" pitchFamily="34" charset="-122"/>
                <a:ea typeface="微软雅黑" panose="020B0503020204020204" pitchFamily="34" charset="-122"/>
              </a:rPr>
              <a:t>][WITH ROLLUP]</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1</a:t>
            </a:r>
            <a:r>
              <a:rPr lang="zh-CN" altLang="en-US" sz="2400" dirty="0">
                <a:solidFill>
                  <a:schemeClr val="tx2"/>
                </a:solidFill>
                <a:latin typeface="微软雅黑" panose="020B0503020204020204" pitchFamily="34" charset="-122"/>
                <a:ea typeface="微软雅黑" panose="020B0503020204020204" pitchFamily="34" charset="-122"/>
              </a:rPr>
              <a:t>）按单列分组</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5-24】</a:t>
            </a:r>
            <a:r>
              <a:rPr lang="zh-CN" altLang="en-US" sz="2400" dirty="0">
                <a:solidFill>
                  <a:schemeClr val="tx2"/>
                </a:solidFill>
                <a:latin typeface="微软雅黑" panose="020B0503020204020204" pitchFamily="34" charset="-122"/>
                <a:ea typeface="微软雅黑" panose="020B0503020204020204" pitchFamily="34" charset="-122"/>
              </a:rPr>
              <a:t>在学生表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中，按照</a:t>
            </a:r>
            <a:r>
              <a:rPr lang="en-US" altLang="zh-CN" sz="2400" dirty="0">
                <a:solidFill>
                  <a:schemeClr val="tx2"/>
                </a:solidFill>
                <a:latin typeface="微软雅黑" panose="020B0503020204020204" pitchFamily="34" charset="-122"/>
                <a:ea typeface="微软雅黑" panose="020B0503020204020204" pitchFamily="34" charset="-122"/>
              </a:rPr>
              <a:t>Sex</a:t>
            </a:r>
            <a:r>
              <a:rPr lang="zh-CN" altLang="en-US" sz="2400" dirty="0">
                <a:solidFill>
                  <a:schemeClr val="tx2"/>
                </a:solidFill>
                <a:latin typeface="微软雅黑" panose="020B0503020204020204" pitchFamily="34" charset="-122"/>
                <a:ea typeface="微软雅黑" panose="020B0503020204020204" pitchFamily="34" charset="-122"/>
              </a:rPr>
              <a:t>单列分组，查询学生人数。</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Sex </a:t>
            </a:r>
            <a:r>
              <a:rPr lang="zh-CN" altLang="en-US" sz="2200" dirty="0">
                <a:solidFill>
                  <a:schemeClr val="tx2"/>
                </a:solidFill>
                <a:latin typeface="微软雅黑" panose="020B0503020204020204" pitchFamily="34" charset="-122"/>
                <a:ea typeface="微软雅黑" panose="020B0503020204020204" pitchFamily="34" charset="-122"/>
              </a:rPr>
              <a:t>性别</a:t>
            </a:r>
            <a:r>
              <a:rPr lang="en-US" altLang="zh-CN" sz="2200" dirty="0">
                <a:solidFill>
                  <a:schemeClr val="tx2"/>
                </a:solidFill>
                <a:latin typeface="微软雅黑" panose="020B0503020204020204" pitchFamily="34" charset="-122"/>
                <a:ea typeface="微软雅黑" panose="020B0503020204020204" pitchFamily="34" charset="-122"/>
              </a:rPr>
              <a:t>, COUNT(*) </a:t>
            </a:r>
            <a:r>
              <a:rPr lang="zh-CN" altLang="en-US" sz="2200" dirty="0">
                <a:solidFill>
                  <a:schemeClr val="tx2"/>
                </a:solidFill>
                <a:latin typeface="微软雅黑" panose="020B0503020204020204" pitchFamily="34" charset="-122"/>
                <a:ea typeface="微软雅黑" panose="020B0503020204020204" pitchFamily="34" charset="-122"/>
              </a:rPr>
              <a:t>人数  </a:t>
            </a:r>
            <a:r>
              <a:rPr lang="en-US" altLang="zh-CN" sz="2200" dirty="0">
                <a:solidFill>
                  <a:schemeClr val="tx2"/>
                </a:solidFill>
                <a:latin typeface="微软雅黑" panose="020B0503020204020204" pitchFamily="34" charset="-122"/>
                <a:ea typeface="微软雅黑" panose="020B0503020204020204" pitchFamily="34" charset="-122"/>
              </a:rPr>
              <a:t>FROM student GROUP BY Sex;</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spTree>
    <p:extLst>
      <p:ext uri="{BB962C8B-B14F-4D97-AF65-F5344CB8AC3E}">
        <p14:creationId xmlns:p14="http://schemas.microsoft.com/office/powerpoint/2010/main" val="3565535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66614" y="1285351"/>
            <a:ext cx="11017224" cy="1877437"/>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5-25】</a:t>
            </a:r>
            <a:r>
              <a:rPr lang="zh-CN" altLang="en-US" sz="2400" dirty="0">
                <a:solidFill>
                  <a:schemeClr val="tx2"/>
                </a:solidFill>
                <a:latin typeface="微软雅黑" panose="020B0503020204020204" pitchFamily="34" charset="-122"/>
                <a:ea typeface="微软雅黑" panose="020B0503020204020204" pitchFamily="34" charset="-122"/>
              </a:rPr>
              <a:t>在成绩表</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中，统计每位学生的选课门数、最高分、最低分和平均分。</a:t>
            </a:r>
          </a:p>
          <a:p>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count(*) </a:t>
            </a:r>
            <a:r>
              <a:rPr lang="zh-CN" altLang="en-US" sz="2200" dirty="0">
                <a:solidFill>
                  <a:schemeClr val="tx2"/>
                </a:solidFill>
                <a:latin typeface="微软雅黑" panose="020B0503020204020204" pitchFamily="34" charset="-122"/>
                <a:ea typeface="微软雅黑" panose="020B0503020204020204" pitchFamily="34" charset="-122"/>
              </a:rPr>
              <a:t>选课门数</a:t>
            </a:r>
            <a:r>
              <a:rPr lang="en-US" altLang="zh-CN" sz="2200" dirty="0">
                <a:solidFill>
                  <a:schemeClr val="tx2"/>
                </a:solidFill>
                <a:latin typeface="微软雅黑" panose="020B0503020204020204" pitchFamily="34" charset="-122"/>
                <a:ea typeface="微软雅黑" panose="020B0503020204020204" pitchFamily="34" charset="-122"/>
              </a:rPr>
              <a:t>, MAX(Score) </a:t>
            </a:r>
            <a:r>
              <a:rPr lang="zh-CN" altLang="en-US" sz="2200" dirty="0">
                <a:solidFill>
                  <a:schemeClr val="tx2"/>
                </a:solidFill>
                <a:latin typeface="微软雅黑" panose="020B0503020204020204" pitchFamily="34" charset="-122"/>
                <a:ea typeface="微软雅黑" panose="020B0503020204020204" pitchFamily="34" charset="-122"/>
              </a:rPr>
              <a:t>最高分</a:t>
            </a:r>
            <a:r>
              <a:rPr lang="en-US" altLang="zh-CN" sz="2200" dirty="0">
                <a:solidFill>
                  <a:schemeClr val="tx2"/>
                </a:solidFill>
                <a:latin typeface="微软雅黑" panose="020B0503020204020204" pitchFamily="34" charset="-122"/>
                <a:ea typeface="微软雅黑" panose="020B0503020204020204" pitchFamily="34" charset="-122"/>
              </a:rPr>
              <a:t>, MIN(Score) </a:t>
            </a:r>
            <a:r>
              <a:rPr lang="zh-CN" altLang="en-US" sz="2200" dirty="0">
                <a:solidFill>
                  <a:schemeClr val="tx2"/>
                </a:solidFill>
                <a:latin typeface="微软雅黑" panose="020B0503020204020204" pitchFamily="34" charset="-122"/>
                <a:ea typeface="微软雅黑" panose="020B0503020204020204" pitchFamily="34" charset="-122"/>
              </a:rPr>
              <a:t>最低分</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avg</a:t>
            </a:r>
            <a:r>
              <a:rPr lang="en-US" altLang="zh-CN" sz="2200" dirty="0">
                <a:solidFill>
                  <a:schemeClr val="tx2"/>
                </a:solidFill>
                <a:latin typeface="微软雅黑" panose="020B0503020204020204" pitchFamily="34" charset="-122"/>
                <a:ea typeface="微软雅黑" panose="020B0503020204020204" pitchFamily="34" charset="-122"/>
              </a:rPr>
              <a:t>(Score) </a:t>
            </a:r>
            <a:r>
              <a:rPr lang="zh-CN" altLang="en-US" sz="2200" dirty="0">
                <a:solidFill>
                  <a:schemeClr val="tx2"/>
                </a:solidFill>
                <a:latin typeface="微软雅黑" panose="020B0503020204020204" pitchFamily="34" charset="-122"/>
                <a:ea typeface="微软雅黑" panose="020B0503020204020204" pitchFamily="34" charset="-122"/>
              </a:rPr>
              <a:t>平均分 </a:t>
            </a:r>
            <a:r>
              <a:rPr lang="en-US" altLang="zh-CN" sz="2200" dirty="0">
                <a:solidFill>
                  <a:schemeClr val="tx2"/>
                </a:solidFill>
                <a:latin typeface="微软雅黑" panose="020B0503020204020204" pitchFamily="34" charset="-122"/>
                <a:ea typeface="微软雅黑" panose="020B0503020204020204" pitchFamily="34" charset="-122"/>
              </a:rPr>
              <a:t>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r>
              <a:rPr lang="en-US" altLang="zh-CN" sz="2200" dirty="0">
                <a:solidFill>
                  <a:schemeClr val="tx2"/>
                </a:solidFill>
                <a:latin typeface="微软雅黑" panose="020B0503020204020204" pitchFamily="34" charset="-122"/>
                <a:ea typeface="微软雅黑" panose="020B0503020204020204" pitchFamily="34" charset="-122"/>
              </a:rPr>
              <a:t> GROUP BY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pic>
        <p:nvPicPr>
          <p:cNvPr id="21506"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19793" y="2693995"/>
            <a:ext cx="6190386" cy="4187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56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blinds(horizontal)">
                                      <p:cBhvr>
                                        <p:cTn id="12"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4401205"/>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2. HAVING</a:t>
            </a:r>
            <a:r>
              <a:rPr lang="zh-CN" altLang="en-US" sz="2400" dirty="0">
                <a:solidFill>
                  <a:schemeClr val="tx2"/>
                </a:solidFill>
                <a:latin typeface="微软雅黑" panose="020B0503020204020204" pitchFamily="34" charset="-122"/>
                <a:ea typeface="微软雅黑" panose="020B0503020204020204" pitchFamily="34" charset="-122"/>
              </a:rPr>
              <a:t>子句</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分组之前的条件使用</a:t>
            </a:r>
            <a:r>
              <a:rPr lang="en-US" altLang="zh-CN" sz="2400" dirty="0">
                <a:solidFill>
                  <a:schemeClr val="tx2"/>
                </a:solidFill>
                <a:latin typeface="微软雅黑" panose="020B0503020204020204" pitchFamily="34" charset="-122"/>
                <a:ea typeface="微软雅黑" panose="020B0503020204020204" pitchFamily="34" charset="-122"/>
              </a:rPr>
              <a:t>WHERE</a:t>
            </a:r>
            <a:r>
              <a:rPr lang="zh-CN" altLang="en-US" sz="2400" dirty="0">
                <a:solidFill>
                  <a:schemeClr val="tx2"/>
                </a:solidFill>
                <a:latin typeface="微软雅黑" panose="020B0503020204020204" pitchFamily="34" charset="-122"/>
                <a:ea typeface="微软雅黑" panose="020B0503020204020204" pitchFamily="34" charset="-122"/>
              </a:rPr>
              <a:t>关键字筛选记录，而分组之后的条件要使用关键字</a:t>
            </a:r>
            <a:r>
              <a:rPr lang="en-US" altLang="zh-CN" sz="2400" dirty="0">
                <a:solidFill>
                  <a:schemeClr val="tx2"/>
                </a:solidFill>
                <a:latin typeface="微软雅黑" panose="020B0503020204020204" pitchFamily="34" charset="-122"/>
                <a:ea typeface="微软雅黑" panose="020B0503020204020204" pitchFamily="34" charset="-122"/>
              </a:rPr>
              <a:t>HAVING</a:t>
            </a:r>
            <a:r>
              <a:rPr lang="zh-CN" altLang="en-US" sz="2400" dirty="0">
                <a:solidFill>
                  <a:schemeClr val="tx2"/>
                </a:solidFill>
                <a:latin typeface="微软雅黑" panose="020B0503020204020204" pitchFamily="34" charset="-122"/>
                <a:ea typeface="微软雅黑" panose="020B0503020204020204" pitchFamily="34" charset="-122"/>
              </a:rPr>
              <a:t>子句筛选记录。</a:t>
            </a:r>
            <a:r>
              <a:rPr lang="en-US" altLang="zh-CN" sz="2400" dirty="0">
                <a:solidFill>
                  <a:schemeClr val="tx2"/>
                </a:solidFill>
                <a:latin typeface="微软雅黑" panose="020B0503020204020204" pitchFamily="34" charset="-122"/>
                <a:ea typeface="微软雅黑" panose="020B0503020204020204" pitchFamily="34" charset="-122"/>
              </a:rPr>
              <a:t> HAVING</a:t>
            </a:r>
            <a:r>
              <a:rPr lang="zh-CN" altLang="en-US" sz="2400" dirty="0">
                <a:solidFill>
                  <a:schemeClr val="tx2"/>
                </a:solidFill>
                <a:latin typeface="微软雅黑" panose="020B0503020204020204" pitchFamily="34" charset="-122"/>
                <a:ea typeface="微软雅黑" panose="020B0503020204020204" pitchFamily="34" charset="-122"/>
              </a:rPr>
              <a:t>短语可以包含聚合函数，而</a:t>
            </a:r>
            <a:r>
              <a:rPr lang="en-US" altLang="zh-CN" sz="2400" dirty="0">
                <a:solidFill>
                  <a:schemeClr val="tx2"/>
                </a:solidFill>
                <a:latin typeface="微软雅黑" panose="020B0503020204020204" pitchFamily="34" charset="-122"/>
                <a:ea typeface="微软雅黑" panose="020B0503020204020204" pitchFamily="34" charset="-122"/>
              </a:rPr>
              <a:t>WHERE</a:t>
            </a:r>
            <a:r>
              <a:rPr lang="zh-CN" altLang="en-US" sz="2400" dirty="0">
                <a:solidFill>
                  <a:schemeClr val="tx2"/>
                </a:solidFill>
                <a:latin typeface="微软雅黑" panose="020B0503020204020204" pitchFamily="34" charset="-122"/>
                <a:ea typeface="微软雅黑" panose="020B0503020204020204" pitchFamily="34" charset="-122"/>
              </a:rPr>
              <a:t>不行。</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5-27】</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表中，查询平均分</a:t>
            </a:r>
            <a:r>
              <a:rPr lang="en-US" altLang="zh-CN" sz="2400" dirty="0">
                <a:solidFill>
                  <a:schemeClr val="tx2"/>
                </a:solidFill>
                <a:latin typeface="微软雅黑" panose="020B0503020204020204" pitchFamily="34" charset="-122"/>
                <a:ea typeface="微软雅黑" panose="020B0503020204020204" pitchFamily="34" charset="-122"/>
              </a:rPr>
              <a:t>80</a:t>
            </a:r>
            <a:r>
              <a:rPr lang="zh-CN" altLang="en-US" sz="2400" dirty="0">
                <a:solidFill>
                  <a:schemeClr val="tx2"/>
                </a:solidFill>
                <a:latin typeface="微软雅黑" panose="020B0503020204020204" pitchFamily="34" charset="-122"/>
                <a:ea typeface="微软雅黑" panose="020B0503020204020204" pitchFamily="34" charset="-122"/>
              </a:rPr>
              <a:t>以上的每位学生的选课门数、最高分、最低分和平均分。</a:t>
            </a:r>
          </a:p>
          <a:p>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学号</a:t>
            </a:r>
            <a:r>
              <a:rPr lang="en-US" altLang="zh-CN" sz="2200" dirty="0">
                <a:solidFill>
                  <a:schemeClr val="tx2"/>
                </a:solidFill>
                <a:latin typeface="微软雅黑" panose="020B0503020204020204" pitchFamily="34" charset="-122"/>
                <a:ea typeface="微软雅黑" panose="020B0503020204020204" pitchFamily="34" charset="-122"/>
              </a:rPr>
              <a:t>, COUNT(*) </a:t>
            </a:r>
            <a:r>
              <a:rPr lang="zh-CN" altLang="en-US" sz="2200" dirty="0">
                <a:solidFill>
                  <a:schemeClr val="tx2"/>
                </a:solidFill>
                <a:latin typeface="微软雅黑" panose="020B0503020204020204" pitchFamily="34" charset="-122"/>
                <a:ea typeface="微软雅黑" panose="020B0503020204020204" pitchFamily="34" charset="-122"/>
              </a:rPr>
              <a:t>选课门数</a:t>
            </a:r>
            <a:r>
              <a:rPr lang="en-US" altLang="zh-CN" sz="2200" dirty="0">
                <a:solidFill>
                  <a:schemeClr val="tx2"/>
                </a:solidFill>
                <a:latin typeface="微软雅黑" panose="020B0503020204020204" pitchFamily="34" charset="-122"/>
                <a:ea typeface="微软雅黑" panose="020B0503020204020204" pitchFamily="34" charset="-122"/>
              </a:rPr>
              <a:t>, MAX(Score) </a:t>
            </a:r>
            <a:r>
              <a:rPr lang="zh-CN" altLang="en-US" sz="2200" dirty="0">
                <a:solidFill>
                  <a:schemeClr val="tx2"/>
                </a:solidFill>
                <a:latin typeface="微软雅黑" panose="020B0503020204020204" pitchFamily="34" charset="-122"/>
                <a:ea typeface="微软雅黑" panose="020B0503020204020204" pitchFamily="34" charset="-122"/>
              </a:rPr>
              <a:t>最高分</a:t>
            </a:r>
            <a:r>
              <a:rPr lang="en-US" altLang="zh-CN" sz="2200" dirty="0">
                <a:solidFill>
                  <a:schemeClr val="tx2"/>
                </a:solidFill>
                <a:latin typeface="微软雅黑" panose="020B0503020204020204" pitchFamily="34" charset="-122"/>
                <a:ea typeface="微软雅黑" panose="020B0503020204020204" pitchFamily="34" charset="-122"/>
              </a:rPr>
              <a:t>, MIN(Score) </a:t>
            </a:r>
            <a:r>
              <a:rPr lang="zh-CN" altLang="en-US" sz="2200" dirty="0">
                <a:solidFill>
                  <a:schemeClr val="tx2"/>
                </a:solidFill>
                <a:latin typeface="微软雅黑" panose="020B0503020204020204" pitchFamily="34" charset="-122"/>
                <a:ea typeface="微软雅黑" panose="020B0503020204020204" pitchFamily="34" charset="-122"/>
              </a:rPr>
              <a:t>最低分</a:t>
            </a:r>
            <a:r>
              <a:rPr lang="en-US" altLang="zh-CN" sz="2200" dirty="0">
                <a:solidFill>
                  <a:schemeClr val="tx2"/>
                </a:solidFill>
                <a:latin typeface="微软雅黑" panose="020B0503020204020204" pitchFamily="34" charset="-122"/>
                <a:ea typeface="微软雅黑" panose="020B0503020204020204" pitchFamily="34" charset="-122"/>
              </a:rPr>
              <a:t>, AVG(Score) </a:t>
            </a:r>
            <a:r>
              <a:rPr lang="zh-CN" altLang="en-US" sz="2200" dirty="0">
                <a:solidFill>
                  <a:schemeClr val="tx2"/>
                </a:solidFill>
                <a:latin typeface="微软雅黑" panose="020B0503020204020204" pitchFamily="34" charset="-122"/>
                <a:ea typeface="微软雅黑" panose="020B0503020204020204" pitchFamily="34" charset="-122"/>
              </a:rPr>
              <a:t>平均分</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zh-CN" altLang="en-US" sz="2200" dirty="0">
                <a:solidFill>
                  <a:schemeClr val="tx2"/>
                </a:solidFill>
                <a:latin typeface="微软雅黑" panose="020B0503020204020204" pitchFamily="34" charset="-122"/>
                <a:ea typeface="微软雅黑" panose="020B0503020204020204" pitchFamily="34" charset="-122"/>
              </a:rPr>
              <a:t>  </a:t>
            </a:r>
            <a:r>
              <a:rPr lang="en-US" altLang="zh-CN" sz="2200" dirty="0">
                <a:solidFill>
                  <a:schemeClr val="tx2"/>
                </a:solidFill>
                <a:latin typeface="微软雅黑" panose="020B0503020204020204" pitchFamily="34" charset="-122"/>
                <a:ea typeface="微软雅黑" panose="020B0503020204020204" pitchFamily="34" charset="-122"/>
              </a:rPr>
              <a:t>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GROUP BY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HAVING AVG(Score)&gt;=80;</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pic>
        <p:nvPicPr>
          <p:cNvPr id="23554"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49765" y="1720863"/>
            <a:ext cx="8889327" cy="374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435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linds(horizontal)">
                                      <p:cBhvr>
                                        <p:cTn id="12" dur="500"/>
                                        <p:tgtEl>
                                          <p:spTgt spid="9">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animEffect transition="in" filter="blinds(horizontal)">
                                      <p:cBhvr>
                                        <p:cTn id="15" dur="500"/>
                                        <p:tgtEl>
                                          <p:spTgt spid="9">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
                                            <p:txEl>
                                              <p:pRg st="7" end="7"/>
                                            </p:txEl>
                                          </p:spTgt>
                                        </p:tgtEl>
                                        <p:attrNameLst>
                                          <p:attrName>style.visibility</p:attrName>
                                        </p:attrNameLst>
                                      </p:cBhvr>
                                      <p:to>
                                        <p:strVal val="visible"/>
                                      </p:to>
                                    </p:set>
                                    <p:animEffect transition="in" filter="blinds(horizontal)">
                                      <p:cBhvr>
                                        <p:cTn id="18" dur="500"/>
                                        <p:tgtEl>
                                          <p:spTgt spid="9">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554"/>
                                        </p:tgtEl>
                                        <p:attrNameLst>
                                          <p:attrName>style.visibility</p:attrName>
                                        </p:attrNameLst>
                                      </p:cBhvr>
                                      <p:to>
                                        <p:strVal val="visible"/>
                                      </p:to>
                                    </p:set>
                                    <p:animEffect transition="in" filter="blinds(horizontal)">
                                      <p:cBhvr>
                                        <p:cTn id="23"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06574" y="1289808"/>
            <a:ext cx="11619879" cy="230832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3. GROUP BY</a:t>
            </a:r>
            <a:r>
              <a:rPr lang="zh-CN" altLang="en-US" sz="2400" dirty="0">
                <a:solidFill>
                  <a:schemeClr val="tx2"/>
                </a:solidFill>
                <a:latin typeface="微软雅黑" panose="020B0503020204020204" pitchFamily="34" charset="-122"/>
                <a:ea typeface="微软雅黑" panose="020B0503020204020204" pitchFamily="34" charset="-122"/>
              </a:rPr>
              <a:t>子句与</a:t>
            </a:r>
            <a:r>
              <a:rPr lang="en-US" altLang="zh-CN" sz="2400" dirty="0">
                <a:solidFill>
                  <a:schemeClr val="tx2"/>
                </a:solidFill>
                <a:latin typeface="微软雅黑" panose="020B0503020204020204" pitchFamily="34" charset="-122"/>
                <a:ea typeface="微软雅黑" panose="020B0503020204020204" pitchFamily="34" charset="-122"/>
              </a:rPr>
              <a:t>WITH ROLLUP</a:t>
            </a: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5-28】</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表中，查询每一门课的平均分数和所有课的平均分数。</a:t>
            </a:r>
          </a:p>
          <a:p>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课程号</a:t>
            </a:r>
            <a:r>
              <a:rPr lang="en-US" altLang="zh-CN" sz="2200" dirty="0">
                <a:solidFill>
                  <a:schemeClr val="tx2"/>
                </a:solidFill>
                <a:latin typeface="微软雅黑" panose="020B0503020204020204" pitchFamily="34" charset="-122"/>
                <a:ea typeface="微软雅黑" panose="020B0503020204020204" pitchFamily="34" charset="-122"/>
              </a:rPr>
              <a:t>, AVG(Score) </a:t>
            </a:r>
            <a:r>
              <a:rPr lang="zh-CN" altLang="en-US" sz="2200" dirty="0">
                <a:solidFill>
                  <a:schemeClr val="tx2"/>
                </a:solidFill>
                <a:latin typeface="微软雅黑" panose="020B0503020204020204" pitchFamily="34" charset="-122"/>
                <a:ea typeface="微软雅黑" panose="020B0503020204020204" pitchFamily="34" charset="-122"/>
              </a:rPr>
              <a:t>每门课程的平均分  </a:t>
            </a:r>
            <a:r>
              <a:rPr lang="en-US" altLang="zh-CN" sz="2200" dirty="0">
                <a:solidFill>
                  <a:schemeClr val="tx2"/>
                </a:solidFill>
                <a:latin typeface="微软雅黑" panose="020B0503020204020204" pitchFamily="34" charset="-122"/>
                <a:ea typeface="微软雅黑" panose="020B0503020204020204" pitchFamily="34" charset="-122"/>
              </a:rPr>
              <a:t>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GROUP BY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WITH ROLLUP;</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5.2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聚合函数查询</a:t>
            </a:r>
          </a:p>
        </p:txBody>
      </p:sp>
      <p:pic>
        <p:nvPicPr>
          <p:cNvPr id="24578"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134766" y="1467806"/>
            <a:ext cx="6912768" cy="5222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6653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checkerboard(across)">
                                      <p:cBhvr>
                                        <p:cTn id="7" dur="500"/>
                                        <p:tgtEl>
                                          <p:spTgt spid="9">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checkerboard(across)">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4578"/>
                                        </p:tgtEl>
                                        <p:attrNameLst>
                                          <p:attrName>style.visibility</p:attrName>
                                        </p:attrNameLst>
                                      </p:cBhvr>
                                      <p:to>
                                        <p:strVal val="visible"/>
                                      </p:to>
                                    </p:set>
                                    <p:animEffect transition="in" filter="blinds(horizontal)">
                                      <p:cBhvr>
                                        <p:cTn id="15"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12775" y="2531017"/>
            <a:ext cx="11161240" cy="3046988"/>
          </a:xfrm>
          <a:prstGeom prst="rect">
            <a:avLst/>
          </a:prstGeom>
        </p:spPr>
        <p:txBody>
          <a:bodyPr wrap="square">
            <a:spAutoFit/>
          </a:bodyPr>
          <a:lstStyle/>
          <a:p>
            <a:pPr marL="342900" indent="-342900">
              <a:buFont typeface="Wingdings" panose="05000000000000000000" pitchFamily="2" charset="2"/>
              <a:buChar char="l"/>
            </a:pPr>
            <a:r>
              <a:rPr lang="zh-CN" altLang="en-US" sz="2400" dirty="0">
                <a:solidFill>
                  <a:schemeClr val="tx2"/>
                </a:solidFill>
                <a:latin typeface="微软雅黑" panose="020B0503020204020204" pitchFamily="34" charset="-122"/>
                <a:ea typeface="微软雅黑" panose="020B0503020204020204" pitchFamily="34" charset="-122"/>
              </a:rPr>
              <a:t>交叉连接：结果集中包含两个表中所有行的组合</a:t>
            </a:r>
          </a:p>
          <a:p>
            <a:pPr marL="342900" indent="-342900">
              <a:buFont typeface="Wingdings" panose="05000000000000000000" pitchFamily="2" charset="2"/>
              <a:buChar char="l"/>
            </a:pPr>
            <a:r>
              <a:rPr lang="zh-CN" altLang="en-US" sz="2400" dirty="0">
                <a:solidFill>
                  <a:schemeClr val="tx2"/>
                </a:solidFill>
                <a:latin typeface="微软雅黑" panose="020B0503020204020204" pitchFamily="34" charset="-122"/>
                <a:ea typeface="微软雅黑" panose="020B0503020204020204" pitchFamily="34" charset="-122"/>
              </a:rPr>
              <a:t>内连接：结果只包含满足条件的行，内连接包括等值连接、不等值连接和自然连接。</a:t>
            </a:r>
            <a:endParaRPr lang="en-US" altLang="zh-CN" sz="2400" dirty="0">
              <a:solidFill>
                <a:schemeClr val="tx2"/>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400" dirty="0">
                <a:solidFill>
                  <a:schemeClr val="tx2"/>
                </a:solidFill>
                <a:latin typeface="微软雅黑" panose="020B0503020204020204" pitchFamily="34" charset="-122"/>
                <a:ea typeface="微软雅黑" panose="020B0503020204020204" pitchFamily="34" charset="-122"/>
              </a:rPr>
              <a:t>外连接：包括左外连接和右外连接。</a:t>
            </a:r>
            <a:endParaRPr lang="en-US" altLang="zh-CN" sz="2400" dirty="0">
              <a:solidFill>
                <a:schemeClr val="tx2"/>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连接子句的语法格式如下：</a:t>
            </a:r>
          </a:p>
          <a:p>
            <a:r>
              <a:rPr lang="en-US" altLang="zh-CN" sz="2400" b="1" dirty="0">
                <a:solidFill>
                  <a:schemeClr val="tx2"/>
                </a:solidFill>
                <a:latin typeface="微软雅黑" panose="020B0503020204020204" pitchFamily="34" charset="-122"/>
                <a:ea typeface="微软雅黑" panose="020B0503020204020204" pitchFamily="34" charset="-122"/>
              </a:rPr>
              <a:t>FROM tb_name1 </a:t>
            </a:r>
            <a:r>
              <a:rPr lang="zh-CN" altLang="en-US" sz="2400" b="1" dirty="0">
                <a:solidFill>
                  <a:schemeClr val="tx2"/>
                </a:solidFill>
                <a:latin typeface="微软雅黑" panose="020B0503020204020204" pitchFamily="34" charset="-122"/>
                <a:ea typeface="微软雅黑" panose="020B0503020204020204" pitchFamily="34" charset="-122"/>
              </a:rPr>
              <a:t>连接类型 </a:t>
            </a:r>
            <a:r>
              <a:rPr lang="en-US" altLang="zh-CN" sz="2400" b="1" dirty="0">
                <a:solidFill>
                  <a:schemeClr val="tx2"/>
                </a:solidFill>
                <a:latin typeface="微软雅黑" panose="020B0503020204020204" pitchFamily="34" charset="-122"/>
                <a:ea typeface="微软雅黑" panose="020B0503020204020204" pitchFamily="34" charset="-122"/>
              </a:rPr>
              <a:t>tb_name2 [</a:t>
            </a:r>
            <a:r>
              <a:rPr lang="zh-CN" altLang="en-US" sz="2400" b="1" dirty="0">
                <a:solidFill>
                  <a:schemeClr val="tx2"/>
                </a:solidFill>
                <a:latin typeface="微软雅黑" panose="020B0503020204020204" pitchFamily="34" charset="-122"/>
                <a:ea typeface="微软雅黑" panose="020B0503020204020204" pitchFamily="34" charset="-122"/>
              </a:rPr>
              <a:t>连接类型 </a:t>
            </a:r>
            <a:r>
              <a:rPr lang="en-US" altLang="zh-CN" sz="2400" b="1" dirty="0">
                <a:solidFill>
                  <a:schemeClr val="tx2"/>
                </a:solidFill>
                <a:latin typeface="微软雅黑" panose="020B0503020204020204" pitchFamily="34" charset="-122"/>
                <a:ea typeface="微软雅黑" panose="020B0503020204020204" pitchFamily="34" charset="-122"/>
              </a:rPr>
              <a:t>tb_name3 […]]</a:t>
            </a:r>
          </a:p>
          <a:p>
            <a:r>
              <a:rPr lang="en-US" altLang="zh-CN" sz="2400" b="1" dirty="0">
                <a:solidFill>
                  <a:schemeClr val="tx2"/>
                </a:solidFill>
                <a:latin typeface="微软雅黑" panose="020B0503020204020204" pitchFamily="34" charset="-122"/>
                <a:ea typeface="微软雅黑" panose="020B0503020204020204" pitchFamily="34" charset="-122"/>
              </a:rPr>
              <a:t>[ON </a:t>
            </a:r>
            <a:r>
              <a:rPr lang="zh-CN" altLang="en-US" sz="2400" b="1" dirty="0">
                <a:solidFill>
                  <a:schemeClr val="tx2"/>
                </a:solidFill>
                <a:latin typeface="微软雅黑" panose="020B0503020204020204" pitchFamily="34" charset="-122"/>
                <a:ea typeface="微软雅黑" panose="020B0503020204020204" pitchFamily="34" charset="-122"/>
              </a:rPr>
              <a:t>连接条件</a:t>
            </a:r>
            <a:r>
              <a:rPr lang="en-US" altLang="zh-CN" sz="2400" b="1" dirty="0">
                <a:solidFill>
                  <a:schemeClr val="tx2"/>
                </a:solidFill>
                <a:latin typeface="微软雅黑" panose="020B0503020204020204" pitchFamily="34" charset="-122"/>
                <a:ea typeface="微软雅黑" panose="020B0503020204020204" pitchFamily="34" charset="-122"/>
              </a:rPr>
              <a:t>]</a:t>
            </a: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5.3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多表连接查询</a:t>
            </a:r>
          </a:p>
        </p:txBody>
      </p:sp>
      <p:sp>
        <p:nvSpPr>
          <p:cNvPr id="4" name="文本框 3">
            <a:extLst>
              <a:ext uri="{FF2B5EF4-FFF2-40B4-BE49-F238E27FC236}">
                <a16:creationId xmlns:a16="http://schemas.microsoft.com/office/drawing/2014/main" id="{06B62530-C7D1-9C5D-E574-3B39436B6A46}"/>
              </a:ext>
            </a:extLst>
          </p:cNvPr>
          <p:cNvSpPr txBox="1"/>
          <p:nvPr/>
        </p:nvSpPr>
        <p:spPr>
          <a:xfrm>
            <a:off x="326431" y="1251969"/>
            <a:ext cx="8802410" cy="830997"/>
          </a:xfrm>
          <a:prstGeom prst="rect">
            <a:avLst/>
          </a:prstGeom>
          <a:noFill/>
        </p:spPr>
        <p:txBody>
          <a:bodyPr wrap="none" rtlCol="0">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如果一个查询同时涉及到两个或多个表，则称为多表连接查询。</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连接查询的类型包括：</a:t>
            </a:r>
          </a:p>
        </p:txBody>
      </p:sp>
    </p:spTree>
    <p:extLst>
      <p:ext uri="{BB962C8B-B14F-4D97-AF65-F5344CB8AC3E}">
        <p14:creationId xmlns:p14="http://schemas.microsoft.com/office/powerpoint/2010/main" val="1588341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linds(horizontal)">
                                      <p:cBhvr>
                                        <p:cTn id="7" dur="500"/>
                                        <p:tgtEl>
                                          <p:spTgt spid="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blinds(horizontal)">
                                      <p:cBhvr>
                                        <p:cTn id="13"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4493538"/>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5.3.1  </a:t>
            </a:r>
            <a:r>
              <a:rPr lang="zh-CN" altLang="en-US" sz="2400" dirty="0">
                <a:solidFill>
                  <a:schemeClr val="tx2"/>
                </a:solidFill>
                <a:latin typeface="微软雅黑" panose="020B0503020204020204" pitchFamily="34" charset="-122"/>
                <a:ea typeface="微软雅黑" panose="020B0503020204020204" pitchFamily="34" charset="-122"/>
              </a:rPr>
              <a:t>交叉连接</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交叉连接又称为笛卡尔积。交叉连接的结果集是把一张表的每一行与另外一张表的每一行连接为新的一行，返回两张表的每一行相连接后所有可能的搭配结果。</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SELECT * FROM tb_name1 CROSS JOIN tb_name2;</a:t>
            </a:r>
          </a:p>
          <a:p>
            <a:r>
              <a:rPr lang="zh-CN" altLang="en-US" sz="2400" b="1" dirty="0">
                <a:solidFill>
                  <a:schemeClr val="tx2"/>
                </a:solidFill>
                <a:latin typeface="微软雅黑" panose="020B0503020204020204" pitchFamily="34" charset="-122"/>
                <a:ea typeface="微软雅黑" panose="020B0503020204020204" pitchFamily="34" charset="-122"/>
              </a:rPr>
              <a:t>或</a:t>
            </a:r>
          </a:p>
          <a:p>
            <a:r>
              <a:rPr lang="en-US" altLang="zh-CN" sz="2400" b="1" dirty="0">
                <a:solidFill>
                  <a:schemeClr val="tx2"/>
                </a:solidFill>
                <a:latin typeface="微软雅黑" panose="020B0503020204020204" pitchFamily="34" charset="-122"/>
                <a:ea typeface="微软雅黑" panose="020B0503020204020204" pitchFamily="34" charset="-122"/>
              </a:rPr>
              <a:t>SELECT * FROM tb_name1, tb_name2;</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5-29】</a:t>
            </a:r>
            <a:r>
              <a:rPr lang="zh-CN" altLang="en-US" sz="2400" dirty="0">
                <a:solidFill>
                  <a:schemeClr val="tx2"/>
                </a:solidFill>
                <a:latin typeface="微软雅黑" panose="020B0503020204020204" pitchFamily="34" charset="-122"/>
                <a:ea typeface="微软雅黑" panose="020B0503020204020204" pitchFamily="34" charset="-122"/>
              </a:rPr>
              <a:t>将班级表</a:t>
            </a:r>
            <a:r>
              <a:rPr lang="en-US" altLang="zh-CN" sz="2400" dirty="0">
                <a:solidFill>
                  <a:schemeClr val="tx2"/>
                </a:solidFill>
                <a:latin typeface="微软雅黑" panose="020B0503020204020204" pitchFamily="34" charset="-122"/>
                <a:ea typeface="微软雅黑" panose="020B0503020204020204" pitchFamily="34" charset="-122"/>
              </a:rPr>
              <a:t>class</a:t>
            </a:r>
            <a:r>
              <a:rPr lang="zh-CN" altLang="en-US" sz="2400" dirty="0">
                <a:solidFill>
                  <a:schemeClr val="tx2"/>
                </a:solidFill>
                <a:latin typeface="微软雅黑" panose="020B0503020204020204" pitchFamily="34" charset="-122"/>
                <a:ea typeface="微软雅黑" panose="020B0503020204020204" pitchFamily="34" charset="-122"/>
              </a:rPr>
              <a:t>和院系表</a:t>
            </a:r>
            <a:r>
              <a:rPr lang="en-US" altLang="zh-CN" sz="2400" dirty="0">
                <a:solidFill>
                  <a:schemeClr val="tx2"/>
                </a:solidFill>
                <a:latin typeface="微软雅黑" panose="020B0503020204020204" pitchFamily="34" charset="-122"/>
                <a:ea typeface="微软雅黑" panose="020B0503020204020204" pitchFamily="34" charset="-122"/>
              </a:rPr>
              <a:t>department</a:t>
            </a:r>
            <a:r>
              <a:rPr lang="zh-CN" altLang="en-US" sz="2400" dirty="0">
                <a:solidFill>
                  <a:schemeClr val="tx2"/>
                </a:solidFill>
                <a:latin typeface="微软雅黑" panose="020B0503020204020204" pitchFamily="34" charset="-122"/>
                <a:ea typeface="微软雅黑" panose="020B0503020204020204" pitchFamily="34" charset="-122"/>
              </a:rPr>
              <a:t>进行交叉连接。</a:t>
            </a:r>
          </a:p>
          <a:p>
            <a:pPr lvl="1"/>
            <a:r>
              <a:rPr lang="en-US" altLang="zh-CN" sz="2200" dirty="0">
                <a:solidFill>
                  <a:schemeClr val="tx2"/>
                </a:solidFill>
                <a:latin typeface="微软雅黑" panose="020B0503020204020204" pitchFamily="34" charset="-122"/>
                <a:ea typeface="微软雅黑" panose="020B0503020204020204" pitchFamily="34" charset="-122"/>
              </a:rPr>
              <a:t>SELECT * FROM class CROSS JOIN department;</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5.3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多表连接查询</a:t>
            </a:r>
          </a:p>
        </p:txBody>
      </p:sp>
    </p:spTree>
    <p:extLst>
      <p:ext uri="{BB962C8B-B14F-4D97-AF65-F5344CB8AC3E}">
        <p14:creationId xmlns:p14="http://schemas.microsoft.com/office/powerpoint/2010/main" val="31823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animEffect transition="in" filter="blinds(horizontal)">
                                      <p:cBhvr>
                                        <p:cTn id="7" dur="500"/>
                                        <p:tgtEl>
                                          <p:spTgt spid="9">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8" end="8"/>
                                            </p:txEl>
                                          </p:spTgt>
                                        </p:tgtEl>
                                        <p:attrNameLst>
                                          <p:attrName>style.visibility</p:attrName>
                                        </p:attrNameLst>
                                      </p:cBhvr>
                                      <p:to>
                                        <p:strVal val="visible"/>
                                      </p:to>
                                    </p:set>
                                    <p:animEffect transition="in" filter="blinds(horizontal)">
                                      <p:cBhvr>
                                        <p:cTn id="10"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5.3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多表连接查询</a:t>
            </a:r>
          </a:p>
        </p:txBody>
      </p:sp>
      <p:pic>
        <p:nvPicPr>
          <p:cNvPr id="4" name="图片 3">
            <a:extLst>
              <a:ext uri="{FF2B5EF4-FFF2-40B4-BE49-F238E27FC236}">
                <a16:creationId xmlns:a16="http://schemas.microsoft.com/office/drawing/2014/main" id="{3EA68C43-ABBE-AC31-F81C-00B1DE4360FB}"/>
              </a:ext>
            </a:extLst>
          </p:cNvPr>
          <p:cNvPicPr>
            <a:picLocks noChangeAspect="1"/>
          </p:cNvPicPr>
          <p:nvPr/>
        </p:nvPicPr>
        <p:blipFill>
          <a:blip r:embed="rId3"/>
          <a:stretch>
            <a:fillRect/>
          </a:stretch>
        </p:blipFill>
        <p:spPr>
          <a:xfrm>
            <a:off x="1054646" y="954348"/>
            <a:ext cx="8712968" cy="6981193"/>
          </a:xfrm>
          <a:prstGeom prst="rect">
            <a:avLst/>
          </a:prstGeom>
        </p:spPr>
      </p:pic>
    </p:spTree>
    <p:extLst>
      <p:ext uri="{BB962C8B-B14F-4D97-AF65-F5344CB8AC3E}">
        <p14:creationId xmlns:p14="http://schemas.microsoft.com/office/powerpoint/2010/main" val="2233274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155103"/>
            <a:ext cx="10657184" cy="5262979"/>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5.3.2  </a:t>
            </a:r>
            <a:r>
              <a:rPr lang="zh-CN" altLang="en-US" sz="2400" dirty="0">
                <a:solidFill>
                  <a:schemeClr val="tx2"/>
                </a:solidFill>
                <a:latin typeface="微软雅黑" panose="020B0503020204020204" pitchFamily="34" charset="-122"/>
                <a:ea typeface="微软雅黑" panose="020B0503020204020204" pitchFamily="34" charset="-122"/>
              </a:rPr>
              <a:t>内连接</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内连接（</a:t>
            </a:r>
            <a:r>
              <a:rPr lang="en-US" altLang="zh-CN" sz="2400" dirty="0">
                <a:solidFill>
                  <a:schemeClr val="tx2"/>
                </a:solidFill>
                <a:latin typeface="微软雅黑" panose="020B0503020204020204" pitchFamily="34" charset="-122"/>
                <a:ea typeface="微软雅黑" panose="020B0503020204020204" pitchFamily="34" charset="-122"/>
              </a:rPr>
              <a:t>INNER JOIN</a:t>
            </a:r>
            <a:r>
              <a:rPr lang="zh-CN" altLang="en-US" sz="2400" dirty="0">
                <a:solidFill>
                  <a:schemeClr val="tx2"/>
                </a:solidFill>
                <a:latin typeface="微软雅黑" panose="020B0503020204020204" pitchFamily="34" charset="-122"/>
                <a:ea typeface="微软雅黑" panose="020B0503020204020204" pitchFamily="34" charset="-122"/>
              </a:rPr>
              <a:t>）是在交叉连接的查询结果集中，通过在查询中设置连接条件，舍弃不匹配的记录，保留表关系中所有相匹配的记录。</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SELECT selection_list1, selection_list2, …, </a:t>
            </a:r>
            <a:r>
              <a:rPr lang="en-US" altLang="zh-CN" sz="2400" b="1" dirty="0" err="1">
                <a:solidFill>
                  <a:schemeClr val="tx2"/>
                </a:solidFill>
                <a:latin typeface="微软雅黑" panose="020B0503020204020204" pitchFamily="34" charset="-122"/>
                <a:ea typeface="微软雅黑" panose="020B0503020204020204" pitchFamily="34" charset="-122"/>
              </a:rPr>
              <a:t>selection_listn</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    FROM tb_name1 INNER JOIN tb_name2</a:t>
            </a:r>
          </a:p>
          <a:p>
            <a:r>
              <a:rPr lang="en-US" altLang="zh-CN" sz="2400" b="1" dirty="0">
                <a:solidFill>
                  <a:schemeClr val="tx2"/>
                </a:solidFill>
                <a:latin typeface="微软雅黑" panose="020B0503020204020204" pitchFamily="34" charset="-122"/>
                <a:ea typeface="微软雅黑" panose="020B0503020204020204" pitchFamily="34" charset="-122"/>
              </a:rPr>
              <a:t>    ON </a:t>
            </a:r>
            <a:r>
              <a:rPr lang="zh-CN" altLang="en-US" sz="2400" b="1" dirty="0">
                <a:solidFill>
                  <a:schemeClr val="tx2"/>
                </a:solidFill>
                <a:latin typeface="微软雅黑" panose="020B0503020204020204" pitchFamily="34" charset="-122"/>
                <a:ea typeface="微软雅黑" panose="020B0503020204020204" pitchFamily="34" charset="-122"/>
              </a:rPr>
              <a:t>连接条件</a:t>
            </a:r>
          </a:p>
          <a:p>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[WHERE </a:t>
            </a:r>
            <a:r>
              <a:rPr lang="zh-CN" altLang="en-US" sz="2400" b="1" dirty="0">
                <a:solidFill>
                  <a:schemeClr val="tx2"/>
                </a:solidFill>
                <a:latin typeface="微软雅黑" panose="020B0503020204020204" pitchFamily="34" charset="-122"/>
                <a:ea typeface="微软雅黑" panose="020B0503020204020204" pitchFamily="34" charset="-122"/>
              </a:rPr>
              <a:t>过滤条件</a:t>
            </a:r>
            <a:r>
              <a:rPr lang="en-US" altLang="zh-CN" sz="2400" b="1" dirty="0">
                <a:solidFill>
                  <a:schemeClr val="tx2"/>
                </a:solidFill>
                <a:latin typeface="微软雅黑" panose="020B0503020204020204" pitchFamily="34" charset="-122"/>
                <a:ea typeface="微软雅黑" panose="020B0503020204020204" pitchFamily="34" charset="-122"/>
              </a:rPr>
              <a:t>];</a:t>
            </a:r>
          </a:p>
          <a:p>
            <a:endParaRPr lang="en-US" altLang="zh-CN" sz="2400" b="1" dirty="0">
              <a:solidFill>
                <a:schemeClr val="tx2"/>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zh-CN" altLang="en-US" sz="2400" dirty="0">
                <a:solidFill>
                  <a:schemeClr val="tx2"/>
                </a:solidFill>
                <a:latin typeface="微软雅黑" panose="020B0503020204020204" pitchFamily="34" charset="-122"/>
                <a:ea typeface="微软雅黑" panose="020B0503020204020204" pitchFamily="34" charset="-122"/>
              </a:rPr>
              <a:t>连接查询中连接两个表的条件称为连接条件，其一般格式为：</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表名</a:t>
            </a: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rPr>
              <a:t>列名</a:t>
            </a: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比较运算符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表名</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列名</a:t>
            </a:r>
            <a:r>
              <a:rPr lang="en-US" altLang="zh-CN" sz="2400" dirty="0">
                <a:solidFill>
                  <a:srgbClr val="FF0000"/>
                </a:solidFill>
                <a:latin typeface="微软雅黑" panose="020B0503020204020204" pitchFamily="34" charset="-122"/>
                <a:ea typeface="微软雅黑" panose="020B0503020204020204" pitchFamily="34" charset="-122"/>
              </a:rPr>
              <a:t>2</a:t>
            </a:r>
          </a:p>
          <a:p>
            <a:pPr marL="342900" indent="-342900">
              <a:buFont typeface="Wingdings" pitchFamily="2" charset="2"/>
              <a:buChar char="Ø"/>
            </a:pPr>
            <a:r>
              <a:rPr lang="zh-CN" altLang="en-US" sz="2400" dirty="0">
                <a:solidFill>
                  <a:schemeClr val="tx2"/>
                </a:solidFill>
                <a:latin typeface="微软雅黑" panose="020B0503020204020204" pitchFamily="34" charset="-122"/>
                <a:ea typeface="微软雅黑" panose="020B0503020204020204" pitchFamily="34" charset="-122"/>
              </a:rPr>
              <a:t>为表取别名的基本格式为：</a:t>
            </a:r>
            <a:r>
              <a:rPr lang="zh-CN" altLang="en-US" sz="2400" dirty="0">
                <a:solidFill>
                  <a:srgbClr val="FF0000"/>
                </a:solidFill>
                <a:latin typeface="微软雅黑" panose="020B0503020204020204" pitchFamily="34" charset="-122"/>
                <a:ea typeface="微软雅黑" panose="020B0503020204020204" pitchFamily="34" charset="-122"/>
              </a:rPr>
              <a:t>表名 </a:t>
            </a:r>
            <a:r>
              <a:rPr lang="en-US" altLang="zh-CN" sz="2400" dirty="0">
                <a:solidFill>
                  <a:srgbClr val="FF0000"/>
                </a:solidFill>
                <a:latin typeface="微软雅黑" panose="020B0503020204020204" pitchFamily="34" charset="-122"/>
                <a:ea typeface="微软雅黑" panose="020B0503020204020204" pitchFamily="34" charset="-122"/>
              </a:rPr>
              <a:t>[AS] </a:t>
            </a:r>
            <a:r>
              <a:rPr lang="zh-CN" altLang="en-US" sz="2400" dirty="0">
                <a:solidFill>
                  <a:srgbClr val="FF0000"/>
                </a:solidFill>
                <a:latin typeface="微软雅黑" panose="020B0503020204020204" pitchFamily="34" charset="-122"/>
                <a:ea typeface="微软雅黑" panose="020B0503020204020204" pitchFamily="34" charset="-122"/>
              </a:rPr>
              <a:t>表别名</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itchFamily="2" charset="2"/>
              <a:buChar char="Ø"/>
            </a:pPr>
            <a:r>
              <a:rPr lang="zh-CN" altLang="en-US" sz="2400" dirty="0">
                <a:solidFill>
                  <a:schemeClr val="tx2"/>
                </a:solidFill>
                <a:latin typeface="微软雅黑" panose="020B0503020204020204" pitchFamily="34" charset="-122"/>
                <a:ea typeface="微软雅黑" panose="020B0503020204020204" pitchFamily="34" charset="-122"/>
              </a:rPr>
              <a:t>按照连接条件把内连接分为等值连接、不等值连接和自然连接。</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5.3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多表连接查询</a:t>
            </a:r>
          </a:p>
        </p:txBody>
      </p:sp>
    </p:spTree>
    <p:extLst>
      <p:ext uri="{BB962C8B-B14F-4D97-AF65-F5344CB8AC3E}">
        <p14:creationId xmlns:p14="http://schemas.microsoft.com/office/powerpoint/2010/main" val="2134357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Effect transition="in" filter="blinds(horizontal)">
                                      <p:cBhvr>
                                        <p:cTn id="7" dur="500"/>
                                        <p:tgtEl>
                                          <p:spTgt spid="9">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9" end="9"/>
                                            </p:txEl>
                                          </p:spTgt>
                                        </p:tgtEl>
                                        <p:attrNameLst>
                                          <p:attrName>style.visibility</p:attrName>
                                        </p:attrNameLst>
                                      </p:cBhvr>
                                      <p:to>
                                        <p:strVal val="visible"/>
                                      </p:to>
                                    </p:set>
                                    <p:animEffect transition="in" filter="blinds(horizontal)">
                                      <p:cBhvr>
                                        <p:cTn id="10" dur="500"/>
                                        <p:tgtEl>
                                          <p:spTgt spid="9">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10" end="10"/>
                                            </p:txEl>
                                          </p:spTgt>
                                        </p:tgtEl>
                                        <p:attrNameLst>
                                          <p:attrName>style.visibility</p:attrName>
                                        </p:attrNameLst>
                                      </p:cBhvr>
                                      <p:to>
                                        <p:strVal val="visible"/>
                                      </p:to>
                                    </p:set>
                                    <p:animEffect transition="in" filter="blinds(horizontal)">
                                      <p:cBhvr>
                                        <p:cTn id="13" dur="500"/>
                                        <p:tgtEl>
                                          <p:spTgt spid="9">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11" end="11"/>
                                            </p:txEl>
                                          </p:spTgt>
                                        </p:tgtEl>
                                        <p:attrNameLst>
                                          <p:attrName>style.visibility</p:attrName>
                                        </p:attrNameLst>
                                      </p:cBhvr>
                                      <p:to>
                                        <p:strVal val="visible"/>
                                      </p:to>
                                    </p:set>
                                    <p:animEffect transition="in" filter="blinds(horizontal)">
                                      <p:cBhvr>
                                        <p:cTn id="16"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3416320"/>
          </a:xfrm>
          <a:prstGeom prst="rect">
            <a:avLst/>
          </a:prstGeom>
        </p:spPr>
        <p:txBody>
          <a:bodyPr wrap="square">
            <a:spAutoFit/>
          </a:bodyPr>
          <a:lstStyle/>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1. </a:t>
            </a:r>
            <a:r>
              <a:rPr lang="zh-CN" altLang="en-US" sz="2400" dirty="0">
                <a:solidFill>
                  <a:schemeClr val="tx2"/>
                </a:solidFill>
                <a:latin typeface="微软雅黑" panose="020B0503020204020204" pitchFamily="34" charset="-122"/>
                <a:ea typeface="微软雅黑" panose="020B0503020204020204" pitchFamily="34" charset="-122"/>
              </a:rPr>
              <a:t>等值连接</a:t>
            </a: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SELECT selection_list1, selection_list2, …, </a:t>
            </a:r>
            <a:r>
              <a:rPr lang="en-US" altLang="zh-CN" sz="2400" b="1" dirty="0" err="1">
                <a:solidFill>
                  <a:schemeClr val="tx2"/>
                </a:solidFill>
                <a:latin typeface="微软雅黑" panose="020B0503020204020204" pitchFamily="34" charset="-122"/>
                <a:ea typeface="微软雅黑" panose="020B0503020204020204" pitchFamily="34" charset="-122"/>
              </a:rPr>
              <a:t>selection_listn</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    FROM tb_name1 INNER JOIN tb_name2</a:t>
            </a:r>
          </a:p>
          <a:p>
            <a:r>
              <a:rPr lang="en-US" altLang="zh-CN" sz="2400" b="1" dirty="0">
                <a:solidFill>
                  <a:schemeClr val="tx2"/>
                </a:solidFill>
                <a:latin typeface="微软雅黑" panose="020B0503020204020204" pitchFamily="34" charset="-122"/>
                <a:ea typeface="微软雅黑" panose="020B0503020204020204" pitchFamily="34" charset="-122"/>
              </a:rPr>
              <a:t>    ON tb_name1.column_name1=tb_name2.column_name2</a:t>
            </a:r>
          </a:p>
          <a:p>
            <a:r>
              <a:rPr lang="en-US" altLang="zh-CN" sz="2400" b="1" dirty="0">
                <a:solidFill>
                  <a:schemeClr val="tx2"/>
                </a:solidFill>
                <a:latin typeface="微软雅黑" panose="020B0503020204020204" pitchFamily="34" charset="-122"/>
                <a:ea typeface="微软雅黑" panose="020B0503020204020204" pitchFamily="34" charset="-122"/>
              </a:rPr>
              <a:t>    [WHERE </a:t>
            </a:r>
            <a:r>
              <a:rPr lang="zh-CN" altLang="en-US" sz="2400" b="1" dirty="0">
                <a:solidFill>
                  <a:schemeClr val="tx2"/>
                </a:solidFill>
                <a:latin typeface="微软雅黑" panose="020B0503020204020204" pitchFamily="34" charset="-122"/>
                <a:ea typeface="微软雅黑" panose="020B0503020204020204" pitchFamily="34" charset="-122"/>
              </a:rPr>
              <a:t>过滤条件</a:t>
            </a:r>
            <a:r>
              <a:rPr lang="en-US" altLang="zh-CN" sz="2400" b="1" dirty="0">
                <a:solidFill>
                  <a:schemeClr val="tx2"/>
                </a:solidFill>
                <a:latin typeface="微软雅黑" panose="020B0503020204020204" pitchFamily="34" charset="-122"/>
                <a:ea typeface="微软雅黑" panose="020B0503020204020204" pitchFamily="34" charset="-122"/>
              </a:rPr>
              <a:t>];</a:t>
            </a:r>
          </a:p>
          <a:p>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5.3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多表连接查询</a:t>
            </a:r>
          </a:p>
        </p:txBody>
      </p:sp>
    </p:spTree>
    <p:extLst>
      <p:ext uri="{BB962C8B-B14F-4D97-AF65-F5344CB8AC3E}">
        <p14:creationId xmlns:p14="http://schemas.microsoft.com/office/powerpoint/2010/main" val="726212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06574" y="1285351"/>
            <a:ext cx="11305256" cy="3416320"/>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5-30】</a:t>
            </a:r>
            <a:r>
              <a:rPr lang="zh-CN" altLang="en-US" sz="2400" dirty="0">
                <a:solidFill>
                  <a:schemeClr val="tx2"/>
                </a:solidFill>
                <a:latin typeface="微软雅黑" panose="020B0503020204020204" pitchFamily="34" charset="-122"/>
                <a:ea typeface="微软雅黑" panose="020B0503020204020204" pitchFamily="34" charset="-122"/>
              </a:rPr>
              <a:t>查询选修课程号为</a:t>
            </a:r>
            <a:r>
              <a:rPr lang="en-US" altLang="zh-CN" sz="2400" dirty="0">
                <a:solidFill>
                  <a:schemeClr val="tx2"/>
                </a:solidFill>
                <a:latin typeface="微软雅黑" panose="020B0503020204020204" pitchFamily="34" charset="-122"/>
                <a:ea typeface="微软雅黑" panose="020B0503020204020204" pitchFamily="34" charset="-122"/>
              </a:rPr>
              <a:t>630572</a:t>
            </a:r>
            <a:r>
              <a:rPr lang="zh-CN" altLang="en-US" sz="2400" dirty="0">
                <a:solidFill>
                  <a:schemeClr val="tx2"/>
                </a:solidFill>
                <a:latin typeface="微软雅黑" panose="020B0503020204020204" pitchFamily="34" charset="-122"/>
                <a:ea typeface="微软雅黑" panose="020B0503020204020204" pitchFamily="34" charset="-122"/>
              </a:rPr>
              <a:t>的学生的学号、姓名和成绩。</a:t>
            </a:r>
          </a:p>
          <a:p>
            <a:r>
              <a:rPr lang="zh-CN" altLang="en-US" sz="2400" dirty="0">
                <a:solidFill>
                  <a:schemeClr val="tx2"/>
                </a:solidFill>
                <a:latin typeface="微软雅黑" panose="020B0503020204020204" pitchFamily="34" charset="-122"/>
                <a:ea typeface="微软雅黑" panose="020B0503020204020204" pitchFamily="34" charset="-122"/>
              </a:rPr>
              <a:t>本例中要求查询的列分别在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表和</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表中，通过</a:t>
            </a:r>
            <a:r>
              <a:rPr lang="en-US" altLang="zh-CN" sz="2400" dirty="0" err="1">
                <a:solidFill>
                  <a:schemeClr val="tx2"/>
                </a:solidFill>
                <a:latin typeface="微软雅黑" panose="020B0503020204020204" pitchFamily="34" charset="-122"/>
                <a:ea typeface="微软雅黑" panose="020B0503020204020204" pitchFamily="34" charset="-122"/>
              </a:rPr>
              <a:t>StudentID</a:t>
            </a:r>
            <a:r>
              <a:rPr lang="zh-CN" altLang="en-US" sz="2400" dirty="0">
                <a:solidFill>
                  <a:schemeClr val="tx2"/>
                </a:solidFill>
                <a:latin typeface="微软雅黑" panose="020B0503020204020204" pitchFamily="34" charset="-122"/>
                <a:ea typeface="微软雅黑" panose="020B0503020204020204" pitchFamily="34" charset="-122"/>
              </a:rPr>
              <a:t>列使用内连接方式连接两个表，找出选修课程号为</a:t>
            </a:r>
            <a:r>
              <a:rPr lang="en-US" altLang="zh-CN" sz="2400" dirty="0">
                <a:solidFill>
                  <a:schemeClr val="tx2"/>
                </a:solidFill>
                <a:latin typeface="微软雅黑" panose="020B0503020204020204" pitchFamily="34" charset="-122"/>
                <a:ea typeface="微软雅黑" panose="020B0503020204020204" pitchFamily="34" charset="-122"/>
              </a:rPr>
              <a:t>630572</a:t>
            </a:r>
            <a:r>
              <a:rPr lang="zh-CN" altLang="en-US" sz="2400" dirty="0">
                <a:solidFill>
                  <a:schemeClr val="tx2"/>
                </a:solidFill>
                <a:latin typeface="微软雅黑" panose="020B0503020204020204" pitchFamily="34" charset="-122"/>
                <a:ea typeface="微软雅黑" panose="020B0503020204020204" pitchFamily="34" charset="-122"/>
              </a:rPr>
              <a:t>的行。</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student.StudentID</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Score</a:t>
            </a:r>
          </a:p>
          <a:p>
            <a:pPr lvl="1"/>
            <a:r>
              <a:rPr lang="en-US" altLang="zh-CN" sz="2200" dirty="0">
                <a:solidFill>
                  <a:schemeClr val="tx2"/>
                </a:solidFill>
                <a:latin typeface="微软雅黑" panose="020B0503020204020204" pitchFamily="34" charset="-122"/>
                <a:ea typeface="微软雅黑" panose="020B0503020204020204" pitchFamily="34" charset="-122"/>
              </a:rPr>
              <a:t>    FROM student INNER JOIN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ON </a:t>
            </a:r>
            <a:r>
              <a:rPr lang="en-US" altLang="zh-CN" sz="2200" dirty="0" err="1">
                <a:solidFill>
                  <a:schemeClr val="tx2"/>
                </a:solidFill>
                <a:latin typeface="微软雅黑" panose="020B0503020204020204" pitchFamily="34" charset="-122"/>
                <a:ea typeface="微软雅黑" panose="020B0503020204020204" pitchFamily="34" charset="-122"/>
              </a:rPr>
              <a:t>student.StudentID</a:t>
            </a:r>
            <a:r>
              <a:rPr lang="en-US" altLang="zh-CN" sz="2200" dirty="0">
                <a:solidFill>
                  <a:schemeClr val="tx2"/>
                </a:solidFill>
                <a:latin typeface="微软雅黑" panose="020B0503020204020204" pitchFamily="34" charset="-122"/>
                <a:ea typeface="微软雅黑" panose="020B0503020204020204" pitchFamily="34" charset="-122"/>
              </a:rPr>
              <a:t>=</a:t>
            </a:r>
            <a:r>
              <a:rPr lang="en-US" altLang="zh-CN" sz="2200" dirty="0" err="1">
                <a:solidFill>
                  <a:schemeClr val="tx2"/>
                </a:solidFill>
                <a:latin typeface="微软雅黑" panose="020B0503020204020204" pitchFamily="34" charset="-122"/>
                <a:ea typeface="微软雅黑" panose="020B0503020204020204" pitchFamily="34" charset="-122"/>
              </a:rPr>
              <a:t>selectcourse.StudentID</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WHERE </a:t>
            </a:r>
            <a:r>
              <a:rPr lang="en-US" altLang="zh-CN" sz="2200" dirty="0" err="1">
                <a:solidFill>
                  <a:schemeClr val="tx2"/>
                </a:solidFill>
                <a:latin typeface="微软雅黑" panose="020B0503020204020204" pitchFamily="34" charset="-122"/>
                <a:ea typeface="微软雅黑" panose="020B0503020204020204" pitchFamily="34" charset="-122"/>
              </a:rPr>
              <a:t>selectcourse.CourseID</a:t>
            </a:r>
            <a:r>
              <a:rPr lang="en-US" altLang="zh-CN" sz="2200" dirty="0">
                <a:solidFill>
                  <a:schemeClr val="tx2"/>
                </a:solidFill>
                <a:latin typeface="微软雅黑" panose="020B0503020204020204" pitchFamily="34" charset="-122"/>
                <a:ea typeface="微软雅黑" panose="020B0503020204020204" pitchFamily="34" charset="-122"/>
              </a:rPr>
              <a:t>='630572';</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5.3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多表连接查询</a:t>
            </a:r>
          </a:p>
        </p:txBody>
      </p:sp>
      <p:pic>
        <p:nvPicPr>
          <p:cNvPr id="27650"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9126" y="4268791"/>
            <a:ext cx="7056784" cy="223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591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blinds(horizontal)">
                                      <p:cBhvr>
                                        <p:cTn id="12" dur="500"/>
                                        <p:tgtEl>
                                          <p:spTgt spid="9">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blinds(horizontal)">
                                      <p:cBhvr>
                                        <p:cTn id="15" dur="500"/>
                                        <p:tgtEl>
                                          <p:spTgt spid="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
                                            <p:txEl>
                                              <p:pRg st="5" end="5"/>
                                            </p:txEl>
                                          </p:spTgt>
                                        </p:tgtEl>
                                        <p:attrNameLst>
                                          <p:attrName>style.visibility</p:attrName>
                                        </p:attrNameLst>
                                      </p:cBhvr>
                                      <p:to>
                                        <p:strVal val="visible"/>
                                      </p:to>
                                    </p:set>
                                    <p:animEffect transition="in" filter="blinds(horizontal)">
                                      <p:cBhvr>
                                        <p:cTn id="18" dur="500"/>
                                        <p:tgtEl>
                                          <p:spTgt spid="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animEffect transition="in" filter="blinds(horizontal)">
                                      <p:cBhvr>
                                        <p:cTn id="21" dur="500"/>
                                        <p:tgtEl>
                                          <p:spTgt spid="9">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7650"/>
                                        </p:tgtEl>
                                        <p:attrNameLst>
                                          <p:attrName>style.visibility</p:attrName>
                                        </p:attrNameLst>
                                      </p:cBhvr>
                                      <p:to>
                                        <p:strVal val="visible"/>
                                      </p:to>
                                    </p:set>
                                    <p:animEffect transition="in" filter="blinds(horizontal)">
                                      <p:cBhvr>
                                        <p:cTn id="26"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7409" y="1701602"/>
            <a:ext cx="10657184" cy="2985433"/>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2. </a:t>
            </a:r>
            <a:r>
              <a:rPr lang="zh-CN" altLang="en-US" sz="2400" dirty="0">
                <a:solidFill>
                  <a:schemeClr val="tx2"/>
                </a:solidFill>
                <a:latin typeface="微软雅黑" panose="020B0503020204020204" pitchFamily="34" charset="-122"/>
                <a:ea typeface="微软雅黑" panose="020B0503020204020204" pitchFamily="34" charset="-122"/>
              </a:rPr>
              <a:t>查询指定的列</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中，查询学生表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中的</a:t>
            </a:r>
            <a:r>
              <a:rPr lang="en-US" altLang="zh-CN" sz="2400" dirty="0" err="1">
                <a:solidFill>
                  <a:schemeClr val="tx2"/>
                </a:solidFill>
                <a:latin typeface="微软雅黑" panose="020B0503020204020204" pitchFamily="34" charset="-122"/>
                <a:ea typeface="微软雅黑" panose="020B0503020204020204" pitchFamily="34" charset="-122"/>
              </a:rPr>
              <a:t>StudentName</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Sex</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err="1">
                <a:solidFill>
                  <a:schemeClr val="tx2"/>
                </a:solidFill>
                <a:latin typeface="微软雅黑" panose="020B0503020204020204" pitchFamily="34" charset="-122"/>
                <a:ea typeface="微软雅黑" panose="020B0503020204020204" pitchFamily="34" charset="-122"/>
              </a:rPr>
              <a:t>StudentID</a:t>
            </a:r>
            <a:r>
              <a:rPr lang="zh-CN" altLang="en-US" sz="2400" dirty="0">
                <a:solidFill>
                  <a:schemeClr val="tx2"/>
                </a:solidFill>
                <a:latin typeface="微软雅黑" panose="020B0503020204020204" pitchFamily="34" charset="-122"/>
                <a:ea typeface="微软雅黑" panose="020B0503020204020204" pitchFamily="34" charset="-122"/>
              </a:rPr>
              <a:t>和</a:t>
            </a:r>
            <a:r>
              <a:rPr lang="en-US" altLang="zh-CN" sz="2400" dirty="0" err="1">
                <a:solidFill>
                  <a:schemeClr val="tx2"/>
                </a:solidFill>
                <a:latin typeface="微软雅黑" panose="020B0503020204020204" pitchFamily="34" charset="-122"/>
                <a:ea typeface="微软雅黑" panose="020B0503020204020204" pitchFamily="34" charset="-122"/>
              </a:rPr>
              <a:t>ClassID</a:t>
            </a:r>
            <a:r>
              <a:rPr lang="zh-CN" altLang="en-US" sz="2400" dirty="0">
                <a:solidFill>
                  <a:schemeClr val="tx2"/>
                </a:solidFill>
                <a:latin typeface="微软雅黑" panose="020B0503020204020204" pitchFamily="34" charset="-122"/>
                <a:ea typeface="微软雅黑" panose="020B0503020204020204" pitchFamily="34" charset="-122"/>
              </a:rPr>
              <a:t>列。</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Sex,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ClassID</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FROM student;</a:t>
            </a: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1784843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linds(horizontal)">
                                      <p:cBhvr>
                                        <p:cTn id="7" dur="500"/>
                                        <p:tgtEl>
                                          <p:spTgt spid="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270670" y="422188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60374" y="1552357"/>
            <a:ext cx="11611495" cy="480131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3. </a:t>
            </a:r>
            <a:r>
              <a:rPr lang="zh-CN" altLang="en-US" sz="2400" dirty="0">
                <a:solidFill>
                  <a:schemeClr val="tx2"/>
                </a:solidFill>
                <a:latin typeface="微软雅黑" panose="020B0503020204020204" pitchFamily="34" charset="-122"/>
                <a:ea typeface="微软雅黑" panose="020B0503020204020204" pitchFamily="34" charset="-122"/>
              </a:rPr>
              <a:t>查询计算的值</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SELECT</a:t>
            </a:r>
            <a:r>
              <a:rPr lang="zh-CN" altLang="en-US" sz="2400" dirty="0">
                <a:solidFill>
                  <a:schemeClr val="tx2"/>
                </a:solidFill>
                <a:latin typeface="微软雅黑" panose="020B0503020204020204" pitchFamily="34" charset="-122"/>
                <a:ea typeface="微软雅黑" panose="020B0503020204020204" pitchFamily="34" charset="-122"/>
              </a:rPr>
              <a:t>子句中的</a:t>
            </a:r>
            <a:r>
              <a:rPr lang="en-US" altLang="zh-CN" sz="2400" b="1" dirty="0" err="1">
                <a:solidFill>
                  <a:schemeClr val="tx2"/>
                </a:solidFill>
                <a:latin typeface="微软雅黑" panose="020B0503020204020204" pitchFamily="34" charset="-122"/>
                <a:ea typeface="微软雅黑" panose="020B0503020204020204" pitchFamily="34" charset="-122"/>
              </a:rPr>
              <a:t>selection_list</a:t>
            </a:r>
            <a:r>
              <a:rPr lang="zh-CN" altLang="en-US" sz="2400" dirty="0">
                <a:solidFill>
                  <a:schemeClr val="tx2"/>
                </a:solidFill>
                <a:latin typeface="微软雅黑" panose="020B0503020204020204" pitchFamily="34" charset="-122"/>
                <a:ea typeface="微软雅黑" panose="020B0503020204020204" pitchFamily="34" charset="-122"/>
              </a:rPr>
              <a:t>不仅可以是表中的列名，也可以是表达式，还可以是常量、函数等。</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5-3】</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中，查询学生表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中的全体学生，显示</a:t>
            </a:r>
            <a:r>
              <a:rPr lang="en-US" altLang="zh-CN" sz="2400" dirty="0" err="1">
                <a:solidFill>
                  <a:schemeClr val="tx2"/>
                </a:solidFill>
                <a:latin typeface="微软雅黑" panose="020B0503020204020204" pitchFamily="34" charset="-122"/>
                <a:ea typeface="微软雅黑" panose="020B0503020204020204" pitchFamily="34" charset="-122"/>
              </a:rPr>
              <a:t>StudentName</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Sex</a:t>
            </a:r>
            <a:r>
              <a:rPr lang="zh-CN" altLang="en-US" sz="2400" dirty="0">
                <a:solidFill>
                  <a:schemeClr val="tx2"/>
                </a:solidFill>
                <a:latin typeface="微软雅黑" panose="020B0503020204020204" pitchFamily="34" charset="-122"/>
                <a:ea typeface="微软雅黑" panose="020B0503020204020204" pitchFamily="34" charset="-122"/>
              </a:rPr>
              <a:t>列，以及“年龄</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字符串和年龄。</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Sex, '</a:t>
            </a:r>
            <a:r>
              <a:rPr lang="zh-CN" altLang="en-US" sz="2200" dirty="0">
                <a:solidFill>
                  <a:schemeClr val="tx2"/>
                </a:solidFill>
                <a:latin typeface="微软雅黑" panose="020B0503020204020204" pitchFamily="34" charset="-122"/>
                <a:ea typeface="微软雅黑" panose="020B0503020204020204" pitchFamily="34" charset="-122"/>
              </a:rPr>
              <a:t>年龄</a:t>
            </a:r>
            <a:r>
              <a:rPr lang="en-US" altLang="zh-CN" sz="2200" dirty="0">
                <a:solidFill>
                  <a:schemeClr val="tx2"/>
                </a:solidFill>
                <a:latin typeface="微软雅黑" panose="020B0503020204020204" pitchFamily="34" charset="-122"/>
                <a:ea typeface="微软雅黑" panose="020B0503020204020204" pitchFamily="34" charset="-122"/>
              </a:rPr>
              <a:t>:', YEAR(NOW())-YEAR(Birthday) FROM student;</a:t>
            </a: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400" dirty="0">
                <a:solidFill>
                  <a:srgbClr val="C00000"/>
                </a:solidFill>
                <a:latin typeface="微软雅黑" panose="020B0503020204020204" pitchFamily="34" charset="-122"/>
                <a:ea typeface="微软雅黑" panose="020B0503020204020204" pitchFamily="34" charset="-122"/>
              </a:rPr>
              <a:t>NOW()</a:t>
            </a:r>
            <a:r>
              <a:rPr lang="zh-CN" altLang="en-US" sz="2400" dirty="0">
                <a:solidFill>
                  <a:srgbClr val="C00000"/>
                </a:solidFill>
                <a:latin typeface="微软雅黑" panose="020B0503020204020204" pitchFamily="34" charset="-122"/>
                <a:ea typeface="微软雅黑" panose="020B0503020204020204" pitchFamily="34" charset="-122"/>
              </a:rPr>
              <a:t>函数返回当前日期和时间值，</a:t>
            </a:r>
            <a:r>
              <a:rPr lang="en-US" altLang="zh-CN" sz="2400" dirty="0">
                <a:solidFill>
                  <a:srgbClr val="C00000"/>
                </a:solidFill>
                <a:latin typeface="微软雅黑" panose="020B0503020204020204" pitchFamily="34" charset="-122"/>
                <a:ea typeface="微软雅黑" panose="020B0503020204020204" pitchFamily="34" charset="-122"/>
              </a:rPr>
              <a:t>YEAR()</a:t>
            </a:r>
            <a:r>
              <a:rPr lang="zh-CN" altLang="en-US" sz="2400" dirty="0">
                <a:solidFill>
                  <a:srgbClr val="C00000"/>
                </a:solidFill>
                <a:latin typeface="微软雅黑" panose="020B0503020204020204" pitchFamily="34" charset="-122"/>
                <a:ea typeface="微软雅黑" panose="020B0503020204020204" pitchFamily="34" charset="-122"/>
              </a:rPr>
              <a:t>函数返回指定日期对应的年份。</a:t>
            </a: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1216579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linds(horizontal)">
                                      <p:cBhvr>
                                        <p:cTn id="12" dur="500"/>
                                        <p:tgtEl>
                                          <p:spTgt spid="9">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animEffect transition="in" filter="blinds(horizontal)">
                                      <p:cBhvr>
                                        <p:cTn id="15"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7409" y="1596180"/>
            <a:ext cx="10657184" cy="1169551"/>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5-4】</a:t>
            </a:r>
            <a:r>
              <a:rPr lang="zh-CN" altLang="en-US" sz="2400" dirty="0">
                <a:solidFill>
                  <a:schemeClr val="tx2"/>
                </a:solidFill>
                <a:latin typeface="微软雅黑" panose="020B0503020204020204" pitchFamily="34" charset="-122"/>
                <a:ea typeface="微软雅黑" panose="020B0503020204020204" pitchFamily="34" charset="-122"/>
              </a:rPr>
              <a:t>计算表达式的值。</a:t>
            </a: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101+3*50/7, "</a:t>
            </a:r>
            <a:r>
              <a:rPr lang="en-US" altLang="zh-CN" sz="2200" dirty="0" err="1">
                <a:solidFill>
                  <a:schemeClr val="tx2"/>
                </a:solidFill>
                <a:latin typeface="微软雅黑" panose="020B0503020204020204" pitchFamily="34" charset="-122"/>
                <a:ea typeface="微软雅黑" panose="020B0503020204020204" pitchFamily="34" charset="-122"/>
              </a:rPr>
              <a:t>abc</a:t>
            </a:r>
            <a:r>
              <a:rPr lang="en-US" altLang="zh-CN" sz="2200" dirty="0">
                <a:solidFill>
                  <a:schemeClr val="tx2"/>
                </a:solidFill>
                <a:latin typeface="微软雅黑" panose="020B0503020204020204" pitchFamily="34" charset="-122"/>
                <a:ea typeface="微软雅黑" panose="020B0503020204020204" pitchFamily="34" charset="-122"/>
              </a:rPr>
              <a:t>"="ABC", 2&gt;=3;</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14686" y="3213770"/>
            <a:ext cx="4320480" cy="118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161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66868" y="1150850"/>
            <a:ext cx="11605001" cy="4893647"/>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3. </a:t>
            </a:r>
            <a:r>
              <a:rPr lang="zh-CN" altLang="en-US" sz="2400" dirty="0">
                <a:solidFill>
                  <a:schemeClr val="tx2"/>
                </a:solidFill>
                <a:latin typeface="微软雅黑" panose="020B0503020204020204" pitchFamily="34" charset="-122"/>
                <a:ea typeface="微软雅黑" panose="020B0503020204020204" pitchFamily="34" charset="-122"/>
              </a:rPr>
              <a:t>为列取别名，格式如下：</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                    </a:t>
            </a:r>
            <a:r>
              <a:rPr lang="en-US" altLang="zh-CN" sz="2400" dirty="0" err="1">
                <a:solidFill>
                  <a:schemeClr val="tx2"/>
                </a:solidFill>
                <a:latin typeface="微软雅黑" panose="020B0503020204020204" pitchFamily="34" charset="-122"/>
                <a:ea typeface="微软雅黑" panose="020B0503020204020204" pitchFamily="34" charset="-122"/>
              </a:rPr>
              <a:t>selection_list</a:t>
            </a:r>
            <a:r>
              <a:rPr lang="zh-CN" altLang="en-US" sz="2400" dirty="0">
                <a:solidFill>
                  <a:schemeClr val="tx2"/>
                </a:solidFill>
                <a:latin typeface="微软雅黑" panose="020B0503020204020204" pitchFamily="34" charset="-122"/>
                <a:ea typeface="微软雅黑" panose="020B0503020204020204" pitchFamily="34" charset="-122"/>
              </a:rPr>
              <a:t> </a:t>
            </a:r>
            <a:r>
              <a:rPr lang="en-US" altLang="zh-CN" sz="24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AS</a:t>
            </a:r>
            <a:r>
              <a:rPr lang="en-US" altLang="zh-CN" sz="2400" dirty="0">
                <a:solidFill>
                  <a:schemeClr val="tx2"/>
                </a:solidFill>
                <a:latin typeface="微软雅黑" panose="020B0503020204020204" pitchFamily="34" charset="-122"/>
                <a:ea typeface="微软雅黑" panose="020B0503020204020204" pitchFamily="34" charset="-122"/>
              </a:rPr>
              <a:t>] alias</a:t>
            </a:r>
          </a:p>
          <a:p>
            <a:r>
              <a:rPr lang="zh-CN" altLang="en-US" sz="2400" dirty="0">
                <a:solidFill>
                  <a:schemeClr val="tx2"/>
                </a:solidFill>
                <a:latin typeface="微软雅黑" panose="020B0503020204020204" pitchFamily="34" charset="-122"/>
                <a:ea typeface="微软雅黑" panose="020B0503020204020204" pitchFamily="34" charset="-122"/>
              </a:rPr>
              <a:t>注：</a:t>
            </a:r>
            <a:r>
              <a:rPr lang="en-US" altLang="zh-CN" sz="2400" dirty="0">
                <a:solidFill>
                  <a:schemeClr val="tx2"/>
                </a:solidFill>
                <a:latin typeface="微软雅黑" panose="020B0503020204020204" pitchFamily="34" charset="-122"/>
                <a:ea typeface="微软雅黑" panose="020B0503020204020204" pitchFamily="34" charset="-122"/>
              </a:rPr>
              <a:t>alias </a:t>
            </a:r>
            <a:r>
              <a:rPr lang="zh-CN" altLang="en-US" sz="2400" dirty="0">
                <a:solidFill>
                  <a:schemeClr val="tx2"/>
                </a:solidFill>
                <a:latin typeface="微软雅黑" panose="020B0503020204020204" pitchFamily="34" charset="-122"/>
                <a:ea typeface="微软雅黑" panose="020B0503020204020204" pitchFamily="34" charset="-122"/>
              </a:rPr>
              <a:t>是列名的别名，</a:t>
            </a:r>
            <a:r>
              <a:rPr lang="en-US" altLang="zh-CN" sz="2400" dirty="0">
                <a:solidFill>
                  <a:schemeClr val="tx2"/>
                </a:solidFill>
                <a:latin typeface="微软雅黑" panose="020B0503020204020204" pitchFamily="34" charset="-122"/>
                <a:ea typeface="微软雅黑" panose="020B0503020204020204" pitchFamily="34" charset="-122"/>
              </a:rPr>
              <a:t>AS</a:t>
            </a:r>
            <a:r>
              <a:rPr lang="zh-CN" altLang="en-US" sz="2400" dirty="0">
                <a:solidFill>
                  <a:schemeClr val="tx2"/>
                </a:solidFill>
                <a:latin typeface="微软雅黑" panose="020B0503020204020204" pitchFamily="34" charset="-122"/>
                <a:ea typeface="微软雅黑" panose="020B0503020204020204" pitchFamily="34" charset="-122"/>
              </a:rPr>
              <a:t>可以省略。当自定义的别名中含有空格时，必须用单引号或双引号把别名括起来。</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pPr indent="457200"/>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5-5】</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表中的全体学生的姓名、性别和年龄，要求对应的列名显示为中文名称。</a:t>
            </a:r>
            <a:endParaRPr lang="en-US" altLang="zh-CN" sz="2400" dirty="0">
              <a:solidFill>
                <a:schemeClr val="tx2"/>
              </a:solidFill>
              <a:latin typeface="微软雅黑" panose="020B0503020204020204" pitchFamily="34" charset="-122"/>
              <a:ea typeface="微软雅黑" panose="020B0503020204020204" pitchFamily="34" charset="-122"/>
            </a:endParaRPr>
          </a:p>
          <a:p>
            <a:pPr indent="457200"/>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SELECT </a:t>
            </a:r>
            <a:r>
              <a:rPr lang="en-US" altLang="zh-CN" sz="2400" dirty="0" err="1">
                <a:solidFill>
                  <a:schemeClr val="tx2"/>
                </a:solidFill>
                <a:latin typeface="微软雅黑" panose="020B0503020204020204" pitchFamily="34" charset="-122"/>
                <a:ea typeface="微软雅黑" panose="020B0503020204020204" pitchFamily="34" charset="-122"/>
              </a:rPr>
              <a:t>StudentName</a:t>
            </a:r>
            <a:r>
              <a:rPr lang="en-US" altLang="zh-CN" sz="2400" dirty="0">
                <a:solidFill>
                  <a:schemeClr val="tx2"/>
                </a:solidFill>
                <a:latin typeface="微软雅黑" panose="020B0503020204020204" pitchFamily="34" charset="-122"/>
                <a:ea typeface="微软雅黑" panose="020B0503020204020204" pitchFamily="34" charset="-122"/>
              </a:rPr>
              <a:t> AS '</a:t>
            </a:r>
            <a:r>
              <a:rPr lang="zh-CN" altLang="en-US" sz="2400" dirty="0">
                <a:solidFill>
                  <a:schemeClr val="tx2"/>
                </a:solidFill>
                <a:latin typeface="微软雅黑" panose="020B0503020204020204" pitchFamily="34" charset="-122"/>
                <a:ea typeface="微软雅黑" panose="020B0503020204020204" pitchFamily="34" charset="-122"/>
              </a:rPr>
              <a:t>姓 名</a:t>
            </a:r>
            <a:r>
              <a:rPr lang="en-US" altLang="zh-CN" sz="2400" dirty="0">
                <a:solidFill>
                  <a:schemeClr val="tx2"/>
                </a:solidFill>
                <a:latin typeface="微软雅黑" panose="020B0503020204020204" pitchFamily="34" charset="-122"/>
                <a:ea typeface="微软雅黑" panose="020B0503020204020204" pitchFamily="34" charset="-122"/>
              </a:rPr>
              <a:t>',Sex '</a:t>
            </a:r>
            <a:r>
              <a:rPr lang="zh-CN" altLang="en-US" sz="2400" dirty="0">
                <a:solidFill>
                  <a:schemeClr val="tx2"/>
                </a:solidFill>
                <a:latin typeface="微软雅黑" panose="020B0503020204020204" pitchFamily="34" charset="-122"/>
                <a:ea typeface="微软雅黑" panose="020B0503020204020204" pitchFamily="34" charset="-122"/>
              </a:rPr>
              <a:t>性别</a:t>
            </a:r>
            <a:r>
              <a:rPr lang="en-US" altLang="zh-CN" sz="2400" dirty="0">
                <a:solidFill>
                  <a:schemeClr val="tx2"/>
                </a:solidFill>
                <a:latin typeface="微软雅黑" panose="020B0503020204020204" pitchFamily="34" charset="-122"/>
                <a:ea typeface="微软雅黑" panose="020B0503020204020204" pitchFamily="34" charset="-122"/>
              </a:rPr>
              <a:t>', YEAR(NOW())-YEAR(Birthday) AS '</a:t>
            </a:r>
            <a:r>
              <a:rPr lang="zh-CN" altLang="en-US" sz="2400" dirty="0">
                <a:solidFill>
                  <a:schemeClr val="tx2"/>
                </a:solidFill>
                <a:latin typeface="微软雅黑" panose="020B0503020204020204" pitchFamily="34" charset="-122"/>
                <a:ea typeface="微软雅黑" panose="020B0503020204020204" pitchFamily="34" charset="-122"/>
              </a:rPr>
              <a:t>年龄</a:t>
            </a:r>
            <a:r>
              <a:rPr lang="en-US" altLang="zh-CN" sz="2400" dirty="0">
                <a:solidFill>
                  <a:schemeClr val="tx2"/>
                </a:solidFill>
                <a:latin typeface="微软雅黑" panose="020B0503020204020204" pitchFamily="34" charset="-122"/>
                <a:ea typeface="微软雅黑" panose="020B0503020204020204" pitchFamily="34" charset="-122"/>
              </a:rPr>
              <a:t>' FROM student;</a:t>
            </a: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spTree>
    <p:extLst>
      <p:ext uri="{BB962C8B-B14F-4D97-AF65-F5344CB8AC3E}">
        <p14:creationId xmlns:p14="http://schemas.microsoft.com/office/powerpoint/2010/main" val="2975988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blinds(horizontal)">
                                      <p:cBhvr>
                                        <p:cTn id="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52">
            <a:extLst>
              <a:ext uri="{FF2B5EF4-FFF2-40B4-BE49-F238E27FC236}">
                <a16:creationId xmlns:a16="http://schemas.microsoft.com/office/drawing/2014/main" id="{0E6DFF81-619F-463B-89F6-9F8ECA2ADD0C}"/>
              </a:ext>
            </a:extLst>
          </p:cNvPr>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headEnd/>
            <a:tailEnd/>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a:extLst>
              <a:ext uri="{FF2B5EF4-FFF2-40B4-BE49-F238E27FC236}">
                <a16:creationId xmlns:a16="http://schemas.microsoft.com/office/drawing/2014/main" id="{B9A1AF8D-9EF5-4A7B-9FB1-70AA51E8113C}"/>
              </a:ext>
            </a:extLst>
          </p:cNvPr>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766614" y="1285351"/>
            <a:ext cx="10657184" cy="415498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4. </a:t>
            </a:r>
            <a:r>
              <a:rPr lang="zh-CN" altLang="en-US" sz="2400" dirty="0">
                <a:solidFill>
                  <a:schemeClr val="tx2"/>
                </a:solidFill>
                <a:latin typeface="微软雅黑" panose="020B0503020204020204" pitchFamily="34" charset="-122"/>
                <a:ea typeface="微软雅黑" panose="020B0503020204020204" pitchFamily="34" charset="-122"/>
              </a:rPr>
              <a:t>不显示重复记录</a:t>
            </a: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5-6】</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表中的性别。</a:t>
            </a:r>
          </a:p>
          <a:p>
            <a:pPr lvl="1"/>
            <a:r>
              <a:rPr lang="en-US" altLang="zh-CN" sz="2200" dirty="0">
                <a:solidFill>
                  <a:schemeClr val="tx2"/>
                </a:solidFill>
                <a:latin typeface="微软雅黑" panose="020B0503020204020204" pitchFamily="34" charset="-122"/>
                <a:ea typeface="微软雅黑" panose="020B0503020204020204" pitchFamily="34" charset="-122"/>
              </a:rPr>
              <a:t>SELECT Sex FROM student;</a:t>
            </a: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单表记录查询</a:t>
            </a:r>
          </a:p>
        </p:txBody>
      </p:sp>
      <p:pic>
        <p:nvPicPr>
          <p:cNvPr id="5122" name="图片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342678" y="2565698"/>
            <a:ext cx="2592288" cy="372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396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11554</TotalTime>
  <Words>3904</Words>
  <Application>Microsoft Macintosh PowerPoint</Application>
  <PresentationFormat>自定义</PresentationFormat>
  <Paragraphs>412</Paragraphs>
  <Slides>49</Slides>
  <Notes>49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49</vt:i4>
      </vt:variant>
    </vt:vector>
  </HeadingPairs>
  <TitlesOfParts>
    <vt:vector size="54" baseType="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ChrIsh</dc:creator>
  <cp:lastModifiedBy>li wen</cp:lastModifiedBy>
  <cp:revision>546</cp:revision>
  <cp:lastPrinted>2020-03-17T02:29:23Z</cp:lastPrinted>
  <dcterms:created xsi:type="dcterms:W3CDTF">2014-10-15T02:21:11Z</dcterms:created>
  <dcterms:modified xsi:type="dcterms:W3CDTF">2024-04-01T13:16:32Z</dcterms:modified>
</cp:coreProperties>
</file>