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47"/>
  </p:notesMasterIdLst>
  <p:sldIdLst>
    <p:sldId id="1058" r:id="rId2"/>
    <p:sldId id="1006" r:id="rId3"/>
    <p:sldId id="1095" r:id="rId4"/>
    <p:sldId id="1096" r:id="rId5"/>
    <p:sldId id="1101" r:id="rId6"/>
    <p:sldId id="1100" r:id="rId7"/>
    <p:sldId id="1097" r:id="rId8"/>
    <p:sldId id="1138" r:id="rId9"/>
    <p:sldId id="1099" r:id="rId10"/>
    <p:sldId id="1139" r:id="rId11"/>
    <p:sldId id="1102" r:id="rId12"/>
    <p:sldId id="1103" r:id="rId13"/>
    <p:sldId id="1104" r:id="rId14"/>
    <p:sldId id="1105" r:id="rId15"/>
    <p:sldId id="1106" r:id="rId16"/>
    <p:sldId id="1107" r:id="rId17"/>
    <p:sldId id="1108" r:id="rId18"/>
    <p:sldId id="1111" r:id="rId19"/>
    <p:sldId id="1110" r:id="rId20"/>
    <p:sldId id="1109" r:id="rId21"/>
    <p:sldId id="1112" r:id="rId22"/>
    <p:sldId id="1113" r:id="rId23"/>
    <p:sldId id="1114" r:id="rId24"/>
    <p:sldId id="1115" r:id="rId25"/>
    <p:sldId id="1117" r:id="rId26"/>
    <p:sldId id="1118" r:id="rId27"/>
    <p:sldId id="1119" r:id="rId28"/>
    <p:sldId id="1120" r:id="rId29"/>
    <p:sldId id="1122" r:id="rId30"/>
    <p:sldId id="1123" r:id="rId31"/>
    <p:sldId id="1126" r:id="rId32"/>
    <p:sldId id="1124" r:id="rId33"/>
    <p:sldId id="1127" r:id="rId34"/>
    <p:sldId id="1142" r:id="rId35"/>
    <p:sldId id="1128" r:id="rId36"/>
    <p:sldId id="1129" r:id="rId37"/>
    <p:sldId id="1130" r:id="rId38"/>
    <p:sldId id="1131" r:id="rId39"/>
    <p:sldId id="1132" r:id="rId40"/>
    <p:sldId id="1133" r:id="rId41"/>
    <p:sldId id="1134" r:id="rId42"/>
    <p:sldId id="1140" r:id="rId43"/>
    <p:sldId id="1135" r:id="rId44"/>
    <p:sldId id="1136" r:id="rId45"/>
    <p:sldId id="904" r:id="rId46"/>
  </p:sldIdLst>
  <p:sldSz cx="12190413" cy="6859588"/>
  <p:notesSz cx="6761163" cy="99425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54027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108055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6208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216109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701375" algn="l" defTabSz="108055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3241650" algn="l" defTabSz="108055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781925" algn="l" defTabSz="108055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4322200" algn="l" defTabSz="108055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9A3CD"/>
    <a:srgbClr val="EAEAEA"/>
    <a:srgbClr val="2277B8"/>
    <a:srgbClr val="008080"/>
    <a:srgbClr val="269D80"/>
    <a:srgbClr val="006600"/>
    <a:srgbClr val="6CAC00"/>
    <a:srgbClr val="352F2F"/>
    <a:srgbClr val="663300"/>
    <a:srgbClr val="1C2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53" autoAdjust="0"/>
    <p:restoredTop sz="82526" autoAdjust="0"/>
  </p:normalViewPr>
  <p:slideViewPr>
    <p:cSldViewPr>
      <p:cViewPr varScale="1">
        <p:scale>
          <a:sx n="76" d="100"/>
          <a:sy n="76" d="100"/>
        </p:scale>
        <p:origin x="232" y="288"/>
      </p:cViewPr>
      <p:guideLst>
        <p:guide orient="horz" pos="216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2F39A-D1EB-41DE-93A8-CE84C38D0783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9850" y="746125"/>
            <a:ext cx="6621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2703E-2DCE-4048-BA9D-68B989FA44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355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972FD-C718-4762-B090-3B238B0AB96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4238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497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500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827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3491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7462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9313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746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9273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4682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148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972FD-C718-4762-B090-3B238B0AB96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9935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0623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0796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3621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7648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6942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0742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6512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2001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7071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469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4264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0757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192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1490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3489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8543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8095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6924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7801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1138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007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60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1698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5274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0074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39456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13907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763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179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078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353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551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971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22"/>
            <a:ext cx="10361851" cy="147036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0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0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20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61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01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41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81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22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562CF-84C2-4DC5-9A09-652CDCC7B713}" type="datetimeFigureOut">
              <a:rPr lang="zh-CN" altLang="en-US"/>
              <a:pPr>
                <a:defRPr/>
              </a:pPr>
              <a:t>2024/4/15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D371F-6295-4F8C-86F4-4B7EA72236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512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4"/>
            <a:ext cx="7314248" cy="566871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6"/>
            <a:ext cx="7314248" cy="4115753"/>
          </a:xfrm>
        </p:spPr>
        <p:txBody>
          <a:bodyPr rtlCol="0">
            <a:normAutofit/>
          </a:bodyPr>
          <a:lstStyle>
            <a:lvl1pPr marL="0" indent="0">
              <a:buNone/>
              <a:defRPr sz="3700"/>
            </a:lvl1pPr>
            <a:lvl2pPr marL="540274" indent="0">
              <a:buNone/>
              <a:defRPr sz="3300"/>
            </a:lvl2pPr>
            <a:lvl3pPr marL="1080550" indent="0">
              <a:buNone/>
              <a:defRPr sz="2800"/>
            </a:lvl3pPr>
            <a:lvl4pPr marL="1620825" indent="0">
              <a:buNone/>
              <a:defRPr sz="2400"/>
            </a:lvl4pPr>
            <a:lvl5pPr marL="2161099" indent="0">
              <a:buNone/>
              <a:defRPr sz="2400"/>
            </a:lvl5pPr>
            <a:lvl6pPr marL="2701375" indent="0">
              <a:buNone/>
              <a:defRPr sz="2400"/>
            </a:lvl6pPr>
            <a:lvl7pPr marL="3241650" indent="0">
              <a:buNone/>
              <a:defRPr sz="2400"/>
            </a:lvl7pPr>
            <a:lvl8pPr marL="3781925" indent="0">
              <a:buNone/>
              <a:defRPr sz="2400"/>
            </a:lvl8pPr>
            <a:lvl9pPr marL="4322200" indent="0">
              <a:buNone/>
              <a:defRPr sz="24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4"/>
            <a:ext cx="7314248" cy="805049"/>
          </a:xfrm>
        </p:spPr>
        <p:txBody>
          <a:bodyPr/>
          <a:lstStyle>
            <a:lvl1pPr marL="0" indent="0">
              <a:buNone/>
              <a:defRPr sz="1600"/>
            </a:lvl1pPr>
            <a:lvl2pPr marL="540274" indent="0">
              <a:buNone/>
              <a:defRPr sz="1500"/>
            </a:lvl2pPr>
            <a:lvl3pPr marL="1080550" indent="0">
              <a:buNone/>
              <a:defRPr sz="1200"/>
            </a:lvl3pPr>
            <a:lvl4pPr marL="1620825" indent="0">
              <a:buNone/>
              <a:defRPr sz="1100"/>
            </a:lvl4pPr>
            <a:lvl5pPr marL="2161099" indent="0">
              <a:buNone/>
              <a:defRPr sz="1100"/>
            </a:lvl5pPr>
            <a:lvl6pPr marL="2701375" indent="0">
              <a:buNone/>
              <a:defRPr sz="1100"/>
            </a:lvl6pPr>
            <a:lvl7pPr marL="3241650" indent="0">
              <a:buNone/>
              <a:defRPr sz="1100"/>
            </a:lvl7pPr>
            <a:lvl8pPr marL="3781925" indent="0">
              <a:buNone/>
              <a:defRPr sz="1100"/>
            </a:lvl8pPr>
            <a:lvl9pPr marL="43222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F2D304-1B61-445C-8125-67B385A3BF8C}" type="datetimeFigureOut">
              <a:rPr lang="zh-CN" altLang="en-US"/>
              <a:pPr>
                <a:defRPr/>
              </a:pPr>
              <a:t>2024/4/15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F4EAD-00C8-4F1C-9612-725F977C20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526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B4482-745C-444A-B7A2-C5F796208378}" type="datetimeFigureOut">
              <a:rPr lang="zh-CN" altLang="en-US"/>
              <a:pPr>
                <a:defRPr/>
              </a:pPr>
              <a:t>2024/4/15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2ABAB-8F9D-4B44-B387-F2985D44B2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085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4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4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302D59-3269-4CF3-A995-124B870F16AE}" type="datetimeFigureOut">
              <a:rPr lang="zh-CN" altLang="en-US"/>
              <a:pPr>
                <a:defRPr/>
              </a:pPr>
              <a:t>2024/4/15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E906F-AF9F-45B5-A20E-91D3443842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191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3340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DB806-C853-4A3E-BD7E-3BE65D30BF85}" type="datetimeFigureOut">
              <a:rPr lang="zh-CN" altLang="en-US"/>
              <a:pPr>
                <a:defRPr/>
              </a:pPr>
              <a:t>2024/4/15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E0DF45-DA80-48EF-9BED-B825FE64EE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387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4"/>
            <a:ext cx="10361851" cy="1362391"/>
          </a:xfrm>
        </p:spPr>
        <p:txBody>
          <a:bodyPr anchor="t"/>
          <a:lstStyle>
            <a:lvl1pPr algn="l">
              <a:defRPr sz="47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027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055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2082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6109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7013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2416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78192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322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6DF6E-6F28-40AE-8856-B4B11770D7DC}" type="datetimeFigureOut">
              <a:rPr lang="zh-CN" altLang="en-US"/>
              <a:pPr>
                <a:defRPr/>
              </a:pPr>
              <a:t>2024/4/15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93FC3E-C7EB-4A11-9545-390B97ADFF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100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3"/>
            <a:ext cx="5384099" cy="4527011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3"/>
            <a:ext cx="5384099" cy="4527011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AF2D6D-C3FB-423E-AC11-943E9D7971B8}" type="datetimeFigureOut">
              <a:rPr lang="zh-CN" altLang="en-US"/>
              <a:pPr>
                <a:defRPr/>
              </a:pPr>
              <a:t>2024/4/15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8D8C7-B959-4711-80B0-2FEE46D892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476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70"/>
            <a:ext cx="5386216" cy="639911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40274" indent="0">
              <a:buNone/>
              <a:defRPr sz="2400" b="1"/>
            </a:lvl2pPr>
            <a:lvl3pPr marL="1080550" indent="0">
              <a:buNone/>
              <a:defRPr sz="2100" b="1"/>
            </a:lvl3pPr>
            <a:lvl4pPr marL="1620825" indent="0">
              <a:buNone/>
              <a:defRPr sz="1900" b="1"/>
            </a:lvl4pPr>
            <a:lvl5pPr marL="2161099" indent="0">
              <a:buNone/>
              <a:defRPr sz="1900" b="1"/>
            </a:lvl5pPr>
            <a:lvl6pPr marL="2701375" indent="0">
              <a:buNone/>
              <a:defRPr sz="1900" b="1"/>
            </a:lvl6pPr>
            <a:lvl7pPr marL="3241650" indent="0">
              <a:buNone/>
              <a:defRPr sz="1900" b="1"/>
            </a:lvl7pPr>
            <a:lvl8pPr marL="3781925" indent="0">
              <a:buNone/>
              <a:defRPr sz="1900" b="1"/>
            </a:lvl8pPr>
            <a:lvl9pPr marL="4322200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6" y="1535470"/>
            <a:ext cx="5388332" cy="639911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40274" indent="0">
              <a:buNone/>
              <a:defRPr sz="2400" b="1"/>
            </a:lvl2pPr>
            <a:lvl3pPr marL="1080550" indent="0">
              <a:buNone/>
              <a:defRPr sz="2100" b="1"/>
            </a:lvl3pPr>
            <a:lvl4pPr marL="1620825" indent="0">
              <a:buNone/>
              <a:defRPr sz="1900" b="1"/>
            </a:lvl4pPr>
            <a:lvl5pPr marL="2161099" indent="0">
              <a:buNone/>
              <a:defRPr sz="1900" b="1"/>
            </a:lvl5pPr>
            <a:lvl6pPr marL="2701375" indent="0">
              <a:buNone/>
              <a:defRPr sz="1900" b="1"/>
            </a:lvl6pPr>
            <a:lvl7pPr marL="3241650" indent="0">
              <a:buNone/>
              <a:defRPr sz="1900" b="1"/>
            </a:lvl7pPr>
            <a:lvl8pPr marL="3781925" indent="0">
              <a:buNone/>
              <a:defRPr sz="1900" b="1"/>
            </a:lvl8pPr>
            <a:lvl9pPr marL="4322200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6" y="2175378"/>
            <a:ext cx="5388332" cy="39522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294F0-8D4F-4292-864A-10B240A60BC8}" type="datetimeFigureOut">
              <a:rPr lang="zh-CN" altLang="en-US"/>
              <a:pPr>
                <a:defRPr/>
              </a:pPr>
              <a:t>2024/4/15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BD3D3-2F85-45A7-9CE8-5CBE41B74A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506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F52EA-E3C2-4B20-8C96-C16EE7C31C87}" type="datetimeFigureOut">
              <a:rPr lang="zh-CN" altLang="en-US"/>
              <a:pPr>
                <a:defRPr/>
              </a:pPr>
              <a:t>2024/4/15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1AAEC-1AB2-4FA3-B088-AC45550445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092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9D33EE-5B92-4CD8-8982-F340FF25C829}" type="datetimeFigureOut">
              <a:rPr lang="zh-CN" altLang="en-US"/>
              <a:pPr>
                <a:defRPr/>
              </a:pPr>
              <a:t>2024/4/15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A3D1D-B255-4449-9BDF-42DFEE7B1D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101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9D33EE-5B92-4CD8-8982-F340FF25C829}" type="datetimeFigureOut">
              <a:rPr lang="zh-CN" altLang="en-US"/>
              <a:pPr>
                <a:defRPr/>
              </a:pPr>
              <a:t>2024/4/15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A3D1D-B255-4449-9BDF-42DFEE7B1D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787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7" y="273114"/>
            <a:ext cx="4010562" cy="116232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4" y="273116"/>
            <a:ext cx="6814779" cy="5854469"/>
          </a:xfrm>
        </p:spPr>
        <p:txBody>
          <a:bodyPr/>
          <a:lstStyle>
            <a:lvl1pPr>
              <a:defRPr sz="3700"/>
            </a:lvl1pPr>
            <a:lvl2pPr>
              <a:defRPr sz="33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7" y="1435437"/>
            <a:ext cx="4010562" cy="4692149"/>
          </a:xfrm>
        </p:spPr>
        <p:txBody>
          <a:bodyPr/>
          <a:lstStyle>
            <a:lvl1pPr marL="0" indent="0">
              <a:buNone/>
              <a:defRPr sz="1600"/>
            </a:lvl1pPr>
            <a:lvl2pPr marL="540274" indent="0">
              <a:buNone/>
              <a:defRPr sz="1500"/>
            </a:lvl2pPr>
            <a:lvl3pPr marL="1080550" indent="0">
              <a:buNone/>
              <a:defRPr sz="1200"/>
            </a:lvl3pPr>
            <a:lvl4pPr marL="1620825" indent="0">
              <a:buNone/>
              <a:defRPr sz="1100"/>
            </a:lvl4pPr>
            <a:lvl5pPr marL="2161099" indent="0">
              <a:buNone/>
              <a:defRPr sz="1100"/>
            </a:lvl5pPr>
            <a:lvl6pPr marL="2701375" indent="0">
              <a:buNone/>
              <a:defRPr sz="1100"/>
            </a:lvl6pPr>
            <a:lvl7pPr marL="3241650" indent="0">
              <a:buNone/>
              <a:defRPr sz="1100"/>
            </a:lvl7pPr>
            <a:lvl8pPr marL="3781925" indent="0">
              <a:buNone/>
              <a:defRPr sz="1100"/>
            </a:lvl8pPr>
            <a:lvl9pPr marL="43222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0F39C9-9B38-4976-AD9B-000088FF3339}" type="datetimeFigureOut">
              <a:rPr lang="zh-CN" altLang="en-US"/>
              <a:pPr>
                <a:defRPr/>
              </a:pPr>
              <a:t>2024/4/15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FE0C-EDA0-49F9-99E0-FC8F24E734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129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rgbClr val="F2F2F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521" y="274702"/>
            <a:ext cx="10971372" cy="1143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055" tIns="54028" rIns="108055" bIns="5402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521" y="1600570"/>
            <a:ext cx="10971372" cy="4527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055" tIns="54028" rIns="108055" bIns="540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 vert="horz" lIns="108055" tIns="54028" rIns="108055" bIns="54028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5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4559B22-674E-4673-A0BA-A1202FF2D3F7}" type="datetimeFigureOut">
              <a:rPr lang="zh-CN" altLang="en-US"/>
              <a:pPr>
                <a:defRPr/>
              </a:pPr>
              <a:t>2024/4/15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4"/>
            <a:ext cx="3860297" cy="365210"/>
          </a:xfrm>
          <a:prstGeom prst="rect">
            <a:avLst/>
          </a:prstGeom>
        </p:spPr>
        <p:txBody>
          <a:bodyPr vert="horz" lIns="108055" tIns="54028" rIns="108055" bIns="54028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vert="horz" lIns="108055" tIns="54028" rIns="108055" bIns="54028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5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23FCA13-DE7D-41AD-AF0C-3C4A1D8213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540274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080550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620825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161099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05206" indent="-405206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77947" indent="-337672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50688" indent="-270137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90962" indent="-270137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1238" indent="-270137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71512" indent="-270137" algn="l" defTabSz="108055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11787" indent="-270137" algn="l" defTabSz="108055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52063" indent="-270137" algn="l" defTabSz="108055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592337" indent="-270137" algn="l" defTabSz="108055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05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0274" algn="l" defTabSz="10805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550" algn="l" defTabSz="10805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20825" algn="l" defTabSz="10805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61099" algn="l" defTabSz="10805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01375" algn="l" defTabSz="10805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41650" algn="l" defTabSz="10805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81925" algn="l" defTabSz="10805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22200" algn="l" defTabSz="10805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918909"/>
            <a:ext cx="12190413" cy="319316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50000">
                <a:schemeClr val="accent1">
                  <a:lumMod val="75000"/>
                </a:schemeClr>
              </a:gs>
              <a:gs pos="100000">
                <a:srgbClr val="00B0F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6534834"/>
            <a:ext cx="12190413" cy="323514"/>
          </a:xfrm>
          <a:prstGeom prst="rect">
            <a:avLst/>
          </a:prstGeom>
          <a:solidFill>
            <a:srgbClr val="0042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5" name="TextBox 14"/>
          <p:cNvSpPr txBox="1"/>
          <p:nvPr/>
        </p:nvSpPr>
        <p:spPr>
          <a:xfrm>
            <a:off x="334566" y="2007722"/>
            <a:ext cx="11321331" cy="1015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999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5999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5999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章  索引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475832" y="269491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2277B8"/>
                </a:solidFill>
              </a:rPr>
              <a:t>《MySQL</a:t>
            </a:r>
            <a:r>
              <a:rPr lang="zh-CN" altLang="en-US" sz="2400" b="1" dirty="0">
                <a:solidFill>
                  <a:srgbClr val="2277B8"/>
                </a:solidFill>
              </a:rPr>
              <a:t>数据库应用教程</a:t>
            </a:r>
            <a:r>
              <a:rPr lang="en-US" altLang="zh-CN" sz="2400" b="1" dirty="0">
                <a:solidFill>
                  <a:srgbClr val="2277B8"/>
                </a:solidFill>
              </a:rPr>
              <a:t>》</a:t>
            </a:r>
            <a:r>
              <a:rPr lang="zh-CN" altLang="en-US" sz="2400" b="1" dirty="0">
                <a:solidFill>
                  <a:srgbClr val="2277B8"/>
                </a:solidFill>
              </a:rPr>
              <a:t> 刘瑞新主编 配套资源</a:t>
            </a:r>
          </a:p>
        </p:txBody>
      </p:sp>
    </p:spTree>
    <p:extLst>
      <p:ext uri="{BB962C8B-B14F-4D97-AF65-F5344CB8AC3E}">
        <p14:creationId xmlns:p14="http://schemas.microsoft.com/office/powerpoint/2010/main" val="3346581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60374" y="1358221"/>
            <a:ext cx="116114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index_column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索引列的语法格式如下：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index_column_name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[(length)] [ASC|DESC]</a:t>
            </a: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创建索引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374F30-D6BC-BB56-15D0-38A020735B48}"/>
              </a:ext>
            </a:extLst>
          </p:cNvPr>
          <p:cNvSpPr txBox="1"/>
          <p:nvPr/>
        </p:nvSpPr>
        <p:spPr>
          <a:xfrm>
            <a:off x="609600" y="3338286"/>
            <a:ext cx="1155156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/>
              <a:t>其中：</a:t>
            </a:r>
            <a:endParaRPr kumimoji="1" lang="en-US" altLang="zh-CN" sz="2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400" dirty="0" err="1"/>
              <a:t>Index_column_name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要创建索引的列名</a:t>
            </a:r>
            <a:endParaRPr kumimoji="1" lang="en-US" altLang="zh-CN" sz="2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400" dirty="0"/>
              <a:t>Length:</a:t>
            </a:r>
            <a:r>
              <a:rPr kumimoji="1" lang="zh-CN" altLang="en-US" sz="2400" dirty="0"/>
              <a:t>指定使用列的前</a:t>
            </a:r>
            <a:r>
              <a:rPr kumimoji="1" lang="en-US" altLang="zh-CN" sz="2400" dirty="0"/>
              <a:t>length</a:t>
            </a:r>
            <a:r>
              <a:rPr kumimoji="1" lang="zh-CN" altLang="en-US" sz="2400" dirty="0"/>
              <a:t>个字符创建索引，</a:t>
            </a:r>
            <a:r>
              <a:rPr kumimoji="1" lang="en-US" altLang="zh-CN" sz="2400" dirty="0"/>
              <a:t>length</a:t>
            </a:r>
            <a:r>
              <a:rPr kumimoji="1" lang="zh-CN" altLang="en-US" sz="2400" dirty="0"/>
              <a:t>小于列实际长度，则使用</a:t>
            </a:r>
            <a:endParaRPr kumimoji="1" lang="en-US" altLang="zh-CN" sz="2400" dirty="0"/>
          </a:p>
          <a:p>
            <a:r>
              <a:rPr kumimoji="1" lang="zh-CN" altLang="en-US" sz="2400" dirty="0"/>
              <a:t>   列值的一部分创建索引 有利于减小索引文件的大小，节省磁盘空间。</a:t>
            </a:r>
            <a:endParaRPr kumimoji="1" lang="en-US" altLang="zh-CN" sz="2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400" dirty="0"/>
              <a:t>ASC|DESC</a:t>
            </a:r>
            <a:r>
              <a:rPr kumimoji="1" lang="zh-CN" altLang="en-US" sz="2400" dirty="0"/>
              <a:t>：指定索引是按</a:t>
            </a:r>
            <a:r>
              <a:rPr kumimoji="1" lang="en-US" altLang="zh-CN" sz="2400" dirty="0"/>
              <a:t>ASC</a:t>
            </a:r>
            <a:r>
              <a:rPr kumimoji="1" lang="zh-CN" altLang="en-US" sz="2400" dirty="0"/>
              <a:t>（升序）还是</a:t>
            </a:r>
            <a:r>
              <a:rPr kumimoji="1" lang="en-US" altLang="zh-CN" sz="2400" dirty="0"/>
              <a:t>DESC</a:t>
            </a:r>
            <a:r>
              <a:rPr kumimoji="1" lang="zh-CN" altLang="en-US" sz="2400" dirty="0"/>
              <a:t>（降序）排列，默认为</a:t>
            </a:r>
            <a:r>
              <a:rPr kumimoji="1" lang="en-US" altLang="zh-CN" sz="2400" dirty="0"/>
              <a:t>ASC</a:t>
            </a:r>
            <a:r>
              <a:rPr kumimoji="1"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98780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91629" y="1543386"/>
            <a:ext cx="106571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INDEX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语句创建索引</a:t>
            </a: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[UNIQUE|FULLTEXT] [INDEX]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index_name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ON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index_column_name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[(length)] [ASC | DESC]);</a:t>
            </a: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创建索引</a:t>
            </a:r>
          </a:p>
        </p:txBody>
      </p:sp>
    </p:spTree>
    <p:extLst>
      <p:ext uri="{BB962C8B-B14F-4D97-AF65-F5344CB8AC3E}">
        <p14:creationId xmlns:p14="http://schemas.microsoft.com/office/powerpoint/2010/main" val="2039466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60374" y="1306255"/>
            <a:ext cx="1146747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语句创建索引</a:t>
            </a: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tb_name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ADD [UNIQUE|FULLTEXT] [INDEX] [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(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index_column_name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[(length)] [ASC|DESC]);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创建索引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8FCB19-D44E-BADB-09AD-FEBB5C4EB80A}"/>
              </a:ext>
            </a:extLst>
          </p:cNvPr>
          <p:cNvSpPr txBox="1"/>
          <p:nvPr/>
        </p:nvSpPr>
        <p:spPr>
          <a:xfrm>
            <a:off x="1078448" y="5091668"/>
            <a:ext cx="10033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如果在表中定义主键约束、唯一键约束、外键约束时，会同时创建索引。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ACAC5E-1653-BCFD-0A67-684FFD8635B6}"/>
              </a:ext>
            </a:extLst>
          </p:cNvPr>
          <p:cNvSpPr txBox="1"/>
          <p:nvPr/>
        </p:nvSpPr>
        <p:spPr>
          <a:xfrm>
            <a:off x="612775" y="4220629"/>
            <a:ext cx="33760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自动创建索引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7966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60374" y="1306255"/>
            <a:ext cx="11395471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6.3.2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创建索引实例</a:t>
            </a: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没有索引</a:t>
            </a:r>
          </a:p>
          <a:p>
            <a:pPr indent="457200"/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6-2】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studentinfo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数据库中，重新创建系表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department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，列定义有系编号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DepartmentID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CHAR(2)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；系名称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DepartmentName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VARCHAR(10)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；系电话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Telephone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VARCHAR(20)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TABLE IF EXISTS department;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department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DepartmentID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CHAR(2),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DepartmentName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VARCHAR(10),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Telephone CHAR(20)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1"/>
            <a:endParaRPr lang="zh-CN" altLang="en-US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INDEX FROM department;</a:t>
            </a: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创建索引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42878" y="1121703"/>
            <a:ext cx="8423974" cy="552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4951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60374" y="1306255"/>
            <a:ext cx="11323463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普通索引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6-3】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重新创建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department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表，在定义表的同时为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DepartmentID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列定义普通索引，并按升序排列；创建表后为该表的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DepartmentName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列添加普通索引。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TABLE IF EXISTS department;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department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DepartmentID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CHAR(2),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DepartmentName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VARCHAR(10),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Telephone CHAR(20),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INDEX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index_id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DepartmentID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ASC)                         </a:t>
            </a:r>
            <a:endParaRPr lang="zh-CN" altLang="en-US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创建索引</a:t>
            </a:r>
          </a:p>
        </p:txBody>
      </p:sp>
    </p:spTree>
    <p:extLst>
      <p:ext uri="{BB962C8B-B14F-4D97-AF65-F5344CB8AC3E}">
        <p14:creationId xmlns:p14="http://schemas.microsoft.com/office/powerpoint/2010/main" val="2402217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10493" y="1751028"/>
            <a:ext cx="1065718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INDEX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index_name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ON department (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DepartmentName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  </a:t>
            </a:r>
          </a:p>
          <a:p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INDEX FROM department;</a:t>
            </a: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创建索引</a:t>
            </a:r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7975" y="3515480"/>
            <a:ext cx="15191378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0771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60374" y="1306255"/>
            <a:ext cx="11323463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列值前缀普通索引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6-4】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department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表中，为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DepartmentName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列添加前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个字符的列值前缀普通索引（使用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INDEX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语句创建索引）；为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Telephone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列添加前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个字符的列值前缀普通索引（使用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语句创建索引） 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INDEX index_name3 ON department (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DepartmentName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 DESC);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 department  ADD INDEX index_telephone14 (Telephone(14));</a:t>
            </a: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INDEX FROM department;</a:t>
            </a: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创建索引</a:t>
            </a:r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5605" y="3409643"/>
            <a:ext cx="12310377" cy="2379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1988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60375" y="1306255"/>
            <a:ext cx="10657184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唯一索引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6-5】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重新创建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department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表，定义表的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Telephone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列是唯一键约束，在表的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DepartmentName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列上创建名为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的唯一索引。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TABLE IF EXISTS department;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department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DepartmentID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CHAR(2),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DepartmentName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VARCHAR(10),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Telephone CHAR(20) UNIQUE,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UNIQUE INDEX name (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DepartmentName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创建索引</a:t>
            </a:r>
          </a:p>
        </p:txBody>
      </p:sp>
    </p:spTree>
    <p:extLst>
      <p:ext uri="{BB962C8B-B14F-4D97-AF65-F5344CB8AC3E}">
        <p14:creationId xmlns:p14="http://schemas.microsoft.com/office/powerpoint/2010/main" val="3648397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67409" y="1833731"/>
            <a:ext cx="1065718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INDEX FROM department;</a:t>
            </a: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创建索引</a:t>
            </a:r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353492" y="3073146"/>
            <a:ext cx="14793001" cy="1768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816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60375" y="1306255"/>
            <a:ext cx="10657184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6-6】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INDEX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department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DepartmentID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列上创建唯一索引。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UNIQUE INDEX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departmentID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ON department (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DepartmentID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创建索引</a:t>
            </a:r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7975" y="3429794"/>
            <a:ext cx="12400919" cy="1760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6472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>
            <a:off x="1755" y="2481"/>
            <a:ext cx="4556303" cy="6857107"/>
          </a:xfrm>
          <a:custGeom>
            <a:avLst/>
            <a:gdLst>
              <a:gd name="connsiteX0" fmla="*/ 0 w 4556896"/>
              <a:gd name="connsiteY0" fmla="*/ 0 h 6858000"/>
              <a:gd name="connsiteX1" fmla="*/ 1071144 w 4556896"/>
              <a:gd name="connsiteY1" fmla="*/ 0 h 6858000"/>
              <a:gd name="connsiteX2" fmla="*/ 2110154 w 4556896"/>
              <a:gd name="connsiteY2" fmla="*/ 0 h 6858000"/>
              <a:gd name="connsiteX3" fmla="*/ 4556896 w 4556896"/>
              <a:gd name="connsiteY3" fmla="*/ 0 h 6858000"/>
              <a:gd name="connsiteX4" fmla="*/ 3485752 w 4556896"/>
              <a:gd name="connsiteY4" fmla="*/ 6858000 h 6858000"/>
              <a:gd name="connsiteX5" fmla="*/ 2110154 w 4556896"/>
              <a:gd name="connsiteY5" fmla="*/ 6858000 h 6858000"/>
              <a:gd name="connsiteX6" fmla="*/ 0 w 455689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6896" h="6858000">
                <a:moveTo>
                  <a:pt x="0" y="0"/>
                </a:moveTo>
                <a:lnTo>
                  <a:pt x="1071144" y="0"/>
                </a:lnTo>
                <a:lnTo>
                  <a:pt x="2110154" y="0"/>
                </a:lnTo>
                <a:lnTo>
                  <a:pt x="4556896" y="0"/>
                </a:lnTo>
                <a:lnTo>
                  <a:pt x="3485752" y="6858000"/>
                </a:lnTo>
                <a:lnTo>
                  <a:pt x="21101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5001" y="792286"/>
            <a:ext cx="2533901" cy="769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cxnSp>
        <p:nvCxnSpPr>
          <p:cNvPr id="10" name="直接连接符 9"/>
          <p:cNvCxnSpPr>
            <a:cxnSpLocks/>
          </p:cNvCxnSpPr>
          <p:nvPr/>
        </p:nvCxnSpPr>
        <p:spPr>
          <a:xfrm>
            <a:off x="696778" y="792285"/>
            <a:ext cx="156945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cxnSpLocks/>
          </p:cNvCxnSpPr>
          <p:nvPr/>
        </p:nvCxnSpPr>
        <p:spPr>
          <a:xfrm>
            <a:off x="696778" y="1552697"/>
            <a:ext cx="156945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AF76E348-435B-4DD9-B696-95733FBE56C0}"/>
              </a:ext>
            </a:extLst>
          </p:cNvPr>
          <p:cNvSpPr/>
          <p:nvPr/>
        </p:nvSpPr>
        <p:spPr>
          <a:xfrm>
            <a:off x="4295006" y="2133650"/>
            <a:ext cx="7272808" cy="349448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章  索引</a:t>
            </a:r>
            <a:endParaRPr lang="en-US" altLang="zh-CN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索引概述</a:t>
            </a:r>
          </a:p>
          <a:p>
            <a:pPr lvl="2"/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查看索引</a:t>
            </a:r>
          </a:p>
          <a:p>
            <a:pPr lvl="2"/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创建索引</a:t>
            </a:r>
          </a:p>
          <a:p>
            <a:pPr lvl="2"/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6.4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使用索引</a:t>
            </a:r>
          </a:p>
          <a:p>
            <a:pPr lvl="2"/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6.5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删除索引</a:t>
            </a:r>
            <a:endParaRPr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778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60375" y="1306255"/>
            <a:ext cx="106571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6-7】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语句在表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department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的电话列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Telephone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上创建唯一索引，按降序排列。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 department ADD UNIQUE INDEX (Telephone DESC);</a:t>
            </a: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创建索引</a:t>
            </a:r>
          </a:p>
        </p:txBody>
      </p:sp>
      <p:pic>
        <p:nvPicPr>
          <p:cNvPr id="717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6246" y="3069078"/>
            <a:ext cx="11553654" cy="1829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3604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06574" y="1079230"/>
            <a:ext cx="1130525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多列索引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6-8】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teacher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表，列有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TeacherID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CHAR(6)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TeacherName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CHAR(20)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DepartmentName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VARCHAR(10)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DepartmentID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CHAR(2)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teacher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TeacherID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CHAR(6),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TeacherName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CHAR(20),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Age INT,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DepartmentName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VARCHAR(10),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DepartmentID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CHAR(2),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INDEX name (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DepartmentName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ASC,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TeacherName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DESC)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创建索引</a:t>
            </a:r>
          </a:p>
        </p:txBody>
      </p:sp>
    </p:spTree>
    <p:extLst>
      <p:ext uri="{BB962C8B-B14F-4D97-AF65-F5344CB8AC3E}">
        <p14:creationId xmlns:p14="http://schemas.microsoft.com/office/powerpoint/2010/main" val="2828914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60375" y="1306255"/>
            <a:ext cx="1065718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INDEX FROM teacher;</a:t>
            </a:r>
          </a:p>
          <a:p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teacher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表已经创建，可以使用下面语句添加索引：</a:t>
            </a:r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INDEX name2 ON teacher (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DepartmentName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TeacherName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创建索引</a:t>
            </a:r>
          </a:p>
        </p:txBody>
      </p:sp>
      <p:pic>
        <p:nvPicPr>
          <p:cNvPr id="819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614" y="2163263"/>
            <a:ext cx="10173028" cy="1410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2540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60375" y="1306255"/>
            <a:ext cx="10657184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全文索引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6-9】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teacher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表中添加简历列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VARCHAR(50)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，并指定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列为全文索引。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 teacher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ADD COLUMN Note VARCHAR(50),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ADD FULLTEXT INDEX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index_note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(Note);</a:t>
            </a: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创建索引</a:t>
            </a:r>
          </a:p>
        </p:txBody>
      </p:sp>
      <p:pic>
        <p:nvPicPr>
          <p:cNvPr id="921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438" y="3396283"/>
            <a:ext cx="9855058" cy="1792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7271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60375" y="1306255"/>
            <a:ext cx="10657184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主键索引和外键索引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6-10】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重新创建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department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表，在定义列时对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DepartmentID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列设置主键约束，对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Telephone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列设置唯一键，对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DepartmentName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列创建唯一索引。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TABLE IF EXISTS department;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department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DepartmentID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CHAR(2) PRIMARY KEY,              # 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设置主键约束</a:t>
            </a:r>
          </a:p>
          <a:p>
            <a:pPr lvl="1"/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DepartmentName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VARCHAR(10),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Telephone CHAR(20) UNIQUE,                           # 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设置唯一约束</a:t>
            </a:r>
          </a:p>
          <a:p>
            <a:pPr lvl="1"/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UNIQUE INDEX name (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DepartmentName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      # 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创建唯一索引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创建索引</a:t>
            </a:r>
          </a:p>
        </p:txBody>
      </p:sp>
    </p:spTree>
    <p:extLst>
      <p:ext uri="{BB962C8B-B14F-4D97-AF65-F5344CB8AC3E}">
        <p14:creationId xmlns:p14="http://schemas.microsoft.com/office/powerpoint/2010/main" val="1468826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60375" y="1306255"/>
            <a:ext cx="106571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6-11】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teacher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表中，给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TeacherID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列添加主键约束。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 teacher ADD PRIMARY KEY (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TeacherID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创建索引</a:t>
            </a:r>
          </a:p>
        </p:txBody>
      </p:sp>
      <p:pic>
        <p:nvPicPr>
          <p:cNvPr id="1126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5575" y="3098204"/>
            <a:ext cx="13199420" cy="2677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9786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50636" y="1262485"/>
            <a:ext cx="10657184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6-12】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重新创建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teacher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表，设置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TeachertID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列为主键约束，设置外键约束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FK_teacher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，通过外键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DepartmentID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列与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department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表建立外键关系。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TABLE IF EXISTS teacher;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teacher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TeacherID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CHAR(6),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TeacherName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CHAR(20),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Age INT,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DepartmentID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CHAR(2),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CONSTRAINT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PK_teacher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PRIMARY KEY (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TeacherID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          </a:t>
            </a:r>
            <a:endParaRPr lang="zh-CN" altLang="en-US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CONSTRAINT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FK_teacher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FOREIGN KEY (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DepartmentID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REFERENCES department (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DepartmentID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创建索引</a:t>
            </a:r>
          </a:p>
        </p:txBody>
      </p:sp>
    </p:spTree>
    <p:extLst>
      <p:ext uri="{BB962C8B-B14F-4D97-AF65-F5344CB8AC3E}">
        <p14:creationId xmlns:p14="http://schemas.microsoft.com/office/powerpoint/2010/main" val="1843770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60375" y="1306255"/>
            <a:ext cx="1065718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INDEX FROM teacher;</a:t>
            </a: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创建索引</a:t>
            </a:r>
          </a:p>
        </p:txBody>
      </p:sp>
      <p:pic>
        <p:nvPicPr>
          <p:cNvPr id="1229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6574" y="2031388"/>
            <a:ext cx="11054353" cy="1614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9994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03935" y="1341562"/>
            <a:ext cx="1139547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6.4.1  EXPLAIN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语句的使用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EXPLAIN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（执行计划）语句可以模拟优化器来执行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语句，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EXPLAIN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语句的输出结果能够让程序员了解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优化器是如何执行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语句的，从而知道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是如何处理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语句的。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EXPLAIN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语句的语法</a:t>
            </a: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EXPLAIN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SQL_statement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6.4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使用索引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28E312D-2B3D-E7B5-D43A-A6BE8B9F216A}"/>
              </a:ext>
            </a:extLst>
          </p:cNvPr>
          <p:cNvSpPr txBox="1"/>
          <p:nvPr/>
        </p:nvSpPr>
        <p:spPr>
          <a:xfrm>
            <a:off x="303935" y="4462611"/>
            <a:ext cx="1129828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/>
              <a:t>通过</a:t>
            </a:r>
            <a:r>
              <a:rPr kumimoji="1" lang="en-US" altLang="zh-CN" sz="2400" dirty="0"/>
              <a:t>EXPLAIN+SQL</a:t>
            </a:r>
            <a:r>
              <a:rPr kumimoji="1" lang="zh-CN" altLang="en-US" sz="2400" dirty="0"/>
              <a:t>语句可以知道如下内容：</a:t>
            </a:r>
            <a:endParaRPr kumimoji="1" lang="en-US" altLang="zh-CN" sz="2400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2400" dirty="0">
                <a:solidFill>
                  <a:srgbClr val="FF0000"/>
                </a:solidFill>
              </a:rPr>
              <a:t>表的读取顺序（对应</a:t>
            </a:r>
            <a:r>
              <a:rPr kumimoji="1" lang="en-US" altLang="zh-CN" sz="2400" dirty="0">
                <a:solidFill>
                  <a:srgbClr val="FF0000"/>
                </a:solidFill>
              </a:rPr>
              <a:t>ID</a:t>
            </a:r>
            <a:r>
              <a:rPr kumimoji="1" lang="zh-CN" altLang="en-US" sz="2400" dirty="0">
                <a:solidFill>
                  <a:srgbClr val="FF0000"/>
                </a:solidFill>
              </a:rPr>
              <a:t>）</a:t>
            </a:r>
            <a:r>
              <a:rPr kumimoji="1" lang="zh-CN" altLang="en-US" sz="2400" dirty="0"/>
              <a:t>；</a:t>
            </a:r>
            <a:r>
              <a:rPr kumimoji="1" lang="en-US" altLang="zh-CN" sz="2400" dirty="0"/>
              <a:t>2.</a:t>
            </a:r>
            <a:r>
              <a:rPr kumimoji="1" lang="zh-CN" altLang="en-US" sz="2400" dirty="0"/>
              <a:t>数据读取操作的操作类型（对应</a:t>
            </a:r>
            <a:r>
              <a:rPr kumimoji="1" lang="en-US" altLang="zh-CN" sz="2400" dirty="0" err="1"/>
              <a:t>select_type</a:t>
            </a:r>
            <a:r>
              <a:rPr kumimoji="1" lang="zh-CN" altLang="en-US" sz="2400" dirty="0"/>
              <a:t>）</a:t>
            </a:r>
            <a:r>
              <a:rPr kumimoji="1" lang="en-US" altLang="zh-CN" sz="2400" dirty="0"/>
              <a:t>;</a:t>
            </a:r>
          </a:p>
          <a:p>
            <a:r>
              <a:rPr kumimoji="1" lang="en-US" altLang="zh-CN" sz="2400" dirty="0">
                <a:solidFill>
                  <a:srgbClr val="FF0000"/>
                </a:solidFill>
              </a:rPr>
              <a:t>3.</a:t>
            </a:r>
            <a:r>
              <a:rPr kumimoji="1" lang="zh-CN" altLang="en-US" sz="2400" dirty="0">
                <a:solidFill>
                  <a:srgbClr val="FF0000"/>
                </a:solidFill>
              </a:rPr>
              <a:t> 对表访问的方式（</a:t>
            </a:r>
            <a:r>
              <a:rPr kumimoji="1" lang="en-US" altLang="zh-CN" sz="2400" dirty="0">
                <a:solidFill>
                  <a:srgbClr val="FF0000"/>
                </a:solidFill>
              </a:rPr>
              <a:t>type); </a:t>
            </a:r>
            <a:r>
              <a:rPr kumimoji="1" lang="en-US" altLang="zh-CN" sz="2400" dirty="0"/>
              <a:t>4.</a:t>
            </a:r>
            <a:r>
              <a:rPr kumimoji="1" lang="zh-CN" altLang="en-US" sz="2400" dirty="0"/>
              <a:t>哪些索引可以使用（</a:t>
            </a:r>
            <a:r>
              <a:rPr kumimoji="1" lang="en-US" altLang="zh-CN" sz="2400" dirty="0" err="1"/>
              <a:t>possible_keys</a:t>
            </a:r>
            <a:r>
              <a:rPr kumimoji="1" lang="zh-CN" altLang="en-US" sz="2400" dirty="0"/>
              <a:t>）</a:t>
            </a:r>
            <a:r>
              <a:rPr kumimoji="1" lang="en-US" altLang="zh-CN" sz="2400" dirty="0"/>
              <a:t>;</a:t>
            </a:r>
          </a:p>
          <a:p>
            <a:r>
              <a:rPr kumimoji="1" lang="en-US" altLang="zh-CN" sz="2400" dirty="0"/>
              <a:t>5.</a:t>
            </a:r>
            <a:r>
              <a:rPr kumimoji="1" lang="zh-CN" altLang="en-US" sz="2400" dirty="0"/>
              <a:t>哪些索引被实际使用（</a:t>
            </a:r>
            <a:r>
              <a:rPr kumimoji="1" lang="en-US" altLang="zh-CN" sz="2400" dirty="0"/>
              <a:t>key</a:t>
            </a:r>
            <a:r>
              <a:rPr kumimoji="1" lang="zh-CN" altLang="en-US" sz="2400" dirty="0"/>
              <a:t>）</a:t>
            </a:r>
            <a:r>
              <a:rPr kumimoji="1" lang="en-US" altLang="zh-CN" sz="2400" dirty="0"/>
              <a:t>; 6.</a:t>
            </a:r>
            <a:r>
              <a:rPr kumimoji="1" lang="zh-CN" altLang="en-US" sz="2400" dirty="0"/>
              <a:t>表直接的引用（</a:t>
            </a:r>
            <a:r>
              <a:rPr kumimoji="1" lang="en-US" altLang="zh-CN" sz="2400" dirty="0"/>
              <a:t>ref</a:t>
            </a:r>
            <a:r>
              <a:rPr kumimoji="1" lang="zh-CN" altLang="en-US" sz="2400" dirty="0"/>
              <a:t>）</a:t>
            </a:r>
            <a:r>
              <a:rPr kumimoji="1" lang="en-US" altLang="zh-CN" sz="2400" dirty="0"/>
              <a:t>; </a:t>
            </a:r>
            <a:r>
              <a:rPr kumimoji="1" lang="en-US" altLang="zh-CN" sz="2400" dirty="0">
                <a:solidFill>
                  <a:srgbClr val="FF0000"/>
                </a:solidFill>
              </a:rPr>
              <a:t>7.</a:t>
            </a:r>
            <a:r>
              <a:rPr kumimoji="1" lang="zh-CN" altLang="en-US" sz="2400" dirty="0">
                <a:solidFill>
                  <a:srgbClr val="FF0000"/>
                </a:solidFill>
              </a:rPr>
              <a:t>估算出结果集行数</a:t>
            </a:r>
            <a:r>
              <a:rPr kumimoji="1" lang="en-US" altLang="zh-CN" sz="2400" dirty="0">
                <a:solidFill>
                  <a:srgbClr val="FF0000"/>
                </a:solidFill>
              </a:rPr>
              <a:t>(rows);</a:t>
            </a:r>
          </a:p>
          <a:p>
            <a:r>
              <a:rPr kumimoji="1" lang="en-US" altLang="zh-CN" sz="2400" dirty="0">
                <a:solidFill>
                  <a:srgbClr val="FF0000"/>
                </a:solidFill>
              </a:rPr>
              <a:t>9.</a:t>
            </a:r>
            <a:r>
              <a:rPr kumimoji="1" lang="zh-CN" altLang="en-US" sz="2400" dirty="0">
                <a:solidFill>
                  <a:srgbClr val="FF0000"/>
                </a:solidFill>
              </a:rPr>
              <a:t>执行查询的额外信息（</a:t>
            </a:r>
            <a:r>
              <a:rPr kumimoji="1" lang="en-US" altLang="zh-CN" sz="2400" dirty="0">
                <a:solidFill>
                  <a:srgbClr val="FF0000"/>
                </a:solidFill>
              </a:rPr>
              <a:t>Extra</a:t>
            </a:r>
            <a:r>
              <a:rPr kumimoji="1" lang="zh-CN" altLang="en-US" sz="2400" dirty="0">
                <a:solidFill>
                  <a:srgbClr val="FF0000"/>
                </a:solidFill>
              </a:rPr>
              <a:t>）</a:t>
            </a:r>
            <a:r>
              <a:rPr kumimoji="1" lang="en-US" altLang="zh-CN" sz="2400" dirty="0"/>
              <a:t>.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9897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6.4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使用索引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2C1AEB-411B-674F-C741-001F4EB4C502}"/>
              </a:ext>
            </a:extLst>
          </p:cNvPr>
          <p:cNvSpPr txBox="1"/>
          <p:nvPr/>
        </p:nvSpPr>
        <p:spPr>
          <a:xfrm>
            <a:off x="740229" y="1291771"/>
            <a:ext cx="940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Id:</a:t>
            </a:r>
            <a:r>
              <a:rPr kumimoji="1" lang="zh-CN" altLang="en-US" sz="2400" dirty="0"/>
              <a:t>值越大，优先级越高，越先被执行。</a:t>
            </a:r>
            <a:r>
              <a:rPr kumimoji="1" lang="en-US" altLang="zh-CN" sz="2400" dirty="0"/>
              <a:t>Id</a:t>
            </a:r>
            <a:r>
              <a:rPr kumimoji="1" lang="zh-CN" altLang="en-US" sz="2400" dirty="0"/>
              <a:t>相同，执行顺序由上至下。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6D752A-BDA8-777C-40E0-165E737AD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23" y="1753436"/>
            <a:ext cx="10259975" cy="532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51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97844" y="3225709"/>
            <a:ext cx="106571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6.1.2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表中数据的搜索方式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全表搜索方式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索引搜索方式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索引概述</a:t>
            </a: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42878" y="3633879"/>
            <a:ext cx="6192688" cy="2405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3EC2A57-354F-04EC-8505-16BCDAA04B61}"/>
              </a:ext>
            </a:extLst>
          </p:cNvPr>
          <p:cNvSpPr txBox="1"/>
          <p:nvPr/>
        </p:nvSpPr>
        <p:spPr>
          <a:xfrm>
            <a:off x="597844" y="1905165"/>
            <a:ext cx="112485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/>
              <a:t>索引（</a:t>
            </a:r>
            <a:r>
              <a:rPr kumimoji="1" lang="en-US" altLang="zh-CN" sz="2400" dirty="0"/>
              <a:t>Index</a:t>
            </a:r>
            <a:r>
              <a:rPr kumimoji="1" lang="zh-CN" altLang="en-US" sz="2400" dirty="0"/>
              <a:t>）是帮助</a:t>
            </a:r>
            <a:r>
              <a:rPr kumimoji="1" lang="en-US" altLang="zh-CN" sz="2400" dirty="0"/>
              <a:t>MYSQL</a:t>
            </a:r>
            <a:r>
              <a:rPr kumimoji="1" lang="zh-CN" altLang="en-US" sz="2400" dirty="0"/>
              <a:t>高效获取数据的数据结构。可以简单理解为</a:t>
            </a:r>
            <a:r>
              <a:rPr kumimoji="1" lang="zh-CN" altLang="en-US" sz="2400" dirty="0">
                <a:solidFill>
                  <a:srgbClr val="FF0000"/>
                </a:solidFill>
              </a:rPr>
              <a:t>排好序的</a:t>
            </a:r>
            <a:endParaRPr kumimoji="1" lang="en-US" altLang="zh-CN" sz="2400" dirty="0">
              <a:solidFill>
                <a:srgbClr val="FF0000"/>
              </a:solidFill>
            </a:endParaRPr>
          </a:p>
          <a:p>
            <a:r>
              <a:rPr kumimoji="1" lang="zh-CN" altLang="en-US" sz="2400" dirty="0">
                <a:solidFill>
                  <a:srgbClr val="FF0000"/>
                </a:solidFill>
              </a:rPr>
              <a:t>能够实现快速查找的数据结构</a:t>
            </a:r>
            <a:r>
              <a:rPr kumimoji="1" lang="zh-CN" altLang="en-US" sz="2400" dirty="0"/>
              <a:t>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D1E8F3D-AE74-D5FA-F87C-78D033BC4775}"/>
              </a:ext>
            </a:extLst>
          </p:cNvPr>
          <p:cNvSpPr txBox="1"/>
          <p:nvPr/>
        </p:nvSpPr>
        <p:spPr>
          <a:xfrm>
            <a:off x="406574" y="1213062"/>
            <a:ext cx="61042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6.1.1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索引的概念</a:t>
            </a:r>
          </a:p>
        </p:txBody>
      </p:sp>
    </p:spTree>
    <p:extLst>
      <p:ext uri="{BB962C8B-B14F-4D97-AF65-F5344CB8AC3E}">
        <p14:creationId xmlns:p14="http://schemas.microsoft.com/office/powerpoint/2010/main" val="1784843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6.4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使用索引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338F02D-A612-627E-6306-1817CBB93B9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2251" y="1228854"/>
            <a:ext cx="10899799" cy="521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150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60375" y="1306255"/>
            <a:ext cx="10657184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EXPLAIN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语句查看分析结果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6-14】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studentinfo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数据库中，创建一个新表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tb3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，表结构为：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列、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型、非空、主键、自动递增，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列、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VARCHAR(20)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型，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列、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型，在表的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列上建立普通索引；并添加几条记录。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studentinfo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tb3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ID INT NOT NULL PRIMARY KEY AUTO_INCREMENT,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Name VARCHAR(20),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Age INT,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INDEX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index_name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(Name ASC)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6.4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使用索引</a:t>
            </a:r>
          </a:p>
        </p:txBody>
      </p:sp>
    </p:spTree>
    <p:extLst>
      <p:ext uri="{BB962C8B-B14F-4D97-AF65-F5344CB8AC3E}">
        <p14:creationId xmlns:p14="http://schemas.microsoft.com/office/powerpoint/2010/main" val="2401184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60374" y="1306255"/>
            <a:ext cx="11251455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tb3 (Name, Age) VALUES ('Jack', 18),('Lily',19),('Tom', 17),('Tina',18),('Alina',18);</a:t>
            </a: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INDEX FROM tb3;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6.4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使用索引</a:t>
            </a:r>
          </a:p>
        </p:txBody>
      </p:sp>
      <p:pic>
        <p:nvPicPr>
          <p:cNvPr id="1536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2011" y="3645818"/>
            <a:ext cx="11700723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255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60375" y="1306255"/>
            <a:ext cx="1065718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EXPLAIN SELECT * FROM tb3 WHERE ID=3;</a:t>
            </a:r>
          </a:p>
          <a:p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6.4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使用索引</a:t>
            </a:r>
          </a:p>
        </p:txBody>
      </p:sp>
      <p:pic>
        <p:nvPicPr>
          <p:cNvPr id="1638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3" y="2637887"/>
            <a:ext cx="12399097" cy="1398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0961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60375" y="1306255"/>
            <a:ext cx="1065718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EXPLAIN SELECT * FROM tb3 WHERE Name='Lily';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6.4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使用索引</a:t>
            </a:r>
          </a:p>
        </p:txBody>
      </p:sp>
      <p:pic>
        <p:nvPicPr>
          <p:cNvPr id="16387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7194" y="3089822"/>
            <a:ext cx="11259839" cy="156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1082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60375" y="1958885"/>
            <a:ext cx="106571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EXPLAIN SELECT * FROM tb3 WHERE Age=19;</a:t>
            </a:r>
          </a:p>
          <a:p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6.4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使用索引</a:t>
            </a:r>
          </a:p>
        </p:txBody>
      </p:sp>
      <p:pic>
        <p:nvPicPr>
          <p:cNvPr id="1741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2135" y="2865335"/>
            <a:ext cx="11308520" cy="1265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5040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60374" y="1306255"/>
            <a:ext cx="1146747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6-15】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tb3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表的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列的前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个字节上创建降序排序。</a:t>
            </a: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 tb3 ADD INDEX index_name4 (name(4) DESC);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6.4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使用索引</a:t>
            </a:r>
          </a:p>
        </p:txBody>
      </p:sp>
      <p:pic>
        <p:nvPicPr>
          <p:cNvPr id="1843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2775" y="2917219"/>
            <a:ext cx="10937998" cy="1462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8251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78582" y="1845618"/>
            <a:ext cx="10657184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EXPLAIN SELECT * FROM tb3 WHERE Name='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abcdefg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';</a:t>
            </a:r>
          </a:p>
          <a:p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EXPLAIN SELECT * FROM tb3 WHERE Name='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6.4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使用索引</a:t>
            </a:r>
          </a:p>
        </p:txBody>
      </p:sp>
      <p:pic>
        <p:nvPicPr>
          <p:cNvPr id="1945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2775" y="2611132"/>
            <a:ext cx="11582948" cy="1250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9087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55575" y="1306255"/>
            <a:ext cx="12036426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6.4.2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指定使用的索引</a:t>
            </a:r>
          </a:p>
          <a:p>
            <a:endParaRPr lang="en-US" altLang="zh-CN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表达式列表 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TABLE [{USE|IGNORE|FORCE} INDEX (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key_list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)] WHERE 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6-16】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指定使用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index_name4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索引用于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查询。</a:t>
            </a: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tb3 USE INDEX (index_name4) WHERE Name='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abcdefg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';</a:t>
            </a: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EXPLAIN SELECT * FROM tb3 USE INDEX (index_name4) WHERE Name='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abcdefg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6.4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使用索引</a:t>
            </a:r>
          </a:p>
        </p:txBody>
      </p:sp>
      <p:pic>
        <p:nvPicPr>
          <p:cNvPr id="2048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2775" y="4556904"/>
            <a:ext cx="11227299" cy="1647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1727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60375" y="1306255"/>
            <a:ext cx="106571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INDEX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语句删除索引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INDEX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ON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6-17】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tb3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表中创建的索引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index_name4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INDEX index_name4 ON tb3;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6.5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删除索引</a:t>
            </a:r>
          </a:p>
        </p:txBody>
      </p:sp>
    </p:spTree>
    <p:extLst>
      <p:ext uri="{BB962C8B-B14F-4D97-AF65-F5344CB8AC3E}">
        <p14:creationId xmlns:p14="http://schemas.microsoft.com/office/powerpoint/2010/main" val="2791554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60375" y="1306255"/>
            <a:ext cx="1065718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6.1.3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索引的类型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按数据结构分类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树索引：多路搜索树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索引概述</a:t>
            </a:r>
          </a:p>
        </p:txBody>
      </p:sp>
    </p:spTree>
    <p:extLst>
      <p:ext uri="{BB962C8B-B14F-4D97-AF65-F5344CB8AC3E}">
        <p14:creationId xmlns:p14="http://schemas.microsoft.com/office/powerpoint/2010/main" val="3232621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60375" y="1306255"/>
            <a:ext cx="10657184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语句删除索引</a:t>
            </a:r>
          </a:p>
          <a:p>
            <a:endParaRPr lang="en-US" altLang="zh-CN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DROP INDEX | CONSTRAINT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</a:t>
            </a:r>
            <a:r>
              <a:rPr lang="az-Cyrl-AZ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ТАВ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az-Cyrl-AZ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Е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DR</a:t>
            </a:r>
            <a:r>
              <a:rPr lang="az-Cyrl-AZ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ОР Р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</a:t>
            </a:r>
            <a:r>
              <a:rPr lang="az-Cyrl-AZ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М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ARY </a:t>
            </a:r>
            <a:r>
              <a:rPr lang="az-Cyrl-AZ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К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EY;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6-18】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tb3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表中创建的主键索引。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 tb3 DROP PRIMARY KEY;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6.5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删除索引</a:t>
            </a:r>
          </a:p>
        </p:txBody>
      </p:sp>
    </p:spTree>
    <p:extLst>
      <p:ext uri="{BB962C8B-B14F-4D97-AF65-F5344CB8AC3E}">
        <p14:creationId xmlns:p14="http://schemas.microsoft.com/office/powerpoint/2010/main" val="3817396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51824" y="1126866"/>
            <a:ext cx="10657184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6-19】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tb5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表中创建的主键索引。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）创建一个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tb5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表，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语句如下：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tb5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ID INT NOT NULL PRIMARY KEY,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Name VARCHAR(20),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Age INT,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INDEX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index_name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(Name ASC)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6.5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删除索引</a:t>
            </a:r>
          </a:p>
        </p:txBody>
      </p:sp>
    </p:spTree>
    <p:extLst>
      <p:ext uri="{BB962C8B-B14F-4D97-AF65-F5344CB8AC3E}">
        <p14:creationId xmlns:p14="http://schemas.microsoft.com/office/powerpoint/2010/main" val="550105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62893" y="1542517"/>
            <a:ext cx="10657184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）使用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INDEX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查看该表的索引，显示如图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6-23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所示，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语句如下：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INDEX FROM tb5;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6.5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删除索引</a:t>
            </a:r>
          </a:p>
        </p:txBody>
      </p:sp>
      <p:pic>
        <p:nvPicPr>
          <p:cNvPr id="2150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0336" y="3213770"/>
            <a:ext cx="8398079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9472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08448" y="2133650"/>
            <a:ext cx="1065718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 tb5 DROP PRIMARY KEY;</a:t>
            </a: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6.5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删除索引</a:t>
            </a:r>
          </a:p>
        </p:txBody>
      </p:sp>
      <p:pic>
        <p:nvPicPr>
          <p:cNvPr id="2253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502" y="3350353"/>
            <a:ext cx="10364351" cy="1016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6817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60375" y="1306255"/>
            <a:ext cx="1065718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6-20】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表上的外键索引。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INDEX FROM student;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INDEX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FK_student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ON student;</a:t>
            </a: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INDEX FROM student;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6.5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删除索引</a:t>
            </a:r>
          </a:p>
        </p:txBody>
      </p:sp>
      <p:pic>
        <p:nvPicPr>
          <p:cNvPr id="2355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27592" y="2133650"/>
            <a:ext cx="7922750" cy="924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86655" y="5157986"/>
            <a:ext cx="8093062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2264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0" y="6534834"/>
            <a:ext cx="12190413" cy="323514"/>
          </a:xfrm>
          <a:prstGeom prst="rect">
            <a:avLst/>
          </a:prstGeom>
          <a:solidFill>
            <a:srgbClr val="0042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BA8DFE1D-FC62-4CF6-A08C-6DFAE72D0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9" y="504382"/>
            <a:ext cx="12190413" cy="15079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8702" y="3257899"/>
            <a:ext cx="100248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rgbClr val="39A3C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祝贺你学习完了枯燥的一章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790950" y="719727"/>
            <a:ext cx="51090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《MySQL</a:t>
            </a:r>
            <a:r>
              <a:rPr lang="zh-CN" altLang="en-US" sz="32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数据库应用教程</a:t>
            </a:r>
            <a:r>
              <a:rPr lang="en-US" altLang="zh-CN" sz="32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 </a:t>
            </a:r>
          </a:p>
          <a:p>
            <a:pPr algn="ctr"/>
            <a:r>
              <a:rPr lang="zh-CN" altLang="en-US" sz="32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刘瑞新主编 配套资源</a:t>
            </a:r>
          </a:p>
        </p:txBody>
      </p:sp>
    </p:spTree>
    <p:extLst>
      <p:ext uri="{BB962C8B-B14F-4D97-AF65-F5344CB8AC3E}">
        <p14:creationId xmlns:p14="http://schemas.microsoft.com/office/powerpoint/2010/main" val="4275144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60374" y="1306255"/>
            <a:ext cx="1139547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按逻辑区分类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）普通索引（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）：最基本的索引类型，不附加任何限制条件，允许         在定义索引的列中插入重复着和空值。创建普通索引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使用关键字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INDEX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）唯一（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UNIQUE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）索引：索引列值必须唯一，但可以是空值。创建唯一索引使用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UNIQUE INDEX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）主键（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PRIMARY KEY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）索引：一种特殊的唯一索引，不允许值重复或者值为空。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创建主键通常使用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PRIMARY KEY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，一般不使用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INDEX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语句创建索引。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）全文（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FULLTEXT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）索引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）空间（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SPATIAL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）索引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索引概述</a:t>
            </a:r>
          </a:p>
        </p:txBody>
      </p:sp>
    </p:spTree>
    <p:extLst>
      <p:ext uri="{BB962C8B-B14F-4D97-AF65-F5344CB8AC3E}">
        <p14:creationId xmlns:p14="http://schemas.microsoft.com/office/powerpoint/2010/main" val="3810717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40581" y="1721634"/>
            <a:ext cx="106571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按使用时分类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）单列索引：索引只包含表中的一列，一个表中可以建立多个单列索引。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）多列索引：也称组合索引和复合索引，用表的多个列共同组成一个索引。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只有查询条件中使用了这些列中的第一个列时，索引才会被使用，也就是最左前缀法则。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索引概述</a:t>
            </a:r>
          </a:p>
        </p:txBody>
      </p:sp>
    </p:spTree>
    <p:extLst>
      <p:ext uri="{BB962C8B-B14F-4D97-AF65-F5344CB8AC3E}">
        <p14:creationId xmlns:p14="http://schemas.microsoft.com/office/powerpoint/2010/main" val="3577101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50590" y="1413570"/>
            <a:ext cx="106571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使用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INDEX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语句查看表上建立的索引名、索引类型及相关参数，其语法格式为：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SHOW INDEX FROM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[FROM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];</a:t>
            </a:r>
          </a:p>
          <a:p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SHOW INDEX FROM [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.]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查看索引</a:t>
            </a:r>
          </a:p>
        </p:txBody>
      </p:sp>
    </p:spTree>
    <p:extLst>
      <p:ext uri="{BB962C8B-B14F-4D97-AF65-F5344CB8AC3E}">
        <p14:creationId xmlns:p14="http://schemas.microsoft.com/office/powerpoint/2010/main" val="3353361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92561" y="1179413"/>
            <a:ext cx="10657184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6-1】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studentinfo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数据库中，查看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selectcourse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表上建立的索引。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studentinfo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INDEX FROM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selectcourse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查看索引</a:t>
            </a: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4130" y="1889405"/>
            <a:ext cx="10195615" cy="4565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2783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60374" y="1358221"/>
            <a:ext cx="1161149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6.3.1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创建索引的语句</a:t>
            </a: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语句创建索引</a:t>
            </a:r>
          </a:p>
          <a:p>
            <a:endParaRPr lang="en-US" altLang="zh-CN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[TEMPORARY] TABLE [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.]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tb_name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column_name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data_type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列级完整性约束条件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]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[ …, ]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[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表级完整性约束条件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]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[CONSTRAINT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[UNIQUE|FULLTEXT] [INDEX] [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(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index_column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创建索引</a:t>
            </a:r>
          </a:p>
        </p:txBody>
      </p:sp>
    </p:spTree>
    <p:extLst>
      <p:ext uri="{BB962C8B-B14F-4D97-AF65-F5344CB8AC3E}">
        <p14:creationId xmlns:p14="http://schemas.microsoft.com/office/powerpoint/2010/main" val="3445552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6691</TotalTime>
  <Words>2442</Words>
  <Application>Microsoft Macintosh PowerPoint</Application>
  <PresentationFormat>自定义</PresentationFormat>
  <Paragraphs>385</Paragraphs>
  <Slides>45</Slides>
  <Notes>45</Notes>
  <HiddenSlides>8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2" baseType="lpstr">
      <vt:lpstr>方正姚体</vt:lpstr>
      <vt:lpstr>黑体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ChrIsh</dc:creator>
  <cp:lastModifiedBy>li wen</cp:lastModifiedBy>
  <cp:revision>533</cp:revision>
  <cp:lastPrinted>2020-03-17T02:29:23Z</cp:lastPrinted>
  <dcterms:created xsi:type="dcterms:W3CDTF">2014-10-15T02:21:11Z</dcterms:created>
  <dcterms:modified xsi:type="dcterms:W3CDTF">2024-04-15T07:20:58Z</dcterms:modified>
</cp:coreProperties>
</file>