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74"/>
  </p:notesMasterIdLst>
  <p:sldIdLst>
    <p:sldId id="1058" r:id="rId2"/>
    <p:sldId id="1006" r:id="rId3"/>
    <p:sldId id="1095" r:id="rId4"/>
    <p:sldId id="1210" r:id="rId5"/>
    <p:sldId id="1096" r:id="rId6"/>
    <p:sldId id="1097" r:id="rId7"/>
    <p:sldId id="1098" r:id="rId8"/>
    <p:sldId id="1099" r:id="rId9"/>
    <p:sldId id="1205" r:id="rId10"/>
    <p:sldId id="1213" r:id="rId11"/>
    <p:sldId id="1100" r:id="rId12"/>
    <p:sldId id="1102" r:id="rId13"/>
    <p:sldId id="1101" r:id="rId14"/>
    <p:sldId id="1104" r:id="rId15"/>
    <p:sldId id="1103" r:id="rId16"/>
    <p:sldId id="1105" r:id="rId17"/>
    <p:sldId id="1106" r:id="rId18"/>
    <p:sldId id="1107" r:id="rId19"/>
    <p:sldId id="1108" r:id="rId20"/>
    <p:sldId id="1109" r:id="rId21"/>
    <p:sldId id="1206" r:id="rId22"/>
    <p:sldId id="1110" r:id="rId23"/>
    <p:sldId id="1207" r:id="rId24"/>
    <p:sldId id="1116" r:id="rId25"/>
    <p:sldId id="1119" r:id="rId26"/>
    <p:sldId id="1121" r:id="rId27"/>
    <p:sldId id="1122" r:id="rId28"/>
    <p:sldId id="1124" r:id="rId29"/>
    <p:sldId id="1123" r:id="rId30"/>
    <p:sldId id="1126" r:id="rId31"/>
    <p:sldId id="1127" r:id="rId32"/>
    <p:sldId id="1129" r:id="rId33"/>
    <p:sldId id="1208" r:id="rId34"/>
    <p:sldId id="1130" r:id="rId35"/>
    <p:sldId id="1125" r:id="rId36"/>
    <p:sldId id="1131" r:id="rId37"/>
    <p:sldId id="1132" r:id="rId38"/>
    <p:sldId id="1133" r:id="rId39"/>
    <p:sldId id="1212" r:id="rId40"/>
    <p:sldId id="1134" r:id="rId41"/>
    <p:sldId id="1135" r:id="rId42"/>
    <p:sldId id="1136" r:id="rId43"/>
    <p:sldId id="1138" r:id="rId44"/>
    <p:sldId id="1139" r:id="rId45"/>
    <p:sldId id="1140" r:id="rId46"/>
    <p:sldId id="1141" r:id="rId47"/>
    <p:sldId id="1143" r:id="rId48"/>
    <p:sldId id="1144" r:id="rId49"/>
    <p:sldId id="1145" r:id="rId50"/>
    <p:sldId id="1146" r:id="rId51"/>
    <p:sldId id="1142" r:id="rId52"/>
    <p:sldId id="1147" r:id="rId53"/>
    <p:sldId id="1148" r:id="rId54"/>
    <p:sldId id="1149" r:id="rId55"/>
    <p:sldId id="1150" r:id="rId56"/>
    <p:sldId id="1151" r:id="rId57"/>
    <p:sldId id="1152" r:id="rId58"/>
    <p:sldId id="1153" r:id="rId59"/>
    <p:sldId id="1155" r:id="rId60"/>
    <p:sldId id="1154" r:id="rId61"/>
    <p:sldId id="1156" r:id="rId62"/>
    <p:sldId id="1157" r:id="rId63"/>
    <p:sldId id="1137" r:id="rId64"/>
    <p:sldId id="1158" r:id="rId65"/>
    <p:sldId id="1159" r:id="rId66"/>
    <p:sldId id="1160" r:id="rId67"/>
    <p:sldId id="1214" r:id="rId68"/>
    <p:sldId id="1215" r:id="rId69"/>
    <p:sldId id="1162" r:id="rId70"/>
    <p:sldId id="1163" r:id="rId71"/>
    <p:sldId id="1161" r:id="rId72"/>
    <p:sldId id="904" r:id="rId73"/>
  </p:sldIdLst>
  <p:sldSz cx="12190413" cy="6859588"/>
  <p:notesSz cx="6761163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54027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0805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6208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16109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701375" algn="l" defTabSz="108055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3241650" algn="l" defTabSz="108055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781925" algn="l" defTabSz="108055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4322200" algn="l" defTabSz="108055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9A3CD"/>
    <a:srgbClr val="EAEAEA"/>
    <a:srgbClr val="2277B8"/>
    <a:srgbClr val="008080"/>
    <a:srgbClr val="269D80"/>
    <a:srgbClr val="006600"/>
    <a:srgbClr val="6CAC00"/>
    <a:srgbClr val="352F2F"/>
    <a:srgbClr val="663300"/>
    <a:srgbClr val="1C2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833" autoAdjust="0"/>
    <p:restoredTop sz="95173" autoAdjust="0"/>
  </p:normalViewPr>
  <p:slideViewPr>
    <p:cSldViewPr>
      <p:cViewPr varScale="1">
        <p:scale>
          <a:sx n="70" d="100"/>
          <a:sy n="70" d="100"/>
        </p:scale>
        <p:origin x="192" y="816"/>
      </p:cViewPr>
      <p:guideLst>
        <p:guide orient="horz" pos="216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2F39A-D1EB-41DE-93A8-CE84C38D0783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9850" y="746125"/>
            <a:ext cx="6621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2703E-2DCE-4048-BA9D-68B989FA4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35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423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47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756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381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403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663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295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902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875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9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39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93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654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317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0015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215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4331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9610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96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540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0104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899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4264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05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3609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8559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63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7713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0895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0065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0718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9710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340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0311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143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3017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9348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2771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2000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2362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4831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5599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6705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084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0150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2782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630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789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8093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6731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01574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6261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1001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92614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282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06021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28738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0323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24810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11487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44922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8608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97306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49007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91636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872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94116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24131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87444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63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193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52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0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0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0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61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01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41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8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2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562CF-84C2-4DC5-9A09-652CDCC7B713}" type="datetimeFigureOut">
              <a:rPr lang="zh-CN" altLang="en-US"/>
              <a:pPr>
                <a:defRPr/>
              </a:pPr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D371F-6295-4F8C-86F4-4B7EA72236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12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 rtlCol="0">
            <a:normAutofit/>
          </a:bodyPr>
          <a:lstStyle>
            <a:lvl1pPr marL="0" indent="0">
              <a:buNone/>
              <a:defRPr sz="3700"/>
            </a:lvl1pPr>
            <a:lvl2pPr marL="540274" indent="0">
              <a:buNone/>
              <a:defRPr sz="3300"/>
            </a:lvl2pPr>
            <a:lvl3pPr marL="1080550" indent="0">
              <a:buNone/>
              <a:defRPr sz="2800"/>
            </a:lvl3pPr>
            <a:lvl4pPr marL="1620825" indent="0">
              <a:buNone/>
              <a:defRPr sz="2400"/>
            </a:lvl4pPr>
            <a:lvl5pPr marL="2161099" indent="0">
              <a:buNone/>
              <a:defRPr sz="2400"/>
            </a:lvl5pPr>
            <a:lvl6pPr marL="2701375" indent="0">
              <a:buNone/>
              <a:defRPr sz="2400"/>
            </a:lvl6pPr>
            <a:lvl7pPr marL="3241650" indent="0">
              <a:buNone/>
              <a:defRPr sz="2400"/>
            </a:lvl7pPr>
            <a:lvl8pPr marL="3781925" indent="0">
              <a:buNone/>
              <a:defRPr sz="2400"/>
            </a:lvl8pPr>
            <a:lvl9pPr marL="4322200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600"/>
            </a:lvl1pPr>
            <a:lvl2pPr marL="540274" indent="0">
              <a:buNone/>
              <a:defRPr sz="1500"/>
            </a:lvl2pPr>
            <a:lvl3pPr marL="1080550" indent="0">
              <a:buNone/>
              <a:defRPr sz="1200"/>
            </a:lvl3pPr>
            <a:lvl4pPr marL="1620825" indent="0">
              <a:buNone/>
              <a:defRPr sz="1100"/>
            </a:lvl4pPr>
            <a:lvl5pPr marL="2161099" indent="0">
              <a:buNone/>
              <a:defRPr sz="1100"/>
            </a:lvl5pPr>
            <a:lvl6pPr marL="2701375" indent="0">
              <a:buNone/>
              <a:defRPr sz="1100"/>
            </a:lvl6pPr>
            <a:lvl7pPr marL="3241650" indent="0">
              <a:buNone/>
              <a:defRPr sz="1100"/>
            </a:lvl7pPr>
            <a:lvl8pPr marL="3781925" indent="0">
              <a:buNone/>
              <a:defRPr sz="1100"/>
            </a:lvl8pPr>
            <a:lvl9pPr marL="4322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2D304-1B61-445C-8125-67B385A3BF8C}" type="datetimeFigureOut">
              <a:rPr lang="zh-CN" altLang="en-US"/>
              <a:pPr>
                <a:defRPr/>
              </a:pPr>
              <a:t>2024/5/6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F4EAD-00C8-4F1C-9612-725F977C20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526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B4482-745C-444A-B7A2-C5F796208378}" type="datetimeFigureOut">
              <a:rPr lang="zh-CN" altLang="en-US"/>
              <a:pPr>
                <a:defRPr/>
              </a:pPr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2ABAB-8F9D-4B44-B387-F2985D44B2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085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4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4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02D59-3269-4CF3-A995-124B870F16AE}" type="datetimeFigureOut">
              <a:rPr lang="zh-CN" altLang="en-US"/>
              <a:pPr>
                <a:defRPr/>
              </a:pPr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E906F-AF9F-45B5-A20E-91D3443842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191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340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DB806-C853-4A3E-BD7E-3BE65D30BF85}" type="datetimeFigureOut">
              <a:rPr lang="zh-CN" altLang="en-US"/>
              <a:pPr>
                <a:defRPr/>
              </a:pPr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0DF45-DA80-48EF-9BED-B825FE64EE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387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1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027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05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208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610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7013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416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819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322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6DF6E-6F28-40AE-8856-B4B11770D7DC}" type="datetimeFigureOut">
              <a:rPr lang="zh-CN" altLang="en-US"/>
              <a:pPr>
                <a:defRPr/>
              </a:pPr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3FC3E-C7EB-4A11-9545-390B97ADFF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100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3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3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F2D6D-C3FB-423E-AC11-943E9D7971B8}" type="datetimeFigureOut">
              <a:rPr lang="zh-CN" altLang="en-US"/>
              <a:pPr>
                <a:defRPr/>
              </a:pPr>
              <a:t>2024/5/6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8D8C7-B959-4711-80B0-2FEE46D892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476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70"/>
            <a:ext cx="5386216" cy="63991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0274" indent="0">
              <a:buNone/>
              <a:defRPr sz="2400" b="1"/>
            </a:lvl2pPr>
            <a:lvl3pPr marL="1080550" indent="0">
              <a:buNone/>
              <a:defRPr sz="2100" b="1"/>
            </a:lvl3pPr>
            <a:lvl4pPr marL="1620825" indent="0">
              <a:buNone/>
              <a:defRPr sz="1900" b="1"/>
            </a:lvl4pPr>
            <a:lvl5pPr marL="2161099" indent="0">
              <a:buNone/>
              <a:defRPr sz="1900" b="1"/>
            </a:lvl5pPr>
            <a:lvl6pPr marL="2701375" indent="0">
              <a:buNone/>
              <a:defRPr sz="1900" b="1"/>
            </a:lvl6pPr>
            <a:lvl7pPr marL="3241650" indent="0">
              <a:buNone/>
              <a:defRPr sz="1900" b="1"/>
            </a:lvl7pPr>
            <a:lvl8pPr marL="3781925" indent="0">
              <a:buNone/>
              <a:defRPr sz="1900" b="1"/>
            </a:lvl8pPr>
            <a:lvl9pPr marL="4322200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6" y="1535470"/>
            <a:ext cx="5388332" cy="63991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0274" indent="0">
              <a:buNone/>
              <a:defRPr sz="2400" b="1"/>
            </a:lvl2pPr>
            <a:lvl3pPr marL="1080550" indent="0">
              <a:buNone/>
              <a:defRPr sz="2100" b="1"/>
            </a:lvl3pPr>
            <a:lvl4pPr marL="1620825" indent="0">
              <a:buNone/>
              <a:defRPr sz="1900" b="1"/>
            </a:lvl4pPr>
            <a:lvl5pPr marL="2161099" indent="0">
              <a:buNone/>
              <a:defRPr sz="1900" b="1"/>
            </a:lvl5pPr>
            <a:lvl6pPr marL="2701375" indent="0">
              <a:buNone/>
              <a:defRPr sz="1900" b="1"/>
            </a:lvl6pPr>
            <a:lvl7pPr marL="3241650" indent="0">
              <a:buNone/>
              <a:defRPr sz="1900" b="1"/>
            </a:lvl7pPr>
            <a:lvl8pPr marL="3781925" indent="0">
              <a:buNone/>
              <a:defRPr sz="1900" b="1"/>
            </a:lvl8pPr>
            <a:lvl9pPr marL="4322200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6" y="2175378"/>
            <a:ext cx="5388332" cy="39522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294F0-8D4F-4292-864A-10B240A60BC8}" type="datetimeFigureOut">
              <a:rPr lang="zh-CN" altLang="en-US"/>
              <a:pPr>
                <a:defRPr/>
              </a:pPr>
              <a:t>2024/5/6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BD3D3-2F85-45A7-9CE8-5CBE41B74A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506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F52EA-E3C2-4B20-8C96-C16EE7C31C87}" type="datetimeFigureOut">
              <a:rPr lang="zh-CN" altLang="en-US"/>
              <a:pPr>
                <a:defRPr/>
              </a:pPr>
              <a:t>2024/5/6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1AAEC-1AB2-4FA3-B088-AC45550445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92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D33EE-5B92-4CD8-8982-F340FF25C829}" type="datetimeFigureOut">
              <a:rPr lang="zh-CN" altLang="en-US"/>
              <a:pPr>
                <a:defRPr/>
              </a:pPr>
              <a:t>2024/5/6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A3D1D-B255-4449-9BDF-42DFEE7B1D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101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D33EE-5B92-4CD8-8982-F340FF25C829}" type="datetimeFigureOut">
              <a:rPr lang="zh-CN" altLang="en-US"/>
              <a:pPr>
                <a:defRPr/>
              </a:pPr>
              <a:t>2024/5/6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A3D1D-B255-4449-9BDF-42DFEE7B1D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787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7" y="273114"/>
            <a:ext cx="4010562" cy="116232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4" y="273116"/>
            <a:ext cx="6814779" cy="5854469"/>
          </a:xfrm>
        </p:spPr>
        <p:txBody>
          <a:bodyPr/>
          <a:lstStyle>
            <a:lvl1pPr>
              <a:defRPr sz="3700"/>
            </a:lvl1pPr>
            <a:lvl2pPr>
              <a:defRPr sz="33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7" y="1435437"/>
            <a:ext cx="4010562" cy="4692149"/>
          </a:xfrm>
        </p:spPr>
        <p:txBody>
          <a:bodyPr/>
          <a:lstStyle>
            <a:lvl1pPr marL="0" indent="0">
              <a:buNone/>
              <a:defRPr sz="1600"/>
            </a:lvl1pPr>
            <a:lvl2pPr marL="540274" indent="0">
              <a:buNone/>
              <a:defRPr sz="1500"/>
            </a:lvl2pPr>
            <a:lvl3pPr marL="1080550" indent="0">
              <a:buNone/>
              <a:defRPr sz="1200"/>
            </a:lvl3pPr>
            <a:lvl4pPr marL="1620825" indent="0">
              <a:buNone/>
              <a:defRPr sz="1100"/>
            </a:lvl4pPr>
            <a:lvl5pPr marL="2161099" indent="0">
              <a:buNone/>
              <a:defRPr sz="1100"/>
            </a:lvl5pPr>
            <a:lvl6pPr marL="2701375" indent="0">
              <a:buNone/>
              <a:defRPr sz="1100"/>
            </a:lvl6pPr>
            <a:lvl7pPr marL="3241650" indent="0">
              <a:buNone/>
              <a:defRPr sz="1100"/>
            </a:lvl7pPr>
            <a:lvl8pPr marL="3781925" indent="0">
              <a:buNone/>
              <a:defRPr sz="1100"/>
            </a:lvl8pPr>
            <a:lvl9pPr marL="4322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F39C9-9B38-4976-AD9B-000088FF3339}" type="datetimeFigureOut">
              <a:rPr lang="zh-CN" altLang="en-US"/>
              <a:pPr>
                <a:defRPr/>
              </a:pPr>
              <a:t>2024/5/6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FE0C-EDA0-49F9-99E0-FC8F24E734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129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521" y="274702"/>
            <a:ext cx="10971372" cy="114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55" tIns="54028" rIns="108055" bIns="5402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521" y="1600570"/>
            <a:ext cx="10971372" cy="452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55" tIns="54028" rIns="108055" bIns="540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8055" tIns="54028" rIns="108055" bIns="54028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5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559B22-674E-4673-A0BA-A1202FF2D3F7}" type="datetimeFigureOut">
              <a:rPr lang="zh-CN" altLang="en-US"/>
              <a:pPr>
                <a:defRPr/>
              </a:pPr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vert="horz" lIns="108055" tIns="54028" rIns="108055" bIns="54028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8055" tIns="54028" rIns="108055" bIns="54028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5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3FCA13-DE7D-41AD-AF0C-3C4A1D8213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540274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08055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620825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161099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05206" indent="-405206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77947" indent="-337672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50688" indent="-270137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90962" indent="-270137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1238" indent="-270137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71512" indent="-270137" algn="l" defTabSz="10805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1787" indent="-270137" algn="l" defTabSz="10805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52063" indent="-270137" algn="l" defTabSz="10805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592337" indent="-270137" algn="l" defTabSz="10805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0274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550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20825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1099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01375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41650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81925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22200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780474"/>
            <a:ext cx="12190413" cy="319316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50000">
                <a:schemeClr val="accent1">
                  <a:lumMod val="75000"/>
                </a:schemeClr>
              </a:gs>
              <a:gs pos="100000">
                <a:srgbClr val="00B0F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6534834"/>
            <a:ext cx="12190413" cy="32351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5" name="TextBox 14"/>
          <p:cNvSpPr txBox="1"/>
          <p:nvPr/>
        </p:nvSpPr>
        <p:spPr>
          <a:xfrm>
            <a:off x="262558" y="1779894"/>
            <a:ext cx="11321331" cy="10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999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5999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5999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  编程基础和自定义函数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475832" y="269491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277B8"/>
                </a:solidFill>
              </a:rPr>
              <a:t>《MySQL</a:t>
            </a:r>
            <a:r>
              <a:rPr lang="zh-CN" altLang="en-US" sz="2400" b="1" dirty="0">
                <a:solidFill>
                  <a:srgbClr val="2277B8"/>
                </a:solidFill>
              </a:rPr>
              <a:t>数据库应用教程</a:t>
            </a:r>
            <a:r>
              <a:rPr lang="en-US" altLang="zh-CN" sz="2400" b="1" dirty="0">
                <a:solidFill>
                  <a:srgbClr val="2277B8"/>
                </a:solidFill>
              </a:rPr>
              <a:t>》</a:t>
            </a:r>
            <a:r>
              <a:rPr lang="zh-CN" altLang="en-US" sz="2400" b="1" dirty="0">
                <a:solidFill>
                  <a:srgbClr val="2277B8"/>
                </a:solidFill>
              </a:rPr>
              <a:t> 刘瑞新主编 配套资源</a:t>
            </a:r>
          </a:p>
        </p:txBody>
      </p:sp>
    </p:spTree>
    <p:extLst>
      <p:ext uri="{BB962C8B-B14F-4D97-AF65-F5344CB8AC3E}">
        <p14:creationId xmlns:p14="http://schemas.microsoft.com/office/powerpoint/2010/main" val="3346581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139547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8.1.4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变量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编程基础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82A54A8-627F-172D-0D6D-CF489C620114}"/>
              </a:ext>
            </a:extLst>
          </p:cNvPr>
          <p:cNvGrpSpPr/>
          <p:nvPr/>
        </p:nvGrpSpPr>
        <p:grpSpPr>
          <a:xfrm>
            <a:off x="3286894" y="1759667"/>
            <a:ext cx="5685841" cy="3362548"/>
            <a:chOff x="1198662" y="1383089"/>
            <a:chExt cx="5685841" cy="3362548"/>
          </a:xfrm>
        </p:grpSpPr>
        <p:sp>
          <p:nvSpPr>
            <p:cNvPr id="4" name="左大括号 3">
              <a:extLst>
                <a:ext uri="{FF2B5EF4-FFF2-40B4-BE49-F238E27FC236}">
                  <a16:creationId xmlns:a16="http://schemas.microsoft.com/office/drawing/2014/main" id="{3FE76662-0DB7-E98E-BB52-A11B5E908405}"/>
                </a:ext>
              </a:extLst>
            </p:cNvPr>
            <p:cNvSpPr/>
            <p:nvPr/>
          </p:nvSpPr>
          <p:spPr>
            <a:xfrm>
              <a:off x="1198662" y="2132459"/>
              <a:ext cx="720080" cy="189836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8C1859B-48FB-657A-B056-FB6B12D2CF78}"/>
                </a:ext>
              </a:extLst>
            </p:cNvPr>
            <p:cNvSpPr txBox="1"/>
            <p:nvPr/>
          </p:nvSpPr>
          <p:spPr>
            <a:xfrm>
              <a:off x="2190303" y="190441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系统变量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4F57B9D-FDFC-ED0B-A642-BA9AA3A1C71C}"/>
                </a:ext>
              </a:extLst>
            </p:cNvPr>
            <p:cNvSpPr txBox="1"/>
            <p:nvPr/>
          </p:nvSpPr>
          <p:spPr>
            <a:xfrm>
              <a:off x="1861227" y="3846700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用户自定义变量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F75CF73-DCA7-C41B-8F0A-7D385F1CDFB2}"/>
                </a:ext>
              </a:extLst>
            </p:cNvPr>
            <p:cNvSpPr txBox="1"/>
            <p:nvPr/>
          </p:nvSpPr>
          <p:spPr>
            <a:xfrm>
              <a:off x="5468731" y="138308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全局变量</a:t>
              </a:r>
            </a:p>
          </p:txBody>
        </p:sp>
        <p:sp>
          <p:nvSpPr>
            <p:cNvPr id="12" name="左大括号 11">
              <a:extLst>
                <a:ext uri="{FF2B5EF4-FFF2-40B4-BE49-F238E27FC236}">
                  <a16:creationId xmlns:a16="http://schemas.microsoft.com/office/drawing/2014/main" id="{0705D519-DD56-077D-78B6-4162F3316F95}"/>
                </a:ext>
              </a:extLst>
            </p:cNvPr>
            <p:cNvSpPr/>
            <p:nvPr/>
          </p:nvSpPr>
          <p:spPr>
            <a:xfrm>
              <a:off x="4829028" y="1670058"/>
              <a:ext cx="720080" cy="100811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BC0AE49-74E4-9978-1BB5-6E5CEEA1B043}"/>
                </a:ext>
              </a:extLst>
            </p:cNvPr>
            <p:cNvSpPr txBox="1"/>
            <p:nvPr/>
          </p:nvSpPr>
          <p:spPr>
            <a:xfrm>
              <a:off x="5387322" y="243231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会话变量</a:t>
              </a:r>
            </a:p>
          </p:txBody>
        </p:sp>
        <p:sp>
          <p:nvSpPr>
            <p:cNvPr id="14" name="左大括号 13">
              <a:extLst>
                <a:ext uri="{FF2B5EF4-FFF2-40B4-BE49-F238E27FC236}">
                  <a16:creationId xmlns:a16="http://schemas.microsoft.com/office/drawing/2014/main" id="{9E715175-ACE5-00AC-0B3C-C84D6DEB6781}"/>
                </a:ext>
              </a:extLst>
            </p:cNvPr>
            <p:cNvSpPr/>
            <p:nvPr/>
          </p:nvSpPr>
          <p:spPr>
            <a:xfrm>
              <a:off x="4062829" y="3588984"/>
              <a:ext cx="720080" cy="100811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08E5273-3541-7487-96F5-D2AE7784681E}"/>
                </a:ext>
              </a:extLst>
            </p:cNvPr>
            <p:cNvSpPr txBox="1"/>
            <p:nvPr/>
          </p:nvSpPr>
          <p:spPr>
            <a:xfrm>
              <a:off x="4742338" y="332722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用户变量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A7E4A86-B99A-8805-B44A-8764AE8ED351}"/>
                </a:ext>
              </a:extLst>
            </p:cNvPr>
            <p:cNvSpPr txBox="1"/>
            <p:nvPr/>
          </p:nvSpPr>
          <p:spPr>
            <a:xfrm>
              <a:off x="4734702" y="428397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局部变量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EC4675A0-E715-5AAE-C802-87116FBED342}"/>
              </a:ext>
            </a:extLst>
          </p:cNvPr>
          <p:cNvSpPr txBox="1"/>
          <p:nvPr/>
        </p:nvSpPr>
        <p:spPr>
          <a:xfrm>
            <a:off x="3949459" y="2895105"/>
            <a:ext cx="348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</a:rPr>
              <a:t>变量由系统提供，不是用户定义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7A4D37A-FD49-A892-A97C-8D89FC981A65}"/>
              </a:ext>
            </a:extLst>
          </p:cNvPr>
          <p:cNvSpPr txBox="1"/>
          <p:nvPr/>
        </p:nvSpPr>
        <p:spPr>
          <a:xfrm>
            <a:off x="8972735" y="1667333"/>
            <a:ext cx="3483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</a:rPr>
              <a:t>针对所有的会话（连接）有效，</a:t>
            </a:r>
            <a:endParaRPr kumimoji="1" lang="en-US" altLang="zh-CN" b="1" dirty="0">
              <a:solidFill>
                <a:srgbClr val="C00000"/>
              </a:solidFill>
            </a:endParaRPr>
          </a:p>
          <a:p>
            <a:r>
              <a:rPr kumimoji="1" lang="zh-CN" altLang="en-US" b="1" dirty="0">
                <a:solidFill>
                  <a:srgbClr val="C00000"/>
                </a:solidFill>
              </a:rPr>
              <a:t>但不能跨重启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4F6E2C5-FF92-91C9-D694-2D8043E2043E}"/>
              </a:ext>
            </a:extLst>
          </p:cNvPr>
          <p:cNvSpPr txBox="1"/>
          <p:nvPr/>
        </p:nvSpPr>
        <p:spPr>
          <a:xfrm>
            <a:off x="8763551" y="2895105"/>
            <a:ext cx="3248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</a:rPr>
              <a:t>仅仅针对于当前会话（连接）</a:t>
            </a:r>
            <a:endParaRPr kumimoji="1" lang="en-US" altLang="zh-CN" b="1" dirty="0">
              <a:solidFill>
                <a:srgbClr val="C00000"/>
              </a:solidFill>
            </a:endParaRPr>
          </a:p>
          <a:p>
            <a:r>
              <a:rPr kumimoji="1" lang="zh-CN" altLang="en-US" b="1" dirty="0">
                <a:solidFill>
                  <a:srgbClr val="C00000"/>
                </a:solidFill>
              </a:rPr>
              <a:t>有效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F3A5AB9-E441-CBAB-2F23-16D65C6BAE2C}"/>
              </a:ext>
            </a:extLst>
          </p:cNvPr>
          <p:cNvSpPr txBox="1"/>
          <p:nvPr/>
        </p:nvSpPr>
        <p:spPr>
          <a:xfrm>
            <a:off x="3446815" y="5042760"/>
            <a:ext cx="371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</a:rPr>
              <a:t>变量由用户定义，不是由系统提供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7472921-2935-C99E-FE81-EE242167DCF5}"/>
              </a:ext>
            </a:extLst>
          </p:cNvPr>
          <p:cNvSpPr txBox="1"/>
          <p:nvPr/>
        </p:nvSpPr>
        <p:spPr>
          <a:xfrm>
            <a:off x="8395636" y="3762180"/>
            <a:ext cx="3248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</a:rPr>
              <a:t>针对于当前会话（连接）有效，同于会话变量的作用域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04F82B3-D84F-433B-030C-B7EA61C6DF99}"/>
              </a:ext>
            </a:extLst>
          </p:cNvPr>
          <p:cNvSpPr txBox="1"/>
          <p:nvPr/>
        </p:nvSpPr>
        <p:spPr>
          <a:xfrm>
            <a:off x="8288010" y="4715463"/>
            <a:ext cx="324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</a:rPr>
              <a:t>仅仅在定义它的程序内部有效。</a:t>
            </a:r>
          </a:p>
        </p:txBody>
      </p:sp>
    </p:spTree>
    <p:extLst>
      <p:ext uri="{BB962C8B-B14F-4D97-AF65-F5344CB8AC3E}">
        <p14:creationId xmlns:p14="http://schemas.microsoft.com/office/powerpoint/2010/main" val="2542652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25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139547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系统变量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）第一种查看系统变量方式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语法格式为：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[GLOBAL | SESSION] VARIABLES [LIKE '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匹配模式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| WHERE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编程基础</a:t>
            </a:r>
          </a:p>
        </p:txBody>
      </p:sp>
    </p:spTree>
    <p:extLst>
      <p:ext uri="{BB962C8B-B14F-4D97-AF65-F5344CB8AC3E}">
        <p14:creationId xmlns:p14="http://schemas.microsoft.com/office/powerpoint/2010/main" val="762343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2559" y="1188004"/>
            <a:ext cx="11467479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8-4】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中所有的全局系统变量。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GLOBAL VARIABLES;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编程基础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8903" y="254572"/>
            <a:ext cx="7277258" cy="600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221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09634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8-5】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查看当前会话相关的所有会话变量以及全局变量。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SESSION VARIABLES;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8-6】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查看指定的变量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character_set_client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，该变量既是全局变量，又是会话变量。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查看该变量的会话变量：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SESSION VARIABLES LIKE '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character_set_client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';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查看该变量的全局变量：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GLOBAL VARIABLES LIKE '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character_set_client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编程基础</a:t>
            </a:r>
          </a:p>
        </p:txBody>
      </p:sp>
    </p:spTree>
    <p:extLst>
      <p:ext uri="{BB962C8B-B14F-4D97-AF65-F5344CB8AC3E}">
        <p14:creationId xmlns:p14="http://schemas.microsoft.com/office/powerpoint/2010/main" val="1621835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09634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8-7】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查看变量名以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character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开头的会话变量，即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采用的字符集。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SESSION VARIABLES LIKE 'character%';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编程基础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58702" y="2399773"/>
            <a:ext cx="269832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076756"/>
              </p:ext>
            </p:extLst>
          </p:nvPr>
        </p:nvGraphicFramePr>
        <p:xfrm>
          <a:off x="1369782" y="2811999"/>
          <a:ext cx="9452438" cy="3406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像" r:id="rId3" imgW="6106377" imgH="2209524" progId="Paint.Picture">
                  <p:embed/>
                </p:oleObj>
              </mc:Choice>
              <mc:Fallback>
                <p:oleObj name="BMP 图像" r:id="rId3" imgW="6106377" imgH="2209524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9782" y="2811999"/>
                        <a:ext cx="9452438" cy="34062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1709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139547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）第二种查询系统变量方式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@@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[GLOBAL.]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系统变量名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[, @@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[GLOBAL.]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系统变量名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, …];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8-8】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显示系统变量的值。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@@VERSION, @@HOSTNAME, CURRENT_USER, @@BASEDIR, @@DATADIR;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编程基础</a:t>
            </a: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3167" y="4432702"/>
            <a:ext cx="10725668" cy="110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84F79B4-BA06-E2CF-01FF-C863EC4359B1}"/>
              </a:ext>
            </a:extLst>
          </p:cNvPr>
          <p:cNvSpPr txBox="1"/>
          <p:nvPr/>
        </p:nvSpPr>
        <p:spPr>
          <a:xfrm>
            <a:off x="478585" y="5870754"/>
            <a:ext cx="11780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</a:rPr>
              <a:t>在调用某些特定的全局变量时需要省略</a:t>
            </a:r>
            <a:r>
              <a:rPr kumimoji="1" lang="en-US" altLang="zh-CN" sz="2400" b="1" dirty="0">
                <a:solidFill>
                  <a:srgbClr val="C00000"/>
                </a:solidFill>
              </a:rPr>
              <a:t>@@</a:t>
            </a:r>
            <a:r>
              <a:rPr kumimoji="1" lang="zh-CN" altLang="en-US" sz="2400" b="1" dirty="0">
                <a:solidFill>
                  <a:srgbClr val="C00000"/>
                </a:solidFill>
              </a:rPr>
              <a:t>，如系统日期、系统时间、当前用户等。</a:t>
            </a:r>
          </a:p>
        </p:txBody>
      </p:sp>
    </p:spTree>
    <p:extLst>
      <p:ext uri="{BB962C8B-B14F-4D97-AF65-F5344CB8AC3E}">
        <p14:creationId xmlns:p14="http://schemas.microsoft.com/office/powerpoint/2010/main" val="3073647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09634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8-9】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显示系统变量当前日期、时间、时间戳。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CURRENT_DATE, CURRENT_TIME, CURRENT_TIMESTAMP;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编程基础</a:t>
            </a:r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0630" y="2679734"/>
            <a:ext cx="7129116" cy="1351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015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096342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）设置系统变量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设置全局变量方法：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GLOBAL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系统变量名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@@ GLOBAL.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系统变量名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编程基础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8074EF-1938-1737-21BF-5DEB0A7D02A3}"/>
              </a:ext>
            </a:extLst>
          </p:cNvPr>
          <p:cNvSpPr txBox="1"/>
          <p:nvPr/>
        </p:nvSpPr>
        <p:spPr>
          <a:xfrm>
            <a:off x="898532" y="4023919"/>
            <a:ext cx="8475784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8-10】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显示和修改会话变量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sort_buffer_size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@@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sort_buffer_size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@@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sort_buffer_size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50000;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@@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sort_buffer_size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99CFB0-CDE6-0AC8-399D-1932846008E6}"/>
              </a:ext>
            </a:extLst>
          </p:cNvPr>
          <p:cNvSpPr txBox="1"/>
          <p:nvPr/>
        </p:nvSpPr>
        <p:spPr>
          <a:xfrm>
            <a:off x="6311230" y="1845840"/>
            <a:ext cx="4680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设置会话变量方法：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SESSION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会话变量名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@@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会话变量名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956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1395471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用户会话变量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）定义用户会话变量（以一个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开头）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）方法一：</a:t>
            </a:r>
          </a:p>
          <a:p>
            <a:endParaRPr lang="en-US" altLang="zh-CN" sz="2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@user_variable1[:]=expression1 [, @user_variable2[:]=expression2 ,…];</a:t>
            </a:r>
          </a:p>
          <a:p>
            <a:endParaRPr lang="en-US" altLang="zh-CN" sz="2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输出用户对话变量：</a:t>
            </a:r>
            <a:endParaRPr lang="en-US" altLang="zh-CN" sz="2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@user_variable1 [, @user_variable2, ...];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编程基础</a:t>
            </a:r>
          </a:p>
        </p:txBody>
      </p:sp>
    </p:spTree>
    <p:extLst>
      <p:ext uri="{BB962C8B-B14F-4D97-AF65-F5344CB8AC3E}">
        <p14:creationId xmlns:p14="http://schemas.microsoft.com/office/powerpoint/2010/main" val="1494703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0963423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da-DK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da-DK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8-11】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da-DK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数据库中，</a:t>
            </a:r>
            <a:r>
              <a:rPr lang="zh-CN" altLang="da-DK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创建用户会话变量</a:t>
            </a:r>
            <a:r>
              <a:rPr lang="da-DK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@user_name</a:t>
            </a:r>
            <a:r>
              <a:rPr lang="zh-CN" altLang="da-DK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da-DK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@age</a:t>
            </a:r>
            <a:r>
              <a:rPr lang="zh-CN" altLang="da-DK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，并为其赋值，然后使用</a:t>
            </a:r>
            <a:r>
              <a:rPr lang="da-DK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da-DK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语句输出变量的值。</a:t>
            </a:r>
          </a:p>
          <a:p>
            <a:endParaRPr lang="zh-CN" altLang="da-DK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da-DK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@user_name='Jack', @age=18;</a:t>
            </a:r>
          </a:p>
          <a:p>
            <a:pPr lvl="1"/>
            <a:r>
              <a:rPr lang="da-DK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@user_name, @age;</a:t>
            </a:r>
          </a:p>
          <a:p>
            <a:pPr lvl="1"/>
            <a:r>
              <a:rPr lang="da-DK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/>
            <a:endParaRPr lang="da-DK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da-DK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编程基础</a:t>
            </a:r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11230" y="2875773"/>
            <a:ext cx="4252112" cy="1660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3472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1755" y="2481"/>
            <a:ext cx="4556303" cy="6857107"/>
          </a:xfrm>
          <a:custGeom>
            <a:avLst/>
            <a:gdLst>
              <a:gd name="connsiteX0" fmla="*/ 0 w 4556896"/>
              <a:gd name="connsiteY0" fmla="*/ 0 h 6858000"/>
              <a:gd name="connsiteX1" fmla="*/ 1071144 w 4556896"/>
              <a:gd name="connsiteY1" fmla="*/ 0 h 6858000"/>
              <a:gd name="connsiteX2" fmla="*/ 2110154 w 4556896"/>
              <a:gd name="connsiteY2" fmla="*/ 0 h 6858000"/>
              <a:gd name="connsiteX3" fmla="*/ 4556896 w 4556896"/>
              <a:gd name="connsiteY3" fmla="*/ 0 h 6858000"/>
              <a:gd name="connsiteX4" fmla="*/ 3485752 w 4556896"/>
              <a:gd name="connsiteY4" fmla="*/ 6858000 h 6858000"/>
              <a:gd name="connsiteX5" fmla="*/ 2110154 w 4556896"/>
              <a:gd name="connsiteY5" fmla="*/ 6858000 h 6858000"/>
              <a:gd name="connsiteX6" fmla="*/ 0 w 455689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6896" h="6858000">
                <a:moveTo>
                  <a:pt x="0" y="0"/>
                </a:moveTo>
                <a:lnTo>
                  <a:pt x="1071144" y="0"/>
                </a:lnTo>
                <a:lnTo>
                  <a:pt x="2110154" y="0"/>
                </a:lnTo>
                <a:lnTo>
                  <a:pt x="4556896" y="0"/>
                </a:lnTo>
                <a:lnTo>
                  <a:pt x="3485752" y="6858000"/>
                </a:lnTo>
                <a:lnTo>
                  <a:pt x="21101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5001" y="792286"/>
            <a:ext cx="2533901" cy="76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10" name="直接连接符 9"/>
          <p:cNvCxnSpPr>
            <a:cxnSpLocks/>
          </p:cNvCxnSpPr>
          <p:nvPr/>
        </p:nvCxnSpPr>
        <p:spPr>
          <a:xfrm>
            <a:off x="696778" y="792285"/>
            <a:ext cx="156945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cxnSpLocks/>
          </p:cNvCxnSpPr>
          <p:nvPr/>
        </p:nvCxnSpPr>
        <p:spPr>
          <a:xfrm>
            <a:off x="696778" y="1552697"/>
            <a:ext cx="156945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AF76E348-435B-4DD9-B696-95733FBE56C0}"/>
              </a:ext>
            </a:extLst>
          </p:cNvPr>
          <p:cNvSpPr/>
          <p:nvPr/>
        </p:nvSpPr>
        <p:spPr>
          <a:xfrm>
            <a:off x="4295006" y="2133650"/>
            <a:ext cx="7272808" cy="34944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  编程基础和自定义函数</a:t>
            </a:r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8.1 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编程基础</a:t>
            </a:r>
          </a:p>
          <a:p>
            <a:pPr lvl="2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8.2 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运算符和表达式</a:t>
            </a:r>
          </a:p>
          <a:p>
            <a:pPr lvl="2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8.3 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系统函数</a:t>
            </a:r>
          </a:p>
          <a:p>
            <a:pPr lvl="2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8.4 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自定义函数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6496A5D-5204-E12A-7123-3A9DFBF96BF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074" y="1845618"/>
            <a:ext cx="3499754" cy="462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8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2558" y="1231630"/>
            <a:ext cx="118093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）方法二：</a:t>
            </a:r>
          </a:p>
          <a:p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@user_variable1:=expression1 [, @user_variable2:=expression2, …];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编程基础</a:t>
            </a:r>
          </a:p>
        </p:txBody>
      </p:sp>
    </p:spTree>
    <p:extLst>
      <p:ext uri="{BB962C8B-B14F-4D97-AF65-F5344CB8AC3E}">
        <p14:creationId xmlns:p14="http://schemas.microsoft.com/office/powerpoint/2010/main" val="1231893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6574" y="1165009"/>
            <a:ext cx="11323463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8-12】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创建用户会话变量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@aa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@bb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，分别用“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:=”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与“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=”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运算符，解释其区别。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@aa := 100;</a:t>
            </a:r>
          </a:p>
          <a:p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@aa;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@bb;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@bb = 100, @aa = 100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	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编程基础</a:t>
            </a:r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84452" y="1491929"/>
            <a:ext cx="3490874" cy="139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77586" y="2768365"/>
            <a:ext cx="2993684" cy="119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77586" y="4011447"/>
            <a:ext cx="2889878" cy="114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图片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76510" y="5234913"/>
            <a:ext cx="3408014" cy="1307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16B8C87-5880-B1DB-786A-E407EDA3C335}"/>
              </a:ext>
            </a:extLst>
          </p:cNvPr>
          <p:cNvSpPr txBox="1"/>
          <p:nvPr/>
        </p:nvSpPr>
        <p:spPr>
          <a:xfrm>
            <a:off x="7315909" y="5600699"/>
            <a:ext cx="4057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C00000"/>
                </a:solidFill>
              </a:rPr>
              <a:t>注意：这里的</a:t>
            </a:r>
            <a:r>
              <a:rPr kumimoji="1" lang="en-US" altLang="zh-CN" sz="2400" dirty="0">
                <a:solidFill>
                  <a:srgbClr val="C00000"/>
                </a:solidFill>
              </a:rPr>
              <a:t>=</a:t>
            </a:r>
            <a:r>
              <a:rPr kumimoji="1" lang="zh-CN" altLang="en-US" sz="2400" dirty="0">
                <a:solidFill>
                  <a:srgbClr val="C00000"/>
                </a:solidFill>
              </a:rPr>
              <a:t>是比较运算符</a:t>
            </a:r>
          </a:p>
        </p:txBody>
      </p:sp>
    </p:spTree>
    <p:extLst>
      <p:ext uri="{BB962C8B-B14F-4D97-AF65-F5344CB8AC3E}">
        <p14:creationId xmlns:p14="http://schemas.microsoft.com/office/powerpoint/2010/main" val="1434853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6574" y="1676808"/>
            <a:ext cx="113052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）方法三：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expression1 [, expression2, …] INTO @user_variable1 [, @user_variable2, …];</a:t>
            </a:r>
          </a:p>
          <a:p>
            <a:pPr indent="457200"/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编程基础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F9CE91-42C0-43FF-7A03-9F1618EAB67F}"/>
              </a:ext>
            </a:extLst>
          </p:cNvPr>
          <p:cNvSpPr txBox="1"/>
          <p:nvPr/>
        </p:nvSpPr>
        <p:spPr>
          <a:xfrm>
            <a:off x="610950" y="4296120"/>
            <a:ext cx="10649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C00000"/>
                </a:solidFill>
              </a:rPr>
              <a:t>方法二与方法三的区别在于，方法二会产生结果集，方法三不会产生结果集。</a:t>
            </a:r>
          </a:p>
        </p:txBody>
      </p:sp>
    </p:spTree>
    <p:extLst>
      <p:ext uri="{BB962C8B-B14F-4D97-AF65-F5344CB8AC3E}">
        <p14:creationId xmlns:p14="http://schemas.microsoft.com/office/powerpoint/2010/main" val="516856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09634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8-13】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创建用户会话变量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@xx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@name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并赋值，然后使用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语句输出该变量的值。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100, 'Jack' INTO @xx, @name;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@xx, @name;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编程基础</a:t>
            </a:r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638" y="3478902"/>
            <a:ext cx="2821329" cy="110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758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0963423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8-16】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把学号为“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202210010123”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的学生的所在班级保存到一个用户会话变量中，然后查询这个班级的所有学生名单。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@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='202210010123';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@ClassID=(SELECT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student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=@StudentID);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student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=@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编程基础</a:t>
            </a:r>
          </a:p>
        </p:txBody>
      </p:sp>
      <p:pic>
        <p:nvPicPr>
          <p:cNvPr id="1638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638" y="3934536"/>
            <a:ext cx="8322942" cy="1897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317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096342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8.1.5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单行注释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注释内容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注释内容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多行注释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注释内容</a:t>
            </a:r>
          </a:p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注释内容*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编程基础</a:t>
            </a:r>
          </a:p>
        </p:txBody>
      </p:sp>
    </p:spTree>
    <p:extLst>
      <p:ext uri="{BB962C8B-B14F-4D97-AF65-F5344CB8AC3E}">
        <p14:creationId xmlns:p14="http://schemas.microsoft.com/office/powerpoint/2010/main" val="1014102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7975" y="1161456"/>
            <a:ext cx="1096342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8.1.7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更改语句结束符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DELIMITER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DELIMITER [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结束符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][;]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8-18】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命令列界面或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8.0 Command Line Client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语句的结束符修改为“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$$”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，最后再恢复为默认的“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;”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语句的结束符修改为“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$$”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DELIMITER $$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class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ClassNum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 20$$</a:t>
            </a: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恢复为默认“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;”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DELIMITER 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class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ClassNum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 30;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编程基础</a:t>
            </a:r>
          </a:p>
        </p:txBody>
      </p:sp>
    </p:spTree>
    <p:extLst>
      <p:ext uri="{BB962C8B-B14F-4D97-AF65-F5344CB8AC3E}">
        <p14:creationId xmlns:p14="http://schemas.microsoft.com/office/powerpoint/2010/main" val="3409527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096342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8.2.1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表达式的概念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按照运算符的类型分类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）算术运算符和算术表达式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）字符运算符和字符表达式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）比较（关系）运算符和比较表达式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）逻辑运算符和逻辑表达式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）日期运算符和日期表达式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运算符和表达式</a:t>
            </a:r>
          </a:p>
        </p:txBody>
      </p:sp>
    </p:spTree>
    <p:extLst>
      <p:ext uri="{BB962C8B-B14F-4D97-AF65-F5344CB8AC3E}">
        <p14:creationId xmlns:p14="http://schemas.microsoft.com/office/powerpoint/2010/main" val="2479116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09634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8.2.2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算术运算符和算术表达式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运算符和表达式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42E37C3-4151-58A4-0FD9-27998BA8B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3506" y="1817889"/>
            <a:ext cx="13092687" cy="22761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5FE6666-9FB4-5FE9-288B-F14DED61B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6419" y="4348296"/>
            <a:ext cx="12863249" cy="202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28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09634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8.2.3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比较运算符和比较表达式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运算符和表达式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00E90E3-F3B3-09CB-16E2-B50D5C64A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26" y="1802734"/>
            <a:ext cx="11593287" cy="484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161149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8.1.1  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语言概述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）数据定义语言（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Definition language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用于定义数据库和数据库的对象（表、视图、索引等），包括创建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、修改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、删除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等操作。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）数据操纵语言（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Manipulation Language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用于操纵数据库中对象的记录，包括查询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、添加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、修改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、删除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等操作。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）数据控制语言（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Control Language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用于对数据存放权限控制，包括授予权限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GRANT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、收回权限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REVOKE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编程基础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A72154-7055-133A-9100-CC1DBE632189}"/>
              </a:ext>
            </a:extLst>
          </p:cNvPr>
          <p:cNvSpPr txBox="1"/>
          <p:nvPr/>
        </p:nvSpPr>
        <p:spPr>
          <a:xfrm>
            <a:off x="279202" y="6075729"/>
            <a:ext cx="10968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为了用户编程的方便所增加了一些语言要素，包括常量、变量、运算符、表达式、函数等。</a:t>
            </a: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09363CFC-DB06-F6CE-635D-60DEE5A03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74" y="-144463"/>
            <a:ext cx="11089232" cy="6245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843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0963423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等于运算（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，用于比较两边的操作数是否相等）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）若有一个或两个操作数为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，则比较运算的结果为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）若两个操作数都是字符数，则按照字符串进行比较，不区分大小写。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）若两个操作数都是整数，则按照整数进行比较。若一个操作数是整数，另外一个是符点型，则都按符点数比较。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）若一个操作数为字符串，另一个操作数为数值，则自动将字符串转换为数值。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8-19】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使用相等（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）判断。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2=2, '2'=2, 3.0=3, 'Ab'='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(2+3)=(2*3), NULL=null, 0=NULL;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运算符和表达式</a:t>
            </a: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574" y="4245931"/>
            <a:ext cx="10945352" cy="162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6048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0963423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安全等于运算符（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&lt;=&gt;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具体语法规则为：当两个操作数均为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，则返回值为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；而当一个操作数为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，其返回值为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8-20】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&lt;=&gt;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进行相等的判断。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2&lt;=&gt;2, '2'&lt;=&gt;2, 3.0&lt;=&gt;3, 'Ab'&lt;=&gt;'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(2+3)&lt;=&gt;(2*3), NULL&lt;=&gt;null,0&lt;=&gt;NULL;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运算符和表达式</a:t>
            </a:r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93" y="4517188"/>
            <a:ext cx="12004626" cy="1418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048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5" y="1551796"/>
            <a:ext cx="11539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8.2.4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逻辑运算符和逻辑表达式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运算符和表达式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C1E320-3170-4E99-B932-29B1CB7C3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5603" y="2714101"/>
            <a:ext cx="13458378" cy="215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57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6575" y="1285351"/>
            <a:ext cx="11593288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或者！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具体语法规则为：当操作数为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（假）时，返回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；当操作数为非零值时，返回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；当操作数为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时，返回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需要注意的是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与！优先级不同，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优先级低于“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”，而！的优先级高于“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8-22】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进行逻辑判断。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NOT 1+2, ! 1+2, NOT -2+1, ! -2+1, NOT NULL, !NULL, NOT(1+2), !(1+2);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运算符和表达式</a:t>
            </a:r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2775" y="5102455"/>
            <a:ext cx="10489269" cy="1329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5978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5" y="1161456"/>
            <a:ext cx="10963423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AND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具体语法规则：当所有操作数都为非零值并且不为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时，返回值为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；当一个或多个操作数为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时，返回值为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；当操作数中有一个为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并且另一个操作数不为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时，返回值为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8-23】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使用与运算符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进行逻辑判断。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1 AND -1, 1 &amp;&amp; -1, 1 AND 0, 1 &amp;&amp; 0, 0 AND NULL, 1 AND NULL;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运算符和表达式</a:t>
            </a:r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7666" y="3592891"/>
            <a:ext cx="1010884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519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0963423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OR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||</a:t>
            </a: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具体语法规则：当两个操作数都为非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值时，如果有任意一个操作数为非零值，则返回值为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；当有一个操作数为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NULL,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如果另一个操作数为非零值，则返回值为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；假如两个操作数均为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，则返回值为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8-24】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使用或运算符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||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进行逻辑判断。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1 OR -1 OR 0, 1 OR 2, 1 OR NULL, 0 OR NULL, NULL OR NULL;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运算符和表达式</a:t>
            </a:r>
          </a:p>
        </p:txBody>
      </p:sp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4437" y="3861842"/>
            <a:ext cx="9601537" cy="1538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0812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0963423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ХOR</a:t>
            </a: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具体语法规则：当任意一个操作数为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时，返回值为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；对于非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的操作数，如果两个操作数都是非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值或者都是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值，则返回值为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；如果一个为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值，另外一个非为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值，返回值为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8-25】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使用异或运算符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XOR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进行逻辑判断。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1 XOR 1, 0 XOR 0, 1 XOR 0, 1 XOR NULL, 1 XOR 1 XOR 1;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运算符和表达式</a:t>
            </a:r>
          </a:p>
        </p:txBody>
      </p:sp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2945" y="5094073"/>
            <a:ext cx="8086192" cy="1351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597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09634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8.3.1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数学函数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系统函数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7BE73D-2528-83C6-EA9C-421C16C8A14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6654" y="449313"/>
            <a:ext cx="9101827" cy="654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53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5575" y="1285351"/>
            <a:ext cx="11844287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8-26】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数学函数的使用示例。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PI(), TRUNCATE(3.28,1), ROUND(32.127,2), RAND(),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SQRT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(16), FLOOR(-5.97);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系统函数</a:t>
            </a: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614" y="2500439"/>
            <a:ext cx="7300165" cy="8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367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5575" y="1285351"/>
            <a:ext cx="11844287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8-27】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使用随机函数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RAND()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对查询结果集随机排序。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school.student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ORDER BY RAND();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系统函数</a:t>
            </a:r>
          </a:p>
        </p:txBody>
      </p:sp>
    </p:spTree>
    <p:extLst>
      <p:ext uri="{BB962C8B-B14F-4D97-AF65-F5344CB8AC3E}">
        <p14:creationId xmlns:p14="http://schemas.microsoft.com/office/powerpoint/2010/main" val="1524262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09634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8.1.2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标识符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标识符用来命名一些对象，如数据库、表、列、变量等，以便在程序中的其他地方引用。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也就是说用来引用和识别特定对象的。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编程基础</a:t>
            </a:r>
          </a:p>
        </p:txBody>
      </p:sp>
    </p:spTree>
    <p:extLst>
      <p:ext uri="{BB962C8B-B14F-4D97-AF65-F5344CB8AC3E}">
        <p14:creationId xmlns:p14="http://schemas.microsoft.com/office/powerpoint/2010/main" val="1122497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15394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8-28】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二进制、十六进制函数的调用。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BIN(128), OCT(128), HEX(128);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系统函数</a:t>
            </a:r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638" y="2825325"/>
            <a:ext cx="3527083" cy="10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486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15394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8.3.2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字符串函数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系统函数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BA58F3-3746-CD4C-5BD5-11866362A59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670" y="322431"/>
            <a:ext cx="8869407" cy="680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87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153948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获取字符串的长度和字节数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CHAR_LENGTH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：返回字符串的字符数。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LENGTH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：根据当前的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字符集来获取字符串所占的字节数。在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utf8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字符集中，一个汉字占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8-29】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字符串函数使用示例。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CHAR_LENGTH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('MySQL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'), LENGTH('MySQL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系统函数</a:t>
            </a:r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638" y="4581922"/>
            <a:ext cx="8980829" cy="163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8418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06574" y="1272218"/>
            <a:ext cx="115394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比较两个字符串的大小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8-30】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比较两个字符串。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STRCMP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('ABC', 'ABB'),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STRCMP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('ABC', '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STRCMP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('ABC', 'ABD');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系统函数</a:t>
            </a:r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638" y="3040728"/>
            <a:ext cx="6642943" cy="107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954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15394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连接字符串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8-31】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个字符串连接成为一个字符串。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CONCAT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('ABC', '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abc123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'2022-05-01');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系统函数</a:t>
            </a:r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4646" y="3107313"/>
            <a:ext cx="4131246" cy="1271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197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1539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8.3.3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日期和时间函数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系统函数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49781E-D361-2903-1779-6C98A20014B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7956" y="1046267"/>
            <a:ext cx="9247924" cy="533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44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15394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时间转字符串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8-32】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时间转字符串示例。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DATE_FORMAT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(NOW(), '%Y-%m-%d %H:%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:%s');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系统函数</a:t>
            </a:r>
          </a:p>
        </p:txBody>
      </p:sp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2199" y="3116193"/>
            <a:ext cx="5112568" cy="120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535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15394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字符串转日期时间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8-33】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字符串转日期时间示例。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STR_TO_DATE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('2022-09-29 18:57:32', '%Y-%m-%d %H:%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:%s');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系统函数</a:t>
            </a:r>
          </a:p>
        </p:txBody>
      </p:sp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4646" y="2997746"/>
            <a:ext cx="5799466" cy="117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522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15394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字符串转时间戳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8-34】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把当前日期时间转时间戳示例，把字符串转时间戳示例。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UNIX_TIMESTAMP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(NOW()),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UNIX_TIMESTAMP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('2022-09-29');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系统函数</a:t>
            </a:r>
          </a:p>
        </p:txBody>
      </p:sp>
      <p:pic>
        <p:nvPicPr>
          <p:cNvPr id="1331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7642" y="2997746"/>
            <a:ext cx="6094688" cy="1160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117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15394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时间戳转字符串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8-35】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把时间戳转字符串示例。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FROM_UNIXTIME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(1664380800, '%Y-%m-%d');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系统函数</a:t>
            </a:r>
          </a:p>
        </p:txBody>
      </p:sp>
      <p:pic>
        <p:nvPicPr>
          <p:cNvPr id="1433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638" y="3066755"/>
            <a:ext cx="4571821" cy="125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696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1323463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8.1.3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字符串常量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8-1】SELECT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语句输出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个字符串。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'MySQL', 'I\'m a student.' AS Student, "I'm a student." st;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编程基础</a:t>
            </a: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14686" y="3864931"/>
            <a:ext cx="6899680" cy="167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2884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153948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获取当前服务器的时间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8-36】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获取服务器的当前日期、时间。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NOW(),LOCALTIME(),CURRENT_TIMESTAMP(),CURDATE(),CURTIME(),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YEAR(NOW());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系统函数</a:t>
            </a:r>
          </a:p>
        </p:txBody>
      </p:sp>
      <p:pic>
        <p:nvPicPr>
          <p:cNvPr id="1536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349" y="3532522"/>
            <a:ext cx="7369210" cy="866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22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153948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SLEEP()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延时函数</a:t>
            </a: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例如，执行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秒：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SLEEP(3);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8-37】SLEEP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函数能够放在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子句中，让每行记录都休眠指定的时间。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SLEEP(2),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student;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假设表中有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行记录，整个语句执行的时间为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2*8=16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秒。</a:t>
            </a: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如果过程中不允许有输出，可以采用如下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语句：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DECLARE delay INT DEFAULT 0; 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SLEEP(3) INTO delay;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系统函数</a:t>
            </a:r>
          </a:p>
        </p:txBody>
      </p:sp>
    </p:spTree>
    <p:extLst>
      <p:ext uri="{BB962C8B-B14F-4D97-AF65-F5344CB8AC3E}">
        <p14:creationId xmlns:p14="http://schemas.microsoft.com/office/powerpoint/2010/main" val="3255394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15394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8.3.4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数据类型转换函数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CAST()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CAST(value AS datatype)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8-38】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把数值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23.58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转换为字符串，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'25'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'12.893'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转换为数值，把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'2022-09-13'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转换为日期。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CAST(120 AS CHAR), CAST(23.58 AS CHAR(10)), CAST('25' AS FLOAT), CAST('12.893' AS DECIMAL(10,4)), CAST('2022-09-13' AS DATE);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系统函数</a:t>
            </a:r>
          </a:p>
        </p:txBody>
      </p:sp>
      <p:pic>
        <p:nvPicPr>
          <p:cNvPr id="1638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614" y="4676529"/>
            <a:ext cx="9029392" cy="89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889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153948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CONVERT()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CONVERT(value, type)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8-39】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把数值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23.58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转换为字符串，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'25'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'12.893'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转换为数值，把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'2022-09-13'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转换为日期。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CONVERT(21, CHAR), CONVERT(23.58, CHAR(10)), CONVERT('12.83', DECIMAL(10,3)), CONVERT('2022-09-13', DATE), CONVERT("13:32:56", TIME);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系统函数</a:t>
            </a:r>
          </a:p>
        </p:txBody>
      </p:sp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1736" y="4332339"/>
            <a:ext cx="10748529" cy="977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400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1539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8.3.5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系统信息函数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系统函数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3E96EA-B591-056D-DE9F-19737B22B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57" y="2417679"/>
            <a:ext cx="11843449" cy="278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85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15394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8-40】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系统信息函数应用示例。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VERSION(), @@VERSION,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CURRENT_USER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(), USER(),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SYSTEM_USER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(), DATABASE();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系统函数</a:t>
            </a:r>
          </a:p>
        </p:txBody>
      </p:sp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210" y="3224343"/>
            <a:ext cx="10463815" cy="128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868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1539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8.3.6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加密函数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系统函数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72563D-1237-1524-AD27-F11606132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686" y="2493690"/>
            <a:ext cx="9628497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82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15394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8-41】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加密解密函数应用示例。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AES_ENCRYPT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('123456','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OK12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AES_DECRYPT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AES_ENCRYPT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('123456','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OK12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'),'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OK12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系统函数</a:t>
            </a:r>
          </a:p>
        </p:txBody>
      </p:sp>
      <p:pic>
        <p:nvPicPr>
          <p:cNvPr id="1945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0869" y="3003867"/>
            <a:ext cx="10270263" cy="1478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956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1539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8.3.7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条件判断函数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系统函数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C560CF-C078-64AA-2758-2E848C8B6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702" y="2637706"/>
            <a:ext cx="8936258" cy="166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91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9703" y="1269554"/>
            <a:ext cx="115394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IF()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8-42】IF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函数示例。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@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score1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=90; SET @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score2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=55;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IF(@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score1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&gt;=60,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及格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不及格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'), IF(@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score2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&gt;=60,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及格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不及格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系统函数</a:t>
            </a:r>
          </a:p>
        </p:txBody>
      </p:sp>
      <p:pic>
        <p:nvPicPr>
          <p:cNvPr id="2048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638" y="3551779"/>
            <a:ext cx="7040809" cy="122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884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37573" y="1407994"/>
            <a:ext cx="11390281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数值常量</a:t>
            </a: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）整型常量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）实数常量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8-2】SELECT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输出数据常量。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20, +123, -21368, 1.356, -0.3, +12.356, 0.12E-3, +326E+5, -358E-21;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编程基础</a:t>
            </a: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4646" y="4693499"/>
            <a:ext cx="6511372" cy="856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053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153948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8-43】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表中查询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CourseID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位是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630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的课程成绩，当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Score&gt;=60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时显示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，否则显示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passed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Score, IF(Score&gt;=60, 'Pass', 'Not passed')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SUBSTR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CourseID,1,3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)='630';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系统函数</a:t>
            </a:r>
          </a:p>
        </p:txBody>
      </p:sp>
      <p:pic>
        <p:nvPicPr>
          <p:cNvPr id="2150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6654" y="3778222"/>
            <a:ext cx="4607471" cy="19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450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15394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IFNULL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8-44】IFNULL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函数示例。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@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score3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=60;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IFNULL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(@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score3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没有成绩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IFNULL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(@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score4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没有成绩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系统函数</a:t>
            </a:r>
          </a:p>
        </p:txBody>
      </p:sp>
      <p:pic>
        <p:nvPicPr>
          <p:cNvPr id="2253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638" y="3447054"/>
            <a:ext cx="6552548" cy="116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570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15394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CASE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WHEN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search_condition1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THEN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statement_list1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[WHEN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search_condition2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THEN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statement_list2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;]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…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[ELSE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statement_list3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;]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 [CASE];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系统函数</a:t>
            </a:r>
          </a:p>
        </p:txBody>
      </p:sp>
    </p:spTree>
    <p:extLst>
      <p:ext uri="{BB962C8B-B14F-4D97-AF65-F5344CB8AC3E}">
        <p14:creationId xmlns:p14="http://schemas.microsoft.com/office/powerpoint/2010/main" val="1902672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7975" y="1389040"/>
            <a:ext cx="1153948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8-45】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查询成绩表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，输出学号、课程编号、成绩和成绩等级。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AS 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AS 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课程号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CASE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WHEN Score&gt;=90 THEN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WHEN Score&gt;=80 THEN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良好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WHEN Score&gt;=70 THEN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中等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WHEN Score&gt;=60 THEN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及格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ELSE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不及格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END AS 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成绩等级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Score AS 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</a:t>
            </a:r>
          </a:p>
          <a:p>
            <a:pPr lvl="1"/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系统函数</a:t>
            </a:r>
          </a:p>
        </p:txBody>
      </p:sp>
      <p:pic>
        <p:nvPicPr>
          <p:cNvPr id="2355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737" t="60983" r="39351" b="6931"/>
          <a:stretch>
            <a:fillRect/>
          </a:stretch>
        </p:blipFill>
        <p:spPr bwMode="auto">
          <a:xfrm>
            <a:off x="6988372" y="2947508"/>
            <a:ext cx="4263217" cy="2354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5239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90550" y="1225945"/>
            <a:ext cx="11755511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8.4.1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自定义函数的概念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自定义函数是由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语句和过程式语句组成的完成特定功能的代码，并且可以被应用程序和其他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语句调用。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注：有且仅有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个返回值。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8.4.2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创建自定义函数</a:t>
            </a:r>
          </a:p>
          <a:p>
            <a:pPr indent="457200"/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自定义函数必须创建到某个数据库中，所以在先打开相应的数据库。创建自定义函数的基本语法格式为：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FUNCTION </a:t>
            </a:r>
            <a:r>
              <a:rPr lang="en-US" altLang="zh-CN" sz="22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func_name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([</a:t>
            </a:r>
            <a:r>
              <a:rPr lang="en-US" altLang="zh-CN" sz="22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parameter1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type1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, </a:t>
            </a:r>
            <a:r>
              <a:rPr lang="en-US" altLang="zh-CN" sz="22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parameter2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type2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…]])</a:t>
            </a:r>
          </a:p>
          <a:p>
            <a:pPr indent="457200"/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RETURNS type</a:t>
            </a:r>
          </a:p>
          <a:p>
            <a:pPr indent="457200"/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[characteristic …]</a:t>
            </a:r>
          </a:p>
          <a:p>
            <a:pPr indent="457200"/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pPr indent="457200"/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function_body_statements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indent="457200"/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values;</a:t>
            </a:r>
          </a:p>
          <a:p>
            <a:pPr indent="457200"/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END;</a:t>
            </a:r>
          </a:p>
          <a:p>
            <a:pPr indent="457200"/>
            <a:endParaRPr lang="en-US" altLang="zh-CN" sz="2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自定义函数</a:t>
            </a:r>
          </a:p>
        </p:txBody>
      </p:sp>
    </p:spTree>
    <p:extLst>
      <p:ext uri="{BB962C8B-B14F-4D97-AF65-F5344CB8AC3E}">
        <p14:creationId xmlns:p14="http://schemas.microsoft.com/office/powerpoint/2010/main" val="1459629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70670" y="1917626"/>
            <a:ext cx="1153948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characteristic</a:t>
            </a:r>
            <a:r>
              <a:rPr lang="zh-CN" altLang="en-US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是指定函数的特性参数：</a:t>
            </a:r>
            <a:endParaRPr lang="en-US" altLang="zh-CN" sz="2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LANGUAGE SQL | [ NOT] DETERMINISTIC | </a:t>
            </a:r>
          </a:p>
          <a:p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{CONTAINS SQL | NO SQL | READS SQL DATA | MODIFIES SQL DATA} |</a:t>
            </a:r>
          </a:p>
          <a:p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SECURITY {DEFINER | INVOKER} |</a:t>
            </a:r>
          </a:p>
          <a:p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COMMENT 'string'</a:t>
            </a:r>
          </a:p>
          <a:p>
            <a:endParaRPr lang="en-US" altLang="zh-CN" sz="2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自定义函数</a:t>
            </a:r>
          </a:p>
        </p:txBody>
      </p:sp>
    </p:spTree>
    <p:extLst>
      <p:ext uri="{BB962C8B-B14F-4D97-AF65-F5344CB8AC3E}">
        <p14:creationId xmlns:p14="http://schemas.microsoft.com/office/powerpoint/2010/main" val="319634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153948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8-46】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数据库中，创建计算长方形面积的函数，给定长、宽，返回面积。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FUNCTION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fu_rectangle_area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(length FLOAT, width FLOAT)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RETURNS FLOAT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DETERMINISTIC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length*width;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自定义函数</a:t>
            </a:r>
          </a:p>
        </p:txBody>
      </p:sp>
    </p:spTree>
    <p:extLst>
      <p:ext uri="{BB962C8B-B14F-4D97-AF65-F5344CB8AC3E}">
        <p14:creationId xmlns:p14="http://schemas.microsoft.com/office/powerpoint/2010/main" val="3292797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自定义函数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72AC28-E1A7-AFD1-FA54-A9F085755B02}"/>
              </a:ext>
            </a:extLst>
          </p:cNvPr>
          <p:cNvSpPr txBox="1"/>
          <p:nvPr/>
        </p:nvSpPr>
        <p:spPr>
          <a:xfrm>
            <a:off x="58862" y="1374109"/>
            <a:ext cx="610537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FUNCTION fu_rectangle_area(length FLOAT, width FLOAT)</a:t>
            </a:r>
          </a:p>
          <a:p>
            <a:pPr lvl="1"/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RETURNS FLOAT</a:t>
            </a:r>
          </a:p>
          <a:p>
            <a:pPr lvl="1"/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DETERMINISTIC</a:t>
            </a:r>
          </a:p>
          <a:p>
            <a:pPr lvl="1"/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DECLARE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 FLOAT; #定义一个局部变量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length*width into S;</a:t>
            </a:r>
          </a:p>
          <a:p>
            <a:pPr lvl="1"/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S;</a:t>
            </a:r>
          </a:p>
          <a:p>
            <a:pPr lvl="1"/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99200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自定义函数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C5B3AF-0465-F278-5C06-03492AC00D08}"/>
              </a:ext>
            </a:extLst>
          </p:cNvPr>
          <p:cNvSpPr txBox="1"/>
          <p:nvPr/>
        </p:nvSpPr>
        <p:spPr>
          <a:xfrm>
            <a:off x="2710830" y="1557586"/>
            <a:ext cx="610537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FUNCTION fu_rectangle_area(length FLOAT, width FLOAT)</a:t>
            </a:r>
          </a:p>
          <a:p>
            <a:pPr lvl="1"/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RETURNS FLOAT</a:t>
            </a:r>
          </a:p>
          <a:p>
            <a:pPr lvl="1"/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DETERMINISTIC</a:t>
            </a:r>
          </a:p>
          <a:p>
            <a:pPr lvl="1"/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@S=0; #定义用户变量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length*width into @S;</a:t>
            </a:r>
          </a:p>
          <a:p>
            <a:pPr lvl="1"/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@S;</a:t>
            </a:r>
          </a:p>
          <a:p>
            <a:pPr lvl="1"/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864483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153948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8-47】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数据库中，创建函数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fu_getStudentName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，给定学号，返回该学生的姓名。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FUNCTION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fu_getStudentName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CHAR(12))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RETURNS VARCHAR(20)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DETERMINISTIC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(SELECT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student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自定义函数</a:t>
            </a:r>
          </a:p>
        </p:txBody>
      </p:sp>
    </p:spTree>
    <p:extLst>
      <p:ext uri="{BB962C8B-B14F-4D97-AF65-F5344CB8AC3E}">
        <p14:creationId xmlns:p14="http://schemas.microsoft.com/office/powerpoint/2010/main" val="1705210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7975" y="1285351"/>
            <a:ext cx="1154787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日期时间常量</a:t>
            </a:r>
          </a:p>
          <a:p>
            <a:pPr indent="457200"/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'2022-09-23'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'2022/09/23'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'23.09.2022'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'09/23/2022'</a:t>
            </a:r>
          </a:p>
          <a:p>
            <a:pPr indent="457200"/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'September 23,2022'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'Sept 23,2022'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457200"/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'20220923'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"20220923"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457200"/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'18:46:08'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'03:56 PM'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457200"/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'2022-09-23 18:46:08'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'2022-09-23 08:01:03.420'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457200"/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'2022-09-32'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是错误的日期常量。</a:t>
            </a:r>
          </a:p>
          <a:p>
            <a:pPr indent="457200"/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编程基础</a:t>
            </a:r>
          </a:p>
        </p:txBody>
      </p:sp>
    </p:spTree>
    <p:extLst>
      <p:ext uri="{BB962C8B-B14F-4D97-AF65-F5344CB8AC3E}">
        <p14:creationId xmlns:p14="http://schemas.microsoft.com/office/powerpoint/2010/main" val="2981134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1539487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8.4.3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调用自定义函数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([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parameter1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[,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parameter2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,…]])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8-48】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数据库中，分别调用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fu_rectangle_area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函数和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fu_getStudentName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函数。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）计算长和宽分别为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的矩形面积，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语句和运行结果如下：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fu_rectangle_area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(20,30);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自定义函数</a:t>
            </a:r>
          </a:p>
        </p:txBody>
      </p:sp>
      <p:pic>
        <p:nvPicPr>
          <p:cNvPr id="2560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9452" y="2205658"/>
            <a:ext cx="5112568" cy="2051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95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7975" y="1079230"/>
            <a:ext cx="1153948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）调用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fu_getStudentName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函数，查询学号为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202260010306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的学生姓名。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fu_getStudentName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('202260010306');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da-DK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@ID='202260010306';</a:t>
            </a:r>
          </a:p>
          <a:p>
            <a:pPr lvl="1"/>
            <a:r>
              <a:rPr lang="da-DK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fu_getStudentName(@ID);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8.4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自定义函数</a:t>
            </a:r>
          </a:p>
        </p:txBody>
      </p:sp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622" y="2367282"/>
            <a:ext cx="4536504" cy="141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406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6534834"/>
            <a:ext cx="12190413" cy="32351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BA8DFE1D-FC62-4CF6-A08C-6DFAE72D0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9" y="504382"/>
            <a:ext cx="12190413" cy="15079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6934" y="3257899"/>
            <a:ext cx="79366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39A3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祝贺你完成了具有挑战的一章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790950" y="719727"/>
            <a:ext cx="5109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《MySQL</a:t>
            </a:r>
            <a:r>
              <a:rPr lang="zh-CN" altLang="en-US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数据库应用教程</a:t>
            </a:r>
            <a:r>
              <a:rPr lang="en-US" altLang="zh-CN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 </a:t>
            </a:r>
          </a:p>
          <a:p>
            <a:pPr algn="ctr"/>
            <a:r>
              <a:rPr lang="zh-CN" altLang="en-US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刘瑞新主编 配套资源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9008D43-6175-90C1-C82D-A1968C7E938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01602"/>
            <a:ext cx="3499754" cy="462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44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13954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布尔常量</a:t>
            </a:r>
          </a:p>
          <a:p>
            <a:pPr indent="457200"/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布尔值只包含两个值：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，在代码中，也可以用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，非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8-3】SELECT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语句输出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457200"/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457200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True, False, 10&gt;5, 10&lt;5, True OR False, 10&gt;5 AND False, 0 AND 13;</a:t>
            </a:r>
          </a:p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indent="457200"/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编程基础</a:t>
            </a: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61792" y="3766510"/>
            <a:ext cx="9592635" cy="1304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309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13954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NULL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值可适用于各种列的类型，它通常表示“未知”、“值不确定”、“没有值”等含义。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编程基础</a:t>
            </a:r>
          </a:p>
        </p:txBody>
      </p:sp>
    </p:spTree>
    <p:extLst>
      <p:ext uri="{BB962C8B-B14F-4D97-AF65-F5344CB8AC3E}">
        <p14:creationId xmlns:p14="http://schemas.microsoft.com/office/powerpoint/2010/main" val="454732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8897</TotalTime>
  <Words>3998</Words>
  <Application>Microsoft Macintosh PowerPoint</Application>
  <PresentationFormat>自定义</PresentationFormat>
  <Paragraphs>610</Paragraphs>
  <Slides>72</Slides>
  <Notes>72</Notes>
  <HiddenSlides>20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79" baseType="lpstr">
      <vt:lpstr>方正姚体</vt:lpstr>
      <vt:lpstr>黑体</vt:lpstr>
      <vt:lpstr>微软雅黑</vt:lpstr>
      <vt:lpstr>Arial</vt:lpstr>
      <vt:lpstr>Calibri</vt:lpstr>
      <vt:lpstr>Office 主题</vt:lpstr>
      <vt:lpstr>BMP 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ChrIsh</dc:creator>
  <cp:lastModifiedBy>li wen</cp:lastModifiedBy>
  <cp:revision>549</cp:revision>
  <cp:lastPrinted>2020-03-17T02:29:23Z</cp:lastPrinted>
  <dcterms:created xsi:type="dcterms:W3CDTF">2014-10-15T02:21:11Z</dcterms:created>
  <dcterms:modified xsi:type="dcterms:W3CDTF">2024-05-06T07:20:37Z</dcterms:modified>
</cp:coreProperties>
</file>