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5"/>
  </p:notesMasterIdLst>
  <p:sldIdLst>
    <p:sldId id="1213" r:id="rId2"/>
    <p:sldId id="1214" r:id="rId3"/>
    <p:sldId id="1215" r:id="rId4"/>
    <p:sldId id="1216" r:id="rId5"/>
    <p:sldId id="1217" r:id="rId6"/>
    <p:sldId id="1218" r:id="rId7"/>
    <p:sldId id="1219" r:id="rId8"/>
    <p:sldId id="1058" r:id="rId9"/>
    <p:sldId id="1006" r:id="rId10"/>
    <p:sldId id="1095" r:id="rId11"/>
    <p:sldId id="1147" r:id="rId12"/>
    <p:sldId id="1096" r:id="rId13"/>
    <p:sldId id="1097" r:id="rId14"/>
    <p:sldId id="1099" r:id="rId15"/>
    <p:sldId id="1100" r:id="rId16"/>
    <p:sldId id="1101" r:id="rId17"/>
    <p:sldId id="1141" r:id="rId18"/>
    <p:sldId id="1102" r:id="rId19"/>
    <p:sldId id="1139" r:id="rId20"/>
    <p:sldId id="1103" r:id="rId21"/>
    <p:sldId id="1104" r:id="rId22"/>
    <p:sldId id="1098" r:id="rId23"/>
    <p:sldId id="1105" r:id="rId24"/>
    <p:sldId id="1143" r:id="rId25"/>
    <p:sldId id="1106" r:id="rId26"/>
    <p:sldId id="1107" r:id="rId27"/>
    <p:sldId id="1108" r:id="rId28"/>
    <p:sldId id="1109" r:id="rId29"/>
    <p:sldId id="1148" r:id="rId30"/>
    <p:sldId id="1110" r:id="rId31"/>
    <p:sldId id="1111" r:id="rId32"/>
    <p:sldId id="1112" r:id="rId33"/>
    <p:sldId id="1113" r:id="rId34"/>
    <p:sldId id="1115" r:id="rId35"/>
    <p:sldId id="1116" r:id="rId36"/>
    <p:sldId id="1117" r:id="rId37"/>
    <p:sldId id="1118" r:id="rId38"/>
    <p:sldId id="1114" r:id="rId39"/>
    <p:sldId id="1119" r:id="rId40"/>
    <p:sldId id="1120" r:id="rId41"/>
    <p:sldId id="1145" r:id="rId42"/>
    <p:sldId id="1122" r:id="rId43"/>
    <p:sldId id="1146" r:id="rId44"/>
    <p:sldId id="1123" r:id="rId45"/>
    <p:sldId id="1125" r:id="rId46"/>
    <p:sldId id="1124" r:id="rId47"/>
    <p:sldId id="1126" r:id="rId48"/>
    <p:sldId id="1121" r:id="rId49"/>
    <p:sldId id="1127" r:id="rId50"/>
    <p:sldId id="1128" r:id="rId51"/>
    <p:sldId id="1140" r:id="rId52"/>
    <p:sldId id="1130" r:id="rId53"/>
    <p:sldId id="1132" r:id="rId54"/>
    <p:sldId id="1144" r:id="rId55"/>
    <p:sldId id="1131" r:id="rId56"/>
    <p:sldId id="1133" r:id="rId57"/>
    <p:sldId id="1134" r:id="rId58"/>
    <p:sldId id="1135" r:id="rId59"/>
    <p:sldId id="1129" r:id="rId60"/>
    <p:sldId id="1136" r:id="rId61"/>
    <p:sldId id="1137" r:id="rId62"/>
    <p:sldId id="1138" r:id="rId63"/>
    <p:sldId id="904" r:id="rId64"/>
  </p:sldIdLst>
  <p:sldSz cx="12190413" cy="6859588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0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05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208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6109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70137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24165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78192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32220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A3CD"/>
    <a:srgbClr val="EAEAEA"/>
    <a:srgbClr val="2277B8"/>
    <a:srgbClr val="008080"/>
    <a:srgbClr val="269D80"/>
    <a:srgbClr val="006600"/>
    <a:srgbClr val="6CAC00"/>
    <a:srgbClr val="352F2F"/>
    <a:srgbClr val="663300"/>
    <a:srgbClr val="1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84" autoAdjust="0"/>
    <p:restoredTop sz="95173" autoAdjust="0"/>
  </p:normalViewPr>
  <p:slideViewPr>
    <p:cSldViewPr>
      <p:cViewPr>
        <p:scale>
          <a:sx n="101" d="100"/>
          <a:sy n="101" d="100"/>
        </p:scale>
        <p:origin x="144" y="368"/>
      </p:cViewPr>
      <p:guideLst>
        <p:guide orient="horz" pos="21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2F39A-D1EB-41DE-93A8-CE84C38D0783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850" y="746125"/>
            <a:ext cx="6621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2703E-2DCE-4048-BA9D-68B989FA4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7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26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83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31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248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63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343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39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72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93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56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56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458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62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15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20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51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20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29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87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8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95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129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28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1888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0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84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502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605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73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9216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8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875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434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080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129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683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489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40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402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414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7462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1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4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50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3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901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42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488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481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955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936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782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10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54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445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368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3895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63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01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2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9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1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562CF-84C2-4DC5-9A09-652CDCC7B713}" type="datetimeFigureOut">
              <a:rPr lang="zh-CN" altLang="en-US"/>
              <a:pPr>
                <a:defRPr/>
              </a:pPr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D371F-6295-4F8C-86F4-4B7EA72236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 rtlCol="0">
            <a:normAutofit/>
          </a:bodyPr>
          <a:lstStyle>
            <a:lvl1pPr marL="0" indent="0">
              <a:buNone/>
              <a:defRPr sz="3700"/>
            </a:lvl1pPr>
            <a:lvl2pPr marL="540274" indent="0">
              <a:buNone/>
              <a:defRPr sz="3300"/>
            </a:lvl2pPr>
            <a:lvl3pPr marL="1080550" indent="0">
              <a:buNone/>
              <a:defRPr sz="2800"/>
            </a:lvl3pPr>
            <a:lvl4pPr marL="1620825" indent="0">
              <a:buNone/>
              <a:defRPr sz="2400"/>
            </a:lvl4pPr>
            <a:lvl5pPr marL="2161099" indent="0">
              <a:buNone/>
              <a:defRPr sz="2400"/>
            </a:lvl5pPr>
            <a:lvl6pPr marL="2701375" indent="0">
              <a:buNone/>
              <a:defRPr sz="2400"/>
            </a:lvl6pPr>
            <a:lvl7pPr marL="3241650" indent="0">
              <a:buNone/>
              <a:defRPr sz="2400"/>
            </a:lvl7pPr>
            <a:lvl8pPr marL="3781925" indent="0">
              <a:buNone/>
              <a:defRPr sz="2400"/>
            </a:lvl8pPr>
            <a:lvl9pPr marL="432220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2D304-1B61-445C-8125-67B385A3BF8C}" type="datetimeFigureOut">
              <a:rPr lang="zh-CN" altLang="en-US"/>
              <a:pPr>
                <a:defRPr/>
              </a:pPr>
              <a:t>2024/5/12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4EAD-00C8-4F1C-9612-725F977C20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2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B4482-745C-444A-B7A2-C5F796208378}" type="datetimeFigureOut">
              <a:rPr lang="zh-CN" altLang="en-US"/>
              <a:pPr>
                <a:defRPr/>
              </a:pPr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ABAB-8F9D-4B44-B387-F2985D44B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8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2D59-3269-4CF3-A995-124B870F16AE}" type="datetimeFigureOut">
              <a:rPr lang="zh-CN" altLang="en-US"/>
              <a:pPr>
                <a:defRPr/>
              </a:pPr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E906F-AF9F-45B5-A20E-91D3443842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91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34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DB806-C853-4A3E-BD7E-3BE65D30BF85}" type="datetimeFigureOut">
              <a:rPr lang="zh-CN" altLang="en-US"/>
              <a:pPr>
                <a:defRPr/>
              </a:pPr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DF45-DA80-48EF-9BED-B825FE64EE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8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02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05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08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610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01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41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81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22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DF6E-6F28-40AE-8856-B4B11770D7DC}" type="datetimeFigureOut">
              <a:rPr lang="zh-CN" altLang="en-US"/>
              <a:pPr>
                <a:defRPr/>
              </a:pPr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3FC3E-C7EB-4A11-9545-390B97ADFF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0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F2D6D-C3FB-423E-AC11-943E9D7971B8}" type="datetimeFigureOut">
              <a:rPr lang="zh-CN" altLang="en-US"/>
              <a:pPr>
                <a:defRPr/>
              </a:pPr>
              <a:t>2024/5/12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8D8C7-B959-4711-80B0-2FEE46D892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7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70"/>
            <a:ext cx="5388332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94F0-8D4F-4292-864A-10B240A60BC8}" type="datetimeFigureOut">
              <a:rPr lang="zh-CN" altLang="en-US"/>
              <a:pPr>
                <a:defRPr/>
              </a:pPr>
              <a:t>2024/5/12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BD3D3-2F85-45A7-9CE8-5CBE41B74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0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F52EA-E3C2-4B20-8C96-C16EE7C31C87}" type="datetimeFigureOut">
              <a:rPr lang="zh-CN" altLang="en-US"/>
              <a:pPr>
                <a:defRPr/>
              </a:pPr>
              <a:t>2024/5/12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1AAEC-1AB2-4FA3-B088-AC45550445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9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2024/5/12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0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2024/5/12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8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7" y="273114"/>
            <a:ext cx="4010562" cy="116232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7" y="1435437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39C9-9B38-4976-AD9B-000088FF3339}" type="datetimeFigureOut">
              <a:rPr lang="zh-CN" altLang="en-US"/>
              <a:pPr>
                <a:defRPr/>
              </a:pPr>
              <a:t>2024/5/12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FE0C-EDA0-49F9-99E0-FC8F24E734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2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521" y="1600570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559B22-674E-4673-A0BA-A1202FF2D3F7}" type="datetimeFigureOut">
              <a:rPr lang="zh-CN" altLang="en-US"/>
              <a:pPr>
                <a:defRPr/>
              </a:pPr>
              <a:t>2024/5/12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3FCA13-DE7D-41AD-AF0C-3C4A1D821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54027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08055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620825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161099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5206" indent="-405206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77947" indent="-337672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68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0962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123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1512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78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2063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33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0274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5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8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1099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137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16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19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2220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4" y="312738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3954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变量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复习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82A54A8-627F-172D-0D6D-CF489C620114}"/>
              </a:ext>
            </a:extLst>
          </p:cNvPr>
          <p:cNvGrpSpPr/>
          <p:nvPr/>
        </p:nvGrpSpPr>
        <p:grpSpPr>
          <a:xfrm>
            <a:off x="3286894" y="1759667"/>
            <a:ext cx="5685841" cy="3362548"/>
            <a:chOff x="1198662" y="1383089"/>
            <a:chExt cx="5685841" cy="3362548"/>
          </a:xfrm>
        </p:grpSpPr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3FE76662-0DB7-E98E-BB52-A11B5E908405}"/>
                </a:ext>
              </a:extLst>
            </p:cNvPr>
            <p:cNvSpPr/>
            <p:nvPr/>
          </p:nvSpPr>
          <p:spPr>
            <a:xfrm>
              <a:off x="1198662" y="2132459"/>
              <a:ext cx="720080" cy="18983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C1859B-48FB-657A-B056-FB6B12D2CF78}"/>
                </a:ext>
              </a:extLst>
            </p:cNvPr>
            <p:cNvSpPr txBox="1"/>
            <p:nvPr/>
          </p:nvSpPr>
          <p:spPr>
            <a:xfrm>
              <a:off x="2190303" y="190441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系统变量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4F57B9D-FDFC-ED0B-A642-BA9AA3A1C71C}"/>
                </a:ext>
              </a:extLst>
            </p:cNvPr>
            <p:cNvSpPr txBox="1"/>
            <p:nvPr/>
          </p:nvSpPr>
          <p:spPr>
            <a:xfrm>
              <a:off x="1861227" y="3846700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用户自定义变量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F75CF73-DCA7-C41B-8F0A-7D385F1CDFB2}"/>
                </a:ext>
              </a:extLst>
            </p:cNvPr>
            <p:cNvSpPr txBox="1"/>
            <p:nvPr/>
          </p:nvSpPr>
          <p:spPr>
            <a:xfrm>
              <a:off x="5468731" y="138308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全局变量</a:t>
              </a:r>
            </a:p>
          </p:txBody>
        </p:sp>
        <p:sp>
          <p:nvSpPr>
            <p:cNvPr id="12" name="左大括号 11">
              <a:extLst>
                <a:ext uri="{FF2B5EF4-FFF2-40B4-BE49-F238E27FC236}">
                  <a16:creationId xmlns:a16="http://schemas.microsoft.com/office/drawing/2014/main" id="{0705D519-DD56-077D-78B6-4162F3316F95}"/>
                </a:ext>
              </a:extLst>
            </p:cNvPr>
            <p:cNvSpPr/>
            <p:nvPr/>
          </p:nvSpPr>
          <p:spPr>
            <a:xfrm>
              <a:off x="4829028" y="1670058"/>
              <a:ext cx="720080" cy="10081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BC0AE49-74E4-9978-1BB5-6E5CEEA1B043}"/>
                </a:ext>
              </a:extLst>
            </p:cNvPr>
            <p:cNvSpPr txBox="1"/>
            <p:nvPr/>
          </p:nvSpPr>
          <p:spPr>
            <a:xfrm>
              <a:off x="5387322" y="243231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会话变量</a:t>
              </a:r>
            </a:p>
          </p:txBody>
        </p:sp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9E715175-ACE5-00AC-0B3C-C84D6DEB6781}"/>
                </a:ext>
              </a:extLst>
            </p:cNvPr>
            <p:cNvSpPr/>
            <p:nvPr/>
          </p:nvSpPr>
          <p:spPr>
            <a:xfrm>
              <a:off x="4062829" y="3588984"/>
              <a:ext cx="720080" cy="10081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8E5273-3541-7487-96F5-D2AE7784681E}"/>
                </a:ext>
              </a:extLst>
            </p:cNvPr>
            <p:cNvSpPr txBox="1"/>
            <p:nvPr/>
          </p:nvSpPr>
          <p:spPr>
            <a:xfrm>
              <a:off x="4742338" y="332722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用户变量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A7E4A86-B99A-8805-B44A-8764AE8ED351}"/>
                </a:ext>
              </a:extLst>
            </p:cNvPr>
            <p:cNvSpPr txBox="1"/>
            <p:nvPr/>
          </p:nvSpPr>
          <p:spPr>
            <a:xfrm>
              <a:off x="4734702" y="42839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C4675A0-E715-5AAE-C802-87116FBED342}"/>
              </a:ext>
            </a:extLst>
          </p:cNvPr>
          <p:cNvSpPr txBox="1"/>
          <p:nvPr/>
        </p:nvSpPr>
        <p:spPr>
          <a:xfrm>
            <a:off x="3949459" y="2895105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变量由系统提供，不是用户定义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7A4D37A-FD49-A892-A97C-8D89FC981A65}"/>
              </a:ext>
            </a:extLst>
          </p:cNvPr>
          <p:cNvSpPr txBox="1"/>
          <p:nvPr/>
        </p:nvSpPr>
        <p:spPr>
          <a:xfrm>
            <a:off x="8972735" y="1667333"/>
            <a:ext cx="348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针对所有的会话（连接）有效，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r>
              <a:rPr kumimoji="1" lang="zh-CN" altLang="en-US" b="1" dirty="0">
                <a:solidFill>
                  <a:srgbClr val="C00000"/>
                </a:solidFill>
              </a:rPr>
              <a:t>但不能跨重启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F6E2C5-FF92-91C9-D694-2D8043E2043E}"/>
              </a:ext>
            </a:extLst>
          </p:cNvPr>
          <p:cNvSpPr txBox="1"/>
          <p:nvPr/>
        </p:nvSpPr>
        <p:spPr>
          <a:xfrm>
            <a:off x="8763551" y="2895105"/>
            <a:ext cx="324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仅仅针对于当前会话（连接）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r>
              <a:rPr kumimoji="1" lang="zh-CN" altLang="en-US" b="1" dirty="0">
                <a:solidFill>
                  <a:srgbClr val="C00000"/>
                </a:solidFill>
              </a:rPr>
              <a:t>有效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3A5AB9-E441-CBAB-2F23-16D65C6BAE2C}"/>
              </a:ext>
            </a:extLst>
          </p:cNvPr>
          <p:cNvSpPr txBox="1"/>
          <p:nvPr/>
        </p:nvSpPr>
        <p:spPr>
          <a:xfrm>
            <a:off x="3446815" y="5042760"/>
            <a:ext cx="371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变量由用户定义，不是由系统提供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472921-2935-C99E-FE81-EE242167DCF5}"/>
              </a:ext>
            </a:extLst>
          </p:cNvPr>
          <p:cNvSpPr txBox="1"/>
          <p:nvPr/>
        </p:nvSpPr>
        <p:spPr>
          <a:xfrm>
            <a:off x="8395636" y="3762180"/>
            <a:ext cx="3248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针对于当前会话（连接）有效，同于会话变量的作用域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04F82B3-D84F-433B-030C-B7EA61C6DF99}"/>
              </a:ext>
            </a:extLst>
          </p:cNvPr>
          <p:cNvSpPr txBox="1"/>
          <p:nvPr/>
        </p:nvSpPr>
        <p:spPr>
          <a:xfrm>
            <a:off x="8288010" y="4715463"/>
            <a:ext cx="324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仅仅在定义它的程序内部有效。</a:t>
            </a:r>
          </a:p>
        </p:txBody>
      </p:sp>
    </p:spTree>
    <p:extLst>
      <p:ext uri="{BB962C8B-B14F-4D97-AF65-F5344CB8AC3E}">
        <p14:creationId xmlns:p14="http://schemas.microsoft.com/office/powerpoint/2010/main" val="254265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存储过程的概念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存储过程（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Stored Procedure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）是一组为了完成特定功能的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语句集，经编译后存储在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服务器的数据库中，通过指定存储过程名并给定参数来调用执行它。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254CE0-10AA-5D5F-A4CF-52CB98EF7421}"/>
              </a:ext>
            </a:extLst>
          </p:cNvPr>
          <p:cNvSpPr txBox="1"/>
          <p:nvPr/>
        </p:nvSpPr>
        <p:spPr>
          <a:xfrm>
            <a:off x="738807" y="3945978"/>
            <a:ext cx="87992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跟函数的主要区别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存储过程：可以有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个返回也可以有多个返回，适合做批量插入、批量更新；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       有且仅有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个返回，适合做处理数据后返回一个结果。</a:t>
            </a:r>
          </a:p>
        </p:txBody>
      </p:sp>
    </p:spTree>
    <p:extLst>
      <p:ext uri="{BB962C8B-B14F-4D97-AF65-F5344CB8AC3E}">
        <p14:creationId xmlns:p14="http://schemas.microsoft.com/office/powerpoint/2010/main" val="178484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创建存储过程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sp_name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([proc_parameter1, proc_parameter2, …])</a:t>
            </a:r>
          </a:p>
          <a:p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[characteristic …]</a:t>
            </a:r>
          </a:p>
          <a:p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routine_body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注：每个参数由三部分组成，分别是输入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输出类型、参数名和参数类型，其形式如下：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[IN | OUT | INOUT] </a:t>
            </a:r>
            <a:r>
              <a:rPr lang="en-US" altLang="zh-CN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param_name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type</a:t>
            </a:r>
          </a:p>
          <a:p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参数说明：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表示输入参数，用于指定数据传递给存储过程；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表示输出参数，用于指定存储过程返回的操作结果；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INOUT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表示既可以充当输入参数，也可以充当输出参数。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976582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数据库中，创建一个显示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表中所有记录的存储过程。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proc_display_all_student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READS SQL DATA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* FROM student;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71289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2718" y="1155560"/>
            <a:ext cx="7920880" cy="529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83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执行存储过程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[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.]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([parameter1, parameter2, …]);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proc_display_all_student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执行存储过程的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proc_display_all_student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0283" y="3190222"/>
            <a:ext cx="4753968" cy="33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80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574" y="1285351"/>
            <a:ext cx="114492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9.1.4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创建存储过程的步骤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实现存储过程的功能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数据库中，创建不带参数的存储过程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proc_selectcourse_avg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，显示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表中的学号和每位学生的平均成绩。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编写下面语句，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(Score)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平均分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GROUP BY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271423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创建存储过程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proc_selectcourse_avg11()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READS SQL DATA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显示学号和每位学生的平均成绩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(Score)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平均分 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GROUP BY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136606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执行存储过程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proc_selectcourse_avg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199630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0833" y="1258217"/>
            <a:ext cx="1065718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9.1.5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存储过程的管理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查看存储过程的状态和定义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）查看存储过程的状态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PROCEDURE STATUS [LIKE 'pattern'];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PROCEDURE STATUS LIKE 'pro%';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1810431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7409" y="1845618"/>
            <a:ext cx="1065718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）查看存储过程的定义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PROCEDURE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PROCEDURE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proc_display_all_student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1664840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3954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系统变量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）第一种查看系统变量方式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语法格式为：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[GLOBAL | SESSION] VARIABLES [LIKE 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匹配模式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| WHERE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复习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34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5" y="1285351"/>
            <a:ext cx="1184428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）查看所有的存储过程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创建存储过程或自定义函数成功后，这些信息会存储在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数据库下的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routines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表中。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information_schema.routines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[WHERE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routine_name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information_schema.routines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information_schema.routines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routine_name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proc_display_all_student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1429533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修改存储过程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PROCEDURE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sp_name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[characteristic …]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修改存储过程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up_display_all_student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的定义，将特性改为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MODIFIES SQL DATA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，并指明权限调用者可以执行。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PROCEDURE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proc_display_all_student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MODIFIES SQL DATA SQL SECURITY INVOKER;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405210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删除存储过程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PROCEDURE [IF EXISTS]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删除存储过程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proc_display_all_student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PROCEDURE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proc_display_all_student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883526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9.1.6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存储过程的各种参数应用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不带参数的存储过程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）创建不带参数的存储过程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[characteristic …]</a:t>
            </a: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routine_body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1419896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）执行不带参数的存储过程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执行不带参数的存储过程的语法格式为：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192433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5" y="1285351"/>
            <a:ext cx="1176389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数据库中，创建不带参数的存储过程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proc_student_age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，查询学生表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中的全体学生，显示姓名、性别和年龄。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proc_student_age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READS SQL DATA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查询学生表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中的全体学生，显示姓名、性别和年龄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Sex AS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YEAR(NOW())-YEAR(Birthday) AS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proc_student_age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806895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5" y="1285351"/>
            <a:ext cx="118442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参数的存储过程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(IN param_name1 type1[, IN param_name2 type2, …])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[characteristic …]</a:t>
            </a: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routine_body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在执行调用存储过程时，实参要给出具体的值。执行带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参数的存储过程的语法格式为：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(parameter1[, parameter2, …]);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517885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4" y="1161456"/>
            <a:ext cx="1139547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创建带有输入参数的存储过程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proc_student_class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，给定班级编号，查询出该班级的所有学生记录。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proc_student_class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CHAR(10))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READS SQL DATA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* FROM student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proc_student_class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('2022600103');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='2022600103';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proc_student_class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790668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参数的存储过程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从存储过程中返回的一个或多个值，是通过在创建存储过程的语句中定义输出参数来实现的。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(IN param_name1 type1[, …], OUT param_name2 type2[, …])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[characteristic …]</a:t>
            </a: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routine_body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执行带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参数的存储过程的语法格式为：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(parameter1[, …], @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[, …]);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730047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9-8】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创建带有输入参数和输出参数的存储过程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，给定学号，查询出该学生选修课程的数量和平均分，并通过输出参数返回。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CHAR(12), OUT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vCountCourse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INT, OUT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vAvgScore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FLOAT)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READS SQL DATA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COUNT(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AVG(Score) INTO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vCountCourse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vAvgScore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711159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3954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）第二种查询系统变量方式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@@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[GLOBAL.]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系统变量名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[, @@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[GLOBAL.]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系统变量名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, …];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复习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64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CHAR(12), OUT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vCountCourse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INT, OUT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vAvgScore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FLOAT)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READS SQL DATA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COUNT(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INTO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vCountCourse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AVG(Score) INTO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vAvgScore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4019261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5381" y="1231630"/>
            <a:ext cx="111612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('202263050132',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='202263050132',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=NULL,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=NULL;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193070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670" y="1413569"/>
            <a:ext cx="7752342" cy="505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041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5" y="1285351"/>
            <a:ext cx="1111582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9-9】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创建带有输入参数和输出参数的存储过程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proc_getscores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，给定学号，统计该学生的考试课程数和合格的课程数，并通过输出参数返回。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proc_getscores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CHAR(12), OUT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vCountCourse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INT, OUT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vCountCoursesPass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READS SQL DATA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COUNT(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INTO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vCountCourse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COUNT(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INTO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vCountCoursesPass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Score&gt;=60;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232171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5" y="1285351"/>
            <a:ext cx="11403855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='202263050132',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=NULL,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CountCoursePass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=NULL;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proc_getscores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CountCoursePass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考试课程数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CountCoursePass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合格的课程数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3459236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9861" y="1330689"/>
            <a:ext cx="117722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9-10】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创建存储过程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proc_query_score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，传入学号，显示该学号学生的成绩，如果全部成绩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&gt;=60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，则返回“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passes”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；否则返回通过的课程门数和不通过的课程门数。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proc_query_score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st_id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CHAR(12), OUT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CHAR(30))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pass,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notpass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TINYINT DEFAULT 0;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COUNT(*) INTO pass FROM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st_id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Score&gt;=60;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COUNT(*) INTO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notpass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st_id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Score&lt;60;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notpass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 THEN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BEGIN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='All passes';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END;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BEGIN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=CONCAT('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Pass:',CONVERT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pass,CHAR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(2)),'  Not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pass:',CONVERT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notpass,CHAR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(2)));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END;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 IF;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st_id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3064984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proc_query_score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('202263050132',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proc_query_score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('202263050133',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497" y="1706428"/>
            <a:ext cx="2880320" cy="84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497" y="3148709"/>
            <a:ext cx="2137041" cy="79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988" y="4401520"/>
            <a:ext cx="1842834" cy="53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988" y="5400777"/>
            <a:ext cx="1687605" cy="68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085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574" y="1285351"/>
            <a:ext cx="110172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INOUT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参数的存储过程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(INOUT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type[, …])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[characteristic …]</a:t>
            </a: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routine_body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(@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[, …]);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3550119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4117" y="1219232"/>
            <a:ext cx="106571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9-11】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创建带有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INOUT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参数的存储过程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proc_ispass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，给定学号、课程号，查询得到对应的成绩如果大于或等于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INOUT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参数返回该值。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proc_ispass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vStudentID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CHAR(12), IN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vCourseID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CHAR(10), INOUT pass INT)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READS SQL DATA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DECLARE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vScore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FLOAT;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Score INTO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vScore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FROM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WHERE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vStudentID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vCourseID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vScore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&gt;=60 THEN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SET pass=1;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SET pass=0;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END IF;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217309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7917" y="1821709"/>
            <a:ext cx="1065718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pl-PL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）调用存储过程</a:t>
            </a:r>
            <a:r>
              <a:rPr lang="pl-PL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proc_ispass</a:t>
            </a:r>
            <a:r>
              <a:rPr lang="zh-CN" altLang="pl-PL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l-PL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INOUT</a:t>
            </a:r>
            <a:r>
              <a:rPr lang="zh-CN" altLang="pl-PL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参数保存在</a:t>
            </a:r>
            <a:r>
              <a:rPr lang="pl-PL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@pass</a:t>
            </a:r>
            <a:r>
              <a:rPr lang="zh-CN" altLang="pl-PL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r>
              <a:rPr lang="pl-PL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pl-PL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pl-PL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pl-PL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@pass=0;</a:t>
            </a:r>
          </a:p>
          <a:p>
            <a:pPr lvl="1"/>
            <a:r>
              <a:rPr lang="pl-PL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proc_ispass('202263050132', '630575', @pass);</a:t>
            </a:r>
          </a:p>
          <a:p>
            <a:pPr lvl="1"/>
            <a:r>
              <a:rPr lang="pl-PL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@pass;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存储过程</a:t>
            </a:r>
          </a:p>
        </p:txBody>
      </p:sp>
    </p:spTree>
    <p:extLst>
      <p:ext uri="{BB962C8B-B14F-4D97-AF65-F5344CB8AC3E}">
        <p14:creationId xmlns:p14="http://schemas.microsoft.com/office/powerpoint/2010/main" val="279073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09634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）设置系统变量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设置全局变量方法：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GLOBAL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系统变量名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@@ GLOBAL.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系统变量名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复习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99CFB0-CDE6-0AC8-399D-1932846008E6}"/>
              </a:ext>
            </a:extLst>
          </p:cNvPr>
          <p:cNvSpPr txBox="1"/>
          <p:nvPr/>
        </p:nvSpPr>
        <p:spPr>
          <a:xfrm>
            <a:off x="6311230" y="1845840"/>
            <a:ext cx="468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设置会话变量方法：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SESSION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会话变量名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@@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会话变量名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956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2344635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自定义异常名称语句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CONDITION FOR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condition_value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condition_value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表示异常条件的值，具体语法如下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SQLSTATE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sqlstate_value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mysql_error_code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sqlstate_value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是指长度为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的字符串异常值，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mysql_error_code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为数值型错误代码。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异常处理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452EC0-F4E7-1D89-CBD6-72D7498AFDF5}"/>
              </a:ext>
            </a:extLst>
          </p:cNvPr>
          <p:cNvSpPr txBox="1"/>
          <p:nvPr/>
        </p:nvSpPr>
        <p:spPr>
          <a:xfrm>
            <a:off x="460375" y="1374592"/>
            <a:ext cx="9958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的异常处理需要定义异常名称和发生异常后的异常处理程序。</a:t>
            </a:r>
          </a:p>
        </p:txBody>
      </p:sp>
    </p:spTree>
    <p:extLst>
      <p:ext uri="{BB962C8B-B14F-4D97-AF65-F5344CB8AC3E}">
        <p14:creationId xmlns:p14="http://schemas.microsoft.com/office/powerpoint/2010/main" val="3570107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0630" y="1808906"/>
            <a:ext cx="106571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9-12】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用名字定义“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1062(23000)”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这个错误，名称为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error_insert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。可以用两种不同的方法定义。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方法一：使用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sqlstate_value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error_insert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CONDITION FOR SQLSTATE '23000';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方法二：使用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mysql_error_code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error_insert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CONDITION FOR 1062;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异常处理</a:t>
            </a:r>
          </a:p>
        </p:txBody>
      </p:sp>
    </p:spTree>
    <p:extLst>
      <p:ext uri="{BB962C8B-B14F-4D97-AF65-F5344CB8AC3E}">
        <p14:creationId xmlns:p14="http://schemas.microsoft.com/office/powerpoint/2010/main" val="347679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98662" y="1407175"/>
            <a:ext cx="10657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自定义异常处理程序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当异常发生时将触发执行一个处理程序，其基本语法格式如下：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handler_type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HANDLER FOR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condition_value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sp_statement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handler_type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是指定错误处理类型，该参数有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个取值，分别如下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CONTINUE| EXIT|UNDO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sp_statement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：自定义错误处理程序，即遇到定义的错误时立即执行的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异常处理</a:t>
            </a:r>
          </a:p>
        </p:txBody>
      </p:sp>
    </p:spTree>
    <p:extLst>
      <p:ext uri="{BB962C8B-B14F-4D97-AF65-F5344CB8AC3E}">
        <p14:creationId xmlns:p14="http://schemas.microsoft.com/office/powerpoint/2010/main" val="28063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98662" y="1407175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condition_value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错误名称，表示满足什么条件时，自定义错误处理程序开始运行，错误触发条件定义了自定义处理程序运行的时机。该参数有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个取值，分别如下：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mysql_error_code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|SQLSTATE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sqlstate_value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SQLWARNING | NOT FOUND 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SQLEXCEPTION 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异常处理</a:t>
            </a:r>
          </a:p>
        </p:txBody>
      </p:sp>
    </p:spTree>
    <p:extLst>
      <p:ext uri="{BB962C8B-B14F-4D97-AF65-F5344CB8AC3E}">
        <p14:creationId xmlns:p14="http://schemas.microsoft.com/office/powerpoint/2010/main" val="1037780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7875" y="954348"/>
            <a:ext cx="10657184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异常处理实例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9-13】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数据库中创建一个表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，该表的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u_id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列为主键，当插入相同的主键值时触发异常。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users,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该表有一个整型主键列，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IF EXISTS users;</a:t>
            </a:r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users(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u_id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PRIMARY KEY,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u_name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CHAR(10) );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）创建一个没有异常处理的存储过程，其功能是通过参数传入学号和姓名，在存储过程中插入传入参数的一条记录，传出‘插入完成’的字符串。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PROCEDURE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proc_insert_user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proc_insert_user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INT, IN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CHAR(10), OUT info CHAR(20))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MODIFIES SQL DATA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users(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u_id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u_name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SET info='Insert complete';	</a:t>
            </a:r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异常处理</a:t>
            </a:r>
          </a:p>
        </p:txBody>
      </p:sp>
    </p:spTree>
    <p:extLst>
      <p:ext uri="{BB962C8B-B14F-4D97-AF65-F5344CB8AC3E}">
        <p14:creationId xmlns:p14="http://schemas.microsoft.com/office/powerpoint/2010/main" val="2311297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）调用存储过程。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proc_insert_user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(123, 'Jack', @info);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users;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异常处理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6694" y="2946424"/>
            <a:ext cx="3096344" cy="81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3580" y="4654229"/>
            <a:ext cx="2933692" cy="116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245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再次调用存储过程，插入学号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，名字为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Lily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proc_insert_user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(123, 'Lily', @info);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@info;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异常处理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7866" y="2569180"/>
            <a:ext cx="4453805" cy="91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7866" y="4613233"/>
            <a:ext cx="2712566" cy="108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07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5" y="1285351"/>
            <a:ext cx="112682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）创建存储过程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proc_insert_user1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，其中加入异常处理，存储过程的传入和传出参数不变。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PROCEDURE IF EXISTS proc_insert_user1;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proc_insert_user1(IN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INT, IN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uname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CHAR(10), OUT info CHAR(20))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MODIFIES SQL DATA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先自定义异常名，再使用异常处理，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handler_type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DECLARE error1 CONDITION FOR 1062;	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EXIT HANDLER FOR error1 SET info='Can not insert';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直接异常处理，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handler_type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#DECLARE EXIT HANDLER FOR 1062 SET info='Can not insert';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INSERT INTO users(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u_id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u_name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VALUES(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uname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SET info='Insert complete';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异常处理</a:t>
            </a:r>
          </a:p>
        </p:txBody>
      </p:sp>
    </p:spTree>
    <p:extLst>
      <p:ext uri="{BB962C8B-B14F-4D97-AF65-F5344CB8AC3E}">
        <p14:creationId xmlns:p14="http://schemas.microsoft.com/office/powerpoint/2010/main" val="1167088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）调用存储过程。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proc_insert_user1(301, 'Lily', @info);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users;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异常处理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08" y="2906050"/>
            <a:ext cx="3520728" cy="88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08" y="4588192"/>
            <a:ext cx="2502892" cy="127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77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proc_insert_user1(301, 'Alex', @info);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@info;</a:t>
            </a: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users;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异常处理</a:t>
            </a: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14" y="2492317"/>
            <a:ext cx="3096344" cy="77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564" y="3793309"/>
            <a:ext cx="2157965" cy="78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564" y="5155273"/>
            <a:ext cx="2325192" cy="118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821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312738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85351"/>
            <a:ext cx="1139547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用户会话变量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）定义用户会话变量（以一个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开头）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）方法一：</a:t>
            </a:r>
          </a:p>
          <a:p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@user_variable1[:]=expression1 [, @user_variable2[:]=expression2 ,…];</a:t>
            </a:r>
          </a:p>
          <a:p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输出用户对话变量：</a:t>
            </a:r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@user_variable1 [, @user_variable2, ...];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复习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703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574" y="1591135"/>
            <a:ext cx="111158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游标的概念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语句执行的结果称为结果集，一般包含多行记录，结果集中的记录无法一行一行地处理。如果要访问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结果集中的具体行，并对结果集中的每条记录进行处理，就需要使用游标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(Cursor)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游标允许应用程序对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查询语句返回的行结果集中每一行进行相同或不同的操作，而不是一次对整个结果集进行同一种操作。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定义游标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cursor_name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CURSOR FOR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select_statement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select_statement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是游标指向的结果集对应的查询语句。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使用游标处理结果集</a:t>
            </a:r>
          </a:p>
        </p:txBody>
      </p:sp>
    </p:spTree>
    <p:extLst>
      <p:ext uri="{BB962C8B-B14F-4D97-AF65-F5344CB8AC3E}">
        <p14:creationId xmlns:p14="http://schemas.microsoft.com/office/powerpoint/2010/main" val="3662859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5" y="1285351"/>
            <a:ext cx="1147586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9-14】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数据库中，创建一个游标，从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表中查询出学号、姓名和班级号列的记录。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cur_student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CURSOR FOR 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Birthday FROM student;</a:t>
            </a:r>
          </a:p>
          <a:p>
            <a:pPr lvl="1"/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其中，游标指向的结果集对应的查询语句如下：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Birthday FROM student;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使用游标处理结果集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03434D-3C82-1810-5B05-3203735B9A05}"/>
              </a:ext>
            </a:extLst>
          </p:cNvPr>
          <p:cNvSpPr txBox="1"/>
          <p:nvPr/>
        </p:nvSpPr>
        <p:spPr>
          <a:xfrm>
            <a:off x="612775" y="5069362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注意：定义游标的语句只能放在存储过程和自定义函数中。</a:t>
            </a:r>
          </a:p>
        </p:txBody>
      </p:sp>
    </p:spTree>
    <p:extLst>
      <p:ext uri="{BB962C8B-B14F-4D97-AF65-F5344CB8AC3E}">
        <p14:creationId xmlns:p14="http://schemas.microsoft.com/office/powerpoint/2010/main" val="2826231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打开游标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cursor_name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例如，打开前面例题创建的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cur_student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cur_student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使用游标处理结果集</a:t>
            </a:r>
          </a:p>
        </p:txBody>
      </p:sp>
    </p:spTree>
    <p:extLst>
      <p:ext uri="{BB962C8B-B14F-4D97-AF65-F5344CB8AC3E}">
        <p14:creationId xmlns:p14="http://schemas.microsoft.com/office/powerpoint/2010/main" val="234482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10892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9.3.4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使用游标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cursor_name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INTO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 name1 [, var_name2, …];</a:t>
            </a:r>
          </a:p>
          <a:p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var_ name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是指定存放数据的变量名，表示将游标中的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语句查询出来的数据存入该变量中，变量必须在声明游标之前就定义好了。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使用游标处理结果集</a:t>
            </a:r>
          </a:p>
        </p:txBody>
      </p:sp>
    </p:spTree>
    <p:extLst>
      <p:ext uri="{BB962C8B-B14F-4D97-AF65-F5344CB8AC3E}">
        <p14:creationId xmlns:p14="http://schemas.microsoft.com/office/powerpoint/2010/main" val="42179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10892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终止游标执行：</a:t>
            </a:r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done BOOLEAN DEFAULT 0;	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DECLARE done INT DEFAULT FALSE;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cur CURSOR FOR SELECT …;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CONTINUE HANDLER FOR NOT FOUND SET done=1;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DECLARE CONTINUE HANDLER FOR SQLSTATE '02000' SET done=1;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DECLARE CONTINUE HANDLER FOR NOT FOUND SET done = TRUE;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使用游标处理结果集</a:t>
            </a:r>
          </a:p>
        </p:txBody>
      </p:sp>
    </p:spTree>
    <p:extLst>
      <p:ext uri="{BB962C8B-B14F-4D97-AF65-F5344CB8AC3E}">
        <p14:creationId xmlns:p14="http://schemas.microsoft.com/office/powerpoint/2010/main" val="390337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遍历游标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循环。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cur;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 cur INTO …;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(done != 1) DO	#WHILE (NOT done) DO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处理语句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FETCH cur INTO …;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 WHILE;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 cur;					#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关闭游标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使用游标处理结果集</a:t>
            </a:r>
          </a:p>
        </p:txBody>
      </p:sp>
    </p:spTree>
    <p:extLst>
      <p:ext uri="{BB962C8B-B14F-4D97-AF65-F5344CB8AC3E}">
        <p14:creationId xmlns:p14="http://schemas.microsoft.com/office/powerpoint/2010/main" val="312034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循环。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cur;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FETCH cur INTO …;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done != 1 THEN			#IF (NOT done) THEN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#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处理语句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END IF;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UNTIL done END REPEAT;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 cur;				#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关闭游标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使用游标处理结果集</a:t>
            </a:r>
          </a:p>
        </p:txBody>
      </p:sp>
    </p:spTree>
    <p:extLst>
      <p:ext uri="{BB962C8B-B14F-4D97-AF65-F5344CB8AC3E}">
        <p14:creationId xmlns:p14="http://schemas.microsoft.com/office/powerpoint/2010/main" val="250311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9.3.5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关闭游标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cursor_name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使用游标处理结果集</a:t>
            </a:r>
          </a:p>
        </p:txBody>
      </p:sp>
    </p:spTree>
    <p:extLst>
      <p:ext uri="{BB962C8B-B14F-4D97-AF65-F5344CB8AC3E}">
        <p14:creationId xmlns:p14="http://schemas.microsoft.com/office/powerpoint/2010/main" val="80741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6" y="1161456"/>
            <a:ext cx="1169188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9.3.6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游标的应用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9-15】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数据库中，创建存储过程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up_cur_student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，用游标获取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表中北京籍学生的学号、姓名和出生日期。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）创建存储过程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up_cur_student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PROCEDURE IF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proc_cur_student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proc_cur_student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READS SQL DATA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定义接收游标数据的变量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CHAR(12);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VARCHAR(20);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vBirthday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DATE;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done BOOLEAN DEFAULT 0;	#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定义结束循环的标志变量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使用游标处理结果集</a:t>
            </a:r>
          </a:p>
        </p:txBody>
      </p:sp>
    </p:spTree>
    <p:extLst>
      <p:ext uri="{BB962C8B-B14F-4D97-AF65-F5344CB8AC3E}">
        <p14:creationId xmlns:p14="http://schemas.microsoft.com/office/powerpoint/2010/main" val="272352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774" y="1161456"/>
            <a:ext cx="1145909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定义游标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cur_st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CURSOR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SELECT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Birthday FROM student WHERE Address='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CONTINUE HANDLER FOR NOT FOUND SET done=1;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cur_st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		#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打开游标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开始循环游标中的记录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FETCH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cur_st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INTO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vName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vBirthday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#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游标指针指向一条记录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done != 1 THEN	#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判断游标的循环是否结束</a:t>
            </a: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vName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vBirthday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END IF;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UNTIL done END REPEAT;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 </a:t>
            </a:r>
            <a:r>
              <a:rPr lang="en-US" altLang="zh-CN" sz="20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cur_st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	#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关闭游标</a:t>
            </a:r>
          </a:p>
          <a:p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</a:t>
            </a:r>
          </a:p>
          <a:p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使用游标处理结果集</a:t>
            </a:r>
          </a:p>
        </p:txBody>
      </p:sp>
    </p:spTree>
    <p:extLst>
      <p:ext uri="{BB962C8B-B14F-4D97-AF65-F5344CB8AC3E}">
        <p14:creationId xmlns:p14="http://schemas.microsoft.com/office/powerpoint/2010/main" val="80782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01738" y="332124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2558" y="1231630"/>
            <a:ext cx="118093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）方法二：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@user_variable1:=expression1 [, @user_variable2:=expression2, …];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复习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89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CONTINUE HANDLER FOR NOT FOUND SET done=1;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）执行存储过程，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proc_cur_student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使用游标处理结果集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1230" y="1989634"/>
            <a:ext cx="5215394" cy="42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46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5" y="790513"/>
            <a:ext cx="106571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9-16】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用游标计算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表中的男生数，此功能可以直接使用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COUNT()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函数，此例为演示游标的使用方法。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PROCEDURE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proc_cur_sum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(OUT sum INT)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vSex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CHAR(20);		#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定义接收游标数据的变量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done INT DEFAULT 0;	#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定义结束循环的标志变量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cur CURSOR FOR SELECT Sex FROM student WHERE Sex='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      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DECLARE CONTINUE HANDLER FOR SQLSTATE '02000' SET done = 1;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sum=0;			#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计算人数的初始值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cur;			#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打开游标</a:t>
            </a:r>
          </a:p>
          <a:p>
            <a:pPr lvl="1"/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LOOP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FETCH cur INTO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vSex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#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使用游标，游标指针指向第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条记录</a:t>
            </a: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如果发生异常</a:t>
            </a: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done=1 THEN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LEAVE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END IF;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vSex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THEN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SET sum=sum+1;	</a:t>
            </a: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 IF;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 LOOP;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 cur;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END;	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使用游标处理结果集</a:t>
            </a:r>
          </a:p>
        </p:txBody>
      </p:sp>
    </p:spTree>
    <p:extLst>
      <p:ext uri="{BB962C8B-B14F-4D97-AF65-F5344CB8AC3E}">
        <p14:creationId xmlns:p14="http://schemas.microsoft.com/office/powerpoint/2010/main" val="459460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）执行存储过程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proc_cur_count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proc_cur_sum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(@n);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@n  AS  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男生数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使用游标处理结果集</a:t>
            </a: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670" y="2997746"/>
            <a:ext cx="2514538" cy="102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63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BA8DFE1D-FC62-4CF6-A08C-6DFAE72D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9" y="504382"/>
            <a:ext cx="12190413" cy="15079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0750" y="3141762"/>
            <a:ext cx="9304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39A3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祝贺你完成了第九章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90950" y="719727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《MySQL</a:t>
            </a: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数据库应用教程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刘瑞新主编 配套资源</a:t>
            </a:r>
          </a:p>
        </p:txBody>
      </p:sp>
    </p:spTree>
    <p:extLst>
      <p:ext uri="{BB962C8B-B14F-4D97-AF65-F5344CB8AC3E}">
        <p14:creationId xmlns:p14="http://schemas.microsoft.com/office/powerpoint/2010/main" val="4275144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574" y="1676808"/>
            <a:ext cx="11305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）方法三：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expression1 [, expression2, …] INTO @user_variable1 [, @user_variable2, …];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复习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F9CE91-42C0-43FF-7A03-9F1618EAB67F}"/>
              </a:ext>
            </a:extLst>
          </p:cNvPr>
          <p:cNvSpPr txBox="1"/>
          <p:nvPr/>
        </p:nvSpPr>
        <p:spPr>
          <a:xfrm>
            <a:off x="610950" y="4296120"/>
            <a:ext cx="1064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</a:rPr>
              <a:t>方法二与方法三的区别在于，方法二会产生结果集，方法三不会产生结果集。</a:t>
            </a:r>
          </a:p>
        </p:txBody>
      </p:sp>
    </p:spTree>
    <p:extLst>
      <p:ext uri="{BB962C8B-B14F-4D97-AF65-F5344CB8AC3E}">
        <p14:creationId xmlns:p14="http://schemas.microsoft.com/office/powerpoint/2010/main" val="51685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033" y="731156"/>
            <a:ext cx="12190413" cy="319316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TextBox 14"/>
          <p:cNvSpPr txBox="1"/>
          <p:nvPr/>
        </p:nvSpPr>
        <p:spPr>
          <a:xfrm>
            <a:off x="190550" y="1819969"/>
            <a:ext cx="11999863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存储过程、异常处理和游标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75832" y="269491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277B8"/>
                </a:solidFill>
              </a:rPr>
              <a:t>《MySQL</a:t>
            </a:r>
            <a:r>
              <a:rPr lang="zh-CN" altLang="en-US" sz="2400" b="1" dirty="0">
                <a:solidFill>
                  <a:srgbClr val="2277B8"/>
                </a:solidFill>
              </a:rPr>
              <a:t>数据库应用教程</a:t>
            </a:r>
            <a:r>
              <a:rPr lang="en-US" altLang="zh-CN" sz="2400" b="1" dirty="0">
                <a:solidFill>
                  <a:srgbClr val="2277B8"/>
                </a:solidFill>
              </a:rPr>
              <a:t>》</a:t>
            </a:r>
            <a:r>
              <a:rPr lang="zh-CN" altLang="en-US" sz="2400" b="1" dirty="0">
                <a:solidFill>
                  <a:srgbClr val="2277B8"/>
                </a:solidFill>
              </a:rPr>
              <a:t> 刘瑞新主编 配套资源</a:t>
            </a:r>
          </a:p>
        </p:txBody>
      </p:sp>
    </p:spTree>
    <p:extLst>
      <p:ext uri="{BB962C8B-B14F-4D97-AF65-F5344CB8AC3E}">
        <p14:creationId xmlns:p14="http://schemas.microsoft.com/office/powerpoint/2010/main" val="334658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755" y="2481"/>
            <a:ext cx="4556303" cy="685710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001" y="792286"/>
            <a:ext cx="253390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696778" y="792285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696778" y="1552697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F76E348-435B-4DD9-B696-95733FBE56C0}"/>
              </a:ext>
            </a:extLst>
          </p:cNvPr>
          <p:cNvSpPr/>
          <p:nvPr/>
        </p:nvSpPr>
        <p:spPr>
          <a:xfrm>
            <a:off x="4295006" y="2133650"/>
            <a:ext cx="7272808" cy="34944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存储过程、异常处理和游标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9.1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9.2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9.3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使用游标处理结果集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7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12604</TotalTime>
  <Words>4304</Words>
  <Application>Microsoft Macintosh PowerPoint</Application>
  <PresentationFormat>自定义</PresentationFormat>
  <Paragraphs>662</Paragraphs>
  <Slides>63</Slides>
  <Notes>63</Notes>
  <HiddenSlides>15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方正姚体</vt:lpstr>
      <vt:lpstr>黑体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ChrIsh</dc:creator>
  <cp:lastModifiedBy>li wen</cp:lastModifiedBy>
  <cp:revision>527</cp:revision>
  <cp:lastPrinted>2020-03-17T02:29:23Z</cp:lastPrinted>
  <dcterms:created xsi:type="dcterms:W3CDTF">2014-10-15T02:21:11Z</dcterms:created>
  <dcterms:modified xsi:type="dcterms:W3CDTF">2024-05-13T09:10:43Z</dcterms:modified>
</cp:coreProperties>
</file>