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6"/>
  </p:notesMasterIdLst>
  <p:handoutMasterIdLst>
    <p:handoutMasterId r:id="rId47"/>
  </p:handoutMasterIdLst>
  <p:sldIdLst>
    <p:sldId id="700" r:id="rId3"/>
    <p:sldId id="759" r:id="rId4"/>
    <p:sldId id="760" r:id="rId5"/>
    <p:sldId id="761" r:id="rId6"/>
    <p:sldId id="762" r:id="rId7"/>
    <p:sldId id="766" r:id="rId8"/>
    <p:sldId id="764" r:id="rId9"/>
    <p:sldId id="765" r:id="rId10"/>
    <p:sldId id="767" r:id="rId11"/>
    <p:sldId id="768" r:id="rId12"/>
    <p:sldId id="769" r:id="rId13"/>
    <p:sldId id="770" r:id="rId14"/>
    <p:sldId id="771" r:id="rId15"/>
    <p:sldId id="801" r:id="rId16"/>
    <p:sldId id="772" r:id="rId17"/>
    <p:sldId id="800" r:id="rId18"/>
    <p:sldId id="773" r:id="rId19"/>
    <p:sldId id="774" r:id="rId20"/>
    <p:sldId id="775" r:id="rId21"/>
    <p:sldId id="776" r:id="rId22"/>
    <p:sldId id="777" r:id="rId23"/>
    <p:sldId id="778" r:id="rId24"/>
    <p:sldId id="802" r:id="rId25"/>
    <p:sldId id="779" r:id="rId26"/>
    <p:sldId id="803" r:id="rId27"/>
    <p:sldId id="780" r:id="rId28"/>
    <p:sldId id="781" r:id="rId29"/>
    <p:sldId id="782" r:id="rId30"/>
    <p:sldId id="799" r:id="rId31"/>
    <p:sldId id="784" r:id="rId32"/>
    <p:sldId id="785" r:id="rId33"/>
    <p:sldId id="786" r:id="rId34"/>
    <p:sldId id="787" r:id="rId35"/>
    <p:sldId id="788" r:id="rId36"/>
    <p:sldId id="794" r:id="rId37"/>
    <p:sldId id="795" r:id="rId38"/>
    <p:sldId id="796" r:id="rId39"/>
    <p:sldId id="797" r:id="rId40"/>
    <p:sldId id="798" r:id="rId41"/>
    <p:sldId id="790" r:id="rId42"/>
    <p:sldId id="791" r:id="rId43"/>
    <p:sldId id="792" r:id="rId44"/>
    <p:sldId id="793" r:id="rId45"/>
  </p:sldIdLst>
  <p:sldSz cx="10287000" cy="6858000" type="35mm"/>
  <p:notesSz cx="7099300" cy="10234295"/>
  <p:custDataLst>
    <p:tags r:id="rId51"/>
  </p:custDataLst>
  <p:defaultTextStyle>
    <a:defPPr>
      <a:defRPr lang="en-US"/>
    </a:defPPr>
    <a:lvl1pPr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33"/>
    <a:srgbClr val="000000"/>
    <a:srgbClr val="FFFF00"/>
    <a:srgbClr val="FF3300"/>
    <a:srgbClr val="FF5050"/>
    <a:srgbClr val="996633"/>
    <a:srgbClr val="FF9900"/>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0" autoAdjust="0"/>
    <p:restoredTop sz="90922" autoAdjust="0"/>
  </p:normalViewPr>
  <p:slideViewPr>
    <p:cSldViewPr showGuides="1">
      <p:cViewPr varScale="1">
        <p:scale>
          <a:sx n="65" d="100"/>
          <a:sy n="65" d="100"/>
        </p:scale>
        <p:origin x="860" y="56"/>
      </p:cViewPr>
      <p:guideLst>
        <p:guide orient="horz" pos="2160"/>
        <p:guide pos="32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044"/>
    </p:cViewPr>
  </p:sorterViewPr>
  <p:notesViewPr>
    <p:cSldViewPr>
      <p:cViewPr varScale="1">
        <p:scale>
          <a:sx n="59" d="100"/>
          <a:sy n="59" d="100"/>
        </p:scale>
        <p:origin x="-2532" y="-78"/>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notesMaster" Target="notesMasters/notesMaster1.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l"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r"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l"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r"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fld id="{E749EFA2-22E6-4CA4-8CA5-80C7F066058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l" defTabSz="990600" eaLnBrk="1" hangingPunct="1">
              <a:spcBef>
                <a:spcPct val="0"/>
              </a:spcBef>
              <a:buClrTx/>
              <a:buSzTx/>
              <a:buFontTx/>
              <a:buNone/>
              <a:defRPr sz="1400" b="0">
                <a:ea typeface="+mn-ea"/>
              </a:defRPr>
            </a:lvl1pPr>
          </a:lstStyle>
          <a:p>
            <a:pPr>
              <a:defRPr/>
            </a:pPr>
            <a:endParaRPr lang="zh-CN" altLang="en-US"/>
          </a:p>
        </p:txBody>
      </p:sp>
      <p:sp>
        <p:nvSpPr>
          <p:cNvPr id="2253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r" defTabSz="990600" eaLnBrk="1" hangingPunct="1">
              <a:spcBef>
                <a:spcPct val="0"/>
              </a:spcBef>
              <a:buClrTx/>
              <a:buSzTx/>
              <a:buFontTx/>
              <a:buNone/>
              <a:defRPr sz="1400" b="0">
                <a:ea typeface="+mn-ea"/>
              </a:defRPr>
            </a:lvl1pPr>
          </a:lstStyle>
          <a:p>
            <a:pPr>
              <a:defRPr/>
            </a:pPr>
            <a:endParaRPr lang="zh-CN" altLang="en-US"/>
          </a:p>
        </p:txBody>
      </p:sp>
      <p:sp>
        <p:nvSpPr>
          <p:cNvPr id="3076" name="Rectangle 4"/>
          <p:cNvSpPr>
            <a:spLocks noGrp="1" noRot="1" noChangeAspect="1" noChangeArrowheads="1" noTextEdit="1"/>
          </p:cNvSpPr>
          <p:nvPr>
            <p:ph type="sldImg" idx="2"/>
          </p:nvPr>
        </p:nvSpPr>
        <p:spPr bwMode="auto">
          <a:xfrm>
            <a:off x="671513" y="768350"/>
            <a:ext cx="5756275" cy="383857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2253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l" defTabSz="990600" eaLnBrk="1" hangingPunct="1">
              <a:spcBef>
                <a:spcPct val="0"/>
              </a:spcBef>
              <a:buClrTx/>
              <a:buSzTx/>
              <a:buFontTx/>
              <a:buNone/>
              <a:defRPr sz="1400" b="0">
                <a:ea typeface="+mn-ea"/>
              </a:defRPr>
            </a:lvl1pPr>
          </a:lstStyle>
          <a:p>
            <a:pPr>
              <a:defRPr/>
            </a:pPr>
            <a:endParaRPr lang="zh-CN" altLang="en-US"/>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r" defTabSz="990600" eaLnBrk="1" hangingPunct="1">
              <a:spcBef>
                <a:spcPct val="0"/>
              </a:spcBef>
              <a:buClrTx/>
              <a:buSzTx/>
              <a:buFontTx/>
              <a:buNone/>
              <a:defRPr sz="1400" b="0">
                <a:ea typeface="+mn-ea"/>
              </a:defRPr>
            </a:lvl1pPr>
          </a:lstStyle>
          <a:p>
            <a:pPr>
              <a:defRPr/>
            </a:pPr>
            <a:fld id="{23BD645B-89D7-4931-8F2F-D13CC5652F6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Freeform 7"/>
          <p:cNvSpPr>
            <a:spLocks noChangeArrowheads="1"/>
          </p:cNvSpPr>
          <p:nvPr/>
        </p:nvSpPr>
        <p:spPr bwMode="auto">
          <a:xfrm>
            <a:off x="685800" y="1219200"/>
            <a:ext cx="8915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96633"/>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8"/>
          <p:cNvSpPr>
            <a:spLocks noChangeShapeType="1"/>
          </p:cNvSpPr>
          <p:nvPr/>
        </p:nvSpPr>
        <p:spPr bwMode="auto">
          <a:xfrm>
            <a:off x="2228850" y="3962400"/>
            <a:ext cx="7326313" cy="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4" name="Rectangle 2"/>
          <p:cNvSpPr>
            <a:spLocks noGrp="1" noChangeArrowheads="1"/>
          </p:cNvSpPr>
          <p:nvPr>
            <p:ph type="ctrTitle"/>
          </p:nvPr>
        </p:nvSpPr>
        <p:spPr>
          <a:xfrm>
            <a:off x="685800" y="1219200"/>
            <a:ext cx="9344025" cy="1905000"/>
          </a:xfrm>
        </p:spPr>
        <p:txBody>
          <a:bodyPr/>
          <a:lstStyle>
            <a:lvl1pPr>
              <a:defRPr sz="6000"/>
            </a:lvl1pPr>
          </a:lstStyle>
          <a:p>
            <a:pPr lvl="0"/>
            <a:r>
              <a:rPr lang="en-US" altLang="en-US" noProof="0" dirty="0" smtClean="0"/>
              <a:t>Click to edit Master title style</a:t>
            </a:r>
            <a:endParaRPr lang="en-US" altLang="en-US" noProof="0" dirty="0" smtClean="0"/>
          </a:p>
        </p:txBody>
      </p:sp>
      <p:sp>
        <p:nvSpPr>
          <p:cNvPr id="54275" name="Rectangle 3"/>
          <p:cNvSpPr>
            <a:spLocks noGrp="1" noChangeArrowheads="1"/>
          </p:cNvSpPr>
          <p:nvPr>
            <p:ph type="subTitle" idx="1"/>
          </p:nvPr>
        </p:nvSpPr>
        <p:spPr>
          <a:xfrm>
            <a:off x="2228850" y="3962400"/>
            <a:ext cx="7372350" cy="1752600"/>
          </a:xfrm>
        </p:spPr>
        <p:txBody>
          <a:bodyPr/>
          <a:lstStyle>
            <a:lvl1pPr marL="0" indent="0">
              <a:buFont typeface="Wingdings" panose="05000000000000000000" pitchFamily="2" charset="2"/>
              <a:buNone/>
              <a:defRPr sz="3000">
                <a:solidFill>
                  <a:srgbClr val="000000"/>
                </a:solidFill>
              </a:defRPr>
            </a:lvl1pPr>
          </a:lstStyle>
          <a:p>
            <a:pPr lvl="0"/>
            <a:r>
              <a:rPr lang="en-US" altLang="en-US" noProof="0" dirty="0" smtClean="0"/>
              <a:t>Click to edit Master subtitle style</a:t>
            </a:r>
            <a:endParaRPr lang="en-US" altLang="en-US"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708025" y="1088740"/>
            <a:ext cx="4352925" cy="592423"/>
          </a:xfrm>
        </p:spPr>
        <p:txBody>
          <a:bodyPr anchor="ctr" anchorCtr="0"/>
          <a:lstStyle>
            <a:lvl1pPr marL="0" indent="0" algn="ctr">
              <a:buNone/>
              <a:defRPr sz="28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标题</a:t>
            </a:r>
            <a:endParaRPr lang="zh-CN" altLang="en-US" dirty="0"/>
          </a:p>
        </p:txBody>
      </p:sp>
      <p:sp>
        <p:nvSpPr>
          <p:cNvPr id="4" name="内容占位符 3"/>
          <p:cNvSpPr>
            <a:spLocks noGrp="1"/>
          </p:cNvSpPr>
          <p:nvPr>
            <p:ph sz="half" idx="2"/>
          </p:nvPr>
        </p:nvSpPr>
        <p:spPr>
          <a:xfrm>
            <a:off x="708025" y="1681163"/>
            <a:ext cx="4352925" cy="4508500"/>
          </a:xfrm>
        </p:spPr>
        <p:txBody>
          <a:bodyPr/>
          <a:lstStyle>
            <a:lvl1pPr>
              <a:spcBef>
                <a:spcPts val="600"/>
              </a:spcBef>
              <a:spcAft>
                <a:spcPts val="600"/>
              </a:spcAft>
              <a:defRPr sz="2400"/>
            </a:lvl1pPr>
            <a:lvl2pPr>
              <a:spcBef>
                <a:spcPts val="600"/>
              </a:spcBef>
              <a:spcAft>
                <a:spcPts val="600"/>
              </a:spcAft>
              <a:defRPr sz="2000"/>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5" name="文本占位符 4"/>
          <p:cNvSpPr>
            <a:spLocks noGrp="1"/>
          </p:cNvSpPr>
          <p:nvPr>
            <p:ph type="body" sz="quarter" idx="3" hasCustomPrompt="1"/>
          </p:nvPr>
        </p:nvSpPr>
        <p:spPr>
          <a:xfrm>
            <a:off x="5208588" y="1088740"/>
            <a:ext cx="4371975" cy="592423"/>
          </a:xfrm>
        </p:spPr>
        <p:txBody>
          <a:bodyPr anchor="ctr" anchorCtr="0"/>
          <a:lstStyle>
            <a:lvl1pPr marL="0" indent="0" algn="ctr">
              <a:buNone/>
              <a:defRPr lang="zh-CN" altLang="en-US" sz="2800" b="1" kern="1200" dirty="0">
                <a:solidFill>
                  <a:srgbClr val="000000"/>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spcBef>
                <a:spcPts val="600"/>
              </a:spcBef>
              <a:spcAft>
                <a:spcPts val="600"/>
              </a:spcAft>
              <a:buClr>
                <a:srgbClr val="996633"/>
              </a:buClr>
              <a:buSzPct val="80000"/>
              <a:buFont typeface="Wingdings" panose="05000000000000000000" pitchFamily="2" charset="2"/>
              <a:buNone/>
            </a:pPr>
            <a:r>
              <a:rPr lang="zh-CN" altLang="en-US" dirty="0" smtClean="0"/>
              <a:t>标题</a:t>
            </a:r>
            <a:endParaRPr lang="zh-CN" altLang="en-US" dirty="0"/>
          </a:p>
        </p:txBody>
      </p:sp>
      <p:sp>
        <p:nvSpPr>
          <p:cNvPr id="6" name="内容占位符 5"/>
          <p:cNvSpPr>
            <a:spLocks noGrp="1"/>
          </p:cNvSpPr>
          <p:nvPr>
            <p:ph sz="quarter" idx="4"/>
          </p:nvPr>
        </p:nvSpPr>
        <p:spPr>
          <a:xfrm>
            <a:off x="5208588" y="1681163"/>
            <a:ext cx="4371975" cy="4508500"/>
          </a:xfrm>
        </p:spPr>
        <p:txBody>
          <a:bodyPr/>
          <a:lstStyle>
            <a:lvl1pPr>
              <a:spcBef>
                <a:spcPts val="600"/>
              </a:spcBef>
              <a:spcAft>
                <a:spcPts val="600"/>
              </a:spcAft>
              <a:defRPr sz="2400"/>
            </a:lvl1pPr>
            <a:lvl2pPr>
              <a:spcBef>
                <a:spcPts val="600"/>
              </a:spcBef>
              <a:spcAft>
                <a:spcPts val="600"/>
              </a:spcAft>
              <a:defRPr sz="2000"/>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8" name="Rectangle 6"/>
          <p:cNvSpPr>
            <a:spLocks noGrp="1" noChangeArrowheads="1"/>
          </p:cNvSpPr>
          <p:nvPr>
            <p:ph type="sldNum" sz="quarter" idx="11"/>
          </p:nvPr>
        </p:nvSpPr>
        <p:spPr/>
        <p:txBody>
          <a:bodyPr/>
          <a:lstStyle>
            <a:lvl1pPr>
              <a:defRPr/>
            </a:lvl1pPr>
          </a:lstStyle>
          <a:p>
            <a:pPr>
              <a:defRPr/>
            </a:pPr>
            <a:fld id="{4CDABDD1-2FD5-4168-9CA8-80535CD266AB}" type="slidenum">
              <a:rPr lang="en-US" altLang="en-US"/>
            </a:fld>
            <a:endParaRPr lang="en-US" altLang="en-US"/>
          </a:p>
        </p:txBody>
      </p:sp>
      <p:sp>
        <p:nvSpPr>
          <p:cNvPr id="9" name="标题 1"/>
          <p:cNvSpPr>
            <a:spLocks noGrp="1"/>
          </p:cNvSpPr>
          <p:nvPr>
            <p:ph type="title"/>
          </p:nvPr>
        </p:nvSpPr>
        <p:spPr>
          <a:xfrm>
            <a:off x="514350" y="277813"/>
            <a:ext cx="9258300" cy="788987"/>
          </a:xfr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lvl1pPr>
              <a:defRPr>
                <a:solidFill>
                  <a:srgbClr val="7030A0"/>
                </a:solidFill>
              </a:defRPr>
            </a:lvl1pPr>
          </a:lstStyle>
          <a:p>
            <a:pPr>
              <a:defRPr/>
            </a:pPr>
            <a:fld id="{5E27E6A7-4371-4F1C-A9B0-2ED3865C9612}" type="slidenum">
              <a:rPr lang="en-US" altLang="en-US" smtClean="0"/>
            </a:fld>
            <a:endParaRPr lang="en-US" altLang="en-US" dirty="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3501008"/>
            <a:ext cx="9258300" cy="2747392"/>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236B23D8-3A52-422A-92D0-FF2C826D3F0E}" type="slidenum">
              <a:rPr lang="en-US" altLang="en-US"/>
            </a:fld>
            <a:endParaRPr lang="en-US" altLang="en-US"/>
          </a:p>
        </p:txBody>
      </p:sp>
      <p:sp>
        <p:nvSpPr>
          <p:cNvPr id="6" name="内容占位符 2"/>
          <p:cNvSpPr>
            <a:spLocks noGrp="1"/>
          </p:cNvSpPr>
          <p:nvPr>
            <p:ph idx="12"/>
          </p:nvPr>
        </p:nvSpPr>
        <p:spPr>
          <a:xfrm>
            <a:off x="514350" y="1143000"/>
            <a:ext cx="9258300" cy="2358008"/>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4581128"/>
            <a:ext cx="9258300" cy="1667272"/>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236B23D8-3A52-422A-92D0-FF2C826D3F0E}" type="slidenum">
              <a:rPr lang="en-US" altLang="en-US"/>
            </a:fld>
            <a:endParaRPr lang="en-US" altLang="en-US"/>
          </a:p>
        </p:txBody>
      </p:sp>
      <p:sp>
        <p:nvSpPr>
          <p:cNvPr id="6" name="内容占位符 2"/>
          <p:cNvSpPr>
            <a:spLocks noGrp="1"/>
          </p:cNvSpPr>
          <p:nvPr>
            <p:ph idx="12"/>
          </p:nvPr>
        </p:nvSpPr>
        <p:spPr>
          <a:xfrm>
            <a:off x="514350" y="1143000"/>
            <a:ext cx="9258300" cy="1565920"/>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7" name="内容占位符 2"/>
          <p:cNvSpPr>
            <a:spLocks noGrp="1"/>
          </p:cNvSpPr>
          <p:nvPr>
            <p:ph idx="13"/>
          </p:nvPr>
        </p:nvSpPr>
        <p:spPr>
          <a:xfrm>
            <a:off x="514350" y="2708920"/>
            <a:ext cx="9258300" cy="1872208"/>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dirty="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1736812"/>
            <a:ext cx="9258300" cy="4511588"/>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3969060"/>
            <a:ext cx="9258300" cy="2279340"/>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dirty="0"/>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
        <p:nvSpPr>
          <p:cNvPr id="7" name="内容占位符 2"/>
          <p:cNvSpPr>
            <a:spLocks noGrp="1"/>
          </p:cNvSpPr>
          <p:nvPr>
            <p:ph idx="13"/>
          </p:nvPr>
        </p:nvSpPr>
        <p:spPr>
          <a:xfrm>
            <a:off x="514350" y="1736812"/>
            <a:ext cx="9258300" cy="2232248"/>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4662556"/>
            <a:ext cx="9258300" cy="1585844"/>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
        <p:nvSpPr>
          <p:cNvPr id="7" name="内容占位符 2"/>
          <p:cNvSpPr>
            <a:spLocks noGrp="1"/>
          </p:cNvSpPr>
          <p:nvPr>
            <p:ph idx="13"/>
          </p:nvPr>
        </p:nvSpPr>
        <p:spPr>
          <a:xfrm>
            <a:off x="514350" y="1736812"/>
            <a:ext cx="9258300" cy="1476164"/>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8" name="内容占位符 2"/>
          <p:cNvSpPr>
            <a:spLocks noGrp="1"/>
          </p:cNvSpPr>
          <p:nvPr>
            <p:ph idx="14"/>
          </p:nvPr>
        </p:nvSpPr>
        <p:spPr>
          <a:xfrm>
            <a:off x="514350" y="3212976"/>
            <a:ext cx="9258300" cy="1449580"/>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350" y="1066800"/>
            <a:ext cx="4552950" cy="5181600"/>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内容占位符 3"/>
          <p:cNvSpPr>
            <a:spLocks noGrp="1"/>
          </p:cNvSpPr>
          <p:nvPr>
            <p:ph sz="half" idx="2"/>
          </p:nvPr>
        </p:nvSpPr>
        <p:spPr>
          <a:xfrm>
            <a:off x="5219700" y="1066800"/>
            <a:ext cx="4552950" cy="5181600"/>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6" name="Rectangle 6"/>
          <p:cNvSpPr>
            <a:spLocks noGrp="1" noChangeArrowheads="1"/>
          </p:cNvSpPr>
          <p:nvPr>
            <p:ph type="sldNum" sz="quarter" idx="11"/>
          </p:nvPr>
        </p:nvSpPr>
        <p:spPr/>
        <p:txBody>
          <a:bodyPr/>
          <a:lstStyle>
            <a:lvl1pPr>
              <a:defRPr/>
            </a:lvl1pPr>
          </a:lstStyle>
          <a:p>
            <a:pPr>
              <a:defRPr/>
            </a:pPr>
            <a:fld id="{BFEF7B10-3743-4942-A448-7DADAE9922D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350" y="1736812"/>
            <a:ext cx="4552950" cy="4511588"/>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内容占位符 3"/>
          <p:cNvSpPr>
            <a:spLocks noGrp="1"/>
          </p:cNvSpPr>
          <p:nvPr>
            <p:ph sz="half" idx="2"/>
          </p:nvPr>
        </p:nvSpPr>
        <p:spPr>
          <a:xfrm>
            <a:off x="5219700" y="1736812"/>
            <a:ext cx="4552950" cy="4511588"/>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6" name="Rectangle 6"/>
          <p:cNvSpPr>
            <a:spLocks noGrp="1" noChangeArrowheads="1"/>
          </p:cNvSpPr>
          <p:nvPr>
            <p:ph type="sldNum" sz="quarter" idx="11"/>
          </p:nvPr>
        </p:nvSpPr>
        <p:spPr/>
        <p:txBody>
          <a:bodyPr/>
          <a:lstStyle>
            <a:lvl1pPr>
              <a:defRPr/>
            </a:lvl1pPr>
          </a:lstStyle>
          <a:p>
            <a:pPr>
              <a:defRPr/>
            </a:pPr>
            <a:fld id="{BFEF7B10-3743-4942-A448-7DADAE9922DC}" type="slidenum">
              <a:rPr lang="en-US" altLang="en-US"/>
            </a:fld>
            <a:endParaRPr lang="en-US" altLang="en-US"/>
          </a:p>
        </p:txBody>
      </p:sp>
      <p:sp>
        <p:nvSpPr>
          <p:cNvPr id="8" name="内容占位符 2"/>
          <p:cNvSpPr>
            <a:spLocks noGrp="1"/>
          </p:cNvSpPr>
          <p:nvPr>
            <p:ph idx="12" hasCustomPrompt="1"/>
          </p:nvPr>
        </p:nvSpPr>
        <p:spPr>
          <a:xfrm>
            <a:off x="514350" y="1066800"/>
            <a:ext cx="9258300" cy="670012"/>
          </a:xfrm>
        </p:spPr>
        <p:txBody>
          <a:bodyPr anchor="ctr" anchorCtr="0"/>
          <a:lstStyle>
            <a:lvl1pPr marL="0" marR="0" indent="0" algn="ctr" defTabSz="914400" rtl="0" eaLnBrk="0" fontAlgn="base" latinLnBrk="0" hangingPunct="0">
              <a:lnSpc>
                <a:spcPct val="100000"/>
              </a:lnSpc>
              <a:spcBef>
                <a:spcPts val="600"/>
              </a:spcBef>
              <a:spcAft>
                <a:spcPts val="600"/>
              </a:spcAft>
              <a:buClr>
                <a:srgbClr val="996633"/>
              </a:buClr>
              <a:buSzPct val="65000"/>
              <a:buFont typeface="Wingdings" panose="05000000000000000000" pitchFamily="2" charset="2"/>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marL="0" marR="0" lvl="0" indent="0" algn="ctr" defTabSz="914400" rtl="0" eaLnBrk="0" fontAlgn="base" latinLnBrk="0" hangingPunct="0">
              <a:lnSpc>
                <a:spcPct val="100000"/>
              </a:lnSpc>
              <a:spcBef>
                <a:spcPts val="600"/>
              </a:spcBef>
              <a:spcAft>
                <a:spcPts val="600"/>
              </a:spcAft>
              <a:buClr>
                <a:srgbClr val="996633"/>
              </a:buClr>
              <a:buSzPct val="65000"/>
              <a:buFont typeface="Wingdings" panose="05000000000000000000" pitchFamily="2" charset="2"/>
              <a:buNone/>
              <a:defRPr/>
            </a:pPr>
            <a:r>
              <a:rPr lang="zh-CN" altLang="en-US" dirty="0" smtClean="0"/>
              <a:t>标题</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14350" y="277813"/>
            <a:ext cx="92583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dirty="0" smtClean="0"/>
              <a:t>Click to edit Master title style</a:t>
            </a:r>
            <a:endParaRPr lang="en-US" altLang="en-US" dirty="0" smtClean="0"/>
          </a:p>
        </p:txBody>
      </p:sp>
      <p:sp>
        <p:nvSpPr>
          <p:cNvPr id="53254" name="Rectangle 6"/>
          <p:cNvSpPr>
            <a:spLocks noGrp="1" noChangeArrowheads="1"/>
          </p:cNvSpPr>
          <p:nvPr>
            <p:ph type="sldNum" sz="quarter" idx="4"/>
          </p:nvPr>
        </p:nvSpPr>
        <p:spPr bwMode="auto">
          <a:xfrm>
            <a:off x="9788525" y="6176156"/>
            <a:ext cx="4675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spcBef>
                <a:spcPct val="0"/>
              </a:spcBef>
              <a:buClrTx/>
              <a:buSzTx/>
              <a:buFontTx/>
              <a:buNone/>
              <a:defRPr sz="1200">
                <a:solidFill>
                  <a:srgbClr val="7030A0"/>
                </a:solidFill>
                <a:latin typeface="Garamond" panose="02020404030301010803" pitchFamily="18" charset="0"/>
                <a:ea typeface="+mn-ea"/>
              </a:defRPr>
            </a:lvl1pPr>
          </a:lstStyle>
          <a:p>
            <a:pPr>
              <a:defRPr/>
            </a:pPr>
            <a:fld id="{063BF74A-EEF3-48E9-A7B0-2B2442C57851}" type="slidenum">
              <a:rPr lang="en-US" altLang="en-US" smtClean="0"/>
            </a:fld>
            <a:endParaRPr lang="en-US" altLang="en-US" dirty="0"/>
          </a:p>
        </p:txBody>
      </p:sp>
      <p:sp>
        <p:nvSpPr>
          <p:cNvPr id="1030" name="Line 8"/>
          <p:cNvSpPr>
            <a:spLocks noChangeShapeType="1"/>
          </p:cNvSpPr>
          <p:nvPr/>
        </p:nvSpPr>
        <p:spPr bwMode="auto">
          <a:xfrm flipV="1">
            <a:off x="514350" y="6165850"/>
            <a:ext cx="9561698" cy="635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Rectangle 3"/>
          <p:cNvSpPr>
            <a:spLocks noGrp="1" noChangeArrowheads="1"/>
          </p:cNvSpPr>
          <p:nvPr>
            <p:ph type="body" idx="1"/>
          </p:nvPr>
        </p:nvSpPr>
        <p:spPr bwMode="auto">
          <a:xfrm>
            <a:off x="514350" y="1143000"/>
            <a:ext cx="92583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dirty="0" smtClean="0"/>
              <a:t>Click to edit Master text styles</a:t>
            </a:r>
            <a:endParaRPr lang="en-US" altLang="en-US" dirty="0" smtClean="0"/>
          </a:p>
          <a:p>
            <a:pPr lvl="1"/>
            <a:r>
              <a:rPr lang="en-US" altLang="en-US" dirty="0" smtClean="0"/>
              <a:t>Second level</a:t>
            </a:r>
            <a:endParaRPr lang="en-US" altLang="en-US" dirty="0" smtClean="0"/>
          </a:p>
          <a:p>
            <a:pPr lvl="2"/>
            <a:r>
              <a:rPr lang="en-US" altLang="en-US" dirty="0" smtClean="0"/>
              <a:t>Third level</a:t>
            </a:r>
            <a:endParaRPr lang="en-US" altLang="en-US" dirty="0" smtClean="0"/>
          </a:p>
        </p:txBody>
      </p:sp>
      <p:sp>
        <p:nvSpPr>
          <p:cNvPr id="1032" name="Freeform 7"/>
          <p:cNvSpPr>
            <a:spLocks noChangeArrowheads="1"/>
          </p:cNvSpPr>
          <p:nvPr userDrawn="1"/>
        </p:nvSpPr>
        <p:spPr bwMode="auto">
          <a:xfrm>
            <a:off x="428624" y="228600"/>
            <a:ext cx="9359392"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996633"/>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8"/>
          <p:cNvSpPr>
            <a:spLocks noChangeShapeType="1"/>
          </p:cNvSpPr>
          <p:nvPr userDrawn="1"/>
        </p:nvSpPr>
        <p:spPr bwMode="auto">
          <a:xfrm rot="5400000">
            <a:off x="8780579" y="5481902"/>
            <a:ext cx="2014875" cy="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 name="图片 17"/>
          <p:cNvPicPr>
            <a:picLocks noChangeAspect="1"/>
          </p:cNvPicPr>
          <p:nvPr userDrawn="1"/>
        </p:nvPicPr>
        <p:blipFill>
          <a:blip r:embed="rId11">
            <a:clrChange>
              <a:clrFrom>
                <a:srgbClr val="FFFFFF"/>
              </a:clrFrom>
              <a:clrTo>
                <a:srgbClr val="FFFFFF">
                  <a:alpha val="0"/>
                </a:srgbClr>
              </a:clrTo>
            </a:clrChange>
          </a:blip>
          <a:stretch>
            <a:fillRect/>
          </a:stretch>
        </p:blipFill>
        <p:spPr>
          <a:xfrm>
            <a:off x="9463980" y="6147302"/>
            <a:ext cx="769586" cy="68407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000000"/>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32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32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32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3200" b="1">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ts val="600"/>
        </a:spcBef>
        <a:spcAft>
          <a:spcPts val="600"/>
        </a:spcAft>
        <a:buClr>
          <a:srgbClr val="996633"/>
        </a:buClr>
        <a:buSzPct val="80000"/>
        <a:buFont typeface="Wingdings" panose="05000000000000000000" pitchFamily="2" charset="2"/>
        <a:buChar char=""/>
        <a:defRPr sz="2400" b="0" kern="1200">
          <a:solidFill>
            <a:srgbClr val="000000"/>
          </a:solidFill>
          <a:latin typeface="+mn-lt"/>
          <a:ea typeface="+mn-ea"/>
          <a:cs typeface="+mn-cs"/>
        </a:defRPr>
      </a:lvl1pPr>
      <a:lvl2pPr marL="669925" indent="-325755" algn="l" rtl="0" eaLnBrk="0" fontAlgn="base" hangingPunct="0">
        <a:spcBef>
          <a:spcPts val="600"/>
        </a:spcBef>
        <a:spcAft>
          <a:spcPts val="600"/>
        </a:spcAft>
        <a:buClr>
          <a:srgbClr val="996633"/>
        </a:buClr>
        <a:buSzPct val="80000"/>
        <a:buFont typeface="Wingdings" panose="05000000000000000000" pitchFamily="2" charset="2"/>
        <a:buChar char="q"/>
        <a:defRPr sz="2000" b="0" kern="1200">
          <a:solidFill>
            <a:srgbClr val="000000"/>
          </a:solidFill>
          <a:latin typeface="+mn-lt"/>
          <a:ea typeface="+mn-ea"/>
          <a:cs typeface="+mn-cs"/>
        </a:defRPr>
      </a:lvl2pPr>
      <a:lvl3pPr marL="1022350" indent="-351155" algn="l" rtl="0" eaLnBrk="0" fontAlgn="base" hangingPunct="0">
        <a:spcBef>
          <a:spcPts val="600"/>
        </a:spcBef>
        <a:spcAft>
          <a:spcPts val="600"/>
        </a:spcAft>
        <a:buClr>
          <a:srgbClr val="996633"/>
        </a:buClr>
        <a:buSzPct val="80000"/>
        <a:buFont typeface="Wingdings" panose="05000000000000000000" pitchFamily="2" charset="2"/>
        <a:buChar char="n"/>
        <a:defRPr sz="2000" b="0" kern="1200">
          <a:solidFill>
            <a:srgbClr val="000000"/>
          </a:solidFill>
          <a:latin typeface="+mn-lt"/>
          <a:ea typeface="+mn-ea"/>
          <a:cs typeface="+mn-cs"/>
        </a:defRPr>
      </a:lvl3pPr>
      <a:lvl4pPr marL="1339850" indent="-316230" algn="l" rtl="0" eaLnBrk="0" fontAlgn="base" hangingPunct="0">
        <a:spcBef>
          <a:spcPct val="20000"/>
        </a:spcBef>
        <a:spcAft>
          <a:spcPct val="0"/>
        </a:spcAft>
        <a:buClr>
          <a:schemeClr val="tx1"/>
        </a:buClr>
        <a:buSzPct val="60000"/>
        <a:buFont typeface="Wingdings" panose="05000000000000000000" pitchFamily="2" charset="2"/>
        <a:buChar char="q"/>
        <a:defRPr sz="2400" b="0" kern="1200">
          <a:solidFill>
            <a:schemeClr val="tx1"/>
          </a:solidFill>
          <a:latin typeface="+mn-lt"/>
          <a:ea typeface="+mn-ea"/>
          <a:cs typeface="+mn-cs"/>
        </a:defRPr>
      </a:lvl4pPr>
      <a:lvl5pPr marL="1681480" indent="-339725" algn="l" rtl="0" eaLnBrk="0" fontAlgn="base" hangingPunct="0">
        <a:spcBef>
          <a:spcPct val="20000"/>
        </a:spcBef>
        <a:spcAft>
          <a:spcPct val="0"/>
        </a:spcAft>
        <a:buClr>
          <a:srgbClr val="996633"/>
        </a:buClr>
        <a:buFont typeface="Wingdings" panose="05000000000000000000" pitchFamily="2" charset="2"/>
        <a:buChar char="§"/>
        <a:defRPr sz="2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jpeg"/><Relationship Id="rId1" Type="http://schemas.openxmlformats.org/officeDocument/2006/relationships/image" Target="../media/image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2.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55650" y="1301750"/>
            <a:ext cx="9274175" cy="2660650"/>
          </a:xfrm>
        </p:spPr>
        <p:txBody>
          <a:bodyPr/>
          <a:lstStyle/>
          <a:p>
            <a:pPr eaLnBrk="1" hangingPunct="1"/>
            <a:r>
              <a:rPr lang="zh-CN" altLang="en-US" dirty="0" smtClean="0"/>
              <a:t>实验 </a:t>
            </a:r>
            <a:r>
              <a:rPr lang="en-US" altLang="zh-CN" dirty="0" smtClean="0"/>
              <a:t>1 — </a:t>
            </a:r>
            <a:r>
              <a:rPr lang="zh-CN" altLang="zh-CN" dirty="0" smtClean="0"/>
              <a:t>需</a:t>
            </a:r>
            <a:r>
              <a:rPr lang="zh-CN" altLang="zh-CN" dirty="0"/>
              <a:t>求分析说明</a:t>
            </a:r>
            <a:r>
              <a:rPr lang="zh-CN" altLang="zh-CN" dirty="0" smtClean="0"/>
              <a:t>书</a:t>
            </a:r>
            <a:br>
              <a:rPr lang="en-US" altLang="zh-CN" dirty="0" smtClean="0"/>
            </a:br>
            <a:r>
              <a:rPr lang="en-US" altLang="zh-CN" dirty="0"/>
              <a:t> </a:t>
            </a:r>
            <a:r>
              <a:rPr lang="en-US" altLang="zh-CN" dirty="0" smtClean="0"/>
              <a:t>               </a:t>
            </a:r>
            <a:r>
              <a:rPr lang="zh-CN" altLang="zh-CN" dirty="0" smtClean="0"/>
              <a:t>的</a:t>
            </a:r>
            <a:r>
              <a:rPr lang="zh-CN" altLang="zh-CN" dirty="0"/>
              <a:t>设计和撰写</a:t>
            </a:r>
            <a:endParaRPr lang="en-US" altLang="zh-CN" dirty="0" smtClean="0"/>
          </a:p>
        </p:txBody>
      </p:sp>
      <p:sp>
        <p:nvSpPr>
          <p:cNvPr id="5123" name="Rectangle 3"/>
          <p:cNvSpPr>
            <a:spLocks noGrp="1" noChangeArrowheads="1"/>
          </p:cNvSpPr>
          <p:nvPr>
            <p:ph type="subTitle" idx="1"/>
          </p:nvPr>
        </p:nvSpPr>
        <p:spPr>
          <a:xfrm>
            <a:off x="2228850" y="3962400"/>
            <a:ext cx="7458075" cy="2133600"/>
          </a:xfrm>
        </p:spPr>
        <p:txBody>
          <a:bodyPr/>
          <a:lstStyle/>
          <a:p>
            <a:pPr algn="ctr" eaLnBrk="1" hangingPunct="1"/>
            <a:r>
              <a:rPr lang="zh-CN" altLang="en-US" dirty="0" smtClean="0">
                <a:ea typeface="宋体" panose="02010600030101010101" pitchFamily="2" charset="-122"/>
              </a:rPr>
              <a:t>郑尚东</a:t>
            </a:r>
            <a:endParaRPr lang="zh-CN" altLang="en-US" dirty="0" smtClean="0">
              <a:ea typeface="宋体" panose="02010600030101010101" pitchFamily="2" charset="-122"/>
            </a:endParaRPr>
          </a:p>
          <a:p>
            <a:pPr algn="ctr" eaLnBrk="1" hangingPunct="1"/>
            <a:r>
              <a:rPr lang="zh-CN" altLang="en-US" dirty="0" smtClean="0">
                <a:ea typeface="宋体" panose="02010600030101010101" pitchFamily="2" charset="-122"/>
              </a:rPr>
              <a:t>南京邮电大学计算机学院、软件学院、网络空间安全学院</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a:t>1.1 </a:t>
            </a:r>
            <a:r>
              <a:rPr lang="zh-CN" altLang="en-US" dirty="0"/>
              <a:t>目的</a:t>
            </a:r>
            <a:endParaRPr lang="zh-CN" altLang="en-US" dirty="0"/>
          </a:p>
          <a:p>
            <a:r>
              <a:rPr lang="en-US" altLang="zh-CN" dirty="0"/>
              <a:t>1.2 </a:t>
            </a:r>
            <a:r>
              <a:rPr lang="zh-CN" altLang="en-US" dirty="0"/>
              <a:t>文档约定</a:t>
            </a:r>
            <a:endParaRPr lang="zh-CN" altLang="en-US" dirty="0"/>
          </a:p>
          <a:p>
            <a:r>
              <a:rPr lang="en-US" altLang="zh-CN" dirty="0"/>
              <a:t>1.3 </a:t>
            </a:r>
            <a:r>
              <a:rPr lang="zh-CN" altLang="en-US" dirty="0"/>
              <a:t>适用人群与阅读建议</a:t>
            </a:r>
            <a:endParaRPr lang="zh-CN" altLang="en-US" dirty="0"/>
          </a:p>
          <a:p>
            <a:r>
              <a:rPr lang="en-US" altLang="zh-CN" b="1" dirty="0">
                <a:solidFill>
                  <a:srgbClr val="FF0000"/>
                </a:solidFill>
              </a:rPr>
              <a:t>1.4 </a:t>
            </a:r>
            <a:r>
              <a:rPr lang="zh-CN" altLang="en-US" b="1" dirty="0">
                <a:solidFill>
                  <a:srgbClr val="FF0000"/>
                </a:solidFill>
              </a:rPr>
              <a:t>产品范围</a:t>
            </a:r>
            <a:endParaRPr lang="zh-CN" altLang="en-US" b="1" dirty="0">
              <a:solidFill>
                <a:srgbClr val="FF0000"/>
              </a:solidFill>
            </a:endParaRPr>
          </a:p>
          <a:p>
            <a:r>
              <a:rPr lang="en-US" altLang="zh-CN" dirty="0"/>
              <a:t>1.5 </a:t>
            </a:r>
            <a:r>
              <a:rPr lang="zh-CN" altLang="en-US" dirty="0"/>
              <a:t>参考文献</a:t>
            </a:r>
            <a:endParaRPr lang="zh-CN" altLang="en-US" dirty="0"/>
          </a:p>
        </p:txBody>
      </p:sp>
      <p:sp>
        <p:nvSpPr>
          <p:cNvPr id="4" name="内容占位符 3"/>
          <p:cNvSpPr>
            <a:spLocks noGrp="1"/>
          </p:cNvSpPr>
          <p:nvPr>
            <p:ph sz="half" idx="2"/>
          </p:nvPr>
        </p:nvSpPr>
        <p:spPr>
          <a:xfrm>
            <a:off x="4351411" y="1066800"/>
            <a:ext cx="5437113" cy="2700300"/>
          </a:xfrm>
          <a:ln>
            <a:solidFill>
              <a:schemeClr val="tx1">
                <a:lumMod val="50000"/>
              </a:schemeClr>
            </a:solidFill>
          </a:ln>
        </p:spPr>
        <p:txBody>
          <a:bodyPr/>
          <a:lstStyle/>
          <a:p>
            <a:r>
              <a:rPr lang="zh-CN" altLang="en-US" dirty="0"/>
              <a:t>简短描述软</a:t>
            </a:r>
            <a:r>
              <a:rPr lang="zh-CN" altLang="en-US" dirty="0" smtClean="0"/>
              <a:t>件的用途，包括经济效益或社会效益、</a:t>
            </a:r>
            <a:r>
              <a:rPr lang="zh-CN" altLang="en-US" dirty="0"/>
              <a:t>目标</a:t>
            </a:r>
            <a:r>
              <a:rPr lang="zh-CN" altLang="en-US" dirty="0" smtClean="0"/>
              <a:t>和范围</a:t>
            </a:r>
            <a:endParaRPr lang="en-US" altLang="zh-CN" dirty="0" smtClean="0"/>
          </a:p>
          <a:p>
            <a:r>
              <a:rPr lang="zh-CN" altLang="en-US" dirty="0" smtClean="0"/>
              <a:t>可结合公司的业务目</a:t>
            </a:r>
            <a:r>
              <a:rPr lang="zh-CN" altLang="en-US" dirty="0"/>
              <a:t>标</a:t>
            </a:r>
            <a:r>
              <a:rPr lang="zh-CN" altLang="en-US" dirty="0" smtClean="0"/>
              <a:t>或战略规划，</a:t>
            </a:r>
            <a:r>
              <a:rPr lang="zh-CN" altLang="en-US" dirty="0"/>
              <a:t>简</a:t>
            </a:r>
            <a:r>
              <a:rPr lang="zh-CN" altLang="en-US" dirty="0" smtClean="0"/>
              <a:t>述</a:t>
            </a:r>
            <a:r>
              <a:rPr lang="zh-CN" altLang="en-US" dirty="0"/>
              <a:t>软</a:t>
            </a:r>
            <a:r>
              <a:rPr lang="zh-CN" altLang="en-US" dirty="0" smtClean="0"/>
              <a:t>件的目</a:t>
            </a:r>
            <a:r>
              <a:rPr lang="zh-CN" altLang="en-US" dirty="0"/>
              <a:t>标和范围</a:t>
            </a:r>
            <a:endParaRPr lang="en-US" altLang="zh-CN" dirty="0" smtClean="0"/>
          </a:p>
          <a:p>
            <a:pPr lvl="1"/>
            <a:r>
              <a:rPr lang="zh-CN" altLang="en-US" dirty="0" smtClean="0"/>
              <a:t>若有</a:t>
            </a:r>
            <a:r>
              <a:rPr lang="zh-CN" altLang="en-US" dirty="0"/>
              <a:t>单独的目</a:t>
            </a:r>
            <a:r>
              <a:rPr lang="zh-CN" altLang="en-US" dirty="0" smtClean="0"/>
              <a:t>标（愿景）和</a:t>
            </a:r>
            <a:r>
              <a:rPr lang="zh-CN" altLang="en-US" dirty="0"/>
              <a:t>范围文件</a:t>
            </a:r>
            <a:r>
              <a:rPr lang="zh-CN" altLang="en-US" dirty="0" smtClean="0"/>
              <a:t>，可指明参阅的文件即可，不要复</a:t>
            </a:r>
            <a:r>
              <a:rPr lang="zh-CN" altLang="en-US" dirty="0"/>
              <a:t>制其内</a:t>
            </a:r>
            <a:r>
              <a:rPr lang="zh-CN" altLang="en-US" dirty="0" smtClean="0"/>
              <a:t>容</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a:t>1.1 </a:t>
            </a:r>
            <a:r>
              <a:rPr lang="zh-CN" altLang="en-US" dirty="0"/>
              <a:t>目的</a:t>
            </a:r>
            <a:endParaRPr lang="zh-CN" altLang="en-US" dirty="0"/>
          </a:p>
          <a:p>
            <a:r>
              <a:rPr lang="en-US" altLang="zh-CN" dirty="0"/>
              <a:t>1.2 </a:t>
            </a:r>
            <a:r>
              <a:rPr lang="zh-CN" altLang="en-US" dirty="0"/>
              <a:t>文档约定</a:t>
            </a:r>
            <a:endParaRPr lang="zh-CN" altLang="en-US" dirty="0"/>
          </a:p>
          <a:p>
            <a:r>
              <a:rPr lang="en-US" altLang="zh-CN" dirty="0"/>
              <a:t>1.3 </a:t>
            </a:r>
            <a:r>
              <a:rPr lang="zh-CN" altLang="en-US" dirty="0"/>
              <a:t>适用人群与阅读建议</a:t>
            </a:r>
            <a:endParaRPr lang="zh-CN" altLang="en-US" dirty="0"/>
          </a:p>
          <a:p>
            <a:r>
              <a:rPr lang="en-US" altLang="zh-CN" dirty="0"/>
              <a:t>1.4 </a:t>
            </a:r>
            <a:r>
              <a:rPr lang="zh-CN" altLang="en-US" dirty="0"/>
              <a:t>产品范围</a:t>
            </a:r>
            <a:endParaRPr lang="zh-CN" altLang="en-US" dirty="0"/>
          </a:p>
          <a:p>
            <a:r>
              <a:rPr lang="en-US" altLang="zh-CN" b="1" dirty="0">
                <a:solidFill>
                  <a:srgbClr val="FF0000"/>
                </a:solidFill>
              </a:rPr>
              <a:t>1.5 </a:t>
            </a:r>
            <a:r>
              <a:rPr lang="zh-CN" altLang="en-US" b="1" dirty="0">
                <a:solidFill>
                  <a:srgbClr val="FF0000"/>
                </a:solidFill>
              </a:rPr>
              <a:t>参考文献</a:t>
            </a:r>
            <a:endParaRPr lang="zh-CN" altLang="en-US" b="1" dirty="0">
              <a:solidFill>
                <a:srgbClr val="FF0000"/>
              </a:solidFill>
            </a:endParaRPr>
          </a:p>
        </p:txBody>
      </p:sp>
      <p:sp>
        <p:nvSpPr>
          <p:cNvPr id="4" name="内容占位符 3"/>
          <p:cNvSpPr>
            <a:spLocks noGrp="1"/>
          </p:cNvSpPr>
          <p:nvPr>
            <p:ph sz="half" idx="2"/>
          </p:nvPr>
        </p:nvSpPr>
        <p:spPr>
          <a:xfrm>
            <a:off x="4351411" y="1066800"/>
            <a:ext cx="5437113" cy="2902260"/>
          </a:xfrm>
          <a:ln>
            <a:solidFill>
              <a:schemeClr val="tx1">
                <a:lumMod val="50000"/>
              </a:schemeClr>
            </a:solidFill>
          </a:ln>
        </p:spPr>
        <p:txBody>
          <a:bodyPr/>
          <a:lstStyle/>
          <a:p>
            <a:r>
              <a:rPr lang="zh-CN" altLang="en-US" dirty="0"/>
              <a:t>列</a:t>
            </a:r>
            <a:r>
              <a:rPr lang="zh-CN" altLang="en-US" dirty="0" smtClean="0"/>
              <a:t>出书写 </a:t>
            </a:r>
            <a:r>
              <a:rPr lang="en-US" altLang="zh-CN" dirty="0" smtClean="0"/>
              <a:t>SRS </a:t>
            </a:r>
            <a:r>
              <a:rPr lang="zh-CN" altLang="en-US" dirty="0" smtClean="0"/>
              <a:t>的参考文献或网址</a:t>
            </a:r>
            <a:endParaRPr lang="en-US" altLang="zh-CN" dirty="0" smtClean="0"/>
          </a:p>
          <a:p>
            <a:pPr lvl="1"/>
            <a:r>
              <a:rPr lang="zh-CN" altLang="en-US" dirty="0" smtClean="0"/>
              <a:t>可</a:t>
            </a:r>
            <a:r>
              <a:rPr lang="zh-CN" altLang="en-US" dirty="0"/>
              <a:t>能包</a:t>
            </a:r>
            <a:r>
              <a:rPr lang="zh-CN" altLang="en-US" dirty="0" smtClean="0"/>
              <a:t>括：用</a:t>
            </a:r>
            <a:r>
              <a:rPr lang="zh-CN" altLang="en-US" dirty="0"/>
              <a:t>户界面风格指南、合同、标准、系统需求规范、用例文档或愿景和范围文</a:t>
            </a:r>
            <a:r>
              <a:rPr lang="zh-CN" altLang="en-US" dirty="0" smtClean="0"/>
              <a:t>档等</a:t>
            </a:r>
            <a:endParaRPr lang="en-US" altLang="zh-CN" dirty="0" smtClean="0"/>
          </a:p>
          <a:p>
            <a:pPr lvl="1"/>
            <a:r>
              <a:rPr lang="zh-CN" altLang="en-US" dirty="0" smtClean="0"/>
              <a:t>提</a:t>
            </a:r>
            <a:r>
              <a:rPr lang="zh-CN" altLang="en-US" dirty="0"/>
              <a:t>供足够的信息，以便读者可以访问每个参考文献的副本，包括标题、作者、版本号、日期以及来源或位</a:t>
            </a:r>
            <a:r>
              <a:rPr lang="zh-CN" altLang="en-US" dirty="0" smtClean="0"/>
              <a:t>置</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350" y="248317"/>
            <a:ext cx="9258300" cy="788987"/>
          </a:xfrm>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b="1" dirty="0" smtClean="0">
                <a:solidFill>
                  <a:srgbClr val="FF0000"/>
                </a:solidFill>
              </a:rPr>
              <a:t>2.1 </a:t>
            </a:r>
            <a:r>
              <a:rPr lang="zh-CN" altLang="en-US" b="1" dirty="0">
                <a:solidFill>
                  <a:srgbClr val="FF0000"/>
                </a:solidFill>
              </a:rPr>
              <a:t>产品背景</a:t>
            </a:r>
            <a:endParaRPr lang="zh-CN" altLang="en-US" b="1" dirty="0">
              <a:solidFill>
                <a:srgbClr val="FF0000"/>
              </a:solidFill>
            </a:endParaRPr>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120022" y="1066800"/>
            <a:ext cx="5652628" cy="4090392"/>
          </a:xfrm>
          <a:ln>
            <a:solidFill>
              <a:schemeClr val="tx1">
                <a:lumMod val="50000"/>
              </a:schemeClr>
            </a:solidFill>
          </a:ln>
        </p:spPr>
        <p:txBody>
          <a:bodyPr/>
          <a:lstStyle/>
          <a:p>
            <a:r>
              <a:rPr lang="zh-CN" altLang="en-US" dirty="0" smtClean="0"/>
              <a:t>描产</a:t>
            </a:r>
            <a:r>
              <a:rPr lang="zh-CN" altLang="en-US" dirty="0"/>
              <a:t>品</a:t>
            </a:r>
            <a:r>
              <a:rPr lang="zh-CN" altLang="en-US" dirty="0" smtClean="0"/>
              <a:t>的背景和</a:t>
            </a:r>
            <a:r>
              <a:rPr lang="zh-CN" altLang="en-US" dirty="0"/>
              <a:t>来</a:t>
            </a:r>
            <a:r>
              <a:rPr lang="zh-CN" altLang="en-US" dirty="0" smtClean="0"/>
              <a:t>源</a:t>
            </a:r>
            <a:endParaRPr lang="en-US" altLang="zh-CN" dirty="0" smtClean="0"/>
          </a:p>
          <a:p>
            <a:pPr lvl="1"/>
            <a:r>
              <a:rPr lang="zh-CN" altLang="en-US" dirty="0" smtClean="0"/>
              <a:t>如：说</a:t>
            </a:r>
            <a:r>
              <a:rPr lang="zh-CN" altLang="en-US" dirty="0"/>
              <a:t>明此产品</a:t>
            </a:r>
            <a:r>
              <a:rPr lang="zh-CN" altLang="en-US" dirty="0" smtClean="0"/>
              <a:t>是一系列产品的延续，或者是一个现</a:t>
            </a:r>
            <a:r>
              <a:rPr lang="zh-CN" altLang="en-US" dirty="0"/>
              <a:t>有系统的替代品，还是新的独</a:t>
            </a:r>
            <a:r>
              <a:rPr lang="zh-CN" altLang="en-US" dirty="0" smtClean="0"/>
              <a:t>立开发的产品</a:t>
            </a:r>
            <a:endParaRPr lang="en-US" altLang="zh-CN" dirty="0" smtClean="0"/>
          </a:p>
          <a:p>
            <a:pPr lvl="1"/>
            <a:r>
              <a:rPr lang="zh-CN" altLang="en-US" dirty="0" smtClean="0"/>
              <a:t>若：</a:t>
            </a:r>
            <a:r>
              <a:rPr lang="en-US" altLang="zh-CN" dirty="0" smtClean="0"/>
              <a:t>SRS </a:t>
            </a:r>
            <a:r>
              <a:rPr lang="zh-CN" altLang="en-US" dirty="0" smtClean="0"/>
              <a:t>文档仅定义一</a:t>
            </a:r>
            <a:r>
              <a:rPr lang="zh-CN" altLang="en-US" dirty="0"/>
              <a:t>个较大系统</a:t>
            </a:r>
            <a:r>
              <a:rPr lang="zh-CN" altLang="en-US" dirty="0" smtClean="0"/>
              <a:t>的一部分（如一个构件、或一个子系统），则需要将较</a:t>
            </a:r>
            <a:r>
              <a:rPr lang="zh-CN" altLang="en-US" dirty="0"/>
              <a:t>大系统的要</a:t>
            </a:r>
            <a:r>
              <a:rPr lang="zh-CN" altLang="en-US" dirty="0" smtClean="0"/>
              <a:t>求与文档对应的实</a:t>
            </a:r>
            <a:r>
              <a:rPr lang="zh-CN" altLang="en-US" dirty="0"/>
              <a:t>现（构</a:t>
            </a:r>
            <a:r>
              <a:rPr lang="zh-CN" altLang="en-US" dirty="0" smtClean="0"/>
              <a:t>件或子</a:t>
            </a:r>
            <a:r>
              <a:rPr lang="zh-CN" altLang="en-US" dirty="0"/>
              <a:t>系统）</a:t>
            </a:r>
            <a:r>
              <a:rPr lang="zh-CN" altLang="en-US" dirty="0" smtClean="0"/>
              <a:t>功</a:t>
            </a:r>
            <a:r>
              <a:rPr lang="zh-CN" altLang="en-US" dirty="0"/>
              <a:t>能联系起来，阐述两者之间的接</a:t>
            </a:r>
            <a:r>
              <a:rPr lang="zh-CN" altLang="en-US" dirty="0" smtClean="0"/>
              <a:t>口</a:t>
            </a:r>
            <a:endParaRPr lang="en-US" altLang="zh-CN" dirty="0" smtClean="0"/>
          </a:p>
          <a:p>
            <a:pPr lvl="1"/>
            <a:r>
              <a:rPr lang="zh-CN" altLang="en-US" dirty="0" smtClean="0"/>
              <a:t>可以绘制表示系统主要构件、</a:t>
            </a:r>
            <a:r>
              <a:rPr lang="zh-CN" altLang="en-US" dirty="0"/>
              <a:t>子系统互连和外部接口的</a:t>
            </a:r>
            <a:r>
              <a:rPr lang="zh-CN" altLang="en-US" b="1" dirty="0">
                <a:solidFill>
                  <a:srgbClr val="FF0000"/>
                </a:solidFill>
                <a:latin typeface="黑体" panose="02010609060101010101" pitchFamily="49" charset="-122"/>
                <a:ea typeface="黑体" panose="02010609060101010101" pitchFamily="49" charset="-122"/>
              </a:rPr>
              <a:t>简单图</a:t>
            </a:r>
            <a:r>
              <a:rPr lang="zh-CN" altLang="en-US" b="1" dirty="0" smtClean="0">
                <a:solidFill>
                  <a:srgbClr val="FF0000"/>
                </a:solidFill>
                <a:latin typeface="黑体" panose="02010609060101010101" pitchFamily="49" charset="-122"/>
                <a:ea typeface="黑体" panose="02010609060101010101" pitchFamily="49" charset="-122"/>
              </a:rPr>
              <a:t>表</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350" y="248317"/>
            <a:ext cx="9258300" cy="788987"/>
          </a:xfrm>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b="1" dirty="0" smtClean="0">
                <a:solidFill>
                  <a:srgbClr val="FF0000"/>
                </a:solidFill>
              </a:rPr>
              <a:t>2.1 </a:t>
            </a:r>
            <a:r>
              <a:rPr lang="zh-CN" altLang="en-US" b="1" dirty="0">
                <a:solidFill>
                  <a:srgbClr val="FF0000"/>
                </a:solidFill>
              </a:rPr>
              <a:t>产品背景</a:t>
            </a:r>
            <a:endParaRPr lang="zh-CN" altLang="en-US" b="1" dirty="0">
              <a:solidFill>
                <a:srgbClr val="FF0000"/>
              </a:solidFill>
            </a:endParaRPr>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120022" y="1066800"/>
            <a:ext cx="5652628" cy="4090392"/>
          </a:xfrm>
          <a:ln>
            <a:solidFill>
              <a:schemeClr val="tx1">
                <a:lumMod val="50000"/>
              </a:schemeClr>
            </a:solidFill>
          </a:ln>
        </p:spPr>
        <p:txBody>
          <a:bodyPr/>
          <a:lstStyle/>
          <a:p>
            <a:r>
              <a:rPr lang="zh-CN" altLang="en-US" dirty="0" smtClean="0"/>
              <a:t>描产</a:t>
            </a:r>
            <a:r>
              <a:rPr lang="zh-CN" altLang="en-US" dirty="0"/>
              <a:t>品</a:t>
            </a:r>
            <a:r>
              <a:rPr lang="zh-CN" altLang="en-US" dirty="0" smtClean="0"/>
              <a:t>的背景和</a:t>
            </a:r>
            <a:r>
              <a:rPr lang="zh-CN" altLang="en-US" dirty="0"/>
              <a:t>来</a:t>
            </a:r>
            <a:r>
              <a:rPr lang="zh-CN" altLang="en-US" dirty="0" smtClean="0"/>
              <a:t>源</a:t>
            </a:r>
            <a:endParaRPr lang="en-US" altLang="zh-CN" dirty="0" smtClean="0"/>
          </a:p>
          <a:p>
            <a:pPr lvl="1"/>
            <a:r>
              <a:rPr lang="zh-CN" altLang="en-US" dirty="0" smtClean="0"/>
              <a:t>如：说</a:t>
            </a:r>
            <a:r>
              <a:rPr lang="zh-CN" altLang="en-US" dirty="0"/>
              <a:t>明此产品</a:t>
            </a:r>
            <a:r>
              <a:rPr lang="zh-CN" altLang="en-US" dirty="0" smtClean="0"/>
              <a:t>是一系列产品的延续，或者是一个现</a:t>
            </a:r>
            <a:r>
              <a:rPr lang="zh-CN" altLang="en-US" dirty="0"/>
              <a:t>有系统的替代品，还是新的独</a:t>
            </a:r>
            <a:r>
              <a:rPr lang="zh-CN" altLang="en-US" dirty="0" smtClean="0"/>
              <a:t>立开发的产品</a:t>
            </a:r>
            <a:endParaRPr lang="en-US" altLang="zh-CN" dirty="0" smtClean="0"/>
          </a:p>
          <a:p>
            <a:pPr lvl="1"/>
            <a:r>
              <a:rPr lang="zh-CN" altLang="en-US" dirty="0" smtClean="0"/>
              <a:t>若：</a:t>
            </a:r>
            <a:r>
              <a:rPr lang="en-US" altLang="zh-CN" dirty="0" smtClean="0"/>
              <a:t>SRS </a:t>
            </a:r>
            <a:r>
              <a:rPr lang="zh-CN" altLang="en-US" dirty="0" smtClean="0"/>
              <a:t>文档仅定义一</a:t>
            </a:r>
            <a:r>
              <a:rPr lang="zh-CN" altLang="en-US" dirty="0"/>
              <a:t>个较大系统</a:t>
            </a:r>
            <a:r>
              <a:rPr lang="zh-CN" altLang="en-US" dirty="0" smtClean="0"/>
              <a:t>的一部分（如一个构件、或一个子系统），则需要将较</a:t>
            </a:r>
            <a:r>
              <a:rPr lang="zh-CN" altLang="en-US" dirty="0"/>
              <a:t>大系统的要</a:t>
            </a:r>
            <a:r>
              <a:rPr lang="zh-CN" altLang="en-US" dirty="0" smtClean="0"/>
              <a:t>求与文档对应的实</a:t>
            </a:r>
            <a:r>
              <a:rPr lang="zh-CN" altLang="en-US" dirty="0"/>
              <a:t>现（构</a:t>
            </a:r>
            <a:r>
              <a:rPr lang="zh-CN" altLang="en-US" dirty="0" smtClean="0"/>
              <a:t>件或子</a:t>
            </a:r>
            <a:r>
              <a:rPr lang="zh-CN" altLang="en-US" dirty="0"/>
              <a:t>系统）</a:t>
            </a:r>
            <a:r>
              <a:rPr lang="zh-CN" altLang="en-US" dirty="0" smtClean="0"/>
              <a:t>功</a:t>
            </a:r>
            <a:r>
              <a:rPr lang="zh-CN" altLang="en-US" dirty="0"/>
              <a:t>能联系起来，阐述两者之间的接</a:t>
            </a:r>
            <a:r>
              <a:rPr lang="zh-CN" altLang="en-US" dirty="0" smtClean="0"/>
              <a:t>口</a:t>
            </a:r>
            <a:endParaRPr lang="en-US" altLang="zh-CN" dirty="0" smtClean="0"/>
          </a:p>
          <a:p>
            <a:pPr lvl="1"/>
            <a:r>
              <a:rPr lang="zh-CN" altLang="en-US" dirty="0" smtClean="0"/>
              <a:t>可以绘制表示系统主要构件、</a:t>
            </a:r>
            <a:r>
              <a:rPr lang="zh-CN" altLang="en-US" dirty="0"/>
              <a:t>子系统互连和外部接口的</a:t>
            </a:r>
            <a:r>
              <a:rPr lang="zh-CN" altLang="en-US" b="1" dirty="0">
                <a:solidFill>
                  <a:srgbClr val="FF0000"/>
                </a:solidFill>
                <a:latin typeface="黑体" panose="02010609060101010101" pitchFamily="49" charset="-122"/>
                <a:ea typeface="黑体" panose="02010609060101010101" pitchFamily="49" charset="-122"/>
              </a:rPr>
              <a:t>简单图</a:t>
            </a:r>
            <a:r>
              <a:rPr lang="zh-CN" altLang="en-US" b="1" dirty="0" smtClean="0">
                <a:solidFill>
                  <a:srgbClr val="FF0000"/>
                </a:solidFill>
                <a:latin typeface="黑体" panose="02010609060101010101" pitchFamily="49" charset="-122"/>
                <a:ea typeface="黑体" panose="02010609060101010101" pitchFamily="49" charset="-122"/>
              </a:rPr>
              <a:t>表</a:t>
            </a:r>
            <a:endParaRPr lang="zh-CN" altLang="en-US" b="1" dirty="0">
              <a:solidFill>
                <a:srgbClr val="FF0000"/>
              </a:solidFill>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a:picLocks noChangeAspect="1"/>
          </p:cNvPicPr>
          <p:nvPr/>
        </p:nvPicPr>
        <p:blipFill>
          <a:blip r:embed="rId1"/>
          <a:stretch>
            <a:fillRect/>
          </a:stretch>
        </p:blipFill>
        <p:spPr>
          <a:xfrm>
            <a:off x="5863580" y="548680"/>
            <a:ext cx="3750252" cy="550861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b="1" dirty="0">
                <a:solidFill>
                  <a:srgbClr val="FF0000"/>
                </a:solidFill>
              </a:rPr>
              <a:t>2.2 </a:t>
            </a:r>
            <a:r>
              <a:rPr lang="zh-CN" altLang="en-US" b="1" dirty="0">
                <a:solidFill>
                  <a:srgbClr val="FF0000"/>
                </a:solidFill>
              </a:rPr>
              <a:t>产品功能</a:t>
            </a:r>
            <a:endParaRPr lang="zh-CN" altLang="en-US" b="1" dirty="0">
              <a:solidFill>
                <a:srgbClr val="FF0000"/>
              </a:solidFill>
            </a:endParaRPr>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120022" y="1066800"/>
            <a:ext cx="5652628" cy="3816424"/>
          </a:xfrm>
          <a:ln>
            <a:solidFill>
              <a:schemeClr val="tx1">
                <a:lumMod val="50000"/>
              </a:schemeClr>
            </a:solidFill>
          </a:ln>
        </p:spPr>
        <p:txBody>
          <a:bodyPr/>
          <a:lstStyle/>
          <a:p>
            <a:r>
              <a:rPr lang="zh-CN" altLang="en-US" dirty="0"/>
              <a:t>总结产品必</a:t>
            </a:r>
            <a:r>
              <a:rPr lang="zh-CN" altLang="en-US" dirty="0" smtClean="0"/>
              <a:t>须实现，由用户执行的</a:t>
            </a:r>
            <a:r>
              <a:rPr lang="zh-CN" altLang="en-US" b="1" dirty="0">
                <a:solidFill>
                  <a:srgbClr val="FF0000"/>
                </a:solidFill>
                <a:latin typeface="黑体" panose="02010609060101010101" pitchFamily="49" charset="-122"/>
                <a:ea typeface="黑体" panose="02010609060101010101" pitchFamily="49" charset="-122"/>
              </a:rPr>
              <a:t>主要功能</a:t>
            </a:r>
            <a:r>
              <a:rPr lang="zh-CN" altLang="en-US" dirty="0" smtClean="0"/>
              <a:t>（</a:t>
            </a:r>
            <a:r>
              <a:rPr lang="zh-CN" altLang="en-US" b="1" dirty="0">
                <a:solidFill>
                  <a:srgbClr val="FF0000"/>
                </a:solidFill>
                <a:latin typeface="黑体" panose="02010609060101010101" pitchFamily="49" charset="-122"/>
                <a:ea typeface="黑体" panose="02010609060101010101" pitchFamily="49" charset="-122"/>
              </a:rPr>
              <a:t>不展开，无需细化</a:t>
            </a:r>
            <a:r>
              <a:rPr lang="zh-CN" altLang="en-US" dirty="0" smtClean="0"/>
              <a:t>）</a:t>
            </a:r>
            <a:endParaRPr lang="en-US" altLang="zh-CN" dirty="0" smtClean="0"/>
          </a:p>
          <a:p>
            <a:pPr lvl="1"/>
            <a:r>
              <a:rPr lang="zh-CN" altLang="en-US" dirty="0" smtClean="0"/>
              <a:t>功能的详</a:t>
            </a:r>
            <a:r>
              <a:rPr lang="zh-CN" altLang="en-US" dirty="0"/>
              <a:t>细信</a:t>
            </a:r>
            <a:r>
              <a:rPr lang="zh-CN" altLang="en-US" dirty="0" smtClean="0"/>
              <a:t>息在</a:t>
            </a:r>
            <a:r>
              <a:rPr lang="zh-CN" altLang="en-US" dirty="0" smtClean="0"/>
              <a:t>第</a:t>
            </a:r>
            <a:r>
              <a:rPr lang="en-US" altLang="zh-CN" dirty="0" smtClean="0"/>
              <a:t>4</a:t>
            </a:r>
            <a:r>
              <a:rPr lang="zh-CN" altLang="en-US" dirty="0" smtClean="0"/>
              <a:t>节（</a:t>
            </a:r>
            <a:r>
              <a:rPr lang="zh-CN" altLang="en-US" sz="2400" b="1" dirty="0">
                <a:solidFill>
                  <a:srgbClr val="FF0000"/>
                </a:solidFill>
                <a:latin typeface="黑体" panose="02010609060101010101" pitchFamily="49" charset="-122"/>
                <a:ea typeface="黑体" panose="02010609060101010101" pitchFamily="49" charset="-122"/>
              </a:rPr>
              <a:t>系统特性</a:t>
            </a:r>
            <a:r>
              <a:rPr lang="zh-CN" altLang="en-US" dirty="0" smtClean="0"/>
              <a:t>）中</a:t>
            </a:r>
            <a:r>
              <a:rPr lang="zh-CN" altLang="en-US" dirty="0" smtClean="0"/>
              <a:t>展开，此处只</a:t>
            </a:r>
            <a:r>
              <a:rPr lang="zh-CN" altLang="en-US" dirty="0"/>
              <a:t>需</a:t>
            </a:r>
            <a:r>
              <a:rPr lang="zh-CN" altLang="en-US" dirty="0" smtClean="0"/>
              <a:t>要书写一</a:t>
            </a:r>
            <a:r>
              <a:rPr lang="zh-CN" altLang="en-US" dirty="0"/>
              <a:t>个</a:t>
            </a:r>
            <a:r>
              <a:rPr lang="zh-CN" altLang="en-US" sz="2400" b="1" dirty="0" smtClean="0">
                <a:solidFill>
                  <a:srgbClr val="FF0000"/>
                </a:solidFill>
                <a:latin typeface="黑体" panose="02010609060101010101" pitchFamily="49" charset="-122"/>
                <a:ea typeface="黑体" panose="02010609060101010101" pitchFamily="49" charset="-122"/>
              </a:rPr>
              <a:t>高抽象级的摘</a:t>
            </a:r>
            <a:r>
              <a:rPr lang="zh-CN" altLang="en-US" sz="2400" b="1" dirty="0">
                <a:solidFill>
                  <a:srgbClr val="FF0000"/>
                </a:solidFill>
                <a:latin typeface="黑体" panose="02010609060101010101" pitchFamily="49" charset="-122"/>
                <a:ea typeface="黑体" panose="02010609060101010101" pitchFamily="49" charset="-122"/>
              </a:rPr>
              <a:t>要</a:t>
            </a:r>
            <a:endParaRPr lang="en-US" altLang="zh-CN" sz="2400" b="1" dirty="0">
              <a:solidFill>
                <a:srgbClr val="FF0000"/>
              </a:solidFill>
              <a:latin typeface="黑体" panose="02010609060101010101" pitchFamily="49" charset="-122"/>
              <a:ea typeface="黑体" panose="02010609060101010101" pitchFamily="49" charset="-122"/>
            </a:endParaRPr>
          </a:p>
          <a:p>
            <a:r>
              <a:rPr lang="zh-CN" altLang="en-US" dirty="0" smtClean="0"/>
              <a:t>使 </a:t>
            </a:r>
            <a:r>
              <a:rPr lang="en-US" altLang="zh-CN" dirty="0" smtClean="0"/>
              <a:t>SRS </a:t>
            </a:r>
            <a:r>
              <a:rPr lang="zh-CN" altLang="en-US" dirty="0" smtClean="0"/>
              <a:t>的读</a:t>
            </a:r>
            <a:r>
              <a:rPr lang="zh-CN" altLang="en-US" dirty="0"/>
              <a:t>者都能理解这些功</a:t>
            </a:r>
            <a:r>
              <a:rPr lang="zh-CN" altLang="en-US" dirty="0" smtClean="0"/>
              <a:t>能</a:t>
            </a:r>
            <a:endParaRPr lang="en-US" altLang="zh-CN" dirty="0" smtClean="0"/>
          </a:p>
          <a:p>
            <a:pPr lvl="1"/>
            <a:r>
              <a:rPr lang="zh-CN" altLang="en-US" dirty="0" smtClean="0"/>
              <a:t>可使用</a:t>
            </a:r>
            <a:r>
              <a:rPr lang="zh-CN" altLang="en-US" sz="2400" b="1" dirty="0">
                <a:solidFill>
                  <a:srgbClr val="FF0000"/>
                </a:solidFill>
                <a:latin typeface="黑体" panose="02010609060101010101" pitchFamily="49" charset="-122"/>
                <a:ea typeface="黑体" panose="02010609060101010101" pitchFamily="49" charset="-122"/>
              </a:rPr>
              <a:t>最抽象级</a:t>
            </a:r>
            <a:r>
              <a:rPr lang="zh-CN" altLang="en-US" dirty="0"/>
              <a:t>的</a:t>
            </a:r>
            <a:r>
              <a:rPr lang="zh-CN" altLang="en-US" sz="2400" b="1" dirty="0">
                <a:solidFill>
                  <a:srgbClr val="FF0000"/>
                </a:solidFill>
                <a:latin typeface="黑体" panose="02010609060101010101" pitchFamily="49" charset="-122"/>
                <a:ea typeface="黑体" panose="02010609060101010101" pitchFamily="49" charset="-122"/>
              </a:rPr>
              <a:t>数据流图</a:t>
            </a:r>
            <a:r>
              <a:rPr lang="zh-CN" altLang="en-US" dirty="0" smtClean="0"/>
              <a:t> 或</a:t>
            </a:r>
            <a:r>
              <a:rPr lang="zh-CN" altLang="en-US" sz="2400" b="1" dirty="0">
                <a:solidFill>
                  <a:srgbClr val="FF0000"/>
                </a:solidFill>
                <a:latin typeface="黑体" panose="02010609060101010101" pitchFamily="49" charset="-122"/>
                <a:ea typeface="黑体" panose="02010609060101010101" pitchFamily="49" charset="-122"/>
              </a:rPr>
              <a:t>用例图</a:t>
            </a:r>
            <a:r>
              <a:rPr lang="zh-CN" altLang="en-US" dirty="0" smtClean="0"/>
              <a:t> 或</a:t>
            </a:r>
            <a:r>
              <a:rPr lang="zh-CN" altLang="en-US" b="1" dirty="0" smtClean="0">
                <a:solidFill>
                  <a:srgbClr val="FF0000"/>
                </a:solidFill>
              </a:rPr>
              <a:t> </a:t>
            </a:r>
            <a:r>
              <a:rPr lang="zh-CN" altLang="en-US" sz="2400" b="1" dirty="0">
                <a:solidFill>
                  <a:srgbClr val="FF0000"/>
                </a:solidFill>
                <a:latin typeface="黑体" panose="02010609060101010101" pitchFamily="49" charset="-122"/>
                <a:ea typeface="黑体" panose="02010609060101010101" pitchFamily="49" charset="-122"/>
              </a:rPr>
              <a:t>类图</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b="1" dirty="0">
                <a:solidFill>
                  <a:srgbClr val="FF0000"/>
                </a:solidFill>
              </a:rPr>
              <a:t>2.2 </a:t>
            </a:r>
            <a:r>
              <a:rPr lang="zh-CN" altLang="en-US" b="1" dirty="0">
                <a:solidFill>
                  <a:srgbClr val="FF0000"/>
                </a:solidFill>
              </a:rPr>
              <a:t>产品功能</a:t>
            </a:r>
            <a:endParaRPr lang="zh-CN" altLang="en-US" b="1" dirty="0">
              <a:solidFill>
                <a:srgbClr val="FF0000"/>
              </a:solidFill>
            </a:endParaRPr>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120022" y="1066800"/>
            <a:ext cx="5652628" cy="3816424"/>
          </a:xfrm>
          <a:ln>
            <a:solidFill>
              <a:schemeClr val="tx1">
                <a:lumMod val="50000"/>
              </a:schemeClr>
            </a:solidFill>
          </a:ln>
        </p:spPr>
        <p:txBody>
          <a:bodyPr/>
          <a:lstStyle/>
          <a:p>
            <a:r>
              <a:rPr lang="zh-CN" altLang="en-US" dirty="0"/>
              <a:t>总结产品必</a:t>
            </a:r>
            <a:r>
              <a:rPr lang="zh-CN" altLang="en-US" dirty="0" smtClean="0"/>
              <a:t>须实现，由用户执行的</a:t>
            </a:r>
            <a:r>
              <a:rPr lang="zh-CN" altLang="en-US" b="1" dirty="0">
                <a:solidFill>
                  <a:srgbClr val="FF0000"/>
                </a:solidFill>
                <a:latin typeface="黑体" panose="02010609060101010101" pitchFamily="49" charset="-122"/>
                <a:ea typeface="黑体" panose="02010609060101010101" pitchFamily="49" charset="-122"/>
              </a:rPr>
              <a:t>主要功能</a:t>
            </a:r>
            <a:r>
              <a:rPr lang="zh-CN" altLang="en-US" dirty="0" smtClean="0"/>
              <a:t>（</a:t>
            </a:r>
            <a:r>
              <a:rPr lang="zh-CN" altLang="en-US" b="1" dirty="0">
                <a:solidFill>
                  <a:srgbClr val="FF0000"/>
                </a:solidFill>
                <a:latin typeface="黑体" panose="02010609060101010101" pitchFamily="49" charset="-122"/>
                <a:ea typeface="黑体" panose="02010609060101010101" pitchFamily="49" charset="-122"/>
              </a:rPr>
              <a:t>不展开，无需细化</a:t>
            </a:r>
            <a:r>
              <a:rPr lang="zh-CN" altLang="en-US" dirty="0" smtClean="0"/>
              <a:t>）</a:t>
            </a:r>
            <a:endParaRPr lang="en-US" altLang="zh-CN" dirty="0" smtClean="0"/>
          </a:p>
          <a:p>
            <a:pPr lvl="1"/>
            <a:r>
              <a:rPr lang="zh-CN" altLang="en-US" dirty="0" smtClean="0"/>
              <a:t>功能的详</a:t>
            </a:r>
            <a:r>
              <a:rPr lang="zh-CN" altLang="en-US" dirty="0"/>
              <a:t>细信</a:t>
            </a:r>
            <a:r>
              <a:rPr lang="zh-CN" altLang="en-US" dirty="0" smtClean="0"/>
              <a:t>息在</a:t>
            </a:r>
            <a:r>
              <a:rPr lang="zh-CN" altLang="en-US" dirty="0" smtClean="0"/>
              <a:t>第</a:t>
            </a:r>
            <a:r>
              <a:rPr lang="en-US" altLang="zh-CN" dirty="0" smtClean="0"/>
              <a:t>4</a:t>
            </a:r>
            <a:r>
              <a:rPr lang="zh-CN" altLang="en-US" dirty="0" smtClean="0"/>
              <a:t>节（</a:t>
            </a:r>
            <a:r>
              <a:rPr lang="zh-CN" altLang="en-US" sz="2400" b="1" dirty="0">
                <a:solidFill>
                  <a:srgbClr val="FF0000"/>
                </a:solidFill>
                <a:latin typeface="黑体" panose="02010609060101010101" pitchFamily="49" charset="-122"/>
                <a:ea typeface="黑体" panose="02010609060101010101" pitchFamily="49" charset="-122"/>
              </a:rPr>
              <a:t>系统特性</a:t>
            </a:r>
            <a:r>
              <a:rPr lang="zh-CN" altLang="en-US" dirty="0" smtClean="0"/>
              <a:t>）中</a:t>
            </a:r>
            <a:r>
              <a:rPr lang="zh-CN" altLang="en-US" dirty="0" smtClean="0"/>
              <a:t>展开，此处只</a:t>
            </a:r>
            <a:r>
              <a:rPr lang="zh-CN" altLang="en-US" dirty="0"/>
              <a:t>需</a:t>
            </a:r>
            <a:r>
              <a:rPr lang="zh-CN" altLang="en-US" dirty="0" smtClean="0"/>
              <a:t>要书写一</a:t>
            </a:r>
            <a:r>
              <a:rPr lang="zh-CN" altLang="en-US" dirty="0"/>
              <a:t>个</a:t>
            </a:r>
            <a:r>
              <a:rPr lang="zh-CN" altLang="en-US" sz="2400" b="1" dirty="0" smtClean="0">
                <a:solidFill>
                  <a:srgbClr val="FF0000"/>
                </a:solidFill>
                <a:latin typeface="黑体" panose="02010609060101010101" pitchFamily="49" charset="-122"/>
                <a:ea typeface="黑体" panose="02010609060101010101" pitchFamily="49" charset="-122"/>
              </a:rPr>
              <a:t>高抽象级的摘</a:t>
            </a:r>
            <a:r>
              <a:rPr lang="zh-CN" altLang="en-US" sz="2400" b="1" dirty="0">
                <a:solidFill>
                  <a:srgbClr val="FF0000"/>
                </a:solidFill>
                <a:latin typeface="黑体" panose="02010609060101010101" pitchFamily="49" charset="-122"/>
                <a:ea typeface="黑体" panose="02010609060101010101" pitchFamily="49" charset="-122"/>
              </a:rPr>
              <a:t>要</a:t>
            </a:r>
            <a:endParaRPr lang="en-US" altLang="zh-CN" sz="2400" b="1" dirty="0">
              <a:solidFill>
                <a:srgbClr val="FF0000"/>
              </a:solidFill>
              <a:latin typeface="黑体" panose="02010609060101010101" pitchFamily="49" charset="-122"/>
              <a:ea typeface="黑体" panose="02010609060101010101" pitchFamily="49" charset="-122"/>
            </a:endParaRPr>
          </a:p>
          <a:p>
            <a:r>
              <a:rPr lang="zh-CN" altLang="en-US" dirty="0" smtClean="0"/>
              <a:t>使 </a:t>
            </a:r>
            <a:r>
              <a:rPr lang="en-US" altLang="zh-CN" dirty="0" smtClean="0"/>
              <a:t>SRS </a:t>
            </a:r>
            <a:r>
              <a:rPr lang="zh-CN" altLang="en-US" dirty="0" smtClean="0"/>
              <a:t>的读</a:t>
            </a:r>
            <a:r>
              <a:rPr lang="zh-CN" altLang="en-US" dirty="0"/>
              <a:t>者都能理解这些功</a:t>
            </a:r>
            <a:r>
              <a:rPr lang="zh-CN" altLang="en-US" dirty="0" smtClean="0"/>
              <a:t>能</a:t>
            </a:r>
            <a:endParaRPr lang="en-US" altLang="zh-CN" dirty="0" smtClean="0"/>
          </a:p>
          <a:p>
            <a:pPr lvl="1"/>
            <a:r>
              <a:rPr lang="zh-CN" altLang="en-US" dirty="0" smtClean="0"/>
              <a:t>可使用</a:t>
            </a:r>
            <a:r>
              <a:rPr lang="zh-CN" altLang="en-US" sz="2400" b="1" dirty="0">
                <a:solidFill>
                  <a:srgbClr val="FF0000"/>
                </a:solidFill>
                <a:latin typeface="黑体" panose="02010609060101010101" pitchFamily="49" charset="-122"/>
                <a:ea typeface="黑体" panose="02010609060101010101" pitchFamily="49" charset="-122"/>
              </a:rPr>
              <a:t>最抽象级</a:t>
            </a:r>
            <a:r>
              <a:rPr lang="zh-CN" altLang="en-US" dirty="0"/>
              <a:t>的</a:t>
            </a:r>
            <a:r>
              <a:rPr lang="zh-CN" altLang="en-US" sz="2400" b="1" dirty="0">
                <a:solidFill>
                  <a:srgbClr val="FF0000"/>
                </a:solidFill>
                <a:latin typeface="黑体" panose="02010609060101010101" pitchFamily="49" charset="-122"/>
                <a:ea typeface="黑体" panose="02010609060101010101" pitchFamily="49" charset="-122"/>
              </a:rPr>
              <a:t>数据流图</a:t>
            </a:r>
            <a:r>
              <a:rPr lang="zh-CN" altLang="en-US" dirty="0" smtClean="0"/>
              <a:t> 或</a:t>
            </a:r>
            <a:r>
              <a:rPr lang="zh-CN" altLang="en-US" sz="2400" b="1" dirty="0">
                <a:solidFill>
                  <a:srgbClr val="FF0000"/>
                </a:solidFill>
                <a:latin typeface="黑体" panose="02010609060101010101" pitchFamily="49" charset="-122"/>
                <a:ea typeface="黑体" panose="02010609060101010101" pitchFamily="49" charset="-122"/>
              </a:rPr>
              <a:t>用例图</a:t>
            </a:r>
            <a:r>
              <a:rPr lang="zh-CN" altLang="en-US" dirty="0" smtClean="0"/>
              <a:t> 或</a:t>
            </a:r>
            <a:r>
              <a:rPr lang="zh-CN" altLang="en-US" b="1" dirty="0" smtClean="0">
                <a:solidFill>
                  <a:srgbClr val="FF0000"/>
                </a:solidFill>
              </a:rPr>
              <a:t> </a:t>
            </a:r>
            <a:r>
              <a:rPr lang="zh-CN" altLang="en-US" sz="2400" b="1" dirty="0">
                <a:solidFill>
                  <a:srgbClr val="FF0000"/>
                </a:solidFill>
                <a:latin typeface="黑体" panose="02010609060101010101" pitchFamily="49" charset="-122"/>
                <a:ea typeface="黑体" panose="02010609060101010101" pitchFamily="49" charset="-122"/>
              </a:rPr>
              <a:t>类图</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a:picLocks noChangeAspect="1"/>
          </p:cNvPicPr>
          <p:nvPr/>
        </p:nvPicPr>
        <p:blipFill>
          <a:blip r:embed="rId1"/>
          <a:stretch>
            <a:fillRect/>
          </a:stretch>
        </p:blipFill>
        <p:spPr>
          <a:xfrm>
            <a:off x="514350" y="2132857"/>
            <a:ext cx="9258300" cy="252027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b="1" dirty="0">
                <a:solidFill>
                  <a:srgbClr val="FF0000"/>
                </a:solidFill>
              </a:rPr>
              <a:t>2.3 </a:t>
            </a:r>
            <a:r>
              <a:rPr lang="zh-CN" altLang="en-US" b="1" dirty="0">
                <a:solidFill>
                  <a:srgbClr val="FF0000"/>
                </a:solidFill>
              </a:rPr>
              <a:t>用户类别与特征</a:t>
            </a:r>
            <a:endParaRPr lang="zh-CN" altLang="en-US" b="1" dirty="0">
              <a:solidFill>
                <a:srgbClr val="FF0000"/>
              </a:solidFill>
            </a:endParaRPr>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3903998" y="1066800"/>
            <a:ext cx="5868652" cy="3406316"/>
          </a:xfrm>
          <a:ln>
            <a:solidFill>
              <a:schemeClr val="tx1">
                <a:lumMod val="50000"/>
              </a:schemeClr>
            </a:solidFill>
          </a:ln>
        </p:spPr>
        <p:txBody>
          <a:bodyPr/>
          <a:lstStyle/>
          <a:p>
            <a:r>
              <a:rPr lang="en-US" altLang="zh-CN" dirty="0"/>
              <a:t>识别</a:t>
            </a:r>
            <a:r>
              <a:rPr lang="zh-CN" altLang="zh-CN" b="1" dirty="0">
                <a:solidFill>
                  <a:srgbClr val="FF0000"/>
                </a:solidFill>
                <a:latin typeface="黑体" panose="02010609060101010101" pitchFamily="49" charset="-122"/>
                <a:ea typeface="黑体" panose="02010609060101010101" pitchFamily="49" charset="-122"/>
              </a:rPr>
              <a:t>参与</a:t>
            </a:r>
            <a:r>
              <a:rPr lang="zh-CN" altLang="zh-CN" b="1" dirty="0">
                <a:solidFill>
                  <a:srgbClr val="FF0000"/>
                </a:solidFill>
                <a:latin typeface="黑体" panose="02010609060101010101" pitchFamily="49" charset="-122"/>
                <a:ea typeface="黑体" panose="02010609060101010101" pitchFamily="49" charset="-122"/>
              </a:rPr>
              <a:t>者</a:t>
            </a:r>
            <a:r>
              <a:rPr lang="zh-CN" altLang="en-US" b="1" i="1" dirty="0"/>
              <a:t>，</a:t>
            </a:r>
            <a:r>
              <a:rPr lang="zh-CN" altLang="en-US" dirty="0" smtClean="0"/>
              <a:t>确定产</a:t>
            </a:r>
            <a:r>
              <a:rPr lang="zh-CN" altLang="en-US" dirty="0"/>
              <a:t>品</a:t>
            </a:r>
            <a:r>
              <a:rPr lang="zh-CN" altLang="en-US" dirty="0" smtClean="0"/>
              <a:t>的用</a:t>
            </a:r>
            <a:r>
              <a:rPr lang="zh-CN" altLang="en-US" dirty="0"/>
              <a:t>户类</a:t>
            </a:r>
            <a:r>
              <a:rPr lang="zh-CN" altLang="en-US" dirty="0" smtClean="0"/>
              <a:t>别</a:t>
            </a:r>
            <a:endParaRPr lang="en-US" altLang="zh-CN" dirty="0" smtClean="0"/>
          </a:p>
          <a:p>
            <a:pPr lvl="1"/>
            <a:r>
              <a:rPr lang="zh-CN" altLang="en-US" dirty="0" smtClean="0"/>
              <a:t>可根</a:t>
            </a:r>
            <a:r>
              <a:rPr lang="zh-CN" altLang="en-US" dirty="0"/>
              <a:t>据使用频率、使用的产品功能子集、技术专长、安全或特权级别、教育水平或经验来区分用户类</a:t>
            </a:r>
            <a:r>
              <a:rPr lang="zh-CN" altLang="en-US" dirty="0" smtClean="0"/>
              <a:t>别</a:t>
            </a:r>
            <a:endParaRPr lang="en-US" altLang="zh-CN" dirty="0" smtClean="0"/>
          </a:p>
          <a:p>
            <a:r>
              <a:rPr lang="zh-CN" altLang="en-US" dirty="0" smtClean="0"/>
              <a:t>描</a:t>
            </a:r>
            <a:r>
              <a:rPr lang="zh-CN" altLang="en-US" dirty="0"/>
              <a:t>述每类用</a:t>
            </a:r>
            <a:r>
              <a:rPr lang="zh-CN" altLang="en-US" dirty="0" smtClean="0"/>
              <a:t>户的特征</a:t>
            </a:r>
            <a:endParaRPr lang="en-US" altLang="zh-CN" dirty="0" smtClean="0"/>
          </a:p>
          <a:p>
            <a:pPr lvl="1"/>
            <a:r>
              <a:rPr lang="zh-CN" altLang="en-US" dirty="0" smtClean="0"/>
              <a:t>某</a:t>
            </a:r>
            <a:r>
              <a:rPr lang="zh-CN" altLang="en-US" dirty="0"/>
              <a:t>些要求可能只</a:t>
            </a:r>
            <a:r>
              <a:rPr lang="zh-CN" altLang="en-US" dirty="0" smtClean="0"/>
              <a:t>适于某类特定用</a:t>
            </a:r>
            <a:r>
              <a:rPr lang="zh-CN" altLang="en-US" dirty="0"/>
              <a:t>户</a:t>
            </a:r>
            <a:r>
              <a:rPr lang="zh-CN" altLang="en-US" dirty="0" smtClean="0"/>
              <a:t>类</a:t>
            </a:r>
            <a:endParaRPr lang="en-US" altLang="zh-CN" dirty="0" smtClean="0"/>
          </a:p>
          <a:p>
            <a:pPr lvl="1"/>
            <a:r>
              <a:rPr lang="zh-CN" altLang="en-US" dirty="0" smtClean="0"/>
              <a:t>区分最</a:t>
            </a:r>
            <a:r>
              <a:rPr lang="zh-CN" altLang="en-US" dirty="0"/>
              <a:t>重要的用户类别和不太重要的用户</a:t>
            </a:r>
            <a:r>
              <a:rPr lang="zh-CN" altLang="en-US" dirty="0" smtClean="0"/>
              <a:t>类别</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b="1" dirty="0">
                <a:solidFill>
                  <a:srgbClr val="FF0000"/>
                </a:solidFill>
              </a:rPr>
              <a:t>2.4 </a:t>
            </a:r>
            <a:r>
              <a:rPr lang="zh-CN" altLang="en-US" b="1" dirty="0">
                <a:solidFill>
                  <a:srgbClr val="FF0000"/>
                </a:solidFill>
              </a:rPr>
              <a:t>操作环境</a:t>
            </a:r>
            <a:endParaRPr lang="zh-CN" altLang="en-US" b="1" dirty="0">
              <a:solidFill>
                <a:srgbClr val="FF0000"/>
              </a:solidFill>
            </a:endParaRPr>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819463" y="1065342"/>
            <a:ext cx="4969061" cy="2471670"/>
          </a:xfrm>
          <a:ln>
            <a:solidFill>
              <a:schemeClr val="tx1">
                <a:lumMod val="50000"/>
              </a:schemeClr>
            </a:solidFill>
          </a:ln>
        </p:spPr>
        <p:txBody>
          <a:bodyPr/>
          <a:lstStyle/>
          <a:p>
            <a:pPr marL="0" indent="0">
              <a:buNone/>
            </a:pPr>
            <a:r>
              <a:rPr lang="zh-CN" altLang="en-US" dirty="0"/>
              <a:t>描</a:t>
            </a:r>
            <a:r>
              <a:rPr lang="zh-CN" altLang="en-US" dirty="0" smtClean="0"/>
              <a:t>述产品的运行环</a:t>
            </a:r>
            <a:r>
              <a:rPr lang="zh-CN" altLang="en-US" dirty="0" smtClean="0"/>
              <a:t>境，包括：</a:t>
            </a:r>
            <a:endParaRPr lang="en-US" altLang="zh-CN" dirty="0" smtClean="0"/>
          </a:p>
          <a:p>
            <a:r>
              <a:rPr lang="zh-CN" altLang="en-US" dirty="0" smtClean="0"/>
              <a:t>硬</a:t>
            </a:r>
            <a:r>
              <a:rPr lang="zh-CN" altLang="en-US" dirty="0"/>
              <a:t>件平</a:t>
            </a:r>
            <a:r>
              <a:rPr lang="zh-CN" altLang="en-US" dirty="0" smtClean="0"/>
              <a:t>台</a:t>
            </a:r>
            <a:endParaRPr lang="en-US" altLang="zh-CN" dirty="0" smtClean="0"/>
          </a:p>
          <a:p>
            <a:r>
              <a:rPr lang="zh-CN" altLang="en-US" dirty="0" smtClean="0"/>
              <a:t>操</a:t>
            </a:r>
            <a:r>
              <a:rPr lang="zh-CN" altLang="en-US" dirty="0"/>
              <a:t>作系统和版</a:t>
            </a:r>
            <a:r>
              <a:rPr lang="zh-CN" altLang="en-US" dirty="0" smtClean="0"/>
              <a:t>本，以</a:t>
            </a:r>
            <a:r>
              <a:rPr lang="zh-CN" altLang="en-US" dirty="0" smtClean="0"/>
              <a:t>及</a:t>
            </a:r>
            <a:endParaRPr lang="en-US" altLang="zh-CN" dirty="0" smtClean="0"/>
          </a:p>
          <a:p>
            <a:r>
              <a:rPr lang="zh-CN" altLang="en-US" dirty="0" smtClean="0"/>
              <a:t>必</a:t>
            </a:r>
            <a:r>
              <a:rPr lang="zh-CN" altLang="en-US" dirty="0"/>
              <a:t>须与</a:t>
            </a:r>
            <a:r>
              <a:rPr lang="zh-CN" altLang="en-US" dirty="0" smtClean="0"/>
              <a:t>之共</a:t>
            </a:r>
            <a:r>
              <a:rPr lang="zh-CN" altLang="en-US" dirty="0"/>
              <a:t>存</a:t>
            </a:r>
            <a:r>
              <a:rPr lang="zh-CN" altLang="en-US" dirty="0" smtClean="0"/>
              <a:t>的其</a:t>
            </a:r>
            <a:r>
              <a:rPr lang="zh-CN" altLang="en-US" dirty="0"/>
              <a:t>他软件组件或应用程</a:t>
            </a:r>
            <a:r>
              <a:rPr lang="zh-CN" altLang="en-US" dirty="0" smtClean="0"/>
              <a:t>序</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b="1" dirty="0">
                <a:solidFill>
                  <a:srgbClr val="FF0000"/>
                </a:solidFill>
              </a:rPr>
              <a:t>2.5 </a:t>
            </a:r>
            <a:r>
              <a:rPr lang="zh-CN" altLang="en-US" b="1" dirty="0">
                <a:solidFill>
                  <a:srgbClr val="FF0000"/>
                </a:solidFill>
              </a:rPr>
              <a:t>设计与实现约束</a:t>
            </a:r>
            <a:endParaRPr lang="zh-CN" altLang="en-US" b="1" dirty="0">
              <a:solidFill>
                <a:srgbClr val="FF0000"/>
              </a:solidFill>
            </a:endParaRPr>
          </a:p>
          <a:p>
            <a:r>
              <a:rPr lang="en-US" altLang="zh-CN" dirty="0"/>
              <a:t>2.6 </a:t>
            </a:r>
            <a:r>
              <a:rPr lang="zh-CN" altLang="en-US" dirty="0"/>
              <a:t>用户文档</a:t>
            </a:r>
            <a:endParaRPr lang="zh-CN" altLang="en-US" dirty="0"/>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012010" y="1066770"/>
            <a:ext cx="5760640" cy="5026496"/>
          </a:xfrm>
          <a:ln>
            <a:solidFill>
              <a:schemeClr val="tx1">
                <a:lumMod val="50000"/>
              </a:schemeClr>
            </a:solidFill>
          </a:ln>
        </p:spPr>
        <p:txBody>
          <a:bodyPr/>
          <a:lstStyle/>
          <a:p>
            <a:r>
              <a:rPr lang="zh-CN" altLang="en-US" dirty="0"/>
              <a:t>描</a:t>
            </a:r>
            <a:r>
              <a:rPr lang="zh-CN" altLang="en-US" dirty="0" smtClean="0"/>
              <a:t>述限</a:t>
            </a:r>
            <a:r>
              <a:rPr lang="zh-CN" altLang="en-US" dirty="0"/>
              <a:t>制开发人</a:t>
            </a:r>
            <a:r>
              <a:rPr lang="zh-CN" altLang="en-US" dirty="0" smtClean="0"/>
              <a:t>员约束条目或</a:t>
            </a:r>
            <a:r>
              <a:rPr lang="zh-CN" altLang="en-US" dirty="0"/>
              <a:t>问</a:t>
            </a:r>
            <a:r>
              <a:rPr lang="zh-CN" altLang="en-US" dirty="0" smtClean="0"/>
              <a:t>题</a:t>
            </a:r>
            <a:endParaRPr lang="en-US" altLang="zh-CN" dirty="0" smtClean="0"/>
          </a:p>
          <a:p>
            <a:r>
              <a:rPr lang="zh-CN" altLang="en-US" dirty="0" smtClean="0"/>
              <a:t>可能涉及：</a:t>
            </a:r>
            <a:endParaRPr lang="en-US" altLang="zh-CN" dirty="0" smtClean="0"/>
          </a:p>
          <a:p>
            <a:pPr lvl="1"/>
            <a:r>
              <a:rPr lang="zh-CN" altLang="en-US" dirty="0" smtClean="0"/>
              <a:t>公司政策或</a:t>
            </a:r>
            <a:r>
              <a:rPr lang="zh-CN" altLang="en-US" dirty="0"/>
              <a:t>监管政策</a:t>
            </a:r>
            <a:r>
              <a:rPr lang="zh-CN" altLang="en-US" dirty="0" smtClean="0"/>
              <a:t>；</a:t>
            </a:r>
            <a:endParaRPr lang="en-US" altLang="zh-CN" dirty="0" smtClean="0"/>
          </a:p>
          <a:p>
            <a:pPr lvl="1"/>
            <a:r>
              <a:rPr lang="zh-CN" altLang="en-US" dirty="0" smtClean="0"/>
              <a:t>硬</a:t>
            </a:r>
            <a:r>
              <a:rPr lang="zh-CN" altLang="en-US" dirty="0"/>
              <a:t>件限制（时序要求、内存要求</a:t>
            </a:r>
            <a:r>
              <a:rPr lang="zh-CN" altLang="en-US" dirty="0" smtClean="0"/>
              <a:t>）；</a:t>
            </a:r>
            <a:endParaRPr lang="en-US" altLang="zh-CN" dirty="0" smtClean="0"/>
          </a:p>
          <a:p>
            <a:pPr lvl="1"/>
            <a:r>
              <a:rPr lang="zh-CN" altLang="en-US" dirty="0" smtClean="0"/>
              <a:t>与</a:t>
            </a:r>
            <a:r>
              <a:rPr lang="zh-CN" altLang="en-US" dirty="0"/>
              <a:t>其他应用程序的接口</a:t>
            </a:r>
            <a:r>
              <a:rPr lang="zh-CN" altLang="en-US" dirty="0" smtClean="0"/>
              <a:t>；</a:t>
            </a:r>
            <a:endParaRPr lang="en-US" altLang="zh-CN" dirty="0" smtClean="0"/>
          </a:p>
          <a:p>
            <a:pPr lvl="1"/>
            <a:r>
              <a:rPr lang="zh-CN" altLang="en-US" dirty="0" smtClean="0"/>
              <a:t>要</a:t>
            </a:r>
            <a:r>
              <a:rPr lang="zh-CN" altLang="en-US" dirty="0"/>
              <a:t>使用的特定技术、工具和数据库</a:t>
            </a:r>
            <a:r>
              <a:rPr lang="zh-CN" altLang="en-US" dirty="0" smtClean="0"/>
              <a:t>；</a:t>
            </a:r>
            <a:endParaRPr lang="en-US" altLang="zh-CN" dirty="0" smtClean="0"/>
          </a:p>
          <a:p>
            <a:pPr lvl="1"/>
            <a:r>
              <a:rPr lang="zh-CN" altLang="en-US" dirty="0" smtClean="0"/>
              <a:t>并</a:t>
            </a:r>
            <a:r>
              <a:rPr lang="zh-CN" altLang="en-US" dirty="0"/>
              <a:t>行操作</a:t>
            </a:r>
            <a:r>
              <a:rPr lang="zh-CN" altLang="en-US" dirty="0" smtClean="0"/>
              <a:t>；开发语</a:t>
            </a:r>
            <a:r>
              <a:rPr lang="zh-CN" altLang="en-US" dirty="0"/>
              <a:t>言要求</a:t>
            </a:r>
            <a:r>
              <a:rPr lang="zh-CN" altLang="en-US" dirty="0" smtClean="0"/>
              <a:t>；</a:t>
            </a:r>
            <a:endParaRPr lang="en-US" altLang="zh-CN" dirty="0" smtClean="0"/>
          </a:p>
          <a:p>
            <a:pPr lvl="1"/>
            <a:r>
              <a:rPr lang="zh-CN" altLang="en-US" dirty="0" smtClean="0"/>
              <a:t>通</a:t>
            </a:r>
            <a:r>
              <a:rPr lang="zh-CN" altLang="en-US" dirty="0"/>
              <a:t>信协议</a:t>
            </a:r>
            <a:r>
              <a:rPr lang="zh-CN" altLang="en-US" dirty="0" smtClean="0"/>
              <a:t>；</a:t>
            </a:r>
            <a:endParaRPr lang="en-US" altLang="zh-CN" dirty="0" smtClean="0"/>
          </a:p>
          <a:p>
            <a:pPr lvl="1"/>
            <a:r>
              <a:rPr lang="zh-CN" altLang="en-US" dirty="0" smtClean="0"/>
              <a:t>安</a:t>
            </a:r>
            <a:r>
              <a:rPr lang="zh-CN" altLang="en-US" dirty="0"/>
              <a:t>全考虑</a:t>
            </a:r>
            <a:r>
              <a:rPr lang="zh-CN" altLang="en-US" dirty="0" smtClean="0"/>
              <a:t>；</a:t>
            </a:r>
            <a:endParaRPr lang="en-US" altLang="zh-CN" dirty="0" smtClean="0"/>
          </a:p>
          <a:p>
            <a:pPr lvl="1"/>
            <a:r>
              <a:rPr lang="zh-CN" altLang="en-US" dirty="0" smtClean="0"/>
              <a:t>其他设</a:t>
            </a:r>
            <a:r>
              <a:rPr lang="zh-CN" altLang="en-US" dirty="0"/>
              <a:t>计惯例或编程标准</a:t>
            </a:r>
            <a:r>
              <a:rPr lang="zh-CN" altLang="en-US" dirty="0" smtClean="0"/>
              <a:t>（如由客户组织负</a:t>
            </a:r>
            <a:r>
              <a:rPr lang="zh-CN" altLang="en-US" dirty="0"/>
              <a:t>责维护交付的软件</a:t>
            </a:r>
            <a:r>
              <a:rPr lang="zh-CN" altLang="en-US" dirty="0" smtClean="0"/>
              <a:t>）</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zh-CN" dirty="0"/>
              <a:t>大纲</a:t>
            </a:r>
            <a:endParaRPr lang="zh-CN" altLang="en-US" dirty="0"/>
          </a:p>
        </p:txBody>
      </p:sp>
      <p:sp>
        <p:nvSpPr>
          <p:cNvPr id="4" name="内容占位符 3"/>
          <p:cNvSpPr>
            <a:spLocks noGrp="1"/>
          </p:cNvSpPr>
          <p:nvPr>
            <p:ph idx="1"/>
          </p:nvPr>
        </p:nvSpPr>
        <p:spPr/>
        <p:txBody>
          <a:bodyPr/>
          <a:lstStyle/>
          <a:p>
            <a:pPr eaLnBrk="1" hangingPunct="1">
              <a:spcBef>
                <a:spcPts val="0"/>
              </a:spcBef>
            </a:pPr>
            <a:r>
              <a:rPr lang="zh-CN" altLang="en-US" dirty="0"/>
              <a:t>一、实验目的</a:t>
            </a:r>
            <a:endParaRPr lang="zh-CN" altLang="en-US" dirty="0"/>
          </a:p>
          <a:p>
            <a:pPr lvl="1" eaLnBrk="1" hangingPunct="1">
              <a:spcBef>
                <a:spcPts val="0"/>
              </a:spcBef>
            </a:pPr>
            <a:r>
              <a:rPr lang="zh-CN" altLang="en-US" dirty="0"/>
              <a:t>该实验要求学生应用软件工程方法针对软件系统开发应用需要能够根据分析结果撰写需求分析说明书，正确表达软件需求说明书中的具体内容。</a:t>
            </a:r>
            <a:endParaRPr lang="zh-CN" altLang="en-US" dirty="0"/>
          </a:p>
          <a:p>
            <a:pPr eaLnBrk="1" hangingPunct="1">
              <a:spcBef>
                <a:spcPts val="0"/>
              </a:spcBef>
            </a:pPr>
            <a:r>
              <a:rPr lang="zh-CN" altLang="en-US" dirty="0"/>
              <a:t>二、设计内容</a:t>
            </a:r>
            <a:endParaRPr lang="zh-CN" altLang="en-US" dirty="0"/>
          </a:p>
          <a:p>
            <a:pPr lvl="1" eaLnBrk="1" hangingPunct="1">
              <a:spcBef>
                <a:spcPts val="0"/>
              </a:spcBef>
            </a:pPr>
            <a:r>
              <a:rPr lang="zh-CN" altLang="en-US" dirty="0"/>
              <a:t>正确描述系统的功能需求、非功能需求和领域需求。</a:t>
            </a:r>
            <a:endParaRPr lang="zh-CN" altLang="en-US" dirty="0"/>
          </a:p>
          <a:p>
            <a:pPr eaLnBrk="1" hangingPunct="1">
              <a:spcBef>
                <a:spcPts val="0"/>
              </a:spcBef>
            </a:pPr>
            <a:r>
              <a:rPr lang="zh-CN" altLang="en-US" dirty="0"/>
              <a:t>三、实验要求</a:t>
            </a:r>
            <a:endParaRPr lang="zh-CN" altLang="en-US" dirty="0"/>
          </a:p>
          <a:p>
            <a:pPr lvl="1" eaLnBrk="1" hangingPunct="1">
              <a:spcBef>
                <a:spcPts val="0"/>
              </a:spcBef>
            </a:pPr>
            <a:r>
              <a:rPr lang="en-US" altLang="zh-CN" dirty="0"/>
              <a:t>1. </a:t>
            </a:r>
            <a:r>
              <a:rPr lang="zh-CN" altLang="en-US" dirty="0"/>
              <a:t>问题识别，获取系统的功能需求、性能需求、环境需求、可靠性需求、安全保密要求、用户界面需求等等。</a:t>
            </a:r>
            <a:endParaRPr lang="zh-CN" altLang="en-US" dirty="0"/>
          </a:p>
          <a:p>
            <a:pPr lvl="1" eaLnBrk="1" hangingPunct="1">
              <a:spcBef>
                <a:spcPts val="0"/>
              </a:spcBef>
            </a:pPr>
            <a:r>
              <a:rPr lang="en-US" altLang="zh-CN" dirty="0"/>
              <a:t>2. </a:t>
            </a:r>
            <a:r>
              <a:rPr lang="zh-CN" altLang="en-US" dirty="0"/>
              <a:t>问题分析和方案的综合，找出系统各元素之间的联系，接口特性和设计上的限制，给出目标的详细逻辑模型。</a:t>
            </a:r>
            <a:endParaRPr lang="zh-CN" altLang="en-US" dirty="0"/>
          </a:p>
          <a:p>
            <a:pPr lvl="1" eaLnBrk="1" hangingPunct="1">
              <a:spcBef>
                <a:spcPts val="0"/>
              </a:spcBef>
            </a:pPr>
            <a:r>
              <a:rPr lang="en-US" altLang="zh-CN" dirty="0"/>
              <a:t>3. </a:t>
            </a:r>
            <a:r>
              <a:rPr lang="zh-CN" altLang="en-US" dirty="0"/>
              <a:t>按照国标文档的规范格式，编制需求分析文档。</a:t>
            </a:r>
            <a:endParaRPr lang="zh-CN" altLang="en-US" dirty="0"/>
          </a:p>
          <a:p>
            <a:pPr eaLnBrk="1" hangingPunct="1">
              <a:spcBef>
                <a:spcPts val="0"/>
              </a:spcBef>
            </a:pPr>
            <a:r>
              <a:rPr lang="zh-CN" altLang="en-US" dirty="0"/>
              <a:t>四、实验报告要求</a:t>
            </a:r>
            <a:endParaRPr lang="zh-CN" altLang="en-US" dirty="0"/>
          </a:p>
          <a:p>
            <a:pPr lvl="1" eaLnBrk="1" hangingPunct="1">
              <a:spcBef>
                <a:spcPts val="0"/>
              </a:spcBef>
            </a:pPr>
            <a:r>
              <a:rPr lang="zh-CN" altLang="en-US" dirty="0"/>
              <a:t>实验报告标准可国家标准</a:t>
            </a:r>
            <a:r>
              <a:rPr lang="en-US" altLang="zh-CN" dirty="0"/>
              <a:t>GB-T 9385-2008 </a:t>
            </a:r>
            <a:r>
              <a:rPr lang="zh-CN" altLang="en-US" dirty="0"/>
              <a:t>计算机软件需求规格说明规范。</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b="1" dirty="0">
                <a:solidFill>
                  <a:srgbClr val="FF0000"/>
                </a:solidFill>
              </a:rPr>
              <a:t>2.6 </a:t>
            </a:r>
            <a:r>
              <a:rPr lang="zh-CN" altLang="en-US" b="1" dirty="0">
                <a:solidFill>
                  <a:srgbClr val="FF0000"/>
                </a:solidFill>
              </a:rPr>
              <a:t>用户文档</a:t>
            </a:r>
            <a:endParaRPr lang="zh-CN" altLang="en-US" b="1" dirty="0">
              <a:solidFill>
                <a:srgbClr val="FF0000"/>
              </a:solidFill>
            </a:endParaRPr>
          </a:p>
          <a:p>
            <a:r>
              <a:rPr lang="en-US" altLang="zh-CN" dirty="0"/>
              <a:t>2.7 </a:t>
            </a:r>
            <a:r>
              <a:rPr lang="zh-CN" altLang="en-US" dirty="0"/>
              <a:t>假设与依赖</a:t>
            </a:r>
            <a:endParaRPr lang="zh-CN" altLang="en-US" dirty="0"/>
          </a:p>
        </p:txBody>
      </p:sp>
      <p:sp>
        <p:nvSpPr>
          <p:cNvPr id="4" name="内容占位符 3"/>
          <p:cNvSpPr>
            <a:spLocks noGrp="1"/>
          </p:cNvSpPr>
          <p:nvPr>
            <p:ph sz="half" idx="2"/>
          </p:nvPr>
        </p:nvSpPr>
        <p:spPr>
          <a:xfrm>
            <a:off x="4243399" y="1066800"/>
            <a:ext cx="5545125" cy="2280828"/>
          </a:xfrm>
          <a:ln>
            <a:solidFill>
              <a:schemeClr val="tx1">
                <a:lumMod val="50000"/>
              </a:schemeClr>
            </a:solidFill>
          </a:ln>
        </p:spPr>
        <p:txBody>
          <a:bodyPr/>
          <a:lstStyle/>
          <a:p>
            <a:r>
              <a:rPr lang="zh-CN" altLang="en-US" dirty="0"/>
              <a:t>列出将随软</a:t>
            </a:r>
            <a:r>
              <a:rPr lang="zh-CN" altLang="en-US" dirty="0" smtClean="0"/>
              <a:t>件产品一</a:t>
            </a:r>
            <a:r>
              <a:rPr lang="zh-CN" altLang="en-US" dirty="0"/>
              <a:t>起提</a:t>
            </a:r>
            <a:r>
              <a:rPr lang="zh-CN" altLang="en-US" dirty="0" smtClean="0"/>
              <a:t>供给用户的文档，如：</a:t>
            </a:r>
            <a:endParaRPr lang="en-US" altLang="zh-CN" dirty="0" smtClean="0"/>
          </a:p>
          <a:p>
            <a:pPr lvl="1"/>
            <a:r>
              <a:rPr lang="zh-CN" altLang="en-US" dirty="0" smtClean="0"/>
              <a:t>用</a:t>
            </a:r>
            <a:r>
              <a:rPr lang="zh-CN" altLang="en-US" dirty="0"/>
              <a:t>户手</a:t>
            </a:r>
            <a:r>
              <a:rPr lang="zh-CN" altLang="en-US" dirty="0" smtClean="0"/>
              <a:t>册</a:t>
            </a:r>
            <a:endParaRPr lang="en-US" altLang="zh-CN" dirty="0" smtClean="0"/>
          </a:p>
          <a:p>
            <a:pPr lvl="1"/>
            <a:r>
              <a:rPr lang="zh-CN" altLang="en-US" dirty="0" smtClean="0"/>
              <a:t>在</a:t>
            </a:r>
            <a:r>
              <a:rPr lang="zh-CN" altLang="en-US" dirty="0"/>
              <a:t>线帮助和教</a:t>
            </a:r>
            <a:r>
              <a:rPr lang="zh-CN" altLang="en-US" dirty="0" smtClean="0"/>
              <a:t>程</a:t>
            </a:r>
            <a:endParaRPr lang="en-US" altLang="zh-CN" dirty="0" smtClean="0"/>
          </a:p>
          <a:p>
            <a:r>
              <a:rPr lang="zh-CN" altLang="en-US" dirty="0" smtClean="0"/>
              <a:t>确</a:t>
            </a:r>
            <a:r>
              <a:rPr lang="zh-CN" altLang="en-US" dirty="0"/>
              <a:t>定交付用户文</a:t>
            </a:r>
            <a:r>
              <a:rPr lang="zh-CN" altLang="en-US" dirty="0" smtClean="0"/>
              <a:t>档的格</a:t>
            </a:r>
            <a:r>
              <a:rPr lang="zh-CN" altLang="en-US" dirty="0"/>
              <a:t>式或标</a:t>
            </a:r>
            <a:r>
              <a:rPr lang="zh-CN" altLang="en-US" dirty="0" smtClean="0"/>
              <a:t>准</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、总</a:t>
            </a:r>
            <a:r>
              <a:rPr lang="zh-CN" altLang="en-US" dirty="0"/>
              <a:t>体描述</a:t>
            </a:r>
            <a:endParaRPr lang="zh-CN" altLang="en-US" dirty="0"/>
          </a:p>
        </p:txBody>
      </p:sp>
      <p:sp>
        <p:nvSpPr>
          <p:cNvPr id="3" name="内容占位符 2"/>
          <p:cNvSpPr>
            <a:spLocks noGrp="1"/>
          </p:cNvSpPr>
          <p:nvPr>
            <p:ph sz="half" idx="1"/>
          </p:nvPr>
        </p:nvSpPr>
        <p:spPr>
          <a:xfrm>
            <a:off x="514350" y="1066800"/>
            <a:ext cx="3188990" cy="5181600"/>
          </a:xfrm>
        </p:spPr>
        <p:txBody>
          <a:bodyPr/>
          <a:lstStyle/>
          <a:p>
            <a:r>
              <a:rPr lang="en-US" altLang="zh-CN" dirty="0" smtClean="0"/>
              <a:t>2.1 </a:t>
            </a:r>
            <a:r>
              <a:rPr lang="zh-CN" altLang="en-US" dirty="0"/>
              <a:t>产品背景</a:t>
            </a:r>
            <a:endParaRPr lang="zh-CN" altLang="en-US" dirty="0"/>
          </a:p>
          <a:p>
            <a:r>
              <a:rPr lang="en-US" altLang="zh-CN" dirty="0"/>
              <a:t>2.2 </a:t>
            </a:r>
            <a:r>
              <a:rPr lang="zh-CN" altLang="en-US" dirty="0"/>
              <a:t>产品功能</a:t>
            </a:r>
            <a:endParaRPr lang="zh-CN" altLang="en-US" dirty="0"/>
          </a:p>
          <a:p>
            <a:r>
              <a:rPr lang="en-US" altLang="zh-CN" dirty="0"/>
              <a:t>2.3 </a:t>
            </a:r>
            <a:r>
              <a:rPr lang="zh-CN" altLang="en-US" dirty="0"/>
              <a:t>用户类别与特征</a:t>
            </a:r>
            <a:endParaRPr lang="zh-CN" altLang="en-US" dirty="0"/>
          </a:p>
          <a:p>
            <a:r>
              <a:rPr lang="en-US" altLang="zh-CN" dirty="0"/>
              <a:t>2.4 </a:t>
            </a:r>
            <a:r>
              <a:rPr lang="zh-CN" altLang="en-US" dirty="0"/>
              <a:t>操作环境</a:t>
            </a:r>
            <a:endParaRPr lang="zh-CN" altLang="en-US" dirty="0"/>
          </a:p>
          <a:p>
            <a:r>
              <a:rPr lang="en-US" altLang="zh-CN" dirty="0"/>
              <a:t>2.5 </a:t>
            </a:r>
            <a:r>
              <a:rPr lang="zh-CN" altLang="en-US" dirty="0"/>
              <a:t>设计与实现约束</a:t>
            </a:r>
            <a:endParaRPr lang="zh-CN" altLang="en-US" dirty="0"/>
          </a:p>
          <a:p>
            <a:r>
              <a:rPr lang="en-US" altLang="zh-CN" dirty="0"/>
              <a:t>2.6 </a:t>
            </a:r>
            <a:r>
              <a:rPr lang="zh-CN" altLang="en-US" dirty="0"/>
              <a:t>用户文档</a:t>
            </a:r>
            <a:endParaRPr lang="zh-CN" altLang="en-US" dirty="0"/>
          </a:p>
          <a:p>
            <a:r>
              <a:rPr lang="en-US" altLang="zh-CN" b="1" dirty="0">
                <a:solidFill>
                  <a:srgbClr val="FF0000"/>
                </a:solidFill>
              </a:rPr>
              <a:t>2.7 </a:t>
            </a:r>
            <a:r>
              <a:rPr lang="zh-CN" altLang="en-US" b="1" dirty="0">
                <a:solidFill>
                  <a:srgbClr val="FF0000"/>
                </a:solidFill>
              </a:rPr>
              <a:t>假设与依赖</a:t>
            </a:r>
            <a:endParaRPr lang="zh-CN" altLang="en-US" b="1" dirty="0">
              <a:solidFill>
                <a:srgbClr val="FF0000"/>
              </a:solidFill>
            </a:endParaRPr>
          </a:p>
        </p:txBody>
      </p:sp>
      <p:sp>
        <p:nvSpPr>
          <p:cNvPr id="4" name="内容占位符 3"/>
          <p:cNvSpPr>
            <a:spLocks noGrp="1"/>
          </p:cNvSpPr>
          <p:nvPr>
            <p:ph sz="half" idx="2"/>
          </p:nvPr>
        </p:nvSpPr>
        <p:spPr>
          <a:xfrm>
            <a:off x="3903998" y="1066800"/>
            <a:ext cx="5868652" cy="3960440"/>
          </a:xfrm>
          <a:ln>
            <a:solidFill>
              <a:schemeClr val="tx1">
                <a:lumMod val="50000"/>
              </a:schemeClr>
            </a:solidFill>
          </a:ln>
        </p:spPr>
        <p:txBody>
          <a:bodyPr/>
          <a:lstStyle/>
          <a:p>
            <a:r>
              <a:rPr lang="zh-CN" altLang="en-US" dirty="0"/>
              <a:t>列出可</a:t>
            </a:r>
            <a:r>
              <a:rPr lang="zh-CN" altLang="en-US" dirty="0" smtClean="0"/>
              <a:t>能影响功能的假</a:t>
            </a:r>
            <a:r>
              <a:rPr lang="zh-CN" altLang="en-US" dirty="0"/>
              <a:t>设因</a:t>
            </a:r>
            <a:r>
              <a:rPr lang="zh-CN" altLang="en-US" dirty="0" smtClean="0"/>
              <a:t>素</a:t>
            </a:r>
            <a:endParaRPr lang="en-US" altLang="zh-CN" dirty="0" smtClean="0"/>
          </a:p>
          <a:p>
            <a:pPr lvl="1"/>
            <a:r>
              <a:rPr lang="zh-CN" altLang="en-US" dirty="0" smtClean="0"/>
              <a:t>可能</a:t>
            </a:r>
            <a:r>
              <a:rPr lang="zh-CN" altLang="en-US" dirty="0"/>
              <a:t>涉及</a:t>
            </a:r>
            <a:r>
              <a:rPr lang="zh-CN" altLang="en-US" dirty="0" smtClean="0"/>
              <a:t>计</a:t>
            </a:r>
            <a:r>
              <a:rPr lang="zh-CN" altLang="en-US" dirty="0"/>
              <a:t>划使用的第三</a:t>
            </a:r>
            <a:r>
              <a:rPr lang="zh-CN" altLang="en-US" dirty="0" smtClean="0"/>
              <a:t>方商业构件、</a:t>
            </a:r>
            <a:r>
              <a:rPr lang="zh-CN" altLang="en-US" dirty="0"/>
              <a:t>围绕开发或操作环境的问题或限</a:t>
            </a:r>
            <a:r>
              <a:rPr lang="zh-CN" altLang="en-US" dirty="0" smtClean="0"/>
              <a:t>制</a:t>
            </a:r>
            <a:endParaRPr lang="en-US" altLang="zh-CN" dirty="0" smtClean="0"/>
          </a:p>
          <a:p>
            <a:pPr lvl="1"/>
            <a:r>
              <a:rPr lang="zh-CN" altLang="en-US" dirty="0" smtClean="0"/>
              <a:t>若这</a:t>
            </a:r>
            <a:r>
              <a:rPr lang="zh-CN" altLang="en-US" dirty="0"/>
              <a:t>些假设不正确、不共享或更改</a:t>
            </a:r>
            <a:r>
              <a:rPr lang="zh-CN" altLang="en-US" dirty="0" smtClean="0"/>
              <a:t>，可能影响项目开发</a:t>
            </a:r>
            <a:endParaRPr lang="en-US" altLang="zh-CN" dirty="0" smtClean="0"/>
          </a:p>
          <a:p>
            <a:r>
              <a:rPr lang="zh-CN" altLang="en-US" dirty="0" smtClean="0"/>
              <a:t>确</a:t>
            </a:r>
            <a:r>
              <a:rPr lang="zh-CN" altLang="en-US" dirty="0"/>
              <a:t>定项目对外部因素</a:t>
            </a:r>
            <a:r>
              <a:rPr lang="zh-CN" altLang="en-US" dirty="0" smtClean="0"/>
              <a:t>的依</a:t>
            </a:r>
            <a:r>
              <a:rPr lang="zh-CN" altLang="en-US" dirty="0"/>
              <a:t>赖</a:t>
            </a:r>
            <a:r>
              <a:rPr lang="zh-CN" altLang="en-US" dirty="0" smtClean="0"/>
              <a:t>性，如：</a:t>
            </a:r>
            <a:endParaRPr lang="en-US" altLang="zh-CN" dirty="0" smtClean="0"/>
          </a:p>
          <a:p>
            <a:pPr lvl="1"/>
            <a:r>
              <a:rPr lang="zh-CN" altLang="en-US" dirty="0" smtClean="0"/>
              <a:t>计</a:t>
            </a:r>
            <a:r>
              <a:rPr lang="zh-CN" altLang="en-US" dirty="0" smtClean="0"/>
              <a:t>划复用其他项目的</a:t>
            </a:r>
            <a:r>
              <a:rPr lang="zh-CN" altLang="en-US" dirty="0"/>
              <a:t>软</a:t>
            </a:r>
            <a:r>
              <a:rPr lang="zh-CN" altLang="en-US" dirty="0" smtClean="0"/>
              <a:t>件构件，确定是否已经记</a:t>
            </a:r>
            <a:r>
              <a:rPr lang="zh-CN" altLang="en-US" dirty="0"/>
              <a:t>录在案</a:t>
            </a:r>
            <a:r>
              <a:rPr lang="zh-CN" altLang="en-US" dirty="0" smtClean="0"/>
              <a:t>（如在项目愿景、或范</a:t>
            </a:r>
            <a:r>
              <a:rPr lang="zh-CN" altLang="en-US" dirty="0"/>
              <a:t>围文档或项目计</a:t>
            </a:r>
            <a:r>
              <a:rPr lang="zh-CN" altLang="en-US" dirty="0" smtClean="0"/>
              <a:t>划）</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p:txBody>
          <a:bodyPr/>
          <a:lstStyle/>
          <a:p>
            <a:r>
              <a:rPr lang="en-US" altLang="zh-CN" dirty="0" smtClean="0"/>
              <a:t>3.1 </a:t>
            </a:r>
            <a:r>
              <a:rPr lang="zh-CN" altLang="en-US" dirty="0"/>
              <a:t>用户接口</a:t>
            </a:r>
            <a:endParaRPr lang="zh-CN" altLang="en-US" dirty="0"/>
          </a:p>
          <a:p>
            <a:r>
              <a:rPr lang="en-US" altLang="zh-CN" dirty="0"/>
              <a:t>3.2 </a:t>
            </a:r>
            <a:r>
              <a:rPr lang="zh-CN" altLang="en-US" dirty="0"/>
              <a:t>硬件接口</a:t>
            </a:r>
            <a:endParaRPr lang="zh-CN" altLang="en-US" dirty="0"/>
          </a:p>
          <a:p>
            <a:r>
              <a:rPr lang="en-US" altLang="zh-CN" dirty="0"/>
              <a:t>3.3 </a:t>
            </a:r>
            <a:r>
              <a:rPr lang="zh-CN" altLang="en-US" dirty="0"/>
              <a:t>软件接口</a:t>
            </a:r>
            <a:endParaRPr lang="zh-CN" altLang="en-US" dirty="0"/>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b="1" dirty="0" smtClean="0">
                <a:solidFill>
                  <a:srgbClr val="FF0000"/>
                </a:solidFill>
              </a:rPr>
              <a:t>3.1 </a:t>
            </a:r>
            <a:r>
              <a:rPr lang="zh-CN" altLang="en-US" b="1" dirty="0">
                <a:solidFill>
                  <a:srgbClr val="FF0000"/>
                </a:solidFill>
              </a:rPr>
              <a:t>用户接口</a:t>
            </a:r>
            <a:endParaRPr lang="zh-CN" altLang="en-US" b="1" dirty="0">
              <a:solidFill>
                <a:srgbClr val="FF0000"/>
              </a:solidFill>
            </a:endParaRPr>
          </a:p>
          <a:p>
            <a:r>
              <a:rPr lang="en-US" altLang="zh-CN" dirty="0"/>
              <a:t>3.2 </a:t>
            </a:r>
            <a:r>
              <a:rPr lang="zh-CN" altLang="en-US" dirty="0"/>
              <a:t>硬件接口</a:t>
            </a:r>
            <a:endParaRPr lang="zh-CN" altLang="en-US" dirty="0"/>
          </a:p>
          <a:p>
            <a:r>
              <a:rPr lang="en-US" altLang="zh-CN" dirty="0"/>
              <a:t>3.3 </a:t>
            </a:r>
            <a:r>
              <a:rPr lang="zh-CN" altLang="en-US" dirty="0"/>
              <a:t>软件接口</a:t>
            </a:r>
            <a:endParaRPr lang="zh-CN" altLang="en-US" dirty="0"/>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a:xfrm>
            <a:off x="3327020" y="1061884"/>
            <a:ext cx="6444716" cy="4990492"/>
          </a:xfrm>
          <a:ln>
            <a:solidFill>
              <a:schemeClr val="tx1">
                <a:lumMod val="50000"/>
              </a:schemeClr>
            </a:solidFill>
          </a:ln>
        </p:spPr>
        <p:txBody>
          <a:bodyPr/>
          <a:lstStyle/>
          <a:p>
            <a:r>
              <a:rPr lang="zh-CN" altLang="en-US" dirty="0"/>
              <a:t>描</a:t>
            </a:r>
            <a:r>
              <a:rPr lang="zh-CN" altLang="en-US" dirty="0" smtClean="0"/>
              <a:t>述产</a:t>
            </a:r>
            <a:r>
              <a:rPr lang="zh-CN" altLang="en-US" dirty="0"/>
              <a:t>品和用户之</a:t>
            </a:r>
            <a:r>
              <a:rPr lang="zh-CN" altLang="en-US" dirty="0" smtClean="0"/>
              <a:t>间的接口特征</a:t>
            </a:r>
            <a:r>
              <a:rPr lang="zh-CN" altLang="en-US" dirty="0" smtClean="0"/>
              <a:t>，包括：</a:t>
            </a:r>
            <a:endParaRPr lang="en-US" altLang="zh-CN" dirty="0" smtClean="0"/>
          </a:p>
          <a:p>
            <a:pPr lvl="1"/>
            <a:r>
              <a:rPr lang="zh-CN" altLang="en-US" dirty="0"/>
              <a:t>界</a:t>
            </a:r>
            <a:r>
              <a:rPr lang="zh-CN" altLang="en-US" dirty="0" smtClean="0"/>
              <a:t>面图像与布局约束，如界面采用的按钮标准与实现的功能（如帮助、关于系统等）</a:t>
            </a:r>
            <a:endParaRPr lang="en-US" altLang="zh-CN" dirty="0" smtClean="0"/>
          </a:p>
          <a:p>
            <a:pPr lvl="1"/>
            <a:r>
              <a:rPr lang="zh-CN" altLang="en-US" dirty="0" smtClean="0"/>
              <a:t>要</a:t>
            </a:r>
            <a:r>
              <a:rPr lang="zh-CN" altLang="en-US" dirty="0"/>
              <a:t>遵循</a:t>
            </a:r>
            <a:r>
              <a:rPr lang="zh-CN" altLang="en-US" dirty="0" smtClean="0"/>
              <a:t>的</a:t>
            </a:r>
            <a:r>
              <a:rPr lang="en-US" altLang="zh-CN" dirty="0" smtClean="0"/>
              <a:t>GUI </a:t>
            </a:r>
            <a:r>
              <a:rPr lang="zh-CN" altLang="en-US" dirty="0" smtClean="0"/>
              <a:t>标准，或</a:t>
            </a:r>
            <a:r>
              <a:rPr lang="zh-CN" altLang="en-US" dirty="0"/>
              <a:t>产</a:t>
            </a:r>
            <a:r>
              <a:rPr lang="zh-CN" altLang="en-US" dirty="0" smtClean="0"/>
              <a:t>品风</a:t>
            </a:r>
            <a:r>
              <a:rPr lang="zh-CN" altLang="en-US" dirty="0"/>
              <a:t>格指</a:t>
            </a:r>
            <a:r>
              <a:rPr lang="zh-CN" altLang="en-US" dirty="0" smtClean="0"/>
              <a:t>南</a:t>
            </a:r>
            <a:endParaRPr lang="en-US" altLang="zh-CN" dirty="0" smtClean="0"/>
          </a:p>
          <a:p>
            <a:pPr lvl="1"/>
            <a:r>
              <a:rPr lang="zh-CN" altLang="en-US" dirty="0" smtClean="0"/>
              <a:t>键盘的快</a:t>
            </a:r>
            <a:r>
              <a:rPr lang="zh-CN" altLang="en-US" dirty="0"/>
              <a:t>捷</a:t>
            </a:r>
            <a:r>
              <a:rPr lang="zh-CN" altLang="en-US" dirty="0" smtClean="0"/>
              <a:t>键</a:t>
            </a:r>
            <a:endParaRPr lang="en-US" altLang="zh-CN" dirty="0" smtClean="0"/>
          </a:p>
          <a:p>
            <a:pPr lvl="1"/>
            <a:r>
              <a:rPr lang="zh-CN" altLang="en-US" dirty="0" smtClean="0"/>
              <a:t>错</a:t>
            </a:r>
            <a:r>
              <a:rPr lang="zh-CN" altLang="en-US" dirty="0"/>
              <a:t>误消息显示标准</a:t>
            </a:r>
            <a:r>
              <a:rPr lang="zh-CN" altLang="en-US" dirty="0" smtClean="0"/>
              <a:t>等</a:t>
            </a:r>
            <a:endParaRPr lang="en-US" altLang="zh-CN" dirty="0" smtClean="0"/>
          </a:p>
          <a:p>
            <a:r>
              <a:rPr lang="zh-CN" altLang="en-US" dirty="0" smtClean="0"/>
              <a:t>定义用</a:t>
            </a:r>
            <a:r>
              <a:rPr lang="zh-CN" altLang="en-US" dirty="0"/>
              <a:t>户界面需要的软</a:t>
            </a:r>
            <a:r>
              <a:rPr lang="zh-CN" altLang="en-US" dirty="0" smtClean="0"/>
              <a:t>件构件</a:t>
            </a:r>
            <a:endParaRPr lang="en-US" altLang="zh-CN" dirty="0" smtClean="0"/>
          </a:p>
          <a:p>
            <a:pPr lvl="1"/>
            <a:r>
              <a:rPr lang="zh-CN" altLang="en-US" dirty="0" smtClean="0"/>
              <a:t>界</a:t>
            </a:r>
            <a:r>
              <a:rPr lang="zh-CN" altLang="en-US" dirty="0"/>
              <a:t>面设计的详细信</a:t>
            </a:r>
            <a:r>
              <a:rPr lang="zh-CN" altLang="en-US" dirty="0" smtClean="0"/>
              <a:t>息，应</a:t>
            </a:r>
            <a:r>
              <a:rPr lang="zh-CN" altLang="en-US" dirty="0"/>
              <a:t>记录</a:t>
            </a:r>
            <a:r>
              <a:rPr lang="zh-CN" altLang="en-US" dirty="0" smtClean="0"/>
              <a:t>在一个单</a:t>
            </a:r>
            <a:r>
              <a:rPr lang="zh-CN" altLang="en-US" dirty="0"/>
              <a:t>独</a:t>
            </a:r>
            <a:r>
              <a:rPr lang="zh-CN" altLang="en-US" dirty="0" smtClean="0"/>
              <a:t>的界</a:t>
            </a:r>
            <a:r>
              <a:rPr lang="zh-CN" altLang="en-US" dirty="0"/>
              <a:t>面规范</a:t>
            </a:r>
            <a:r>
              <a:rPr lang="zh-CN" altLang="en-US" dirty="0" smtClean="0"/>
              <a:t>中</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b="1" dirty="0" smtClean="0">
                <a:solidFill>
                  <a:srgbClr val="FF0000"/>
                </a:solidFill>
              </a:rPr>
              <a:t>3.1 </a:t>
            </a:r>
            <a:r>
              <a:rPr lang="zh-CN" altLang="en-US" b="1" dirty="0">
                <a:solidFill>
                  <a:srgbClr val="FF0000"/>
                </a:solidFill>
              </a:rPr>
              <a:t>用户接口</a:t>
            </a:r>
            <a:endParaRPr lang="zh-CN" altLang="en-US" b="1" dirty="0">
              <a:solidFill>
                <a:srgbClr val="FF0000"/>
              </a:solidFill>
            </a:endParaRPr>
          </a:p>
          <a:p>
            <a:r>
              <a:rPr lang="en-US" altLang="zh-CN" dirty="0"/>
              <a:t>3.2 </a:t>
            </a:r>
            <a:r>
              <a:rPr lang="zh-CN" altLang="en-US" dirty="0"/>
              <a:t>硬件接口</a:t>
            </a:r>
            <a:endParaRPr lang="zh-CN" altLang="en-US" dirty="0"/>
          </a:p>
          <a:p>
            <a:r>
              <a:rPr lang="en-US" altLang="zh-CN" dirty="0"/>
              <a:t>3.3 </a:t>
            </a:r>
            <a:r>
              <a:rPr lang="zh-CN" altLang="en-US" dirty="0"/>
              <a:t>软件接口</a:t>
            </a:r>
            <a:endParaRPr lang="zh-CN" altLang="en-US" dirty="0"/>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a:xfrm>
            <a:off x="3327020" y="1061884"/>
            <a:ext cx="6444716" cy="4990492"/>
          </a:xfrm>
          <a:ln>
            <a:solidFill>
              <a:schemeClr val="tx1">
                <a:lumMod val="50000"/>
              </a:schemeClr>
            </a:solidFill>
          </a:ln>
        </p:spPr>
        <p:txBody>
          <a:bodyPr/>
          <a:lstStyle/>
          <a:p>
            <a:r>
              <a:rPr lang="zh-CN" altLang="en-US" dirty="0"/>
              <a:t>描</a:t>
            </a:r>
            <a:r>
              <a:rPr lang="zh-CN" altLang="en-US" dirty="0" smtClean="0"/>
              <a:t>述产</a:t>
            </a:r>
            <a:r>
              <a:rPr lang="zh-CN" altLang="en-US" dirty="0"/>
              <a:t>品和用户之</a:t>
            </a:r>
            <a:r>
              <a:rPr lang="zh-CN" altLang="en-US" dirty="0" smtClean="0"/>
              <a:t>间的接口特征</a:t>
            </a:r>
            <a:r>
              <a:rPr lang="zh-CN" altLang="en-US" dirty="0" smtClean="0"/>
              <a:t>，包括：</a:t>
            </a:r>
            <a:endParaRPr lang="en-US" altLang="zh-CN" dirty="0" smtClean="0"/>
          </a:p>
          <a:p>
            <a:pPr lvl="1"/>
            <a:r>
              <a:rPr lang="zh-CN" altLang="en-US" dirty="0"/>
              <a:t>界</a:t>
            </a:r>
            <a:r>
              <a:rPr lang="zh-CN" altLang="en-US" dirty="0" smtClean="0"/>
              <a:t>面图像与布局约束，如界面采用的按钮标准与实现的功能（如帮助、关于系统等）</a:t>
            </a:r>
            <a:endParaRPr lang="en-US" altLang="zh-CN" dirty="0" smtClean="0"/>
          </a:p>
          <a:p>
            <a:pPr lvl="1"/>
            <a:r>
              <a:rPr lang="zh-CN" altLang="en-US" dirty="0" smtClean="0"/>
              <a:t>要</a:t>
            </a:r>
            <a:r>
              <a:rPr lang="zh-CN" altLang="en-US" dirty="0"/>
              <a:t>遵循</a:t>
            </a:r>
            <a:r>
              <a:rPr lang="zh-CN" altLang="en-US" dirty="0" smtClean="0"/>
              <a:t>的</a:t>
            </a:r>
            <a:r>
              <a:rPr lang="en-US" altLang="zh-CN" dirty="0" smtClean="0"/>
              <a:t>GUI </a:t>
            </a:r>
            <a:r>
              <a:rPr lang="zh-CN" altLang="en-US" dirty="0" smtClean="0"/>
              <a:t>标准，或</a:t>
            </a:r>
            <a:r>
              <a:rPr lang="zh-CN" altLang="en-US" dirty="0"/>
              <a:t>产</a:t>
            </a:r>
            <a:r>
              <a:rPr lang="zh-CN" altLang="en-US" dirty="0" smtClean="0"/>
              <a:t>品风</a:t>
            </a:r>
            <a:r>
              <a:rPr lang="zh-CN" altLang="en-US" dirty="0"/>
              <a:t>格指</a:t>
            </a:r>
            <a:r>
              <a:rPr lang="zh-CN" altLang="en-US" dirty="0" smtClean="0"/>
              <a:t>南</a:t>
            </a:r>
            <a:endParaRPr lang="en-US" altLang="zh-CN" dirty="0" smtClean="0"/>
          </a:p>
          <a:p>
            <a:pPr lvl="1"/>
            <a:r>
              <a:rPr lang="zh-CN" altLang="en-US" dirty="0" smtClean="0"/>
              <a:t>键盘的快</a:t>
            </a:r>
            <a:r>
              <a:rPr lang="zh-CN" altLang="en-US" dirty="0"/>
              <a:t>捷</a:t>
            </a:r>
            <a:r>
              <a:rPr lang="zh-CN" altLang="en-US" dirty="0" smtClean="0"/>
              <a:t>键</a:t>
            </a:r>
            <a:endParaRPr lang="en-US" altLang="zh-CN" dirty="0" smtClean="0"/>
          </a:p>
          <a:p>
            <a:pPr lvl="1"/>
            <a:r>
              <a:rPr lang="zh-CN" altLang="en-US" dirty="0" smtClean="0"/>
              <a:t>错</a:t>
            </a:r>
            <a:r>
              <a:rPr lang="zh-CN" altLang="en-US" dirty="0"/>
              <a:t>误消息显示标准</a:t>
            </a:r>
            <a:r>
              <a:rPr lang="zh-CN" altLang="en-US" dirty="0" smtClean="0"/>
              <a:t>等</a:t>
            </a:r>
            <a:endParaRPr lang="en-US" altLang="zh-CN" dirty="0" smtClean="0"/>
          </a:p>
          <a:p>
            <a:r>
              <a:rPr lang="zh-CN" altLang="en-US" dirty="0" smtClean="0"/>
              <a:t>定义用</a:t>
            </a:r>
            <a:r>
              <a:rPr lang="zh-CN" altLang="en-US" dirty="0"/>
              <a:t>户界面需要的软</a:t>
            </a:r>
            <a:r>
              <a:rPr lang="zh-CN" altLang="en-US" dirty="0" smtClean="0"/>
              <a:t>件构件</a:t>
            </a:r>
            <a:endParaRPr lang="en-US" altLang="zh-CN" dirty="0" smtClean="0"/>
          </a:p>
          <a:p>
            <a:pPr lvl="1"/>
            <a:r>
              <a:rPr lang="zh-CN" altLang="en-US" dirty="0" smtClean="0"/>
              <a:t>界</a:t>
            </a:r>
            <a:r>
              <a:rPr lang="zh-CN" altLang="en-US" dirty="0"/>
              <a:t>面设计的详细信</a:t>
            </a:r>
            <a:r>
              <a:rPr lang="zh-CN" altLang="en-US" dirty="0" smtClean="0"/>
              <a:t>息，应</a:t>
            </a:r>
            <a:r>
              <a:rPr lang="zh-CN" altLang="en-US" dirty="0"/>
              <a:t>记录</a:t>
            </a:r>
            <a:r>
              <a:rPr lang="zh-CN" altLang="en-US" dirty="0" smtClean="0"/>
              <a:t>在一个单</a:t>
            </a:r>
            <a:r>
              <a:rPr lang="zh-CN" altLang="en-US" dirty="0"/>
              <a:t>独</a:t>
            </a:r>
            <a:r>
              <a:rPr lang="zh-CN" altLang="en-US" dirty="0" smtClean="0"/>
              <a:t>的界</a:t>
            </a:r>
            <a:r>
              <a:rPr lang="zh-CN" altLang="en-US" dirty="0"/>
              <a:t>面规范</a:t>
            </a:r>
            <a:r>
              <a:rPr lang="zh-CN" altLang="en-US" dirty="0" smtClean="0"/>
              <a:t>中</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1026" name="Picture 2" descr="https://img0.baidu.com/it/u=4281719454,4261745184&amp;fm=253&amp;fmt=auto&amp;app=138&amp;f=JPEG?w=925&amp;h=50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351" y="1582677"/>
            <a:ext cx="9257386" cy="4469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b="1" dirty="0" smtClean="0">
                <a:solidFill>
                  <a:srgbClr val="FF0000"/>
                </a:solidFill>
              </a:rPr>
              <a:t>3.1 </a:t>
            </a:r>
            <a:r>
              <a:rPr lang="zh-CN" altLang="en-US" b="1" dirty="0">
                <a:solidFill>
                  <a:srgbClr val="FF0000"/>
                </a:solidFill>
              </a:rPr>
              <a:t>用户接口</a:t>
            </a:r>
            <a:endParaRPr lang="zh-CN" altLang="en-US" b="1" dirty="0">
              <a:solidFill>
                <a:srgbClr val="FF0000"/>
              </a:solidFill>
            </a:endParaRPr>
          </a:p>
          <a:p>
            <a:r>
              <a:rPr lang="en-US" altLang="zh-CN" dirty="0"/>
              <a:t>3.2 </a:t>
            </a:r>
            <a:r>
              <a:rPr lang="zh-CN" altLang="en-US" dirty="0"/>
              <a:t>硬件接口</a:t>
            </a:r>
            <a:endParaRPr lang="zh-CN" altLang="en-US" dirty="0"/>
          </a:p>
          <a:p>
            <a:r>
              <a:rPr lang="en-US" altLang="zh-CN" dirty="0"/>
              <a:t>3.3 </a:t>
            </a:r>
            <a:r>
              <a:rPr lang="zh-CN" altLang="en-US" dirty="0"/>
              <a:t>软件接口</a:t>
            </a:r>
            <a:endParaRPr lang="zh-CN" altLang="en-US" dirty="0"/>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a:xfrm>
            <a:off x="3327020" y="1061884"/>
            <a:ext cx="6444716" cy="4990492"/>
          </a:xfrm>
          <a:ln>
            <a:solidFill>
              <a:schemeClr val="tx1">
                <a:lumMod val="50000"/>
              </a:schemeClr>
            </a:solidFill>
          </a:ln>
        </p:spPr>
        <p:txBody>
          <a:bodyPr/>
          <a:lstStyle/>
          <a:p>
            <a:r>
              <a:rPr lang="zh-CN" altLang="en-US" dirty="0"/>
              <a:t>描</a:t>
            </a:r>
            <a:r>
              <a:rPr lang="zh-CN" altLang="en-US" dirty="0" smtClean="0"/>
              <a:t>述产</a:t>
            </a:r>
            <a:r>
              <a:rPr lang="zh-CN" altLang="en-US" dirty="0"/>
              <a:t>品和用户之</a:t>
            </a:r>
            <a:r>
              <a:rPr lang="zh-CN" altLang="en-US" dirty="0" smtClean="0"/>
              <a:t>间的接口特征</a:t>
            </a:r>
            <a:r>
              <a:rPr lang="zh-CN" altLang="en-US" dirty="0" smtClean="0"/>
              <a:t>，包括：</a:t>
            </a:r>
            <a:endParaRPr lang="en-US" altLang="zh-CN" dirty="0" smtClean="0"/>
          </a:p>
          <a:p>
            <a:pPr lvl="1"/>
            <a:r>
              <a:rPr lang="zh-CN" altLang="en-US" dirty="0"/>
              <a:t>界</a:t>
            </a:r>
            <a:r>
              <a:rPr lang="zh-CN" altLang="en-US" dirty="0" smtClean="0"/>
              <a:t>面图像与布局约束，如界面采用的按钮标准与实现的功能（如帮助、关于系统等）</a:t>
            </a:r>
            <a:endParaRPr lang="en-US" altLang="zh-CN" dirty="0" smtClean="0"/>
          </a:p>
          <a:p>
            <a:pPr lvl="1"/>
            <a:r>
              <a:rPr lang="zh-CN" altLang="en-US" dirty="0" smtClean="0"/>
              <a:t>要</a:t>
            </a:r>
            <a:r>
              <a:rPr lang="zh-CN" altLang="en-US" dirty="0"/>
              <a:t>遵循</a:t>
            </a:r>
            <a:r>
              <a:rPr lang="zh-CN" altLang="en-US" dirty="0" smtClean="0"/>
              <a:t>的</a:t>
            </a:r>
            <a:r>
              <a:rPr lang="en-US" altLang="zh-CN" dirty="0" smtClean="0"/>
              <a:t>GUI </a:t>
            </a:r>
            <a:r>
              <a:rPr lang="zh-CN" altLang="en-US" dirty="0" smtClean="0"/>
              <a:t>标准，或</a:t>
            </a:r>
            <a:r>
              <a:rPr lang="zh-CN" altLang="en-US" dirty="0"/>
              <a:t>产</a:t>
            </a:r>
            <a:r>
              <a:rPr lang="zh-CN" altLang="en-US" dirty="0" smtClean="0"/>
              <a:t>品风</a:t>
            </a:r>
            <a:r>
              <a:rPr lang="zh-CN" altLang="en-US" dirty="0"/>
              <a:t>格指</a:t>
            </a:r>
            <a:r>
              <a:rPr lang="zh-CN" altLang="en-US" dirty="0" smtClean="0"/>
              <a:t>南</a:t>
            </a:r>
            <a:endParaRPr lang="en-US" altLang="zh-CN" dirty="0" smtClean="0"/>
          </a:p>
          <a:p>
            <a:pPr lvl="1"/>
            <a:r>
              <a:rPr lang="zh-CN" altLang="en-US" dirty="0" smtClean="0"/>
              <a:t>键盘的快</a:t>
            </a:r>
            <a:r>
              <a:rPr lang="zh-CN" altLang="en-US" dirty="0"/>
              <a:t>捷</a:t>
            </a:r>
            <a:r>
              <a:rPr lang="zh-CN" altLang="en-US" dirty="0" smtClean="0"/>
              <a:t>键</a:t>
            </a:r>
            <a:endParaRPr lang="en-US" altLang="zh-CN" dirty="0" smtClean="0"/>
          </a:p>
          <a:p>
            <a:pPr lvl="1"/>
            <a:r>
              <a:rPr lang="zh-CN" altLang="en-US" dirty="0" smtClean="0"/>
              <a:t>错</a:t>
            </a:r>
            <a:r>
              <a:rPr lang="zh-CN" altLang="en-US" dirty="0"/>
              <a:t>误消息显示标准</a:t>
            </a:r>
            <a:r>
              <a:rPr lang="zh-CN" altLang="en-US" dirty="0" smtClean="0"/>
              <a:t>等</a:t>
            </a:r>
            <a:endParaRPr lang="en-US" altLang="zh-CN" dirty="0" smtClean="0"/>
          </a:p>
          <a:p>
            <a:r>
              <a:rPr lang="zh-CN" altLang="en-US" dirty="0" smtClean="0"/>
              <a:t>定义用</a:t>
            </a:r>
            <a:r>
              <a:rPr lang="zh-CN" altLang="en-US" dirty="0"/>
              <a:t>户界面需要的软</a:t>
            </a:r>
            <a:r>
              <a:rPr lang="zh-CN" altLang="en-US" dirty="0" smtClean="0"/>
              <a:t>件构件</a:t>
            </a:r>
            <a:endParaRPr lang="en-US" altLang="zh-CN" dirty="0" smtClean="0"/>
          </a:p>
          <a:p>
            <a:pPr lvl="1"/>
            <a:r>
              <a:rPr lang="zh-CN" altLang="en-US" dirty="0" smtClean="0"/>
              <a:t>界</a:t>
            </a:r>
            <a:r>
              <a:rPr lang="zh-CN" altLang="en-US" dirty="0"/>
              <a:t>面设计的详细信</a:t>
            </a:r>
            <a:r>
              <a:rPr lang="zh-CN" altLang="en-US" dirty="0" smtClean="0"/>
              <a:t>息，应</a:t>
            </a:r>
            <a:r>
              <a:rPr lang="zh-CN" altLang="en-US" dirty="0"/>
              <a:t>记录</a:t>
            </a:r>
            <a:r>
              <a:rPr lang="zh-CN" altLang="en-US" dirty="0" smtClean="0"/>
              <a:t>在一个单</a:t>
            </a:r>
            <a:r>
              <a:rPr lang="zh-CN" altLang="en-US" dirty="0"/>
              <a:t>独</a:t>
            </a:r>
            <a:r>
              <a:rPr lang="zh-CN" altLang="en-US" dirty="0" smtClean="0"/>
              <a:t>的界</a:t>
            </a:r>
            <a:r>
              <a:rPr lang="zh-CN" altLang="en-US" dirty="0"/>
              <a:t>面规范</a:t>
            </a:r>
            <a:r>
              <a:rPr lang="zh-CN" altLang="en-US" dirty="0" smtClean="0"/>
              <a:t>中</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2050" name="Picture 2" descr="https://img0.baidu.com/it/u=2095957064,4029500198&amp;fm=253&amp;fmt=auto&amp;app=138&amp;f=JPEG?w=600&amp;h=44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253" y="1587448"/>
            <a:ext cx="9256483" cy="44649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截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74" y="277812"/>
            <a:ext cx="7480002" cy="5774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barn(inVertical)">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dirty="0" smtClean="0"/>
              <a:t>3.1 </a:t>
            </a:r>
            <a:r>
              <a:rPr lang="zh-CN" altLang="en-US" dirty="0"/>
              <a:t>用户接口</a:t>
            </a:r>
            <a:endParaRPr lang="zh-CN" altLang="en-US" dirty="0"/>
          </a:p>
          <a:p>
            <a:r>
              <a:rPr lang="en-US" altLang="zh-CN" b="1" dirty="0">
                <a:solidFill>
                  <a:srgbClr val="FF0000"/>
                </a:solidFill>
              </a:rPr>
              <a:t>3.2 </a:t>
            </a:r>
            <a:r>
              <a:rPr lang="zh-CN" altLang="en-US" b="1" dirty="0">
                <a:solidFill>
                  <a:srgbClr val="FF0000"/>
                </a:solidFill>
              </a:rPr>
              <a:t>硬件接口</a:t>
            </a:r>
            <a:endParaRPr lang="zh-CN" altLang="en-US" b="1" dirty="0">
              <a:solidFill>
                <a:srgbClr val="FF0000"/>
              </a:solidFill>
            </a:endParaRPr>
          </a:p>
          <a:p>
            <a:r>
              <a:rPr lang="en-US" altLang="zh-CN" dirty="0"/>
              <a:t>3.3 </a:t>
            </a:r>
            <a:r>
              <a:rPr lang="zh-CN" altLang="en-US" dirty="0"/>
              <a:t>软件接口</a:t>
            </a:r>
            <a:endParaRPr lang="zh-CN" altLang="en-US" dirty="0"/>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a:xfrm>
            <a:off x="3143151" y="1066800"/>
            <a:ext cx="6645374" cy="2506216"/>
          </a:xfrm>
          <a:ln>
            <a:solidFill>
              <a:schemeClr val="tx1">
                <a:lumMod val="50000"/>
              </a:schemeClr>
            </a:solidFill>
          </a:ln>
        </p:spPr>
        <p:txBody>
          <a:bodyPr/>
          <a:lstStyle/>
          <a:p>
            <a:r>
              <a:rPr lang="zh-CN" altLang="en-US" dirty="0"/>
              <a:t>描述软件产品和系统硬</a:t>
            </a:r>
            <a:r>
              <a:rPr lang="zh-CN" altLang="en-US" dirty="0" smtClean="0"/>
              <a:t>件构件</a:t>
            </a:r>
            <a:r>
              <a:rPr lang="zh-CN" altLang="en-US" dirty="0"/>
              <a:t>之</a:t>
            </a:r>
            <a:r>
              <a:rPr lang="zh-CN" altLang="en-US" dirty="0" smtClean="0"/>
              <a:t>间的接口逻辑与物</a:t>
            </a:r>
            <a:r>
              <a:rPr lang="zh-CN" altLang="en-US" dirty="0"/>
              <a:t>理特</a:t>
            </a:r>
            <a:r>
              <a:rPr lang="zh-CN" altLang="en-US" dirty="0" smtClean="0"/>
              <a:t>性，可</a:t>
            </a:r>
            <a:r>
              <a:rPr lang="zh-CN" altLang="en-US" dirty="0"/>
              <a:t>能包</a:t>
            </a:r>
            <a:r>
              <a:rPr lang="zh-CN" altLang="en-US" dirty="0" smtClean="0"/>
              <a:t>括</a:t>
            </a:r>
            <a:endParaRPr lang="en-US" altLang="zh-CN" dirty="0" smtClean="0"/>
          </a:p>
          <a:p>
            <a:pPr lvl="1"/>
            <a:r>
              <a:rPr lang="zh-CN" altLang="en-US" dirty="0" smtClean="0"/>
              <a:t>设</a:t>
            </a:r>
            <a:r>
              <a:rPr lang="zh-CN" altLang="en-US" dirty="0"/>
              <a:t>备类</a:t>
            </a:r>
            <a:r>
              <a:rPr lang="zh-CN" altLang="en-US" dirty="0" smtClean="0"/>
              <a:t>型</a:t>
            </a:r>
            <a:endParaRPr lang="en-US" altLang="zh-CN" dirty="0" smtClean="0"/>
          </a:p>
          <a:p>
            <a:pPr lvl="1"/>
            <a:r>
              <a:rPr lang="zh-CN" altLang="en-US" dirty="0" smtClean="0"/>
              <a:t>软硬</a:t>
            </a:r>
            <a:r>
              <a:rPr lang="zh-CN" altLang="en-US" dirty="0"/>
              <a:t>件之间的数据和控制交</a:t>
            </a:r>
            <a:r>
              <a:rPr lang="zh-CN" altLang="en-US" dirty="0" smtClean="0"/>
              <a:t>互性质</a:t>
            </a:r>
            <a:endParaRPr lang="en-US" altLang="zh-CN" dirty="0" smtClean="0"/>
          </a:p>
          <a:p>
            <a:pPr lvl="1"/>
            <a:r>
              <a:rPr lang="zh-CN" altLang="en-US" dirty="0" smtClean="0"/>
              <a:t>要</a:t>
            </a:r>
            <a:r>
              <a:rPr lang="zh-CN" altLang="en-US" dirty="0"/>
              <a:t>使用的通信协</a:t>
            </a:r>
            <a:r>
              <a:rPr lang="zh-CN" altLang="en-US" dirty="0" smtClean="0"/>
              <a:t>议</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dirty="0" smtClean="0"/>
              <a:t>3.1 </a:t>
            </a:r>
            <a:r>
              <a:rPr lang="zh-CN" altLang="en-US" dirty="0"/>
              <a:t>用户接口</a:t>
            </a:r>
            <a:endParaRPr lang="zh-CN" altLang="en-US" dirty="0"/>
          </a:p>
          <a:p>
            <a:r>
              <a:rPr lang="en-US" altLang="zh-CN" dirty="0"/>
              <a:t>3.2 </a:t>
            </a:r>
            <a:r>
              <a:rPr lang="zh-CN" altLang="en-US" dirty="0"/>
              <a:t>硬件接口</a:t>
            </a:r>
            <a:endParaRPr lang="zh-CN" altLang="en-US" dirty="0"/>
          </a:p>
          <a:p>
            <a:r>
              <a:rPr lang="en-US" altLang="zh-CN" b="1" dirty="0">
                <a:solidFill>
                  <a:srgbClr val="FF0000"/>
                </a:solidFill>
              </a:rPr>
              <a:t>3.3 </a:t>
            </a:r>
            <a:r>
              <a:rPr lang="zh-CN" altLang="en-US" b="1" dirty="0">
                <a:solidFill>
                  <a:srgbClr val="FF0000"/>
                </a:solidFill>
              </a:rPr>
              <a:t>软件接口</a:t>
            </a:r>
            <a:endParaRPr lang="zh-CN" altLang="en-US" b="1" dirty="0">
              <a:solidFill>
                <a:srgbClr val="FF0000"/>
              </a:solidFill>
            </a:endParaRPr>
          </a:p>
          <a:p>
            <a:r>
              <a:rPr lang="en-US" altLang="zh-CN" dirty="0"/>
              <a:t>3.4 </a:t>
            </a:r>
            <a:r>
              <a:rPr lang="zh-CN" altLang="en-US" dirty="0"/>
              <a:t>通信接口</a:t>
            </a:r>
            <a:endParaRPr lang="zh-CN" altLang="en-US" dirty="0"/>
          </a:p>
        </p:txBody>
      </p:sp>
      <p:sp>
        <p:nvSpPr>
          <p:cNvPr id="4" name="内容占位符 3"/>
          <p:cNvSpPr>
            <a:spLocks noGrp="1"/>
          </p:cNvSpPr>
          <p:nvPr>
            <p:ph sz="half" idx="2"/>
          </p:nvPr>
        </p:nvSpPr>
        <p:spPr>
          <a:xfrm>
            <a:off x="3327934" y="1066800"/>
            <a:ext cx="6444716" cy="4702460"/>
          </a:xfrm>
          <a:ln>
            <a:solidFill>
              <a:schemeClr val="tx1">
                <a:lumMod val="50000"/>
              </a:schemeClr>
            </a:solidFill>
          </a:ln>
        </p:spPr>
        <p:txBody>
          <a:bodyPr/>
          <a:lstStyle/>
          <a:p>
            <a:r>
              <a:rPr lang="zh-CN" altLang="en-US" dirty="0"/>
              <a:t>描</a:t>
            </a:r>
            <a:r>
              <a:rPr lang="zh-CN" altLang="en-US" dirty="0" smtClean="0"/>
              <a:t>述产</a:t>
            </a:r>
            <a:r>
              <a:rPr lang="zh-CN" altLang="en-US" dirty="0"/>
              <a:t>品与其</a:t>
            </a:r>
            <a:r>
              <a:rPr lang="zh-CN" altLang="en-US" dirty="0" smtClean="0"/>
              <a:t>他软件构件（</a:t>
            </a:r>
            <a:r>
              <a:rPr lang="zh-CN" altLang="en-US" dirty="0"/>
              <a:t>名称和版本）之间的连接</a:t>
            </a:r>
            <a:r>
              <a:rPr lang="zh-CN" altLang="en-US" dirty="0" smtClean="0"/>
              <a:t>，可能涉及：</a:t>
            </a:r>
            <a:endParaRPr lang="en-US" altLang="zh-CN" dirty="0" smtClean="0"/>
          </a:p>
          <a:p>
            <a:pPr lvl="1"/>
            <a:r>
              <a:rPr lang="zh-CN" altLang="en-US" dirty="0" smtClean="0"/>
              <a:t>数</a:t>
            </a:r>
            <a:r>
              <a:rPr lang="zh-CN" altLang="en-US" dirty="0"/>
              <a:t>据库、操作系统、工具、库和集</a:t>
            </a:r>
            <a:r>
              <a:rPr lang="zh-CN" altLang="en-US" dirty="0" smtClean="0"/>
              <a:t>成的商业构件</a:t>
            </a:r>
            <a:endParaRPr lang="en-US" altLang="zh-CN" dirty="0" smtClean="0"/>
          </a:p>
          <a:p>
            <a:r>
              <a:rPr lang="zh-CN" altLang="en-US" dirty="0" smtClean="0"/>
              <a:t>识</a:t>
            </a:r>
            <a:r>
              <a:rPr lang="zh-CN" altLang="en-US" dirty="0"/>
              <a:t>别进</a:t>
            </a:r>
            <a:r>
              <a:rPr lang="zh-CN" altLang="en-US" dirty="0" smtClean="0"/>
              <a:t>入和</a:t>
            </a:r>
            <a:r>
              <a:rPr lang="zh-CN" altLang="en-US" dirty="0"/>
              <a:t>传出系统的数据</a:t>
            </a:r>
            <a:r>
              <a:rPr lang="zh-CN" altLang="en-US" dirty="0" smtClean="0"/>
              <a:t>项与消</a:t>
            </a:r>
            <a:r>
              <a:rPr lang="zh-CN" altLang="en-US" dirty="0"/>
              <a:t>息</a:t>
            </a:r>
            <a:r>
              <a:rPr lang="zh-CN" altLang="en-US" dirty="0" smtClean="0"/>
              <a:t>，并描</a:t>
            </a:r>
            <a:r>
              <a:rPr lang="zh-CN" altLang="en-US" dirty="0"/>
              <a:t>述每项的目</a:t>
            </a:r>
            <a:r>
              <a:rPr lang="zh-CN" altLang="en-US" dirty="0" smtClean="0"/>
              <a:t>的，具体说：</a:t>
            </a:r>
            <a:endParaRPr lang="en-US" altLang="zh-CN" dirty="0" smtClean="0"/>
          </a:p>
          <a:p>
            <a:pPr lvl="1"/>
            <a:r>
              <a:rPr lang="zh-CN" altLang="en-US" dirty="0"/>
              <a:t>参</a:t>
            </a:r>
            <a:r>
              <a:rPr lang="zh-CN" altLang="en-US" dirty="0" smtClean="0"/>
              <a:t>阅应</a:t>
            </a:r>
            <a:r>
              <a:rPr lang="zh-CN" altLang="en-US" dirty="0"/>
              <a:t>用程序编程接口协议的文</a:t>
            </a:r>
            <a:r>
              <a:rPr lang="zh-CN" altLang="en-US" dirty="0" smtClean="0"/>
              <a:t>档，描</a:t>
            </a:r>
            <a:r>
              <a:rPr lang="zh-CN" altLang="en-US" dirty="0"/>
              <a:t>述所需的服务和通信的性</a:t>
            </a:r>
            <a:r>
              <a:rPr lang="zh-CN" altLang="en-US" dirty="0" smtClean="0"/>
              <a:t>质</a:t>
            </a:r>
            <a:endParaRPr lang="en-US" altLang="zh-CN" dirty="0" smtClean="0"/>
          </a:p>
          <a:p>
            <a:pPr lvl="1"/>
            <a:r>
              <a:rPr lang="zh-CN" altLang="en-US" dirty="0" smtClean="0"/>
              <a:t>确定在</a:t>
            </a:r>
            <a:r>
              <a:rPr lang="zh-CN" altLang="en-US" dirty="0"/>
              <a:t>软</a:t>
            </a:r>
            <a:r>
              <a:rPr lang="zh-CN" altLang="en-US" dirty="0" smtClean="0"/>
              <a:t>件构件</a:t>
            </a:r>
            <a:r>
              <a:rPr lang="zh-CN" altLang="en-US" dirty="0"/>
              <a:t>之间共享的数</a:t>
            </a:r>
            <a:r>
              <a:rPr lang="zh-CN" altLang="en-US" dirty="0" smtClean="0"/>
              <a:t>据，若数</a:t>
            </a:r>
            <a:r>
              <a:rPr lang="zh-CN" altLang="en-US" dirty="0"/>
              <a:t>据共享机制必须以特定方式实现</a:t>
            </a:r>
            <a:r>
              <a:rPr lang="zh-CN" altLang="en-US" dirty="0" smtClean="0"/>
              <a:t>，须指定实现的约</a:t>
            </a:r>
            <a:r>
              <a:rPr lang="zh-CN" altLang="en-US" dirty="0"/>
              <a:t>束</a:t>
            </a:r>
            <a:r>
              <a:rPr lang="zh-CN" altLang="en-US" dirty="0" smtClean="0"/>
              <a:t>（如：在</a:t>
            </a:r>
            <a:r>
              <a:rPr lang="zh-CN" altLang="en-US" dirty="0"/>
              <a:t>多任务操作系统中使用全局数据区</a:t>
            </a:r>
            <a:r>
              <a:rPr lang="zh-CN" altLang="en-US" dirty="0" smtClean="0"/>
              <a:t>域等）</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、外</a:t>
            </a:r>
            <a:r>
              <a:rPr lang="zh-CN" altLang="en-US" dirty="0"/>
              <a:t>部接口需求</a:t>
            </a:r>
            <a:endParaRPr lang="zh-CN" altLang="en-US" dirty="0"/>
          </a:p>
        </p:txBody>
      </p:sp>
      <p:sp>
        <p:nvSpPr>
          <p:cNvPr id="3" name="内容占位符 2"/>
          <p:cNvSpPr>
            <a:spLocks noGrp="1"/>
          </p:cNvSpPr>
          <p:nvPr>
            <p:ph sz="half" idx="1"/>
          </p:nvPr>
        </p:nvSpPr>
        <p:spPr>
          <a:xfrm>
            <a:off x="514350" y="1066800"/>
            <a:ext cx="2612926" cy="5181600"/>
          </a:xfrm>
        </p:spPr>
        <p:txBody>
          <a:bodyPr/>
          <a:lstStyle/>
          <a:p>
            <a:r>
              <a:rPr lang="en-US" altLang="zh-CN" dirty="0" smtClean="0"/>
              <a:t>3.1 </a:t>
            </a:r>
            <a:r>
              <a:rPr lang="zh-CN" altLang="en-US" dirty="0"/>
              <a:t>用户接口</a:t>
            </a:r>
            <a:endParaRPr lang="zh-CN" altLang="en-US" dirty="0"/>
          </a:p>
          <a:p>
            <a:r>
              <a:rPr lang="en-US" altLang="zh-CN" dirty="0"/>
              <a:t>3.2 </a:t>
            </a:r>
            <a:r>
              <a:rPr lang="zh-CN" altLang="en-US" dirty="0"/>
              <a:t>硬件接口</a:t>
            </a:r>
            <a:endParaRPr lang="zh-CN" altLang="en-US" dirty="0"/>
          </a:p>
          <a:p>
            <a:r>
              <a:rPr lang="en-US" altLang="zh-CN" dirty="0"/>
              <a:t>3.3 </a:t>
            </a:r>
            <a:r>
              <a:rPr lang="zh-CN" altLang="en-US" dirty="0"/>
              <a:t>软件接口</a:t>
            </a:r>
            <a:endParaRPr lang="zh-CN" altLang="en-US" dirty="0"/>
          </a:p>
          <a:p>
            <a:r>
              <a:rPr lang="en-US" altLang="zh-CN" b="1" dirty="0">
                <a:solidFill>
                  <a:srgbClr val="FF0000"/>
                </a:solidFill>
              </a:rPr>
              <a:t>3.4 </a:t>
            </a:r>
            <a:r>
              <a:rPr lang="zh-CN" altLang="en-US" b="1" dirty="0">
                <a:solidFill>
                  <a:srgbClr val="FF0000"/>
                </a:solidFill>
              </a:rPr>
              <a:t>通信接口</a:t>
            </a:r>
            <a:endParaRPr lang="zh-CN" altLang="en-US" b="1" dirty="0">
              <a:solidFill>
                <a:srgbClr val="FF0000"/>
              </a:solidFill>
            </a:endParaRPr>
          </a:p>
        </p:txBody>
      </p:sp>
      <p:sp>
        <p:nvSpPr>
          <p:cNvPr id="4" name="内容占位符 3"/>
          <p:cNvSpPr>
            <a:spLocks noGrp="1"/>
          </p:cNvSpPr>
          <p:nvPr>
            <p:ph sz="half" idx="2"/>
          </p:nvPr>
        </p:nvSpPr>
        <p:spPr>
          <a:xfrm>
            <a:off x="3143151" y="1066800"/>
            <a:ext cx="6645374" cy="3190292"/>
          </a:xfrm>
          <a:ln>
            <a:solidFill>
              <a:schemeClr val="tx1">
                <a:lumMod val="50000"/>
              </a:schemeClr>
            </a:solidFill>
          </a:ln>
        </p:spPr>
        <p:txBody>
          <a:bodyPr/>
          <a:lstStyle/>
          <a:p>
            <a:r>
              <a:rPr lang="zh-CN" altLang="en-US" dirty="0"/>
              <a:t>描</a:t>
            </a:r>
            <a:r>
              <a:rPr lang="zh-CN" altLang="en-US" dirty="0" smtClean="0"/>
              <a:t>述产</a:t>
            </a:r>
            <a:r>
              <a:rPr lang="zh-CN" altLang="en-US" dirty="0"/>
              <a:t>品所</a:t>
            </a:r>
            <a:r>
              <a:rPr lang="zh-CN" altLang="en-US" dirty="0" smtClean="0"/>
              <a:t>需通</a:t>
            </a:r>
            <a:r>
              <a:rPr lang="zh-CN" altLang="en-US" dirty="0"/>
              <a:t>信功</a:t>
            </a:r>
            <a:r>
              <a:rPr lang="zh-CN" altLang="en-US" dirty="0" smtClean="0"/>
              <a:t>能的要求，包括：</a:t>
            </a:r>
            <a:endParaRPr lang="en-US" altLang="zh-CN" dirty="0" smtClean="0"/>
          </a:p>
          <a:p>
            <a:pPr lvl="1"/>
            <a:r>
              <a:rPr lang="zh-CN" altLang="en-US" dirty="0" smtClean="0"/>
              <a:t>电</a:t>
            </a:r>
            <a:r>
              <a:rPr lang="zh-CN" altLang="en-US" dirty="0"/>
              <a:t>子邮件、网络浏览器</a:t>
            </a:r>
            <a:r>
              <a:rPr lang="zh-CN" altLang="en-US" dirty="0" smtClean="0"/>
              <a:t>、服</a:t>
            </a:r>
            <a:r>
              <a:rPr lang="zh-CN" altLang="en-US" dirty="0"/>
              <a:t>务器通信协议、电子表格</a:t>
            </a:r>
            <a:r>
              <a:rPr lang="zh-CN" altLang="en-US" dirty="0" smtClean="0"/>
              <a:t>等，必要的话，定义相</a:t>
            </a:r>
            <a:r>
              <a:rPr lang="zh-CN" altLang="en-US" dirty="0"/>
              <a:t>关的消息格</a:t>
            </a:r>
            <a:r>
              <a:rPr lang="zh-CN" altLang="en-US" dirty="0" smtClean="0"/>
              <a:t>式</a:t>
            </a:r>
            <a:endParaRPr lang="en-US" altLang="zh-CN" dirty="0" smtClean="0"/>
          </a:p>
          <a:p>
            <a:r>
              <a:rPr lang="zh-CN" altLang="en-US" dirty="0" smtClean="0"/>
              <a:t>确定使</a:t>
            </a:r>
            <a:r>
              <a:rPr lang="zh-CN" altLang="en-US" dirty="0"/>
              <a:t>用</a:t>
            </a:r>
            <a:r>
              <a:rPr lang="zh-CN" altLang="en-US" dirty="0" smtClean="0"/>
              <a:t>的通</a:t>
            </a:r>
            <a:r>
              <a:rPr lang="zh-CN" altLang="en-US" dirty="0"/>
              <a:t>信标准</a:t>
            </a:r>
            <a:r>
              <a:rPr lang="zh-CN" altLang="en-US" dirty="0" smtClean="0"/>
              <a:t>，如 </a:t>
            </a:r>
            <a:r>
              <a:rPr lang="en-US" altLang="zh-CN" dirty="0" smtClean="0"/>
              <a:t>FTP </a:t>
            </a:r>
            <a:r>
              <a:rPr lang="zh-CN" altLang="en-US" dirty="0" smtClean="0"/>
              <a:t>或 </a:t>
            </a:r>
            <a:r>
              <a:rPr lang="en-US" altLang="zh-CN" dirty="0" smtClean="0"/>
              <a:t>HTTP </a:t>
            </a:r>
            <a:r>
              <a:rPr lang="zh-CN" altLang="en-US" dirty="0" smtClean="0"/>
              <a:t>等</a:t>
            </a:r>
            <a:endParaRPr lang="en-US" altLang="zh-CN" dirty="0" smtClean="0"/>
          </a:p>
          <a:p>
            <a:r>
              <a:rPr lang="zh-CN" altLang="en-US" dirty="0" smtClean="0"/>
              <a:t>指定采用的通</a:t>
            </a:r>
            <a:r>
              <a:rPr lang="zh-CN" altLang="en-US" dirty="0"/>
              <a:t>信安</a:t>
            </a:r>
            <a:r>
              <a:rPr lang="zh-CN" altLang="en-US" dirty="0" smtClean="0"/>
              <a:t>全、加密、</a:t>
            </a:r>
            <a:r>
              <a:rPr lang="zh-CN" altLang="en-US" dirty="0"/>
              <a:t>数据传输速率和同</a:t>
            </a:r>
            <a:r>
              <a:rPr lang="zh-CN" altLang="en-US" dirty="0" smtClean="0"/>
              <a:t>步等机制</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、系</a:t>
            </a:r>
            <a:r>
              <a:rPr lang="zh-CN" altLang="en-US" dirty="0"/>
              <a:t>统特性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514350" y="1066800"/>
                <a:ext cx="2684934" cy="5181600"/>
              </a:xfrm>
            </p:spPr>
            <p:txBody>
              <a:bodyPr/>
              <a:lstStyle/>
              <a:p>
                <a:r>
                  <a:rPr lang="en-US" altLang="zh-CN" dirty="0" smtClean="0"/>
                  <a:t>4.1 </a:t>
                </a:r>
                <a:r>
                  <a:rPr lang="zh-CN" altLang="en-US" dirty="0"/>
                  <a:t>系统特征 </a:t>
                </a:r>
                <a:r>
                  <a:rPr lang="en-US" altLang="zh-CN" dirty="0"/>
                  <a:t>1</a:t>
                </a:r>
                <a:endParaRPr lang="en-US" altLang="zh-CN" dirty="0"/>
              </a:p>
              <a:p>
                <a:r>
                  <a:rPr lang="en-US" altLang="zh-CN" dirty="0"/>
                  <a:t>4.2 </a:t>
                </a:r>
                <a:r>
                  <a:rPr lang="zh-CN" altLang="en-US" dirty="0"/>
                  <a:t>系统特征 </a:t>
                </a:r>
                <a:r>
                  <a:rPr lang="en-US" altLang="zh-CN" dirty="0"/>
                  <a:t>2</a:t>
                </a:r>
                <a:endParaRPr lang="en-US" altLang="zh-CN" dirty="0"/>
              </a:p>
              <a:p>
                <a:r>
                  <a:rPr lang="en-US" altLang="zh-CN" dirty="0"/>
                  <a:t>4.3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endParaRPr lang="en-US" altLang="zh-CN" dirty="0" smtClean="0"/>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514350" y="1066800"/>
                <a:ext cx="2684934" cy="5181600"/>
              </a:xfrm>
              <a:blipFill rotWithShape="1">
                <a:blip r:embed="rId1"/>
                <a:stretch>
                  <a:fillRect r="6"/>
                </a:stretch>
              </a:blipFill>
            </p:spPr>
            <p:txBody>
              <a:bodyPr/>
              <a:lstStyle/>
              <a:p>
                <a:r>
                  <a:rPr lang="zh-CN" altLang="en-US">
                    <a:noFill/>
                  </a:rPr>
                  <a:t> </a:t>
                </a:r>
              </a:p>
            </p:txBody>
          </p:sp>
        </mc:Fallback>
      </mc:AlternateContent>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
        <p:nvSpPr>
          <p:cNvPr id="7" name="内容占位符 6"/>
          <p:cNvSpPr>
            <a:spLocks noGrp="1"/>
          </p:cNvSpPr>
          <p:nvPr>
            <p:ph sz="half" idx="2"/>
          </p:nvPr>
        </p:nvSpPr>
        <p:spPr>
          <a:xfrm>
            <a:off x="3651970" y="1066800"/>
            <a:ext cx="6120680" cy="4774468"/>
          </a:xfrm>
          <a:ln>
            <a:solidFill>
              <a:schemeClr val="tx2">
                <a:lumMod val="50000"/>
              </a:schemeClr>
            </a:solidFill>
          </a:ln>
        </p:spPr>
        <p:txBody>
          <a:bodyPr/>
          <a:lstStyle/>
          <a:p>
            <a:r>
              <a:rPr lang="zh-CN" altLang="en-US" dirty="0" smtClean="0"/>
              <a:t>本节按</a:t>
            </a:r>
            <a:r>
              <a:rPr lang="zh-CN" altLang="en-US" dirty="0"/>
              <a:t>照系统特征（产品提供的服务）的层次结构，描述产品的功能需求</a:t>
            </a:r>
            <a:endParaRPr lang="en-US" altLang="zh-CN" dirty="0"/>
          </a:p>
          <a:p>
            <a:r>
              <a:rPr lang="en-US" altLang="zh-CN" dirty="0" smtClean="0"/>
              <a:t>模型表达</a:t>
            </a:r>
            <a:r>
              <a:rPr lang="zh-CN" altLang="en-US" dirty="0" smtClean="0"/>
              <a:t>可</a:t>
            </a:r>
            <a:r>
              <a:rPr lang="en-US" altLang="zh-CN" dirty="0" smtClean="0"/>
              <a:t>使用</a:t>
            </a:r>
            <a:r>
              <a:rPr lang="zh-CN" altLang="en-US" b="1" dirty="0" smtClean="0">
                <a:solidFill>
                  <a:srgbClr val="0000FF"/>
                </a:solidFill>
                <a:latin typeface="黑体" panose="02010609060101010101" pitchFamily="49" charset="-122"/>
                <a:ea typeface="黑体" panose="02010609060101010101" pitchFamily="49" charset="-122"/>
              </a:rPr>
              <a:t>各种图</a:t>
            </a:r>
            <a:r>
              <a:rPr lang="zh-CN" altLang="zh-CN" b="1" dirty="0" smtClean="0">
                <a:solidFill>
                  <a:srgbClr val="FF0000"/>
                </a:solidFill>
                <a:latin typeface="黑体" panose="02010609060101010101" pitchFamily="49" charset="-122"/>
                <a:ea typeface="黑体" panose="02010609060101010101" pitchFamily="49" charset="-122"/>
              </a:rPr>
              <a:t>，</a:t>
            </a:r>
            <a:r>
              <a:rPr lang="en-US" altLang="zh-CN" b="1" dirty="0" smtClean="0">
                <a:solidFill>
                  <a:srgbClr val="FF0000"/>
                </a:solidFill>
                <a:latin typeface="黑体" panose="02010609060101010101" pitchFamily="49" charset="-122"/>
                <a:ea typeface="黑体" panose="02010609060101010101" pitchFamily="49" charset="-122"/>
              </a:rPr>
              <a:t>用例图</a:t>
            </a:r>
            <a:r>
              <a:rPr lang="en-US" altLang="zh-CN" b="1" dirty="0">
                <a:solidFill>
                  <a:srgbClr val="FF0000"/>
                </a:solidFill>
                <a:latin typeface="黑体" panose="02010609060101010101" pitchFamily="49" charset="-122"/>
                <a:ea typeface="黑体" panose="02010609060101010101" pitchFamily="49" charset="-122"/>
              </a:rPr>
              <a:t>，类图，状态图，顺序图、数据流图、ER</a:t>
            </a:r>
            <a:r>
              <a:rPr lang="en-US" altLang="zh-CN" b="1" dirty="0" smtClean="0">
                <a:solidFill>
                  <a:srgbClr val="FF0000"/>
                </a:solidFill>
                <a:latin typeface="黑体" panose="02010609060101010101" pitchFamily="49" charset="-122"/>
                <a:ea typeface="黑体" panose="02010609060101010101" pitchFamily="49" charset="-122"/>
              </a:rPr>
              <a:t>图</a:t>
            </a:r>
            <a:r>
              <a:rPr lang="en-US" altLang="zh-CN" dirty="0" smtClean="0"/>
              <a:t>等</a:t>
            </a:r>
            <a:endParaRPr lang="en-US" altLang="zh-CN" dirty="0"/>
          </a:p>
          <a:p>
            <a:r>
              <a:rPr lang="zh-CN" altLang="en-US" dirty="0" smtClean="0"/>
              <a:t>不适于放在此处的图，</a:t>
            </a:r>
            <a:r>
              <a:rPr lang="en-US" altLang="zh-CN" dirty="0"/>
              <a:t> </a:t>
            </a:r>
            <a:r>
              <a:rPr lang="zh-CN" altLang="en-US" dirty="0" smtClean="0"/>
              <a:t>可</a:t>
            </a:r>
            <a:r>
              <a:rPr lang="en-US" altLang="zh-CN" dirty="0" smtClean="0"/>
              <a:t>以附录的形式放在文末</a:t>
            </a:r>
            <a:endParaRPr lang="en-US" altLang="zh-CN" dirty="0"/>
          </a:p>
          <a:p>
            <a:endParaRPr lang="en-US" altLang="zh-CN" dirty="0"/>
          </a:p>
          <a:p>
            <a:r>
              <a:rPr lang="zh-CN" altLang="en-US" dirty="0"/>
              <a:t>注意</a:t>
            </a:r>
            <a:endParaRPr lang="en-US" altLang="zh-CN" dirty="0"/>
          </a:p>
          <a:p>
            <a:pPr lvl="1"/>
            <a:r>
              <a:rPr lang="zh-CN" altLang="en-US" b="1" dirty="0">
                <a:solidFill>
                  <a:srgbClr val="0000FF"/>
                </a:solidFill>
              </a:rPr>
              <a:t>使</a:t>
            </a:r>
            <a:r>
              <a:rPr lang="zh-CN" altLang="en-US" b="1" dirty="0" smtClean="0">
                <a:solidFill>
                  <a:srgbClr val="0000FF"/>
                </a:solidFill>
              </a:rPr>
              <a:t>用特点鲜明的术</a:t>
            </a:r>
            <a:r>
              <a:rPr lang="zh-CN" altLang="en-US" b="1" dirty="0">
                <a:solidFill>
                  <a:srgbClr val="0000FF"/>
                </a:solidFill>
              </a:rPr>
              <a:t>语，替换“系统特征</a:t>
            </a:r>
            <a:r>
              <a:rPr lang="en-US" altLang="zh-CN" b="1" dirty="0">
                <a:solidFill>
                  <a:srgbClr val="0000FF"/>
                </a:solidFill>
              </a:rPr>
              <a:t>1</a:t>
            </a:r>
            <a:r>
              <a:rPr lang="zh-CN" altLang="en-US" b="1" dirty="0">
                <a:solidFill>
                  <a:srgbClr val="0000FF"/>
                </a:solidFill>
              </a:rPr>
              <a:t>”</a:t>
            </a:r>
            <a:endParaRPr lang="en-US" altLang="zh-CN" b="1" dirty="0">
              <a:solidFill>
                <a:srgbClr val="0000FF"/>
              </a:solidFill>
            </a:endParaRPr>
          </a:p>
          <a:p>
            <a:pPr lvl="1"/>
            <a:r>
              <a:rPr lang="zh-CN" altLang="en-US" b="1" dirty="0">
                <a:solidFill>
                  <a:srgbClr val="0000FF"/>
                </a:solidFill>
              </a:rPr>
              <a:t>根据项目需求，依次扩展 </a:t>
            </a:r>
            <a:r>
              <a:rPr lang="en-US" altLang="zh-CN" b="1" dirty="0">
                <a:solidFill>
                  <a:srgbClr val="0000FF"/>
                </a:solidFill>
              </a:rPr>
              <a:t>4.2</a:t>
            </a:r>
            <a:r>
              <a:rPr lang="zh-CN" altLang="en-US" b="1" dirty="0">
                <a:solidFill>
                  <a:srgbClr val="0000FF"/>
                </a:solidFill>
              </a:rPr>
              <a:t>，</a:t>
            </a:r>
            <a:r>
              <a:rPr lang="en-US" altLang="zh-CN" b="1" dirty="0">
                <a:solidFill>
                  <a:srgbClr val="0000FF"/>
                </a:solidFill>
              </a:rPr>
              <a:t>4.3</a:t>
            </a:r>
            <a:r>
              <a:rPr lang="zh-CN" altLang="en-US" b="1" dirty="0">
                <a:solidFill>
                  <a:srgbClr val="0000FF"/>
                </a:solidFill>
              </a:rPr>
              <a:t>，</a:t>
            </a:r>
            <a:r>
              <a:rPr lang="en-US" altLang="zh-CN" b="1" dirty="0" smtClean="0">
                <a:solidFill>
                  <a:srgbClr val="0000FF"/>
                </a:solidFill>
              </a:rPr>
              <a:t>......</a:t>
            </a:r>
            <a:endParaRPr lang="en-US" altLang="zh-CN" b="1" dirty="0" smtClean="0">
              <a:solidFill>
                <a:srgbClr val="0000FF"/>
              </a:solidFill>
            </a:endParaRPr>
          </a:p>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68980" y="271173"/>
            <a:ext cx="5490049" cy="5762607"/>
          </a:xfrm>
          <a:prstGeom prst="rect">
            <a:avLst/>
          </a:prstGeom>
        </p:spPr>
      </p:pic>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smtClean="0"/>
              <a:t>实验文档的格式说明</a:t>
            </a:r>
            <a:endParaRPr lang="zh-CN" altLang="en-US" dirty="0"/>
          </a:p>
        </p:txBody>
      </p:sp>
      <p:sp>
        <p:nvSpPr>
          <p:cNvPr id="4" name="内容占位符 3"/>
          <p:cNvSpPr>
            <a:spLocks noGrp="1"/>
          </p:cNvSpPr>
          <p:nvPr>
            <p:ph idx="1"/>
          </p:nvPr>
        </p:nvSpPr>
        <p:spPr/>
        <p:txBody>
          <a:bodyPr/>
          <a:lstStyle/>
          <a:p>
            <a:r>
              <a:rPr lang="zh-CN" altLang="en-US" dirty="0" smtClean="0"/>
              <a:t>仅供参考</a:t>
            </a:r>
            <a:endParaRPr lang="en-US" altLang="zh-CN" dirty="0" smtClean="0"/>
          </a:p>
          <a:p>
            <a:r>
              <a:rPr lang="zh-CN" altLang="en-US" dirty="0"/>
              <a:t>文档目</a:t>
            </a:r>
            <a:r>
              <a:rPr lang="zh-CN" altLang="en-US" dirty="0" smtClean="0"/>
              <a:t>录</a:t>
            </a:r>
            <a:endParaRPr lang="en-US" altLang="zh-CN" dirty="0" smtClean="0"/>
          </a:p>
          <a:p>
            <a:pPr lvl="1"/>
            <a:r>
              <a:rPr lang="zh-CN" altLang="en-US" dirty="0" smtClean="0"/>
              <a:t>仅</a:t>
            </a:r>
            <a:r>
              <a:rPr lang="zh-CN" altLang="en-US" dirty="0"/>
              <a:t>列出 </a:t>
            </a:r>
            <a:r>
              <a:rPr lang="en-US" altLang="zh-CN" dirty="0"/>
              <a:t>2</a:t>
            </a:r>
            <a:r>
              <a:rPr lang="zh-CN" altLang="en-US" dirty="0"/>
              <a:t> 级目录</a:t>
            </a:r>
            <a:endParaRPr lang="en-US" altLang="zh-CN" dirty="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、系</a:t>
            </a:r>
            <a:r>
              <a:rPr lang="zh-CN" altLang="en-US" dirty="0"/>
              <a:t>统特性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514350" y="1066800"/>
                <a:ext cx="2684934" cy="5181600"/>
              </a:xfrm>
            </p:spPr>
            <p:txBody>
              <a:bodyPr/>
              <a:lstStyle/>
              <a:p>
                <a:r>
                  <a:rPr lang="en-US" altLang="zh-CN" b="1" dirty="0">
                    <a:solidFill>
                      <a:srgbClr val="FF0000"/>
                    </a:solidFill>
                  </a:rPr>
                  <a:t>4.1 </a:t>
                </a:r>
                <a:r>
                  <a:rPr lang="zh-CN" altLang="en-US" b="1" dirty="0">
                    <a:solidFill>
                      <a:srgbClr val="FF0000"/>
                    </a:solidFill>
                  </a:rPr>
                  <a:t>系统特征 </a:t>
                </a:r>
                <a:r>
                  <a:rPr lang="en-US" altLang="zh-CN" b="1" dirty="0">
                    <a:solidFill>
                      <a:srgbClr val="FF0000"/>
                    </a:solidFill>
                  </a:rPr>
                  <a:t>1</a:t>
                </a:r>
                <a:endParaRPr lang="en-US" altLang="zh-CN" b="1" dirty="0">
                  <a:solidFill>
                    <a:srgbClr val="FF0000"/>
                  </a:solidFill>
                </a:endParaRPr>
              </a:p>
              <a:p>
                <a:r>
                  <a:rPr lang="en-US" altLang="zh-CN" dirty="0"/>
                  <a:t>4.2 </a:t>
                </a:r>
                <a:r>
                  <a:rPr lang="zh-CN" altLang="en-US" dirty="0"/>
                  <a:t>系统特征 </a:t>
                </a:r>
                <a:r>
                  <a:rPr lang="en-US" altLang="zh-CN" dirty="0"/>
                  <a:t>2</a:t>
                </a:r>
                <a:endParaRPr lang="en-US" altLang="zh-CN" dirty="0"/>
              </a:p>
              <a:p>
                <a:r>
                  <a:rPr lang="en-US" altLang="zh-CN" dirty="0"/>
                  <a:t>4.3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514350" y="1066800"/>
                <a:ext cx="2684934" cy="5181600"/>
              </a:xfrm>
              <a:blipFill rotWithShape="1">
                <a:blip r:embed="rId1"/>
                <a:stretch>
                  <a:fillRect r="6"/>
                </a:stretch>
              </a:blipFill>
            </p:spPr>
            <p:txBody>
              <a:bodyPr/>
              <a:lstStyle/>
              <a:p>
                <a:r>
                  <a:rPr lang="zh-CN" altLang="en-US">
                    <a:noFill/>
                  </a:rPr>
                  <a:t> </a:t>
                </a:r>
              </a:p>
            </p:txBody>
          </p:sp>
        </mc:Fallback>
      </mc:AlternateContent>
      <p:sp>
        <p:nvSpPr>
          <p:cNvPr id="4" name="内容占位符 3"/>
          <p:cNvSpPr>
            <a:spLocks noGrp="1"/>
          </p:cNvSpPr>
          <p:nvPr>
            <p:ph sz="half" idx="2"/>
          </p:nvPr>
        </p:nvSpPr>
        <p:spPr>
          <a:xfrm>
            <a:off x="3810737" y="1066800"/>
            <a:ext cx="5961298" cy="4558444"/>
          </a:xfrm>
          <a:ln>
            <a:solidFill>
              <a:schemeClr val="tx1">
                <a:lumMod val="50000"/>
              </a:schemeClr>
            </a:solidFill>
          </a:ln>
        </p:spPr>
        <p:txBody>
          <a:bodyPr/>
          <a:lstStyle/>
          <a:p>
            <a:pPr lvl="1"/>
            <a:r>
              <a:rPr lang="en-US" altLang="zh-CN" dirty="0"/>
              <a:t>4.1.1 </a:t>
            </a:r>
            <a:r>
              <a:rPr lang="zh-CN" altLang="en-US" dirty="0"/>
              <a:t>说明与优先</a:t>
            </a:r>
            <a:r>
              <a:rPr lang="zh-CN" altLang="en-US" dirty="0" smtClean="0"/>
              <a:t>级</a:t>
            </a:r>
            <a:endParaRPr lang="en-US" altLang="zh-CN" dirty="0" smtClean="0"/>
          </a:p>
          <a:p>
            <a:pPr lvl="1"/>
            <a:r>
              <a:rPr lang="en-US" altLang="zh-CN" dirty="0" smtClean="0"/>
              <a:t>4.1.2 </a:t>
            </a:r>
            <a:r>
              <a:rPr lang="zh-CN" altLang="en-US" dirty="0"/>
              <a:t>激励与响应序</a:t>
            </a:r>
            <a:r>
              <a:rPr lang="zh-CN" altLang="en-US" dirty="0" smtClean="0"/>
              <a:t>列</a:t>
            </a:r>
            <a:endParaRPr lang="en-US" altLang="zh-CN" dirty="0" smtClean="0"/>
          </a:p>
          <a:p>
            <a:pPr lvl="1"/>
            <a:r>
              <a:rPr lang="en-US" altLang="zh-CN" dirty="0" smtClean="0"/>
              <a:t>4.1.3 </a:t>
            </a:r>
            <a:r>
              <a:rPr lang="zh-CN" altLang="en-US" dirty="0"/>
              <a:t>功能需求</a:t>
            </a:r>
            <a:endParaRPr lang="zh-CN" altLang="en-US" dirty="0"/>
          </a:p>
          <a:p>
            <a:pPr lvl="2"/>
            <a:r>
              <a:rPr lang="zh-CN" altLang="en-US" dirty="0" smtClean="0"/>
              <a:t>需</a:t>
            </a:r>
            <a:r>
              <a:rPr lang="zh-CN" altLang="en-US" dirty="0"/>
              <a:t>求</a:t>
            </a:r>
            <a:r>
              <a:rPr lang="en-US" altLang="zh-CN" dirty="0"/>
              <a:t>-1:	</a:t>
            </a:r>
            <a:endParaRPr lang="en-US" altLang="zh-CN" dirty="0" smtClean="0"/>
          </a:p>
          <a:p>
            <a:pPr lvl="2"/>
            <a:r>
              <a:rPr lang="zh-CN" altLang="en-US" dirty="0" smtClean="0"/>
              <a:t>需</a:t>
            </a:r>
            <a:r>
              <a:rPr lang="zh-CN" altLang="en-US" dirty="0"/>
              <a:t>求</a:t>
            </a:r>
            <a:r>
              <a:rPr lang="en-US" altLang="zh-CN" dirty="0"/>
              <a:t>-2:	</a:t>
            </a:r>
            <a:endParaRPr lang="en-US" altLang="zh-CN" dirty="0" smtClean="0"/>
          </a:p>
          <a:p>
            <a:pPr lvl="2"/>
            <a:r>
              <a:rPr lang="zh-CN" altLang="en-US" b="1" dirty="0" smtClean="0">
                <a:solidFill>
                  <a:srgbClr val="0000FF"/>
                </a:solidFill>
              </a:rPr>
              <a:t>注：依</a:t>
            </a:r>
            <a:r>
              <a:rPr lang="zh-CN" altLang="en-US" b="1" dirty="0">
                <a:solidFill>
                  <a:srgbClr val="0000FF"/>
                </a:solidFill>
              </a:rPr>
              <a:t>次列出后续需求</a:t>
            </a:r>
            <a:endParaRPr lang="zh-CN" altLang="en-US" b="1" dirty="0">
              <a:solidFill>
                <a:srgbClr val="0000FF"/>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、系</a:t>
            </a:r>
            <a:r>
              <a:rPr lang="zh-CN" altLang="en-US" dirty="0"/>
              <a:t>统特性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514350" y="1066800"/>
                <a:ext cx="2684934" cy="5181600"/>
              </a:xfrm>
            </p:spPr>
            <p:txBody>
              <a:bodyPr/>
              <a:lstStyle/>
              <a:p>
                <a:r>
                  <a:rPr lang="en-US" altLang="zh-CN" dirty="0"/>
                  <a:t>4.1 </a:t>
                </a:r>
                <a:r>
                  <a:rPr lang="zh-CN" altLang="en-US" dirty="0"/>
                  <a:t>系统特征 </a:t>
                </a:r>
                <a:r>
                  <a:rPr lang="en-US" altLang="zh-CN" dirty="0"/>
                  <a:t>1</a:t>
                </a:r>
                <a:endParaRPr lang="en-US" altLang="zh-CN" dirty="0"/>
              </a:p>
              <a:p>
                <a:r>
                  <a:rPr lang="en-US" altLang="zh-CN" dirty="0"/>
                  <a:t>4.2 </a:t>
                </a:r>
                <a:r>
                  <a:rPr lang="zh-CN" altLang="en-US" dirty="0"/>
                  <a:t>系统特征 </a:t>
                </a:r>
                <a:r>
                  <a:rPr lang="en-US" altLang="zh-CN" dirty="0"/>
                  <a:t>2</a:t>
                </a:r>
                <a:endParaRPr lang="en-US" altLang="zh-CN" dirty="0"/>
              </a:p>
              <a:p>
                <a:r>
                  <a:rPr lang="en-US" altLang="zh-CN" dirty="0"/>
                  <a:t>4.3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514350" y="1066800"/>
                <a:ext cx="2684934" cy="5181600"/>
              </a:xfrm>
              <a:blipFill rotWithShape="1">
                <a:blip r:embed="rId1"/>
                <a:stretch>
                  <a:fillRect r="6"/>
                </a:stretch>
              </a:blipFill>
            </p:spPr>
            <p:txBody>
              <a:bodyPr/>
              <a:lstStyle/>
              <a:p>
                <a:r>
                  <a:rPr lang="zh-CN" altLang="en-US">
                    <a:noFill/>
                  </a:rPr>
                  <a:t> </a:t>
                </a:r>
              </a:p>
            </p:txBody>
          </p:sp>
        </mc:Fallback>
      </mc:AlternateContent>
      <p:sp>
        <p:nvSpPr>
          <p:cNvPr id="4" name="内容占位符 3"/>
          <p:cNvSpPr>
            <a:spLocks noGrp="1"/>
          </p:cNvSpPr>
          <p:nvPr>
            <p:ph sz="half" idx="2"/>
          </p:nvPr>
        </p:nvSpPr>
        <p:spPr>
          <a:xfrm>
            <a:off x="3810585" y="1064017"/>
            <a:ext cx="5961298" cy="4558444"/>
          </a:xfrm>
          <a:ln>
            <a:solidFill>
              <a:schemeClr val="tx1">
                <a:lumMod val="50000"/>
              </a:schemeClr>
            </a:solidFill>
          </a:ln>
        </p:spPr>
        <p:txBody>
          <a:bodyPr/>
          <a:lstStyle/>
          <a:p>
            <a:pPr lvl="1"/>
            <a:r>
              <a:rPr lang="en-US" altLang="zh-CN" b="1" dirty="0">
                <a:solidFill>
                  <a:srgbClr val="FF0000"/>
                </a:solidFill>
              </a:rPr>
              <a:t>4.1.1 </a:t>
            </a:r>
            <a:r>
              <a:rPr lang="zh-CN" altLang="en-US" b="1" dirty="0">
                <a:solidFill>
                  <a:srgbClr val="FF0000"/>
                </a:solidFill>
              </a:rPr>
              <a:t>说明与优先</a:t>
            </a:r>
            <a:r>
              <a:rPr lang="zh-CN" altLang="en-US" b="1" dirty="0" smtClean="0">
                <a:solidFill>
                  <a:srgbClr val="FF0000"/>
                </a:solidFill>
              </a:rPr>
              <a:t>级</a:t>
            </a:r>
            <a:endParaRPr lang="en-US" altLang="zh-CN" b="1" dirty="0" smtClean="0">
              <a:solidFill>
                <a:srgbClr val="FF0000"/>
              </a:solidFill>
            </a:endParaRPr>
          </a:p>
          <a:p>
            <a:pPr lvl="2"/>
            <a:r>
              <a:rPr lang="zh-CN" altLang="en-US" dirty="0">
                <a:solidFill>
                  <a:srgbClr val="FF0000"/>
                </a:solidFill>
              </a:rPr>
              <a:t>提供功能的简短描述，并指出其优先级是高、中还是</a:t>
            </a:r>
            <a:r>
              <a:rPr lang="zh-CN" altLang="en-US" dirty="0" smtClean="0">
                <a:solidFill>
                  <a:srgbClr val="FF0000"/>
                </a:solidFill>
              </a:rPr>
              <a:t>低</a:t>
            </a:r>
            <a:endParaRPr lang="en-US" altLang="zh-CN" dirty="0">
              <a:solidFill>
                <a:srgbClr val="FF0000"/>
              </a:solidFill>
            </a:endParaRPr>
          </a:p>
          <a:p>
            <a:pPr lvl="2"/>
            <a:r>
              <a:rPr lang="zh-CN" altLang="en-US" dirty="0" smtClean="0">
                <a:solidFill>
                  <a:srgbClr val="FF0000"/>
                </a:solidFill>
              </a:rPr>
              <a:t>也可</a:t>
            </a:r>
            <a:r>
              <a:rPr lang="zh-CN" altLang="en-US" dirty="0">
                <a:solidFill>
                  <a:srgbClr val="FF0000"/>
                </a:solidFill>
              </a:rPr>
              <a:t>以包括特定的优先</a:t>
            </a:r>
            <a:r>
              <a:rPr lang="zh-CN" altLang="en-US" dirty="0" smtClean="0">
                <a:solidFill>
                  <a:srgbClr val="FF0000"/>
                </a:solidFill>
              </a:rPr>
              <a:t>级构件评</a:t>
            </a:r>
            <a:r>
              <a:rPr lang="zh-CN" altLang="en-US" dirty="0">
                <a:solidFill>
                  <a:srgbClr val="FF0000"/>
                </a:solidFill>
              </a:rPr>
              <a:t>级，如收益、惩罚、成本和风险（每个评级的相对等级从低</a:t>
            </a:r>
            <a:r>
              <a:rPr lang="en-US" altLang="zh-CN" dirty="0">
                <a:solidFill>
                  <a:srgbClr val="FF0000"/>
                </a:solidFill>
              </a:rPr>
              <a:t>1</a:t>
            </a:r>
            <a:r>
              <a:rPr lang="zh-CN" altLang="en-US" dirty="0">
                <a:solidFill>
                  <a:srgbClr val="FF0000"/>
                </a:solidFill>
              </a:rPr>
              <a:t>到高</a:t>
            </a:r>
            <a:r>
              <a:rPr lang="en-US" altLang="zh-CN" dirty="0">
                <a:solidFill>
                  <a:srgbClr val="FF0000"/>
                </a:solidFill>
              </a:rPr>
              <a:t>9</a:t>
            </a:r>
            <a:r>
              <a:rPr lang="zh-CN" altLang="en-US" dirty="0">
                <a:solidFill>
                  <a:srgbClr val="FF0000"/>
                </a:solidFill>
              </a:rPr>
              <a:t>）</a:t>
            </a:r>
            <a:endParaRPr lang="zh-CN" altLang="en-US" dirty="0">
              <a:solidFill>
                <a:srgbClr val="FF0000"/>
              </a:solidFill>
            </a:endParaRPr>
          </a:p>
          <a:p>
            <a:pPr lvl="1"/>
            <a:r>
              <a:rPr lang="en-US" altLang="zh-CN" dirty="0" smtClean="0"/>
              <a:t>4.1.2 </a:t>
            </a:r>
            <a:r>
              <a:rPr lang="zh-CN" altLang="en-US" dirty="0"/>
              <a:t>激励与响应序</a:t>
            </a:r>
            <a:r>
              <a:rPr lang="zh-CN" altLang="en-US" dirty="0" smtClean="0"/>
              <a:t>列</a:t>
            </a:r>
            <a:endParaRPr lang="en-US" altLang="zh-CN" dirty="0" smtClean="0"/>
          </a:p>
          <a:p>
            <a:pPr lvl="1"/>
            <a:r>
              <a:rPr lang="en-US" altLang="zh-CN" dirty="0" smtClean="0"/>
              <a:t>4.1.3 </a:t>
            </a:r>
            <a:r>
              <a:rPr lang="zh-CN" altLang="en-US" dirty="0"/>
              <a:t>功能需求</a:t>
            </a:r>
            <a:endParaRPr lang="zh-CN" altLang="en-US" dirty="0"/>
          </a:p>
          <a:p>
            <a:pPr lvl="2"/>
            <a:r>
              <a:rPr lang="zh-CN" altLang="en-US" dirty="0" smtClean="0"/>
              <a:t>需</a:t>
            </a:r>
            <a:r>
              <a:rPr lang="zh-CN" altLang="en-US" dirty="0"/>
              <a:t>求</a:t>
            </a:r>
            <a:r>
              <a:rPr lang="en-US" altLang="zh-CN" dirty="0"/>
              <a:t>-1:	</a:t>
            </a:r>
            <a:endParaRPr lang="en-US" altLang="zh-CN" dirty="0" smtClean="0"/>
          </a:p>
          <a:p>
            <a:pPr lvl="2"/>
            <a:r>
              <a:rPr lang="zh-CN" altLang="en-US" dirty="0" smtClean="0"/>
              <a:t>需</a:t>
            </a:r>
            <a:r>
              <a:rPr lang="zh-CN" altLang="en-US" dirty="0"/>
              <a:t>求</a:t>
            </a:r>
            <a:r>
              <a:rPr lang="en-US" altLang="zh-CN" dirty="0"/>
              <a:t>-2:	</a:t>
            </a:r>
            <a:endParaRPr lang="en-US" altLang="zh-CN" dirty="0" smtClean="0"/>
          </a:p>
          <a:p>
            <a:pPr lvl="2"/>
            <a:r>
              <a:rPr lang="zh-CN" altLang="en-US" b="1" dirty="0" smtClean="0">
                <a:solidFill>
                  <a:srgbClr val="0000FF"/>
                </a:solidFill>
              </a:rPr>
              <a:t>注：依</a:t>
            </a:r>
            <a:r>
              <a:rPr lang="zh-CN" altLang="en-US" b="1" dirty="0">
                <a:solidFill>
                  <a:srgbClr val="0000FF"/>
                </a:solidFill>
              </a:rPr>
              <a:t>次列出后续需求</a:t>
            </a:r>
            <a:endParaRPr lang="zh-CN" altLang="en-US" b="1" dirty="0">
              <a:solidFill>
                <a:srgbClr val="0000FF"/>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、系</a:t>
            </a:r>
            <a:r>
              <a:rPr lang="zh-CN" altLang="en-US" dirty="0"/>
              <a:t>统特性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514350" y="1066800"/>
                <a:ext cx="2684934" cy="5181600"/>
              </a:xfrm>
            </p:spPr>
            <p:txBody>
              <a:bodyPr/>
              <a:lstStyle/>
              <a:p>
                <a:r>
                  <a:rPr lang="en-US" altLang="zh-CN" b="1" dirty="0">
                    <a:solidFill>
                      <a:srgbClr val="FF0000"/>
                    </a:solidFill>
                  </a:rPr>
                  <a:t>4.1 </a:t>
                </a:r>
                <a:r>
                  <a:rPr lang="zh-CN" altLang="en-US" b="1" dirty="0">
                    <a:solidFill>
                      <a:srgbClr val="FF0000"/>
                    </a:solidFill>
                  </a:rPr>
                  <a:t>系统特征 </a:t>
                </a:r>
                <a:r>
                  <a:rPr lang="en-US" altLang="zh-CN" b="1" dirty="0">
                    <a:solidFill>
                      <a:srgbClr val="FF0000"/>
                    </a:solidFill>
                  </a:rPr>
                  <a:t>1</a:t>
                </a:r>
                <a:endParaRPr lang="en-US" altLang="zh-CN" b="1" dirty="0">
                  <a:solidFill>
                    <a:srgbClr val="FF0000"/>
                  </a:solidFill>
                </a:endParaRPr>
              </a:p>
              <a:p>
                <a:r>
                  <a:rPr lang="en-US" altLang="zh-CN" dirty="0"/>
                  <a:t>4.2 </a:t>
                </a:r>
                <a:r>
                  <a:rPr lang="zh-CN" altLang="en-US" dirty="0"/>
                  <a:t>系统特征 </a:t>
                </a:r>
                <a:r>
                  <a:rPr lang="en-US" altLang="zh-CN" dirty="0"/>
                  <a:t>2</a:t>
                </a:r>
                <a:endParaRPr lang="en-US" altLang="zh-CN" dirty="0"/>
              </a:p>
              <a:p>
                <a:r>
                  <a:rPr lang="en-US" altLang="zh-CN" dirty="0"/>
                  <a:t>4.3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514350" y="1066800"/>
                <a:ext cx="2684934" cy="5181600"/>
              </a:xfrm>
              <a:blipFill rotWithShape="1">
                <a:blip r:embed="rId1"/>
                <a:stretch>
                  <a:fillRect r="6"/>
                </a:stretch>
              </a:blipFill>
            </p:spPr>
            <p:txBody>
              <a:bodyPr/>
              <a:lstStyle/>
              <a:p>
                <a:r>
                  <a:rPr lang="zh-CN" altLang="en-US">
                    <a:noFill/>
                  </a:rPr>
                  <a:t> </a:t>
                </a:r>
              </a:p>
            </p:txBody>
          </p:sp>
        </mc:Fallback>
      </mc:AlternateContent>
      <p:sp>
        <p:nvSpPr>
          <p:cNvPr id="4" name="内容占位符 3"/>
          <p:cNvSpPr>
            <a:spLocks noGrp="1"/>
          </p:cNvSpPr>
          <p:nvPr>
            <p:ph sz="half" idx="2"/>
          </p:nvPr>
        </p:nvSpPr>
        <p:spPr>
          <a:xfrm>
            <a:off x="3811352" y="1066800"/>
            <a:ext cx="5961298" cy="4558444"/>
          </a:xfrm>
          <a:ln>
            <a:solidFill>
              <a:schemeClr val="tx1">
                <a:lumMod val="50000"/>
              </a:schemeClr>
            </a:solidFill>
          </a:ln>
        </p:spPr>
        <p:txBody>
          <a:bodyPr/>
          <a:lstStyle/>
          <a:p>
            <a:pPr lvl="1"/>
            <a:r>
              <a:rPr lang="en-US" altLang="zh-CN" dirty="0"/>
              <a:t>4.1.1 </a:t>
            </a:r>
            <a:r>
              <a:rPr lang="zh-CN" altLang="en-US" dirty="0"/>
              <a:t>说明与优先</a:t>
            </a:r>
            <a:r>
              <a:rPr lang="zh-CN" altLang="en-US" dirty="0" smtClean="0"/>
              <a:t>级</a:t>
            </a:r>
            <a:endParaRPr lang="en-US" altLang="zh-CN" dirty="0" smtClean="0"/>
          </a:p>
          <a:p>
            <a:pPr lvl="1"/>
            <a:r>
              <a:rPr lang="en-US" altLang="zh-CN" b="1" dirty="0" smtClean="0">
                <a:solidFill>
                  <a:srgbClr val="FF0000"/>
                </a:solidFill>
              </a:rPr>
              <a:t>4.1.2 </a:t>
            </a:r>
            <a:r>
              <a:rPr lang="zh-CN" altLang="en-US" b="1" dirty="0">
                <a:solidFill>
                  <a:srgbClr val="FF0000"/>
                </a:solidFill>
              </a:rPr>
              <a:t>激励与响应序</a:t>
            </a:r>
            <a:r>
              <a:rPr lang="zh-CN" altLang="en-US" b="1" dirty="0" smtClean="0">
                <a:solidFill>
                  <a:srgbClr val="FF0000"/>
                </a:solidFill>
              </a:rPr>
              <a:t>列</a:t>
            </a:r>
            <a:endParaRPr lang="en-US" altLang="zh-CN" b="1" dirty="0" smtClean="0">
              <a:solidFill>
                <a:srgbClr val="FF0000"/>
              </a:solidFill>
            </a:endParaRPr>
          </a:p>
          <a:p>
            <a:pPr lvl="2"/>
            <a:r>
              <a:rPr lang="zh-CN" altLang="en-US" dirty="0">
                <a:solidFill>
                  <a:srgbClr val="FF0000"/>
                </a:solidFill>
              </a:rPr>
              <a:t>激</a:t>
            </a:r>
            <a:r>
              <a:rPr lang="zh-CN" altLang="en-US" dirty="0" smtClean="0">
                <a:solidFill>
                  <a:srgbClr val="FF0000"/>
                </a:solidFill>
              </a:rPr>
              <a:t>励：事件</a:t>
            </a:r>
            <a:endParaRPr lang="en-US" altLang="zh-CN" dirty="0" smtClean="0">
              <a:solidFill>
                <a:srgbClr val="FF0000"/>
              </a:solidFill>
            </a:endParaRPr>
          </a:p>
          <a:p>
            <a:pPr lvl="2"/>
            <a:r>
              <a:rPr lang="zh-CN" altLang="en-US" dirty="0" smtClean="0">
                <a:solidFill>
                  <a:srgbClr val="FF0000"/>
                </a:solidFill>
              </a:rPr>
              <a:t>列出与此功能相</a:t>
            </a:r>
            <a:r>
              <a:rPr lang="zh-CN" altLang="en-US" dirty="0">
                <a:solidFill>
                  <a:srgbClr val="FF0000"/>
                </a:solidFill>
              </a:rPr>
              <a:t>关的激励行</a:t>
            </a:r>
            <a:r>
              <a:rPr lang="zh-CN" altLang="en-US" dirty="0" smtClean="0">
                <a:solidFill>
                  <a:srgbClr val="FF0000"/>
                </a:solidFill>
              </a:rPr>
              <a:t>为，即用</a:t>
            </a:r>
            <a:r>
              <a:rPr lang="zh-CN" altLang="en-US" dirty="0">
                <a:solidFill>
                  <a:srgbClr val="FF0000"/>
                </a:solidFill>
              </a:rPr>
              <a:t>户操作和系统响应的序</a:t>
            </a:r>
            <a:r>
              <a:rPr lang="zh-CN" altLang="en-US" dirty="0" smtClean="0">
                <a:solidFill>
                  <a:srgbClr val="FF0000"/>
                </a:solidFill>
              </a:rPr>
              <a:t>列</a:t>
            </a:r>
            <a:endParaRPr lang="en-US" altLang="zh-CN" dirty="0" smtClean="0">
              <a:solidFill>
                <a:srgbClr val="FF0000"/>
              </a:solidFill>
            </a:endParaRPr>
          </a:p>
          <a:p>
            <a:pPr lvl="2"/>
            <a:r>
              <a:rPr lang="zh-CN" altLang="en-US" dirty="0" smtClean="0">
                <a:solidFill>
                  <a:srgbClr val="FF0000"/>
                </a:solidFill>
              </a:rPr>
              <a:t>对</a:t>
            </a:r>
            <a:r>
              <a:rPr lang="zh-CN" altLang="en-US" dirty="0">
                <a:solidFill>
                  <a:srgbClr val="FF0000"/>
                </a:solidFill>
              </a:rPr>
              <a:t>应于与用例相关联</a:t>
            </a:r>
            <a:r>
              <a:rPr lang="zh-CN" altLang="en-US" dirty="0" smtClean="0">
                <a:solidFill>
                  <a:srgbClr val="FF0000"/>
                </a:solidFill>
              </a:rPr>
              <a:t>的界面元素</a:t>
            </a:r>
            <a:endParaRPr lang="en-US" altLang="zh-CN" dirty="0" smtClean="0">
              <a:solidFill>
                <a:srgbClr val="FF0000"/>
              </a:solidFill>
            </a:endParaRPr>
          </a:p>
          <a:p>
            <a:pPr lvl="1"/>
            <a:r>
              <a:rPr lang="en-US" altLang="zh-CN" dirty="0" smtClean="0"/>
              <a:t>4.1.3 </a:t>
            </a:r>
            <a:r>
              <a:rPr lang="zh-CN" altLang="en-US" dirty="0"/>
              <a:t>功能需求</a:t>
            </a:r>
            <a:endParaRPr lang="zh-CN" altLang="en-US" dirty="0"/>
          </a:p>
          <a:p>
            <a:pPr lvl="2"/>
            <a:r>
              <a:rPr lang="zh-CN" altLang="en-US" dirty="0" smtClean="0"/>
              <a:t>需</a:t>
            </a:r>
            <a:r>
              <a:rPr lang="zh-CN" altLang="en-US" dirty="0"/>
              <a:t>求</a:t>
            </a:r>
            <a:r>
              <a:rPr lang="en-US" altLang="zh-CN" dirty="0"/>
              <a:t>-1:	</a:t>
            </a:r>
            <a:endParaRPr lang="en-US" altLang="zh-CN" dirty="0" smtClean="0"/>
          </a:p>
          <a:p>
            <a:pPr lvl="2"/>
            <a:r>
              <a:rPr lang="zh-CN" altLang="en-US" dirty="0" smtClean="0"/>
              <a:t>需</a:t>
            </a:r>
            <a:r>
              <a:rPr lang="zh-CN" altLang="en-US" dirty="0"/>
              <a:t>求</a:t>
            </a:r>
            <a:r>
              <a:rPr lang="en-US" altLang="zh-CN" dirty="0"/>
              <a:t>-2:	</a:t>
            </a:r>
            <a:endParaRPr lang="en-US" altLang="zh-CN" dirty="0" smtClean="0"/>
          </a:p>
          <a:p>
            <a:pPr lvl="2"/>
            <a:r>
              <a:rPr lang="zh-CN" altLang="en-US" b="1" dirty="0" smtClean="0">
                <a:solidFill>
                  <a:srgbClr val="0000FF"/>
                </a:solidFill>
              </a:rPr>
              <a:t>注：依</a:t>
            </a:r>
            <a:r>
              <a:rPr lang="zh-CN" altLang="en-US" b="1" dirty="0">
                <a:solidFill>
                  <a:srgbClr val="0000FF"/>
                </a:solidFill>
              </a:rPr>
              <a:t>次列出后续需求</a:t>
            </a:r>
            <a:endParaRPr lang="zh-CN" altLang="en-US" b="1" dirty="0">
              <a:solidFill>
                <a:srgbClr val="0000FF"/>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r>
              <a:rPr lang="zh-CN" altLang="en-US" dirty="0" smtClean="0"/>
              <a:t>、系</a:t>
            </a:r>
            <a:r>
              <a:rPr lang="zh-CN" altLang="en-US" dirty="0"/>
              <a:t>统特性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half" idx="1"/>
              </p:nvPr>
            </p:nvSpPr>
            <p:spPr>
              <a:xfrm>
                <a:off x="514350" y="1066800"/>
                <a:ext cx="2684934" cy="5181600"/>
              </a:xfrm>
            </p:spPr>
            <p:txBody>
              <a:bodyPr/>
              <a:lstStyle/>
              <a:p>
                <a:r>
                  <a:rPr lang="en-US" altLang="zh-CN" b="1" dirty="0">
                    <a:solidFill>
                      <a:srgbClr val="FF0000"/>
                    </a:solidFill>
                  </a:rPr>
                  <a:t>4.1 </a:t>
                </a:r>
                <a:r>
                  <a:rPr lang="zh-CN" altLang="en-US" b="1" dirty="0">
                    <a:solidFill>
                      <a:srgbClr val="FF0000"/>
                    </a:solidFill>
                  </a:rPr>
                  <a:t>系统特征 </a:t>
                </a:r>
                <a:r>
                  <a:rPr lang="en-US" altLang="zh-CN" b="1" dirty="0">
                    <a:solidFill>
                      <a:srgbClr val="FF0000"/>
                    </a:solidFill>
                  </a:rPr>
                  <a:t>1</a:t>
                </a:r>
                <a:endParaRPr lang="en-US" altLang="zh-CN" b="1" dirty="0">
                  <a:solidFill>
                    <a:srgbClr val="FF0000"/>
                  </a:solidFill>
                </a:endParaRPr>
              </a:p>
              <a:p>
                <a:r>
                  <a:rPr lang="en-US" altLang="zh-CN" dirty="0"/>
                  <a:t>4.2 </a:t>
                </a:r>
                <a:r>
                  <a:rPr lang="zh-CN" altLang="en-US" dirty="0"/>
                  <a:t>系统特征 </a:t>
                </a:r>
                <a:r>
                  <a:rPr lang="en-US" altLang="zh-CN" dirty="0"/>
                  <a:t>2</a:t>
                </a:r>
                <a:endParaRPr lang="en-US" altLang="zh-CN" dirty="0"/>
              </a:p>
              <a:p>
                <a:r>
                  <a:rPr lang="en-US" altLang="zh-CN" dirty="0"/>
                  <a:t>4.3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half" idx="1"/>
              </p:nvPr>
            </p:nvSpPr>
            <p:spPr>
              <a:xfrm>
                <a:off x="514350" y="1066800"/>
                <a:ext cx="2684934" cy="5181600"/>
              </a:xfrm>
              <a:blipFill rotWithShape="1">
                <a:blip r:embed="rId1"/>
                <a:stretch>
                  <a:fillRect r="6"/>
                </a:stretch>
              </a:blipFill>
            </p:spPr>
            <p:txBody>
              <a:bodyPr/>
              <a:lstStyle/>
              <a:p>
                <a:r>
                  <a:rPr lang="zh-CN" altLang="en-US">
                    <a:noFill/>
                  </a:rPr>
                  <a:t> </a:t>
                </a:r>
              </a:p>
            </p:txBody>
          </p:sp>
        </mc:Fallback>
      </mc:AlternateContent>
      <p:sp>
        <p:nvSpPr>
          <p:cNvPr id="4" name="内容占位符 3"/>
          <p:cNvSpPr>
            <a:spLocks noGrp="1"/>
          </p:cNvSpPr>
          <p:nvPr>
            <p:ph sz="half" idx="2"/>
          </p:nvPr>
        </p:nvSpPr>
        <p:spPr>
          <a:xfrm>
            <a:off x="3811352" y="1066800"/>
            <a:ext cx="5961298" cy="3204356"/>
          </a:xfrm>
          <a:ln>
            <a:solidFill>
              <a:schemeClr val="tx1">
                <a:lumMod val="50000"/>
              </a:schemeClr>
            </a:solidFill>
          </a:ln>
        </p:spPr>
        <p:txBody>
          <a:bodyPr/>
          <a:lstStyle/>
          <a:p>
            <a:pPr lvl="1"/>
            <a:r>
              <a:rPr lang="en-US" altLang="zh-CN" dirty="0"/>
              <a:t>4.1.1 </a:t>
            </a:r>
            <a:r>
              <a:rPr lang="zh-CN" altLang="en-US" dirty="0"/>
              <a:t>说明与优先</a:t>
            </a:r>
            <a:r>
              <a:rPr lang="zh-CN" altLang="en-US" dirty="0" smtClean="0"/>
              <a:t>级</a:t>
            </a:r>
            <a:endParaRPr lang="en-US" altLang="zh-CN" dirty="0" smtClean="0"/>
          </a:p>
          <a:p>
            <a:pPr lvl="1"/>
            <a:r>
              <a:rPr lang="en-US" altLang="zh-CN" dirty="0" smtClean="0"/>
              <a:t>4.1.2 </a:t>
            </a:r>
            <a:r>
              <a:rPr lang="zh-CN" altLang="en-US" dirty="0"/>
              <a:t>激励与响应序</a:t>
            </a:r>
            <a:r>
              <a:rPr lang="zh-CN" altLang="en-US" dirty="0" smtClean="0"/>
              <a:t>列</a:t>
            </a:r>
            <a:endParaRPr lang="en-US" altLang="zh-CN" dirty="0" smtClean="0"/>
          </a:p>
          <a:p>
            <a:pPr lvl="1"/>
            <a:r>
              <a:rPr lang="en-US" altLang="zh-CN" b="1" dirty="0" smtClean="0">
                <a:solidFill>
                  <a:srgbClr val="FF0000"/>
                </a:solidFill>
              </a:rPr>
              <a:t>4.1.3 </a:t>
            </a:r>
            <a:r>
              <a:rPr lang="zh-CN" altLang="en-US" b="1" dirty="0">
                <a:solidFill>
                  <a:srgbClr val="FF0000"/>
                </a:solidFill>
              </a:rPr>
              <a:t>功能需求</a:t>
            </a:r>
            <a:endParaRPr lang="zh-CN" altLang="en-US" b="1" dirty="0">
              <a:solidFill>
                <a:srgbClr val="FF0000"/>
              </a:solidFill>
            </a:endParaRPr>
          </a:p>
          <a:p>
            <a:pPr lvl="2"/>
            <a:r>
              <a:rPr lang="zh-CN" altLang="en-US" b="1" dirty="0" smtClean="0">
                <a:solidFill>
                  <a:srgbClr val="FF0000"/>
                </a:solidFill>
              </a:rPr>
              <a:t>需</a:t>
            </a:r>
            <a:r>
              <a:rPr lang="zh-CN" altLang="en-US" b="1" dirty="0">
                <a:solidFill>
                  <a:srgbClr val="FF0000"/>
                </a:solidFill>
              </a:rPr>
              <a:t>求</a:t>
            </a:r>
            <a:r>
              <a:rPr lang="en-US" altLang="zh-CN" b="1" dirty="0">
                <a:solidFill>
                  <a:srgbClr val="FF0000"/>
                </a:solidFill>
              </a:rPr>
              <a:t>-1:	</a:t>
            </a:r>
            <a:endParaRPr lang="en-US" altLang="zh-CN" b="1" dirty="0" smtClean="0">
              <a:solidFill>
                <a:srgbClr val="FF0000"/>
              </a:solidFill>
            </a:endParaRPr>
          </a:p>
          <a:p>
            <a:pPr lvl="2"/>
            <a:r>
              <a:rPr lang="zh-CN" altLang="en-US" b="1" dirty="0" smtClean="0">
                <a:solidFill>
                  <a:srgbClr val="FF0000"/>
                </a:solidFill>
              </a:rPr>
              <a:t>需</a:t>
            </a:r>
            <a:r>
              <a:rPr lang="zh-CN" altLang="en-US" b="1" dirty="0">
                <a:solidFill>
                  <a:srgbClr val="FF0000"/>
                </a:solidFill>
              </a:rPr>
              <a:t>求</a:t>
            </a:r>
            <a:r>
              <a:rPr lang="en-US" altLang="zh-CN" b="1" dirty="0">
                <a:solidFill>
                  <a:srgbClr val="FF0000"/>
                </a:solidFill>
              </a:rPr>
              <a:t>-2:	</a:t>
            </a:r>
            <a:endParaRPr lang="en-US" altLang="zh-CN" b="1" dirty="0" smtClean="0">
              <a:solidFill>
                <a:srgbClr val="FF0000"/>
              </a:solidFill>
            </a:endParaRPr>
          </a:p>
          <a:p>
            <a:pPr lvl="2"/>
            <a:r>
              <a:rPr lang="zh-CN" altLang="en-US" b="1" dirty="0" smtClean="0">
                <a:solidFill>
                  <a:srgbClr val="0000FF"/>
                </a:solidFill>
              </a:rPr>
              <a:t>注：依</a:t>
            </a:r>
            <a:r>
              <a:rPr lang="zh-CN" altLang="en-US" b="1" dirty="0">
                <a:solidFill>
                  <a:srgbClr val="0000FF"/>
                </a:solidFill>
              </a:rPr>
              <a:t>次列出后续需求</a:t>
            </a:r>
            <a:endParaRPr lang="zh-CN" altLang="en-US" b="1" dirty="0">
              <a:solidFill>
                <a:srgbClr val="0000FF"/>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mc:AlternateContent xmlns:mc="http://schemas.openxmlformats.org/markup-compatibility/2006">
        <mc:Choice xmlns:a14="http://schemas.microsoft.com/office/drawing/2010/main" Requires="a14">
          <p:sp>
            <p:nvSpPr>
              <p:cNvPr id="8" name="文本框 7"/>
              <p:cNvSpPr txBox="1"/>
              <p:nvPr/>
            </p:nvSpPr>
            <p:spPr>
              <a:xfrm>
                <a:off x="567446" y="2501441"/>
                <a:ext cx="9221079" cy="3539430"/>
              </a:xfrm>
              <a:prstGeom prst="rect">
                <a:avLst/>
              </a:prstGeom>
              <a:solidFill>
                <a:schemeClr val="tx1">
                  <a:lumMod val="85000"/>
                </a:schemeClr>
              </a:solidFill>
              <a:ln>
                <a:solidFill>
                  <a:srgbClr val="66FF33"/>
                </a:solidFill>
              </a:ln>
            </p:spPr>
            <p:txBody>
              <a:bodyPr wrap="square" rtlCol="0">
                <a:spAutoFit/>
              </a:bodyPr>
              <a:lstStyle/>
              <a:p>
                <a:pPr>
                  <a:spcBef>
                    <a:spcPts val="600"/>
                  </a:spcBef>
                  <a:spcAft>
                    <a:spcPts val="600"/>
                  </a:spcAft>
                </a:pPr>
                <a:r>
                  <a:rPr lang="zh-CN" altLang="en-US" sz="2400" dirty="0" smtClean="0">
                    <a:solidFill>
                      <a:srgbClr val="000000"/>
                    </a:solidFill>
                  </a:rPr>
                  <a:t>说明：</a:t>
                </a:r>
                <a:endParaRPr lang="en-US" altLang="zh-CN" sz="2400" dirty="0" smtClean="0">
                  <a:solidFill>
                    <a:srgbClr val="000000"/>
                  </a:solidFill>
                </a:endParaRPr>
              </a:p>
              <a:p>
                <a:pPr marL="514350" indent="-514350">
                  <a:spcBef>
                    <a:spcPts val="600"/>
                  </a:spcBef>
                  <a:spcAft>
                    <a:spcPts val="600"/>
                  </a:spcAft>
                  <a:buFont typeface="+mj-lt"/>
                  <a:buAutoNum type="arabicPeriod"/>
                </a:pPr>
                <a:r>
                  <a:rPr lang="zh-CN" altLang="en-US" sz="2400" dirty="0" smtClean="0">
                    <a:solidFill>
                      <a:srgbClr val="000000"/>
                    </a:solidFill>
                  </a:rPr>
                  <a:t>逐项列</a:t>
                </a:r>
                <a:r>
                  <a:rPr lang="zh-CN" altLang="en-US" sz="2400" dirty="0">
                    <a:solidFill>
                      <a:srgbClr val="000000"/>
                    </a:solidFill>
                  </a:rPr>
                  <a:t>出与此功能相关</a:t>
                </a:r>
                <a:r>
                  <a:rPr lang="zh-CN" altLang="en-US" sz="2400" dirty="0" smtClean="0">
                    <a:solidFill>
                      <a:srgbClr val="000000"/>
                    </a:solidFill>
                  </a:rPr>
                  <a:t>的需求细节</a:t>
                </a:r>
                <a:endParaRPr lang="en-US" altLang="zh-CN" sz="2400" dirty="0" smtClean="0">
                  <a:solidFill>
                    <a:srgbClr val="000000"/>
                  </a:solidFill>
                </a:endParaRPr>
              </a:p>
              <a:p>
                <a:pPr marL="514350" indent="-514350">
                  <a:spcBef>
                    <a:spcPts val="600"/>
                  </a:spcBef>
                  <a:spcAft>
                    <a:spcPts val="600"/>
                  </a:spcAft>
                  <a:buFont typeface="+mj-lt"/>
                  <a:buAutoNum type="arabicPeriod"/>
                </a:pPr>
                <a:r>
                  <a:rPr lang="zh-CN" altLang="en-US" sz="2400" dirty="0" smtClean="0">
                    <a:solidFill>
                      <a:srgbClr val="000000"/>
                    </a:solidFill>
                  </a:rPr>
                  <a:t>此为软件必须实现的功能，由用户执行，系统来提供的服务</a:t>
                </a:r>
                <a:endParaRPr lang="en-US" altLang="zh-CN" sz="2400" dirty="0" smtClean="0">
                  <a:solidFill>
                    <a:srgbClr val="000000"/>
                  </a:solidFill>
                </a:endParaRPr>
              </a:p>
              <a:p>
                <a:pPr marL="514350" indent="-514350">
                  <a:spcBef>
                    <a:spcPts val="600"/>
                  </a:spcBef>
                  <a:spcAft>
                    <a:spcPts val="600"/>
                  </a:spcAft>
                  <a:buFont typeface="+mj-lt"/>
                  <a:buAutoNum type="arabicPeriod"/>
                </a:pPr>
                <a:r>
                  <a:rPr lang="zh-CN" altLang="en-US" sz="2400" dirty="0" smtClean="0">
                    <a:solidFill>
                      <a:srgbClr val="000000"/>
                    </a:solidFill>
                  </a:rPr>
                  <a:t>包</a:t>
                </a:r>
                <a:r>
                  <a:rPr lang="zh-CN" altLang="en-US" sz="2400" dirty="0">
                    <a:solidFill>
                      <a:srgbClr val="000000"/>
                    </a:solidFill>
                  </a:rPr>
                  <a:t>括产品应如何响应预期的错误条件或无效输</a:t>
                </a:r>
                <a:r>
                  <a:rPr lang="zh-CN" altLang="en-US" sz="2400" dirty="0" smtClean="0">
                    <a:solidFill>
                      <a:srgbClr val="000000"/>
                    </a:solidFill>
                  </a:rPr>
                  <a:t>入</a:t>
                </a:r>
                <a:endParaRPr lang="en-US" altLang="zh-CN" sz="2400" dirty="0" smtClean="0">
                  <a:solidFill>
                    <a:srgbClr val="000000"/>
                  </a:solidFill>
                </a:endParaRPr>
              </a:p>
              <a:p>
                <a:pPr marL="514350" indent="-514350">
                  <a:spcBef>
                    <a:spcPts val="600"/>
                  </a:spcBef>
                  <a:spcAft>
                    <a:spcPts val="600"/>
                  </a:spcAft>
                  <a:buFont typeface="+mj-lt"/>
                  <a:buAutoNum type="arabicPeriod"/>
                </a:pPr>
                <a:r>
                  <a:rPr lang="zh-CN" altLang="en-US" sz="2400" dirty="0" smtClean="0">
                    <a:solidFill>
                      <a:srgbClr val="000000"/>
                    </a:solidFill>
                  </a:rPr>
                  <a:t>需</a:t>
                </a:r>
                <a:r>
                  <a:rPr lang="zh-CN" altLang="en-US" sz="2400" dirty="0">
                    <a:solidFill>
                      <a:srgbClr val="000000"/>
                    </a:solidFill>
                  </a:rPr>
                  <a:t>求</a:t>
                </a:r>
                <a:r>
                  <a:rPr lang="zh-CN" altLang="en-US" sz="2400" dirty="0" smtClean="0">
                    <a:solidFill>
                      <a:srgbClr val="000000"/>
                    </a:solidFill>
                  </a:rPr>
                  <a:t>应是简</a:t>
                </a:r>
                <a:r>
                  <a:rPr lang="zh-CN" altLang="en-US" sz="2400" dirty="0">
                    <a:solidFill>
                      <a:srgbClr val="000000"/>
                    </a:solidFill>
                  </a:rPr>
                  <a:t>洁、完整、明确、可验证和必要</a:t>
                </a:r>
                <a:r>
                  <a:rPr lang="zh-CN" altLang="en-US" sz="2400" dirty="0" smtClean="0">
                    <a:solidFill>
                      <a:srgbClr val="000000"/>
                    </a:solidFill>
                  </a:rPr>
                  <a:t>的</a:t>
                </a:r>
                <a:endParaRPr lang="zh-CN" altLang="en-US" sz="2400" dirty="0">
                  <a:solidFill>
                    <a:srgbClr val="000000"/>
                  </a:solidFill>
                </a:endParaRPr>
              </a:p>
              <a:p>
                <a:pPr marL="514350" indent="-514350">
                  <a:spcBef>
                    <a:spcPts val="600"/>
                  </a:spcBef>
                  <a:spcAft>
                    <a:spcPts val="600"/>
                  </a:spcAft>
                  <a:buFont typeface="+mj-lt"/>
                  <a:buAutoNum type="arabicPeriod"/>
                </a:pPr>
                <a:r>
                  <a:rPr lang="zh-CN" altLang="en-US" sz="2400" dirty="0">
                    <a:solidFill>
                      <a:srgbClr val="000000"/>
                    </a:solidFill>
                  </a:rPr>
                  <a:t>每</a:t>
                </a:r>
                <a:r>
                  <a:rPr lang="zh-CN" altLang="en-US" sz="2400" dirty="0" smtClean="0">
                    <a:solidFill>
                      <a:srgbClr val="000000"/>
                    </a:solidFill>
                  </a:rPr>
                  <a:t>个子需求（</a:t>
                </a:r>
                <a:r>
                  <a:rPr lang="zh-CN" altLang="en-US" sz="2400" dirty="0">
                    <a:solidFill>
                      <a:srgbClr val="FF0000"/>
                    </a:solidFill>
                  </a:rPr>
                  <a:t>需求</a:t>
                </a:r>
                <a:r>
                  <a:rPr lang="en-US" altLang="zh-CN" sz="2400" dirty="0">
                    <a:solidFill>
                      <a:srgbClr val="FF0000"/>
                    </a:solidFill>
                  </a:rPr>
                  <a:t>-</a:t>
                </a:r>
                <a:r>
                  <a:rPr lang="en-US" altLang="zh-CN" sz="2400" dirty="0" smtClean="0">
                    <a:solidFill>
                      <a:srgbClr val="FF0000"/>
                    </a:solidFill>
                  </a:rPr>
                  <a:t>1</a:t>
                </a:r>
                <a:r>
                  <a:rPr lang="zh-CN" altLang="en-US" sz="2400" dirty="0" smtClean="0">
                    <a:solidFill>
                      <a:srgbClr val="FF0000"/>
                    </a:solidFill>
                  </a:rPr>
                  <a:t>，</a:t>
                </a:r>
                <a:r>
                  <a:rPr lang="zh-CN" altLang="en-US" sz="2400" dirty="0">
                    <a:solidFill>
                      <a:srgbClr val="FF0000"/>
                    </a:solidFill>
                  </a:rPr>
                  <a:t>需求</a:t>
                </a:r>
                <a:r>
                  <a:rPr lang="en-US" altLang="zh-CN" sz="2400" dirty="0">
                    <a:solidFill>
                      <a:srgbClr val="FF0000"/>
                    </a:solidFill>
                  </a:rPr>
                  <a:t>-2 </a:t>
                </a:r>
                <a:r>
                  <a:rPr lang="zh-CN" altLang="en-US" sz="2400" dirty="0" smtClean="0">
                    <a:solidFill>
                      <a:srgbClr val="FF0000"/>
                    </a:solidFill>
                  </a:rPr>
                  <a:t>，</a:t>
                </a:r>
                <a14:m>
                  <m:oMath xmlns:m="http://schemas.openxmlformats.org/officeDocument/2006/math">
                    <m:r>
                      <a:rPr lang="zh-CN" altLang="en-US" sz="2400" i="1" smtClean="0">
                        <a:solidFill>
                          <a:srgbClr val="FF0000"/>
                        </a:solidFill>
                        <a:latin typeface="Cambria Math" panose="02040503050406030204" pitchFamily="18" charset="0"/>
                      </a:rPr>
                      <m:t>⋯⋯</m:t>
                    </m:r>
                  </m:oMath>
                </a14:m>
                <a:r>
                  <a:rPr lang="zh-CN" altLang="en-US" sz="2400" dirty="0" smtClean="0">
                    <a:solidFill>
                      <a:srgbClr val="000000"/>
                    </a:solidFill>
                  </a:rPr>
                  <a:t>），都用序</a:t>
                </a:r>
                <a:r>
                  <a:rPr lang="zh-CN" altLang="en-US" sz="2400" dirty="0">
                    <a:solidFill>
                      <a:srgbClr val="000000"/>
                    </a:solidFill>
                  </a:rPr>
                  <a:t>列号</a:t>
                </a:r>
                <a:r>
                  <a:rPr lang="zh-CN" altLang="en-US" sz="2400" dirty="0" smtClean="0">
                    <a:solidFill>
                      <a:srgbClr val="000000"/>
                    </a:solidFill>
                  </a:rPr>
                  <a:t>或有</a:t>
                </a:r>
                <a:r>
                  <a:rPr lang="zh-CN" altLang="en-US" sz="2400" dirty="0">
                    <a:solidFill>
                      <a:srgbClr val="000000"/>
                    </a:solidFill>
                  </a:rPr>
                  <a:t>意义的标</a:t>
                </a:r>
                <a:r>
                  <a:rPr lang="zh-CN" altLang="en-US" sz="2400" dirty="0" smtClean="0">
                    <a:solidFill>
                      <a:srgbClr val="000000"/>
                    </a:solidFill>
                  </a:rPr>
                  <a:t>签，进</a:t>
                </a:r>
                <a:r>
                  <a:rPr lang="zh-CN" altLang="en-US" sz="2400" dirty="0">
                    <a:solidFill>
                      <a:srgbClr val="000000"/>
                    </a:solidFill>
                  </a:rPr>
                  <a:t>行唯一标</a:t>
                </a:r>
                <a:r>
                  <a:rPr lang="zh-CN" altLang="en-US" sz="2400" dirty="0" smtClean="0">
                    <a:solidFill>
                      <a:srgbClr val="000000"/>
                    </a:solidFill>
                  </a:rPr>
                  <a:t>识</a:t>
                </a:r>
                <a:endParaRPr lang="zh-CN" altLang="en-US" sz="2400" dirty="0">
                  <a:solidFill>
                    <a:srgbClr val="000000"/>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567446" y="2501441"/>
                <a:ext cx="9221079" cy="3539430"/>
              </a:xfrm>
              <a:prstGeom prst="rect">
                <a:avLst/>
              </a:prstGeom>
              <a:blipFill rotWithShape="1">
                <a:blip r:embed="rId2"/>
                <a:stretch>
                  <a:fillRect l="-52" t="-148" r="-48" b="-122"/>
                </a:stretch>
              </a:blipFill>
              <a:ln>
                <a:solidFill>
                  <a:srgbClr val="66FF33"/>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p:txBody>
          <a:bodyPr/>
          <a:lstStyle/>
          <a:p>
            <a:r>
              <a:rPr lang="en-US" altLang="zh-CN" dirty="0" smtClean="0"/>
              <a:t>5.1 </a:t>
            </a:r>
            <a:r>
              <a:rPr lang="zh-CN" altLang="en-US" dirty="0"/>
              <a:t>性能需求</a:t>
            </a:r>
            <a:endParaRPr lang="zh-CN" altLang="en-US" dirty="0"/>
          </a:p>
          <a:p>
            <a:r>
              <a:rPr lang="en-US" altLang="zh-CN" dirty="0"/>
              <a:t>5.2 </a:t>
            </a:r>
            <a:r>
              <a:rPr lang="zh-CN" altLang="en-US" dirty="0"/>
              <a:t>安全需求</a:t>
            </a:r>
            <a:endParaRPr lang="zh-CN" altLang="en-US" dirty="0"/>
          </a:p>
          <a:p>
            <a:r>
              <a:rPr lang="en-US" altLang="zh-CN" dirty="0"/>
              <a:t>5.3 </a:t>
            </a:r>
            <a:r>
              <a:rPr lang="zh-CN" altLang="en-US" dirty="0"/>
              <a:t>保密需求</a:t>
            </a:r>
            <a:endParaRPr lang="zh-CN" altLang="en-US" dirty="0"/>
          </a:p>
          <a:p>
            <a:r>
              <a:rPr lang="en-US" altLang="zh-CN" dirty="0"/>
              <a:t>5.4 </a:t>
            </a:r>
            <a:r>
              <a:rPr lang="zh-CN" altLang="en-US" dirty="0"/>
              <a:t>软件质量属性</a:t>
            </a:r>
            <a:endParaRPr lang="zh-CN" altLang="en-US" dirty="0"/>
          </a:p>
          <a:p>
            <a:r>
              <a:rPr lang="en-US" altLang="zh-CN" dirty="0"/>
              <a:t>5.5 </a:t>
            </a:r>
            <a:r>
              <a:rPr lang="zh-CN" altLang="en-US" dirty="0"/>
              <a:t>业务规则</a:t>
            </a:r>
            <a:r>
              <a:rPr lang="en-US" altLang="zh-CN" dirty="0"/>
              <a:t>.</a:t>
            </a:r>
            <a:endParaRPr lang="zh-CN" altLang="en-US" dirty="0"/>
          </a:p>
        </p:txBody>
      </p:sp>
      <p:sp>
        <p:nvSpPr>
          <p:cNvPr id="4" name="内容占位符 3"/>
          <p:cNvSpPr>
            <a:spLocks noGrp="1"/>
          </p:cNvSpPr>
          <p:nvPr>
            <p:ph sz="half" idx="2"/>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a:xfrm>
            <a:off x="514350" y="1066800"/>
            <a:ext cx="3080978" cy="5181600"/>
          </a:xfrm>
        </p:spPr>
        <p:txBody>
          <a:bodyPr/>
          <a:lstStyle/>
          <a:p>
            <a:r>
              <a:rPr lang="en-US" altLang="zh-CN" b="1" dirty="0" smtClean="0">
                <a:solidFill>
                  <a:srgbClr val="FF0000"/>
                </a:solidFill>
              </a:rPr>
              <a:t>5.1 </a:t>
            </a:r>
            <a:r>
              <a:rPr lang="zh-CN" altLang="en-US" b="1" dirty="0">
                <a:solidFill>
                  <a:srgbClr val="FF0000"/>
                </a:solidFill>
              </a:rPr>
              <a:t>性能需求</a:t>
            </a:r>
            <a:endParaRPr lang="zh-CN" altLang="en-US" b="1" dirty="0">
              <a:solidFill>
                <a:srgbClr val="FF0000"/>
              </a:solidFill>
            </a:endParaRPr>
          </a:p>
          <a:p>
            <a:r>
              <a:rPr lang="en-US" altLang="zh-CN" dirty="0"/>
              <a:t>5.2 </a:t>
            </a:r>
            <a:r>
              <a:rPr lang="zh-CN" altLang="en-US" dirty="0"/>
              <a:t>安全需求</a:t>
            </a:r>
            <a:endParaRPr lang="zh-CN" altLang="en-US" dirty="0"/>
          </a:p>
          <a:p>
            <a:r>
              <a:rPr lang="en-US" altLang="zh-CN" dirty="0"/>
              <a:t>5.3 </a:t>
            </a:r>
            <a:r>
              <a:rPr lang="zh-CN" altLang="en-US" dirty="0"/>
              <a:t>保密需求</a:t>
            </a:r>
            <a:endParaRPr lang="zh-CN" altLang="en-US" dirty="0"/>
          </a:p>
          <a:p>
            <a:r>
              <a:rPr lang="en-US" altLang="zh-CN" dirty="0"/>
              <a:t>5.4 </a:t>
            </a:r>
            <a:r>
              <a:rPr lang="zh-CN" altLang="en-US" dirty="0"/>
              <a:t>软件质量属性</a:t>
            </a:r>
            <a:endParaRPr lang="zh-CN" altLang="en-US" dirty="0"/>
          </a:p>
          <a:p>
            <a:r>
              <a:rPr lang="en-US" altLang="zh-CN" dirty="0"/>
              <a:t>5.5 </a:t>
            </a:r>
            <a:r>
              <a:rPr lang="zh-CN" altLang="en-US" dirty="0"/>
              <a:t>业务规则</a:t>
            </a:r>
            <a:r>
              <a:rPr lang="en-US" altLang="zh-CN" dirty="0"/>
              <a:t>.</a:t>
            </a:r>
            <a:endParaRPr lang="zh-CN" altLang="en-US" dirty="0"/>
          </a:p>
        </p:txBody>
      </p:sp>
      <p:sp>
        <p:nvSpPr>
          <p:cNvPr id="4" name="内容占位符 3"/>
          <p:cNvSpPr>
            <a:spLocks noGrp="1"/>
          </p:cNvSpPr>
          <p:nvPr>
            <p:ph sz="half" idx="2"/>
          </p:nvPr>
        </p:nvSpPr>
        <p:spPr>
          <a:xfrm>
            <a:off x="3687974" y="1066800"/>
            <a:ext cx="6084676" cy="3118284"/>
          </a:xfrm>
          <a:ln>
            <a:solidFill>
              <a:schemeClr val="tx1">
                <a:lumMod val="50000"/>
              </a:schemeClr>
            </a:solidFill>
          </a:ln>
        </p:spPr>
        <p:txBody>
          <a:bodyPr/>
          <a:lstStyle/>
          <a:p>
            <a:r>
              <a:rPr lang="zh-CN" altLang="en-US" dirty="0" smtClean="0"/>
              <a:t>若产品有</a:t>
            </a:r>
            <a:r>
              <a:rPr lang="zh-CN" altLang="en-US" dirty="0"/>
              <a:t>性能要求，</a:t>
            </a:r>
            <a:r>
              <a:rPr lang="zh-CN" altLang="en-US" dirty="0" smtClean="0"/>
              <a:t>请说</a:t>
            </a:r>
            <a:r>
              <a:rPr lang="zh-CN" altLang="en-US" dirty="0"/>
              <a:t>明并解释其基本原理</a:t>
            </a:r>
            <a:r>
              <a:rPr lang="zh-CN" altLang="en-US" dirty="0" smtClean="0"/>
              <a:t>，</a:t>
            </a:r>
            <a:r>
              <a:rPr lang="zh-CN" altLang="en-US" dirty="0"/>
              <a:t>帮助开发人员理解其意图，并做出适当的设计选择</a:t>
            </a:r>
            <a:endParaRPr lang="en-US" altLang="zh-CN" dirty="0"/>
          </a:p>
          <a:p>
            <a:r>
              <a:rPr lang="en-US" altLang="zh-CN" dirty="0"/>
              <a:t>可能针对单个功能提及性能要求</a:t>
            </a:r>
            <a:endParaRPr lang="zh-CN" altLang="zh-CN" dirty="0"/>
          </a:p>
          <a:p>
            <a:r>
              <a:rPr lang="en-US" altLang="zh-CN" dirty="0"/>
              <a:t>若系统有实时性要求</a:t>
            </a:r>
            <a:r>
              <a:rPr lang="zh-CN" altLang="zh-CN" dirty="0"/>
              <a:t>，</a:t>
            </a:r>
            <a:r>
              <a:rPr lang="en-US" altLang="zh-CN" dirty="0"/>
              <a:t>尽可能明确具体的时序关系</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a:xfrm>
            <a:off x="514350" y="1066800"/>
            <a:ext cx="3080978" cy="5181600"/>
          </a:xfrm>
        </p:spPr>
        <p:txBody>
          <a:bodyPr/>
          <a:lstStyle/>
          <a:p>
            <a:r>
              <a:rPr lang="en-US" altLang="zh-CN" dirty="0" smtClean="0"/>
              <a:t>5.1 </a:t>
            </a:r>
            <a:r>
              <a:rPr lang="zh-CN" altLang="en-US" dirty="0"/>
              <a:t>性能需求</a:t>
            </a:r>
            <a:endParaRPr lang="zh-CN" altLang="en-US" dirty="0"/>
          </a:p>
          <a:p>
            <a:r>
              <a:rPr lang="en-US" altLang="zh-CN" b="1" dirty="0">
                <a:solidFill>
                  <a:srgbClr val="FF0000"/>
                </a:solidFill>
              </a:rPr>
              <a:t>5.2 </a:t>
            </a:r>
            <a:r>
              <a:rPr lang="zh-CN" altLang="en-US" b="1" dirty="0">
                <a:solidFill>
                  <a:srgbClr val="FF0000"/>
                </a:solidFill>
              </a:rPr>
              <a:t>安全需求</a:t>
            </a:r>
            <a:endParaRPr lang="zh-CN" altLang="en-US" b="1" dirty="0">
              <a:solidFill>
                <a:srgbClr val="FF0000"/>
              </a:solidFill>
            </a:endParaRPr>
          </a:p>
          <a:p>
            <a:r>
              <a:rPr lang="en-US" altLang="zh-CN" dirty="0"/>
              <a:t>5.3 </a:t>
            </a:r>
            <a:r>
              <a:rPr lang="zh-CN" altLang="en-US" dirty="0"/>
              <a:t>保密需求</a:t>
            </a:r>
            <a:endParaRPr lang="zh-CN" altLang="en-US" dirty="0"/>
          </a:p>
          <a:p>
            <a:r>
              <a:rPr lang="en-US" altLang="zh-CN" dirty="0"/>
              <a:t>5.4 </a:t>
            </a:r>
            <a:r>
              <a:rPr lang="zh-CN" altLang="en-US" dirty="0"/>
              <a:t>软件质量属性</a:t>
            </a:r>
            <a:endParaRPr lang="zh-CN" altLang="en-US" dirty="0"/>
          </a:p>
          <a:p>
            <a:r>
              <a:rPr lang="en-US" altLang="zh-CN" dirty="0"/>
              <a:t>5.5 </a:t>
            </a:r>
            <a:r>
              <a:rPr lang="zh-CN" altLang="en-US" dirty="0"/>
              <a:t>业务规则</a:t>
            </a:r>
            <a:r>
              <a:rPr lang="en-US" altLang="zh-CN" dirty="0"/>
              <a:t>.</a:t>
            </a:r>
            <a:endParaRPr lang="zh-CN" altLang="en-US" dirty="0"/>
          </a:p>
        </p:txBody>
      </p:sp>
      <p:sp>
        <p:nvSpPr>
          <p:cNvPr id="4" name="内容占位符 3"/>
          <p:cNvSpPr>
            <a:spLocks noGrp="1"/>
          </p:cNvSpPr>
          <p:nvPr>
            <p:ph sz="half" idx="2"/>
          </p:nvPr>
        </p:nvSpPr>
        <p:spPr>
          <a:xfrm>
            <a:off x="3595328" y="1066800"/>
            <a:ext cx="6177322" cy="3370312"/>
          </a:xfrm>
          <a:ln>
            <a:solidFill>
              <a:schemeClr val="tx1">
                <a:lumMod val="50000"/>
              </a:schemeClr>
            </a:solidFill>
          </a:ln>
        </p:spPr>
        <p:txBody>
          <a:bodyPr/>
          <a:lstStyle/>
          <a:p>
            <a:r>
              <a:rPr lang="zh-CN" altLang="en-US" dirty="0"/>
              <a:t>指出产品使用可能造成的损失、损坏或伤</a:t>
            </a:r>
            <a:r>
              <a:rPr lang="zh-CN" altLang="en-US" dirty="0" smtClean="0"/>
              <a:t>害</a:t>
            </a:r>
            <a:endParaRPr lang="en-US" altLang="zh-CN" dirty="0" smtClean="0"/>
          </a:p>
          <a:p>
            <a:r>
              <a:rPr lang="zh-CN" altLang="en-US" dirty="0" smtClean="0"/>
              <a:t>定</a:t>
            </a:r>
            <a:r>
              <a:rPr lang="zh-CN" altLang="en-US" dirty="0"/>
              <a:t>义必须采取</a:t>
            </a:r>
            <a:r>
              <a:rPr lang="zh-CN" altLang="en-US" dirty="0" smtClean="0"/>
              <a:t>的保</a:t>
            </a:r>
            <a:r>
              <a:rPr lang="zh-CN" altLang="en-US" dirty="0"/>
              <a:t>障措施或行动，以及必须防止的行</a:t>
            </a:r>
            <a:r>
              <a:rPr lang="zh-CN" altLang="en-US" dirty="0" smtClean="0"/>
              <a:t>动</a:t>
            </a:r>
            <a:endParaRPr lang="en-US" altLang="zh-CN" dirty="0" smtClean="0"/>
          </a:p>
          <a:p>
            <a:r>
              <a:rPr lang="zh-CN" altLang="en-US" dirty="0"/>
              <a:t>列</a:t>
            </a:r>
            <a:r>
              <a:rPr lang="zh-CN" altLang="en-US" dirty="0" smtClean="0"/>
              <a:t>出影</a:t>
            </a:r>
            <a:r>
              <a:rPr lang="zh-CN" altLang="en-US" dirty="0"/>
              <a:t>响产品设计或使用</a:t>
            </a:r>
            <a:r>
              <a:rPr lang="zh-CN" altLang="en-US" dirty="0" smtClean="0"/>
              <a:t>的政</a:t>
            </a:r>
            <a:r>
              <a:rPr lang="zh-CN" altLang="en-US" dirty="0"/>
              <a:t>策或法规</a:t>
            </a:r>
            <a:r>
              <a:rPr lang="zh-CN" altLang="en-US" dirty="0" smtClean="0"/>
              <a:t>，明确政策</a:t>
            </a:r>
            <a:r>
              <a:rPr lang="zh-CN" altLang="en-US" dirty="0"/>
              <a:t>或法规规</a:t>
            </a:r>
            <a:r>
              <a:rPr lang="zh-CN" altLang="en-US" dirty="0" smtClean="0"/>
              <a:t>定安</a:t>
            </a:r>
            <a:r>
              <a:rPr lang="zh-CN" altLang="en-US" dirty="0"/>
              <a:t>全问</a:t>
            </a:r>
            <a:r>
              <a:rPr lang="zh-CN" altLang="en-US" dirty="0" smtClean="0"/>
              <a:t>题</a:t>
            </a:r>
            <a:endParaRPr lang="en-US" altLang="zh-CN" dirty="0" smtClean="0"/>
          </a:p>
          <a:p>
            <a:r>
              <a:rPr lang="zh-CN" altLang="en-US" dirty="0" smtClean="0"/>
              <a:t>定</a:t>
            </a:r>
            <a:r>
              <a:rPr lang="zh-CN" altLang="en-US" dirty="0"/>
              <a:t>义必须满足</a:t>
            </a:r>
            <a:r>
              <a:rPr lang="zh-CN" altLang="en-US" dirty="0" smtClean="0"/>
              <a:t>的安</a:t>
            </a:r>
            <a:r>
              <a:rPr lang="zh-CN" altLang="en-US" dirty="0"/>
              <a:t>全认</a:t>
            </a:r>
            <a:r>
              <a:rPr lang="zh-CN" altLang="en-US" dirty="0" smtClean="0"/>
              <a:t>证</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a:xfrm>
            <a:off x="514350" y="1066800"/>
            <a:ext cx="3080978" cy="5181600"/>
          </a:xfrm>
        </p:spPr>
        <p:txBody>
          <a:bodyPr/>
          <a:lstStyle/>
          <a:p>
            <a:r>
              <a:rPr lang="en-US" altLang="zh-CN" dirty="0" smtClean="0"/>
              <a:t>5.1 </a:t>
            </a:r>
            <a:r>
              <a:rPr lang="zh-CN" altLang="en-US" dirty="0"/>
              <a:t>性能需求</a:t>
            </a:r>
            <a:endParaRPr lang="zh-CN" altLang="en-US" dirty="0"/>
          </a:p>
          <a:p>
            <a:r>
              <a:rPr lang="en-US" altLang="zh-CN" dirty="0"/>
              <a:t>5.2 </a:t>
            </a:r>
            <a:r>
              <a:rPr lang="zh-CN" altLang="en-US" dirty="0"/>
              <a:t>安全需求</a:t>
            </a:r>
            <a:endParaRPr lang="zh-CN" altLang="en-US" dirty="0"/>
          </a:p>
          <a:p>
            <a:r>
              <a:rPr lang="en-US" altLang="zh-CN" b="1" dirty="0">
                <a:solidFill>
                  <a:srgbClr val="FF0000"/>
                </a:solidFill>
              </a:rPr>
              <a:t>5.3 </a:t>
            </a:r>
            <a:r>
              <a:rPr lang="zh-CN" altLang="en-US" b="1" dirty="0">
                <a:solidFill>
                  <a:srgbClr val="FF0000"/>
                </a:solidFill>
              </a:rPr>
              <a:t>保密需求</a:t>
            </a:r>
            <a:endParaRPr lang="zh-CN" altLang="en-US" b="1" dirty="0">
              <a:solidFill>
                <a:srgbClr val="FF0000"/>
              </a:solidFill>
            </a:endParaRPr>
          </a:p>
          <a:p>
            <a:r>
              <a:rPr lang="en-US" altLang="zh-CN" dirty="0"/>
              <a:t>5.4 </a:t>
            </a:r>
            <a:r>
              <a:rPr lang="zh-CN" altLang="en-US" dirty="0"/>
              <a:t>软件质量属性</a:t>
            </a:r>
            <a:endParaRPr lang="zh-CN" altLang="en-US" dirty="0"/>
          </a:p>
          <a:p>
            <a:r>
              <a:rPr lang="en-US" altLang="zh-CN" dirty="0"/>
              <a:t>5.5 </a:t>
            </a:r>
            <a:r>
              <a:rPr lang="zh-CN" altLang="en-US" dirty="0"/>
              <a:t>业务规则</a:t>
            </a:r>
            <a:r>
              <a:rPr lang="en-US" altLang="zh-CN" dirty="0"/>
              <a:t>.</a:t>
            </a:r>
            <a:endParaRPr lang="zh-CN" altLang="en-US" dirty="0"/>
          </a:p>
        </p:txBody>
      </p:sp>
      <p:sp>
        <p:nvSpPr>
          <p:cNvPr id="4" name="内容占位符 3"/>
          <p:cNvSpPr>
            <a:spLocks noGrp="1"/>
          </p:cNvSpPr>
          <p:nvPr>
            <p:ph sz="half" idx="2"/>
          </p:nvPr>
        </p:nvSpPr>
        <p:spPr>
          <a:xfrm>
            <a:off x="3595328" y="1066800"/>
            <a:ext cx="6177322" cy="3082280"/>
          </a:xfrm>
          <a:ln>
            <a:solidFill>
              <a:schemeClr val="tx1">
                <a:lumMod val="50000"/>
              </a:schemeClr>
            </a:solidFill>
          </a:ln>
        </p:spPr>
        <p:txBody>
          <a:bodyPr/>
          <a:lstStyle/>
          <a:p>
            <a:r>
              <a:rPr lang="zh-CN" altLang="en-US" dirty="0" smtClean="0"/>
              <a:t>指出使</a:t>
            </a:r>
            <a:r>
              <a:rPr lang="zh-CN" altLang="en-US" dirty="0"/>
              <a:t>用产</a:t>
            </a:r>
            <a:r>
              <a:rPr lang="zh-CN" altLang="en-US" dirty="0" smtClean="0"/>
              <a:t>品与保</a:t>
            </a:r>
            <a:r>
              <a:rPr lang="zh-CN" altLang="en-US" dirty="0"/>
              <a:t>护产</a:t>
            </a:r>
            <a:r>
              <a:rPr lang="zh-CN" altLang="en-US" dirty="0" smtClean="0"/>
              <a:t>品数</a:t>
            </a:r>
            <a:r>
              <a:rPr lang="zh-CN" altLang="en-US" dirty="0"/>
              <a:t>据的安全或隐</a:t>
            </a:r>
            <a:r>
              <a:rPr lang="zh-CN" altLang="en-US" dirty="0" smtClean="0"/>
              <a:t>私需求</a:t>
            </a:r>
            <a:endParaRPr lang="en-US" altLang="zh-CN" dirty="0" smtClean="0"/>
          </a:p>
          <a:p>
            <a:r>
              <a:rPr lang="zh-CN" altLang="en-US" dirty="0" smtClean="0"/>
              <a:t>定义用</a:t>
            </a:r>
            <a:r>
              <a:rPr lang="zh-CN" altLang="en-US" dirty="0"/>
              <a:t>户身</a:t>
            </a:r>
            <a:r>
              <a:rPr lang="zh-CN" altLang="en-US" dirty="0" smtClean="0"/>
              <a:t>份</a:t>
            </a:r>
            <a:r>
              <a:rPr lang="zh-CN" altLang="en-US" dirty="0"/>
              <a:t>的</a:t>
            </a:r>
            <a:r>
              <a:rPr lang="zh-CN" altLang="en-US" dirty="0" smtClean="0"/>
              <a:t>验</a:t>
            </a:r>
            <a:r>
              <a:rPr lang="zh-CN" altLang="en-US" dirty="0"/>
              <a:t>证要</a:t>
            </a:r>
            <a:r>
              <a:rPr lang="zh-CN" altLang="en-US" dirty="0" smtClean="0"/>
              <a:t>求</a:t>
            </a:r>
            <a:endParaRPr lang="en-US" altLang="zh-CN" dirty="0" smtClean="0"/>
          </a:p>
          <a:p>
            <a:r>
              <a:rPr lang="zh-CN" altLang="en-US" dirty="0" smtClean="0"/>
              <a:t>列出影</a:t>
            </a:r>
            <a:r>
              <a:rPr lang="zh-CN" altLang="en-US" dirty="0"/>
              <a:t>响产</a:t>
            </a:r>
            <a:r>
              <a:rPr lang="zh-CN" altLang="en-US" dirty="0" smtClean="0"/>
              <a:t>品安全的策</a:t>
            </a:r>
            <a:r>
              <a:rPr lang="zh-CN" altLang="en-US" dirty="0"/>
              <a:t>略或法</a:t>
            </a:r>
            <a:r>
              <a:rPr lang="zh-CN" altLang="en-US" dirty="0" smtClean="0"/>
              <a:t>规</a:t>
            </a:r>
            <a:endParaRPr lang="en-US" altLang="zh-CN" dirty="0" smtClean="0"/>
          </a:p>
          <a:p>
            <a:r>
              <a:rPr lang="zh-CN" altLang="en-US" dirty="0" smtClean="0"/>
              <a:t>定</a:t>
            </a:r>
            <a:r>
              <a:rPr lang="zh-CN" altLang="en-US" dirty="0"/>
              <a:t>义必须满足</a:t>
            </a:r>
            <a:r>
              <a:rPr lang="zh-CN" altLang="en-US" dirty="0" smtClean="0"/>
              <a:t>的安</a:t>
            </a:r>
            <a:r>
              <a:rPr lang="zh-CN" altLang="en-US" dirty="0"/>
              <a:t>全或隐私认</a:t>
            </a:r>
            <a:r>
              <a:rPr lang="zh-CN" altLang="en-US" dirty="0" smtClean="0"/>
              <a:t>证</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a:xfrm>
            <a:off x="514350" y="1066800"/>
            <a:ext cx="3080978" cy="5181600"/>
          </a:xfrm>
        </p:spPr>
        <p:txBody>
          <a:bodyPr/>
          <a:lstStyle/>
          <a:p>
            <a:r>
              <a:rPr lang="en-US" altLang="zh-CN" dirty="0" smtClean="0"/>
              <a:t>5.1 </a:t>
            </a:r>
            <a:r>
              <a:rPr lang="zh-CN" altLang="en-US" dirty="0"/>
              <a:t>性能需求</a:t>
            </a:r>
            <a:endParaRPr lang="zh-CN" altLang="en-US" dirty="0"/>
          </a:p>
          <a:p>
            <a:r>
              <a:rPr lang="en-US" altLang="zh-CN" dirty="0"/>
              <a:t>5.2 </a:t>
            </a:r>
            <a:r>
              <a:rPr lang="zh-CN" altLang="en-US" dirty="0"/>
              <a:t>安全需求</a:t>
            </a:r>
            <a:endParaRPr lang="zh-CN" altLang="en-US" dirty="0"/>
          </a:p>
          <a:p>
            <a:r>
              <a:rPr lang="en-US" altLang="zh-CN" dirty="0"/>
              <a:t>5.3 </a:t>
            </a:r>
            <a:r>
              <a:rPr lang="zh-CN" altLang="en-US" dirty="0"/>
              <a:t>保密需求</a:t>
            </a:r>
            <a:endParaRPr lang="zh-CN" altLang="en-US" dirty="0"/>
          </a:p>
          <a:p>
            <a:r>
              <a:rPr lang="en-US" altLang="zh-CN" b="1" dirty="0">
                <a:solidFill>
                  <a:srgbClr val="FF0000"/>
                </a:solidFill>
              </a:rPr>
              <a:t>5.4 </a:t>
            </a:r>
            <a:r>
              <a:rPr lang="zh-CN" altLang="en-US" b="1" dirty="0">
                <a:solidFill>
                  <a:srgbClr val="FF0000"/>
                </a:solidFill>
              </a:rPr>
              <a:t>软件质量属性</a:t>
            </a:r>
            <a:endParaRPr lang="zh-CN" altLang="en-US" b="1" dirty="0">
              <a:solidFill>
                <a:srgbClr val="FF0000"/>
              </a:solidFill>
            </a:endParaRPr>
          </a:p>
          <a:p>
            <a:r>
              <a:rPr lang="en-US" altLang="zh-CN" dirty="0"/>
              <a:t>5.5 </a:t>
            </a:r>
            <a:r>
              <a:rPr lang="zh-CN" altLang="en-US" dirty="0"/>
              <a:t>业务规则</a:t>
            </a:r>
            <a:r>
              <a:rPr lang="en-US" altLang="zh-CN" dirty="0"/>
              <a:t>.</a:t>
            </a:r>
            <a:endParaRPr lang="zh-CN" altLang="en-US" dirty="0"/>
          </a:p>
        </p:txBody>
      </p:sp>
      <p:sp>
        <p:nvSpPr>
          <p:cNvPr id="4" name="内容占位符 3"/>
          <p:cNvSpPr>
            <a:spLocks noGrp="1"/>
          </p:cNvSpPr>
          <p:nvPr>
            <p:ph sz="half" idx="2"/>
          </p:nvPr>
        </p:nvSpPr>
        <p:spPr>
          <a:xfrm>
            <a:off x="3595328" y="1066800"/>
            <a:ext cx="6177322" cy="3946376"/>
          </a:xfrm>
          <a:ln>
            <a:solidFill>
              <a:schemeClr val="tx1">
                <a:lumMod val="50000"/>
              </a:schemeClr>
            </a:solidFill>
          </a:ln>
        </p:spPr>
        <p:txBody>
          <a:bodyPr/>
          <a:lstStyle/>
          <a:p>
            <a:r>
              <a:rPr lang="zh-CN" altLang="en-US" dirty="0"/>
              <a:t>列出产品与有关的</a:t>
            </a:r>
            <a:r>
              <a:rPr lang="zh-CN" altLang="en-US" dirty="0" smtClean="0"/>
              <a:t>质</a:t>
            </a:r>
            <a:r>
              <a:rPr lang="zh-CN" altLang="en-US" dirty="0"/>
              <a:t>量特</a:t>
            </a:r>
            <a:r>
              <a:rPr lang="zh-CN" altLang="en-US" dirty="0" smtClean="0"/>
              <a:t>征，可能包括：</a:t>
            </a:r>
            <a:endParaRPr lang="en-US" altLang="zh-CN" dirty="0" smtClean="0"/>
          </a:p>
          <a:p>
            <a:pPr lvl="1"/>
            <a:r>
              <a:rPr lang="zh-CN" altLang="en-US" dirty="0" smtClean="0"/>
              <a:t>适</a:t>
            </a:r>
            <a:r>
              <a:rPr lang="zh-CN" altLang="en-US" dirty="0"/>
              <a:t>应性、可用性、正确性、灵活性、互操作性、可维护性、可移植性、可靠性、可重用性、稳健性、可测试性和可用</a:t>
            </a:r>
            <a:r>
              <a:rPr lang="zh-CN" altLang="en-US" dirty="0" smtClean="0"/>
              <a:t>性</a:t>
            </a:r>
            <a:r>
              <a:rPr lang="zh-CN" altLang="en-US" dirty="0"/>
              <a:t>等</a:t>
            </a:r>
            <a:endParaRPr lang="en-US" altLang="zh-CN" dirty="0" smtClean="0"/>
          </a:p>
          <a:p>
            <a:r>
              <a:rPr lang="zh-CN" altLang="en-US" dirty="0" smtClean="0"/>
              <a:t>在</a:t>
            </a:r>
            <a:r>
              <a:rPr lang="zh-CN" altLang="en-US" dirty="0"/>
              <a:t>可能的情况下，写出具体的、定量的和可验证的内</a:t>
            </a:r>
            <a:r>
              <a:rPr lang="zh-CN" altLang="en-US" dirty="0" smtClean="0"/>
              <a:t>容</a:t>
            </a:r>
            <a:endParaRPr lang="en-US" altLang="zh-CN" dirty="0" smtClean="0"/>
          </a:p>
          <a:p>
            <a:pPr lvl="1"/>
            <a:r>
              <a:rPr lang="zh-CN" altLang="en-US" dirty="0" smtClean="0"/>
              <a:t>至</a:t>
            </a:r>
            <a:r>
              <a:rPr lang="zh-CN" altLang="en-US" dirty="0"/>
              <a:t>少要明确各种属性的相对偏好，例如易用性和易学</a:t>
            </a:r>
            <a:r>
              <a:rPr lang="zh-CN" altLang="en-US" dirty="0" smtClean="0"/>
              <a:t>性</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r>
              <a:rPr lang="zh-CN" altLang="en-US" dirty="0" smtClean="0"/>
              <a:t>、其</a:t>
            </a:r>
            <a:r>
              <a:rPr lang="zh-CN" altLang="en-US" dirty="0"/>
              <a:t>他非功能性需求</a:t>
            </a:r>
            <a:endParaRPr lang="zh-CN" altLang="en-US" dirty="0"/>
          </a:p>
        </p:txBody>
      </p:sp>
      <p:sp>
        <p:nvSpPr>
          <p:cNvPr id="3" name="内容占位符 2"/>
          <p:cNvSpPr>
            <a:spLocks noGrp="1"/>
          </p:cNvSpPr>
          <p:nvPr>
            <p:ph sz="half" idx="1"/>
          </p:nvPr>
        </p:nvSpPr>
        <p:spPr>
          <a:xfrm>
            <a:off x="514350" y="1066800"/>
            <a:ext cx="3080978" cy="5181600"/>
          </a:xfrm>
        </p:spPr>
        <p:txBody>
          <a:bodyPr/>
          <a:lstStyle/>
          <a:p>
            <a:r>
              <a:rPr lang="en-US" altLang="zh-CN" dirty="0" smtClean="0"/>
              <a:t>5.1 </a:t>
            </a:r>
            <a:r>
              <a:rPr lang="zh-CN" altLang="en-US" dirty="0"/>
              <a:t>性能需求</a:t>
            </a:r>
            <a:endParaRPr lang="zh-CN" altLang="en-US" dirty="0"/>
          </a:p>
          <a:p>
            <a:r>
              <a:rPr lang="en-US" altLang="zh-CN" dirty="0"/>
              <a:t>5.2 </a:t>
            </a:r>
            <a:r>
              <a:rPr lang="zh-CN" altLang="en-US" dirty="0"/>
              <a:t>安全需求</a:t>
            </a:r>
            <a:endParaRPr lang="zh-CN" altLang="en-US" dirty="0"/>
          </a:p>
          <a:p>
            <a:r>
              <a:rPr lang="en-US" altLang="zh-CN" dirty="0"/>
              <a:t>5.3 </a:t>
            </a:r>
            <a:r>
              <a:rPr lang="zh-CN" altLang="en-US" dirty="0"/>
              <a:t>保密需求</a:t>
            </a:r>
            <a:endParaRPr lang="zh-CN" altLang="en-US" dirty="0"/>
          </a:p>
          <a:p>
            <a:r>
              <a:rPr lang="en-US" altLang="zh-CN" dirty="0"/>
              <a:t>5.4 </a:t>
            </a:r>
            <a:r>
              <a:rPr lang="zh-CN" altLang="en-US" dirty="0"/>
              <a:t>软件质量属性</a:t>
            </a:r>
            <a:endParaRPr lang="zh-CN" altLang="en-US" dirty="0"/>
          </a:p>
          <a:p>
            <a:r>
              <a:rPr lang="en-US" altLang="zh-CN" b="1" dirty="0">
                <a:solidFill>
                  <a:srgbClr val="FF0000"/>
                </a:solidFill>
              </a:rPr>
              <a:t>5.5 </a:t>
            </a:r>
            <a:r>
              <a:rPr lang="zh-CN" altLang="en-US" b="1" dirty="0">
                <a:solidFill>
                  <a:srgbClr val="FF0000"/>
                </a:solidFill>
              </a:rPr>
              <a:t>业务规</a:t>
            </a:r>
            <a:r>
              <a:rPr lang="zh-CN" altLang="en-US" b="1" dirty="0" smtClean="0">
                <a:solidFill>
                  <a:srgbClr val="FF0000"/>
                </a:solidFill>
              </a:rPr>
              <a:t>则</a:t>
            </a:r>
            <a:endParaRPr lang="zh-CN" altLang="en-US" b="1" dirty="0">
              <a:solidFill>
                <a:srgbClr val="FF0000"/>
              </a:solidFill>
            </a:endParaRPr>
          </a:p>
        </p:txBody>
      </p:sp>
      <p:sp>
        <p:nvSpPr>
          <p:cNvPr id="4" name="内容占位符 3"/>
          <p:cNvSpPr>
            <a:spLocks noGrp="1"/>
          </p:cNvSpPr>
          <p:nvPr>
            <p:ph sz="half" idx="2"/>
          </p:nvPr>
        </p:nvSpPr>
        <p:spPr>
          <a:xfrm>
            <a:off x="3667335" y="1061303"/>
            <a:ext cx="6121189" cy="2578224"/>
          </a:xfrm>
          <a:ln>
            <a:solidFill>
              <a:schemeClr val="tx1">
                <a:lumMod val="50000"/>
              </a:schemeClr>
            </a:solidFill>
          </a:ln>
        </p:spPr>
        <p:txBody>
          <a:bodyPr/>
          <a:lstStyle/>
          <a:p>
            <a:r>
              <a:rPr lang="zh-CN" altLang="en-US" dirty="0"/>
              <a:t>列</a:t>
            </a:r>
            <a:r>
              <a:rPr lang="zh-CN" altLang="en-US" dirty="0" smtClean="0"/>
              <a:t>出产</a:t>
            </a:r>
            <a:r>
              <a:rPr lang="zh-CN" altLang="en-US" dirty="0"/>
              <a:t>品</a:t>
            </a:r>
            <a:r>
              <a:rPr lang="zh-CN" altLang="en-US" dirty="0" smtClean="0"/>
              <a:t>的操</a:t>
            </a:r>
            <a:r>
              <a:rPr lang="zh-CN" altLang="en-US" dirty="0"/>
              <a:t>作原</a:t>
            </a:r>
            <a:r>
              <a:rPr lang="zh-CN" altLang="en-US" dirty="0" smtClean="0"/>
              <a:t>则，如：</a:t>
            </a:r>
            <a:endParaRPr lang="en-US" altLang="zh-CN" dirty="0" smtClean="0"/>
          </a:p>
          <a:p>
            <a:pPr lvl="1"/>
            <a:r>
              <a:rPr lang="zh-CN" altLang="en-US" dirty="0" smtClean="0"/>
              <a:t>哪</a:t>
            </a:r>
            <a:r>
              <a:rPr lang="zh-CN" altLang="en-US" dirty="0"/>
              <a:t>些个人或角</a:t>
            </a:r>
            <a:r>
              <a:rPr lang="zh-CN" altLang="en-US" dirty="0" smtClean="0"/>
              <a:t>色，可在</a:t>
            </a:r>
            <a:r>
              <a:rPr lang="zh-CN" altLang="en-US" dirty="0"/>
              <a:t>特定情况下执行哪些功</a:t>
            </a:r>
            <a:r>
              <a:rPr lang="zh-CN" altLang="en-US" dirty="0" smtClean="0"/>
              <a:t>能</a:t>
            </a:r>
            <a:endParaRPr lang="en-US" altLang="zh-CN" dirty="0" smtClean="0"/>
          </a:p>
          <a:p>
            <a:r>
              <a:rPr lang="zh-CN" altLang="en-US" dirty="0"/>
              <a:t>操作原则不是功能性需求</a:t>
            </a:r>
            <a:r>
              <a:rPr lang="zh-CN" altLang="en-US" dirty="0" smtClean="0"/>
              <a:t>，是某</a:t>
            </a:r>
            <a:r>
              <a:rPr lang="zh-CN" altLang="en-US" dirty="0"/>
              <a:t>些功能性需</a:t>
            </a:r>
            <a:r>
              <a:rPr lang="zh-CN" altLang="en-US" dirty="0" smtClean="0"/>
              <a:t>求的执</a:t>
            </a:r>
            <a:r>
              <a:rPr lang="zh-CN" altLang="en-US" dirty="0"/>
              <a:t>行规</a:t>
            </a:r>
            <a:r>
              <a:rPr lang="zh-CN" altLang="en-US" dirty="0" smtClean="0"/>
              <a:t>则</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smtClean="0"/>
              <a:t>封面</a:t>
            </a:r>
            <a:endParaRPr lang="zh-CN" altLang="en-US" dirty="0"/>
          </a:p>
        </p:txBody>
      </p:sp>
      <p:sp>
        <p:nvSpPr>
          <p:cNvPr id="4" name="内容占位符 3"/>
          <p:cNvSpPr>
            <a:spLocks noGrp="1"/>
          </p:cNvSpPr>
          <p:nvPr>
            <p:ph idx="1"/>
          </p:nvPr>
        </p:nvSpPr>
        <p:spPr>
          <a:xfrm>
            <a:off x="4543784" y="1143000"/>
            <a:ext cx="5228865" cy="5105400"/>
          </a:xfrm>
        </p:spPr>
        <p:txBody>
          <a:bodyPr/>
          <a:lstStyle/>
          <a:p>
            <a:r>
              <a:rPr lang="zh-CN" altLang="en-US" dirty="0"/>
              <a:t>项</a:t>
            </a:r>
            <a:r>
              <a:rPr lang="zh-CN" altLang="en-US" dirty="0" smtClean="0"/>
              <a:t>目名称</a:t>
            </a:r>
            <a:endParaRPr lang="en-US" altLang="zh-CN" dirty="0" smtClean="0"/>
          </a:p>
          <a:p>
            <a:pPr lvl="1"/>
            <a:r>
              <a:rPr lang="zh-CN" altLang="en-US" dirty="0" smtClean="0"/>
              <a:t>小组自拟</a:t>
            </a:r>
            <a:endParaRPr lang="en-US" altLang="zh-CN" dirty="0" smtClean="0"/>
          </a:p>
          <a:p>
            <a:r>
              <a:rPr lang="zh-CN" altLang="en-US" dirty="0" smtClean="0"/>
              <a:t>实验分组：</a:t>
            </a:r>
            <a:r>
              <a:rPr lang="en-US" altLang="zh-CN" dirty="0" smtClean="0"/>
              <a:t>4</a:t>
            </a:r>
            <a:r>
              <a:rPr lang="zh-CN" altLang="en-US" dirty="0" smtClean="0"/>
              <a:t>～</a:t>
            </a:r>
            <a:r>
              <a:rPr lang="en-US" altLang="zh-CN" dirty="0" smtClean="0"/>
              <a:t>6 </a:t>
            </a:r>
            <a:r>
              <a:rPr lang="zh-CN" altLang="en-US" dirty="0" smtClean="0"/>
              <a:t>人</a:t>
            </a:r>
            <a:endParaRPr lang="en-US" altLang="zh-CN" dirty="0" smtClean="0"/>
          </a:p>
          <a:p>
            <a:pPr lvl="1"/>
            <a:r>
              <a:rPr lang="zh-CN" altLang="en-US" dirty="0" smtClean="0"/>
              <a:t>组长</a:t>
            </a:r>
            <a:endParaRPr lang="en-US" altLang="zh-CN" dirty="0" smtClean="0"/>
          </a:p>
          <a:p>
            <a:pPr lvl="1"/>
            <a:r>
              <a:rPr lang="zh-CN" altLang="en-US" dirty="0"/>
              <a:t>组员</a:t>
            </a:r>
            <a:endParaRPr lang="zh-CN" altLang="en-US"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350" y="980728"/>
            <a:ext cx="4029434" cy="5105401"/>
          </a:xfrm>
          <a:prstGeom prst="rect">
            <a:avLst/>
          </a:prstGeom>
          <a:ln>
            <a:solidFill>
              <a:schemeClr val="tx1">
                <a:lumMod val="50000"/>
              </a:schemeClr>
            </a:solid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en-US" altLang="zh-CN" dirty="0"/>
              <a:t>6</a:t>
            </a:r>
            <a:r>
              <a:rPr lang="zh-CN" altLang="en-US" dirty="0"/>
              <a:t>、其他需求</a:t>
            </a:r>
            <a:endParaRPr lang="zh-CN" altLang="en-US" dirty="0"/>
          </a:p>
        </p:txBody>
      </p:sp>
      <p:sp>
        <p:nvSpPr>
          <p:cNvPr id="4" name="内容占位符 3"/>
          <p:cNvSpPr>
            <a:spLocks noGrp="1"/>
          </p:cNvSpPr>
          <p:nvPr>
            <p:ph idx="1"/>
          </p:nvPr>
        </p:nvSpPr>
        <p:spPr/>
        <p:txBody>
          <a:bodyPr/>
          <a:lstStyle/>
          <a:p>
            <a:r>
              <a:rPr lang="zh-CN" altLang="en-US" dirty="0" smtClean="0"/>
              <a:t>列出 </a:t>
            </a:r>
            <a:r>
              <a:rPr lang="en-US" altLang="zh-CN" dirty="0" smtClean="0"/>
              <a:t>SRS </a:t>
            </a:r>
            <a:r>
              <a:rPr lang="zh-CN" altLang="en-US" dirty="0" smtClean="0"/>
              <a:t>未涉及的其他需求，可能包含：</a:t>
            </a:r>
            <a:endParaRPr lang="en-US" altLang="zh-CN" dirty="0" smtClean="0"/>
          </a:p>
          <a:p>
            <a:pPr lvl="1"/>
            <a:r>
              <a:rPr lang="zh-CN" altLang="en-US" dirty="0" smtClean="0"/>
              <a:t>数</a:t>
            </a:r>
            <a:r>
              <a:rPr lang="zh-CN" altLang="en-US" dirty="0"/>
              <a:t>据库要求、国际化要求、法律要求、项目</a:t>
            </a:r>
            <a:r>
              <a:rPr lang="zh-CN" altLang="en-US" dirty="0" smtClean="0"/>
              <a:t>的复用</a:t>
            </a:r>
            <a:r>
              <a:rPr lang="zh-CN" altLang="en-US" dirty="0"/>
              <a:t>目标等</a:t>
            </a:r>
            <a:r>
              <a:rPr lang="zh-CN" altLang="en-US" dirty="0" smtClean="0"/>
              <a:t>。</a:t>
            </a:r>
            <a:endParaRPr lang="en-US" altLang="zh-CN" dirty="0" smtClean="0"/>
          </a:p>
          <a:p>
            <a:r>
              <a:rPr lang="zh-CN" altLang="en-US" dirty="0" smtClean="0"/>
              <a:t>可添</a:t>
            </a:r>
            <a:r>
              <a:rPr lang="zh-CN" altLang="en-US" dirty="0"/>
              <a:t>加与项目相关的任何</a:t>
            </a:r>
            <a:r>
              <a:rPr lang="zh-CN" altLang="en-US" dirty="0" smtClean="0"/>
              <a:t>新内容</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a:t>附录 </a:t>
            </a:r>
            <a:r>
              <a:rPr lang="en-US" altLang="zh-CN" dirty="0"/>
              <a:t>A: </a:t>
            </a:r>
            <a:r>
              <a:rPr lang="zh-CN" altLang="en-US" dirty="0"/>
              <a:t>词汇表</a:t>
            </a:r>
            <a:endParaRPr lang="zh-CN" altLang="en-US" dirty="0"/>
          </a:p>
        </p:txBody>
      </p:sp>
      <p:sp>
        <p:nvSpPr>
          <p:cNvPr id="4" name="内容占位符 3"/>
          <p:cNvSpPr>
            <a:spLocks noGrp="1"/>
          </p:cNvSpPr>
          <p:nvPr>
            <p:ph idx="1"/>
          </p:nvPr>
        </p:nvSpPr>
        <p:spPr/>
        <p:txBody>
          <a:bodyPr/>
          <a:lstStyle/>
          <a:p>
            <a:r>
              <a:rPr lang="zh-CN" altLang="en-US" dirty="0" smtClean="0"/>
              <a:t>列出并解释当前项目的所</a:t>
            </a:r>
            <a:r>
              <a:rPr lang="zh-CN" altLang="en-US" dirty="0"/>
              <a:t>有术语，包</a:t>
            </a:r>
            <a:r>
              <a:rPr lang="zh-CN" altLang="en-US" dirty="0" smtClean="0"/>
              <a:t>括：缩</a:t>
            </a:r>
            <a:r>
              <a:rPr lang="zh-CN" altLang="en-US" dirty="0"/>
              <a:t>写</a:t>
            </a:r>
            <a:r>
              <a:rPr lang="zh-CN" altLang="en-US" dirty="0" smtClean="0"/>
              <a:t>词、核心业务概念等</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a:t>附录 </a:t>
            </a:r>
            <a:r>
              <a:rPr lang="en-US" altLang="zh-CN" dirty="0"/>
              <a:t>B: </a:t>
            </a:r>
            <a:r>
              <a:rPr lang="zh-CN" altLang="en-US" dirty="0"/>
              <a:t>分析模型</a:t>
            </a:r>
            <a:endParaRPr lang="zh-CN" altLang="en-US" dirty="0"/>
          </a:p>
        </p:txBody>
      </p:sp>
      <p:sp>
        <p:nvSpPr>
          <p:cNvPr id="4" name="内容占位符 3"/>
          <p:cNvSpPr>
            <a:spLocks noGrp="1"/>
          </p:cNvSpPr>
          <p:nvPr>
            <p:ph idx="1"/>
          </p:nvPr>
        </p:nvSpPr>
        <p:spPr/>
        <p:txBody>
          <a:bodyPr/>
          <a:lstStyle/>
          <a:p>
            <a:r>
              <a:rPr lang="zh-CN" altLang="en-US" dirty="0"/>
              <a:t>可选地</a:t>
            </a:r>
            <a:r>
              <a:rPr lang="zh-CN" altLang="en-US" dirty="0" smtClean="0"/>
              <a:t>，与项目相</a:t>
            </a:r>
            <a:r>
              <a:rPr lang="zh-CN" altLang="en-US" dirty="0"/>
              <a:t>关的分析模</a:t>
            </a:r>
            <a:r>
              <a:rPr lang="zh-CN" altLang="en-US" dirty="0" smtClean="0"/>
              <a:t>型</a:t>
            </a:r>
            <a:endParaRPr lang="en-US" altLang="zh-CN" dirty="0" smtClean="0"/>
          </a:p>
          <a:p>
            <a:r>
              <a:rPr lang="zh-CN" altLang="en-US" dirty="0" smtClean="0"/>
              <a:t>没有叙述在正文中所有模型，均可放在此处，作为参照，</a:t>
            </a:r>
            <a:r>
              <a:rPr lang="zh-CN" altLang="en-US" dirty="0"/>
              <a:t>如数据流图、类图、状</a:t>
            </a:r>
            <a:r>
              <a:rPr lang="zh-CN" altLang="en-US" dirty="0" smtClean="0"/>
              <a:t>态图、顺序图、活动图或</a:t>
            </a:r>
            <a:r>
              <a:rPr lang="en-US" altLang="zh-CN" dirty="0" smtClean="0"/>
              <a:t>ER</a:t>
            </a:r>
            <a:r>
              <a:rPr lang="zh-CN" altLang="en-US" dirty="0" smtClean="0"/>
              <a:t>图等</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a:t>附录 </a:t>
            </a:r>
            <a:r>
              <a:rPr lang="en-US" altLang="zh-CN" dirty="0"/>
              <a:t>C: TBD问题列表</a:t>
            </a:r>
            <a:endParaRPr lang="zh-CN" altLang="en-US" dirty="0"/>
          </a:p>
        </p:txBody>
      </p:sp>
      <p:sp>
        <p:nvSpPr>
          <p:cNvPr id="4" name="内容占位符 3"/>
          <p:cNvSpPr>
            <a:spLocks noGrp="1"/>
          </p:cNvSpPr>
          <p:nvPr>
            <p:ph idx="1"/>
          </p:nvPr>
        </p:nvSpPr>
        <p:spPr/>
        <p:txBody>
          <a:bodyPr/>
          <a:lstStyle/>
          <a:p>
            <a:r>
              <a:rPr lang="en-US" altLang="zh-CN" dirty="0" smtClean="0"/>
              <a:t>TBD </a:t>
            </a:r>
            <a:r>
              <a:rPr lang="zh-CN" altLang="en-US" dirty="0" smtClean="0"/>
              <a:t>：</a:t>
            </a:r>
            <a:r>
              <a:rPr lang="en-US" altLang="zh-CN" dirty="0" smtClean="0"/>
              <a:t>to </a:t>
            </a:r>
            <a:r>
              <a:rPr lang="en-US" altLang="zh-CN" dirty="0"/>
              <a:t>be </a:t>
            </a:r>
            <a:r>
              <a:rPr lang="en-US" altLang="zh-CN" dirty="0" smtClean="0"/>
              <a:t>determined</a:t>
            </a:r>
            <a:r>
              <a:rPr lang="zh-CN" altLang="en-US" dirty="0" smtClean="0"/>
              <a:t>，待确定</a:t>
            </a:r>
            <a:endParaRPr lang="en-US" altLang="zh-CN" dirty="0"/>
          </a:p>
          <a:p>
            <a:r>
              <a:rPr lang="zh-CN" altLang="en-US" dirty="0" smtClean="0"/>
              <a:t>收集 </a:t>
            </a:r>
            <a:r>
              <a:rPr lang="en-US" altLang="zh-CN" dirty="0" smtClean="0"/>
              <a:t>SRS </a:t>
            </a:r>
            <a:r>
              <a:rPr lang="zh-CN" altLang="en-US" dirty="0" smtClean="0"/>
              <a:t>中没解决的问题列表</a:t>
            </a:r>
            <a:endParaRPr lang="en-US" altLang="zh-CN" dirty="0"/>
          </a:p>
          <a:p>
            <a:r>
              <a:rPr lang="zh-CN" altLang="en-US" dirty="0" smtClean="0"/>
              <a:t>项目进展中，跟踪解决至项目结束</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smtClean="0"/>
              <a:t>版本变更记录</a:t>
            </a:r>
            <a:endParaRPr lang="zh-CN" altLang="en-US" dirty="0"/>
          </a:p>
        </p:txBody>
      </p:sp>
      <p:sp>
        <p:nvSpPr>
          <p:cNvPr id="4" name="内容占位符 3"/>
          <p:cNvSpPr>
            <a:spLocks noGrp="1"/>
          </p:cNvSpPr>
          <p:nvPr>
            <p:ph idx="1"/>
          </p:nvPr>
        </p:nvSpPr>
        <p:spPr/>
        <p:txBody>
          <a:bodyPr/>
          <a:lstStyle/>
          <a:p>
            <a:r>
              <a:rPr lang="zh-CN" altLang="en-US" dirty="0" smtClean="0"/>
              <a:t>记录文档书写中的版本变更</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6309" y="1880828"/>
            <a:ext cx="8454381" cy="38936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a:t>1.1 </a:t>
            </a:r>
            <a:r>
              <a:rPr lang="zh-CN" altLang="en-US" dirty="0"/>
              <a:t>目的</a:t>
            </a:r>
            <a:endParaRPr lang="zh-CN" altLang="en-US" dirty="0"/>
          </a:p>
          <a:p>
            <a:r>
              <a:rPr lang="en-US" altLang="zh-CN" dirty="0"/>
              <a:t>1.2 </a:t>
            </a:r>
            <a:r>
              <a:rPr lang="zh-CN" altLang="en-US" dirty="0"/>
              <a:t>文档约定</a:t>
            </a:r>
            <a:endParaRPr lang="zh-CN" altLang="en-US" dirty="0"/>
          </a:p>
          <a:p>
            <a:r>
              <a:rPr lang="en-US" altLang="zh-CN" dirty="0"/>
              <a:t>1.3 </a:t>
            </a:r>
            <a:r>
              <a:rPr lang="zh-CN" altLang="en-US" dirty="0"/>
              <a:t>适用人群与阅读建议</a:t>
            </a:r>
            <a:endParaRPr lang="zh-CN" altLang="en-US" dirty="0"/>
          </a:p>
          <a:p>
            <a:r>
              <a:rPr lang="en-US" altLang="zh-CN" dirty="0"/>
              <a:t>1.4 </a:t>
            </a:r>
            <a:r>
              <a:rPr lang="zh-CN" altLang="en-US" dirty="0"/>
              <a:t>产品范围</a:t>
            </a:r>
            <a:endParaRPr lang="zh-CN" altLang="en-US" dirty="0"/>
          </a:p>
          <a:p>
            <a:r>
              <a:rPr lang="en-US" altLang="zh-CN" dirty="0"/>
              <a:t>1.5 </a:t>
            </a:r>
            <a:r>
              <a:rPr lang="zh-CN" altLang="en-US" dirty="0"/>
              <a:t>参考文献</a:t>
            </a:r>
            <a:endParaRPr lang="zh-CN" altLang="en-US" dirty="0"/>
          </a:p>
        </p:txBody>
      </p:sp>
      <p:sp>
        <p:nvSpPr>
          <p:cNvPr id="4" name="内容占位符 3"/>
          <p:cNvSpPr>
            <a:spLocks noGrp="1"/>
          </p:cNvSpPr>
          <p:nvPr>
            <p:ph sz="half" idx="2"/>
          </p:nvPr>
        </p:nvSpPr>
        <p:spPr>
          <a:xfrm>
            <a:off x="4351412" y="1066800"/>
            <a:ext cx="5421238" cy="5181600"/>
          </a:xfrm>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b="1" dirty="0">
                <a:solidFill>
                  <a:srgbClr val="FF0000"/>
                </a:solidFill>
              </a:rPr>
              <a:t>1.1 </a:t>
            </a:r>
            <a:r>
              <a:rPr lang="zh-CN" altLang="en-US" b="1" dirty="0">
                <a:solidFill>
                  <a:srgbClr val="FF0000"/>
                </a:solidFill>
              </a:rPr>
              <a:t>目的</a:t>
            </a:r>
            <a:endParaRPr lang="zh-CN" altLang="en-US" b="1" dirty="0">
              <a:solidFill>
                <a:srgbClr val="FF0000"/>
              </a:solidFill>
            </a:endParaRPr>
          </a:p>
          <a:p>
            <a:r>
              <a:rPr lang="en-US" altLang="zh-CN" dirty="0"/>
              <a:t>1.2 </a:t>
            </a:r>
            <a:r>
              <a:rPr lang="zh-CN" altLang="en-US" dirty="0"/>
              <a:t>文档约定</a:t>
            </a:r>
            <a:endParaRPr lang="zh-CN" altLang="en-US" dirty="0"/>
          </a:p>
          <a:p>
            <a:r>
              <a:rPr lang="en-US" altLang="zh-CN" dirty="0"/>
              <a:t>1.3 </a:t>
            </a:r>
            <a:r>
              <a:rPr lang="zh-CN" altLang="en-US" dirty="0"/>
              <a:t>适用人群与阅读建议</a:t>
            </a:r>
            <a:endParaRPr lang="zh-CN" altLang="en-US" dirty="0"/>
          </a:p>
          <a:p>
            <a:r>
              <a:rPr lang="en-US" altLang="zh-CN" dirty="0"/>
              <a:t>1.4 </a:t>
            </a:r>
            <a:r>
              <a:rPr lang="zh-CN" altLang="en-US" dirty="0"/>
              <a:t>产品范围</a:t>
            </a:r>
            <a:endParaRPr lang="zh-CN" altLang="en-US" dirty="0"/>
          </a:p>
          <a:p>
            <a:r>
              <a:rPr lang="en-US" altLang="zh-CN" dirty="0"/>
              <a:t>1.5 </a:t>
            </a:r>
            <a:r>
              <a:rPr lang="zh-CN" altLang="en-US" dirty="0"/>
              <a:t>参考文献</a:t>
            </a:r>
            <a:endParaRPr lang="zh-CN" altLang="en-US" dirty="0"/>
          </a:p>
        </p:txBody>
      </p:sp>
      <p:sp>
        <p:nvSpPr>
          <p:cNvPr id="4" name="内容占位符 3"/>
          <p:cNvSpPr>
            <a:spLocks noGrp="1"/>
          </p:cNvSpPr>
          <p:nvPr>
            <p:ph sz="half" idx="2"/>
          </p:nvPr>
        </p:nvSpPr>
        <p:spPr>
          <a:xfrm>
            <a:off x="4351412" y="1066800"/>
            <a:ext cx="5421238" cy="2686236"/>
          </a:xfrm>
          <a:ln>
            <a:solidFill>
              <a:schemeClr val="tx1">
                <a:lumMod val="50000"/>
              </a:schemeClr>
            </a:solidFill>
          </a:ln>
        </p:spPr>
        <p:txBody>
          <a:bodyPr/>
          <a:lstStyle/>
          <a:p>
            <a:r>
              <a:rPr lang="zh-CN" altLang="en-US" dirty="0" smtClean="0"/>
              <a:t>描述文档规定的软件产品，</a:t>
            </a:r>
            <a:r>
              <a:rPr lang="zh-CN" altLang="en-US" dirty="0"/>
              <a:t>包括</a:t>
            </a:r>
            <a:r>
              <a:rPr lang="zh-CN" altLang="en-US" b="1" dirty="0">
                <a:solidFill>
                  <a:srgbClr val="FF0000"/>
                </a:solidFill>
              </a:rPr>
              <a:t>版本号</a:t>
            </a:r>
            <a:r>
              <a:rPr lang="zh-CN" altLang="en-US" dirty="0"/>
              <a:t>或</a:t>
            </a:r>
            <a:r>
              <a:rPr lang="zh-CN" altLang="en-US" b="1" dirty="0">
                <a:solidFill>
                  <a:srgbClr val="FF0000"/>
                </a:solidFill>
              </a:rPr>
              <a:t>发布</a:t>
            </a:r>
            <a:r>
              <a:rPr lang="zh-CN" altLang="en-US" b="1" dirty="0" smtClean="0">
                <a:solidFill>
                  <a:srgbClr val="FF0000"/>
                </a:solidFill>
              </a:rPr>
              <a:t>号</a:t>
            </a:r>
            <a:r>
              <a:rPr lang="zh-CN" altLang="en-US" dirty="0" smtClean="0"/>
              <a:t>等。</a:t>
            </a:r>
            <a:endParaRPr lang="en-US" altLang="zh-CN" dirty="0" smtClean="0"/>
          </a:p>
          <a:p>
            <a:r>
              <a:rPr lang="zh-CN" altLang="en-US" dirty="0" smtClean="0"/>
              <a:t>描述 </a:t>
            </a:r>
            <a:r>
              <a:rPr lang="en-US" altLang="zh-CN" dirty="0" smtClean="0"/>
              <a:t>SRS</a:t>
            </a:r>
            <a:r>
              <a:rPr lang="zh-CN" altLang="en-US" dirty="0" smtClean="0"/>
              <a:t>（</a:t>
            </a:r>
            <a:r>
              <a:rPr lang="en-US" altLang="zh-CN" dirty="0"/>
              <a:t>Software Requirements Specification</a:t>
            </a:r>
            <a:r>
              <a:rPr lang="zh-CN" altLang="en-US" dirty="0" smtClean="0"/>
              <a:t>）所</a:t>
            </a:r>
            <a:r>
              <a:rPr lang="zh-CN" altLang="en-US" dirty="0"/>
              <a:t>涵盖的产品范</a:t>
            </a:r>
            <a:r>
              <a:rPr lang="zh-CN" altLang="en-US" dirty="0" smtClean="0"/>
              <a:t>围</a:t>
            </a:r>
            <a:endParaRPr lang="en-US" altLang="zh-CN" dirty="0" smtClean="0"/>
          </a:p>
          <a:p>
            <a:r>
              <a:rPr lang="zh-CN" altLang="en-US" dirty="0" smtClean="0"/>
              <a:t>注意：一个 </a:t>
            </a:r>
            <a:r>
              <a:rPr lang="en-US" altLang="zh-CN" dirty="0" smtClean="0"/>
              <a:t>SRS </a:t>
            </a:r>
            <a:r>
              <a:rPr lang="zh-CN" altLang="en-US" dirty="0" smtClean="0"/>
              <a:t>可以仅</a:t>
            </a:r>
            <a:r>
              <a:rPr lang="zh-CN" altLang="en-US" dirty="0"/>
              <a:t>描述系统的一部分或单个子系</a:t>
            </a:r>
            <a:r>
              <a:rPr lang="zh-CN" altLang="en-US" dirty="0" smtClean="0"/>
              <a:t>统</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a:t>1.1 </a:t>
            </a:r>
            <a:r>
              <a:rPr lang="zh-CN" altLang="en-US" dirty="0"/>
              <a:t>目的</a:t>
            </a:r>
            <a:endParaRPr lang="zh-CN" altLang="en-US" dirty="0"/>
          </a:p>
          <a:p>
            <a:r>
              <a:rPr lang="en-US" altLang="zh-CN" b="1" dirty="0">
                <a:solidFill>
                  <a:srgbClr val="FF0000"/>
                </a:solidFill>
              </a:rPr>
              <a:t>1.2 </a:t>
            </a:r>
            <a:r>
              <a:rPr lang="zh-CN" altLang="en-US" b="1" dirty="0">
                <a:solidFill>
                  <a:srgbClr val="FF0000"/>
                </a:solidFill>
              </a:rPr>
              <a:t>文档约定</a:t>
            </a:r>
            <a:endParaRPr lang="zh-CN" altLang="en-US" b="1" dirty="0">
              <a:solidFill>
                <a:srgbClr val="FF0000"/>
              </a:solidFill>
            </a:endParaRPr>
          </a:p>
          <a:p>
            <a:r>
              <a:rPr lang="en-US" altLang="zh-CN" dirty="0"/>
              <a:t>1.3 </a:t>
            </a:r>
            <a:r>
              <a:rPr lang="zh-CN" altLang="en-US" dirty="0"/>
              <a:t>适用人群与阅读建议</a:t>
            </a:r>
            <a:endParaRPr lang="zh-CN" altLang="en-US" dirty="0"/>
          </a:p>
          <a:p>
            <a:r>
              <a:rPr lang="en-US" altLang="zh-CN" dirty="0"/>
              <a:t>1.4 </a:t>
            </a:r>
            <a:r>
              <a:rPr lang="zh-CN" altLang="en-US" dirty="0"/>
              <a:t>产品范围</a:t>
            </a:r>
            <a:endParaRPr lang="zh-CN" altLang="en-US" dirty="0"/>
          </a:p>
          <a:p>
            <a:r>
              <a:rPr lang="en-US" altLang="zh-CN" dirty="0"/>
              <a:t>1.5 </a:t>
            </a:r>
            <a:r>
              <a:rPr lang="zh-CN" altLang="en-US" dirty="0"/>
              <a:t>参考文献</a:t>
            </a:r>
            <a:endParaRPr lang="zh-CN" altLang="en-US" dirty="0"/>
          </a:p>
        </p:txBody>
      </p:sp>
      <p:sp>
        <p:nvSpPr>
          <p:cNvPr id="4" name="内容占位符 3"/>
          <p:cNvSpPr>
            <a:spLocks noGrp="1"/>
          </p:cNvSpPr>
          <p:nvPr>
            <p:ph sz="half" idx="2"/>
          </p:nvPr>
        </p:nvSpPr>
        <p:spPr>
          <a:xfrm>
            <a:off x="4370450" y="1066800"/>
            <a:ext cx="5421238" cy="3190292"/>
          </a:xfrm>
          <a:ln>
            <a:solidFill>
              <a:schemeClr val="tx1">
                <a:lumMod val="50000"/>
              </a:schemeClr>
            </a:solidFill>
          </a:ln>
        </p:spPr>
        <p:txBody>
          <a:bodyPr/>
          <a:lstStyle/>
          <a:p>
            <a:r>
              <a:rPr lang="zh-CN" altLang="en-US" dirty="0"/>
              <a:t>描</a:t>
            </a:r>
            <a:r>
              <a:rPr lang="zh-CN" altLang="en-US" dirty="0" smtClean="0"/>
              <a:t>述编写 </a:t>
            </a:r>
            <a:r>
              <a:rPr lang="en-US" altLang="zh-CN" dirty="0" smtClean="0"/>
              <a:t>SRS </a:t>
            </a:r>
            <a:r>
              <a:rPr lang="zh-CN" altLang="en-US" dirty="0" smtClean="0"/>
              <a:t>时所遵守的标</a:t>
            </a:r>
            <a:r>
              <a:rPr lang="zh-CN" altLang="en-US" dirty="0"/>
              <a:t>准或排版惯</a:t>
            </a:r>
            <a:r>
              <a:rPr lang="zh-CN" altLang="en-US" dirty="0" smtClean="0"/>
              <a:t>例，如突</a:t>
            </a:r>
            <a:r>
              <a:rPr lang="zh-CN" altLang="en-US" dirty="0"/>
              <a:t>出显示具有特殊意义的字</a:t>
            </a:r>
            <a:r>
              <a:rPr lang="zh-CN" altLang="en-US" dirty="0" smtClean="0"/>
              <a:t>体等</a:t>
            </a:r>
            <a:endParaRPr lang="en-US" altLang="zh-CN" dirty="0" smtClean="0"/>
          </a:p>
          <a:p>
            <a:r>
              <a:rPr lang="zh-CN" altLang="en-US" dirty="0" smtClean="0"/>
              <a:t>如：较高抽象级的需求细化为需求细节</a:t>
            </a:r>
            <a:r>
              <a:rPr lang="zh-CN" altLang="en-US" dirty="0"/>
              <a:t>时，高抽象</a:t>
            </a:r>
            <a:r>
              <a:rPr lang="zh-CN" altLang="en-US" dirty="0" smtClean="0"/>
              <a:t>级的优</a:t>
            </a:r>
            <a:r>
              <a:rPr lang="zh-CN" altLang="en-US" dirty="0"/>
              <a:t>先级</a:t>
            </a:r>
            <a:r>
              <a:rPr lang="zh-CN" altLang="en-US" dirty="0" smtClean="0"/>
              <a:t>是否由</a:t>
            </a:r>
            <a:r>
              <a:rPr lang="zh-CN" altLang="en-US" dirty="0"/>
              <a:t>详细需求继承，或者每个需</a:t>
            </a:r>
            <a:r>
              <a:rPr lang="zh-CN" altLang="en-US" dirty="0" smtClean="0"/>
              <a:t>求陈述是</a:t>
            </a:r>
            <a:r>
              <a:rPr lang="zh-CN" altLang="en-US" dirty="0"/>
              <a:t>否都有自己的优先</a:t>
            </a:r>
            <a:r>
              <a:rPr lang="zh-CN" altLang="en-US" dirty="0" smtClean="0"/>
              <a:t>级</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、引言</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a:t>1.1 </a:t>
            </a:r>
            <a:r>
              <a:rPr lang="zh-CN" altLang="en-US" dirty="0"/>
              <a:t>目的</a:t>
            </a:r>
            <a:endParaRPr lang="zh-CN" altLang="en-US" dirty="0"/>
          </a:p>
          <a:p>
            <a:r>
              <a:rPr lang="en-US" altLang="zh-CN" dirty="0"/>
              <a:t>1.2 </a:t>
            </a:r>
            <a:r>
              <a:rPr lang="zh-CN" altLang="en-US" dirty="0"/>
              <a:t>文档约定</a:t>
            </a:r>
            <a:endParaRPr lang="zh-CN" altLang="en-US" dirty="0"/>
          </a:p>
          <a:p>
            <a:r>
              <a:rPr lang="en-US" altLang="zh-CN" b="1" dirty="0">
                <a:solidFill>
                  <a:srgbClr val="FF0000"/>
                </a:solidFill>
              </a:rPr>
              <a:t>1.3 </a:t>
            </a:r>
            <a:r>
              <a:rPr lang="zh-CN" altLang="en-US" b="1" dirty="0">
                <a:solidFill>
                  <a:srgbClr val="FF0000"/>
                </a:solidFill>
              </a:rPr>
              <a:t>适用人群与阅读建议</a:t>
            </a:r>
            <a:endParaRPr lang="zh-CN" altLang="en-US" b="1" dirty="0">
              <a:solidFill>
                <a:srgbClr val="FF0000"/>
              </a:solidFill>
            </a:endParaRPr>
          </a:p>
          <a:p>
            <a:r>
              <a:rPr lang="en-US" altLang="zh-CN" dirty="0"/>
              <a:t>1.4 </a:t>
            </a:r>
            <a:r>
              <a:rPr lang="zh-CN" altLang="en-US" dirty="0"/>
              <a:t>产品范围</a:t>
            </a:r>
            <a:endParaRPr lang="zh-CN" altLang="en-US" dirty="0"/>
          </a:p>
          <a:p>
            <a:r>
              <a:rPr lang="en-US" altLang="zh-CN" dirty="0"/>
              <a:t>1.5 </a:t>
            </a:r>
            <a:r>
              <a:rPr lang="zh-CN" altLang="en-US" dirty="0"/>
              <a:t>参考文献</a:t>
            </a:r>
            <a:endParaRPr lang="zh-CN" altLang="en-US" dirty="0"/>
          </a:p>
        </p:txBody>
      </p:sp>
      <p:sp>
        <p:nvSpPr>
          <p:cNvPr id="4" name="内容占位符 3"/>
          <p:cNvSpPr>
            <a:spLocks noGrp="1"/>
          </p:cNvSpPr>
          <p:nvPr>
            <p:ph sz="half" idx="2"/>
          </p:nvPr>
        </p:nvSpPr>
        <p:spPr>
          <a:xfrm>
            <a:off x="4423419" y="1066800"/>
            <a:ext cx="5365105" cy="3112348"/>
          </a:xfrm>
          <a:ln>
            <a:solidFill>
              <a:schemeClr val="tx1">
                <a:lumMod val="50000"/>
              </a:schemeClr>
            </a:solidFill>
          </a:ln>
        </p:spPr>
        <p:txBody>
          <a:bodyPr/>
          <a:lstStyle/>
          <a:p>
            <a:r>
              <a:rPr lang="zh-CN" altLang="en-US" dirty="0"/>
              <a:t>描述文档面向的读者类</a:t>
            </a:r>
            <a:r>
              <a:rPr lang="zh-CN" altLang="en-US" dirty="0" smtClean="0"/>
              <a:t>型</a:t>
            </a:r>
            <a:endParaRPr lang="en-US" altLang="zh-CN" dirty="0" smtClean="0"/>
          </a:p>
          <a:p>
            <a:pPr lvl="1"/>
            <a:r>
              <a:rPr lang="zh-CN" altLang="en-US" dirty="0" smtClean="0"/>
              <a:t>如：开</a:t>
            </a:r>
            <a:r>
              <a:rPr lang="zh-CN" altLang="en-US" dirty="0"/>
              <a:t>发人员、项目经理、营销人员、用户、测试人员和文档作</a:t>
            </a:r>
            <a:r>
              <a:rPr lang="zh-CN" altLang="en-US" dirty="0" smtClean="0"/>
              <a:t>者</a:t>
            </a:r>
            <a:endParaRPr lang="en-US" altLang="zh-CN" dirty="0" smtClean="0"/>
          </a:p>
          <a:p>
            <a:r>
              <a:rPr lang="zh-CN" altLang="en-US" dirty="0" smtClean="0"/>
              <a:t>描述 </a:t>
            </a:r>
            <a:r>
              <a:rPr lang="en-US" altLang="zh-CN" dirty="0" smtClean="0"/>
              <a:t>SRS </a:t>
            </a:r>
            <a:r>
              <a:rPr lang="zh-CN" altLang="en-US" dirty="0" smtClean="0"/>
              <a:t>的内容与组织</a:t>
            </a:r>
            <a:endParaRPr lang="en-US" altLang="zh-CN" dirty="0" smtClean="0"/>
          </a:p>
          <a:p>
            <a:r>
              <a:rPr lang="zh-CN" altLang="en-US" dirty="0" smtClean="0"/>
              <a:t>为每类读者建议提供建议的阅读顺序与重点</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zcxMjk2ODMwNTJmNjRjMGIwNmMzYjNhOTdjMGY1NmQifQ=="/>
</p:tagLst>
</file>

<file path=ppt/theme/theme1.xml><?xml version="1.0" encoding="utf-8"?>
<a:theme xmlns:a="http://schemas.openxmlformats.org/drawingml/2006/main" name="Edge">
  <a:themeElements>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fontScheme name="Edg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5579</Words>
  <Application>WPS 演示</Application>
  <PresentationFormat>35 毫米幻灯片</PresentationFormat>
  <Paragraphs>603</Paragraphs>
  <Slides>43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宋体</vt:lpstr>
      <vt:lpstr>Wingdings</vt:lpstr>
      <vt:lpstr>楷体_GB2312</vt:lpstr>
      <vt:lpstr>新宋体</vt:lpstr>
      <vt:lpstr>Garamond</vt:lpstr>
      <vt:lpstr>微软雅黑</vt:lpstr>
      <vt:lpstr>Arial Unicode MS</vt:lpstr>
      <vt:lpstr>黑体</vt:lpstr>
      <vt:lpstr>Cambria Math</vt:lpstr>
      <vt:lpstr>Edge</vt:lpstr>
      <vt:lpstr>实验 1 — 需求分析说明书                 的设计和撰写</vt:lpstr>
      <vt:lpstr>大纲</vt:lpstr>
      <vt:lpstr>实验文档的格式说明</vt:lpstr>
      <vt:lpstr>封面</vt:lpstr>
      <vt:lpstr>版本变更记录</vt:lpstr>
      <vt:lpstr>1、引言</vt:lpstr>
      <vt:lpstr>1、引言</vt:lpstr>
      <vt:lpstr>1、引言</vt:lpstr>
      <vt:lpstr>1、引言</vt:lpstr>
      <vt:lpstr>1、引言</vt:lpstr>
      <vt:lpstr>1、引言</vt:lpstr>
      <vt:lpstr>2、总体描述</vt:lpstr>
      <vt:lpstr>2、总体描述</vt:lpstr>
      <vt:lpstr>2、总体描述</vt:lpstr>
      <vt:lpstr>2、总体描述</vt:lpstr>
      <vt:lpstr>2、总体描述</vt:lpstr>
      <vt:lpstr>2、总体描述</vt:lpstr>
      <vt:lpstr>2、总体描述</vt:lpstr>
      <vt:lpstr>2、总体描述</vt:lpstr>
      <vt:lpstr>2、总体描述</vt:lpstr>
      <vt:lpstr>2、总体描述</vt:lpstr>
      <vt:lpstr>3、外部接口需求</vt:lpstr>
      <vt:lpstr>3、外部接口需求</vt:lpstr>
      <vt:lpstr>3、外部接口需求</vt:lpstr>
      <vt:lpstr>3、外部接口需求</vt:lpstr>
      <vt:lpstr>3、外部接口需求</vt:lpstr>
      <vt:lpstr>3、外部接口需求</vt:lpstr>
      <vt:lpstr>3、外部接口需求</vt:lpstr>
      <vt:lpstr>4、系统特性</vt:lpstr>
      <vt:lpstr>4、系统特性</vt:lpstr>
      <vt:lpstr>4、系统特性</vt:lpstr>
      <vt:lpstr>4、系统特性</vt:lpstr>
      <vt:lpstr>4、系统特性</vt:lpstr>
      <vt:lpstr>5、其他非功能性需求</vt:lpstr>
      <vt:lpstr>5、其他非功能性需求</vt:lpstr>
      <vt:lpstr>5、其他非功能性需求</vt:lpstr>
      <vt:lpstr>5、其他非功能性需求</vt:lpstr>
      <vt:lpstr>5、其他非功能性需求</vt:lpstr>
      <vt:lpstr>5、其他非功能性需求</vt:lpstr>
      <vt:lpstr>6、其他需求</vt:lpstr>
      <vt:lpstr>附录 A: 词汇表</vt:lpstr>
      <vt:lpstr>附录 B: 分析模型</vt:lpstr>
      <vt:lpstr>附录 C: TBD问题列表</vt:lpstr>
    </vt:vector>
  </TitlesOfParts>
  <Company>NUPT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Modeling Language</dc:title>
  <dc:creator>Chuandong Wang</dc:creator>
  <cp:lastModifiedBy>郑尚东</cp:lastModifiedBy>
  <cp:revision>3485</cp:revision>
  <dcterms:created xsi:type="dcterms:W3CDTF">2004-06-21T03:23:00Z</dcterms:created>
  <dcterms:modified xsi:type="dcterms:W3CDTF">2024-11-24T14:21:19Z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5CDB335270D44FAA91D2B7F87114FC91_12</vt:lpwstr>
  </property>
  <property fmtid="{D5CDD505-2E9C-101B-9397-08002B2CF9AE}" pid="3" name="KSOProductBuildVer">
    <vt:lpwstr>2052-12.1.0.16250</vt:lpwstr>
  </property>
</Properties>
</file>