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350" r:id="rId3"/>
    <p:sldId id="640" r:id="rId5"/>
    <p:sldId id="641" r:id="rId6"/>
    <p:sldId id="642" r:id="rId7"/>
    <p:sldId id="646" r:id="rId8"/>
    <p:sldId id="654" r:id="rId9"/>
    <p:sldId id="657" r:id="rId10"/>
  </p:sldIdLst>
  <p:sldSz cx="12192000" cy="6858000"/>
  <p:notesSz cx="7102475" cy="10234295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FFFF00"/>
    <a:srgbClr val="FF0000"/>
    <a:srgbClr val="000000"/>
    <a:srgbClr val="1966B3"/>
    <a:srgbClr val="FF3300"/>
    <a:srgbClr val="C1D1D3"/>
    <a:srgbClr val="5AA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15" autoAdjust="0"/>
    <p:restoredTop sz="78214" autoAdjust="0"/>
  </p:normalViewPr>
  <p:slideViewPr>
    <p:cSldViewPr>
      <p:cViewPr varScale="1">
        <p:scale>
          <a:sx n="77" d="100"/>
          <a:sy n="77" d="100"/>
        </p:scale>
        <p:origin x="1085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328"/>
    </p:cViewPr>
  </p:sorterViewPr>
  <p:notesViewPr>
    <p:cSldViewPr>
      <p:cViewPr varScale="1">
        <p:scale>
          <a:sx n="82" d="100"/>
          <a:sy n="82" d="100"/>
        </p:scale>
        <p:origin x="3804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pPr>
              <a:defRPr/>
            </a:pPr>
            <a:fld id="{5ACB24BB-07AD-429A-A2E2-1D4803ABA524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>
            <a:normAutofit/>
          </a:bodyPr>
          <a:lstStyle/>
          <a:p>
            <a:pPr lv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pPr>
              <a:defRPr/>
            </a:pPr>
            <a:fld id="{0486AD57-67ED-4140-9F70-67C055736CF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3355" indent="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58775" indent="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5305" indent="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0725" indent="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CFF9F2-DB19-4179-A2B7-445BE226052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31"/>
          <p:cNvGrpSpPr/>
          <p:nvPr userDrawn="1"/>
        </p:nvGrpSpPr>
        <p:grpSpPr bwMode="auto">
          <a:xfrm rot="421294">
            <a:off x="1295401" y="692150"/>
            <a:ext cx="2495551" cy="1944688"/>
            <a:chOff x="521" y="482"/>
            <a:chExt cx="1134" cy="1142"/>
          </a:xfrm>
        </p:grpSpPr>
        <p:sp>
          <p:nvSpPr>
            <p:cNvPr id="62" name="Oval 32"/>
            <p:cNvSpPr>
              <a:spLocks noChangeArrowheads="1"/>
            </p:cNvSpPr>
            <p:nvPr userDrawn="1"/>
          </p:nvSpPr>
          <p:spPr bwMode="gray">
            <a:xfrm rot="-128649">
              <a:off x="851" y="811"/>
              <a:ext cx="479" cy="494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63" name="Group 33"/>
            <p:cNvGrpSpPr/>
            <p:nvPr userDrawn="1"/>
          </p:nvGrpSpPr>
          <p:grpSpPr bwMode="auto">
            <a:xfrm rot="56277">
              <a:off x="1254" y="1219"/>
              <a:ext cx="257" cy="216"/>
              <a:chOff x="3446" y="873"/>
              <a:chExt cx="398" cy="339"/>
            </a:xfrm>
          </p:grpSpPr>
          <p:sp>
            <p:nvSpPr>
              <p:cNvPr id="92" name="Oval 34"/>
              <p:cNvSpPr>
                <a:spLocks noChangeArrowheads="1"/>
              </p:cNvSpPr>
              <p:nvPr/>
            </p:nvSpPr>
            <p:spPr bwMode="gray">
              <a:xfrm>
                <a:off x="3630" y="1019"/>
                <a:ext cx="107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93" name="Oval 35"/>
              <p:cNvSpPr>
                <a:spLocks noChangeArrowheads="1"/>
              </p:cNvSpPr>
              <p:nvPr/>
            </p:nvSpPr>
            <p:spPr bwMode="gray">
              <a:xfrm>
                <a:off x="3752" y="1121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94" name="Oval 36"/>
              <p:cNvSpPr>
                <a:spLocks noChangeArrowheads="1"/>
              </p:cNvSpPr>
              <p:nvPr/>
            </p:nvSpPr>
            <p:spPr bwMode="gray">
              <a:xfrm>
                <a:off x="3446" y="873"/>
                <a:ext cx="180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4" name="Group 37"/>
            <p:cNvGrpSpPr/>
            <p:nvPr userDrawn="1"/>
          </p:nvGrpSpPr>
          <p:grpSpPr bwMode="auto">
            <a:xfrm rot="-2383151">
              <a:off x="1383" y="936"/>
              <a:ext cx="270" cy="221"/>
              <a:chOff x="3446" y="865"/>
              <a:chExt cx="410" cy="344"/>
            </a:xfrm>
          </p:grpSpPr>
          <p:sp>
            <p:nvSpPr>
              <p:cNvPr id="89" name="Oval 38"/>
              <p:cNvSpPr>
                <a:spLocks noChangeArrowheads="1"/>
              </p:cNvSpPr>
              <p:nvPr/>
            </p:nvSpPr>
            <p:spPr bwMode="gray">
              <a:xfrm>
                <a:off x="3637" y="1013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90" name="Oval 39"/>
              <p:cNvSpPr>
                <a:spLocks noChangeArrowheads="1"/>
              </p:cNvSpPr>
              <p:nvPr/>
            </p:nvSpPr>
            <p:spPr bwMode="gray">
              <a:xfrm>
                <a:off x="3765" y="1116"/>
                <a:ext cx="91" cy="9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91" name="Oval 40"/>
              <p:cNvSpPr>
                <a:spLocks noChangeArrowheads="1"/>
              </p:cNvSpPr>
              <p:nvPr/>
            </p:nvSpPr>
            <p:spPr bwMode="gray">
              <a:xfrm>
                <a:off x="3446" y="865"/>
                <a:ext cx="184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5" name="Group 41"/>
            <p:cNvGrpSpPr/>
            <p:nvPr userDrawn="1"/>
          </p:nvGrpSpPr>
          <p:grpSpPr bwMode="auto">
            <a:xfrm rot="-4925197">
              <a:off x="1300" y="674"/>
              <a:ext cx="251" cy="232"/>
              <a:chOff x="3458" y="869"/>
              <a:chExt cx="400" cy="342"/>
            </a:xfrm>
          </p:grpSpPr>
          <p:sp>
            <p:nvSpPr>
              <p:cNvPr id="86" name="Oval 42"/>
              <p:cNvSpPr>
                <a:spLocks noChangeArrowheads="1"/>
              </p:cNvSpPr>
              <p:nvPr/>
            </p:nvSpPr>
            <p:spPr bwMode="gray">
              <a:xfrm>
                <a:off x="3651" y="1016"/>
                <a:ext cx="105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" name="Oval 43"/>
              <p:cNvSpPr>
                <a:spLocks noChangeArrowheads="1"/>
              </p:cNvSpPr>
              <p:nvPr/>
            </p:nvSpPr>
            <p:spPr bwMode="gray">
              <a:xfrm>
                <a:off x="3771" y="1119"/>
                <a:ext cx="87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8" name="Oval 44"/>
              <p:cNvSpPr>
                <a:spLocks noChangeArrowheads="1"/>
              </p:cNvSpPr>
              <p:nvPr/>
            </p:nvSpPr>
            <p:spPr bwMode="gray">
              <a:xfrm>
                <a:off x="3458" y="869"/>
                <a:ext cx="179" cy="18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6" name="Group 45"/>
            <p:cNvGrpSpPr/>
            <p:nvPr userDrawn="1"/>
          </p:nvGrpSpPr>
          <p:grpSpPr bwMode="auto">
            <a:xfrm rot="3149186">
              <a:off x="977" y="1409"/>
              <a:ext cx="262" cy="229"/>
              <a:chOff x="3437" y="881"/>
              <a:chExt cx="405" cy="336"/>
            </a:xfrm>
          </p:grpSpPr>
          <p:sp>
            <p:nvSpPr>
              <p:cNvPr id="83" name="Oval 46"/>
              <p:cNvSpPr>
                <a:spLocks noChangeArrowheads="1"/>
              </p:cNvSpPr>
              <p:nvPr/>
            </p:nvSpPr>
            <p:spPr bwMode="gray">
              <a:xfrm>
                <a:off x="3624" y="1025"/>
                <a:ext cx="110" cy="1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4" name="Oval 47"/>
              <p:cNvSpPr>
                <a:spLocks noChangeArrowheads="1"/>
              </p:cNvSpPr>
              <p:nvPr/>
            </p:nvSpPr>
            <p:spPr bwMode="gray">
              <a:xfrm>
                <a:off x="3751" y="1125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5" name="Oval 48"/>
              <p:cNvSpPr>
                <a:spLocks noChangeArrowheads="1"/>
              </p:cNvSpPr>
              <p:nvPr/>
            </p:nvSpPr>
            <p:spPr bwMode="gray">
              <a:xfrm>
                <a:off x="3437" y="881"/>
                <a:ext cx="184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7" name="Group 49"/>
            <p:cNvGrpSpPr/>
            <p:nvPr userDrawn="1"/>
          </p:nvGrpSpPr>
          <p:grpSpPr bwMode="auto">
            <a:xfrm rot="-7676986">
              <a:off x="933" y="435"/>
              <a:ext cx="266" cy="232"/>
              <a:chOff x="3466" y="873"/>
              <a:chExt cx="407" cy="343"/>
            </a:xfrm>
          </p:grpSpPr>
          <p:sp>
            <p:nvSpPr>
              <p:cNvPr id="80" name="Oval 50"/>
              <p:cNvSpPr>
                <a:spLocks noChangeArrowheads="1"/>
              </p:cNvSpPr>
              <p:nvPr/>
            </p:nvSpPr>
            <p:spPr bwMode="gray">
              <a:xfrm>
                <a:off x="3654" y="1024"/>
                <a:ext cx="110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1" name="Oval 51"/>
              <p:cNvSpPr>
                <a:spLocks noChangeArrowheads="1"/>
              </p:cNvSpPr>
              <p:nvPr/>
            </p:nvSpPr>
            <p:spPr bwMode="gray">
              <a:xfrm>
                <a:off x="3776" y="1125"/>
                <a:ext cx="97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" name="Oval 52"/>
              <p:cNvSpPr>
                <a:spLocks noChangeArrowheads="1"/>
              </p:cNvSpPr>
              <p:nvPr/>
            </p:nvSpPr>
            <p:spPr bwMode="gray">
              <a:xfrm>
                <a:off x="3466" y="873"/>
                <a:ext cx="181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8" name="Group 53"/>
            <p:cNvGrpSpPr/>
            <p:nvPr userDrawn="1"/>
          </p:nvGrpSpPr>
          <p:grpSpPr bwMode="auto">
            <a:xfrm rot="-10348150">
              <a:off x="654" y="647"/>
              <a:ext cx="260" cy="221"/>
              <a:chOff x="3467" y="887"/>
              <a:chExt cx="398" cy="347"/>
            </a:xfrm>
          </p:grpSpPr>
          <p:sp>
            <p:nvSpPr>
              <p:cNvPr id="77" name="Oval 54"/>
              <p:cNvSpPr>
                <a:spLocks noChangeArrowheads="1"/>
              </p:cNvSpPr>
              <p:nvPr/>
            </p:nvSpPr>
            <p:spPr bwMode="gray">
              <a:xfrm>
                <a:off x="3655" y="1044"/>
                <a:ext cx="109" cy="12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78" name="Oval 55"/>
              <p:cNvSpPr>
                <a:spLocks noChangeArrowheads="1"/>
              </p:cNvSpPr>
              <p:nvPr/>
            </p:nvSpPr>
            <p:spPr bwMode="gray">
              <a:xfrm>
                <a:off x="3776" y="1145"/>
                <a:ext cx="89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79" name="Oval 56"/>
              <p:cNvSpPr>
                <a:spLocks noChangeArrowheads="1"/>
              </p:cNvSpPr>
              <p:nvPr/>
            </p:nvSpPr>
            <p:spPr bwMode="gray">
              <a:xfrm>
                <a:off x="3467" y="887"/>
                <a:ext cx="182" cy="1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9" name="Group 57"/>
            <p:cNvGrpSpPr/>
            <p:nvPr userDrawn="1"/>
          </p:nvGrpSpPr>
          <p:grpSpPr bwMode="auto">
            <a:xfrm rot="8606759">
              <a:off x="513" y="989"/>
              <a:ext cx="262" cy="210"/>
              <a:chOff x="3457" y="893"/>
              <a:chExt cx="396" cy="335"/>
            </a:xfrm>
          </p:grpSpPr>
          <p:sp>
            <p:nvSpPr>
              <p:cNvPr id="74" name="Oval 58"/>
              <p:cNvSpPr>
                <a:spLocks noChangeArrowheads="1"/>
              </p:cNvSpPr>
              <p:nvPr/>
            </p:nvSpPr>
            <p:spPr bwMode="gray">
              <a:xfrm>
                <a:off x="3640" y="1040"/>
                <a:ext cx="109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75" name="Oval 59"/>
              <p:cNvSpPr>
                <a:spLocks noChangeArrowheads="1"/>
              </p:cNvSpPr>
              <p:nvPr/>
            </p:nvSpPr>
            <p:spPr bwMode="gray">
              <a:xfrm>
                <a:off x="3763" y="1140"/>
                <a:ext cx="90" cy="8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76" name="Oval 60"/>
              <p:cNvSpPr>
                <a:spLocks noChangeArrowheads="1"/>
              </p:cNvSpPr>
              <p:nvPr/>
            </p:nvSpPr>
            <p:spPr bwMode="gray">
              <a:xfrm>
                <a:off x="3457" y="893"/>
                <a:ext cx="182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0" name="Group 61"/>
            <p:cNvGrpSpPr/>
            <p:nvPr userDrawn="1"/>
          </p:nvGrpSpPr>
          <p:grpSpPr bwMode="auto">
            <a:xfrm rot="6279754">
              <a:off x="631" y="1285"/>
              <a:ext cx="264" cy="231"/>
              <a:chOff x="3444" y="890"/>
              <a:chExt cx="407" cy="347"/>
            </a:xfrm>
          </p:grpSpPr>
          <p:sp>
            <p:nvSpPr>
              <p:cNvPr id="71" name="Oval 62"/>
              <p:cNvSpPr>
                <a:spLocks noChangeArrowheads="1"/>
              </p:cNvSpPr>
              <p:nvPr/>
            </p:nvSpPr>
            <p:spPr bwMode="gray">
              <a:xfrm>
                <a:off x="3635" y="1037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72" name="Oval 63"/>
              <p:cNvSpPr>
                <a:spLocks noChangeArrowheads="1"/>
              </p:cNvSpPr>
              <p:nvPr/>
            </p:nvSpPr>
            <p:spPr bwMode="gray">
              <a:xfrm>
                <a:off x="3759" y="1146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73" name="Oval 64"/>
              <p:cNvSpPr>
                <a:spLocks noChangeArrowheads="1"/>
              </p:cNvSpPr>
              <p:nvPr/>
            </p:nvSpPr>
            <p:spPr bwMode="gray">
              <a:xfrm>
                <a:off x="3444" y="890"/>
                <a:ext cx="182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9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93684" y="2057401"/>
            <a:ext cx="7721600" cy="16986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zh-CN"/>
              <a:t>Click to edit Master </a:t>
            </a:r>
            <a:br>
              <a:rPr lang="en-US" altLang="zh-CN"/>
            </a:br>
            <a:r>
              <a:rPr lang="en-US" altLang="zh-CN"/>
              <a:t>title style</a:t>
            </a:r>
            <a:endParaRPr lang="en-US" altLang="zh-CN"/>
          </a:p>
        </p:txBody>
      </p:sp>
      <p:sp>
        <p:nvSpPr>
          <p:cNvPr id="9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93684" y="3977582"/>
            <a:ext cx="7721600" cy="4572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1"/>
            </a:lvl1pPr>
          </a:lstStyle>
          <a:p>
            <a:r>
              <a:rPr lang="en-US" altLang="zh-CN" dirty="0"/>
              <a:t>chdwang@njupt.edu.cn</a:t>
            </a:r>
            <a:endParaRPr lang="en-US" altLang="zh-CN" dirty="0"/>
          </a:p>
        </p:txBody>
      </p:sp>
      <p:cxnSp>
        <p:nvCxnSpPr>
          <p:cNvPr id="97" name="直接连接符 96"/>
          <p:cNvCxnSpPr/>
          <p:nvPr userDrawn="1"/>
        </p:nvCxnSpPr>
        <p:spPr>
          <a:xfrm>
            <a:off x="-21373" y="3783875"/>
            <a:ext cx="12213373" cy="0"/>
          </a:xfrm>
          <a:prstGeom prst="line">
            <a:avLst/>
          </a:prstGeom>
          <a:ln w="539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 userDrawn="1"/>
        </p:nvCxnSpPr>
        <p:spPr>
          <a:xfrm flipH="1" flipV="1">
            <a:off x="8965807" y="0"/>
            <a:ext cx="14068" cy="6858000"/>
          </a:xfrm>
          <a:prstGeom prst="line">
            <a:avLst/>
          </a:prstGeom>
          <a:ln w="539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90534" y="4145565"/>
            <a:ext cx="2014259" cy="21924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0" y="122238"/>
            <a:ext cx="10372636" cy="56356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838200"/>
            <a:ext cx="11083836" cy="57911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799" y="122238"/>
            <a:ext cx="10372636" cy="563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838" y="874714"/>
            <a:ext cx="5374218" cy="575468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99056" y="874714"/>
            <a:ext cx="5694379" cy="575468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799" y="122238"/>
            <a:ext cx="10372636" cy="563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838" y="874714"/>
            <a:ext cx="3626965" cy="575468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4345654" y="874712"/>
            <a:ext cx="3626965" cy="575468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1"/>
          </p:nvPr>
        </p:nvSpPr>
        <p:spPr>
          <a:xfrm>
            <a:off x="8066470" y="874712"/>
            <a:ext cx="3626965" cy="575468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320800" y="122238"/>
            <a:ext cx="10372636" cy="56356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7313" y="761999"/>
            <a:ext cx="11074396" cy="58673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6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320799" y="122238"/>
            <a:ext cx="10380909" cy="563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68" name="Rectangle 68"/>
          <p:cNvSpPr>
            <a:spLocks noChangeArrowheads="1"/>
          </p:cNvSpPr>
          <p:nvPr userDrawn="1"/>
        </p:nvSpPr>
        <p:spPr bwMode="gray">
          <a:xfrm rot="5400000" flipV="1">
            <a:off x="-613780" y="1913192"/>
            <a:ext cx="2411235" cy="60959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69" name="Rectangle 68"/>
          <p:cNvSpPr>
            <a:spLocks noChangeArrowheads="1"/>
          </p:cNvSpPr>
          <p:nvPr userDrawn="1"/>
        </p:nvSpPr>
        <p:spPr bwMode="gray">
          <a:xfrm>
            <a:off x="6667" y="721166"/>
            <a:ext cx="10089983" cy="45719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71" name="Rectangle 68"/>
          <p:cNvSpPr>
            <a:spLocks noChangeArrowheads="1"/>
          </p:cNvSpPr>
          <p:nvPr userDrawn="1"/>
        </p:nvSpPr>
        <p:spPr bwMode="gray">
          <a:xfrm flipH="1">
            <a:off x="7010401" y="6654535"/>
            <a:ext cx="5177756" cy="45719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72" name="Rectangle 68"/>
          <p:cNvSpPr>
            <a:spLocks noChangeArrowheads="1"/>
          </p:cNvSpPr>
          <p:nvPr userDrawn="1"/>
        </p:nvSpPr>
        <p:spPr bwMode="gray">
          <a:xfrm rot="16200000">
            <a:off x="10274935" y="5373033"/>
            <a:ext cx="2917594" cy="60959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pic>
        <p:nvPicPr>
          <p:cNvPr id="73" name="图片 72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80800" y="6438534"/>
            <a:ext cx="508000" cy="41946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8791" y="88924"/>
            <a:ext cx="559968" cy="609514"/>
          </a:xfrm>
          <a:prstGeom prst="rect">
            <a:avLst/>
          </a:prstGeom>
        </p:spPr>
      </p:pic>
      <p:sp>
        <p:nvSpPr>
          <p:cNvPr id="13" name="Rectangle 6"/>
          <p:cNvSpPr txBox="1">
            <a:spLocks noChangeArrowheads="1"/>
          </p:cNvSpPr>
          <p:nvPr userDrawn="1"/>
        </p:nvSpPr>
        <p:spPr>
          <a:xfrm>
            <a:off x="11693436" y="6338888"/>
            <a:ext cx="498564" cy="2905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ts val="600"/>
        </a:spcAft>
        <a:buClr>
          <a:schemeClr val="hlink"/>
        </a:buClr>
        <a:buFont typeface="Wingdings" panose="05000000000000000000" pitchFamily="2" charset="2"/>
        <a:buChar char="v"/>
        <a:defRPr sz="2400">
          <a:solidFill>
            <a:schemeClr val="tx2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2"/>
          </a:solidFill>
          <a:latin typeface="+mn-ea"/>
        </a:defRPr>
      </a:lvl2pPr>
      <a:lvl3pPr marL="1143000" indent="-228600" algn="l" rtl="0" eaLnBrk="0" fontAlgn="base" hangingPunct="0">
        <a:spcBef>
          <a:spcPts val="600"/>
        </a:spcBef>
        <a:spcAft>
          <a:spcPts val="600"/>
        </a:spcAft>
        <a:buClr>
          <a:schemeClr val="tx1"/>
        </a:buClr>
        <a:buChar char="•"/>
        <a:defRPr sz="2000">
          <a:solidFill>
            <a:schemeClr val="tx2"/>
          </a:solidFill>
          <a:latin typeface="+mn-ea"/>
        </a:defRPr>
      </a:lvl3pPr>
      <a:lvl4pPr marL="1600200" indent="-228600" algn="l" rtl="0" eaLnBrk="0" fontAlgn="base" hangingPunct="0">
        <a:spcBef>
          <a:spcPts val="600"/>
        </a:spcBef>
        <a:spcAft>
          <a:spcPts val="600"/>
        </a:spcAft>
        <a:buChar char="–"/>
        <a:defRPr sz="2000">
          <a:solidFill>
            <a:schemeClr val="tx2"/>
          </a:solidFill>
          <a:latin typeface="+mn-ea"/>
        </a:defRPr>
      </a:lvl4pPr>
      <a:lvl5pPr marL="2057400" indent="-228600" algn="l" rtl="0" eaLnBrk="0" fontAlgn="base" hangingPunct="0">
        <a:spcBef>
          <a:spcPts val="600"/>
        </a:spcBef>
        <a:spcAft>
          <a:spcPts val="600"/>
        </a:spcAft>
        <a:buChar char="»"/>
        <a:defRPr sz="2000">
          <a:solidFill>
            <a:schemeClr val="tx2"/>
          </a:solidFill>
          <a:latin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zh-CN" altLang="en-US" sz="4800" dirty="0"/>
              <a:t>软件工程</a:t>
            </a:r>
            <a:endParaRPr lang="en-US" altLang="zh-CN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3684" y="3977582"/>
            <a:ext cx="7721600" cy="899218"/>
          </a:xfrm>
        </p:spPr>
        <p:txBody>
          <a:bodyPr>
            <a:normAutofit/>
          </a:bodyPr>
          <a:lstStyle/>
          <a:p>
            <a:r>
              <a:rPr lang="zh-CN" altLang="en-US" dirty="0"/>
              <a:t>教材：本科精编版  第</a:t>
            </a:r>
            <a:r>
              <a:rPr lang="en-US" altLang="zh-CN" dirty="0"/>
              <a:t>9</a:t>
            </a:r>
            <a:r>
              <a:rPr lang="zh-CN" altLang="en-US" dirty="0"/>
              <a:t>版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考试题型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838200"/>
            <a:ext cx="11541036" cy="579119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</a:t>
            </a:r>
            <a:r>
              <a:rPr lang="zh-CN" altLang="en-US" sz="3200" dirty="0"/>
              <a:t>、设计与建模题（</a:t>
            </a:r>
            <a:r>
              <a:rPr lang="en-US" altLang="zh-CN" sz="3200" b="1" dirty="0">
                <a:solidFill>
                  <a:srgbClr val="FF0000"/>
                </a:solidFill>
              </a:rPr>
              <a:t>4</a:t>
            </a:r>
            <a:r>
              <a:rPr lang="zh-CN" altLang="zh-CN" sz="3200" b="1" dirty="0"/>
              <a:t>×</a:t>
            </a:r>
            <a:r>
              <a:rPr lang="en-US" altLang="zh-CN" sz="3200" b="1" dirty="0"/>
              <a:t>10</a:t>
            </a:r>
            <a:r>
              <a:rPr lang="zh-CN" altLang="zh-CN" sz="3200" b="1" dirty="0"/>
              <a:t>＝</a:t>
            </a:r>
            <a:r>
              <a:rPr lang="en-US" altLang="zh-CN" sz="3200" b="1" dirty="0"/>
              <a:t>40 pts.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、分析与计算题（</a:t>
            </a:r>
            <a:r>
              <a:rPr lang="en-US" altLang="zh-CN" sz="3200" b="1" dirty="0">
                <a:solidFill>
                  <a:srgbClr val="FF0000"/>
                </a:solidFill>
              </a:rPr>
              <a:t>2</a:t>
            </a:r>
            <a:r>
              <a:rPr lang="zh-CN" altLang="zh-CN" sz="3200" b="1" dirty="0"/>
              <a:t>×</a:t>
            </a:r>
            <a:r>
              <a:rPr lang="en-US" altLang="zh-CN" sz="3200" b="1" dirty="0"/>
              <a:t>15</a:t>
            </a:r>
            <a:r>
              <a:rPr lang="zh-CN" altLang="zh-CN" sz="3200" b="1" dirty="0"/>
              <a:t>＝</a:t>
            </a:r>
            <a:r>
              <a:rPr lang="en-US" altLang="zh-CN" sz="3200" b="1" dirty="0"/>
              <a:t>30 pts.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en-US" altLang="zh-CN" sz="3200" dirty="0"/>
              <a:t>3</a:t>
            </a:r>
            <a:r>
              <a:rPr lang="zh-CN" altLang="en-US" sz="3200" dirty="0"/>
              <a:t>、综合题           （</a:t>
            </a:r>
            <a:r>
              <a:rPr lang="en-US" altLang="zh-CN" sz="3200" b="1" dirty="0">
                <a:solidFill>
                  <a:srgbClr val="FF0000"/>
                </a:solidFill>
              </a:rPr>
              <a:t>2</a:t>
            </a:r>
            <a:r>
              <a:rPr lang="zh-CN" altLang="zh-CN" sz="3200" b="1" dirty="0"/>
              <a:t>×</a:t>
            </a:r>
            <a:r>
              <a:rPr lang="en-US" altLang="zh-CN" sz="3200" b="1" dirty="0"/>
              <a:t>15</a:t>
            </a:r>
            <a:r>
              <a:rPr lang="zh-CN" altLang="zh-CN" sz="3200" b="1" dirty="0"/>
              <a:t>＝</a:t>
            </a:r>
            <a:r>
              <a:rPr lang="en-US" altLang="zh-CN" sz="3200" b="1" dirty="0"/>
              <a:t>30 pts.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r>
              <a:rPr lang="zh-CN" altLang="en-US" sz="3200" dirty="0"/>
              <a:t>备注：</a:t>
            </a:r>
            <a:endParaRPr lang="en-US" altLang="zh-CN" sz="3200" dirty="0"/>
          </a:p>
          <a:p>
            <a:pPr lvl="1"/>
            <a:r>
              <a:rPr lang="zh-CN" altLang="en-US" sz="3200" dirty="0"/>
              <a:t>答题、画图用</a:t>
            </a:r>
            <a:r>
              <a:rPr lang="zh-CN" altLang="en-US" sz="3200" dirty="0">
                <a:solidFill>
                  <a:srgbClr val="FF0000"/>
                </a:solidFill>
              </a:rPr>
              <a:t>签字笔</a:t>
            </a:r>
            <a:r>
              <a:rPr lang="zh-CN" altLang="en-US" sz="3200" dirty="0"/>
              <a:t>，不允许用铅笔</a:t>
            </a:r>
            <a:endParaRPr lang="en-US" altLang="zh-CN" sz="3200" dirty="0"/>
          </a:p>
          <a:p>
            <a:pPr lvl="1"/>
            <a:r>
              <a:rPr lang="zh-CN" altLang="en-US" sz="3200" dirty="0">
                <a:solidFill>
                  <a:srgbClr val="FF0000"/>
                </a:solidFill>
              </a:rPr>
              <a:t>纸质资料：</a:t>
            </a:r>
            <a:r>
              <a:rPr lang="zh-CN" altLang="en-US" sz="3200" b="1" dirty="0">
                <a:solidFill>
                  <a:srgbClr val="00B050"/>
                </a:solidFill>
              </a:rPr>
              <a:t>教材</a:t>
            </a:r>
            <a:r>
              <a:rPr lang="zh-CN" altLang="en-US" sz="2000" b="1" dirty="0">
                <a:solidFill>
                  <a:srgbClr val="00B050"/>
                </a:solidFill>
              </a:rPr>
              <a:t>（没有教材可以打印一份</a:t>
            </a:r>
            <a:r>
              <a:rPr lang="en-US" altLang="zh-CN" sz="2000" b="1" dirty="0">
                <a:solidFill>
                  <a:srgbClr val="00B050"/>
                </a:solidFill>
              </a:rPr>
              <a:t>PPT</a:t>
            </a:r>
            <a:r>
              <a:rPr lang="zh-CN" altLang="en-US" sz="2000" b="1" dirty="0">
                <a:solidFill>
                  <a:srgbClr val="00B050"/>
                </a:solidFill>
              </a:rPr>
              <a:t>，装订成册</a:t>
            </a:r>
            <a:r>
              <a:rPr lang="en-US" altLang="zh-CN" sz="2000" b="1" dirty="0">
                <a:solidFill>
                  <a:srgbClr val="00B050"/>
                </a:solidFill>
              </a:rPr>
              <a:t>,</a:t>
            </a:r>
            <a:r>
              <a:rPr lang="zh-CN" altLang="en-US" sz="2000" b="1" dirty="0">
                <a:solidFill>
                  <a:srgbClr val="00B050"/>
                </a:solidFill>
              </a:rPr>
              <a:t>教材内不可夹带纸张）</a:t>
            </a:r>
            <a:endParaRPr lang="en-US" altLang="zh-CN" sz="3200" dirty="0"/>
          </a:p>
          <a:p>
            <a:pPr lvl="1"/>
            <a:r>
              <a:rPr lang="zh-CN" altLang="en-US" sz="3200" dirty="0"/>
              <a:t>不允许带任何电子产品，手机关机放书包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7727950" cy="649288"/>
          </a:xfrm>
        </p:spPr>
        <p:txBody>
          <a:bodyPr/>
          <a:lstStyle/>
          <a:p>
            <a:pPr algn="ctr" eaLnBrk="1" hangingPunct="1"/>
            <a:r>
              <a:rPr kumimoji="1" lang="zh-CN" altLang="en-US" sz="4000" dirty="0">
                <a:ea typeface="宋体" panose="02010600030101010101" pitchFamily="2" charset="-122"/>
              </a:rPr>
              <a:t>总评成绩</a:t>
            </a:r>
            <a:endParaRPr kumimoji="1"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7836"/>
            <a:ext cx="11083836" cy="5791199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>
                <a:ea typeface="宋体" panose="02010600030101010101" pitchFamily="2" charset="-122"/>
              </a:rPr>
              <a:t>期末考试（开卷）</a:t>
            </a:r>
            <a:r>
              <a:rPr lang="en-US" altLang="zh-CN" sz="3600" dirty="0">
                <a:ea typeface="宋体" panose="02010600030101010101" pitchFamily="2" charset="-122"/>
              </a:rPr>
              <a:t>: 50%</a:t>
            </a:r>
            <a:endParaRPr lang="en-US" altLang="zh-CN" sz="3600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sz="3600" dirty="0">
                <a:ea typeface="宋体" panose="02010600030101010101" pitchFamily="2" charset="-122"/>
              </a:rPr>
              <a:t>平时成绩：</a:t>
            </a:r>
            <a:r>
              <a:rPr lang="en-US" altLang="zh-CN" sz="3600" dirty="0">
                <a:ea typeface="宋体" panose="02010600030101010101" pitchFamily="2" charset="-122"/>
              </a:rPr>
              <a:t>50%</a:t>
            </a:r>
            <a:endParaRPr lang="en-US" altLang="zh-CN" sz="3600" dirty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3600" dirty="0">
                <a:ea typeface="宋体" panose="02010600030101010101" pitchFamily="2" charset="-122"/>
                <a:cs typeface="+mn-cs"/>
              </a:rPr>
              <a:t>测试 </a:t>
            </a:r>
            <a:r>
              <a:rPr lang="en-US" altLang="zh-CN" sz="3600" dirty="0">
                <a:ea typeface="宋体" panose="02010600030101010101" pitchFamily="2" charset="-122"/>
                <a:cs typeface="+mn-cs"/>
              </a:rPr>
              <a:t>15%</a:t>
            </a:r>
            <a:endParaRPr lang="en-US" altLang="zh-CN" sz="3600" dirty="0">
              <a:ea typeface="宋体" panose="02010600030101010101" pitchFamily="2" charset="-122"/>
              <a:cs typeface="+mn-cs"/>
            </a:endParaRPr>
          </a:p>
          <a:p>
            <a:pPr lvl="1" eaLnBrk="1" hangingPunct="1">
              <a:defRPr/>
            </a:pPr>
            <a:r>
              <a:rPr lang="zh-CN" altLang="en-US" sz="3600" dirty="0">
                <a:ea typeface="宋体" panose="02010600030101010101" pitchFamily="2" charset="-122"/>
              </a:rPr>
              <a:t>实验</a:t>
            </a:r>
            <a:r>
              <a:rPr lang="en-US" altLang="zh-CN" sz="3600" dirty="0">
                <a:ea typeface="宋体" panose="02010600030101010101" pitchFamily="2" charset="-122"/>
              </a:rPr>
              <a:t> </a:t>
            </a:r>
            <a:r>
              <a:rPr lang="en-US" altLang="zh-CN" sz="3600" dirty="0">
                <a:ea typeface="宋体" panose="02010600030101010101" pitchFamily="2" charset="-122"/>
                <a:cs typeface="+mn-cs"/>
              </a:rPr>
              <a:t>20%</a:t>
            </a:r>
            <a:endParaRPr lang="en-US" altLang="zh-CN" sz="3600" dirty="0">
              <a:ea typeface="宋体" panose="02010600030101010101" pitchFamily="2" charset="-122"/>
              <a:cs typeface="+mn-cs"/>
            </a:endParaRPr>
          </a:p>
          <a:p>
            <a:pPr lvl="1" eaLnBrk="1" hangingPunct="1">
              <a:defRPr/>
            </a:pPr>
            <a:r>
              <a:rPr lang="zh-CN" altLang="en-US" sz="3600" dirty="0">
                <a:ea typeface="宋体" panose="02010600030101010101" pitchFamily="2" charset="-122"/>
              </a:rPr>
              <a:t>考勤</a:t>
            </a:r>
            <a:r>
              <a:rPr lang="en-US" altLang="zh-CN" sz="3600" dirty="0">
                <a:ea typeface="宋体" panose="02010600030101010101" pitchFamily="2" charset="-122"/>
              </a:rPr>
              <a:t> </a:t>
            </a:r>
            <a:r>
              <a:rPr lang="en-US" altLang="zh-CN" sz="3600" dirty="0">
                <a:ea typeface="宋体" panose="02010600030101010101" pitchFamily="2" charset="-122"/>
                <a:cs typeface="+mn-cs"/>
              </a:rPr>
              <a:t>15%</a:t>
            </a:r>
            <a:endParaRPr lang="en-US" altLang="zh-CN" sz="3600" dirty="0"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59859" y="0"/>
            <a:ext cx="9144000" cy="649288"/>
          </a:xfrm>
        </p:spPr>
        <p:txBody>
          <a:bodyPr/>
          <a:lstStyle/>
          <a:p>
            <a:pPr algn="ctr" eaLnBrk="1" hangingPunct="1"/>
            <a:r>
              <a:rPr lang="zh-CN" altLang="en-US" b="1" dirty="0">
                <a:ea typeface="宋体" panose="02010600030101010101" pitchFamily="2" charset="-122"/>
              </a:rPr>
              <a:t>第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部分</a:t>
            </a:r>
            <a:r>
              <a:rPr lang="zh-CN" altLang="en-US" b="1" dirty="0">
                <a:ea typeface="宋体" panose="02010600030101010101" pitchFamily="2" charset="-122"/>
              </a:rPr>
              <a:t> 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9859" y="838200"/>
            <a:ext cx="9489141" cy="61722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软件的定义                       </a:t>
            </a:r>
            <a:endParaRPr lang="en-US" altLang="zh-CN" sz="36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软件退化 </a:t>
            </a:r>
            <a:endParaRPr lang="en-US" altLang="zh-CN" sz="36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软件工程             </a:t>
            </a:r>
            <a:endParaRPr lang="en-US" altLang="zh-CN" sz="36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软件过程                                                     </a:t>
            </a:r>
            <a:endParaRPr lang="en-US" altLang="zh-CN" sz="36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常用过程模型的特点      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敏捷概念的理解           </a:t>
            </a:r>
            <a:endParaRPr lang="en-US" altLang="zh-CN" sz="36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敏捷过程基本特征                       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0700" y="22412"/>
            <a:ext cx="9144000" cy="649288"/>
          </a:xfrm>
        </p:spPr>
        <p:txBody>
          <a:bodyPr/>
          <a:lstStyle/>
          <a:p>
            <a:pPr algn="ctr" eaLnBrk="1" hangingPunct="1"/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第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部分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838200"/>
            <a:ext cx="9677400" cy="599738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分析模型的作用和元素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两种需求建模的方法和模型元素     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3200" dirty="0">
                <a:ea typeface="宋体" panose="02010600030101010101" pitchFamily="2" charset="-122"/>
              </a:rPr>
              <a:t>结构化分析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3200" dirty="0">
                <a:ea typeface="宋体" panose="02010600030101010101" pitchFamily="2" charset="-122"/>
              </a:rPr>
              <a:t>面向对象分析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marL="342900" lvl="1" indent="-342900" eaLnBrk="1" hangingPunct="1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3200" dirty="0">
                <a:ea typeface="宋体" panose="02010600030101010101" pitchFamily="2" charset="-122"/>
                <a:cs typeface="+mn-cs"/>
              </a:rPr>
              <a:t> 用例描述、用例图、活动图、泳道图</a:t>
            </a:r>
            <a:endParaRPr lang="en-US" altLang="zh-CN" sz="3200" dirty="0">
              <a:ea typeface="宋体" panose="02010600030101010101" pitchFamily="2" charset="-122"/>
              <a:cs typeface="+mn-cs"/>
            </a:endParaRPr>
          </a:p>
          <a:p>
            <a:pPr marL="342900" lvl="1" indent="-342900" eaLnBrk="1" hangingPunct="1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3200" dirty="0">
                <a:ea typeface="宋体" panose="02010600030101010101" pitchFamily="2" charset="-122"/>
              </a:rPr>
              <a:t>类图                      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marL="342900" lvl="1" indent="-342900" eaLnBrk="1" hangingPunct="1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3200" dirty="0">
                <a:ea typeface="宋体" panose="02010600030101010101" pitchFamily="2" charset="-122"/>
              </a:rPr>
              <a:t>状态图、顺序图             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设计基本概念   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设计模型元素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基本设计原则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9144000" cy="649288"/>
          </a:xfrm>
        </p:spPr>
        <p:txBody>
          <a:bodyPr/>
          <a:lstStyle/>
          <a:p>
            <a:pPr algn="ctr" eaLnBrk="1" hangingPunct="1"/>
            <a:r>
              <a:rPr lang="zh-CN" altLang="en-US" b="1" dirty="0">
                <a:ea typeface="宋体" panose="02010600030101010101" pitchFamily="2" charset="-122"/>
              </a:rPr>
              <a:t>第</a:t>
            </a:r>
            <a:r>
              <a:rPr lang="en-US" altLang="zh-CN" b="1" dirty="0">
                <a:ea typeface="宋体" panose="02010600030101010101" pitchFamily="2" charset="-122"/>
              </a:rPr>
              <a:t>3</a:t>
            </a:r>
            <a:r>
              <a:rPr lang="zh-CN" altLang="en-US" b="1" dirty="0">
                <a:ea typeface="宋体" panose="02010600030101010101" pitchFamily="2" charset="-122"/>
              </a:rPr>
              <a:t>部分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10363200" cy="5562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传统软件的测试策略</a:t>
            </a:r>
            <a:endParaRPr lang="en-US" altLang="zh-CN" sz="36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白盒测试         </a:t>
            </a:r>
            <a:endParaRPr lang="en-US" altLang="zh-CN" sz="36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3600" dirty="0">
                <a:solidFill>
                  <a:schemeClr val="tx1"/>
                </a:solidFill>
                <a:ea typeface="宋体" panose="02010600030101010101" pitchFamily="2" charset="-122"/>
              </a:rPr>
              <a:t>基本路径测试</a:t>
            </a:r>
            <a:endParaRPr lang="en-US" altLang="zh-CN" sz="3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黑盒测试</a:t>
            </a:r>
            <a:r>
              <a:rPr lang="en-US" altLang="zh-CN" sz="3600" dirty="0">
                <a:ea typeface="宋体" panose="02010600030101010101" pitchFamily="2" charset="-122"/>
              </a:rPr>
              <a:t> </a:t>
            </a:r>
            <a:endParaRPr lang="en-US" altLang="zh-CN" sz="36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3600" dirty="0">
                <a:ea typeface="宋体" panose="02010600030101010101" pitchFamily="2" charset="-122"/>
              </a:rPr>
              <a:t> </a:t>
            </a:r>
            <a:r>
              <a:rPr lang="zh-CN" altLang="en-US" sz="3600" dirty="0">
                <a:ea typeface="宋体" panose="02010600030101010101" pitchFamily="2" charset="-122"/>
              </a:rPr>
              <a:t>等价类划分</a:t>
            </a:r>
            <a:endParaRPr lang="en-US" altLang="zh-CN" sz="36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3600" dirty="0">
                <a:ea typeface="宋体" panose="02010600030101010101" pitchFamily="2" charset="-122"/>
              </a:rPr>
              <a:t>边界值分析</a:t>
            </a:r>
            <a:endParaRPr lang="en-US" altLang="zh-CN" sz="36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基线                           </a:t>
            </a:r>
            <a:endParaRPr lang="en-US" altLang="zh-CN" sz="36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变更控制</a:t>
            </a:r>
            <a:endParaRPr lang="en-US" altLang="zh-CN" sz="36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3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88141" y="0"/>
            <a:ext cx="9144000" cy="649288"/>
          </a:xfrm>
        </p:spPr>
        <p:txBody>
          <a:bodyPr/>
          <a:lstStyle/>
          <a:p>
            <a:pPr algn="ctr" eaLnBrk="1" hangingPunct="1"/>
            <a:r>
              <a:rPr lang="zh-CN" altLang="en-US" b="1" dirty="0">
                <a:ea typeface="宋体" panose="02010600030101010101" pitchFamily="2" charset="-122"/>
              </a:rPr>
              <a:t>第</a:t>
            </a:r>
            <a:r>
              <a:rPr lang="en-US" altLang="zh-CN" b="1" dirty="0">
                <a:ea typeface="宋体" panose="02010600030101010101" pitchFamily="2" charset="-122"/>
              </a:rPr>
              <a:t>4</a:t>
            </a:r>
            <a:r>
              <a:rPr lang="zh-CN" altLang="en-US" b="1" dirty="0">
                <a:ea typeface="宋体" panose="02010600030101010101" pitchFamily="2" charset="-122"/>
              </a:rPr>
              <a:t>部分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7741" y="990600"/>
            <a:ext cx="8534400" cy="406717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软件项目管理范围</a:t>
            </a:r>
            <a:r>
              <a:rPr lang="en-US" altLang="zh-CN" sz="3600" dirty="0">
                <a:ea typeface="宋体" panose="02010600030101010101" pitchFamily="2" charset="-122"/>
              </a:rPr>
              <a:t>4P</a:t>
            </a:r>
            <a:r>
              <a:rPr lang="zh-CN" altLang="en-US" sz="3600" dirty="0">
                <a:ea typeface="宋体" panose="02010600030101010101" pitchFamily="2" charset="-122"/>
              </a:rPr>
              <a:t> </a:t>
            </a:r>
            <a:endParaRPr lang="en-US" altLang="zh-CN" sz="36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3600" dirty="0">
                <a:ea typeface="宋体" panose="02010600030101010101" pitchFamily="2" charset="-122"/>
              </a:rPr>
              <a:t>W5HH</a:t>
            </a:r>
            <a:r>
              <a:rPr lang="zh-CN" altLang="en-US" sz="3600" dirty="0">
                <a:ea typeface="宋体" panose="02010600030101010101" pitchFamily="2" charset="-122"/>
              </a:rPr>
              <a:t>       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30e492d2-48a6-4ad6-ace4-173beb173329"/>
  <p:tag name="COMMONDATA" val="eyJoZGlkIjoiYmY4Y2Q5NjQwMzE0MGE5ZmM5MTI0NmVmZGJkYTU2ODcifQ=="/>
</p:tagLst>
</file>

<file path=ppt/theme/theme1.xml><?xml version="1.0" encoding="utf-8"?>
<a:theme xmlns:a="http://schemas.openxmlformats.org/drawingml/2006/main" name="sample">
  <a:themeElements>
    <a:clrScheme name="sample 2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2D7ACF"/>
      </a:accent1>
      <a:accent2>
        <a:srgbClr val="99CC00"/>
      </a:accent2>
      <a:accent3>
        <a:srgbClr val="FFFFFF"/>
      </a:accent3>
      <a:accent4>
        <a:srgbClr val="0D345F"/>
      </a:accent4>
      <a:accent5>
        <a:srgbClr val="ADBEE4"/>
      </a:accent5>
      <a:accent6>
        <a:srgbClr val="8AB900"/>
      </a:accent6>
      <a:hlink>
        <a:srgbClr val="5AABCC"/>
      </a:hlink>
      <a:folHlink>
        <a:srgbClr val="BD9E61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ample 1">
        <a:dk1>
          <a:srgbClr val="1F52C0"/>
        </a:dk1>
        <a:lt1>
          <a:srgbClr val="FFFFFF"/>
        </a:lt1>
        <a:dk2>
          <a:srgbClr val="000000"/>
        </a:dk2>
        <a:lt2>
          <a:srgbClr val="D6E1E2"/>
        </a:lt2>
        <a:accent1>
          <a:srgbClr val="E38B55"/>
        </a:accent1>
        <a:accent2>
          <a:srgbClr val="CB81D5"/>
        </a:accent2>
        <a:accent3>
          <a:srgbClr val="FFFFFF"/>
        </a:accent3>
        <a:accent4>
          <a:srgbClr val="1945A4"/>
        </a:accent4>
        <a:accent5>
          <a:srgbClr val="EFC4B4"/>
        </a:accent5>
        <a:accent6>
          <a:srgbClr val="B874C1"/>
        </a:accent6>
        <a:hlink>
          <a:srgbClr val="705FC3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2D7ACF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DBEE4"/>
        </a:accent5>
        <a:accent6>
          <a:srgbClr val="8AB900"/>
        </a:accent6>
        <a:hlink>
          <a:srgbClr val="5AABCC"/>
        </a:hlink>
        <a:folHlink>
          <a:srgbClr val="BD9E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2163"/>
        </a:dk1>
        <a:lt1>
          <a:srgbClr val="FFFFFF"/>
        </a:lt1>
        <a:dk2>
          <a:srgbClr val="000000"/>
        </a:dk2>
        <a:lt2>
          <a:srgbClr val="CCD8DA"/>
        </a:lt2>
        <a:accent1>
          <a:srgbClr val="4067CA"/>
        </a:accent1>
        <a:accent2>
          <a:srgbClr val="00B4B0"/>
        </a:accent2>
        <a:accent3>
          <a:srgbClr val="FFFFFF"/>
        </a:accent3>
        <a:accent4>
          <a:srgbClr val="191B53"/>
        </a:accent4>
        <a:accent5>
          <a:srgbClr val="AFB8E1"/>
        </a:accent5>
        <a:accent6>
          <a:srgbClr val="00A39F"/>
        </a:accent6>
        <a:hlink>
          <a:srgbClr val="6DB1DF"/>
        </a:hlink>
        <a:folHlink>
          <a:srgbClr val="9292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WPS 演示</Application>
  <PresentationFormat>宽屏</PresentationFormat>
  <Paragraphs>64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Verdana</vt:lpstr>
      <vt:lpstr>Times New Roman</vt:lpstr>
      <vt:lpstr>微软雅黑</vt:lpstr>
      <vt:lpstr>Arial Unicode MS</vt:lpstr>
      <vt:lpstr>Calibri</vt:lpstr>
      <vt:lpstr>sample</vt:lpstr>
      <vt:lpstr>软件工程</vt:lpstr>
      <vt:lpstr>考试题型</vt:lpstr>
      <vt:lpstr>总评成绩</vt:lpstr>
      <vt:lpstr>第1部分 </vt:lpstr>
      <vt:lpstr>第2部分</vt:lpstr>
      <vt:lpstr>第3部分</vt:lpstr>
      <vt:lpstr>第4部分</vt:lpstr>
    </vt:vector>
  </TitlesOfParts>
  <Company>GuildDesign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好啊</cp:lastModifiedBy>
  <cp:revision>6362</cp:revision>
  <cp:lastPrinted>2020-02-18T05:34:00Z</cp:lastPrinted>
  <dcterms:created xsi:type="dcterms:W3CDTF">2004-08-26T06:30:00Z</dcterms:created>
  <dcterms:modified xsi:type="dcterms:W3CDTF">2024-12-17T11:08:36Z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69A29545D7AF4F8DAF9673CD05D68DA7</vt:lpwstr>
  </property>
  <property fmtid="{D5CDD505-2E9C-101B-9397-08002B2CF9AE}" pid="3" name="KSOProductBuildVer">
    <vt:lpwstr>2052-11.1.0.12358</vt:lpwstr>
  </property>
</Properties>
</file>