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  <p:sldMasterId id="2147483653" r:id="rId4"/>
    <p:sldMasterId id="2147483656" r:id="rId5"/>
  </p:sldMasterIdLst>
  <p:notesMasterIdLst>
    <p:notesMasterId r:id="rId8"/>
  </p:notesMasterIdLst>
  <p:handoutMasterIdLst>
    <p:handoutMasterId r:id="rId11"/>
  </p:handoutMasterIdLst>
  <p:sldIdLst>
    <p:sldId id="403" r:id="rId6"/>
    <p:sldId id="353" r:id="rId7"/>
    <p:sldId id="405" r:id="rId9"/>
    <p:sldId id="404" r:id="rId10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403"/>
            <p14:sldId id="353"/>
            <p14:sldId id="405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/>
  <p:cmAuthor id="3" name="兰 文尉" initials="兰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66" autoAdjust="0"/>
    <p:restoredTop sz="67622" autoAdjust="0"/>
  </p:normalViewPr>
  <p:slideViewPr>
    <p:cSldViewPr snapToGrid="0" showGuides="1">
      <p:cViewPr varScale="1">
        <p:scale>
          <a:sx n="81" d="100"/>
          <a:sy n="81" d="100"/>
        </p:scale>
        <p:origin x="2028" y="52"/>
      </p:cViewPr>
      <p:guideLst>
        <p:guide pos="3264"/>
        <p:guide orient="horz" pos="2256"/>
        <p:guide pos="5640"/>
      </p:guideLst>
    </p:cSldViewPr>
  </p:slideViewPr>
  <p:outlineViewPr>
    <p:cViewPr>
      <p:scale>
        <a:sx n="66" d="100"/>
        <a:sy n="66" d="100"/>
      </p:scale>
      <p:origin x="0" y="-955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76" y="22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A561-804B-4786-828D-28A7F13EC4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24C5F-17F1-4543-B76F-1BD3CB1430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</a:defRPr>
            </a:lvl1pPr>
          </a:lstStyle>
          <a:p>
            <a:fld id="{F40863B8-E4C9-437E-A56A-8C8CFFB32AA2}" type="datetimeFigureOut">
              <a:rPr lang="en-IN" smtClean="0"/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</a:defRPr>
            </a:lvl1pPr>
          </a:lstStyle>
          <a:p>
            <a:fld id="{81D40782-01C2-4626-9011-4C4273F6A5C5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0782-01C2-4626-9011-4C4273F6A5C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0782-01C2-4626-9011-4C4273F6A5C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40782-01C2-4626-9011-4C4273F6A5C5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/>
          <p:cNvGrpSpPr/>
          <p:nvPr userDrawn="1"/>
        </p:nvGrpSpPr>
        <p:grpSpPr>
          <a:xfrm>
            <a:off x="342900" y="2095500"/>
            <a:ext cx="4836072" cy="3886199"/>
            <a:chOff x="342900" y="2095500"/>
            <a:chExt cx="3886199" cy="3886199"/>
          </a:xfrm>
        </p:grpSpPr>
        <p:sp>
          <p:nvSpPr>
            <p:cNvPr id="14" name="Rectangle 13"/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95300" y="2362200"/>
              <a:ext cx="3646876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宋体" panose="02010600030101010101" pitchFamily="2" charset="-122"/>
              </a:endParaRPr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1" y="2489812"/>
            <a:ext cx="4336464" cy="67019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1" y="3160003"/>
            <a:ext cx="4336463" cy="1713921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400" b="0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US" dirty="0"/>
          </a:p>
        </p:txBody>
      </p:sp>
      <p:cxnSp>
        <p:nvCxnSpPr>
          <p:cNvPr id="9" name="MHE line separating subtitles from text"/>
          <p:cNvCxnSpPr/>
          <p:nvPr userDrawn="1"/>
        </p:nvCxnSpPr>
        <p:spPr>
          <a:xfrm>
            <a:off x="555911" y="4919472"/>
            <a:ext cx="448716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4336463" cy="569626"/>
          </a:xfrm>
          <a:prstGeom prst="rect">
            <a:avLst/>
          </a:prstGeom>
        </p:spPr>
        <p:txBody>
          <a:bodyPr anchor="t" anchorCtr="0"/>
          <a:lstStyle>
            <a:lvl1pPr algn="l">
              <a:spcBef>
                <a:spcPts val="0"/>
              </a:spcBef>
              <a:defRPr sz="2400" b="1">
                <a:solidFill>
                  <a:schemeClr val="bg1"/>
                </a:solidFill>
                <a:latin typeface="宋体" panose="02010600030101010101" pitchFamily="2" charset="-122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  <a:endParaRPr lang="en-US" dirty="0"/>
          </a:p>
        </p:txBody>
      </p:sp>
      <p:sp>
        <p:nvSpPr>
          <p:cNvPr id="3" name="Cover Placeholder"/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5281448" y="1450229"/>
            <a:ext cx="3519652" cy="4737737"/>
          </a:xfrm>
          <a:prstGeom prst="rect">
            <a:avLst/>
          </a:prstGeom>
        </p:spPr>
        <p:txBody>
          <a:bodyPr/>
          <a:lstStyle>
            <a:lvl1pPr>
              <a:defRPr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Optional: Include Cover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/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Add hidden title here </a:t>
            </a:r>
            <a:endParaRPr lang="en-US" dirty="0"/>
          </a:p>
        </p:txBody>
      </p:sp>
      <p:pic>
        <p:nvPicPr>
          <p:cNvPr id="6" name="MGH Logo" descr="McGraw-Hill Education Logo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/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  <a:endParaRPr lang="en-US" dirty="0"/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  <a:endParaRPr lang="en-US" dirty="0"/>
          </a:p>
        </p:txBody>
      </p:sp>
      <p:sp>
        <p:nvSpPr>
          <p:cNvPr id="9" name="MGH Tagline"/>
          <p:cNvSpPr txBox="1"/>
          <p:nvPr userDrawn="1"/>
        </p:nvSpPr>
        <p:spPr>
          <a:xfrm>
            <a:off x="1730746" y="3796682"/>
            <a:ext cx="568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  <p:sp>
        <p:nvSpPr>
          <p:cNvPr id="10" name="MGH URL"/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 dirty="0"/>
          </a:p>
        </p:txBody>
      </p:sp>
      <p:sp>
        <p:nvSpPr>
          <p:cNvPr id="5" name="Content Placeholder"/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805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/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0" name="Return to main slide Link 2"/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/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8" name="Image Identifier 1"/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1" name="Image Identifi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7" name="Return to main slide Link 2"/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GH Yellow Line"/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505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93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r>
              <a:rPr lang="en-US" dirty="0"/>
              <a:t>Add long copyright line here</a:t>
            </a:r>
            <a:endParaRPr lang="en-US" dirty="0"/>
          </a:p>
        </p:txBody>
      </p:sp>
      <p:sp>
        <p:nvSpPr>
          <p:cNvPr id="6" name="MGH Yellow Line"/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505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93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  <a:endParaRPr lang="en-US" dirty="0"/>
          </a:p>
          <a:p>
            <a:pPr lvl="2"/>
            <a:r>
              <a:rPr lang="en-US" dirty="0"/>
              <a:t>Second level</a:t>
            </a:r>
            <a:endParaRPr lang="en-US" dirty="0"/>
          </a:p>
          <a:p>
            <a:pPr lvl="3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MGH Yellow Line"/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68151E55-6873-49E2-B8D5-2F265E6F1973}" type="slidenum">
              <a:rPr lang="en-US" altLang="zh-CN" smtClean="0"/>
            </a:fld>
            <a:endParaRPr lang="zh-CN" altLang="en-US" dirty="0"/>
          </a:p>
        </p:txBody>
      </p:sp>
      <p:grpSp>
        <p:nvGrpSpPr>
          <p:cNvPr id="6" name="MGH Shape"/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/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" name="Freeform 13"/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3" name="Title Placeholder"/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1pPr>
      <a:lvl2pPr marL="1905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3pPr>
      <a:lvl4pPr marL="74168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/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MGH Yellow Line"/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宋体" panose="02010600030101010101" pitchFamily="2" charset="-122"/>
            </a:endParaRPr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68151E55-6873-49E2-B8D5-2F265E6F197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宋体" panose="02010600030101010101" pitchFamily="2" charset="-122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1pPr>
      <a:lvl2pPr marL="344805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宋体" panose="02010600030101010101" pitchFamily="2" charset="-122"/>
          <a:ea typeface="+mn-ea"/>
          <a:cs typeface="+mn-cs"/>
        </a:defRPr>
      </a:lvl3pPr>
      <a:lvl4pPr marL="741680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1447" y="1420016"/>
            <a:ext cx="3519653" cy="4767950"/>
          </a:xfrm>
          <a:prstGeom prst="rect">
            <a:avLst/>
          </a:prstGeom>
        </p:spPr>
      </p:pic>
      <p:pic>
        <p:nvPicPr>
          <p:cNvPr id="6" name="图片占位符 5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84" r="128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UNIT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课程简介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Course </a:t>
            </a:r>
            <a:r>
              <a:rPr lang="en-US" altLang="zh-C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Introduction of Software Engineering</a:t>
            </a:r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郑尚东</a:t>
            </a:r>
            <a:endParaRPr lang="zh-CN" altLang="en-US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大纲与教材</a:t>
            </a:r>
            <a:endParaRPr kumimoji="1" lang="zh-CN" altLang="en-US" sz="4000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898804"/>
          </a:xfrm>
        </p:spPr>
        <p:txBody>
          <a:bodyPr>
            <a:noAutofit/>
          </a:bodyPr>
          <a:lstStyle/>
          <a:p>
            <a:pPr marL="542925" indent="-54292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大纲：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21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版</a:t>
            </a:r>
            <a:endParaRPr lang="zh-CN" altLang="en-US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542925" indent="-54292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教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材：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软件工程 </a:t>
            </a:r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—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实践者的研究方法</a:t>
            </a:r>
            <a:endParaRPr lang="zh-CN" altLang="en-US" sz="2400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1003300" lvl="2" indent="-54292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本科教学版，第9版</a:t>
            </a:r>
            <a:endParaRPr lang="zh-CN" altLang="en-US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542925" lvl="2" indent="-542925" algn="l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参考《Software Engineering: A Practitioner’s Approach(英文精编版，第9版)》</a:t>
            </a:r>
            <a:endParaRPr lang="zh-CN" altLang="en-US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542925" indent="-54292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时间</a:t>
            </a:r>
            <a:endParaRPr lang="zh-CN" altLang="en-US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1000125" lvl="1" indent="-54292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周一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周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四</a:t>
            </a:r>
            <a:endParaRPr kumimoji="1" lang="zh-CN" altLang="en-US" sz="2400" b="1" dirty="0" smtClean="0">
              <a:solidFill>
                <a:srgbClr val="0000FF"/>
              </a:solidFill>
              <a:latin typeface="+mn-ea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4620" y="4159250"/>
            <a:ext cx="5890895" cy="201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考核相关</a:t>
            </a:r>
            <a:endParaRPr kumimoji="1" lang="zh-CN" altLang="en-US" sz="4000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898804"/>
          </a:xfrm>
        </p:spPr>
        <p:txBody>
          <a:bodyPr>
            <a:noAutofit/>
          </a:bodyPr>
          <a:lstStyle/>
          <a:p>
            <a:pPr marL="542925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课程性质与考核</a:t>
            </a:r>
            <a:endParaRPr lang="zh-CN" altLang="en-US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1003300" lvl="2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专业课、必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修（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学分，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48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学时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1003300" lvl="2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开卷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、笔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试（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中文答题，不要用铅笔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542925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成绩评定</a:t>
            </a:r>
            <a:endParaRPr lang="zh-CN" altLang="en-US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1003300" lvl="2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期末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70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%</a:t>
            </a:r>
            <a:endParaRPr lang="en-US" altLang="zh-CN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1003300" lvl="2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平时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30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%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（评定： 课堂练习、作业和实验报告）</a:t>
            </a:r>
            <a:endParaRPr lang="zh-CN" altLang="en-US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542925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答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疑：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QQ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群</a:t>
            </a:r>
            <a:endParaRPr lang="en-US" altLang="zh-CN" sz="2400" b="1" dirty="0" smtClean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sz="40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308397250</a:t>
            </a:r>
            <a:r>
              <a:rPr lang="zh-CN" altLang="en-US" sz="40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40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密码：</a:t>
            </a:r>
            <a:r>
              <a:rPr lang="en-US" altLang="zh-CN" sz="40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202122</a:t>
            </a:r>
            <a:endParaRPr lang="en-US" altLang="zh-CN" sz="4000" b="1" dirty="0" smtClean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sz="40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学号</a:t>
            </a:r>
            <a:r>
              <a:rPr lang="en-US" altLang="zh-CN" sz="40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_</a:t>
            </a:r>
            <a:r>
              <a:rPr lang="zh-CN" altLang="en-US" sz="40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姓名</a:t>
            </a:r>
            <a:endParaRPr lang="zh-CN" altLang="en-US" sz="40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授课内容</a:t>
            </a:r>
            <a:endParaRPr kumimoji="1" lang="zh-CN" altLang="en-US" sz="4000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631127" y="304800"/>
            <a:ext cx="6256683" cy="6016487"/>
          </a:xfrm>
        </p:spPr>
        <p:txBody>
          <a:bodyPr>
            <a:noAutofit/>
          </a:bodyPr>
          <a:lstStyle/>
          <a:p>
            <a:pPr marL="542925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引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言：软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件与软件工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程（第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1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章）</a:t>
            </a:r>
            <a:endParaRPr lang="en-US" altLang="zh-CN" sz="2400" b="1" dirty="0" smtClean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542925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需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求工程：理解需求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（第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6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章）</a:t>
            </a:r>
            <a:endParaRPr lang="en-US" altLang="zh-CN" sz="2400" b="1" dirty="0" smtClean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542925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需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求分析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&amp;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分析建模 （第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7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章）</a:t>
            </a:r>
            <a:endParaRPr lang="en-US" altLang="zh-CN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实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验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：需求分析说明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书（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学时）</a:t>
            </a:r>
            <a:endParaRPr lang="en-US" altLang="zh-CN" sz="2000" b="1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42925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设计与体系结构 （第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9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章）</a:t>
            </a:r>
            <a:endParaRPr lang="en-US" altLang="zh-CN" sz="2400" b="1" dirty="0" smtClean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542925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构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件设计与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UI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设计 （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第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11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实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验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：软件设计说明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书（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学时）</a:t>
            </a:r>
            <a:endParaRPr lang="en-US" altLang="zh-CN" sz="2000" b="1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42925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测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试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&amp;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配置管理 （第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15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17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章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实验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：软件单元测试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（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学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时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000" b="1" dirty="0" smtClean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实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验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：软件配置管理（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学时）</a:t>
            </a:r>
            <a:endParaRPr lang="zh-CN" altLang="en-US" sz="2000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 marL="542925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软件过程 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&amp;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过程模型 （第 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4 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章）</a:t>
            </a:r>
            <a:endParaRPr lang="zh-CN" altLang="en-US" sz="2400" b="1" dirty="0">
              <a:solidFill>
                <a:srgbClr val="0000FF"/>
              </a:solidFill>
              <a:latin typeface="+mn-ea"/>
              <a:cs typeface="Times New Roman" panose="02020603050405020304" pitchFamily="18" charset="0"/>
            </a:endParaRPr>
          </a:p>
          <a:p>
            <a:pPr marL="542925" indent="-5429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²"/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软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件项目管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理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（第 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19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20 </a:t>
            </a:r>
            <a:r>
              <a:rPr lang="zh-CN" altLang="en-US" sz="2400" b="1" dirty="0" smtClean="0">
                <a:solidFill>
                  <a:srgbClr val="0000FF"/>
                </a:solidFill>
                <a:latin typeface="+mn-ea"/>
                <a:cs typeface="Times New Roman" panose="02020603050405020304" pitchFamily="18" charset="0"/>
              </a:rPr>
              <a:t>章）</a:t>
            </a:r>
            <a:endParaRPr kumimoji="1" lang="zh-CN" altLang="en-US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cxMjk2ODMwNTJmNjRjMGIwNmMzYjNhOTdjMGY1NmQifQ=="/>
</p:tagLst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0</TotalTime>
  <Words>502</Words>
  <Application>WPS 演示</Application>
  <PresentationFormat>全屏显示(4:3)</PresentationFormat>
  <Paragraphs>43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黑体</vt:lpstr>
      <vt:lpstr>Verdana</vt:lpstr>
      <vt:lpstr>微软雅黑</vt:lpstr>
      <vt:lpstr>Arial Unicode MS</vt:lpstr>
      <vt:lpstr>等线</vt:lpstr>
      <vt:lpstr>Calibri</vt:lpstr>
      <vt:lpstr>Title Slides Master</vt:lpstr>
      <vt:lpstr>ClosingMaster</vt:lpstr>
      <vt:lpstr>DividerSlideMaster</vt:lpstr>
      <vt:lpstr>ImageDescriptionAppendixSlideMaster</vt:lpstr>
      <vt:lpstr>UNIT 0</vt:lpstr>
      <vt:lpstr>大纲与教材</vt:lpstr>
      <vt:lpstr>考核相关</vt:lpstr>
      <vt:lpstr>授课内容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郑尚东</cp:lastModifiedBy>
  <cp:revision>934</cp:revision>
  <dcterms:created xsi:type="dcterms:W3CDTF">2019-01-22T22:04:00Z</dcterms:created>
  <dcterms:modified xsi:type="dcterms:W3CDTF">2024-09-01T10:17:36Z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888017D50BD949539CCF330665C7E805_12</vt:lpwstr>
  </property>
  <property fmtid="{D5CDD505-2E9C-101B-9397-08002B2CF9AE}" pid="3" name="KSOProductBuildVer">
    <vt:lpwstr>2052-12.1.0.16250</vt:lpwstr>
  </property>
</Properties>
</file>